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692" r:id="rId1"/>
  </p:sldMasterIdLst>
  <p:notesMasterIdLst>
    <p:notesMasterId r:id="rId39"/>
  </p:notesMasterIdLst>
  <p:handoutMasterIdLst>
    <p:handoutMasterId r:id="rId40"/>
  </p:handoutMasterIdLst>
  <p:sldIdLst>
    <p:sldId id="991" r:id="rId2"/>
    <p:sldId id="1245" r:id="rId3"/>
    <p:sldId id="1302" r:id="rId4"/>
    <p:sldId id="1305" r:id="rId5"/>
    <p:sldId id="1331" r:id="rId6"/>
    <p:sldId id="1316" r:id="rId7"/>
    <p:sldId id="1317" r:id="rId8"/>
    <p:sldId id="1328" r:id="rId9"/>
    <p:sldId id="1329" r:id="rId10"/>
    <p:sldId id="1318" r:id="rId11"/>
    <p:sldId id="1330" r:id="rId12"/>
    <p:sldId id="1343" r:id="rId13"/>
    <p:sldId id="1319" r:id="rId14"/>
    <p:sldId id="1265" r:id="rId15"/>
    <p:sldId id="1306" r:id="rId16"/>
    <p:sldId id="1299" r:id="rId17"/>
    <p:sldId id="1320" r:id="rId18"/>
    <p:sldId id="1312" r:id="rId19"/>
    <p:sldId id="1321" r:id="rId20"/>
    <p:sldId id="1322" r:id="rId21"/>
    <p:sldId id="1309" r:id="rId22"/>
    <p:sldId id="1323" r:id="rId23"/>
    <p:sldId id="1332" r:id="rId24"/>
    <p:sldId id="1324" r:id="rId25"/>
    <p:sldId id="1325" r:id="rId26"/>
    <p:sldId id="1333" r:id="rId27"/>
    <p:sldId id="1334" r:id="rId28"/>
    <p:sldId id="1326" r:id="rId29"/>
    <p:sldId id="1335" r:id="rId30"/>
    <p:sldId id="1336" r:id="rId31"/>
    <p:sldId id="1337" r:id="rId32"/>
    <p:sldId id="1341" r:id="rId33"/>
    <p:sldId id="1338" r:id="rId34"/>
    <p:sldId id="1340" r:id="rId35"/>
    <p:sldId id="1342" r:id="rId36"/>
    <p:sldId id="1313" r:id="rId37"/>
    <p:sldId id="1314" r:id="rId38"/>
  </p:sldIdLst>
  <p:sldSz cx="12192000" cy="6858000"/>
  <p:notesSz cx="7104063" cy="10234613"/>
  <p:custDataLst>
    <p:tags r:id="rId41"/>
  </p:custDataLst>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kikawa Aisaka" initials="YA" lastIdx="1" clrIdx="0">
    <p:extLst>
      <p:ext uri="{19B8F6BF-5375-455C-9EA6-DF929625EA0E}">
        <p15:presenceInfo xmlns:p15="http://schemas.microsoft.com/office/powerpoint/2012/main" userId="6ae68ed347c50f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1F4E79"/>
    <a:srgbClr val="6087CE"/>
    <a:srgbClr val="F8CBAD"/>
    <a:srgbClr val="AAAAAA"/>
    <a:srgbClr val="D6DCE5"/>
    <a:srgbClr val="7395D3"/>
    <a:srgbClr val="93ADDD"/>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1921" autoAdjust="0"/>
  </p:normalViewPr>
  <p:slideViewPr>
    <p:cSldViewPr>
      <p:cViewPr varScale="1">
        <p:scale>
          <a:sx n="91" d="100"/>
          <a:sy n="91" d="100"/>
        </p:scale>
        <p:origin x="518" y="53"/>
      </p:cViewPr>
      <p:guideLst>
        <p:guide orient="horz" pos="2160"/>
        <p:guide pos="3840"/>
      </p:guideLst>
    </p:cSldViewPr>
  </p:slideViewPr>
  <p:outlineViewPr>
    <p:cViewPr>
      <p:scale>
        <a:sx n="33" d="100"/>
        <a:sy n="33" d="100"/>
      </p:scale>
      <p:origin x="0" y="-1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kikawa Aisaka" userId="6ae68ed347c50f6f" providerId="LiveId" clId="{DDE6791D-033B-48C0-9690-A8CF7B4D6508}"/>
    <pc:docChg chg="modSld">
      <pc:chgData name="Yukikawa Aisaka" userId="6ae68ed347c50f6f" providerId="LiveId" clId="{DDE6791D-033B-48C0-9690-A8CF7B4D6508}" dt="2024-12-24T03:31:33.900" v="0" actId="20577"/>
      <pc:docMkLst>
        <pc:docMk/>
      </pc:docMkLst>
      <pc:sldChg chg="modSp mod">
        <pc:chgData name="Yukikawa Aisaka" userId="6ae68ed347c50f6f" providerId="LiveId" clId="{DDE6791D-033B-48C0-9690-A8CF7B4D6508}" dt="2024-12-24T03:31:33.900" v="0" actId="20577"/>
        <pc:sldMkLst>
          <pc:docMk/>
          <pc:sldMk cId="3541562634" sldId="1334"/>
        </pc:sldMkLst>
        <pc:spChg chg="mod">
          <ac:chgData name="Yukikawa Aisaka" userId="6ae68ed347c50f6f" providerId="LiveId" clId="{DDE6791D-033B-48C0-9690-A8CF7B4D6508}" dt="2024-12-24T03:31:33.900" v="0" actId="20577"/>
          <ac:spMkLst>
            <pc:docMk/>
            <pc:sldMk cId="3541562634" sldId="1334"/>
            <ac:spMk id="4" creationId="{69F13BBD-6A8B-BDA1-F7B6-29A9992A4F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86986AD7-BCFE-41E2-85C2-63CA0182296B}" type="datetimeFigureOut">
              <a:rPr lang="zh-CN" altLang="en-US" smtClean="0"/>
              <a:t>2025/8/22</a:t>
            </a:fld>
            <a:endParaRPr lang="zh-CN" altLang="en-US"/>
          </a:p>
        </p:txBody>
      </p:sp>
      <p:sp>
        <p:nvSpPr>
          <p:cNvPr id="4" name="页脚占位符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0865B6C-89BC-4D10-A86C-A87CFA927D25}" type="slidenum">
              <a:rPr lang="zh-CN" altLang="en-US" smtClean="0"/>
              <a:t>‹#›</a:t>
            </a:fld>
            <a:endParaRPr lang="zh-CN" altLang="en-US"/>
          </a:p>
        </p:txBody>
      </p:sp>
    </p:spTree>
    <p:extLst>
      <p:ext uri="{BB962C8B-B14F-4D97-AF65-F5344CB8AC3E}">
        <p14:creationId xmlns:p14="http://schemas.microsoft.com/office/powerpoint/2010/main" val="1488174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wrap="square" lIns="99075" tIns="49538" rIns="99075" bIns="49538" numCol="1" anchor="t" anchorCtr="0" compatLnSpc="1">
            <a:prstTxWarp prst="textNoShape">
              <a:avLst/>
            </a:prstTxWarp>
          </a:bodyPr>
          <a:lstStyle>
            <a:lvl1pPr eaLnBrk="1" hangingPunct="1">
              <a:defRPr sz="1300">
                <a:latin typeface="Arial" panose="020B0604020202020204"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4023992" y="0"/>
            <a:ext cx="3078427" cy="511731"/>
          </a:xfrm>
          <a:prstGeom prst="rect">
            <a:avLst/>
          </a:prstGeom>
        </p:spPr>
        <p:txBody>
          <a:bodyPr vert="horz" wrap="square" lIns="99075" tIns="49538" rIns="99075" bIns="49538" numCol="1" anchor="t" anchorCtr="0" compatLnSpc="1">
            <a:prstTxWarp prst="textNoShape">
              <a:avLst/>
            </a:prstTxWarp>
          </a:bodyPr>
          <a:lstStyle>
            <a:lvl1pPr algn="r" eaLnBrk="1" hangingPunct="1">
              <a:defRPr sz="1300">
                <a:latin typeface="Arial" panose="020B0604020202020204" pitchFamily="34" charset="0"/>
                <a:ea typeface="宋体" pitchFamily="2" charset="-122"/>
              </a:defRPr>
            </a:lvl1pPr>
          </a:lstStyle>
          <a:p>
            <a:pPr>
              <a:defRPr/>
            </a:pPr>
            <a:fld id="{7A384865-8690-4E08-BA51-22CA363A3BE8}" type="datetime1">
              <a:rPr lang="zh-CN" altLang="en-US"/>
              <a:pPr>
                <a:defRPr/>
              </a:pPr>
              <a:t>2025/8/22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wrap="square" lIns="99075" tIns="49538" rIns="99075" bIns="49538" numCol="1" anchor="ctr" anchorCtr="0" compatLnSpc="1">
            <a:prstTxWarp prst="textNoShape">
              <a:avLst/>
            </a:prstTxWarp>
          </a:bodyPr>
          <a:lstStyle/>
          <a:p>
            <a:pPr lvl="0"/>
            <a:endParaRPr lang="zh-CN" altLang="en-US" noProof="0"/>
          </a:p>
        </p:txBody>
      </p:sp>
      <p:sp>
        <p:nvSpPr>
          <p:cNvPr id="5" name="备注占位符 4"/>
          <p:cNvSpPr>
            <a:spLocks noGrp="1"/>
          </p:cNvSpPr>
          <p:nvPr>
            <p:ph type="body" sz="quarter" idx="3"/>
          </p:nvPr>
        </p:nvSpPr>
        <p:spPr>
          <a:xfrm>
            <a:off x="710407" y="4861441"/>
            <a:ext cx="5683250" cy="4605576"/>
          </a:xfrm>
          <a:prstGeom prst="rect">
            <a:avLst/>
          </a:prstGeom>
        </p:spPr>
        <p:txBody>
          <a:bodyPr vert="horz" wrap="square" lIns="99075" tIns="49538" rIns="99075" bIns="49538"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106"/>
            <a:ext cx="3078427" cy="511731"/>
          </a:xfrm>
          <a:prstGeom prst="rect">
            <a:avLst/>
          </a:prstGeom>
        </p:spPr>
        <p:txBody>
          <a:bodyPr vert="horz" wrap="square" lIns="99075" tIns="49538" rIns="99075" bIns="49538" numCol="1" anchor="b" anchorCtr="0" compatLnSpc="1">
            <a:prstTxWarp prst="textNoShape">
              <a:avLst/>
            </a:prstTxWarp>
          </a:bodyPr>
          <a:lstStyle>
            <a:lvl1pPr eaLnBrk="1" hangingPunct="1">
              <a:defRPr sz="1300">
                <a:latin typeface="Arial" panose="020B0604020202020204"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3992" y="9721106"/>
            <a:ext cx="3078427" cy="511731"/>
          </a:xfrm>
          <a:prstGeom prst="rect">
            <a:avLst/>
          </a:prstGeom>
        </p:spPr>
        <p:txBody>
          <a:bodyPr vert="horz" wrap="square" lIns="99075" tIns="49538" rIns="99075" bIns="49538" numCol="1" anchor="b" anchorCtr="0" compatLnSpc="1">
            <a:prstTxWarp prst="textNoShape">
              <a:avLst/>
            </a:prstTxWarp>
          </a:bodyPr>
          <a:lstStyle>
            <a:lvl1pPr algn="r" eaLnBrk="1" hangingPunct="1">
              <a:defRPr sz="1300">
                <a:latin typeface="Arial" pitchFamily="34" charset="0"/>
                <a:ea typeface="宋体" pitchFamily="2" charset="-122"/>
              </a:defRPr>
            </a:lvl1pPr>
          </a:lstStyle>
          <a:p>
            <a:pPr>
              <a:defRPr/>
            </a:pPr>
            <a:fld id="{B88412EE-440F-428C-82E8-07BCEF19615F}" type="slidenum">
              <a:rPr lang="zh-CN" altLang="en-US"/>
              <a:pPr>
                <a:defRPr/>
              </a:pPr>
              <a:t>‹#›</a:t>
            </a:fld>
            <a:endParaRPr lang="zh-CN" altLang="en-US"/>
          </a:p>
        </p:txBody>
      </p:sp>
    </p:spTree>
    <p:extLst>
      <p:ext uri="{BB962C8B-B14F-4D97-AF65-F5344CB8AC3E}">
        <p14:creationId xmlns:p14="http://schemas.microsoft.com/office/powerpoint/2010/main" val="3037449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pitchFamily="-106" charset="-122"/>
      </a:defRPr>
    </a:lvl1pPr>
    <a:lvl2pPr marL="457200" algn="l" rtl="0" eaLnBrk="0" fontAlgn="base" hangingPunct="0">
      <a:spcBef>
        <a:spcPct val="30000"/>
      </a:spcBef>
      <a:spcAft>
        <a:spcPct val="0"/>
      </a:spcAft>
      <a:defRPr sz="1200" kern="1200">
        <a:solidFill>
          <a:schemeClr val="tx1"/>
        </a:solidFill>
        <a:latin typeface="+mn-lt"/>
        <a:ea typeface="+mn-ea"/>
        <a:cs typeface="宋体" pitchFamily="-106" charset="-122"/>
      </a:defRPr>
    </a:lvl2pPr>
    <a:lvl3pPr marL="914400" algn="l" rtl="0" eaLnBrk="0" fontAlgn="base" hangingPunct="0">
      <a:spcBef>
        <a:spcPct val="30000"/>
      </a:spcBef>
      <a:spcAft>
        <a:spcPct val="0"/>
      </a:spcAft>
      <a:defRPr sz="1200" kern="1200">
        <a:solidFill>
          <a:schemeClr val="tx1"/>
        </a:solidFill>
        <a:latin typeface="+mn-lt"/>
        <a:ea typeface="+mn-ea"/>
        <a:cs typeface="宋体" pitchFamily="-106" charset="-122"/>
      </a:defRPr>
    </a:lvl3pPr>
    <a:lvl4pPr marL="1371600" algn="l" rtl="0" eaLnBrk="0" fontAlgn="base" hangingPunct="0">
      <a:spcBef>
        <a:spcPct val="30000"/>
      </a:spcBef>
      <a:spcAft>
        <a:spcPct val="0"/>
      </a:spcAft>
      <a:defRPr sz="1200" kern="1200">
        <a:solidFill>
          <a:schemeClr val="tx1"/>
        </a:solidFill>
        <a:latin typeface="+mn-lt"/>
        <a:ea typeface="+mn-ea"/>
        <a:cs typeface="宋体" pitchFamily="-106" charset="-122"/>
      </a:defRPr>
    </a:lvl4pPr>
    <a:lvl5pPr marL="1828800" algn="l" rtl="0" eaLnBrk="0" fontAlgn="base" hangingPunct="0">
      <a:spcBef>
        <a:spcPct val="30000"/>
      </a:spcBef>
      <a:spcAft>
        <a:spcPct val="0"/>
      </a:spcAft>
      <a:defRPr sz="1200" kern="1200">
        <a:solidFill>
          <a:schemeClr val="tx1"/>
        </a:solidFill>
        <a:latin typeface="+mn-lt"/>
        <a:ea typeface="+mn-ea"/>
        <a:cs typeface="宋体" pitchFamily="-106"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en-US" altLang="zh-CN" sz="1300" dirty="0"/>
          </a:p>
        </p:txBody>
      </p:sp>
      <p:sp>
        <p:nvSpPr>
          <p:cNvPr id="4" name="灯片编号占位符 3"/>
          <p:cNvSpPr>
            <a:spLocks noGrp="1"/>
          </p:cNvSpPr>
          <p:nvPr>
            <p:ph type="sldNum" sz="quarter" idx="10"/>
          </p:nvPr>
        </p:nvSpPr>
        <p:spPr/>
        <p:txBody>
          <a:bodyPr/>
          <a:lstStyle/>
          <a:p>
            <a:pPr>
              <a:defRPr/>
            </a:pPr>
            <a:fld id="{B88412EE-440F-428C-82E8-07BCEF19615F}" type="slidenum">
              <a:rPr lang="zh-CN" altLang="en-US" smtClean="0"/>
              <a:pPr>
                <a:defRPr/>
              </a:pPr>
              <a:t>1</a:t>
            </a:fld>
            <a:endParaRPr lang="zh-CN" altLang="en-US"/>
          </a:p>
        </p:txBody>
      </p:sp>
    </p:spTree>
    <p:extLst>
      <p:ext uri="{BB962C8B-B14F-4D97-AF65-F5344CB8AC3E}">
        <p14:creationId xmlns:p14="http://schemas.microsoft.com/office/powerpoint/2010/main" val="54022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312C0-6DC4-2DB2-D7A3-20F25F3A20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B01751-D42B-BFFB-E18C-53167A512920}"/>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9EAB4FDD-D339-D869-3C6B-E1E4B5B7808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EE247B7-ACF3-DBF5-BA24-1937E6889CCA}"/>
              </a:ext>
            </a:extLst>
          </p:cNvPr>
          <p:cNvSpPr>
            <a:spLocks noGrp="1"/>
          </p:cNvSpPr>
          <p:nvPr>
            <p:ph type="sldNum" sz="quarter" idx="5"/>
          </p:nvPr>
        </p:nvSpPr>
        <p:spPr/>
        <p:txBody>
          <a:bodyPr/>
          <a:lstStyle/>
          <a:p>
            <a:pPr>
              <a:defRPr/>
            </a:pPr>
            <a:fld id="{B88412EE-440F-428C-82E8-07BCEF19615F}" type="slidenum">
              <a:rPr lang="zh-CN" altLang="en-US" smtClean="0"/>
              <a:pPr>
                <a:defRPr/>
              </a:pPr>
              <a:t>10</a:t>
            </a:fld>
            <a:endParaRPr lang="zh-CN" altLang="en-US"/>
          </a:p>
        </p:txBody>
      </p:sp>
    </p:spTree>
    <p:extLst>
      <p:ext uri="{BB962C8B-B14F-4D97-AF65-F5344CB8AC3E}">
        <p14:creationId xmlns:p14="http://schemas.microsoft.com/office/powerpoint/2010/main" val="317706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5A4A1-C458-57B1-7B39-2E386BC091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1325ED-68E9-A12D-4252-E63B3C6F57F6}"/>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36609461-CF8E-C5EC-5FE5-24E10B00FAE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2FAC1C3-5B37-551B-F33E-F36A8C5D2063}"/>
              </a:ext>
            </a:extLst>
          </p:cNvPr>
          <p:cNvSpPr>
            <a:spLocks noGrp="1"/>
          </p:cNvSpPr>
          <p:nvPr>
            <p:ph type="sldNum" sz="quarter" idx="5"/>
          </p:nvPr>
        </p:nvSpPr>
        <p:spPr/>
        <p:txBody>
          <a:bodyPr/>
          <a:lstStyle/>
          <a:p>
            <a:pPr>
              <a:defRPr/>
            </a:pPr>
            <a:fld id="{B88412EE-440F-428C-82E8-07BCEF19615F}" type="slidenum">
              <a:rPr lang="zh-CN" altLang="en-US" smtClean="0"/>
              <a:pPr>
                <a:defRPr/>
              </a:pPr>
              <a:t>11</a:t>
            </a:fld>
            <a:endParaRPr lang="zh-CN" altLang="en-US"/>
          </a:p>
        </p:txBody>
      </p:sp>
    </p:spTree>
    <p:extLst>
      <p:ext uri="{BB962C8B-B14F-4D97-AF65-F5344CB8AC3E}">
        <p14:creationId xmlns:p14="http://schemas.microsoft.com/office/powerpoint/2010/main" val="341584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13220-BB41-07A9-63D8-3308E4514B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0A446BF-FAD7-3BAE-2711-477400552567}"/>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E00601B3-8AE9-3036-DC41-9E644A91960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7E8F243-29E3-586F-6027-B3973620C923}"/>
              </a:ext>
            </a:extLst>
          </p:cNvPr>
          <p:cNvSpPr>
            <a:spLocks noGrp="1"/>
          </p:cNvSpPr>
          <p:nvPr>
            <p:ph type="sldNum" sz="quarter" idx="5"/>
          </p:nvPr>
        </p:nvSpPr>
        <p:spPr/>
        <p:txBody>
          <a:bodyPr/>
          <a:lstStyle/>
          <a:p>
            <a:pPr>
              <a:defRPr/>
            </a:pPr>
            <a:fld id="{B88412EE-440F-428C-82E8-07BCEF19615F}" type="slidenum">
              <a:rPr lang="zh-CN" altLang="en-US" smtClean="0"/>
              <a:pPr>
                <a:defRPr/>
              </a:pPr>
              <a:t>12</a:t>
            </a:fld>
            <a:endParaRPr lang="zh-CN" altLang="en-US"/>
          </a:p>
        </p:txBody>
      </p:sp>
    </p:spTree>
    <p:extLst>
      <p:ext uri="{BB962C8B-B14F-4D97-AF65-F5344CB8AC3E}">
        <p14:creationId xmlns:p14="http://schemas.microsoft.com/office/powerpoint/2010/main" val="139729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CA537-755F-4729-D000-0A0AC347BD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99833FD-3B5B-C143-B7BF-8EA0D508F064}"/>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D4AA76A3-79D7-24CA-75B5-B81D9014DD6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41183AD-7422-78C2-EE54-CFC297F5E02A}"/>
              </a:ext>
            </a:extLst>
          </p:cNvPr>
          <p:cNvSpPr>
            <a:spLocks noGrp="1"/>
          </p:cNvSpPr>
          <p:nvPr>
            <p:ph type="sldNum" sz="quarter" idx="5"/>
          </p:nvPr>
        </p:nvSpPr>
        <p:spPr/>
        <p:txBody>
          <a:bodyPr/>
          <a:lstStyle/>
          <a:p>
            <a:pPr>
              <a:defRPr/>
            </a:pPr>
            <a:fld id="{B88412EE-440F-428C-82E8-07BCEF19615F}" type="slidenum">
              <a:rPr lang="zh-CN" altLang="en-US" smtClean="0"/>
              <a:pPr>
                <a:defRPr/>
              </a:pPr>
              <a:t>13</a:t>
            </a:fld>
            <a:endParaRPr lang="zh-CN" altLang="en-US"/>
          </a:p>
        </p:txBody>
      </p:sp>
    </p:spTree>
    <p:extLst>
      <p:ext uri="{BB962C8B-B14F-4D97-AF65-F5344CB8AC3E}">
        <p14:creationId xmlns:p14="http://schemas.microsoft.com/office/powerpoint/2010/main" val="3251255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pPr>
              <a:defRPr/>
            </a:pPr>
            <a:fld id="{B88412EE-440F-428C-82E8-07BCEF19615F}" type="slidenum">
              <a:rPr lang="zh-CN" altLang="en-US" smtClean="0"/>
              <a:pPr>
                <a:defRPr/>
              </a:pPr>
              <a:t>14</a:t>
            </a:fld>
            <a:endParaRPr lang="zh-CN" altLang="en-US"/>
          </a:p>
        </p:txBody>
      </p:sp>
    </p:spTree>
    <p:extLst>
      <p:ext uri="{BB962C8B-B14F-4D97-AF65-F5344CB8AC3E}">
        <p14:creationId xmlns:p14="http://schemas.microsoft.com/office/powerpoint/2010/main" val="337689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DC283-C72F-7DE5-B373-04D262A2299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2263D9-0C5E-D1E1-E843-A58E0A57ED8E}"/>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19F34FA0-8183-0B61-D723-F6504317334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FDD78C2-AC19-F9BF-219E-FFD4A221FB76}"/>
              </a:ext>
            </a:extLst>
          </p:cNvPr>
          <p:cNvSpPr>
            <a:spLocks noGrp="1"/>
          </p:cNvSpPr>
          <p:nvPr>
            <p:ph type="sldNum" sz="quarter" idx="5"/>
          </p:nvPr>
        </p:nvSpPr>
        <p:spPr/>
        <p:txBody>
          <a:bodyPr/>
          <a:lstStyle/>
          <a:p>
            <a:pPr>
              <a:defRPr/>
            </a:pPr>
            <a:fld id="{B88412EE-440F-428C-82E8-07BCEF19615F}" type="slidenum">
              <a:rPr lang="zh-CN" altLang="en-US" smtClean="0"/>
              <a:pPr>
                <a:defRPr/>
              </a:pPr>
              <a:t>15</a:t>
            </a:fld>
            <a:endParaRPr lang="zh-CN" altLang="en-US"/>
          </a:p>
        </p:txBody>
      </p:sp>
    </p:spTree>
    <p:extLst>
      <p:ext uri="{BB962C8B-B14F-4D97-AF65-F5344CB8AC3E}">
        <p14:creationId xmlns:p14="http://schemas.microsoft.com/office/powerpoint/2010/main" val="1812870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88412EE-440F-428C-82E8-07BCEF19615F}" type="slidenum">
              <a:rPr lang="zh-CN" altLang="en-US" smtClean="0"/>
              <a:pPr>
                <a:defRPr/>
              </a:pPr>
              <a:t>16</a:t>
            </a:fld>
            <a:endParaRPr lang="zh-CN" altLang="en-US"/>
          </a:p>
        </p:txBody>
      </p:sp>
    </p:spTree>
    <p:extLst>
      <p:ext uri="{BB962C8B-B14F-4D97-AF65-F5344CB8AC3E}">
        <p14:creationId xmlns:p14="http://schemas.microsoft.com/office/powerpoint/2010/main" val="298392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6BAE1-AB3D-BAAA-0517-9A3CE1D5BD9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E4E05-10B7-F749-B130-DFD012DC9B6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40DE4EF0-B13D-04CD-6E3B-FA7DAE5B330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DD9209A-3D4D-453C-0B9E-DC06CE2B5E2B}"/>
              </a:ext>
            </a:extLst>
          </p:cNvPr>
          <p:cNvSpPr>
            <a:spLocks noGrp="1"/>
          </p:cNvSpPr>
          <p:nvPr>
            <p:ph type="sldNum" sz="quarter" idx="5"/>
          </p:nvPr>
        </p:nvSpPr>
        <p:spPr/>
        <p:txBody>
          <a:bodyPr/>
          <a:lstStyle/>
          <a:p>
            <a:pPr>
              <a:defRPr/>
            </a:pPr>
            <a:fld id="{B88412EE-440F-428C-82E8-07BCEF19615F}" type="slidenum">
              <a:rPr lang="zh-CN" altLang="en-US" smtClean="0"/>
              <a:pPr>
                <a:defRPr/>
              </a:pPr>
              <a:t>17</a:t>
            </a:fld>
            <a:endParaRPr lang="zh-CN" altLang="en-US"/>
          </a:p>
        </p:txBody>
      </p:sp>
    </p:spTree>
    <p:extLst>
      <p:ext uri="{BB962C8B-B14F-4D97-AF65-F5344CB8AC3E}">
        <p14:creationId xmlns:p14="http://schemas.microsoft.com/office/powerpoint/2010/main" val="2005063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D808B-9BAE-CA55-49C7-24DFC1F7D4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49EAFA-C620-29AD-4C42-44DF5B8921BB}"/>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E895F62A-FF06-1CB1-9BD6-0EFD2D20F03C}"/>
              </a:ext>
            </a:extLst>
          </p:cNvPr>
          <p:cNvSpPr>
            <a:spLocks noGrp="1"/>
          </p:cNvSpPr>
          <p:nvPr>
            <p:ph type="body" idx="1"/>
          </p:nvPr>
        </p:nvSpPr>
        <p:spPr/>
        <p:txBody>
          <a:bodyPr/>
          <a:lstStyle/>
          <a:p>
            <a:r>
              <a:rPr lang="en-US" altLang="zh-CN" baseline="0" dirty="0"/>
              <a:t>Now I am going to show the experiment part.</a:t>
            </a:r>
          </a:p>
        </p:txBody>
      </p:sp>
      <p:sp>
        <p:nvSpPr>
          <p:cNvPr id="4" name="灯片编号占位符 3">
            <a:extLst>
              <a:ext uri="{FF2B5EF4-FFF2-40B4-BE49-F238E27FC236}">
                <a16:creationId xmlns:a16="http://schemas.microsoft.com/office/drawing/2014/main" id="{7A0A70DC-138B-BCC5-9DEF-4776A450502D}"/>
              </a:ext>
            </a:extLst>
          </p:cNvPr>
          <p:cNvSpPr>
            <a:spLocks noGrp="1"/>
          </p:cNvSpPr>
          <p:nvPr>
            <p:ph type="sldNum" sz="quarter" idx="10"/>
          </p:nvPr>
        </p:nvSpPr>
        <p:spPr/>
        <p:txBody>
          <a:bodyPr/>
          <a:lstStyle/>
          <a:p>
            <a:pPr>
              <a:defRPr/>
            </a:pPr>
            <a:fld id="{B88412EE-440F-428C-82E8-07BCEF19615F}" type="slidenum">
              <a:rPr lang="zh-CN" altLang="en-US" smtClean="0"/>
              <a:pPr>
                <a:defRPr/>
              </a:pPr>
              <a:t>18</a:t>
            </a:fld>
            <a:endParaRPr lang="zh-CN" altLang="en-US"/>
          </a:p>
        </p:txBody>
      </p:sp>
    </p:spTree>
    <p:extLst>
      <p:ext uri="{BB962C8B-B14F-4D97-AF65-F5344CB8AC3E}">
        <p14:creationId xmlns:p14="http://schemas.microsoft.com/office/powerpoint/2010/main" val="2001395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480EC-B3F0-4A90-2B1C-F7C10D99636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F14F83-7ED5-9E2D-9AC3-CE2B14B5DBDA}"/>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D9EA9FA3-9073-B10D-D36B-FD1C309FFA7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084FFC5-AA0C-183B-5265-46A7BD337A61}"/>
              </a:ext>
            </a:extLst>
          </p:cNvPr>
          <p:cNvSpPr>
            <a:spLocks noGrp="1"/>
          </p:cNvSpPr>
          <p:nvPr>
            <p:ph type="sldNum" sz="quarter" idx="5"/>
          </p:nvPr>
        </p:nvSpPr>
        <p:spPr/>
        <p:txBody>
          <a:bodyPr/>
          <a:lstStyle/>
          <a:p>
            <a:pPr>
              <a:defRPr/>
            </a:pPr>
            <a:fld id="{B88412EE-440F-428C-82E8-07BCEF19615F}" type="slidenum">
              <a:rPr lang="zh-CN" altLang="en-US" smtClean="0"/>
              <a:pPr>
                <a:defRPr/>
              </a:pPr>
              <a:t>19</a:t>
            </a:fld>
            <a:endParaRPr lang="zh-CN" altLang="en-US"/>
          </a:p>
        </p:txBody>
      </p:sp>
    </p:spTree>
    <p:extLst>
      <p:ext uri="{BB962C8B-B14F-4D97-AF65-F5344CB8AC3E}">
        <p14:creationId xmlns:p14="http://schemas.microsoft.com/office/powerpoint/2010/main" val="11329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pPr>
              <a:defRPr/>
            </a:pPr>
            <a:fld id="{B88412EE-440F-428C-82E8-07BCEF19615F}" type="slidenum">
              <a:rPr lang="zh-CN" altLang="en-US" smtClean="0"/>
              <a:pPr>
                <a:defRPr/>
              </a:pPr>
              <a:t>2</a:t>
            </a:fld>
            <a:endParaRPr lang="zh-CN" altLang="en-US"/>
          </a:p>
        </p:txBody>
      </p:sp>
    </p:spTree>
    <p:extLst>
      <p:ext uri="{BB962C8B-B14F-4D97-AF65-F5344CB8AC3E}">
        <p14:creationId xmlns:p14="http://schemas.microsoft.com/office/powerpoint/2010/main" val="1945135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9BF08-0135-06F9-D00A-D65FAB473E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6FEB99-6989-1FB6-BF21-A6F99D7E11D8}"/>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906FF386-D912-79E2-58D7-FF23C8F65C4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6F840CF-A3D3-CBE5-F75D-8714AA806D0C}"/>
              </a:ext>
            </a:extLst>
          </p:cNvPr>
          <p:cNvSpPr>
            <a:spLocks noGrp="1"/>
          </p:cNvSpPr>
          <p:nvPr>
            <p:ph type="sldNum" sz="quarter" idx="5"/>
          </p:nvPr>
        </p:nvSpPr>
        <p:spPr/>
        <p:txBody>
          <a:bodyPr/>
          <a:lstStyle/>
          <a:p>
            <a:pPr>
              <a:defRPr/>
            </a:pPr>
            <a:fld id="{B88412EE-440F-428C-82E8-07BCEF19615F}" type="slidenum">
              <a:rPr lang="zh-CN" altLang="en-US" smtClean="0"/>
              <a:pPr>
                <a:defRPr/>
              </a:pPr>
              <a:t>20</a:t>
            </a:fld>
            <a:endParaRPr lang="zh-CN" altLang="en-US"/>
          </a:p>
        </p:txBody>
      </p:sp>
    </p:spTree>
    <p:extLst>
      <p:ext uri="{BB962C8B-B14F-4D97-AF65-F5344CB8AC3E}">
        <p14:creationId xmlns:p14="http://schemas.microsoft.com/office/powerpoint/2010/main" val="3340707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50B4-D0BC-D701-6BE2-649D184FE1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0D0DD3-5FC3-997D-3172-FB62B4063E2D}"/>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A28C3B5E-DF18-0A6A-815C-C06FF715837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F5323A1-7512-9ADE-C84D-1B7416D956C0}"/>
              </a:ext>
            </a:extLst>
          </p:cNvPr>
          <p:cNvSpPr>
            <a:spLocks noGrp="1"/>
          </p:cNvSpPr>
          <p:nvPr>
            <p:ph type="sldNum" sz="quarter" idx="5"/>
          </p:nvPr>
        </p:nvSpPr>
        <p:spPr/>
        <p:txBody>
          <a:bodyPr/>
          <a:lstStyle/>
          <a:p>
            <a:pPr>
              <a:defRPr/>
            </a:pPr>
            <a:fld id="{B88412EE-440F-428C-82E8-07BCEF19615F}" type="slidenum">
              <a:rPr lang="zh-CN" altLang="en-US" smtClean="0"/>
              <a:pPr>
                <a:defRPr/>
              </a:pPr>
              <a:t>21</a:t>
            </a:fld>
            <a:endParaRPr lang="zh-CN" altLang="en-US"/>
          </a:p>
        </p:txBody>
      </p:sp>
    </p:spTree>
    <p:extLst>
      <p:ext uri="{BB962C8B-B14F-4D97-AF65-F5344CB8AC3E}">
        <p14:creationId xmlns:p14="http://schemas.microsoft.com/office/powerpoint/2010/main" val="3290987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6FBA3-54F7-EB21-4BBF-204797C44D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D4C746-1282-8CBE-3332-3FBDFEC318E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02B9AFBF-7841-321D-2940-291ED0D8277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6D96E97-F82B-4FE4-2AE9-4AEF3DDF91CD}"/>
              </a:ext>
            </a:extLst>
          </p:cNvPr>
          <p:cNvSpPr>
            <a:spLocks noGrp="1"/>
          </p:cNvSpPr>
          <p:nvPr>
            <p:ph type="sldNum" sz="quarter" idx="5"/>
          </p:nvPr>
        </p:nvSpPr>
        <p:spPr/>
        <p:txBody>
          <a:bodyPr/>
          <a:lstStyle/>
          <a:p>
            <a:pPr>
              <a:defRPr/>
            </a:pPr>
            <a:fld id="{B88412EE-440F-428C-82E8-07BCEF19615F}" type="slidenum">
              <a:rPr lang="zh-CN" altLang="en-US" smtClean="0"/>
              <a:pPr>
                <a:defRPr/>
              </a:pPr>
              <a:t>22</a:t>
            </a:fld>
            <a:endParaRPr lang="zh-CN" altLang="en-US"/>
          </a:p>
        </p:txBody>
      </p:sp>
    </p:spTree>
    <p:extLst>
      <p:ext uri="{BB962C8B-B14F-4D97-AF65-F5344CB8AC3E}">
        <p14:creationId xmlns:p14="http://schemas.microsoft.com/office/powerpoint/2010/main" val="2816731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B45C9-A9DF-FA5D-4E9C-448B3C893F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BA27C6-2D28-68AB-4CBE-78EFB58F7539}"/>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8845EE1C-D251-09D0-1185-D10775CC0CA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060783B-BEED-8291-D3D2-E3A93056302E}"/>
              </a:ext>
            </a:extLst>
          </p:cNvPr>
          <p:cNvSpPr>
            <a:spLocks noGrp="1"/>
          </p:cNvSpPr>
          <p:nvPr>
            <p:ph type="sldNum" sz="quarter" idx="5"/>
          </p:nvPr>
        </p:nvSpPr>
        <p:spPr/>
        <p:txBody>
          <a:bodyPr/>
          <a:lstStyle/>
          <a:p>
            <a:pPr>
              <a:defRPr/>
            </a:pPr>
            <a:fld id="{B88412EE-440F-428C-82E8-07BCEF19615F}" type="slidenum">
              <a:rPr lang="zh-CN" altLang="en-US" smtClean="0"/>
              <a:pPr>
                <a:defRPr/>
              </a:pPr>
              <a:t>23</a:t>
            </a:fld>
            <a:endParaRPr lang="zh-CN" altLang="en-US"/>
          </a:p>
        </p:txBody>
      </p:sp>
    </p:spTree>
    <p:extLst>
      <p:ext uri="{BB962C8B-B14F-4D97-AF65-F5344CB8AC3E}">
        <p14:creationId xmlns:p14="http://schemas.microsoft.com/office/powerpoint/2010/main" val="29118759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800A6-A0B7-770B-832A-87A4FD3B72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798EDDA-CA1A-5917-0AC3-7CAE5BB21C18}"/>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2E13D585-71B7-2135-6B0F-B3183B56625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5628804-B127-AE2E-4959-F0871A14D2A2}"/>
              </a:ext>
            </a:extLst>
          </p:cNvPr>
          <p:cNvSpPr>
            <a:spLocks noGrp="1"/>
          </p:cNvSpPr>
          <p:nvPr>
            <p:ph type="sldNum" sz="quarter" idx="5"/>
          </p:nvPr>
        </p:nvSpPr>
        <p:spPr/>
        <p:txBody>
          <a:bodyPr/>
          <a:lstStyle/>
          <a:p>
            <a:pPr>
              <a:defRPr/>
            </a:pPr>
            <a:fld id="{B88412EE-440F-428C-82E8-07BCEF19615F}" type="slidenum">
              <a:rPr lang="zh-CN" altLang="en-US" smtClean="0"/>
              <a:pPr>
                <a:defRPr/>
              </a:pPr>
              <a:t>24</a:t>
            </a:fld>
            <a:endParaRPr lang="zh-CN" altLang="en-US"/>
          </a:p>
        </p:txBody>
      </p:sp>
    </p:spTree>
    <p:extLst>
      <p:ext uri="{BB962C8B-B14F-4D97-AF65-F5344CB8AC3E}">
        <p14:creationId xmlns:p14="http://schemas.microsoft.com/office/powerpoint/2010/main" val="655945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BF0F4-87D6-A8BC-C929-30E6265B727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BDF9AE6-834B-E7D4-3C85-8E319D60EB65}"/>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CEDA7FF7-F18D-7D16-6BF5-7AC7CBD13ED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C8B89C7-AD8A-16A4-7649-14FC8EDDF152}"/>
              </a:ext>
            </a:extLst>
          </p:cNvPr>
          <p:cNvSpPr>
            <a:spLocks noGrp="1"/>
          </p:cNvSpPr>
          <p:nvPr>
            <p:ph type="sldNum" sz="quarter" idx="5"/>
          </p:nvPr>
        </p:nvSpPr>
        <p:spPr/>
        <p:txBody>
          <a:bodyPr/>
          <a:lstStyle/>
          <a:p>
            <a:pPr>
              <a:defRPr/>
            </a:pPr>
            <a:fld id="{B88412EE-440F-428C-82E8-07BCEF19615F}" type="slidenum">
              <a:rPr lang="zh-CN" altLang="en-US" smtClean="0"/>
              <a:pPr>
                <a:defRPr/>
              </a:pPr>
              <a:t>25</a:t>
            </a:fld>
            <a:endParaRPr lang="zh-CN" altLang="en-US"/>
          </a:p>
        </p:txBody>
      </p:sp>
    </p:spTree>
    <p:extLst>
      <p:ext uri="{BB962C8B-B14F-4D97-AF65-F5344CB8AC3E}">
        <p14:creationId xmlns:p14="http://schemas.microsoft.com/office/powerpoint/2010/main" val="2427845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22221-4E7C-AE28-547F-A2BAB479BA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722778D-95F5-0BBF-F5D8-DF855BC30C93}"/>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2670BFB8-7A90-C6B8-C3FD-A781D4BBE98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9DC448C-28EF-FE86-A546-3725BA4CB762}"/>
              </a:ext>
            </a:extLst>
          </p:cNvPr>
          <p:cNvSpPr>
            <a:spLocks noGrp="1"/>
          </p:cNvSpPr>
          <p:nvPr>
            <p:ph type="sldNum" sz="quarter" idx="5"/>
          </p:nvPr>
        </p:nvSpPr>
        <p:spPr/>
        <p:txBody>
          <a:bodyPr/>
          <a:lstStyle/>
          <a:p>
            <a:pPr>
              <a:defRPr/>
            </a:pPr>
            <a:fld id="{B88412EE-440F-428C-82E8-07BCEF19615F}" type="slidenum">
              <a:rPr lang="zh-CN" altLang="en-US" smtClean="0"/>
              <a:pPr>
                <a:defRPr/>
              </a:pPr>
              <a:t>26</a:t>
            </a:fld>
            <a:endParaRPr lang="zh-CN" altLang="en-US"/>
          </a:p>
        </p:txBody>
      </p:sp>
    </p:spTree>
    <p:extLst>
      <p:ext uri="{BB962C8B-B14F-4D97-AF65-F5344CB8AC3E}">
        <p14:creationId xmlns:p14="http://schemas.microsoft.com/office/powerpoint/2010/main" val="4234230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9E274-C652-D175-FF58-85EBBDB903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08D0D28-F555-FAB7-C6D7-B5B3E8FE6F2E}"/>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BBCC0DF5-D4A3-6805-22FF-BF3EE5A502E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D4248F2-02F6-8639-5644-8AB18FE23AD1}"/>
              </a:ext>
            </a:extLst>
          </p:cNvPr>
          <p:cNvSpPr>
            <a:spLocks noGrp="1"/>
          </p:cNvSpPr>
          <p:nvPr>
            <p:ph type="sldNum" sz="quarter" idx="5"/>
          </p:nvPr>
        </p:nvSpPr>
        <p:spPr/>
        <p:txBody>
          <a:bodyPr/>
          <a:lstStyle/>
          <a:p>
            <a:pPr>
              <a:defRPr/>
            </a:pPr>
            <a:fld id="{B88412EE-440F-428C-82E8-07BCEF19615F}" type="slidenum">
              <a:rPr lang="zh-CN" altLang="en-US" smtClean="0"/>
              <a:pPr>
                <a:defRPr/>
              </a:pPr>
              <a:t>27</a:t>
            </a:fld>
            <a:endParaRPr lang="zh-CN" altLang="en-US"/>
          </a:p>
        </p:txBody>
      </p:sp>
    </p:spTree>
    <p:extLst>
      <p:ext uri="{BB962C8B-B14F-4D97-AF65-F5344CB8AC3E}">
        <p14:creationId xmlns:p14="http://schemas.microsoft.com/office/powerpoint/2010/main" val="4087025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E31C5-1648-0C17-B45D-4817A638BA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65830E-D319-7AE5-414A-23F8A6B13170}"/>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4B8C1631-1532-42FF-E0F5-3B28742C065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C92D708-2C14-98C1-10A4-A54D231DB2CE}"/>
              </a:ext>
            </a:extLst>
          </p:cNvPr>
          <p:cNvSpPr>
            <a:spLocks noGrp="1"/>
          </p:cNvSpPr>
          <p:nvPr>
            <p:ph type="sldNum" sz="quarter" idx="5"/>
          </p:nvPr>
        </p:nvSpPr>
        <p:spPr/>
        <p:txBody>
          <a:bodyPr/>
          <a:lstStyle/>
          <a:p>
            <a:pPr>
              <a:defRPr/>
            </a:pPr>
            <a:fld id="{B88412EE-440F-428C-82E8-07BCEF19615F}" type="slidenum">
              <a:rPr lang="zh-CN" altLang="en-US" smtClean="0"/>
              <a:pPr>
                <a:defRPr/>
              </a:pPr>
              <a:t>28</a:t>
            </a:fld>
            <a:endParaRPr lang="zh-CN" altLang="en-US"/>
          </a:p>
        </p:txBody>
      </p:sp>
    </p:spTree>
    <p:extLst>
      <p:ext uri="{BB962C8B-B14F-4D97-AF65-F5344CB8AC3E}">
        <p14:creationId xmlns:p14="http://schemas.microsoft.com/office/powerpoint/2010/main" val="213151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5A82D-246E-BCF5-3007-496ADD7987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20DA8B8-00F9-ED45-DF6A-83CD50A1945F}"/>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C26C2013-55D7-5460-6D6C-312628D1D90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3343FCB-20A0-5AE4-1727-AB846EFCA133}"/>
              </a:ext>
            </a:extLst>
          </p:cNvPr>
          <p:cNvSpPr>
            <a:spLocks noGrp="1"/>
          </p:cNvSpPr>
          <p:nvPr>
            <p:ph type="sldNum" sz="quarter" idx="5"/>
          </p:nvPr>
        </p:nvSpPr>
        <p:spPr/>
        <p:txBody>
          <a:bodyPr/>
          <a:lstStyle/>
          <a:p>
            <a:pPr>
              <a:defRPr/>
            </a:pPr>
            <a:fld id="{B88412EE-440F-428C-82E8-07BCEF19615F}" type="slidenum">
              <a:rPr lang="zh-CN" altLang="en-US" smtClean="0"/>
              <a:pPr>
                <a:defRPr/>
              </a:pPr>
              <a:t>29</a:t>
            </a:fld>
            <a:endParaRPr lang="zh-CN" altLang="en-US"/>
          </a:p>
        </p:txBody>
      </p:sp>
    </p:spTree>
    <p:extLst>
      <p:ext uri="{BB962C8B-B14F-4D97-AF65-F5344CB8AC3E}">
        <p14:creationId xmlns:p14="http://schemas.microsoft.com/office/powerpoint/2010/main" val="800995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2875" y="768350"/>
            <a:ext cx="6818313"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88412EE-440F-428C-82E8-07BCEF19615F}" type="slidenum">
              <a:rPr lang="zh-CN" altLang="en-US" smtClean="0"/>
              <a:pPr>
                <a:defRPr/>
              </a:pPr>
              <a:t>3</a:t>
            </a:fld>
            <a:endParaRPr lang="zh-CN" altLang="en-US"/>
          </a:p>
        </p:txBody>
      </p:sp>
    </p:spTree>
    <p:extLst>
      <p:ext uri="{BB962C8B-B14F-4D97-AF65-F5344CB8AC3E}">
        <p14:creationId xmlns:p14="http://schemas.microsoft.com/office/powerpoint/2010/main" val="14835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1827B-8739-9B4C-4F69-6CAD12CE9A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DBC52C3-49F7-F7F5-43E1-388D12B36747}"/>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6E48E2C2-C1D3-9DAB-E758-15BB2841E6A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62AE4E2-AA90-A852-6244-8C9F9FBF43EC}"/>
              </a:ext>
            </a:extLst>
          </p:cNvPr>
          <p:cNvSpPr>
            <a:spLocks noGrp="1"/>
          </p:cNvSpPr>
          <p:nvPr>
            <p:ph type="sldNum" sz="quarter" idx="5"/>
          </p:nvPr>
        </p:nvSpPr>
        <p:spPr/>
        <p:txBody>
          <a:bodyPr/>
          <a:lstStyle/>
          <a:p>
            <a:pPr>
              <a:defRPr/>
            </a:pPr>
            <a:fld id="{B88412EE-440F-428C-82E8-07BCEF19615F}" type="slidenum">
              <a:rPr lang="zh-CN" altLang="en-US" smtClean="0"/>
              <a:pPr>
                <a:defRPr/>
              </a:pPr>
              <a:t>30</a:t>
            </a:fld>
            <a:endParaRPr lang="zh-CN" altLang="en-US"/>
          </a:p>
        </p:txBody>
      </p:sp>
    </p:spTree>
    <p:extLst>
      <p:ext uri="{BB962C8B-B14F-4D97-AF65-F5344CB8AC3E}">
        <p14:creationId xmlns:p14="http://schemas.microsoft.com/office/powerpoint/2010/main" val="3875503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C3FCF-CD23-91C1-8D6B-E82457CEFC0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0EECBD-9FCB-4650-68CD-9CF68866403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DDB0B3D6-E783-7DF8-CEE0-E0E9E9347C8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6353A9B-D1EC-AB5C-4A22-E4C307A31E21}"/>
              </a:ext>
            </a:extLst>
          </p:cNvPr>
          <p:cNvSpPr>
            <a:spLocks noGrp="1"/>
          </p:cNvSpPr>
          <p:nvPr>
            <p:ph type="sldNum" sz="quarter" idx="5"/>
          </p:nvPr>
        </p:nvSpPr>
        <p:spPr/>
        <p:txBody>
          <a:bodyPr/>
          <a:lstStyle/>
          <a:p>
            <a:pPr>
              <a:defRPr/>
            </a:pPr>
            <a:fld id="{B88412EE-440F-428C-82E8-07BCEF19615F}" type="slidenum">
              <a:rPr lang="zh-CN" altLang="en-US" smtClean="0"/>
              <a:pPr>
                <a:defRPr/>
              </a:pPr>
              <a:t>31</a:t>
            </a:fld>
            <a:endParaRPr lang="zh-CN" altLang="en-US"/>
          </a:p>
        </p:txBody>
      </p:sp>
    </p:spTree>
    <p:extLst>
      <p:ext uri="{BB962C8B-B14F-4D97-AF65-F5344CB8AC3E}">
        <p14:creationId xmlns:p14="http://schemas.microsoft.com/office/powerpoint/2010/main" val="4197359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09B64-B33E-70B6-AEBE-2D1106DDA7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B3244C-C002-CC90-0176-2AC8CF31B18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CF262073-2004-0CED-045D-5513C0B44E4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411108D-AF39-F96C-9603-6B2DAA8EFA81}"/>
              </a:ext>
            </a:extLst>
          </p:cNvPr>
          <p:cNvSpPr>
            <a:spLocks noGrp="1"/>
          </p:cNvSpPr>
          <p:nvPr>
            <p:ph type="sldNum" sz="quarter" idx="5"/>
          </p:nvPr>
        </p:nvSpPr>
        <p:spPr/>
        <p:txBody>
          <a:bodyPr/>
          <a:lstStyle/>
          <a:p>
            <a:pPr>
              <a:defRPr/>
            </a:pPr>
            <a:fld id="{B88412EE-440F-428C-82E8-07BCEF19615F}" type="slidenum">
              <a:rPr lang="zh-CN" altLang="en-US" smtClean="0"/>
              <a:pPr>
                <a:defRPr/>
              </a:pPr>
              <a:t>32</a:t>
            </a:fld>
            <a:endParaRPr lang="zh-CN" altLang="en-US"/>
          </a:p>
        </p:txBody>
      </p:sp>
    </p:spTree>
    <p:extLst>
      <p:ext uri="{BB962C8B-B14F-4D97-AF65-F5344CB8AC3E}">
        <p14:creationId xmlns:p14="http://schemas.microsoft.com/office/powerpoint/2010/main" val="1871676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7C724-A529-F1E7-73FD-4DD3C60A10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DB78EF-1FE9-FBD6-1D39-7678B61F106D}"/>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05672446-D841-BAA7-A1D3-FD1249BB6F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DDFA448-DDC6-A923-86C5-AB6C19E4E8D6}"/>
              </a:ext>
            </a:extLst>
          </p:cNvPr>
          <p:cNvSpPr>
            <a:spLocks noGrp="1"/>
          </p:cNvSpPr>
          <p:nvPr>
            <p:ph type="sldNum" sz="quarter" idx="5"/>
          </p:nvPr>
        </p:nvSpPr>
        <p:spPr/>
        <p:txBody>
          <a:bodyPr/>
          <a:lstStyle/>
          <a:p>
            <a:pPr>
              <a:defRPr/>
            </a:pPr>
            <a:fld id="{B88412EE-440F-428C-82E8-07BCEF19615F}" type="slidenum">
              <a:rPr lang="zh-CN" altLang="en-US" smtClean="0"/>
              <a:pPr>
                <a:defRPr/>
              </a:pPr>
              <a:t>33</a:t>
            </a:fld>
            <a:endParaRPr lang="zh-CN" altLang="en-US"/>
          </a:p>
        </p:txBody>
      </p:sp>
    </p:spTree>
    <p:extLst>
      <p:ext uri="{BB962C8B-B14F-4D97-AF65-F5344CB8AC3E}">
        <p14:creationId xmlns:p14="http://schemas.microsoft.com/office/powerpoint/2010/main" val="3434383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933ED-C5E3-E0BD-FB1E-326B974D66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98A6F16-6DB2-72DD-8E7B-55388D3F823D}"/>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0E80A5E9-C479-1E2F-D7DB-7D4E1AA71A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538ECDB-BEE2-E260-0275-F5BC70D48BE2}"/>
              </a:ext>
            </a:extLst>
          </p:cNvPr>
          <p:cNvSpPr>
            <a:spLocks noGrp="1"/>
          </p:cNvSpPr>
          <p:nvPr>
            <p:ph type="sldNum" sz="quarter" idx="5"/>
          </p:nvPr>
        </p:nvSpPr>
        <p:spPr/>
        <p:txBody>
          <a:bodyPr/>
          <a:lstStyle/>
          <a:p>
            <a:pPr>
              <a:defRPr/>
            </a:pPr>
            <a:fld id="{B88412EE-440F-428C-82E8-07BCEF19615F}" type="slidenum">
              <a:rPr lang="zh-CN" altLang="en-US" smtClean="0"/>
              <a:pPr>
                <a:defRPr/>
              </a:pPr>
              <a:t>34</a:t>
            </a:fld>
            <a:endParaRPr lang="zh-CN" altLang="en-US"/>
          </a:p>
        </p:txBody>
      </p:sp>
    </p:spTree>
    <p:extLst>
      <p:ext uri="{BB962C8B-B14F-4D97-AF65-F5344CB8AC3E}">
        <p14:creationId xmlns:p14="http://schemas.microsoft.com/office/powerpoint/2010/main" val="203281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1EF35-80B9-C8CD-D2C5-9F74823BA2A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41AC89-DB2E-A720-BAE5-76B9427EB43C}"/>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F7D59537-B1EC-0799-8E0C-9B51647623E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A01364E-0BE9-864B-8A86-8C092455B95A}"/>
              </a:ext>
            </a:extLst>
          </p:cNvPr>
          <p:cNvSpPr>
            <a:spLocks noGrp="1"/>
          </p:cNvSpPr>
          <p:nvPr>
            <p:ph type="sldNum" sz="quarter" idx="5"/>
          </p:nvPr>
        </p:nvSpPr>
        <p:spPr/>
        <p:txBody>
          <a:bodyPr/>
          <a:lstStyle/>
          <a:p>
            <a:pPr>
              <a:defRPr/>
            </a:pPr>
            <a:fld id="{B88412EE-440F-428C-82E8-07BCEF19615F}" type="slidenum">
              <a:rPr lang="zh-CN" altLang="en-US" smtClean="0"/>
              <a:pPr>
                <a:defRPr/>
              </a:pPr>
              <a:t>35</a:t>
            </a:fld>
            <a:endParaRPr lang="zh-CN" altLang="en-US"/>
          </a:p>
        </p:txBody>
      </p:sp>
    </p:spTree>
    <p:extLst>
      <p:ext uri="{BB962C8B-B14F-4D97-AF65-F5344CB8AC3E}">
        <p14:creationId xmlns:p14="http://schemas.microsoft.com/office/powerpoint/2010/main" val="2575343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BA38B-BC9D-239C-A70B-B10362B17B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2B1499-9CAE-C89B-9B5F-5A8226FB9AC9}"/>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ED167223-AA14-FECB-F99C-14926CD06B0E}"/>
              </a:ext>
            </a:extLst>
          </p:cNvPr>
          <p:cNvSpPr>
            <a:spLocks noGrp="1"/>
          </p:cNvSpPr>
          <p:nvPr>
            <p:ph type="body" idx="1"/>
          </p:nvPr>
        </p:nvSpPr>
        <p:spPr/>
        <p:txBody>
          <a:bodyPr/>
          <a:lstStyle/>
          <a:p>
            <a:endParaRPr lang="en-US" altLang="zh-CN" baseline="0" dirty="0"/>
          </a:p>
        </p:txBody>
      </p:sp>
      <p:sp>
        <p:nvSpPr>
          <p:cNvPr id="4" name="灯片编号占位符 3">
            <a:extLst>
              <a:ext uri="{FF2B5EF4-FFF2-40B4-BE49-F238E27FC236}">
                <a16:creationId xmlns:a16="http://schemas.microsoft.com/office/drawing/2014/main" id="{FBA4983C-B407-1CFF-7636-6F337D7AF455}"/>
              </a:ext>
            </a:extLst>
          </p:cNvPr>
          <p:cNvSpPr>
            <a:spLocks noGrp="1"/>
          </p:cNvSpPr>
          <p:nvPr>
            <p:ph type="sldNum" sz="quarter" idx="10"/>
          </p:nvPr>
        </p:nvSpPr>
        <p:spPr/>
        <p:txBody>
          <a:bodyPr/>
          <a:lstStyle/>
          <a:p>
            <a:pPr>
              <a:defRPr/>
            </a:pPr>
            <a:fld id="{B88412EE-440F-428C-82E8-07BCEF19615F}" type="slidenum">
              <a:rPr lang="zh-CN" altLang="en-US" smtClean="0"/>
              <a:pPr>
                <a:defRPr/>
              </a:pPr>
              <a:t>36</a:t>
            </a:fld>
            <a:endParaRPr lang="zh-CN" altLang="en-US"/>
          </a:p>
        </p:txBody>
      </p:sp>
    </p:spTree>
    <p:extLst>
      <p:ext uri="{BB962C8B-B14F-4D97-AF65-F5344CB8AC3E}">
        <p14:creationId xmlns:p14="http://schemas.microsoft.com/office/powerpoint/2010/main" val="1808073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4FC40-CA6E-4627-C303-DF0E9965002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F2DF0DA-454E-1964-D083-BED2DAB39272}"/>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B61DB8F5-92AE-D75E-81F8-4ED726C0D9C9}"/>
              </a:ext>
            </a:extLst>
          </p:cNvPr>
          <p:cNvSpPr>
            <a:spLocks noGrp="1"/>
          </p:cNvSpPr>
          <p:nvPr>
            <p:ph type="body" idx="1"/>
          </p:nvPr>
        </p:nvSpPr>
        <p:spPr/>
        <p:txBody>
          <a:bodyPr/>
          <a:lstStyle/>
          <a:p>
            <a:r>
              <a:rPr lang="zh-CN" altLang="en-US" dirty="0"/>
              <a:t>上传多种模型的版本</a:t>
            </a:r>
          </a:p>
        </p:txBody>
      </p:sp>
      <p:sp>
        <p:nvSpPr>
          <p:cNvPr id="4" name="灯片编号占位符 3">
            <a:extLst>
              <a:ext uri="{FF2B5EF4-FFF2-40B4-BE49-F238E27FC236}">
                <a16:creationId xmlns:a16="http://schemas.microsoft.com/office/drawing/2014/main" id="{A1E9D5B7-2CB6-E8F9-C878-F79ED78695A2}"/>
              </a:ext>
            </a:extLst>
          </p:cNvPr>
          <p:cNvSpPr>
            <a:spLocks noGrp="1"/>
          </p:cNvSpPr>
          <p:nvPr>
            <p:ph type="sldNum" sz="quarter" idx="5"/>
          </p:nvPr>
        </p:nvSpPr>
        <p:spPr/>
        <p:txBody>
          <a:bodyPr/>
          <a:lstStyle/>
          <a:p>
            <a:pPr>
              <a:defRPr/>
            </a:pPr>
            <a:fld id="{B88412EE-440F-428C-82E8-07BCEF19615F}" type="slidenum">
              <a:rPr lang="zh-CN" altLang="en-US" smtClean="0"/>
              <a:pPr>
                <a:defRPr/>
              </a:pPr>
              <a:t>37</a:t>
            </a:fld>
            <a:endParaRPr lang="zh-CN" altLang="en-US"/>
          </a:p>
        </p:txBody>
      </p:sp>
    </p:spTree>
    <p:extLst>
      <p:ext uri="{BB962C8B-B14F-4D97-AF65-F5344CB8AC3E}">
        <p14:creationId xmlns:p14="http://schemas.microsoft.com/office/powerpoint/2010/main" val="3804817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7A2E4-FD24-4568-60B4-41C37C7082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B25455B-82ED-7229-A97D-10CD537DAD5B}"/>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0A3E640D-256A-DF41-3620-85EC8C6B0C6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FA9D5A6-4DC1-CE57-506C-16E296B946DB}"/>
              </a:ext>
            </a:extLst>
          </p:cNvPr>
          <p:cNvSpPr>
            <a:spLocks noGrp="1"/>
          </p:cNvSpPr>
          <p:nvPr>
            <p:ph type="sldNum" sz="quarter" idx="5"/>
          </p:nvPr>
        </p:nvSpPr>
        <p:spPr/>
        <p:txBody>
          <a:bodyPr/>
          <a:lstStyle/>
          <a:p>
            <a:pPr>
              <a:defRPr/>
            </a:pPr>
            <a:fld id="{B88412EE-440F-428C-82E8-07BCEF19615F}" type="slidenum">
              <a:rPr lang="zh-CN" altLang="en-US" smtClean="0"/>
              <a:pPr>
                <a:defRPr/>
              </a:pPr>
              <a:t>4</a:t>
            </a:fld>
            <a:endParaRPr lang="zh-CN" altLang="en-US"/>
          </a:p>
        </p:txBody>
      </p:sp>
    </p:spTree>
    <p:extLst>
      <p:ext uri="{BB962C8B-B14F-4D97-AF65-F5344CB8AC3E}">
        <p14:creationId xmlns:p14="http://schemas.microsoft.com/office/powerpoint/2010/main" val="2622205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50A3E-8B06-3612-69AD-FF6799E599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5B93CA-D65E-35FC-6F94-19354FB14C27}"/>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7E54B2E2-3B3C-6103-2CAD-32CC62AB070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E4379F3-5201-91B8-8A3F-4675B438DD13}"/>
              </a:ext>
            </a:extLst>
          </p:cNvPr>
          <p:cNvSpPr>
            <a:spLocks noGrp="1"/>
          </p:cNvSpPr>
          <p:nvPr>
            <p:ph type="sldNum" sz="quarter" idx="5"/>
          </p:nvPr>
        </p:nvSpPr>
        <p:spPr/>
        <p:txBody>
          <a:bodyPr/>
          <a:lstStyle/>
          <a:p>
            <a:pPr>
              <a:defRPr/>
            </a:pPr>
            <a:fld id="{B88412EE-440F-428C-82E8-07BCEF19615F}" type="slidenum">
              <a:rPr lang="zh-CN" altLang="en-US" smtClean="0"/>
              <a:pPr>
                <a:defRPr/>
              </a:pPr>
              <a:t>5</a:t>
            </a:fld>
            <a:endParaRPr lang="zh-CN" altLang="en-US"/>
          </a:p>
        </p:txBody>
      </p:sp>
    </p:spTree>
    <p:extLst>
      <p:ext uri="{BB962C8B-B14F-4D97-AF65-F5344CB8AC3E}">
        <p14:creationId xmlns:p14="http://schemas.microsoft.com/office/powerpoint/2010/main" val="1327388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6E2FA-9ECB-1850-67A8-5ACF207197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FF59AD8-DCEF-7D37-0A9F-60F792EB57B1}"/>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4AFF98F0-D995-C6B1-B12C-72D5949477B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2ACC9E3-F762-FFEB-389B-B4CFFCDB6FAF}"/>
              </a:ext>
            </a:extLst>
          </p:cNvPr>
          <p:cNvSpPr>
            <a:spLocks noGrp="1"/>
          </p:cNvSpPr>
          <p:nvPr>
            <p:ph type="sldNum" sz="quarter" idx="5"/>
          </p:nvPr>
        </p:nvSpPr>
        <p:spPr/>
        <p:txBody>
          <a:bodyPr/>
          <a:lstStyle/>
          <a:p>
            <a:pPr>
              <a:defRPr/>
            </a:pPr>
            <a:fld id="{B88412EE-440F-428C-82E8-07BCEF19615F}" type="slidenum">
              <a:rPr lang="zh-CN" altLang="en-US" smtClean="0"/>
              <a:pPr>
                <a:defRPr/>
              </a:pPr>
              <a:t>6</a:t>
            </a:fld>
            <a:endParaRPr lang="zh-CN" altLang="en-US"/>
          </a:p>
        </p:txBody>
      </p:sp>
    </p:spTree>
    <p:extLst>
      <p:ext uri="{BB962C8B-B14F-4D97-AF65-F5344CB8AC3E}">
        <p14:creationId xmlns:p14="http://schemas.microsoft.com/office/powerpoint/2010/main" val="2104344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0EE2A-4B39-775F-3471-F37ADF3B59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E7EAF99-BC84-DC92-3E9C-7197102D271C}"/>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164C8793-6B50-5008-DE8A-D27C0E0EBE0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F416A2D-9051-C7D8-ADD3-3AE761E0A2BA}"/>
              </a:ext>
            </a:extLst>
          </p:cNvPr>
          <p:cNvSpPr>
            <a:spLocks noGrp="1"/>
          </p:cNvSpPr>
          <p:nvPr>
            <p:ph type="sldNum" sz="quarter" idx="5"/>
          </p:nvPr>
        </p:nvSpPr>
        <p:spPr/>
        <p:txBody>
          <a:bodyPr/>
          <a:lstStyle/>
          <a:p>
            <a:pPr>
              <a:defRPr/>
            </a:pPr>
            <a:fld id="{B88412EE-440F-428C-82E8-07BCEF19615F}" type="slidenum">
              <a:rPr lang="zh-CN" altLang="en-US" smtClean="0"/>
              <a:pPr>
                <a:defRPr/>
              </a:pPr>
              <a:t>7</a:t>
            </a:fld>
            <a:endParaRPr lang="zh-CN" altLang="en-US"/>
          </a:p>
        </p:txBody>
      </p:sp>
    </p:spTree>
    <p:extLst>
      <p:ext uri="{BB962C8B-B14F-4D97-AF65-F5344CB8AC3E}">
        <p14:creationId xmlns:p14="http://schemas.microsoft.com/office/powerpoint/2010/main" val="29751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A6858-FDA9-619D-26BF-16E73F8FA3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D9A3394-9D5B-3EE7-297A-AD7A232D4F2F}"/>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FC3449CB-635B-F0FD-6E54-FC4E910CC98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3BA3403-DEE0-D927-58B7-209FAE691F67}"/>
              </a:ext>
            </a:extLst>
          </p:cNvPr>
          <p:cNvSpPr>
            <a:spLocks noGrp="1"/>
          </p:cNvSpPr>
          <p:nvPr>
            <p:ph type="sldNum" sz="quarter" idx="5"/>
          </p:nvPr>
        </p:nvSpPr>
        <p:spPr/>
        <p:txBody>
          <a:bodyPr/>
          <a:lstStyle/>
          <a:p>
            <a:pPr>
              <a:defRPr/>
            </a:pPr>
            <a:fld id="{B88412EE-440F-428C-82E8-07BCEF19615F}" type="slidenum">
              <a:rPr lang="zh-CN" altLang="en-US" smtClean="0"/>
              <a:pPr>
                <a:defRPr/>
              </a:pPr>
              <a:t>8</a:t>
            </a:fld>
            <a:endParaRPr lang="zh-CN" altLang="en-US"/>
          </a:p>
        </p:txBody>
      </p:sp>
    </p:spTree>
    <p:extLst>
      <p:ext uri="{BB962C8B-B14F-4D97-AF65-F5344CB8AC3E}">
        <p14:creationId xmlns:p14="http://schemas.microsoft.com/office/powerpoint/2010/main" val="3452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12B81-A9AB-13E2-716D-ED9B138F383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F9F112-5864-AFAA-32E6-33EDFF991629}"/>
              </a:ext>
            </a:extLst>
          </p:cNvPr>
          <p:cNvSpPr>
            <a:spLocks noGrp="1" noRot="1" noChangeAspect="1"/>
          </p:cNvSpPr>
          <p:nvPr>
            <p:ph type="sldImg"/>
          </p:nvPr>
        </p:nvSpPr>
        <p:spPr>
          <a:xfrm>
            <a:off x="142875" y="768350"/>
            <a:ext cx="6818313" cy="3836988"/>
          </a:xfrm>
        </p:spPr>
      </p:sp>
      <p:sp>
        <p:nvSpPr>
          <p:cNvPr id="3" name="备注占位符 2">
            <a:extLst>
              <a:ext uri="{FF2B5EF4-FFF2-40B4-BE49-F238E27FC236}">
                <a16:creationId xmlns:a16="http://schemas.microsoft.com/office/drawing/2014/main" id="{33721201-C45C-FE36-122C-70F4D7534F5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3FE27B7-9B23-D481-D676-518C881CB967}"/>
              </a:ext>
            </a:extLst>
          </p:cNvPr>
          <p:cNvSpPr>
            <a:spLocks noGrp="1"/>
          </p:cNvSpPr>
          <p:nvPr>
            <p:ph type="sldNum" sz="quarter" idx="5"/>
          </p:nvPr>
        </p:nvSpPr>
        <p:spPr/>
        <p:txBody>
          <a:bodyPr/>
          <a:lstStyle/>
          <a:p>
            <a:pPr>
              <a:defRPr/>
            </a:pPr>
            <a:fld id="{B88412EE-440F-428C-82E8-07BCEF19615F}" type="slidenum">
              <a:rPr lang="zh-CN" altLang="en-US" smtClean="0"/>
              <a:pPr>
                <a:defRPr/>
              </a:pPr>
              <a:t>9</a:t>
            </a:fld>
            <a:endParaRPr lang="zh-CN" altLang="en-US"/>
          </a:p>
        </p:txBody>
      </p:sp>
    </p:spTree>
    <p:extLst>
      <p:ext uri="{BB962C8B-B14F-4D97-AF65-F5344CB8AC3E}">
        <p14:creationId xmlns:p14="http://schemas.microsoft.com/office/powerpoint/2010/main" val="356877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12700" y="1"/>
            <a:ext cx="12192000" cy="89852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6"/>
          <p:cNvGrpSpPr>
            <a:grpSpLocks/>
          </p:cNvGrpSpPr>
          <p:nvPr userDrawn="1"/>
        </p:nvGrpSpPr>
        <p:grpSpPr bwMode="auto">
          <a:xfrm>
            <a:off x="0" y="6551614"/>
            <a:ext cx="12202584" cy="306387"/>
            <a:chOff x="670" y="6570913"/>
            <a:chExt cx="9152857" cy="306000"/>
          </a:xfrm>
        </p:grpSpPr>
        <p:sp>
          <p:nvSpPr>
            <p:cNvPr id="6" name="矩形 5"/>
            <p:cNvSpPr/>
            <p:nvPr/>
          </p:nvSpPr>
          <p:spPr>
            <a:xfrm>
              <a:off x="670" y="6570913"/>
              <a:ext cx="4580398" cy="306000"/>
            </a:xfrm>
            <a:prstGeom prst="rect">
              <a:avLst/>
            </a:prstGeom>
            <a:solidFill>
              <a:srgbClr val="6087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7" name="组合 8"/>
            <p:cNvGrpSpPr>
              <a:grpSpLocks/>
            </p:cNvGrpSpPr>
            <p:nvPr userDrawn="1"/>
          </p:nvGrpSpPr>
          <p:grpSpPr bwMode="auto">
            <a:xfrm>
              <a:off x="180200" y="6570913"/>
              <a:ext cx="8973327" cy="306000"/>
              <a:chOff x="180200" y="6570913"/>
              <a:chExt cx="8973327" cy="306000"/>
            </a:xfrm>
          </p:grpSpPr>
          <p:sp>
            <p:nvSpPr>
              <p:cNvPr id="8" name="文本框 10"/>
              <p:cNvSpPr txBox="1">
                <a:spLocks noChangeArrowheads="1"/>
              </p:cNvSpPr>
              <p:nvPr/>
            </p:nvSpPr>
            <p:spPr bwMode="auto">
              <a:xfrm>
                <a:off x="180200" y="6602623"/>
                <a:ext cx="4222851" cy="245910"/>
              </a:xfrm>
              <a:prstGeom prst="rect">
                <a:avLst/>
              </a:prstGeom>
              <a:noFill/>
              <a:ln>
                <a:noFill/>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1000" b="1" dirty="0">
                    <a:solidFill>
                      <a:schemeClr val="bg1"/>
                    </a:solidFill>
                    <a:latin typeface="微软雅黑" panose="020B0503020204020204" pitchFamily="34" charset="-122"/>
                    <a:ea typeface="微软雅黑" panose="020B0503020204020204" pitchFamily="34" charset="-122"/>
                  </a:rPr>
                  <a:t>Anhui Province Key Lab. of Big Data Analysis and Application</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4581068" y="6570913"/>
                <a:ext cx="4572459" cy="306000"/>
              </a:xfrm>
              <a:prstGeom prst="rect">
                <a:avLst/>
              </a:prstGeom>
              <a:solidFill>
                <a:srgbClr val="99B2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2" name="标题 1"/>
          <p:cNvSpPr>
            <a:spLocks noGrp="1"/>
          </p:cNvSpPr>
          <p:nvPr>
            <p:ph type="ctrTitle"/>
          </p:nvPr>
        </p:nvSpPr>
        <p:spPr>
          <a:xfrm>
            <a:off x="1524000" y="1640114"/>
            <a:ext cx="9144000" cy="1869849"/>
          </a:xfrm>
        </p:spPr>
        <p:txBody>
          <a:bodyPr anchor="b"/>
          <a:lstStyle>
            <a:lvl1pPr algn="ctr">
              <a:defRPr sz="4500" b="1">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899581"/>
            <a:ext cx="9144000" cy="1198562"/>
          </a:xfrm>
        </p:spPr>
        <p:txBody>
          <a:bodyPr/>
          <a:lstStyle>
            <a:lvl1pPr marL="0" indent="0" algn="ctr">
              <a:buNone/>
              <a:defRPr sz="1800">
                <a:solidFill>
                  <a:srgbClr val="002060"/>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10" name="日期占位符 3"/>
          <p:cNvSpPr>
            <a:spLocks noGrp="1"/>
          </p:cNvSpPr>
          <p:nvPr>
            <p:ph type="dt" sz="half" idx="10"/>
          </p:nvPr>
        </p:nvSpPr>
        <p:spPr>
          <a:xfrm>
            <a:off x="4724400" y="5441951"/>
            <a:ext cx="2743200" cy="365125"/>
          </a:xfrm>
        </p:spPr>
        <p:txBody>
          <a:bodyPr/>
          <a:lstStyle>
            <a:lvl1pPr algn="ctr">
              <a:defRPr sz="1400">
                <a:solidFill>
                  <a:srgbClr val="002060"/>
                </a:solidFill>
                <a:latin typeface="微软雅黑" panose="020B0503020204020204" pitchFamily="34" charset="-122"/>
                <a:ea typeface="微软雅黑" panose="020B0503020204020204" pitchFamily="34" charset="-122"/>
              </a:defRPr>
            </a:lvl1pPr>
          </a:lstStyle>
          <a:p>
            <a:pPr>
              <a:defRPr/>
            </a:pPr>
            <a:endParaRPr lang="zh-CN" altLang="en-US" dirty="0"/>
          </a:p>
        </p:txBody>
      </p:sp>
    </p:spTree>
    <p:extLst>
      <p:ext uri="{BB962C8B-B14F-4D97-AF65-F5344CB8AC3E}">
        <p14:creationId xmlns:p14="http://schemas.microsoft.com/office/powerpoint/2010/main" val="1299533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A68F0FB-65C1-420C-ADA9-46DE70954100}" type="slidenum">
              <a:rPr lang="zh-CN" altLang="en-US"/>
              <a:pPr>
                <a:defRPr/>
              </a:pPr>
              <a:t>‹#›</a:t>
            </a:fld>
            <a:endParaRPr lang="zh-CN" altLang="en-US"/>
          </a:p>
        </p:txBody>
      </p:sp>
    </p:spTree>
    <p:extLst>
      <p:ext uri="{BB962C8B-B14F-4D97-AF65-F5344CB8AC3E}">
        <p14:creationId xmlns:p14="http://schemas.microsoft.com/office/powerpoint/2010/main" val="296069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B087CC26-430F-4D8E-BCFF-73848F2117DC}" type="slidenum">
              <a:rPr lang="zh-CN" altLang="en-US"/>
              <a:pPr>
                <a:defRPr/>
              </a:pPr>
              <a:t>‹#›</a:t>
            </a:fld>
            <a:endParaRPr lang="zh-CN" altLang="en-US"/>
          </a:p>
        </p:txBody>
      </p:sp>
    </p:spTree>
    <p:extLst>
      <p:ext uri="{BB962C8B-B14F-4D97-AF65-F5344CB8AC3E}">
        <p14:creationId xmlns:p14="http://schemas.microsoft.com/office/powerpoint/2010/main" val="195458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5433DE-DFB0-4BEE-9950-77FB19784F53}" type="slidenum">
              <a:rPr lang="zh-CN" altLang="en-US"/>
              <a:pPr>
                <a:defRPr/>
              </a:pPr>
              <a:t>‹#›</a:t>
            </a:fld>
            <a:endParaRPr lang="zh-CN" altLang="en-US"/>
          </a:p>
        </p:txBody>
      </p:sp>
    </p:spTree>
    <p:extLst>
      <p:ext uri="{BB962C8B-B14F-4D97-AF65-F5344CB8AC3E}">
        <p14:creationId xmlns:p14="http://schemas.microsoft.com/office/powerpoint/2010/main" val="19616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0F8BF3-669A-4E2B-80B8-61B36B3EE916}" type="slidenum">
              <a:rPr lang="zh-CN" altLang="en-US"/>
              <a:pPr>
                <a:defRPr/>
              </a:pPr>
              <a:t>‹#›</a:t>
            </a:fld>
            <a:endParaRPr lang="zh-CN" altLang="en-US"/>
          </a:p>
        </p:txBody>
      </p:sp>
    </p:spTree>
    <p:extLst>
      <p:ext uri="{BB962C8B-B14F-4D97-AF65-F5344CB8AC3E}">
        <p14:creationId xmlns:p14="http://schemas.microsoft.com/office/powerpoint/2010/main" val="228742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矩形 2"/>
          <p:cNvSpPr/>
          <p:nvPr/>
        </p:nvSpPr>
        <p:spPr>
          <a:xfrm>
            <a:off x="0" y="1"/>
            <a:ext cx="12192000" cy="898525"/>
          </a:xfrm>
          <a:prstGeom prst="rect">
            <a:avLst/>
          </a:prstGeom>
          <a:solidFill>
            <a:srgbClr val="191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 name="组合 6"/>
          <p:cNvGrpSpPr>
            <a:grpSpLocks/>
          </p:cNvGrpSpPr>
          <p:nvPr userDrawn="1"/>
        </p:nvGrpSpPr>
        <p:grpSpPr bwMode="auto">
          <a:xfrm>
            <a:off x="0" y="6551614"/>
            <a:ext cx="12202584" cy="306387"/>
            <a:chOff x="670" y="6570913"/>
            <a:chExt cx="9152857" cy="306000"/>
          </a:xfrm>
        </p:grpSpPr>
        <p:sp>
          <p:nvSpPr>
            <p:cNvPr id="5" name="矩形 4"/>
            <p:cNvSpPr/>
            <p:nvPr/>
          </p:nvSpPr>
          <p:spPr>
            <a:xfrm>
              <a:off x="670" y="6570913"/>
              <a:ext cx="4580398" cy="306000"/>
            </a:xfrm>
            <a:prstGeom prst="rect">
              <a:avLst/>
            </a:prstGeom>
            <a:solidFill>
              <a:srgbClr val="6087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 name="组合 8"/>
            <p:cNvGrpSpPr>
              <a:grpSpLocks/>
            </p:cNvGrpSpPr>
            <p:nvPr userDrawn="1"/>
          </p:nvGrpSpPr>
          <p:grpSpPr bwMode="auto">
            <a:xfrm>
              <a:off x="710354" y="6570913"/>
              <a:ext cx="8443173" cy="306000"/>
              <a:chOff x="710354" y="6570913"/>
              <a:chExt cx="8443173" cy="306000"/>
            </a:xfrm>
          </p:grpSpPr>
          <p:sp>
            <p:nvSpPr>
              <p:cNvPr id="7" name="文本框 10"/>
              <p:cNvSpPr txBox="1">
                <a:spLocks noChangeArrowheads="1"/>
              </p:cNvSpPr>
              <p:nvPr/>
            </p:nvSpPr>
            <p:spPr bwMode="auto">
              <a:xfrm>
                <a:off x="710354" y="6602623"/>
                <a:ext cx="3210247" cy="24733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581068" y="6570913"/>
                <a:ext cx="4572459" cy="306000"/>
              </a:xfrm>
              <a:prstGeom prst="rect">
                <a:avLst/>
              </a:prstGeom>
              <a:solidFill>
                <a:srgbClr val="99B2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2" name="标题 1"/>
          <p:cNvSpPr>
            <a:spLocks noGrp="1"/>
          </p:cNvSpPr>
          <p:nvPr>
            <p:ph type="title"/>
          </p:nvPr>
        </p:nvSpPr>
        <p:spPr>
          <a:xfrm>
            <a:off x="0" y="0"/>
            <a:ext cx="12192000" cy="898524"/>
          </a:xfrm>
          <a:solidFill>
            <a:schemeClr val="accent5">
              <a:lumMod val="75000"/>
            </a:schemeClr>
          </a:solidFill>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9" name="灯片编号占位符 5"/>
          <p:cNvSpPr>
            <a:spLocks noGrp="1"/>
          </p:cNvSpPr>
          <p:nvPr>
            <p:ph type="sldNum" sz="quarter" idx="10"/>
          </p:nvPr>
        </p:nvSpPr>
        <p:spPr>
          <a:xfrm>
            <a:off x="10822518" y="6566308"/>
            <a:ext cx="641349" cy="276999"/>
          </a:xfrm>
        </p:spPr>
        <p:txBody>
          <a:bodyPr rIns="0">
            <a:spAutoFit/>
          </a:bodyPr>
          <a:lstStyle>
            <a:lvl1pPr>
              <a:defRPr sz="1200">
                <a:solidFill>
                  <a:schemeClr val="bg1"/>
                </a:solidFill>
                <a:latin typeface="微软雅黑" pitchFamily="34" charset="-122"/>
                <a:ea typeface="微软雅黑" pitchFamily="34" charset="-122"/>
              </a:defRPr>
            </a:lvl1pPr>
          </a:lstStyle>
          <a:p>
            <a:pPr>
              <a:defRPr/>
            </a:pPr>
            <a:fld id="{B6C63437-A4DD-47E2-B39F-B4494D074D76}" type="slidenum">
              <a:rPr lang="en-US" altLang="zh-CN"/>
              <a:pPr>
                <a:defRPr/>
              </a:pPr>
              <a:t>‹#›</a:t>
            </a:fld>
            <a:endParaRPr lang="en-US" altLang="zh-CN"/>
          </a:p>
        </p:txBody>
      </p:sp>
    </p:spTree>
    <p:extLst>
      <p:ext uri="{BB962C8B-B14F-4D97-AF65-F5344CB8AC3E}">
        <p14:creationId xmlns:p14="http://schemas.microsoft.com/office/powerpoint/2010/main" val="88387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矩形 3"/>
          <p:cNvSpPr/>
          <p:nvPr userDrawn="1"/>
        </p:nvSpPr>
        <p:spPr>
          <a:xfrm>
            <a:off x="0" y="900113"/>
            <a:ext cx="12192000" cy="468312"/>
          </a:xfrm>
          <a:prstGeom prst="rect">
            <a:avLst/>
          </a:prstGeom>
          <a:solidFill>
            <a:srgbClr val="26268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p:nvSpPr>
        <p:spPr>
          <a:xfrm>
            <a:off x="0" y="0"/>
            <a:ext cx="12192000" cy="900113"/>
          </a:xfrm>
          <a:prstGeom prst="rect">
            <a:avLst/>
          </a:prstGeom>
          <a:solidFill>
            <a:srgbClr val="191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 name="组合 6"/>
          <p:cNvGrpSpPr>
            <a:grpSpLocks/>
          </p:cNvGrpSpPr>
          <p:nvPr userDrawn="1"/>
        </p:nvGrpSpPr>
        <p:grpSpPr bwMode="auto">
          <a:xfrm>
            <a:off x="0" y="6551614"/>
            <a:ext cx="12202584" cy="306387"/>
            <a:chOff x="670" y="6570913"/>
            <a:chExt cx="9152857" cy="306000"/>
          </a:xfrm>
        </p:grpSpPr>
        <p:sp>
          <p:nvSpPr>
            <p:cNvPr id="7" name="矩形 6"/>
            <p:cNvSpPr/>
            <p:nvPr/>
          </p:nvSpPr>
          <p:spPr>
            <a:xfrm>
              <a:off x="670" y="6570913"/>
              <a:ext cx="4580398" cy="306000"/>
            </a:xfrm>
            <a:prstGeom prst="rect">
              <a:avLst/>
            </a:prstGeom>
            <a:solidFill>
              <a:srgbClr val="6087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8" name="组合 8"/>
            <p:cNvGrpSpPr>
              <a:grpSpLocks/>
            </p:cNvGrpSpPr>
            <p:nvPr userDrawn="1"/>
          </p:nvGrpSpPr>
          <p:grpSpPr bwMode="auto">
            <a:xfrm>
              <a:off x="710354" y="6570913"/>
              <a:ext cx="8443173" cy="306000"/>
              <a:chOff x="710354" y="6570913"/>
              <a:chExt cx="8443173" cy="306000"/>
            </a:xfrm>
          </p:grpSpPr>
          <p:sp>
            <p:nvSpPr>
              <p:cNvPr id="9" name="文本框 11"/>
              <p:cNvSpPr txBox="1">
                <a:spLocks noChangeArrowheads="1"/>
              </p:cNvSpPr>
              <p:nvPr/>
            </p:nvSpPr>
            <p:spPr bwMode="auto">
              <a:xfrm>
                <a:off x="710354" y="6602623"/>
                <a:ext cx="3210247" cy="247337"/>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4581068" y="6570913"/>
                <a:ext cx="4572459" cy="306000"/>
              </a:xfrm>
              <a:prstGeom prst="rect">
                <a:avLst/>
              </a:prstGeom>
              <a:solidFill>
                <a:srgbClr val="99B2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2" name="标题 1"/>
          <p:cNvSpPr>
            <a:spLocks noGrp="1"/>
          </p:cNvSpPr>
          <p:nvPr>
            <p:ph type="title"/>
          </p:nvPr>
        </p:nvSpPr>
        <p:spPr>
          <a:xfrm>
            <a:off x="1" y="-1"/>
            <a:ext cx="12191999" cy="900000"/>
          </a:xfrm>
          <a:solidFill>
            <a:schemeClr val="accent5">
              <a:lumMod val="75000"/>
            </a:schemeClr>
          </a:solidFill>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0" name="文本占位符 3"/>
          <p:cNvSpPr>
            <a:spLocks noGrp="1"/>
          </p:cNvSpPr>
          <p:nvPr>
            <p:ph type="body" sz="half" idx="2"/>
          </p:nvPr>
        </p:nvSpPr>
        <p:spPr>
          <a:xfrm>
            <a:off x="1" y="900000"/>
            <a:ext cx="12191999" cy="468000"/>
          </a:xfrm>
          <a:solidFill>
            <a:srgbClr val="6087CE"/>
          </a:solidFill>
        </p:spPr>
        <p:txBody>
          <a:bodyPr anchor="ctr">
            <a:noAutofit/>
          </a:bodyPr>
          <a:lstStyle>
            <a:lvl1pPr>
              <a:defRPr lang="zh-CN" altLang="en-US" sz="2800" b="1" smtClean="0">
                <a:solidFill>
                  <a:schemeClr val="bg1"/>
                </a:solidFill>
                <a:latin typeface="微软雅黑" panose="020B0503020204020204" pitchFamily="34" charset="-122"/>
                <a:ea typeface="微软雅黑" panose="020B0503020204020204" pitchFamily="34" charset="-122"/>
                <a:cs typeface="+mj-cs"/>
              </a:defRPr>
            </a:lvl1pPr>
          </a:lstStyle>
          <a:p>
            <a:pPr lvl="0"/>
            <a:r>
              <a:rPr lang="zh-CN" altLang="en-US" dirty="0"/>
              <a:t>单击此处编辑母版文本样式</a:t>
            </a:r>
          </a:p>
        </p:txBody>
      </p:sp>
      <p:sp>
        <p:nvSpPr>
          <p:cNvPr id="11" name="灯片编号占位符 5"/>
          <p:cNvSpPr>
            <a:spLocks noGrp="1"/>
          </p:cNvSpPr>
          <p:nvPr>
            <p:ph type="sldNum" sz="quarter" idx="10"/>
          </p:nvPr>
        </p:nvSpPr>
        <p:spPr>
          <a:xfrm>
            <a:off x="10822518" y="6566308"/>
            <a:ext cx="641349" cy="276999"/>
          </a:xfrm>
        </p:spPr>
        <p:txBody>
          <a:bodyPr rIns="0">
            <a:spAutoFit/>
          </a:bodyPr>
          <a:lstStyle>
            <a:lvl1pPr>
              <a:defRPr sz="1200">
                <a:solidFill>
                  <a:schemeClr val="bg1"/>
                </a:solidFill>
                <a:latin typeface="微软雅黑" pitchFamily="34" charset="-122"/>
                <a:ea typeface="微软雅黑" pitchFamily="34" charset="-122"/>
              </a:defRPr>
            </a:lvl1pPr>
          </a:lstStyle>
          <a:p>
            <a:pPr>
              <a:defRPr/>
            </a:pPr>
            <a:fld id="{CA9E03CA-CF4F-4DC5-A3DC-9C3233798D08}" type="slidenum">
              <a:rPr lang="en-US" altLang="zh-CN"/>
              <a:pPr>
                <a:defRPr/>
              </a:pPr>
              <a:t>‹#›</a:t>
            </a:fld>
            <a:endParaRPr lang="en-US" altLang="zh-CN"/>
          </a:p>
        </p:txBody>
      </p:sp>
    </p:spTree>
    <p:extLst>
      <p:ext uri="{BB962C8B-B14F-4D97-AF65-F5344CB8AC3E}">
        <p14:creationId xmlns:p14="http://schemas.microsoft.com/office/powerpoint/2010/main" val="60488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文本框 6"/>
          <p:cNvSpPr txBox="1"/>
          <p:nvPr/>
        </p:nvSpPr>
        <p:spPr>
          <a:xfrm>
            <a:off x="2784001" y="2088001"/>
            <a:ext cx="5265159" cy="1015663"/>
          </a:xfrm>
          <a:prstGeom prst="rect">
            <a:avLst/>
          </a:prstGeom>
          <a:noFill/>
          <a:effectLst>
            <a:reflection blurRad="6350" stA="50000" endA="300" endPos="90000" dir="5400000" sy="-100000" algn="bl" rotWithShape="0"/>
          </a:effectLst>
        </p:spPr>
        <p:txBody>
          <a:bodyPr wrap="none">
            <a:spAutoFit/>
          </a:bodyPr>
          <a:lstStyle/>
          <a:p>
            <a:pPr>
              <a:defRPr/>
            </a:pPr>
            <a:r>
              <a:rPr lang="en-US" altLang="zh-CN" sz="6000" b="1" dirty="0">
                <a:solidFill>
                  <a:srgbClr val="002060"/>
                </a:solidFill>
                <a:latin typeface="微软雅黑" panose="020B0503020204020204" pitchFamily="34" charset="-122"/>
                <a:ea typeface="微软雅黑" panose="020B0503020204020204" pitchFamily="34" charset="-122"/>
              </a:rPr>
              <a:t>THANK YOU!</a:t>
            </a:r>
            <a:endParaRPr lang="zh-CN" altLang="en-US" sz="60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197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63E3AA-87E2-4607-9805-51DA83945773}" type="slidenum">
              <a:rPr lang="zh-CN" altLang="en-US"/>
              <a:pPr>
                <a:defRPr/>
              </a:pPr>
              <a:t>‹#›</a:t>
            </a:fld>
            <a:endParaRPr lang="zh-CN" altLang="en-US"/>
          </a:p>
        </p:txBody>
      </p:sp>
    </p:spTree>
    <p:extLst>
      <p:ext uri="{BB962C8B-B14F-4D97-AF65-F5344CB8AC3E}">
        <p14:creationId xmlns:p14="http://schemas.microsoft.com/office/powerpoint/2010/main" val="133319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8F71D9C9-93D1-480F-B60C-58F2DB796E5C}" type="slidenum">
              <a:rPr lang="zh-CN" altLang="en-US"/>
              <a:pPr>
                <a:defRPr/>
              </a:pPr>
              <a:t>‹#›</a:t>
            </a:fld>
            <a:endParaRPr lang="zh-CN" altLang="en-US"/>
          </a:p>
        </p:txBody>
      </p:sp>
    </p:spTree>
    <p:extLst>
      <p:ext uri="{BB962C8B-B14F-4D97-AF65-F5344CB8AC3E}">
        <p14:creationId xmlns:p14="http://schemas.microsoft.com/office/powerpoint/2010/main" val="243972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59BED21F-6F7A-4E7E-9B63-E0FFA0FF8F43}" type="slidenum">
              <a:rPr lang="zh-CN" altLang="en-US"/>
              <a:pPr>
                <a:defRPr/>
              </a:pPr>
              <a:t>‹#›</a:t>
            </a:fld>
            <a:endParaRPr lang="zh-CN" altLang="en-US"/>
          </a:p>
        </p:txBody>
      </p:sp>
    </p:spTree>
    <p:extLst>
      <p:ext uri="{BB962C8B-B14F-4D97-AF65-F5344CB8AC3E}">
        <p14:creationId xmlns:p14="http://schemas.microsoft.com/office/powerpoint/2010/main" val="350245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05B7C782-C965-4D91-A31D-33CC2DAACEF1}" type="slidenum">
              <a:rPr lang="zh-CN" altLang="en-US"/>
              <a:pPr>
                <a:defRPr/>
              </a:pPr>
              <a:t>‹#›</a:t>
            </a:fld>
            <a:endParaRPr lang="zh-CN" altLang="en-US"/>
          </a:p>
        </p:txBody>
      </p:sp>
    </p:spTree>
    <p:extLst>
      <p:ext uri="{BB962C8B-B14F-4D97-AF65-F5344CB8AC3E}">
        <p14:creationId xmlns:p14="http://schemas.microsoft.com/office/powerpoint/2010/main" val="183992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FA597BDF-6D92-4B61-9FF0-D9AE005D80AF}" type="slidenum">
              <a:rPr lang="zh-CN" altLang="en-US"/>
              <a:pPr>
                <a:defRPr/>
              </a:pPr>
              <a:t>‹#›</a:t>
            </a:fld>
            <a:endParaRPr lang="zh-CN" altLang="en-US"/>
          </a:p>
        </p:txBody>
      </p:sp>
    </p:spTree>
    <p:extLst>
      <p:ext uri="{BB962C8B-B14F-4D97-AF65-F5344CB8AC3E}">
        <p14:creationId xmlns:p14="http://schemas.microsoft.com/office/powerpoint/2010/main" val="424654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27843"/>
          </a:schemeClr>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ea typeface="宋体"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latin typeface="Arial" pitchFamily="34" charset="0"/>
                <a:ea typeface="宋体" pitchFamily="2" charset="-122"/>
              </a:defRPr>
            </a:lvl1pPr>
          </a:lstStyle>
          <a:p>
            <a:pPr>
              <a:defRPr/>
            </a:pPr>
            <a:fld id="{7D3F5DE8-773C-4FA9-8500-AE1451829E7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 id="2147485174" r:id="rId12"/>
    <p:sldLayoutId id="2147485150" r:id="rId13"/>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Palatino Linotype" pitchFamily="18" charset="0"/>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kern="1200">
          <a:solidFill>
            <a:schemeClr val="tx1"/>
          </a:solidFill>
          <a:latin typeface="Palatino Linotype" pitchFamily="18" charset="0"/>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Palatino Linotype" pitchFamily="18" charset="0"/>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Palatino Linotype" pitchFamily="18" charset="0"/>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Palatino Linotype"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5.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png"/><Relationship Id="rId10" Type="http://schemas.openxmlformats.org/officeDocument/2006/relationships/image" Target="../media/image12.svg"/><Relationship Id="rId4" Type="http://schemas.openxmlformats.org/officeDocument/2006/relationships/image" Target="../media/image7.sv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5.sv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image" Target="../media/image5.svg"/><Relationship Id="rId9" Type="http://schemas.openxmlformats.org/officeDocument/2006/relationships/image" Target="../media/image12.sv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88744" y="2780928"/>
            <a:ext cx="2147899" cy="1440160"/>
          </a:xfrm>
        </p:spPr>
        <p:txBody>
          <a:bodyPr/>
          <a:lstStyle/>
          <a:p>
            <a:pPr eaLnBrk="1" fontAlgn="auto" hangingPunct="1">
              <a:spcAft>
                <a:spcPts val="0"/>
              </a:spcAft>
              <a:defRPr/>
            </a:pPr>
            <a:r>
              <a:rPr lang="zh-CN" altLang="en-US" sz="4800" dirty="0">
                <a:latin typeface="Times New Roman" panose="02020603050405020304" pitchFamily="18" charset="0"/>
                <a:cs typeface="Times New Roman" panose="02020603050405020304" pitchFamily="18" charset="0"/>
              </a:rPr>
              <a:t>汇  报</a:t>
            </a:r>
            <a:br>
              <a:rPr lang="en-US" altLang="zh-CN" sz="3600"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741847" y="5589240"/>
            <a:ext cx="2441694" cy="400110"/>
          </a:xfrm>
          <a:prstGeom prst="rect">
            <a:avLst/>
          </a:prstGeom>
          <a:noFill/>
        </p:spPr>
        <p:txBody>
          <a:bodyPr wrap="none" rtlCol="0">
            <a:spAutoFit/>
          </a:bodyPr>
          <a:lstStyle/>
          <a:p>
            <a:r>
              <a:rPr lang="en-US" altLang="zh-CN" sz="2000" b="1" dirty="0">
                <a:latin typeface="Times New Roman" pitchFamily="18" charset="0"/>
                <a:cs typeface="Times New Roman" pitchFamily="18" charset="0"/>
              </a:rPr>
              <a:t>Reporter:  Bin Hong</a:t>
            </a:r>
            <a:endParaRPr lang="zh-CN" altLang="en-US" sz="2000" b="1" dirty="0">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9BE5EBA0-79D8-8723-08F0-1EFD63C5EA98}"/>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Tree>
    <p:extLst>
      <p:ext uri="{BB962C8B-B14F-4D97-AF65-F5344CB8AC3E}">
        <p14:creationId xmlns:p14="http://schemas.microsoft.com/office/powerpoint/2010/main" val="3996734637"/>
      </p:ext>
    </p:extLst>
  </p:cSld>
  <p:clrMapOvr>
    <a:masterClrMapping/>
  </p:clrMapOvr>
  <mc:AlternateContent xmlns:mc="http://schemas.openxmlformats.org/markup-compatibility/2006" xmlns:p14="http://schemas.microsoft.com/office/powerpoint/2010/main">
    <mc:Choice Requires="p14">
      <p:transition spd="slow" p14:dur="2000" advTm="1962"/>
    </mc:Choice>
    <mc:Fallback xmlns="">
      <p:transition spd="slow" advTm="19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CFDC9-B021-2A18-E889-51186F0BABA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0904260-1022-0957-5DF1-3F26664B06FF}"/>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1137E5FA-ECB0-354A-D49F-228EF082EA6E}"/>
              </a:ext>
            </a:extLst>
          </p:cNvPr>
          <p:cNvSpPr>
            <a:spLocks noGrp="1"/>
          </p:cNvSpPr>
          <p:nvPr>
            <p:ph type="sldNum" sz="quarter" idx="10"/>
          </p:nvPr>
        </p:nvSpPr>
        <p:spPr/>
        <p:txBody>
          <a:bodyPr/>
          <a:lstStyle/>
          <a:p>
            <a:pPr>
              <a:defRPr/>
            </a:pPr>
            <a:fld id="{B6C63437-A4DD-47E2-B39F-B4494D074D76}" type="slidenum">
              <a:rPr lang="en-US" altLang="zh-CN" smtClean="0"/>
              <a:pPr>
                <a:defRPr/>
              </a:pPr>
              <a:t>10</a:t>
            </a:fld>
            <a:endParaRPr lang="en-US" altLang="zh-CN"/>
          </a:p>
        </p:txBody>
      </p:sp>
      <p:sp>
        <p:nvSpPr>
          <p:cNvPr id="4" name="文本占位符 2">
            <a:extLst>
              <a:ext uri="{FF2B5EF4-FFF2-40B4-BE49-F238E27FC236}">
                <a16:creationId xmlns:a16="http://schemas.microsoft.com/office/drawing/2014/main" id="{3E81FEB9-421D-BC3E-3614-63EB0E9F49DF}"/>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不同的数据组合方式：混合</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训练顺序</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数据比例</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50C7063F-A32C-5742-6038-71B17A45C5E1}"/>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pSp>
        <p:nvGrpSpPr>
          <p:cNvPr id="102" name="组合 101">
            <a:extLst>
              <a:ext uri="{FF2B5EF4-FFF2-40B4-BE49-F238E27FC236}">
                <a16:creationId xmlns:a16="http://schemas.microsoft.com/office/drawing/2014/main" id="{EDD362E4-5011-591D-1E06-FAFE1A0FB41D}"/>
              </a:ext>
            </a:extLst>
          </p:cNvPr>
          <p:cNvGrpSpPr/>
          <p:nvPr/>
        </p:nvGrpSpPr>
        <p:grpSpPr>
          <a:xfrm>
            <a:off x="2351584" y="3356992"/>
            <a:ext cx="7144216" cy="1364721"/>
            <a:chOff x="429081" y="2138444"/>
            <a:chExt cx="7144216" cy="1364721"/>
          </a:xfrm>
        </p:grpSpPr>
        <p:grpSp>
          <p:nvGrpSpPr>
            <p:cNvPr id="34" name="组合 33">
              <a:extLst>
                <a:ext uri="{FF2B5EF4-FFF2-40B4-BE49-F238E27FC236}">
                  <a16:creationId xmlns:a16="http://schemas.microsoft.com/office/drawing/2014/main" id="{2D3E3304-296E-7BAB-FFA0-B61DED5219FB}"/>
                </a:ext>
              </a:extLst>
            </p:cNvPr>
            <p:cNvGrpSpPr/>
            <p:nvPr/>
          </p:nvGrpSpPr>
          <p:grpSpPr>
            <a:xfrm>
              <a:off x="4305166" y="2220118"/>
              <a:ext cx="1465739" cy="1283047"/>
              <a:chOff x="1661889" y="4084633"/>
              <a:chExt cx="1799511" cy="1589439"/>
            </a:xfrm>
          </p:grpSpPr>
          <p:pic>
            <p:nvPicPr>
              <p:cNvPr id="47" name="图形 46" descr="数学">
                <a:extLst>
                  <a:ext uri="{FF2B5EF4-FFF2-40B4-BE49-F238E27FC236}">
                    <a16:creationId xmlns:a16="http://schemas.microsoft.com/office/drawing/2014/main" id="{540D7EC3-1A92-67D2-1B96-65E76C88DB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3889" y="4084633"/>
                <a:ext cx="914399" cy="914400"/>
              </a:xfrm>
              <a:prstGeom prst="rect">
                <a:avLst/>
              </a:prstGeom>
            </p:spPr>
          </p:pic>
          <p:sp>
            <p:nvSpPr>
              <p:cNvPr id="48" name="文本框 47">
                <a:extLst>
                  <a:ext uri="{FF2B5EF4-FFF2-40B4-BE49-F238E27FC236}">
                    <a16:creationId xmlns:a16="http://schemas.microsoft.com/office/drawing/2014/main" id="{5AC39048-6852-6B9C-689F-32AD290E3C0C}"/>
                  </a:ext>
                </a:extLst>
              </p:cNvPr>
              <p:cNvSpPr txBox="1"/>
              <p:nvPr/>
            </p:nvSpPr>
            <p:spPr>
              <a:xfrm>
                <a:off x="1661889" y="5359521"/>
                <a:ext cx="1799511" cy="314551"/>
              </a:xfrm>
              <a:prstGeom prst="rect">
                <a:avLst/>
              </a:prstGeom>
              <a:noFill/>
            </p:spPr>
            <p:txBody>
              <a:bodyPr wrap="square" rtlCol="0">
                <a:spAutoFit/>
              </a:bodyPr>
              <a:lstStyle/>
              <a:p>
                <a:r>
                  <a:rPr lang="en-US" altLang="zh-CN" sz="1050" b="1" dirty="0">
                    <a:solidFill>
                      <a:schemeClr val="accent4">
                        <a:lumMod val="50000"/>
                      </a:schemeClr>
                    </a:solidFill>
                    <a:latin typeface="Yu Gothic UI Semibold" panose="020B0700000000000000" pitchFamily="34" charset="-128"/>
                    <a:ea typeface="Yu Gothic UI Semibold" panose="020B0700000000000000" pitchFamily="34" charset="-128"/>
                  </a:rPr>
                  <a:t>Problem Solving × N</a:t>
                </a:r>
                <a:endParaRPr lang="zh-CN" altLang="en-US" sz="105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pic>
          <p:nvPicPr>
            <p:cNvPr id="74" name="图片 73">
              <a:extLst>
                <a:ext uri="{FF2B5EF4-FFF2-40B4-BE49-F238E27FC236}">
                  <a16:creationId xmlns:a16="http://schemas.microsoft.com/office/drawing/2014/main" id="{DA3ED5B9-DE34-0CDE-CE1F-2349DFD04693}"/>
                </a:ext>
              </a:extLst>
            </p:cNvPr>
            <p:cNvPicPr>
              <a:picLocks noChangeAspect="1"/>
            </p:cNvPicPr>
            <p:nvPr/>
          </p:nvPicPr>
          <p:blipFill>
            <a:blip r:embed="rId5"/>
            <a:stretch>
              <a:fillRect/>
            </a:stretch>
          </p:blipFill>
          <p:spPr>
            <a:xfrm>
              <a:off x="4507378" y="2362895"/>
              <a:ext cx="668062" cy="672015"/>
            </a:xfrm>
            <a:prstGeom prst="rect">
              <a:avLst/>
            </a:prstGeom>
          </p:spPr>
        </p:pic>
        <p:pic>
          <p:nvPicPr>
            <p:cNvPr id="78" name="图片 77">
              <a:extLst>
                <a:ext uri="{FF2B5EF4-FFF2-40B4-BE49-F238E27FC236}">
                  <a16:creationId xmlns:a16="http://schemas.microsoft.com/office/drawing/2014/main" id="{4A7DE168-3148-69D2-6ECD-87A72E6A6814}"/>
                </a:ext>
              </a:extLst>
            </p:cNvPr>
            <p:cNvPicPr>
              <a:picLocks noChangeAspect="1"/>
            </p:cNvPicPr>
            <p:nvPr/>
          </p:nvPicPr>
          <p:blipFill>
            <a:blip r:embed="rId5"/>
            <a:stretch>
              <a:fillRect/>
            </a:stretch>
          </p:blipFill>
          <p:spPr>
            <a:xfrm>
              <a:off x="4614223" y="2499883"/>
              <a:ext cx="675033" cy="679028"/>
            </a:xfrm>
            <a:prstGeom prst="rect">
              <a:avLst/>
            </a:prstGeom>
          </p:spPr>
        </p:pic>
        <p:pic>
          <p:nvPicPr>
            <p:cNvPr id="76" name="图片 75">
              <a:extLst>
                <a:ext uri="{FF2B5EF4-FFF2-40B4-BE49-F238E27FC236}">
                  <a16:creationId xmlns:a16="http://schemas.microsoft.com/office/drawing/2014/main" id="{55BD0879-98C5-0D2C-B4E6-C722DA7C8534}"/>
                </a:ext>
              </a:extLst>
            </p:cNvPr>
            <p:cNvPicPr>
              <a:picLocks noChangeAspect="1"/>
            </p:cNvPicPr>
            <p:nvPr/>
          </p:nvPicPr>
          <p:blipFill>
            <a:blip r:embed="rId5"/>
            <a:stretch>
              <a:fillRect/>
            </a:stretch>
          </p:blipFill>
          <p:spPr>
            <a:xfrm>
              <a:off x="4737534" y="2628529"/>
              <a:ext cx="630144" cy="633872"/>
            </a:xfrm>
            <a:prstGeom prst="rect">
              <a:avLst/>
            </a:prstGeom>
          </p:spPr>
        </p:pic>
        <p:grpSp>
          <p:nvGrpSpPr>
            <p:cNvPr id="83" name="组合 82">
              <a:extLst>
                <a:ext uri="{FF2B5EF4-FFF2-40B4-BE49-F238E27FC236}">
                  <a16:creationId xmlns:a16="http://schemas.microsoft.com/office/drawing/2014/main" id="{0A870701-414A-7052-CBB1-B6741CB5014D}"/>
                </a:ext>
              </a:extLst>
            </p:cNvPr>
            <p:cNvGrpSpPr/>
            <p:nvPr/>
          </p:nvGrpSpPr>
          <p:grpSpPr>
            <a:xfrm>
              <a:off x="429081" y="2138444"/>
              <a:ext cx="7144216" cy="1236876"/>
              <a:chOff x="847701" y="4909508"/>
              <a:chExt cx="7144216" cy="1236876"/>
            </a:xfrm>
          </p:grpSpPr>
          <p:grpSp>
            <p:nvGrpSpPr>
              <p:cNvPr id="52" name="组合 51">
                <a:extLst>
                  <a:ext uri="{FF2B5EF4-FFF2-40B4-BE49-F238E27FC236}">
                    <a16:creationId xmlns:a16="http://schemas.microsoft.com/office/drawing/2014/main" id="{208C18B6-6A66-B9D1-A356-0F76B5D33565}"/>
                  </a:ext>
                </a:extLst>
              </p:cNvPr>
              <p:cNvGrpSpPr/>
              <p:nvPr/>
            </p:nvGrpSpPr>
            <p:grpSpPr>
              <a:xfrm>
                <a:off x="847701" y="5114905"/>
                <a:ext cx="963718" cy="918560"/>
                <a:chOff x="2006147" y="2514600"/>
                <a:chExt cx="1183172" cy="1137912"/>
              </a:xfrm>
            </p:grpSpPr>
            <p:pic>
              <p:nvPicPr>
                <p:cNvPr id="68" name="图形 67" descr="教室">
                  <a:extLst>
                    <a:ext uri="{FF2B5EF4-FFF2-40B4-BE49-F238E27FC236}">
                      <a16:creationId xmlns:a16="http://schemas.microsoft.com/office/drawing/2014/main" id="{B6B0F1B4-E18D-0E61-EFEE-935EE547FB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63552" y="2514600"/>
                  <a:ext cx="914400" cy="914400"/>
                </a:xfrm>
                <a:prstGeom prst="rect">
                  <a:avLst/>
                </a:prstGeom>
              </p:spPr>
            </p:pic>
            <p:sp>
              <p:nvSpPr>
                <p:cNvPr id="69" name="文本框 68">
                  <a:extLst>
                    <a:ext uri="{FF2B5EF4-FFF2-40B4-BE49-F238E27FC236}">
                      <a16:creationId xmlns:a16="http://schemas.microsoft.com/office/drawing/2014/main" id="{A1DA5C19-987E-FFFE-1C29-F3E2A48EB42B}"/>
                    </a:ext>
                  </a:extLst>
                </p:cNvPr>
                <p:cNvSpPr txBox="1"/>
                <p:nvPr/>
              </p:nvSpPr>
              <p:spPr>
                <a:xfrm>
                  <a:off x="2006147" y="3328428"/>
                  <a:ext cx="1183172" cy="324084"/>
                </a:xfrm>
                <a:prstGeom prst="rect">
                  <a:avLst/>
                </a:prstGeom>
                <a:noFill/>
              </p:spPr>
              <p:txBody>
                <a:bodyPr wrap="square" rtlCol="0">
                  <a:spAutoFit/>
                </a:bodyPr>
                <a:lstStyle/>
                <a:p>
                  <a:r>
                    <a:rPr lang="en-US" altLang="zh-CN" sz="1100" b="1" dirty="0" err="1">
                      <a:solidFill>
                        <a:srgbClr val="1F4E79"/>
                      </a:solidFill>
                      <a:latin typeface="Yu Gothic UI Semibold" panose="020B0700000000000000" pitchFamily="34" charset="-128"/>
                      <a:ea typeface="Yu Gothic UI Semibold" panose="020B0700000000000000" pitchFamily="34" charset="-128"/>
                      <a:cs typeface="Times New Roman" panose="02020603050405020304" pitchFamily="18" charset="0"/>
                    </a:rPr>
                    <a:t>SocraTeach</a:t>
                  </a:r>
                  <a:endParaRPr lang="zh-CN" altLang="en-US" sz="1100" b="1" dirty="0">
                    <a:solidFill>
                      <a:srgbClr val="1F4E79"/>
                    </a:solidFill>
                    <a:latin typeface="Yu Gothic UI Semibold" panose="020B0700000000000000" pitchFamily="34" charset="-128"/>
                    <a:ea typeface="Yu Gothic UI Semibold" panose="020B0700000000000000" pitchFamily="34" charset="-128"/>
                  </a:endParaRPr>
                </a:p>
              </p:txBody>
            </p:sp>
          </p:grpSp>
          <p:sp>
            <p:nvSpPr>
              <p:cNvPr id="54" name="箭头: 右 53">
                <a:extLst>
                  <a:ext uri="{FF2B5EF4-FFF2-40B4-BE49-F238E27FC236}">
                    <a16:creationId xmlns:a16="http://schemas.microsoft.com/office/drawing/2014/main" id="{CD6BEB35-2729-81ED-E165-EC0E3F5DE818}"/>
                  </a:ext>
                </a:extLst>
              </p:cNvPr>
              <p:cNvSpPr/>
              <p:nvPr/>
            </p:nvSpPr>
            <p:spPr>
              <a:xfrm>
                <a:off x="1780151" y="5422876"/>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2EB5AA30-5FA4-FD1E-FB7A-845A2FCE3FCA}"/>
                  </a:ext>
                </a:extLst>
              </p:cNvPr>
              <p:cNvSpPr/>
              <p:nvPr/>
            </p:nvSpPr>
            <p:spPr>
              <a:xfrm>
                <a:off x="3771144" y="5422876"/>
                <a:ext cx="898890"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7" name="组合 56">
                <a:extLst>
                  <a:ext uri="{FF2B5EF4-FFF2-40B4-BE49-F238E27FC236}">
                    <a16:creationId xmlns:a16="http://schemas.microsoft.com/office/drawing/2014/main" id="{AD6B50D1-07A8-AF52-12BF-6AEAAEB8A6D5}"/>
                  </a:ext>
                </a:extLst>
              </p:cNvPr>
              <p:cNvGrpSpPr/>
              <p:nvPr/>
            </p:nvGrpSpPr>
            <p:grpSpPr>
              <a:xfrm>
                <a:off x="2815868" y="4909508"/>
                <a:ext cx="1058521" cy="1201526"/>
                <a:chOff x="7154814" y="2835003"/>
                <a:chExt cx="1299563" cy="1488451"/>
              </a:xfrm>
            </p:grpSpPr>
            <p:pic>
              <p:nvPicPr>
                <p:cNvPr id="60" name="图片 59">
                  <a:extLst>
                    <a:ext uri="{FF2B5EF4-FFF2-40B4-BE49-F238E27FC236}">
                      <a16:creationId xmlns:a16="http://schemas.microsoft.com/office/drawing/2014/main" id="{72BA0A46-FD9C-3C66-1D48-2BE358AF94EF}"/>
                    </a:ext>
                  </a:extLst>
                </p:cNvPr>
                <p:cNvPicPr>
                  <a:picLocks noChangeAspect="1"/>
                </p:cNvPicPr>
                <p:nvPr/>
              </p:nvPicPr>
              <p:blipFill>
                <a:blip r:embed="rId8"/>
                <a:stretch>
                  <a:fillRect/>
                </a:stretch>
              </p:blipFill>
              <p:spPr>
                <a:xfrm>
                  <a:off x="7154814" y="2835003"/>
                  <a:ext cx="998043" cy="1205969"/>
                </a:xfrm>
                <a:prstGeom prst="rect">
                  <a:avLst/>
                </a:prstGeom>
              </p:spPr>
            </p:pic>
            <p:sp>
              <p:nvSpPr>
                <p:cNvPr id="61" name="文本框 60">
                  <a:extLst>
                    <a:ext uri="{FF2B5EF4-FFF2-40B4-BE49-F238E27FC236}">
                      <a16:creationId xmlns:a16="http://schemas.microsoft.com/office/drawing/2014/main" id="{31AAFDB9-45A7-8FBF-E50C-ACBE2338DD0B}"/>
                    </a:ext>
                  </a:extLst>
                </p:cNvPr>
                <p:cNvSpPr txBox="1"/>
                <p:nvPr/>
              </p:nvSpPr>
              <p:spPr>
                <a:xfrm>
                  <a:off x="7271205" y="3865925"/>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sp>
            <p:nvSpPr>
              <p:cNvPr id="58" name="箭头: 右 57">
                <a:extLst>
                  <a:ext uri="{FF2B5EF4-FFF2-40B4-BE49-F238E27FC236}">
                    <a16:creationId xmlns:a16="http://schemas.microsoft.com/office/drawing/2014/main" id="{1B2B7B2E-65FA-D9A4-CDDA-D51E03489A9A}"/>
                  </a:ext>
                </a:extLst>
              </p:cNvPr>
              <p:cNvSpPr/>
              <p:nvPr/>
            </p:nvSpPr>
            <p:spPr>
              <a:xfrm>
                <a:off x="5961957" y="5432045"/>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文本框 58">
                <a:extLst>
                  <a:ext uri="{FF2B5EF4-FFF2-40B4-BE49-F238E27FC236}">
                    <a16:creationId xmlns:a16="http://schemas.microsoft.com/office/drawing/2014/main" id="{A8A54DB6-224D-FE55-A075-45F90D24336F}"/>
                  </a:ext>
                </a:extLst>
              </p:cNvPr>
              <p:cNvSpPr txBox="1"/>
              <p:nvPr/>
            </p:nvSpPr>
            <p:spPr>
              <a:xfrm>
                <a:off x="6075121" y="5175053"/>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sp>
            <p:nvSpPr>
              <p:cNvPr id="79" name="文本框 78">
                <a:extLst>
                  <a:ext uri="{FF2B5EF4-FFF2-40B4-BE49-F238E27FC236}">
                    <a16:creationId xmlns:a16="http://schemas.microsoft.com/office/drawing/2014/main" id="{84B339E6-2594-1FEC-EE47-C2C49ACE3F88}"/>
                  </a:ext>
                </a:extLst>
              </p:cNvPr>
              <p:cNvSpPr txBox="1"/>
              <p:nvPr/>
            </p:nvSpPr>
            <p:spPr>
              <a:xfrm>
                <a:off x="1898285" y="5161271"/>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grpSp>
            <p:nvGrpSpPr>
              <p:cNvPr id="80" name="组合 79">
                <a:extLst>
                  <a:ext uri="{FF2B5EF4-FFF2-40B4-BE49-F238E27FC236}">
                    <a16:creationId xmlns:a16="http://schemas.microsoft.com/office/drawing/2014/main" id="{8FFD2B7E-9258-D1C7-2495-E1D0FC721D7F}"/>
                  </a:ext>
                </a:extLst>
              </p:cNvPr>
              <p:cNvGrpSpPr/>
              <p:nvPr/>
            </p:nvGrpSpPr>
            <p:grpSpPr>
              <a:xfrm>
                <a:off x="6919326" y="4952872"/>
                <a:ext cx="1072591" cy="1193512"/>
                <a:chOff x="7438252" y="2856339"/>
                <a:chExt cx="1316837" cy="1478523"/>
              </a:xfrm>
            </p:grpSpPr>
            <p:pic>
              <p:nvPicPr>
                <p:cNvPr id="81" name="图片 80">
                  <a:extLst>
                    <a:ext uri="{FF2B5EF4-FFF2-40B4-BE49-F238E27FC236}">
                      <a16:creationId xmlns:a16="http://schemas.microsoft.com/office/drawing/2014/main" id="{7F4250E8-0F1A-78B1-0F2E-67281F230F9C}"/>
                    </a:ext>
                  </a:extLst>
                </p:cNvPr>
                <p:cNvPicPr>
                  <a:picLocks noChangeAspect="1"/>
                </p:cNvPicPr>
                <p:nvPr/>
              </p:nvPicPr>
              <p:blipFill>
                <a:blip r:embed="rId8"/>
                <a:stretch>
                  <a:fillRect/>
                </a:stretch>
              </p:blipFill>
              <p:spPr>
                <a:xfrm>
                  <a:off x="7438252" y="2856339"/>
                  <a:ext cx="998043" cy="1205969"/>
                </a:xfrm>
                <a:prstGeom prst="rect">
                  <a:avLst/>
                </a:prstGeom>
              </p:spPr>
            </p:pic>
            <p:sp>
              <p:nvSpPr>
                <p:cNvPr id="82" name="文本框 81">
                  <a:extLst>
                    <a:ext uri="{FF2B5EF4-FFF2-40B4-BE49-F238E27FC236}">
                      <a16:creationId xmlns:a16="http://schemas.microsoft.com/office/drawing/2014/main" id="{24EB6AD0-4C1C-6639-C0A6-26B3A56340FD}"/>
                    </a:ext>
                  </a:extLst>
                </p:cNvPr>
                <p:cNvSpPr txBox="1"/>
                <p:nvPr/>
              </p:nvSpPr>
              <p:spPr>
                <a:xfrm>
                  <a:off x="7571917" y="3877333"/>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grpSp>
      </p:grpSp>
      <p:pic>
        <p:nvPicPr>
          <p:cNvPr id="6" name="图形 5" descr="毕业帽">
            <a:extLst>
              <a:ext uri="{FF2B5EF4-FFF2-40B4-BE49-F238E27FC236}">
                <a16:creationId xmlns:a16="http://schemas.microsoft.com/office/drawing/2014/main" id="{EDD6F73F-8EA0-EB64-5432-4AAC19F16F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98560" y="3100687"/>
            <a:ext cx="455308" cy="455308"/>
          </a:xfrm>
          <a:prstGeom prst="rect">
            <a:avLst/>
          </a:prstGeom>
        </p:spPr>
      </p:pic>
      <p:pic>
        <p:nvPicPr>
          <p:cNvPr id="7" name="图形 6" descr="毕业帽">
            <a:extLst>
              <a:ext uri="{FF2B5EF4-FFF2-40B4-BE49-F238E27FC236}">
                <a16:creationId xmlns:a16="http://schemas.microsoft.com/office/drawing/2014/main" id="{AA3C5262-8108-8657-CDC7-887203DDB7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83972" y="3141032"/>
            <a:ext cx="455308" cy="455308"/>
          </a:xfrm>
          <a:prstGeom prst="rect">
            <a:avLst/>
          </a:prstGeom>
        </p:spPr>
      </p:pic>
      <p:pic>
        <p:nvPicPr>
          <p:cNvPr id="8" name="图形 7" descr="数学">
            <a:extLst>
              <a:ext uri="{FF2B5EF4-FFF2-40B4-BE49-F238E27FC236}">
                <a16:creationId xmlns:a16="http://schemas.microsoft.com/office/drawing/2014/main" id="{4E360EB5-6241-F4E7-3B8E-8399A6B6FB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8803" y="3976258"/>
            <a:ext cx="323731" cy="320835"/>
          </a:xfrm>
          <a:prstGeom prst="rect">
            <a:avLst/>
          </a:prstGeom>
        </p:spPr>
      </p:pic>
    </p:spTree>
    <p:extLst>
      <p:ext uri="{BB962C8B-B14F-4D97-AF65-F5344CB8AC3E}">
        <p14:creationId xmlns:p14="http://schemas.microsoft.com/office/powerpoint/2010/main" val="66192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3586-710A-4268-DDCE-A7CA637A5A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6673413-A388-B273-777A-3676457D43A5}"/>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3E7DD25D-0DB5-41E1-258B-EA7ED1B76EA6}"/>
              </a:ext>
            </a:extLst>
          </p:cNvPr>
          <p:cNvSpPr>
            <a:spLocks noGrp="1"/>
          </p:cNvSpPr>
          <p:nvPr>
            <p:ph type="sldNum" sz="quarter" idx="10"/>
          </p:nvPr>
        </p:nvSpPr>
        <p:spPr/>
        <p:txBody>
          <a:bodyPr/>
          <a:lstStyle/>
          <a:p>
            <a:pPr>
              <a:defRPr/>
            </a:pPr>
            <a:fld id="{B6C63437-A4DD-47E2-B39F-B4494D074D76}" type="slidenum">
              <a:rPr lang="en-US" altLang="zh-CN" smtClean="0"/>
              <a:pPr>
                <a:defRPr/>
              </a:pPr>
              <a:t>11</a:t>
            </a:fld>
            <a:endParaRPr lang="en-US" altLang="zh-CN"/>
          </a:p>
        </p:txBody>
      </p:sp>
      <p:sp>
        <p:nvSpPr>
          <p:cNvPr id="4" name="文本占位符 2">
            <a:extLst>
              <a:ext uri="{FF2B5EF4-FFF2-40B4-BE49-F238E27FC236}">
                <a16:creationId xmlns:a16="http://schemas.microsoft.com/office/drawing/2014/main" id="{81A66285-7D9E-B11B-69B1-8BB1A8BE89EA}"/>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用其他维度的数据微调在某个维度上能力出众的垂域模型</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1D917D73-345A-A15F-453C-52DF29E957C9}"/>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pSp>
        <p:nvGrpSpPr>
          <p:cNvPr id="65" name="组合 64">
            <a:extLst>
              <a:ext uri="{FF2B5EF4-FFF2-40B4-BE49-F238E27FC236}">
                <a16:creationId xmlns:a16="http://schemas.microsoft.com/office/drawing/2014/main" id="{0CDEC403-BEEA-AA59-1DA1-C6DAF3492572}"/>
              </a:ext>
            </a:extLst>
          </p:cNvPr>
          <p:cNvGrpSpPr/>
          <p:nvPr/>
        </p:nvGrpSpPr>
        <p:grpSpPr>
          <a:xfrm>
            <a:off x="2351584" y="2456464"/>
            <a:ext cx="7063447" cy="1460176"/>
            <a:chOff x="2063552" y="2126678"/>
            <a:chExt cx="7063447" cy="1460176"/>
          </a:xfrm>
        </p:grpSpPr>
        <p:grpSp>
          <p:nvGrpSpPr>
            <p:cNvPr id="26" name="组合 25">
              <a:extLst>
                <a:ext uri="{FF2B5EF4-FFF2-40B4-BE49-F238E27FC236}">
                  <a16:creationId xmlns:a16="http://schemas.microsoft.com/office/drawing/2014/main" id="{8C60F53C-4931-CC3F-34B3-DCC4B9514AFC}"/>
                </a:ext>
              </a:extLst>
            </p:cNvPr>
            <p:cNvGrpSpPr/>
            <p:nvPr/>
          </p:nvGrpSpPr>
          <p:grpSpPr>
            <a:xfrm>
              <a:off x="2063552" y="2357789"/>
              <a:ext cx="7063447" cy="1229065"/>
              <a:chOff x="2063552" y="3212976"/>
              <a:chExt cx="7063447" cy="1229065"/>
            </a:xfrm>
          </p:grpSpPr>
          <p:grpSp>
            <p:nvGrpSpPr>
              <p:cNvPr id="6" name="组合 5">
                <a:extLst>
                  <a:ext uri="{FF2B5EF4-FFF2-40B4-BE49-F238E27FC236}">
                    <a16:creationId xmlns:a16="http://schemas.microsoft.com/office/drawing/2014/main" id="{A75426AE-755A-8053-FC95-4C79BE1BCC22}"/>
                  </a:ext>
                </a:extLst>
              </p:cNvPr>
              <p:cNvGrpSpPr/>
              <p:nvPr/>
            </p:nvGrpSpPr>
            <p:grpSpPr>
              <a:xfrm>
                <a:off x="2063552" y="3212976"/>
                <a:ext cx="7063447" cy="1229065"/>
                <a:chOff x="698763" y="4909508"/>
                <a:chExt cx="7063447" cy="1229065"/>
              </a:xfrm>
            </p:grpSpPr>
            <p:grpSp>
              <p:nvGrpSpPr>
                <p:cNvPr id="7" name="组合 6">
                  <a:extLst>
                    <a:ext uri="{FF2B5EF4-FFF2-40B4-BE49-F238E27FC236}">
                      <a16:creationId xmlns:a16="http://schemas.microsoft.com/office/drawing/2014/main" id="{B0533E09-23DF-124C-AAC3-3FFBCAC8EF3C}"/>
                    </a:ext>
                  </a:extLst>
                </p:cNvPr>
                <p:cNvGrpSpPr/>
                <p:nvPr/>
              </p:nvGrpSpPr>
              <p:grpSpPr>
                <a:xfrm>
                  <a:off x="4758449" y="5099981"/>
                  <a:ext cx="963718" cy="918560"/>
                  <a:chOff x="6807434" y="2496112"/>
                  <a:chExt cx="1183172" cy="1137912"/>
                </a:xfrm>
              </p:grpSpPr>
              <p:pic>
                <p:nvPicPr>
                  <p:cNvPr id="22" name="图形 21" descr="教室">
                    <a:extLst>
                      <a:ext uri="{FF2B5EF4-FFF2-40B4-BE49-F238E27FC236}">
                        <a16:creationId xmlns:a16="http://schemas.microsoft.com/office/drawing/2014/main" id="{D941FB9B-BF85-2309-D164-32814F8419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64838" y="2496112"/>
                    <a:ext cx="914400" cy="914400"/>
                  </a:xfrm>
                  <a:prstGeom prst="rect">
                    <a:avLst/>
                  </a:prstGeom>
                </p:spPr>
              </p:pic>
              <p:sp>
                <p:nvSpPr>
                  <p:cNvPr id="23" name="文本框 22">
                    <a:extLst>
                      <a:ext uri="{FF2B5EF4-FFF2-40B4-BE49-F238E27FC236}">
                        <a16:creationId xmlns:a16="http://schemas.microsoft.com/office/drawing/2014/main" id="{302537CC-4D82-24BB-F140-1E4EE2AE0A47}"/>
                      </a:ext>
                    </a:extLst>
                  </p:cNvPr>
                  <p:cNvSpPr txBox="1"/>
                  <p:nvPr/>
                </p:nvSpPr>
                <p:spPr>
                  <a:xfrm>
                    <a:off x="6807434" y="3309940"/>
                    <a:ext cx="1183172" cy="324084"/>
                  </a:xfrm>
                  <a:prstGeom prst="rect">
                    <a:avLst/>
                  </a:prstGeom>
                  <a:noFill/>
                </p:spPr>
                <p:txBody>
                  <a:bodyPr wrap="square" rtlCol="0">
                    <a:spAutoFit/>
                  </a:bodyPr>
                  <a:lstStyle/>
                  <a:p>
                    <a:r>
                      <a:rPr lang="en-US" altLang="zh-CN" sz="1100" b="1" dirty="0" err="1">
                        <a:solidFill>
                          <a:srgbClr val="1F4E79"/>
                        </a:solidFill>
                        <a:latin typeface="Yu Gothic UI Semibold" panose="020B0700000000000000" pitchFamily="34" charset="-128"/>
                        <a:ea typeface="Yu Gothic UI Semibold" panose="020B0700000000000000" pitchFamily="34" charset="-128"/>
                        <a:cs typeface="Times New Roman" panose="02020603050405020304" pitchFamily="18" charset="0"/>
                      </a:rPr>
                      <a:t>SocraTeach</a:t>
                    </a:r>
                    <a:endParaRPr lang="zh-CN" altLang="en-US" sz="1100" b="1" dirty="0">
                      <a:solidFill>
                        <a:srgbClr val="1F4E79"/>
                      </a:solidFill>
                      <a:latin typeface="Yu Gothic UI Semibold" panose="020B0700000000000000" pitchFamily="34" charset="-128"/>
                      <a:ea typeface="Yu Gothic UI Semibold" panose="020B0700000000000000" pitchFamily="34" charset="-128"/>
                    </a:endParaRPr>
                  </a:p>
                </p:txBody>
              </p:sp>
            </p:grpSp>
            <p:grpSp>
              <p:nvGrpSpPr>
                <p:cNvPr id="8" name="组合 7">
                  <a:extLst>
                    <a:ext uri="{FF2B5EF4-FFF2-40B4-BE49-F238E27FC236}">
                      <a16:creationId xmlns:a16="http://schemas.microsoft.com/office/drawing/2014/main" id="{1B404154-81AD-2A10-24FA-825EC31C5B8E}"/>
                    </a:ext>
                  </a:extLst>
                </p:cNvPr>
                <p:cNvGrpSpPr/>
                <p:nvPr/>
              </p:nvGrpSpPr>
              <p:grpSpPr>
                <a:xfrm>
                  <a:off x="698763" y="5121561"/>
                  <a:ext cx="1231692" cy="917930"/>
                  <a:chOff x="-2905982" y="4251183"/>
                  <a:chExt cx="1512168" cy="1137130"/>
                </a:xfrm>
              </p:grpSpPr>
              <p:pic>
                <p:nvPicPr>
                  <p:cNvPr id="20" name="图形 19" descr="数学">
                    <a:extLst>
                      <a:ext uri="{FF2B5EF4-FFF2-40B4-BE49-F238E27FC236}">
                        <a16:creationId xmlns:a16="http://schemas.microsoft.com/office/drawing/2014/main" id="{E1827659-2E8B-CB99-A02D-DF2DD90B89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9958" y="4251183"/>
                    <a:ext cx="914401" cy="914399"/>
                  </a:xfrm>
                  <a:prstGeom prst="rect">
                    <a:avLst/>
                  </a:prstGeom>
                </p:spPr>
              </p:pic>
              <p:sp>
                <p:nvSpPr>
                  <p:cNvPr id="21" name="文本框 20">
                    <a:extLst>
                      <a:ext uri="{FF2B5EF4-FFF2-40B4-BE49-F238E27FC236}">
                        <a16:creationId xmlns:a16="http://schemas.microsoft.com/office/drawing/2014/main" id="{57774123-4737-9EDC-2946-BA20C4202F45}"/>
                      </a:ext>
                    </a:extLst>
                  </p:cNvPr>
                  <p:cNvSpPr txBox="1"/>
                  <p:nvPr/>
                </p:nvSpPr>
                <p:spPr>
                  <a:xfrm>
                    <a:off x="-2905982" y="5064231"/>
                    <a:ext cx="1512168" cy="324082"/>
                  </a:xfrm>
                  <a:prstGeom prst="rect">
                    <a:avLst/>
                  </a:prstGeom>
                  <a:noFill/>
                </p:spPr>
                <p:txBody>
                  <a:bodyPr wrap="square" rtlCol="0">
                    <a:spAutoFit/>
                  </a:bodyPr>
                  <a:lstStyle/>
                  <a:p>
                    <a:r>
                      <a:rPr lang="en-US" altLang="zh-CN" sz="1050" b="1" dirty="0">
                        <a:solidFill>
                          <a:schemeClr val="accent4">
                            <a:lumMod val="50000"/>
                          </a:schemeClr>
                        </a:solidFill>
                        <a:latin typeface="Yu Gothic UI Semibold" panose="020B0700000000000000" pitchFamily="34" charset="-128"/>
                        <a:ea typeface="Yu Gothic UI Semibold" panose="020B0700000000000000" pitchFamily="34" charset="-128"/>
                      </a:rPr>
                      <a:t>Problem Solving</a:t>
                    </a:r>
                    <a:endParaRPr lang="zh-CN" altLang="en-US" sz="105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sp>
              <p:nvSpPr>
                <p:cNvPr id="9" name="箭头: 右 8">
                  <a:extLst>
                    <a:ext uri="{FF2B5EF4-FFF2-40B4-BE49-F238E27FC236}">
                      <a16:creationId xmlns:a16="http://schemas.microsoft.com/office/drawing/2014/main" id="{C93E669A-59FE-7574-2899-B1777B4035FC}"/>
                    </a:ext>
                  </a:extLst>
                </p:cNvPr>
                <p:cNvSpPr/>
                <p:nvPr/>
              </p:nvSpPr>
              <p:spPr>
                <a:xfrm>
                  <a:off x="1780151" y="5422876"/>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6401D7C-998D-CC22-364E-28158624BD99}"/>
                    </a:ext>
                  </a:extLst>
                </p:cNvPr>
                <p:cNvSpPr/>
                <p:nvPr/>
              </p:nvSpPr>
              <p:spPr>
                <a:xfrm>
                  <a:off x="3771144" y="5422876"/>
                  <a:ext cx="898890"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DC38D077-1469-BAAB-7BCE-BEFCF26192F2}"/>
                    </a:ext>
                  </a:extLst>
                </p:cNvPr>
                <p:cNvGrpSpPr/>
                <p:nvPr/>
              </p:nvGrpSpPr>
              <p:grpSpPr>
                <a:xfrm>
                  <a:off x="2815868" y="4909508"/>
                  <a:ext cx="1058521" cy="1201526"/>
                  <a:chOff x="7154814" y="2835003"/>
                  <a:chExt cx="1299563" cy="1488451"/>
                </a:xfrm>
              </p:grpSpPr>
              <p:pic>
                <p:nvPicPr>
                  <p:cNvPr id="18" name="图片 17">
                    <a:extLst>
                      <a:ext uri="{FF2B5EF4-FFF2-40B4-BE49-F238E27FC236}">
                        <a16:creationId xmlns:a16="http://schemas.microsoft.com/office/drawing/2014/main" id="{3AE47EDC-A2EB-AA85-DCFC-F2C03568EC1C}"/>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19" name="文本框 18">
                    <a:extLst>
                      <a:ext uri="{FF2B5EF4-FFF2-40B4-BE49-F238E27FC236}">
                        <a16:creationId xmlns:a16="http://schemas.microsoft.com/office/drawing/2014/main" id="{F143D173-0B22-F88E-D862-D227F55EC6D5}"/>
                      </a:ext>
                    </a:extLst>
                  </p:cNvPr>
                  <p:cNvSpPr txBox="1"/>
                  <p:nvPr/>
                </p:nvSpPr>
                <p:spPr>
                  <a:xfrm>
                    <a:off x="7271205" y="3865925"/>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sp>
              <p:nvSpPr>
                <p:cNvPr id="12" name="箭头: 右 11">
                  <a:extLst>
                    <a:ext uri="{FF2B5EF4-FFF2-40B4-BE49-F238E27FC236}">
                      <a16:creationId xmlns:a16="http://schemas.microsoft.com/office/drawing/2014/main" id="{A0E34B53-1BA5-B7F1-B141-D82BCB1368CF}"/>
                    </a:ext>
                  </a:extLst>
                </p:cNvPr>
                <p:cNvSpPr/>
                <p:nvPr/>
              </p:nvSpPr>
              <p:spPr>
                <a:xfrm>
                  <a:off x="5672547" y="5443638"/>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122F9D7-DBFD-0BF7-F69C-14380EA11BAD}"/>
                    </a:ext>
                  </a:extLst>
                </p:cNvPr>
                <p:cNvSpPr txBox="1"/>
                <p:nvPr/>
              </p:nvSpPr>
              <p:spPr>
                <a:xfrm>
                  <a:off x="5800939" y="5182851"/>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sp>
              <p:nvSpPr>
                <p:cNvPr id="14" name="文本框 13">
                  <a:extLst>
                    <a:ext uri="{FF2B5EF4-FFF2-40B4-BE49-F238E27FC236}">
                      <a16:creationId xmlns:a16="http://schemas.microsoft.com/office/drawing/2014/main" id="{97A489F0-50AC-3FB5-5AE9-68C665D4E935}"/>
                    </a:ext>
                  </a:extLst>
                </p:cNvPr>
                <p:cNvSpPr txBox="1"/>
                <p:nvPr/>
              </p:nvSpPr>
              <p:spPr>
                <a:xfrm>
                  <a:off x="1761866" y="5141944"/>
                  <a:ext cx="1242486"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Pre-train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grpSp>
              <p:nvGrpSpPr>
                <p:cNvPr id="15" name="组合 14">
                  <a:extLst>
                    <a:ext uri="{FF2B5EF4-FFF2-40B4-BE49-F238E27FC236}">
                      <a16:creationId xmlns:a16="http://schemas.microsoft.com/office/drawing/2014/main" id="{EDFA19A0-F4DA-6E23-850A-5BEC421A9F67}"/>
                    </a:ext>
                  </a:extLst>
                </p:cNvPr>
                <p:cNvGrpSpPr/>
                <p:nvPr/>
              </p:nvGrpSpPr>
              <p:grpSpPr>
                <a:xfrm>
                  <a:off x="6688458" y="4935648"/>
                  <a:ext cx="1073752" cy="1202925"/>
                  <a:chOff x="7154814" y="2835003"/>
                  <a:chExt cx="1318263" cy="1490184"/>
                </a:xfrm>
              </p:grpSpPr>
              <p:pic>
                <p:nvPicPr>
                  <p:cNvPr id="16" name="图片 15">
                    <a:extLst>
                      <a:ext uri="{FF2B5EF4-FFF2-40B4-BE49-F238E27FC236}">
                        <a16:creationId xmlns:a16="http://schemas.microsoft.com/office/drawing/2014/main" id="{DAF11DB6-83F5-8F03-BD81-D7B64F4A784E}"/>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17" name="文本框 16">
                    <a:extLst>
                      <a:ext uri="{FF2B5EF4-FFF2-40B4-BE49-F238E27FC236}">
                        <a16:creationId xmlns:a16="http://schemas.microsoft.com/office/drawing/2014/main" id="{ECAA0E68-43FF-0979-7D49-4FBBA6BCE5E8}"/>
                      </a:ext>
                    </a:extLst>
                  </p:cNvPr>
                  <p:cNvSpPr txBox="1"/>
                  <p:nvPr/>
                </p:nvSpPr>
                <p:spPr>
                  <a:xfrm>
                    <a:off x="7289905" y="3867658"/>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grpSp>
          <p:pic>
            <p:nvPicPr>
              <p:cNvPr id="24" name="图形 23" descr="数学">
                <a:extLst>
                  <a:ext uri="{FF2B5EF4-FFF2-40B4-BE49-F238E27FC236}">
                    <a16:creationId xmlns:a16="http://schemas.microsoft.com/office/drawing/2014/main" id="{281654D4-1A83-7CE7-4372-A3B470E9A8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7575" y="3794096"/>
                <a:ext cx="323731" cy="320835"/>
              </a:xfrm>
              <a:prstGeom prst="rect">
                <a:avLst/>
              </a:prstGeom>
            </p:spPr>
          </p:pic>
          <p:pic>
            <p:nvPicPr>
              <p:cNvPr id="25" name="图形 24" descr="数学">
                <a:extLst>
                  <a:ext uri="{FF2B5EF4-FFF2-40B4-BE49-F238E27FC236}">
                    <a16:creationId xmlns:a16="http://schemas.microsoft.com/office/drawing/2014/main" id="{D2F836D0-C4FE-15D5-3F13-80474D4A95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6792" y="3813535"/>
                <a:ext cx="323731" cy="320835"/>
              </a:xfrm>
              <a:prstGeom prst="rect">
                <a:avLst/>
              </a:prstGeom>
            </p:spPr>
          </p:pic>
        </p:grpSp>
        <p:pic>
          <p:nvPicPr>
            <p:cNvPr id="59" name="图形 58" descr="毕业帽">
              <a:extLst>
                <a:ext uri="{FF2B5EF4-FFF2-40B4-BE49-F238E27FC236}">
                  <a16:creationId xmlns:a16="http://schemas.microsoft.com/office/drawing/2014/main" id="{A7D102D7-E5D4-073E-18D6-679E67E875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32056" y="2126678"/>
              <a:ext cx="455308" cy="455308"/>
            </a:xfrm>
            <a:prstGeom prst="rect">
              <a:avLst/>
            </a:prstGeom>
          </p:spPr>
        </p:pic>
      </p:grpSp>
      <p:grpSp>
        <p:nvGrpSpPr>
          <p:cNvPr id="64" name="组合 63">
            <a:extLst>
              <a:ext uri="{FF2B5EF4-FFF2-40B4-BE49-F238E27FC236}">
                <a16:creationId xmlns:a16="http://schemas.microsoft.com/office/drawing/2014/main" id="{A5CF4CAF-C89A-2563-A66F-3587113F695D}"/>
              </a:ext>
            </a:extLst>
          </p:cNvPr>
          <p:cNvGrpSpPr/>
          <p:nvPr/>
        </p:nvGrpSpPr>
        <p:grpSpPr>
          <a:xfrm>
            <a:off x="1710518" y="3953053"/>
            <a:ext cx="8770964" cy="1753782"/>
            <a:chOff x="512838" y="3905353"/>
            <a:chExt cx="8770964" cy="1753782"/>
          </a:xfrm>
        </p:grpSpPr>
        <p:grpSp>
          <p:nvGrpSpPr>
            <p:cNvPr id="29" name="组合 28">
              <a:extLst>
                <a:ext uri="{FF2B5EF4-FFF2-40B4-BE49-F238E27FC236}">
                  <a16:creationId xmlns:a16="http://schemas.microsoft.com/office/drawing/2014/main" id="{0E542820-3DB0-A0CC-2558-96FD1769FB05}"/>
                </a:ext>
              </a:extLst>
            </p:cNvPr>
            <p:cNvGrpSpPr/>
            <p:nvPr/>
          </p:nvGrpSpPr>
          <p:grpSpPr>
            <a:xfrm>
              <a:off x="4572524" y="4586393"/>
              <a:ext cx="963718" cy="918560"/>
              <a:chOff x="6807434" y="2496112"/>
              <a:chExt cx="1183172" cy="1137912"/>
            </a:xfrm>
          </p:grpSpPr>
          <p:pic>
            <p:nvPicPr>
              <p:cNvPr id="44" name="图形 43" descr="教室">
                <a:extLst>
                  <a:ext uri="{FF2B5EF4-FFF2-40B4-BE49-F238E27FC236}">
                    <a16:creationId xmlns:a16="http://schemas.microsoft.com/office/drawing/2014/main" id="{2B2E4716-BC01-0C69-A104-2035675640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64838" y="2496112"/>
                <a:ext cx="914400" cy="914400"/>
              </a:xfrm>
              <a:prstGeom prst="rect">
                <a:avLst/>
              </a:prstGeom>
            </p:spPr>
          </p:pic>
          <p:sp>
            <p:nvSpPr>
              <p:cNvPr id="45" name="文本框 44">
                <a:extLst>
                  <a:ext uri="{FF2B5EF4-FFF2-40B4-BE49-F238E27FC236}">
                    <a16:creationId xmlns:a16="http://schemas.microsoft.com/office/drawing/2014/main" id="{2E95CE7C-E350-7B99-D196-8B8539561494}"/>
                  </a:ext>
                </a:extLst>
              </p:cNvPr>
              <p:cNvSpPr txBox="1"/>
              <p:nvPr/>
            </p:nvSpPr>
            <p:spPr>
              <a:xfrm>
                <a:off x="6807434" y="3309940"/>
                <a:ext cx="1183172" cy="324084"/>
              </a:xfrm>
              <a:prstGeom prst="rect">
                <a:avLst/>
              </a:prstGeom>
              <a:noFill/>
            </p:spPr>
            <p:txBody>
              <a:bodyPr wrap="square" rtlCol="0">
                <a:spAutoFit/>
              </a:bodyPr>
              <a:lstStyle/>
              <a:p>
                <a:r>
                  <a:rPr lang="en-US" altLang="zh-CN" sz="1100" b="1" dirty="0" err="1">
                    <a:solidFill>
                      <a:srgbClr val="1F4E79"/>
                    </a:solidFill>
                    <a:latin typeface="Yu Gothic UI Semibold" panose="020B0700000000000000" pitchFamily="34" charset="-128"/>
                    <a:ea typeface="Yu Gothic UI Semibold" panose="020B0700000000000000" pitchFamily="34" charset="-128"/>
                    <a:cs typeface="Times New Roman" panose="02020603050405020304" pitchFamily="18" charset="0"/>
                  </a:rPr>
                  <a:t>SocraTeach</a:t>
                </a:r>
                <a:endParaRPr lang="zh-CN" altLang="en-US" sz="1100" b="1" dirty="0">
                  <a:solidFill>
                    <a:srgbClr val="1F4E79"/>
                  </a:solidFill>
                  <a:latin typeface="Yu Gothic UI Semibold" panose="020B0700000000000000" pitchFamily="34" charset="-128"/>
                  <a:ea typeface="Yu Gothic UI Semibold" panose="020B0700000000000000" pitchFamily="34" charset="-128"/>
                </a:endParaRPr>
              </a:p>
            </p:txBody>
          </p:sp>
        </p:grpSp>
        <p:grpSp>
          <p:nvGrpSpPr>
            <p:cNvPr id="30" name="组合 29">
              <a:extLst>
                <a:ext uri="{FF2B5EF4-FFF2-40B4-BE49-F238E27FC236}">
                  <a16:creationId xmlns:a16="http://schemas.microsoft.com/office/drawing/2014/main" id="{A4F8E80B-A1FD-D0B3-5061-2D366B8542A1}"/>
                </a:ext>
              </a:extLst>
            </p:cNvPr>
            <p:cNvGrpSpPr/>
            <p:nvPr/>
          </p:nvGrpSpPr>
          <p:grpSpPr>
            <a:xfrm>
              <a:off x="512838" y="4607973"/>
              <a:ext cx="1231692" cy="917930"/>
              <a:chOff x="-2905982" y="4251183"/>
              <a:chExt cx="1512168" cy="1137130"/>
            </a:xfrm>
          </p:grpSpPr>
          <p:pic>
            <p:nvPicPr>
              <p:cNvPr id="42" name="图形 41" descr="数学">
                <a:extLst>
                  <a:ext uri="{FF2B5EF4-FFF2-40B4-BE49-F238E27FC236}">
                    <a16:creationId xmlns:a16="http://schemas.microsoft.com/office/drawing/2014/main" id="{E153A034-1393-3462-A90B-C604D90496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9958" y="4251183"/>
                <a:ext cx="914401" cy="914399"/>
              </a:xfrm>
              <a:prstGeom prst="rect">
                <a:avLst/>
              </a:prstGeom>
            </p:spPr>
          </p:pic>
          <p:sp>
            <p:nvSpPr>
              <p:cNvPr id="43" name="文本框 42">
                <a:extLst>
                  <a:ext uri="{FF2B5EF4-FFF2-40B4-BE49-F238E27FC236}">
                    <a16:creationId xmlns:a16="http://schemas.microsoft.com/office/drawing/2014/main" id="{39BC3374-2586-C00A-432F-10C8248A6927}"/>
                  </a:ext>
                </a:extLst>
              </p:cNvPr>
              <p:cNvSpPr txBox="1"/>
              <p:nvPr/>
            </p:nvSpPr>
            <p:spPr>
              <a:xfrm>
                <a:off x="-2905982" y="5064231"/>
                <a:ext cx="1512168" cy="324082"/>
              </a:xfrm>
              <a:prstGeom prst="rect">
                <a:avLst/>
              </a:prstGeom>
              <a:noFill/>
            </p:spPr>
            <p:txBody>
              <a:bodyPr wrap="square" rtlCol="0">
                <a:spAutoFit/>
              </a:bodyPr>
              <a:lstStyle/>
              <a:p>
                <a:r>
                  <a:rPr lang="en-US" altLang="zh-CN" sz="1050" b="1" dirty="0">
                    <a:solidFill>
                      <a:schemeClr val="accent4">
                        <a:lumMod val="50000"/>
                      </a:schemeClr>
                    </a:solidFill>
                    <a:latin typeface="Yu Gothic UI Semibold" panose="020B0700000000000000" pitchFamily="34" charset="-128"/>
                    <a:ea typeface="Yu Gothic UI Semibold" panose="020B0700000000000000" pitchFamily="34" charset="-128"/>
                  </a:rPr>
                  <a:t>Problem Solving</a:t>
                </a:r>
                <a:endParaRPr lang="zh-CN" altLang="en-US" sz="105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sp>
          <p:nvSpPr>
            <p:cNvPr id="31" name="箭头: 右 30">
              <a:extLst>
                <a:ext uri="{FF2B5EF4-FFF2-40B4-BE49-F238E27FC236}">
                  <a16:creationId xmlns:a16="http://schemas.microsoft.com/office/drawing/2014/main" id="{ABDA49CD-222D-9944-C6DD-157E9C6EC863}"/>
                </a:ext>
              </a:extLst>
            </p:cNvPr>
            <p:cNvSpPr/>
            <p:nvPr/>
          </p:nvSpPr>
          <p:spPr>
            <a:xfrm>
              <a:off x="1594226" y="4909288"/>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C1CB3B14-75F4-D1FA-F9D6-A03E0E2E13CE}"/>
                </a:ext>
              </a:extLst>
            </p:cNvPr>
            <p:cNvSpPr/>
            <p:nvPr/>
          </p:nvSpPr>
          <p:spPr>
            <a:xfrm>
              <a:off x="3585219" y="4909288"/>
              <a:ext cx="898890"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3" name="组合 32">
              <a:extLst>
                <a:ext uri="{FF2B5EF4-FFF2-40B4-BE49-F238E27FC236}">
                  <a16:creationId xmlns:a16="http://schemas.microsoft.com/office/drawing/2014/main" id="{3586DD6D-C82D-4761-FBD0-40FE17031B1B}"/>
                </a:ext>
              </a:extLst>
            </p:cNvPr>
            <p:cNvGrpSpPr/>
            <p:nvPr/>
          </p:nvGrpSpPr>
          <p:grpSpPr>
            <a:xfrm>
              <a:off x="2629943" y="4395920"/>
              <a:ext cx="1058521" cy="1201526"/>
              <a:chOff x="7154814" y="2835003"/>
              <a:chExt cx="1299563" cy="1488451"/>
            </a:xfrm>
          </p:grpSpPr>
          <p:pic>
            <p:nvPicPr>
              <p:cNvPr id="40" name="图片 39">
                <a:extLst>
                  <a:ext uri="{FF2B5EF4-FFF2-40B4-BE49-F238E27FC236}">
                    <a16:creationId xmlns:a16="http://schemas.microsoft.com/office/drawing/2014/main" id="{81C9C0D1-F20D-78C7-B216-08A34F87D444}"/>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41" name="文本框 40">
                <a:extLst>
                  <a:ext uri="{FF2B5EF4-FFF2-40B4-BE49-F238E27FC236}">
                    <a16:creationId xmlns:a16="http://schemas.microsoft.com/office/drawing/2014/main" id="{377BA185-0E56-048B-0964-84833DA6B0B8}"/>
                  </a:ext>
                </a:extLst>
              </p:cNvPr>
              <p:cNvSpPr txBox="1"/>
              <p:nvPr/>
            </p:nvSpPr>
            <p:spPr>
              <a:xfrm>
                <a:off x="7271205" y="3865925"/>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sp>
          <p:nvSpPr>
            <p:cNvPr id="34" name="箭头: 右 33">
              <a:extLst>
                <a:ext uri="{FF2B5EF4-FFF2-40B4-BE49-F238E27FC236}">
                  <a16:creationId xmlns:a16="http://schemas.microsoft.com/office/drawing/2014/main" id="{63D36023-BE48-5CED-38DB-96F356159DDA}"/>
                </a:ext>
              </a:extLst>
            </p:cNvPr>
            <p:cNvSpPr/>
            <p:nvPr/>
          </p:nvSpPr>
          <p:spPr>
            <a:xfrm>
              <a:off x="5486622" y="4930050"/>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28652B72-9E64-4874-61C7-3818A127BC0B}"/>
                </a:ext>
              </a:extLst>
            </p:cNvPr>
            <p:cNvSpPr txBox="1"/>
            <p:nvPr/>
          </p:nvSpPr>
          <p:spPr>
            <a:xfrm>
              <a:off x="5615014" y="4669263"/>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sp>
          <p:nvSpPr>
            <p:cNvPr id="36" name="文本框 35">
              <a:extLst>
                <a:ext uri="{FF2B5EF4-FFF2-40B4-BE49-F238E27FC236}">
                  <a16:creationId xmlns:a16="http://schemas.microsoft.com/office/drawing/2014/main" id="{728B3E83-E85C-D7D4-62F4-519C37ACDF93}"/>
                </a:ext>
              </a:extLst>
            </p:cNvPr>
            <p:cNvSpPr txBox="1"/>
            <p:nvPr/>
          </p:nvSpPr>
          <p:spPr>
            <a:xfrm>
              <a:off x="1575941" y="4628356"/>
              <a:ext cx="1242486"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Pre-train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pic>
          <p:nvPicPr>
            <p:cNvPr id="46" name="图形 45" descr="数学">
              <a:extLst>
                <a:ext uri="{FF2B5EF4-FFF2-40B4-BE49-F238E27FC236}">
                  <a16:creationId xmlns:a16="http://schemas.microsoft.com/office/drawing/2014/main" id="{66AD326A-54F9-3B96-F254-9F3DC8E504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6861" y="4977040"/>
              <a:ext cx="323731" cy="320835"/>
            </a:xfrm>
            <a:prstGeom prst="rect">
              <a:avLst/>
            </a:prstGeom>
          </p:spPr>
        </p:pic>
        <p:grpSp>
          <p:nvGrpSpPr>
            <p:cNvPr id="53" name="组合 52">
              <a:extLst>
                <a:ext uri="{FF2B5EF4-FFF2-40B4-BE49-F238E27FC236}">
                  <a16:creationId xmlns:a16="http://schemas.microsoft.com/office/drawing/2014/main" id="{BAEFC289-2A90-34D0-3E5A-BF9A211C132A}"/>
                </a:ext>
              </a:extLst>
            </p:cNvPr>
            <p:cNvGrpSpPr/>
            <p:nvPr/>
          </p:nvGrpSpPr>
          <p:grpSpPr>
            <a:xfrm>
              <a:off x="8210050" y="3905353"/>
              <a:ext cx="1073752" cy="1753782"/>
              <a:chOff x="8157195" y="3911128"/>
              <a:chExt cx="1073752" cy="1753782"/>
            </a:xfrm>
          </p:grpSpPr>
          <p:grpSp>
            <p:nvGrpSpPr>
              <p:cNvPr id="52" name="组合 51">
                <a:extLst>
                  <a:ext uri="{FF2B5EF4-FFF2-40B4-BE49-F238E27FC236}">
                    <a16:creationId xmlns:a16="http://schemas.microsoft.com/office/drawing/2014/main" id="{CFF5AFFB-2D10-5974-D92A-7B7D713623DA}"/>
                  </a:ext>
                </a:extLst>
              </p:cNvPr>
              <p:cNvGrpSpPr/>
              <p:nvPr/>
            </p:nvGrpSpPr>
            <p:grpSpPr>
              <a:xfrm>
                <a:off x="8157195" y="3911128"/>
                <a:ext cx="1073752" cy="1753782"/>
                <a:chOff x="8157195" y="3911128"/>
                <a:chExt cx="1073752" cy="1753782"/>
              </a:xfrm>
            </p:grpSpPr>
            <p:grpSp>
              <p:nvGrpSpPr>
                <p:cNvPr id="37" name="组合 36">
                  <a:extLst>
                    <a:ext uri="{FF2B5EF4-FFF2-40B4-BE49-F238E27FC236}">
                      <a16:creationId xmlns:a16="http://schemas.microsoft.com/office/drawing/2014/main" id="{20963CA1-E475-F2BF-4390-33C5317FDA8A}"/>
                    </a:ext>
                  </a:extLst>
                </p:cNvPr>
                <p:cNvGrpSpPr/>
                <p:nvPr/>
              </p:nvGrpSpPr>
              <p:grpSpPr>
                <a:xfrm>
                  <a:off x="8157195" y="4461985"/>
                  <a:ext cx="1073752" cy="1202925"/>
                  <a:chOff x="7154813" y="2835003"/>
                  <a:chExt cx="1318264" cy="1490184"/>
                </a:xfrm>
              </p:grpSpPr>
              <p:pic>
                <p:nvPicPr>
                  <p:cNvPr id="38" name="图片 37">
                    <a:extLst>
                      <a:ext uri="{FF2B5EF4-FFF2-40B4-BE49-F238E27FC236}">
                        <a16:creationId xmlns:a16="http://schemas.microsoft.com/office/drawing/2014/main" id="{A3BF9282-820A-A6FE-5395-443889302E17}"/>
                      </a:ext>
                    </a:extLst>
                  </p:cNvPr>
                  <p:cNvPicPr>
                    <a:picLocks noChangeAspect="1"/>
                  </p:cNvPicPr>
                  <p:nvPr/>
                </p:nvPicPr>
                <p:blipFill>
                  <a:blip r:embed="rId7"/>
                  <a:stretch>
                    <a:fillRect/>
                  </a:stretch>
                </p:blipFill>
                <p:spPr>
                  <a:xfrm>
                    <a:off x="7154813" y="2835003"/>
                    <a:ext cx="998043" cy="1205967"/>
                  </a:xfrm>
                  <a:prstGeom prst="rect">
                    <a:avLst/>
                  </a:prstGeom>
                </p:spPr>
              </p:pic>
              <p:sp>
                <p:nvSpPr>
                  <p:cNvPr id="39" name="文本框 38">
                    <a:extLst>
                      <a:ext uri="{FF2B5EF4-FFF2-40B4-BE49-F238E27FC236}">
                        <a16:creationId xmlns:a16="http://schemas.microsoft.com/office/drawing/2014/main" id="{905C011B-5869-F3EB-4CFF-3397A5195CCB}"/>
                      </a:ext>
                    </a:extLst>
                  </p:cNvPr>
                  <p:cNvSpPr txBox="1"/>
                  <p:nvPr/>
                </p:nvSpPr>
                <p:spPr>
                  <a:xfrm>
                    <a:off x="7289905" y="3867658"/>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pic>
              <p:nvPicPr>
                <p:cNvPr id="48" name="图形 47" descr="王冠">
                  <a:extLst>
                    <a:ext uri="{FF2B5EF4-FFF2-40B4-BE49-F238E27FC236}">
                      <a16:creationId xmlns:a16="http://schemas.microsoft.com/office/drawing/2014/main" id="{C993634C-8B10-FEB4-4835-DE861A22C7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13671" y="3911128"/>
                  <a:ext cx="679562" cy="679562"/>
                </a:xfrm>
                <a:prstGeom prst="rect">
                  <a:avLst/>
                </a:prstGeom>
              </p:spPr>
            </p:pic>
          </p:grpSp>
          <p:pic>
            <p:nvPicPr>
              <p:cNvPr id="47" name="图形 46" descr="数学">
                <a:extLst>
                  <a:ext uri="{FF2B5EF4-FFF2-40B4-BE49-F238E27FC236}">
                    <a16:creationId xmlns:a16="http://schemas.microsoft.com/office/drawing/2014/main" id="{80EBA006-9CC6-6B04-8D41-A8A06B541A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10740" y="5036404"/>
                <a:ext cx="323731" cy="320835"/>
              </a:xfrm>
              <a:prstGeom prst="rect">
                <a:avLst/>
              </a:prstGeom>
            </p:spPr>
          </p:pic>
        </p:grpSp>
        <p:pic>
          <p:nvPicPr>
            <p:cNvPr id="49" name="图形 48" descr="数学">
              <a:extLst>
                <a:ext uri="{FF2B5EF4-FFF2-40B4-BE49-F238E27FC236}">
                  <a16:creationId xmlns:a16="http://schemas.microsoft.com/office/drawing/2014/main" id="{4A886FB6-60D5-C28D-4A77-576147B96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96535" y="4466374"/>
              <a:ext cx="294218" cy="291586"/>
            </a:xfrm>
            <a:prstGeom prst="rect">
              <a:avLst/>
            </a:prstGeom>
          </p:spPr>
        </p:pic>
        <p:sp>
          <p:nvSpPr>
            <p:cNvPr id="50" name="文本框 49">
              <a:extLst>
                <a:ext uri="{FF2B5EF4-FFF2-40B4-BE49-F238E27FC236}">
                  <a16:creationId xmlns:a16="http://schemas.microsoft.com/office/drawing/2014/main" id="{4F72ECEE-F04A-951D-8C01-A966A8494CBC}"/>
                </a:ext>
              </a:extLst>
            </p:cNvPr>
            <p:cNvSpPr txBox="1"/>
            <p:nvPr/>
          </p:nvSpPr>
          <p:spPr>
            <a:xfrm>
              <a:off x="7150364" y="4697504"/>
              <a:ext cx="1205164" cy="253916"/>
            </a:xfrm>
            <a:prstGeom prst="rect">
              <a:avLst/>
            </a:prstGeom>
            <a:noFill/>
          </p:spPr>
          <p:txBody>
            <a:bodyPr wrap="square" rtlCol="0">
              <a:spAutoFit/>
            </a:bodyPr>
            <a:lstStyle/>
            <a:p>
              <a:r>
                <a:rPr lang="en-US" altLang="zh-CN" sz="1050" b="1" dirty="0">
                  <a:solidFill>
                    <a:schemeClr val="accent4">
                      <a:lumMod val="50000"/>
                    </a:schemeClr>
                  </a:solidFill>
                  <a:latin typeface="Yu Gothic UI Semibold" panose="020B0700000000000000" pitchFamily="34" charset="-128"/>
                  <a:ea typeface="Yu Gothic UI Semibold" panose="020B0700000000000000" pitchFamily="34" charset="-128"/>
                </a:rPr>
                <a:t>small amount</a:t>
              </a:r>
              <a:endParaRPr lang="zh-CN" altLang="en-US" sz="105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nvGrpSpPr>
            <p:cNvPr id="54" name="组合 53">
              <a:extLst>
                <a:ext uri="{FF2B5EF4-FFF2-40B4-BE49-F238E27FC236}">
                  <a16:creationId xmlns:a16="http://schemas.microsoft.com/office/drawing/2014/main" id="{AEC3B279-BE38-619E-562C-A38E26FCA06B}"/>
                </a:ext>
              </a:extLst>
            </p:cNvPr>
            <p:cNvGrpSpPr/>
            <p:nvPr/>
          </p:nvGrpSpPr>
          <p:grpSpPr>
            <a:xfrm>
              <a:off x="6388724" y="4416478"/>
              <a:ext cx="1058521" cy="1201526"/>
              <a:chOff x="7154814" y="2835003"/>
              <a:chExt cx="1299563" cy="1488451"/>
            </a:xfrm>
          </p:grpSpPr>
          <p:pic>
            <p:nvPicPr>
              <p:cNvPr id="55" name="图片 54">
                <a:extLst>
                  <a:ext uri="{FF2B5EF4-FFF2-40B4-BE49-F238E27FC236}">
                    <a16:creationId xmlns:a16="http://schemas.microsoft.com/office/drawing/2014/main" id="{ACC6429E-F2BA-E707-C364-BA740C000AF2}"/>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56" name="文本框 55">
                <a:extLst>
                  <a:ext uri="{FF2B5EF4-FFF2-40B4-BE49-F238E27FC236}">
                    <a16:creationId xmlns:a16="http://schemas.microsoft.com/office/drawing/2014/main" id="{6D7F0DDF-21B2-963D-23DB-6DAA6E80E71F}"/>
                  </a:ext>
                </a:extLst>
              </p:cNvPr>
              <p:cNvSpPr txBox="1"/>
              <p:nvPr/>
            </p:nvSpPr>
            <p:spPr>
              <a:xfrm>
                <a:off x="7271205" y="3865925"/>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pic>
          <p:nvPicPr>
            <p:cNvPr id="57" name="图形 56" descr="数学">
              <a:extLst>
                <a:ext uri="{FF2B5EF4-FFF2-40B4-BE49-F238E27FC236}">
                  <a16:creationId xmlns:a16="http://schemas.microsoft.com/office/drawing/2014/main" id="{CE61062A-13C4-2543-BEDB-A0BFA31CCC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41655" y="4991452"/>
              <a:ext cx="323731" cy="320835"/>
            </a:xfrm>
            <a:prstGeom prst="rect">
              <a:avLst/>
            </a:prstGeom>
          </p:spPr>
        </p:pic>
        <p:pic>
          <p:nvPicPr>
            <p:cNvPr id="60" name="图形 59" descr="毕业帽">
              <a:extLst>
                <a:ext uri="{FF2B5EF4-FFF2-40B4-BE49-F238E27FC236}">
                  <a16:creationId xmlns:a16="http://schemas.microsoft.com/office/drawing/2014/main" id="{9779A330-D312-7038-13EE-FACD5AA24D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57133" y="4159369"/>
              <a:ext cx="455308" cy="455308"/>
            </a:xfrm>
            <a:prstGeom prst="rect">
              <a:avLst/>
            </a:prstGeom>
          </p:spPr>
        </p:pic>
        <p:sp>
          <p:nvSpPr>
            <p:cNvPr id="61" name="箭头: 右 60">
              <a:extLst>
                <a:ext uri="{FF2B5EF4-FFF2-40B4-BE49-F238E27FC236}">
                  <a16:creationId xmlns:a16="http://schemas.microsoft.com/office/drawing/2014/main" id="{A839FD04-9ABF-936C-FC9A-C22B41809DEC}"/>
                </a:ext>
              </a:extLst>
            </p:cNvPr>
            <p:cNvSpPr/>
            <p:nvPr/>
          </p:nvSpPr>
          <p:spPr>
            <a:xfrm>
              <a:off x="7236078" y="4934156"/>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图形 61" descr="毕业帽">
              <a:extLst>
                <a:ext uri="{FF2B5EF4-FFF2-40B4-BE49-F238E27FC236}">
                  <a16:creationId xmlns:a16="http://schemas.microsoft.com/office/drawing/2014/main" id="{8DDBFDB9-EA70-4474-8921-164011AB3D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793659">
              <a:off x="8546769" y="4450530"/>
              <a:ext cx="455308" cy="455308"/>
            </a:xfrm>
            <a:prstGeom prst="rect">
              <a:avLst/>
            </a:prstGeom>
          </p:spPr>
        </p:pic>
      </p:grpSp>
    </p:spTree>
    <p:extLst>
      <p:ext uri="{BB962C8B-B14F-4D97-AF65-F5344CB8AC3E}">
        <p14:creationId xmlns:p14="http://schemas.microsoft.com/office/powerpoint/2010/main" val="148367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1317C-9CC9-1FF7-E5BB-886A873103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255AB36-8CFE-60D6-D091-611D9B2367B6}"/>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0018867E-D7F4-325A-C46B-34DF7AC041BF}"/>
              </a:ext>
            </a:extLst>
          </p:cNvPr>
          <p:cNvSpPr>
            <a:spLocks noGrp="1"/>
          </p:cNvSpPr>
          <p:nvPr>
            <p:ph type="sldNum" sz="quarter" idx="10"/>
          </p:nvPr>
        </p:nvSpPr>
        <p:spPr/>
        <p:txBody>
          <a:bodyPr/>
          <a:lstStyle/>
          <a:p>
            <a:pPr>
              <a:defRPr/>
            </a:pPr>
            <a:fld id="{B6C63437-A4DD-47E2-B39F-B4494D074D76}" type="slidenum">
              <a:rPr lang="en-US" altLang="zh-CN" smtClean="0"/>
              <a:pPr>
                <a:defRPr/>
              </a:pPr>
              <a:t>12</a:t>
            </a:fld>
            <a:endParaRPr lang="en-US" altLang="zh-CN"/>
          </a:p>
        </p:txBody>
      </p:sp>
      <p:sp>
        <p:nvSpPr>
          <p:cNvPr id="4" name="文本占位符 2">
            <a:extLst>
              <a:ext uri="{FF2B5EF4-FFF2-40B4-BE49-F238E27FC236}">
                <a16:creationId xmlns:a16="http://schemas.microsoft.com/office/drawing/2014/main" id="{57664BBB-51B9-1D72-F1F0-6AAFC2FD266E}"/>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用其他维度的数据微调在某个维度上能力出众的垂域模型</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868168FE-4555-4A23-7149-124070F4B11C}"/>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pSp>
        <p:nvGrpSpPr>
          <p:cNvPr id="27" name="组合 26">
            <a:extLst>
              <a:ext uri="{FF2B5EF4-FFF2-40B4-BE49-F238E27FC236}">
                <a16:creationId xmlns:a16="http://schemas.microsoft.com/office/drawing/2014/main" id="{FD4A159F-3F1F-9460-DBF6-5082B27201F4}"/>
              </a:ext>
            </a:extLst>
          </p:cNvPr>
          <p:cNvGrpSpPr/>
          <p:nvPr/>
        </p:nvGrpSpPr>
        <p:grpSpPr>
          <a:xfrm>
            <a:off x="3287688" y="2204864"/>
            <a:ext cx="6138274" cy="3853817"/>
            <a:chOff x="3135037" y="2270336"/>
            <a:chExt cx="5517983" cy="3348067"/>
          </a:xfrm>
        </p:grpSpPr>
        <p:grpSp>
          <p:nvGrpSpPr>
            <p:cNvPr id="28" name="组合 27">
              <a:extLst>
                <a:ext uri="{FF2B5EF4-FFF2-40B4-BE49-F238E27FC236}">
                  <a16:creationId xmlns:a16="http://schemas.microsoft.com/office/drawing/2014/main" id="{2CC179A3-AF6A-D0C2-BE19-8DDDDC778D6E}"/>
                </a:ext>
              </a:extLst>
            </p:cNvPr>
            <p:cNvGrpSpPr/>
            <p:nvPr/>
          </p:nvGrpSpPr>
          <p:grpSpPr>
            <a:xfrm>
              <a:off x="4441926" y="4240659"/>
              <a:ext cx="966533" cy="656630"/>
              <a:chOff x="6807434" y="2377511"/>
              <a:chExt cx="1995471" cy="1426014"/>
            </a:xfrm>
          </p:grpSpPr>
          <p:pic>
            <p:nvPicPr>
              <p:cNvPr id="94" name="图形 93" descr="教室">
                <a:extLst>
                  <a:ext uri="{FF2B5EF4-FFF2-40B4-BE49-F238E27FC236}">
                    <a16:creationId xmlns:a16="http://schemas.microsoft.com/office/drawing/2014/main" id="{C3785388-483F-389B-9F93-770EDA8449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8385" y="2377511"/>
                <a:ext cx="1077895" cy="1077895"/>
              </a:xfrm>
              <a:prstGeom prst="rect">
                <a:avLst/>
              </a:prstGeom>
            </p:spPr>
          </p:pic>
          <p:sp>
            <p:nvSpPr>
              <p:cNvPr id="95" name="文本框 94">
                <a:extLst>
                  <a:ext uri="{FF2B5EF4-FFF2-40B4-BE49-F238E27FC236}">
                    <a16:creationId xmlns:a16="http://schemas.microsoft.com/office/drawing/2014/main" id="{BA80F885-491A-E5CF-CB07-0850231FB2CD}"/>
                  </a:ext>
                </a:extLst>
              </p:cNvPr>
              <p:cNvSpPr txBox="1"/>
              <p:nvPr/>
            </p:nvSpPr>
            <p:spPr>
              <a:xfrm>
                <a:off x="6807434" y="3309942"/>
                <a:ext cx="1995471" cy="493583"/>
              </a:xfrm>
              <a:prstGeom prst="rect">
                <a:avLst/>
              </a:prstGeom>
              <a:noFill/>
            </p:spPr>
            <p:txBody>
              <a:bodyPr wrap="square" rtlCol="0">
                <a:spAutoFit/>
              </a:bodyPr>
              <a:lstStyle/>
              <a:p>
                <a:r>
                  <a:rPr lang="en-US" altLang="zh-CN" sz="1100" b="1" dirty="0" err="1">
                    <a:solidFill>
                      <a:srgbClr val="1F4E79"/>
                    </a:solidFill>
                    <a:latin typeface="Yu Gothic UI Semibold" panose="020B0700000000000000" pitchFamily="34" charset="-128"/>
                    <a:ea typeface="Yu Gothic UI Semibold" panose="020B0700000000000000" pitchFamily="34" charset="-128"/>
                    <a:cs typeface="Times New Roman" panose="02020603050405020304" pitchFamily="18" charset="0"/>
                  </a:rPr>
                  <a:t>SocraTeach</a:t>
                </a:r>
                <a:endParaRPr lang="zh-CN" altLang="en-US" sz="1100" b="1" dirty="0">
                  <a:solidFill>
                    <a:srgbClr val="1F4E79"/>
                  </a:solidFill>
                  <a:latin typeface="Yu Gothic UI Semibold" panose="020B0700000000000000" pitchFamily="34" charset="-128"/>
                  <a:ea typeface="Yu Gothic UI Semibold" panose="020B0700000000000000" pitchFamily="34" charset="-128"/>
                </a:endParaRPr>
              </a:p>
            </p:txBody>
          </p:sp>
        </p:grpSp>
        <p:grpSp>
          <p:nvGrpSpPr>
            <p:cNvPr id="51" name="组合 50">
              <a:extLst>
                <a:ext uri="{FF2B5EF4-FFF2-40B4-BE49-F238E27FC236}">
                  <a16:creationId xmlns:a16="http://schemas.microsoft.com/office/drawing/2014/main" id="{DA43546A-6C3F-33CA-6FB4-9EC9B5964DE0}"/>
                </a:ext>
              </a:extLst>
            </p:cNvPr>
            <p:cNvGrpSpPr/>
            <p:nvPr/>
          </p:nvGrpSpPr>
          <p:grpSpPr>
            <a:xfrm>
              <a:off x="3633544" y="2591139"/>
              <a:ext cx="1231692" cy="933167"/>
              <a:chOff x="-2935288" y="4251183"/>
              <a:chExt cx="1512168" cy="1156006"/>
            </a:xfrm>
          </p:grpSpPr>
          <p:pic>
            <p:nvPicPr>
              <p:cNvPr id="92" name="图形 91" descr="数学">
                <a:extLst>
                  <a:ext uri="{FF2B5EF4-FFF2-40B4-BE49-F238E27FC236}">
                    <a16:creationId xmlns:a16="http://schemas.microsoft.com/office/drawing/2014/main" id="{0C9BB9C7-7D21-87DB-570E-1689137981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9958" y="4251183"/>
                <a:ext cx="914401" cy="914399"/>
              </a:xfrm>
              <a:prstGeom prst="rect">
                <a:avLst/>
              </a:prstGeom>
            </p:spPr>
          </p:pic>
          <p:sp>
            <p:nvSpPr>
              <p:cNvPr id="93" name="文本框 92">
                <a:extLst>
                  <a:ext uri="{FF2B5EF4-FFF2-40B4-BE49-F238E27FC236}">
                    <a16:creationId xmlns:a16="http://schemas.microsoft.com/office/drawing/2014/main" id="{1F6BA0B1-67FA-20A2-BFB9-60310EB268B0}"/>
                  </a:ext>
                </a:extLst>
              </p:cNvPr>
              <p:cNvSpPr txBox="1"/>
              <p:nvPr/>
            </p:nvSpPr>
            <p:spPr>
              <a:xfrm>
                <a:off x="-2935288" y="5075951"/>
                <a:ext cx="1512168" cy="331238"/>
              </a:xfrm>
              <a:prstGeom prst="rect">
                <a:avLst/>
              </a:prstGeom>
              <a:noFill/>
            </p:spPr>
            <p:txBody>
              <a:bodyPr wrap="square" rtlCol="0">
                <a:spAutoFit/>
              </a:bodyPr>
              <a:lstStyle/>
              <a:p>
                <a:r>
                  <a:rPr lang="en-US" altLang="zh-CN" sz="1400" b="1" dirty="0">
                    <a:solidFill>
                      <a:schemeClr val="accent4">
                        <a:lumMod val="50000"/>
                      </a:schemeClr>
                    </a:solidFill>
                    <a:latin typeface="Yu Gothic UI Semibold" panose="020B0700000000000000" pitchFamily="34" charset="-128"/>
                    <a:ea typeface="Yu Gothic UI Semibold" panose="020B0700000000000000" pitchFamily="34" charset="-128"/>
                  </a:rPr>
                  <a:t>Math Dataset</a:t>
                </a:r>
                <a:endParaRPr lang="zh-CN" altLang="en-US" sz="140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pic>
          <p:nvPicPr>
            <p:cNvPr id="58" name="图片 57">
              <a:extLst>
                <a:ext uri="{FF2B5EF4-FFF2-40B4-BE49-F238E27FC236}">
                  <a16:creationId xmlns:a16="http://schemas.microsoft.com/office/drawing/2014/main" id="{1105D3B7-3DD8-ECA5-1E5D-200E16ACF7DA}"/>
                </a:ext>
              </a:extLst>
            </p:cNvPr>
            <p:cNvPicPr>
              <a:picLocks noChangeAspect="1"/>
            </p:cNvPicPr>
            <p:nvPr/>
          </p:nvPicPr>
          <p:blipFill>
            <a:blip r:embed="rId7"/>
            <a:stretch>
              <a:fillRect/>
            </a:stretch>
          </p:blipFill>
          <p:spPr>
            <a:xfrm>
              <a:off x="3532586" y="4443293"/>
              <a:ext cx="812927" cy="973498"/>
            </a:xfrm>
            <a:prstGeom prst="rect">
              <a:avLst/>
            </a:prstGeom>
          </p:spPr>
        </p:pic>
        <p:sp>
          <p:nvSpPr>
            <p:cNvPr id="63" name="文本框 62">
              <a:extLst>
                <a:ext uri="{FF2B5EF4-FFF2-40B4-BE49-F238E27FC236}">
                  <a16:creationId xmlns:a16="http://schemas.microsoft.com/office/drawing/2014/main" id="{AF6B7F0B-CF9F-231B-5069-F1EB6A26C1EB}"/>
                </a:ext>
              </a:extLst>
            </p:cNvPr>
            <p:cNvSpPr txBox="1"/>
            <p:nvPr/>
          </p:nvSpPr>
          <p:spPr>
            <a:xfrm>
              <a:off x="5699010" y="3796631"/>
              <a:ext cx="2885941" cy="267386"/>
            </a:xfrm>
            <a:prstGeom prst="rect">
              <a:avLst/>
            </a:prstGeom>
            <a:noFill/>
          </p:spPr>
          <p:txBody>
            <a:bodyPr wrap="square" rtlCol="0">
              <a:spAutoFit/>
            </a:bodyPr>
            <a:lstStyle/>
            <a:p>
              <a:r>
                <a:rPr lang="en-US" altLang="zh-CN" sz="1400" b="1" dirty="0">
                  <a:latin typeface="Yu Gothic UI Semibold" panose="020B0700000000000000" pitchFamily="34" charset="-128"/>
                  <a:ea typeface="Yu Gothic UI Semibold" panose="020B0700000000000000" pitchFamily="34" charset="-128"/>
                </a:rPr>
                <a:t>Rejection      Sampling</a:t>
              </a:r>
              <a:endParaRPr lang="zh-CN" altLang="en-US" sz="1050" b="1" dirty="0">
                <a:latin typeface="Yu Gothic UI Semibold" panose="020B0700000000000000" pitchFamily="34" charset="-128"/>
                <a:ea typeface="Yu Gothic UI Semibold" panose="020B0700000000000000" pitchFamily="34" charset="-128"/>
              </a:endParaRPr>
            </a:p>
          </p:txBody>
        </p:sp>
        <p:sp>
          <p:nvSpPr>
            <p:cNvPr id="66" name="箭头: 右 65">
              <a:extLst>
                <a:ext uri="{FF2B5EF4-FFF2-40B4-BE49-F238E27FC236}">
                  <a16:creationId xmlns:a16="http://schemas.microsoft.com/office/drawing/2014/main" id="{32E02DC3-06B9-8BA6-16A7-A76D68D4DF1C}"/>
                </a:ext>
              </a:extLst>
            </p:cNvPr>
            <p:cNvSpPr/>
            <p:nvPr/>
          </p:nvSpPr>
          <p:spPr>
            <a:xfrm>
              <a:off x="4418552" y="4889254"/>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7" name="图形 66" descr="数学">
              <a:extLst>
                <a:ext uri="{FF2B5EF4-FFF2-40B4-BE49-F238E27FC236}">
                  <a16:creationId xmlns:a16="http://schemas.microsoft.com/office/drawing/2014/main" id="{CFB38819-292B-4877-A8CD-A4118A9D37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79503" y="5024412"/>
              <a:ext cx="323731" cy="320835"/>
            </a:xfrm>
            <a:prstGeom prst="rect">
              <a:avLst/>
            </a:prstGeom>
          </p:spPr>
        </p:pic>
        <p:grpSp>
          <p:nvGrpSpPr>
            <p:cNvPr id="68" name="组合 67">
              <a:extLst>
                <a:ext uri="{FF2B5EF4-FFF2-40B4-BE49-F238E27FC236}">
                  <a16:creationId xmlns:a16="http://schemas.microsoft.com/office/drawing/2014/main" id="{4F6D161A-97BF-6450-8078-D2A1E6A86DFE}"/>
                </a:ext>
              </a:extLst>
            </p:cNvPr>
            <p:cNvGrpSpPr/>
            <p:nvPr/>
          </p:nvGrpSpPr>
          <p:grpSpPr>
            <a:xfrm>
              <a:off x="7141980" y="3864557"/>
              <a:ext cx="1109195" cy="1753846"/>
              <a:chOff x="8157195" y="3911128"/>
              <a:chExt cx="1109195" cy="1753846"/>
            </a:xfrm>
          </p:grpSpPr>
          <p:grpSp>
            <p:nvGrpSpPr>
              <p:cNvPr id="86" name="组合 85">
                <a:extLst>
                  <a:ext uri="{FF2B5EF4-FFF2-40B4-BE49-F238E27FC236}">
                    <a16:creationId xmlns:a16="http://schemas.microsoft.com/office/drawing/2014/main" id="{3DE47116-E5E8-B794-33EC-F89875E7EA49}"/>
                  </a:ext>
                </a:extLst>
              </p:cNvPr>
              <p:cNvGrpSpPr/>
              <p:nvPr/>
            </p:nvGrpSpPr>
            <p:grpSpPr>
              <a:xfrm>
                <a:off x="8157195" y="3911128"/>
                <a:ext cx="1109195" cy="1753846"/>
                <a:chOff x="8157195" y="3911128"/>
                <a:chExt cx="1109195" cy="1753846"/>
              </a:xfrm>
            </p:grpSpPr>
            <p:grpSp>
              <p:nvGrpSpPr>
                <p:cNvPr id="88" name="组合 87">
                  <a:extLst>
                    <a:ext uri="{FF2B5EF4-FFF2-40B4-BE49-F238E27FC236}">
                      <a16:creationId xmlns:a16="http://schemas.microsoft.com/office/drawing/2014/main" id="{C819C8C6-D429-D00D-894D-5D08CEEFCCD2}"/>
                    </a:ext>
                  </a:extLst>
                </p:cNvPr>
                <p:cNvGrpSpPr/>
                <p:nvPr/>
              </p:nvGrpSpPr>
              <p:grpSpPr>
                <a:xfrm>
                  <a:off x="8157195" y="4461984"/>
                  <a:ext cx="1109195" cy="1202990"/>
                  <a:chOff x="7154813" y="2835003"/>
                  <a:chExt cx="1361778" cy="1490265"/>
                </a:xfrm>
              </p:grpSpPr>
              <p:pic>
                <p:nvPicPr>
                  <p:cNvPr id="90" name="图片 89">
                    <a:extLst>
                      <a:ext uri="{FF2B5EF4-FFF2-40B4-BE49-F238E27FC236}">
                        <a16:creationId xmlns:a16="http://schemas.microsoft.com/office/drawing/2014/main" id="{4F6CE270-3F94-65B8-4458-5FEDE6188A3E}"/>
                      </a:ext>
                    </a:extLst>
                  </p:cNvPr>
                  <p:cNvPicPr>
                    <a:picLocks noChangeAspect="1"/>
                  </p:cNvPicPr>
                  <p:nvPr/>
                </p:nvPicPr>
                <p:blipFill>
                  <a:blip r:embed="rId7"/>
                  <a:stretch>
                    <a:fillRect/>
                  </a:stretch>
                </p:blipFill>
                <p:spPr>
                  <a:xfrm>
                    <a:off x="7154813" y="2835003"/>
                    <a:ext cx="998043" cy="1205967"/>
                  </a:xfrm>
                  <a:prstGeom prst="rect">
                    <a:avLst/>
                  </a:prstGeom>
                </p:spPr>
              </p:pic>
              <p:sp>
                <p:nvSpPr>
                  <p:cNvPr id="91" name="文本框 90">
                    <a:extLst>
                      <a:ext uri="{FF2B5EF4-FFF2-40B4-BE49-F238E27FC236}">
                        <a16:creationId xmlns:a16="http://schemas.microsoft.com/office/drawing/2014/main" id="{CEA2CB30-053C-0AB7-79A9-D865671C390B}"/>
                      </a:ext>
                    </a:extLst>
                  </p:cNvPr>
                  <p:cNvSpPr txBox="1"/>
                  <p:nvPr/>
                </p:nvSpPr>
                <p:spPr>
                  <a:xfrm>
                    <a:off x="7333419" y="3867739"/>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pic>
              <p:nvPicPr>
                <p:cNvPr id="89" name="图形 88" descr="王冠">
                  <a:extLst>
                    <a:ext uri="{FF2B5EF4-FFF2-40B4-BE49-F238E27FC236}">
                      <a16:creationId xmlns:a16="http://schemas.microsoft.com/office/drawing/2014/main" id="{272D7B2B-B915-01C6-5ECC-5B460B1A5F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13671" y="3911128"/>
                  <a:ext cx="679562" cy="679562"/>
                </a:xfrm>
                <a:prstGeom prst="rect">
                  <a:avLst/>
                </a:prstGeom>
              </p:spPr>
            </p:pic>
          </p:grpSp>
          <p:pic>
            <p:nvPicPr>
              <p:cNvPr id="87" name="图形 86" descr="数学">
                <a:extLst>
                  <a:ext uri="{FF2B5EF4-FFF2-40B4-BE49-F238E27FC236}">
                    <a16:creationId xmlns:a16="http://schemas.microsoft.com/office/drawing/2014/main" id="{0A4C8FB8-C4C6-2077-2DDD-FE6DA3248A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10740" y="5036404"/>
                <a:ext cx="323731" cy="320835"/>
              </a:xfrm>
              <a:prstGeom prst="rect">
                <a:avLst/>
              </a:prstGeom>
            </p:spPr>
          </p:pic>
        </p:grpSp>
        <p:pic>
          <p:nvPicPr>
            <p:cNvPr id="69" name="图形 68" descr="数学">
              <a:extLst>
                <a:ext uri="{FF2B5EF4-FFF2-40B4-BE49-F238E27FC236}">
                  <a16:creationId xmlns:a16="http://schemas.microsoft.com/office/drawing/2014/main" id="{E543C413-B6E1-62F8-F154-5954053349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44255" y="4345412"/>
              <a:ext cx="452689" cy="448639"/>
            </a:xfrm>
            <a:prstGeom prst="rect">
              <a:avLst/>
            </a:prstGeom>
          </p:spPr>
        </p:pic>
        <p:sp>
          <p:nvSpPr>
            <p:cNvPr id="70" name="文本框 69">
              <a:extLst>
                <a:ext uri="{FF2B5EF4-FFF2-40B4-BE49-F238E27FC236}">
                  <a16:creationId xmlns:a16="http://schemas.microsoft.com/office/drawing/2014/main" id="{7B001D99-2941-AAAC-88AB-3090CF86BBE7}"/>
                </a:ext>
              </a:extLst>
            </p:cNvPr>
            <p:cNvSpPr txBox="1"/>
            <p:nvPr/>
          </p:nvSpPr>
          <p:spPr>
            <a:xfrm>
              <a:off x="6020978" y="4672258"/>
              <a:ext cx="1205164" cy="267386"/>
            </a:xfrm>
            <a:prstGeom prst="rect">
              <a:avLst/>
            </a:prstGeom>
            <a:noFill/>
          </p:spPr>
          <p:txBody>
            <a:bodyPr wrap="square" rtlCol="0">
              <a:spAutoFit/>
            </a:bodyPr>
            <a:lstStyle/>
            <a:p>
              <a:r>
                <a:rPr lang="en-US" altLang="zh-CN" sz="1400" b="1" dirty="0">
                  <a:solidFill>
                    <a:schemeClr val="accent4">
                      <a:lumMod val="50000"/>
                    </a:schemeClr>
                  </a:solidFill>
                  <a:latin typeface="Yu Gothic UI Semibold" panose="020B0700000000000000" pitchFamily="34" charset="-128"/>
                  <a:ea typeface="Yu Gothic UI Semibold" panose="020B0700000000000000" pitchFamily="34" charset="-128"/>
                </a:rPr>
                <a:t>small amount</a:t>
              </a:r>
              <a:endParaRPr lang="zh-CN" altLang="en-US" sz="140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nvGrpSpPr>
            <p:cNvPr id="71" name="组合 70">
              <a:extLst>
                <a:ext uri="{FF2B5EF4-FFF2-40B4-BE49-F238E27FC236}">
                  <a16:creationId xmlns:a16="http://schemas.microsoft.com/office/drawing/2014/main" id="{B10C20CC-B693-1354-407F-4954B1B600F2}"/>
                </a:ext>
              </a:extLst>
            </p:cNvPr>
            <p:cNvGrpSpPr/>
            <p:nvPr/>
          </p:nvGrpSpPr>
          <p:grpSpPr>
            <a:xfrm>
              <a:off x="5290774" y="4376396"/>
              <a:ext cx="1115069" cy="1214079"/>
              <a:chOff x="7118130" y="2835888"/>
              <a:chExt cx="1368988" cy="1504002"/>
            </a:xfrm>
          </p:grpSpPr>
          <p:pic>
            <p:nvPicPr>
              <p:cNvPr id="84" name="图片 83">
                <a:extLst>
                  <a:ext uri="{FF2B5EF4-FFF2-40B4-BE49-F238E27FC236}">
                    <a16:creationId xmlns:a16="http://schemas.microsoft.com/office/drawing/2014/main" id="{3E1816AE-9665-278F-E91E-959248BF46BD}"/>
                  </a:ext>
                </a:extLst>
              </p:cNvPr>
              <p:cNvPicPr>
                <a:picLocks noChangeAspect="1"/>
              </p:cNvPicPr>
              <p:nvPr/>
            </p:nvPicPr>
            <p:blipFill>
              <a:blip r:embed="rId7"/>
              <a:stretch>
                <a:fillRect/>
              </a:stretch>
            </p:blipFill>
            <p:spPr>
              <a:xfrm>
                <a:off x="7118130" y="2835888"/>
                <a:ext cx="998044" cy="1205969"/>
              </a:xfrm>
              <a:prstGeom prst="rect">
                <a:avLst/>
              </a:prstGeom>
            </p:spPr>
          </p:pic>
          <p:sp>
            <p:nvSpPr>
              <p:cNvPr id="85" name="文本框 84">
                <a:extLst>
                  <a:ext uri="{FF2B5EF4-FFF2-40B4-BE49-F238E27FC236}">
                    <a16:creationId xmlns:a16="http://schemas.microsoft.com/office/drawing/2014/main" id="{4D2ACD73-1E74-0582-FE0F-826F0DC0A523}"/>
                  </a:ext>
                </a:extLst>
              </p:cNvPr>
              <p:cNvSpPr txBox="1"/>
              <p:nvPr/>
            </p:nvSpPr>
            <p:spPr>
              <a:xfrm>
                <a:off x="7303946" y="3882359"/>
                <a:ext cx="1183172" cy="457531"/>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pic>
          <p:nvPicPr>
            <p:cNvPr id="72" name="图形 71" descr="数学">
              <a:extLst>
                <a:ext uri="{FF2B5EF4-FFF2-40B4-BE49-F238E27FC236}">
                  <a16:creationId xmlns:a16="http://schemas.microsoft.com/office/drawing/2014/main" id="{F4FF1BCA-B4E8-7C99-5D85-D4935EC208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73585" y="4950656"/>
              <a:ext cx="323731" cy="320835"/>
            </a:xfrm>
            <a:prstGeom prst="rect">
              <a:avLst/>
            </a:prstGeom>
          </p:spPr>
        </p:pic>
        <p:pic>
          <p:nvPicPr>
            <p:cNvPr id="73" name="图形 72" descr="毕业帽">
              <a:extLst>
                <a:ext uri="{FF2B5EF4-FFF2-40B4-BE49-F238E27FC236}">
                  <a16:creationId xmlns:a16="http://schemas.microsoft.com/office/drawing/2014/main" id="{547A83CB-AB04-E130-AF18-88B03402B19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59183" y="4117757"/>
              <a:ext cx="455308" cy="455308"/>
            </a:xfrm>
            <a:prstGeom prst="rect">
              <a:avLst/>
            </a:prstGeom>
          </p:spPr>
        </p:pic>
        <p:sp>
          <p:nvSpPr>
            <p:cNvPr id="74" name="箭头: 右 73">
              <a:extLst>
                <a:ext uri="{FF2B5EF4-FFF2-40B4-BE49-F238E27FC236}">
                  <a16:creationId xmlns:a16="http://schemas.microsoft.com/office/drawing/2014/main" id="{AC52E916-C8E9-3F82-6E68-D9579B398EF4}"/>
                </a:ext>
              </a:extLst>
            </p:cNvPr>
            <p:cNvSpPr/>
            <p:nvPr/>
          </p:nvSpPr>
          <p:spPr>
            <a:xfrm>
              <a:off x="6168008" y="4893360"/>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形 74" descr="毕业帽">
              <a:extLst>
                <a:ext uri="{FF2B5EF4-FFF2-40B4-BE49-F238E27FC236}">
                  <a16:creationId xmlns:a16="http://schemas.microsoft.com/office/drawing/2014/main" id="{7755D316-8852-0E01-3A62-BAB3DE41A3D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793659">
              <a:off x="7478699" y="4409734"/>
              <a:ext cx="455308" cy="455308"/>
            </a:xfrm>
            <a:prstGeom prst="rect">
              <a:avLst/>
            </a:prstGeom>
          </p:spPr>
        </p:pic>
        <p:sp>
          <p:nvSpPr>
            <p:cNvPr id="76" name="箭头: 右 75">
              <a:extLst>
                <a:ext uri="{FF2B5EF4-FFF2-40B4-BE49-F238E27FC236}">
                  <a16:creationId xmlns:a16="http://schemas.microsoft.com/office/drawing/2014/main" id="{35177285-5881-30F4-524F-8DE6A872C16F}"/>
                </a:ext>
              </a:extLst>
            </p:cNvPr>
            <p:cNvSpPr/>
            <p:nvPr/>
          </p:nvSpPr>
          <p:spPr>
            <a:xfrm>
              <a:off x="4770949" y="3046583"/>
              <a:ext cx="1131177"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7" name="图片 76">
              <a:extLst>
                <a:ext uri="{FF2B5EF4-FFF2-40B4-BE49-F238E27FC236}">
                  <a16:creationId xmlns:a16="http://schemas.microsoft.com/office/drawing/2014/main" id="{41B31F05-C370-9FC2-A53C-CAD91CC10544}"/>
                </a:ext>
              </a:extLst>
            </p:cNvPr>
            <p:cNvPicPr>
              <a:picLocks noChangeAspect="1"/>
            </p:cNvPicPr>
            <p:nvPr/>
          </p:nvPicPr>
          <p:blipFill>
            <a:blip r:embed="rId7"/>
            <a:stretch>
              <a:fillRect/>
            </a:stretch>
          </p:blipFill>
          <p:spPr>
            <a:xfrm>
              <a:off x="4988749" y="2270336"/>
              <a:ext cx="663808" cy="794925"/>
            </a:xfrm>
            <a:prstGeom prst="rect">
              <a:avLst/>
            </a:prstGeom>
          </p:spPr>
        </p:pic>
        <p:pic>
          <p:nvPicPr>
            <p:cNvPr id="78" name="图形 77" descr="数学">
              <a:extLst>
                <a:ext uri="{FF2B5EF4-FFF2-40B4-BE49-F238E27FC236}">
                  <a16:creationId xmlns:a16="http://schemas.microsoft.com/office/drawing/2014/main" id="{0D405597-6985-1BCA-0B03-0214EF633E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75035" y="2743810"/>
              <a:ext cx="314028" cy="311219"/>
            </a:xfrm>
            <a:prstGeom prst="rect">
              <a:avLst/>
            </a:prstGeom>
          </p:spPr>
        </p:pic>
        <p:grpSp>
          <p:nvGrpSpPr>
            <p:cNvPr id="79" name="组合 78">
              <a:extLst>
                <a:ext uri="{FF2B5EF4-FFF2-40B4-BE49-F238E27FC236}">
                  <a16:creationId xmlns:a16="http://schemas.microsoft.com/office/drawing/2014/main" id="{FCF49537-27B3-5B5B-EA35-3CB70275486D}"/>
                </a:ext>
              </a:extLst>
            </p:cNvPr>
            <p:cNvGrpSpPr/>
            <p:nvPr/>
          </p:nvGrpSpPr>
          <p:grpSpPr>
            <a:xfrm>
              <a:off x="5851012" y="2539449"/>
              <a:ext cx="2802008" cy="1097183"/>
              <a:chOff x="-2771383" y="4030419"/>
              <a:chExt cx="3440070" cy="1359187"/>
            </a:xfrm>
          </p:grpSpPr>
          <p:pic>
            <p:nvPicPr>
              <p:cNvPr id="82" name="图形 81" descr="数学">
                <a:extLst>
                  <a:ext uri="{FF2B5EF4-FFF2-40B4-BE49-F238E27FC236}">
                    <a16:creationId xmlns:a16="http://schemas.microsoft.com/office/drawing/2014/main" id="{44550907-70E0-142B-73C1-CF771012F1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56424" y="4030419"/>
                <a:ext cx="914400" cy="914400"/>
              </a:xfrm>
              <a:prstGeom prst="rect">
                <a:avLst/>
              </a:prstGeom>
            </p:spPr>
          </p:pic>
          <p:sp>
            <p:nvSpPr>
              <p:cNvPr id="83" name="文本框 82">
                <a:extLst>
                  <a:ext uri="{FF2B5EF4-FFF2-40B4-BE49-F238E27FC236}">
                    <a16:creationId xmlns:a16="http://schemas.microsoft.com/office/drawing/2014/main" id="{1D8727F0-AC6D-A96A-994E-6E93D9F26B9D}"/>
                  </a:ext>
                </a:extLst>
              </p:cNvPr>
              <p:cNvSpPr txBox="1"/>
              <p:nvPr/>
            </p:nvSpPr>
            <p:spPr>
              <a:xfrm>
                <a:off x="-2771383" y="4826503"/>
                <a:ext cx="3440070" cy="563103"/>
              </a:xfrm>
              <a:prstGeom prst="rect">
                <a:avLst/>
              </a:prstGeom>
              <a:noFill/>
            </p:spPr>
            <p:txBody>
              <a:bodyPr wrap="square" rtlCol="0">
                <a:spAutoFit/>
              </a:bodyPr>
              <a:lstStyle/>
              <a:p>
                <a:r>
                  <a:rPr lang="en-US" altLang="zh-CN" sz="1400" b="1" dirty="0">
                    <a:solidFill>
                      <a:schemeClr val="accent4">
                        <a:lumMod val="50000"/>
                      </a:schemeClr>
                    </a:solidFill>
                    <a:latin typeface="Yu Gothic UI Semibold" panose="020B0700000000000000" pitchFamily="34" charset="-128"/>
                    <a:ea typeface="Yu Gothic UI Semibold" panose="020B0700000000000000" pitchFamily="34" charset="-128"/>
                  </a:rPr>
                  <a:t>Math Dataset</a:t>
                </a:r>
                <a:r>
                  <a:rPr lang="zh-CN" altLang="en-US" sz="1400" b="1" dirty="0">
                    <a:solidFill>
                      <a:schemeClr val="accent4">
                        <a:lumMod val="50000"/>
                      </a:schemeClr>
                    </a:solidFill>
                    <a:latin typeface="Yu Gothic UI Semibold" panose="020B0700000000000000" pitchFamily="34" charset="-128"/>
                    <a:ea typeface="Yu Gothic UI Semibold" panose="020B0700000000000000" pitchFamily="34" charset="-128"/>
                  </a:rPr>
                  <a:t> </a:t>
                </a:r>
                <a:r>
                  <a:rPr lang="en-US" altLang="zh-CN" sz="1400" b="1" dirty="0">
                    <a:solidFill>
                      <a:schemeClr val="accent4">
                        <a:lumMod val="50000"/>
                      </a:schemeClr>
                    </a:solidFill>
                    <a:latin typeface="Yu Gothic UI Semibold" panose="020B0700000000000000" pitchFamily="34" charset="-128"/>
                    <a:ea typeface="Yu Gothic UI Semibold" panose="020B0700000000000000" pitchFamily="34" charset="-128"/>
                  </a:rPr>
                  <a:t>with</a:t>
                </a:r>
                <a:r>
                  <a:rPr lang="zh-CN" altLang="en-US" sz="1400" b="1" dirty="0">
                    <a:solidFill>
                      <a:schemeClr val="accent4">
                        <a:lumMod val="50000"/>
                      </a:schemeClr>
                    </a:solidFill>
                    <a:latin typeface="Yu Gothic UI Semibold" panose="020B0700000000000000" pitchFamily="34" charset="-128"/>
                    <a:ea typeface="Yu Gothic UI Semibold" panose="020B0700000000000000" pitchFamily="34" charset="-128"/>
                  </a:rPr>
                  <a:t> </a:t>
                </a:r>
                <a:br>
                  <a:rPr lang="en-US" altLang="zh-CN" sz="1400" b="1" dirty="0">
                    <a:solidFill>
                      <a:schemeClr val="accent4">
                        <a:lumMod val="50000"/>
                      </a:schemeClr>
                    </a:solidFill>
                    <a:latin typeface="Yu Gothic UI Semibold" panose="020B0700000000000000" pitchFamily="34" charset="-128"/>
                    <a:ea typeface="Yu Gothic UI Semibold" panose="020B0700000000000000" pitchFamily="34" charset="-128"/>
                  </a:rPr>
                </a:br>
                <a:r>
                  <a:rPr lang="en-US" altLang="zh-CN" sz="1400" b="1" dirty="0">
                    <a:solidFill>
                      <a:schemeClr val="accent4">
                        <a:lumMod val="50000"/>
                      </a:schemeClr>
                    </a:solidFill>
                    <a:latin typeface="Yu Gothic UI Semibold" panose="020B0700000000000000" pitchFamily="34" charset="-128"/>
                    <a:ea typeface="Yu Gothic UI Semibold" panose="020B0700000000000000" pitchFamily="34" charset="-128"/>
                  </a:rPr>
                  <a:t>distilled</a:t>
                </a:r>
                <a:r>
                  <a:rPr lang="zh-CN" altLang="en-US" sz="1400" b="1" dirty="0">
                    <a:solidFill>
                      <a:schemeClr val="accent4">
                        <a:lumMod val="50000"/>
                      </a:schemeClr>
                    </a:solidFill>
                    <a:latin typeface="Yu Gothic UI Semibold" panose="020B0700000000000000" pitchFamily="34" charset="-128"/>
                    <a:ea typeface="Yu Gothic UI Semibold" panose="020B0700000000000000" pitchFamily="34" charset="-128"/>
                  </a:rPr>
                  <a:t> </a:t>
                </a:r>
                <a:r>
                  <a:rPr lang="en-US" altLang="zh-CN" sz="1400" b="1" dirty="0">
                    <a:solidFill>
                      <a:schemeClr val="accent4">
                        <a:lumMod val="50000"/>
                      </a:schemeClr>
                    </a:solidFill>
                    <a:latin typeface="Yu Gothic UI Semibold" panose="020B0700000000000000" pitchFamily="34" charset="-128"/>
                    <a:ea typeface="Yu Gothic UI Semibold" panose="020B0700000000000000" pitchFamily="34" charset="-128"/>
                  </a:rPr>
                  <a:t>responses</a:t>
                </a:r>
              </a:p>
            </p:txBody>
          </p:sp>
        </p:grpSp>
        <p:sp>
          <p:nvSpPr>
            <p:cNvPr id="80" name="箭头: 右 79">
              <a:extLst>
                <a:ext uri="{FF2B5EF4-FFF2-40B4-BE49-F238E27FC236}">
                  <a16:creationId xmlns:a16="http://schemas.microsoft.com/office/drawing/2014/main" id="{C817165B-12D1-7D6F-394B-315B5310052C}"/>
                </a:ext>
              </a:extLst>
            </p:cNvPr>
            <p:cNvSpPr/>
            <p:nvPr/>
          </p:nvSpPr>
          <p:spPr>
            <a:xfrm rot="5400000">
              <a:off x="6204878" y="3904889"/>
              <a:ext cx="748056"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5FA5B2EA-6210-CD2F-9180-7E9B13A15ABA}"/>
                </a:ext>
              </a:extLst>
            </p:cNvPr>
            <p:cNvSpPr txBox="1"/>
            <p:nvPr/>
          </p:nvSpPr>
          <p:spPr>
            <a:xfrm>
              <a:off x="3135037" y="5309822"/>
              <a:ext cx="2035879" cy="267386"/>
            </a:xfrm>
            <a:prstGeom prst="rect">
              <a:avLst/>
            </a:prstGeom>
            <a:noFill/>
          </p:spPr>
          <p:txBody>
            <a:bodyPr wrap="square" rtlCol="0">
              <a:spAutoFit/>
            </a:bodyPr>
            <a:lstStyle/>
            <a:p>
              <a:r>
                <a:rPr lang="en-US" altLang="zh-CN" sz="1400" b="1" dirty="0">
                  <a:latin typeface="Yu Gothic UI Semibold" panose="020B0700000000000000" pitchFamily="34" charset="-128"/>
                  <a:ea typeface="Yu Gothic UI Semibold" panose="020B0700000000000000" pitchFamily="34" charset="-128"/>
                </a:rPr>
                <a:t>LLM Pretrained Math</a:t>
              </a:r>
              <a:endParaRPr lang="zh-CN" altLang="en-US" sz="1400" b="1" dirty="0">
                <a:latin typeface="Yu Gothic UI Semibold" panose="020B0700000000000000" pitchFamily="34" charset="-128"/>
                <a:ea typeface="Yu Gothic UI Semibold" panose="020B0700000000000000" pitchFamily="34" charset="-128"/>
              </a:endParaRPr>
            </a:p>
          </p:txBody>
        </p:sp>
      </p:grpSp>
    </p:spTree>
    <p:extLst>
      <p:ext uri="{BB962C8B-B14F-4D97-AF65-F5344CB8AC3E}">
        <p14:creationId xmlns:p14="http://schemas.microsoft.com/office/powerpoint/2010/main" val="956813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A29EF-19DE-7274-0BFF-E8EC4197037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B4FAB1D-81C1-2C96-B8A9-1623A7FD6BE4}"/>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E2176E92-181C-926A-94B0-C7AF94F60E8F}"/>
              </a:ext>
            </a:extLst>
          </p:cNvPr>
          <p:cNvSpPr>
            <a:spLocks noGrp="1"/>
          </p:cNvSpPr>
          <p:nvPr>
            <p:ph type="sldNum" sz="quarter" idx="10"/>
          </p:nvPr>
        </p:nvSpPr>
        <p:spPr/>
        <p:txBody>
          <a:bodyPr/>
          <a:lstStyle/>
          <a:p>
            <a:pPr>
              <a:defRPr/>
            </a:pPr>
            <a:fld id="{B6C63437-A4DD-47E2-B39F-B4494D074D76}" type="slidenum">
              <a:rPr lang="en-US" altLang="zh-CN" smtClean="0"/>
              <a:pPr>
                <a:defRPr/>
              </a:pPr>
              <a:t>13</a:t>
            </a:fld>
            <a:endParaRPr lang="en-US" altLang="zh-CN"/>
          </a:p>
        </p:txBody>
      </p:sp>
      <p:sp>
        <p:nvSpPr>
          <p:cNvPr id="4" name="文本占位符 2">
            <a:extLst>
              <a:ext uri="{FF2B5EF4-FFF2-40B4-BE49-F238E27FC236}">
                <a16:creationId xmlns:a16="http://schemas.microsoft.com/office/drawing/2014/main" id="{29BD9349-9A44-C9BF-8728-14E9EF9FFC33}"/>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其他：调参，控制对话数据集的拟合程度</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8376C972-873B-57B6-3021-58370E59E43C}"/>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8" name="图片 7">
            <a:extLst>
              <a:ext uri="{FF2B5EF4-FFF2-40B4-BE49-F238E27FC236}">
                <a16:creationId xmlns:a16="http://schemas.microsoft.com/office/drawing/2014/main" id="{67D43691-EE69-30AA-9961-3582D51A0A66}"/>
              </a:ext>
            </a:extLst>
          </p:cNvPr>
          <p:cNvPicPr>
            <a:picLocks noChangeAspect="1"/>
          </p:cNvPicPr>
          <p:nvPr/>
        </p:nvPicPr>
        <p:blipFill>
          <a:blip r:embed="rId3"/>
          <a:stretch>
            <a:fillRect/>
          </a:stretch>
        </p:blipFill>
        <p:spPr>
          <a:xfrm>
            <a:off x="1127448" y="2132856"/>
            <a:ext cx="9433048" cy="4382114"/>
          </a:xfrm>
          <a:prstGeom prst="rect">
            <a:avLst/>
          </a:prstGeom>
        </p:spPr>
      </p:pic>
    </p:spTree>
    <p:extLst>
      <p:ext uri="{BB962C8B-B14F-4D97-AF65-F5344CB8AC3E}">
        <p14:creationId xmlns:p14="http://schemas.microsoft.com/office/powerpoint/2010/main" val="91335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
            <a:extLst>
              <a:ext uri="{FF2B5EF4-FFF2-40B4-BE49-F238E27FC236}">
                <a16:creationId xmlns:a16="http://schemas.microsoft.com/office/drawing/2014/main" id="{7C10F6F6-3CA0-C291-D97E-BDCAA38415C5}"/>
              </a:ext>
            </a:extLst>
          </p:cNvPr>
          <p:cNvGrpSpPr/>
          <p:nvPr/>
        </p:nvGrpSpPr>
        <p:grpSpPr>
          <a:xfrm>
            <a:off x="2820987" y="3127174"/>
            <a:ext cx="6550025" cy="568325"/>
            <a:chOff x="1419225" y="1743075"/>
            <a:chExt cx="6550025" cy="568325"/>
          </a:xfrm>
          <a:solidFill>
            <a:srgbClr val="2F5597"/>
          </a:solidFill>
        </p:grpSpPr>
        <p:sp>
          <p:nvSpPr>
            <p:cNvPr id="4" name="同侧圆角矩形 3">
              <a:extLst>
                <a:ext uri="{FF2B5EF4-FFF2-40B4-BE49-F238E27FC236}">
                  <a16:creationId xmlns:a16="http://schemas.microsoft.com/office/drawing/2014/main" id="{50323E77-B930-8BC6-1BD6-29F844AE16FB}"/>
                </a:ext>
              </a:extLst>
            </p:cNvPr>
            <p:cNvSpPr/>
            <p:nvPr/>
          </p:nvSpPr>
          <p:spPr>
            <a:xfrm rot="16200000">
              <a:off x="1558925" y="1603375"/>
              <a:ext cx="566738" cy="846138"/>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 name="同侧圆角矩形 4">
              <a:extLst>
                <a:ext uri="{FF2B5EF4-FFF2-40B4-BE49-F238E27FC236}">
                  <a16:creationId xmlns:a16="http://schemas.microsoft.com/office/drawing/2014/main" id="{508FAA1A-EF96-9727-3ED5-A00FC73D9CEC}"/>
                </a:ext>
              </a:extLst>
            </p:cNvPr>
            <p:cNvSpPr/>
            <p:nvPr/>
          </p:nvSpPr>
          <p:spPr>
            <a:xfrm rot="16200000" flipV="1">
              <a:off x="4866482" y="-791369"/>
              <a:ext cx="565150" cy="5640387"/>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bg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94B12418-D173-1721-94E2-999FF8F0FA1B}"/>
                </a:ext>
              </a:extLst>
            </p:cNvPr>
            <p:cNvSpPr/>
            <p:nvPr/>
          </p:nvSpPr>
          <p:spPr>
            <a:xfrm>
              <a:off x="2386013" y="1785938"/>
              <a:ext cx="5543550" cy="506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sp>
          <p:nvSpPr>
            <p:cNvPr id="7" name="矩形 6">
              <a:extLst>
                <a:ext uri="{FF2B5EF4-FFF2-40B4-BE49-F238E27FC236}">
                  <a16:creationId xmlns:a16="http://schemas.microsoft.com/office/drawing/2014/main" id="{0C36B441-3A29-5E8B-A53C-65E68DB4FD5D}"/>
                </a:ext>
              </a:extLst>
            </p:cNvPr>
            <p:cNvSpPr>
              <a:spLocks noChangeArrowheads="1"/>
            </p:cNvSpPr>
            <p:nvPr/>
          </p:nvSpPr>
          <p:spPr bwMode="auto">
            <a:xfrm>
              <a:off x="1700736" y="1787922"/>
              <a:ext cx="351379" cy="492443"/>
            </a:xfrm>
            <a:prstGeom prst="rect">
              <a:avLst/>
            </a:prstGeom>
            <a:grpFill/>
            <a:ln w="9525">
              <a:noFill/>
              <a:miter lim="800000"/>
              <a:headEnd/>
              <a:tailEnd/>
            </a:ln>
          </p:spPr>
          <p:txBody>
            <a:bodyPr wrap="none">
              <a:spAutoFit/>
            </a:bodyPr>
            <a:lstStyle/>
            <a:p>
              <a:pPr algn="ctr" eaLnBrk="1" hangingPunct="1">
                <a:defRPr/>
              </a:pPr>
              <a:r>
                <a:rPr lang="en-US" altLang="ko-KR" sz="2600" b="1" dirty="0">
                  <a:solidFill>
                    <a:schemeClr val="bg1"/>
                  </a:solidFill>
                  <a:latin typeface="Times New Roman" panose="02020603050405020304" pitchFamily="18" charset="0"/>
                  <a:ea typeface="黑体" pitchFamily="49" charset="-122"/>
                  <a:cs typeface="Times New Roman" panose="02020603050405020304" pitchFamily="18" charset="0"/>
                </a:rPr>
                <a:t>2</a:t>
              </a:r>
              <a:endParaRPr lang="ko-KR" altLang="en-US" sz="26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grpSp>
      <p:grpSp>
        <p:nvGrpSpPr>
          <p:cNvPr id="12" name="组合 4"/>
          <p:cNvGrpSpPr/>
          <p:nvPr/>
        </p:nvGrpSpPr>
        <p:grpSpPr>
          <a:xfrm>
            <a:off x="2820987" y="2348880"/>
            <a:ext cx="6550025" cy="568325"/>
            <a:chOff x="1419225" y="1743075"/>
            <a:chExt cx="6550025" cy="568325"/>
          </a:xfrm>
          <a:solidFill>
            <a:srgbClr val="D6DCE5"/>
          </a:solidFill>
        </p:grpSpPr>
        <p:sp>
          <p:nvSpPr>
            <p:cNvPr id="13" name="同侧圆角矩形 12"/>
            <p:cNvSpPr/>
            <p:nvPr/>
          </p:nvSpPr>
          <p:spPr>
            <a:xfrm rot="16200000">
              <a:off x="1558925" y="1603375"/>
              <a:ext cx="566738" cy="846138"/>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dirty="0">
                <a:solidFill>
                  <a:srgbClr val="002060"/>
                </a:solidFill>
                <a:latin typeface="Times New Roman" panose="02020603050405020304" pitchFamily="18" charset="0"/>
                <a:cs typeface="Times New Roman" panose="02020603050405020304" pitchFamily="18" charset="0"/>
              </a:endParaRPr>
            </a:p>
          </p:txBody>
        </p:sp>
        <p:sp>
          <p:nvSpPr>
            <p:cNvPr id="14" name="同侧圆角矩形 13"/>
            <p:cNvSpPr/>
            <p:nvPr/>
          </p:nvSpPr>
          <p:spPr>
            <a:xfrm rot="16200000" flipV="1">
              <a:off x="4866482" y="-791369"/>
              <a:ext cx="565150" cy="5640387"/>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solidFill>
                  <a:srgbClr val="002060"/>
                </a:solidFill>
                <a:latin typeface="Times New Roman" panose="02020603050405020304" pitchFamily="18" charset="0"/>
                <a:cs typeface="Times New Roman" panose="02020603050405020304" pitchFamily="18" charset="0"/>
              </a:endParaRPr>
            </a:p>
          </p:txBody>
        </p:sp>
        <p:sp>
          <p:nvSpPr>
            <p:cNvPr id="15" name="矩形 14"/>
            <p:cNvSpPr/>
            <p:nvPr/>
          </p:nvSpPr>
          <p:spPr>
            <a:xfrm>
              <a:off x="2386013" y="1785938"/>
              <a:ext cx="5543550" cy="506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训练方法</a:t>
              </a:r>
            </a:p>
          </p:txBody>
        </p:sp>
        <p:sp>
          <p:nvSpPr>
            <p:cNvPr id="16" name="矩形 6"/>
            <p:cNvSpPr>
              <a:spLocks noChangeArrowheads="1"/>
            </p:cNvSpPr>
            <p:nvPr/>
          </p:nvSpPr>
          <p:spPr bwMode="auto">
            <a:xfrm>
              <a:off x="1699934" y="1787922"/>
              <a:ext cx="352982" cy="492443"/>
            </a:xfrm>
            <a:prstGeom prst="rect">
              <a:avLst/>
            </a:prstGeom>
            <a:grpFill/>
            <a:ln w="9525">
              <a:noFill/>
              <a:miter lim="800000"/>
              <a:headEnd/>
              <a:tailEnd/>
            </a:ln>
          </p:spPr>
          <p:txBody>
            <a:bodyPr wrap="none">
              <a:spAutoFit/>
            </a:bodyPr>
            <a:lstStyle/>
            <a:p>
              <a:pPr algn="ctr" eaLnBrk="1" hangingPunct="1">
                <a:defRPr/>
              </a:pPr>
              <a:r>
                <a:rPr lang="en-US" altLang="zh-CN" sz="2600" b="1" dirty="0">
                  <a:solidFill>
                    <a:srgbClr val="002060"/>
                  </a:solidFill>
                  <a:latin typeface="Times New Roman" panose="02020603050405020304" pitchFamily="18" charset="0"/>
                  <a:ea typeface="黑体" pitchFamily="49" charset="-122"/>
                  <a:cs typeface="Times New Roman" panose="02020603050405020304" pitchFamily="18" charset="0"/>
                </a:rPr>
                <a:t>1</a:t>
              </a:r>
              <a:endParaRPr lang="ko-KR" altLang="en-US" sz="2600" b="1" dirty="0">
                <a:solidFill>
                  <a:srgbClr val="002060"/>
                </a:solidFill>
                <a:latin typeface="Times New Roman" panose="02020603050405020304" pitchFamily="18" charset="0"/>
                <a:ea typeface="黑体" pitchFamily="49" charset="-122"/>
                <a:cs typeface="Times New Roman" panose="02020603050405020304" pitchFamily="18" charset="0"/>
              </a:endParaRPr>
            </a:p>
          </p:txBody>
        </p:sp>
      </p:grpSp>
      <p:grpSp>
        <p:nvGrpSpPr>
          <p:cNvPr id="28" name="组合 6"/>
          <p:cNvGrpSpPr>
            <a:grpSpLocks/>
          </p:cNvGrpSpPr>
          <p:nvPr/>
        </p:nvGrpSpPr>
        <p:grpSpPr bwMode="auto">
          <a:xfrm>
            <a:off x="2799644" y="3875381"/>
            <a:ext cx="6559553" cy="565150"/>
            <a:chOff x="1406525" y="3548063"/>
            <a:chExt cx="6627814" cy="565150"/>
          </a:xfrm>
          <a:solidFill>
            <a:schemeClr val="tx2">
              <a:lumMod val="20000"/>
              <a:lumOff val="80000"/>
            </a:schemeClr>
          </a:solidFill>
        </p:grpSpPr>
        <p:sp>
          <p:nvSpPr>
            <p:cNvPr id="29" name="同侧圆角矩形 16"/>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0" name="同侧圆角矩形 17"/>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1" name="矩形 22"/>
            <p:cNvSpPr>
              <a:spLocks noChangeArrowheads="1"/>
            </p:cNvSpPr>
            <p:nvPr/>
          </p:nvSpPr>
          <p:spPr bwMode="auto">
            <a:xfrm>
              <a:off x="1723747" y="3588122"/>
              <a:ext cx="356655"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3</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矩形 1"/>
          <p:cNvSpPr/>
          <p:nvPr/>
        </p:nvSpPr>
        <p:spPr>
          <a:xfrm>
            <a:off x="3781536" y="3945899"/>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分析</a:t>
            </a:r>
          </a:p>
        </p:txBody>
      </p:sp>
      <p:grpSp>
        <p:nvGrpSpPr>
          <p:cNvPr id="33" name="组合 6"/>
          <p:cNvGrpSpPr>
            <a:grpSpLocks/>
          </p:cNvGrpSpPr>
          <p:nvPr/>
        </p:nvGrpSpPr>
        <p:grpSpPr bwMode="auto">
          <a:xfrm>
            <a:off x="2796131" y="4633581"/>
            <a:ext cx="6559553" cy="565150"/>
            <a:chOff x="1406525" y="3548063"/>
            <a:chExt cx="6627814" cy="565150"/>
          </a:xfrm>
          <a:solidFill>
            <a:schemeClr val="tx2">
              <a:lumMod val="20000"/>
              <a:lumOff val="80000"/>
            </a:schemeClr>
          </a:solidFill>
        </p:grpSpPr>
        <p:sp>
          <p:nvSpPr>
            <p:cNvPr id="34" name="同侧圆角矩形 16"/>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8" name="同侧圆角矩形 17"/>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2" name="矩形 22"/>
            <p:cNvSpPr>
              <a:spLocks noChangeArrowheads="1"/>
            </p:cNvSpPr>
            <p:nvPr/>
          </p:nvSpPr>
          <p:spPr bwMode="auto">
            <a:xfrm>
              <a:off x="1724556" y="3588122"/>
              <a:ext cx="355036"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4</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9" name="矩形 48"/>
          <p:cNvSpPr/>
          <p:nvPr/>
        </p:nvSpPr>
        <p:spPr>
          <a:xfrm>
            <a:off x="3752674" y="4710344"/>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未来计划</a:t>
            </a:r>
          </a:p>
        </p:txBody>
      </p:sp>
      <p:sp>
        <p:nvSpPr>
          <p:cNvPr id="8" name="矩形 7">
            <a:extLst>
              <a:ext uri="{FF2B5EF4-FFF2-40B4-BE49-F238E27FC236}">
                <a16:creationId xmlns:a16="http://schemas.microsoft.com/office/drawing/2014/main" id="{E0850587-B25E-2098-FE7D-84D89D16E805}"/>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
        <p:nvSpPr>
          <p:cNvPr id="20" name="标题 1">
            <a:extLst>
              <a:ext uri="{FF2B5EF4-FFF2-40B4-BE49-F238E27FC236}">
                <a16:creationId xmlns:a16="http://schemas.microsoft.com/office/drawing/2014/main" id="{29956A95-867E-C9DC-E70E-27253A84F7A5}"/>
              </a:ext>
            </a:extLst>
          </p:cNvPr>
          <p:cNvSpPr txBox="1">
            <a:spLocks/>
          </p:cNvSpPr>
          <p:nvPr/>
        </p:nvSpPr>
        <p:spPr bwMode="auto">
          <a:xfrm>
            <a:off x="7268" y="116632"/>
            <a:ext cx="9144000" cy="72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685800" rtl="0" eaLnBrk="0" fontAlgn="base" hangingPunct="0">
              <a:lnSpc>
                <a:spcPct val="90000"/>
              </a:lnSpc>
              <a:spcBef>
                <a:spcPct val="0"/>
              </a:spcBef>
              <a:spcAft>
                <a:spcPct val="0"/>
              </a:spcAft>
              <a:defRPr sz="4500" b="1" kern="1200">
                <a:solidFill>
                  <a:srgbClr val="002060"/>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lgn="l">
              <a:defRPr/>
            </a:pPr>
            <a:r>
              <a:rPr lang="en-US" altLang="zh-CN" dirty="0">
                <a:solidFill>
                  <a:schemeClr val="bg1"/>
                </a:solidFill>
                <a:latin typeface="Times New Roman" panose="02020603050405020304" pitchFamily="18" charset="0"/>
                <a:cs typeface="Times New Roman" panose="02020603050405020304" pitchFamily="18" charset="0"/>
              </a:rPr>
              <a:t>Outline</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80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EABA4-6C67-3BD1-FAF0-54172EB8D5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7D6DBF-5854-4E56-C4B7-453500237DAF}"/>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实验结果</a:t>
            </a:r>
          </a:p>
        </p:txBody>
      </p:sp>
      <p:sp>
        <p:nvSpPr>
          <p:cNvPr id="3" name="灯片编号占位符 2">
            <a:extLst>
              <a:ext uri="{FF2B5EF4-FFF2-40B4-BE49-F238E27FC236}">
                <a16:creationId xmlns:a16="http://schemas.microsoft.com/office/drawing/2014/main" id="{BA391BAA-CAD1-6F1F-216F-BB33DB6ED36A}"/>
              </a:ext>
            </a:extLst>
          </p:cNvPr>
          <p:cNvSpPr>
            <a:spLocks noGrp="1"/>
          </p:cNvSpPr>
          <p:nvPr>
            <p:ph type="sldNum" sz="quarter" idx="10"/>
          </p:nvPr>
        </p:nvSpPr>
        <p:spPr/>
        <p:txBody>
          <a:bodyPr/>
          <a:lstStyle/>
          <a:p>
            <a:pPr>
              <a:defRPr/>
            </a:pPr>
            <a:fld id="{B6C63437-A4DD-47E2-B39F-B4494D074D76}" type="slidenum">
              <a:rPr lang="en-US" altLang="zh-CN" smtClean="0"/>
              <a:pPr>
                <a:defRPr/>
              </a:pPr>
              <a:t>15</a:t>
            </a:fld>
            <a:endParaRPr lang="en-US" altLang="zh-CN"/>
          </a:p>
        </p:txBody>
      </p:sp>
      <p:sp>
        <p:nvSpPr>
          <p:cNvPr id="4" name="文本占位符 2">
            <a:extLst>
              <a:ext uri="{FF2B5EF4-FFF2-40B4-BE49-F238E27FC236}">
                <a16:creationId xmlns:a16="http://schemas.microsoft.com/office/drawing/2014/main" id="{2CDD4B93-2957-02B0-3172-2CD6BB6AA70E}"/>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推理（</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inference</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基于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vLLM</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structured output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功能使用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Llama3.1-70B-Instruct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判断解题正确率</a:t>
            </a:r>
            <a:b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b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（原论文使用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GPT-4</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17DDB3E7-74B7-9F2E-C623-55B69C7B5766}"/>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
        <p:nvSpPr>
          <p:cNvPr id="7" name="文本框 6">
            <a:extLst>
              <a:ext uri="{FF2B5EF4-FFF2-40B4-BE49-F238E27FC236}">
                <a16:creationId xmlns:a16="http://schemas.microsoft.com/office/drawing/2014/main" id="{B94E0E6A-BCC1-958C-2B6C-50F398D8C878}"/>
              </a:ext>
            </a:extLst>
          </p:cNvPr>
          <p:cNvSpPr txBox="1"/>
          <p:nvPr/>
        </p:nvSpPr>
        <p:spPr>
          <a:xfrm>
            <a:off x="1055440" y="2708920"/>
            <a:ext cx="9649072" cy="2862322"/>
          </a:xfrm>
          <a:prstGeom prst="rect">
            <a:avLst/>
          </a:prstGeom>
          <a:solidFill>
            <a:schemeClr val="accent1">
              <a:lumMod val="60000"/>
              <a:lumOff val="40000"/>
            </a:schemeClr>
          </a:solidFill>
          <a:ln w="38100">
            <a:solidFill>
              <a:srgbClr val="2F5597"/>
            </a:solidFill>
          </a:ln>
        </p:spPr>
        <p:txBody>
          <a:bodyPr wrap="square">
            <a:spAutoFit/>
          </a:bodyPr>
          <a:lstStyle/>
          <a:p>
            <a:r>
              <a:rPr lang="en-US" altLang="zh-CN" b="0" dirty="0">
                <a:solidFill>
                  <a:schemeClr val="tx2">
                    <a:lumMod val="50000"/>
                  </a:schemeClr>
                </a:solidFill>
                <a:effectLst/>
                <a:latin typeface="Times New Roman" panose="02020603050405020304" pitchFamily="18" charset="0"/>
                <a:cs typeface="Times New Roman" panose="02020603050405020304" pitchFamily="18" charset="0"/>
              </a:rPr>
              <a:t>You are an expert of math. For the given [Problem], we know the [</a:t>
            </a:r>
            <a:r>
              <a:rPr lang="en-US" altLang="zh-CN" b="0" dirty="0" err="1">
                <a:solidFill>
                  <a:schemeClr val="tx2">
                    <a:lumMod val="50000"/>
                  </a:schemeClr>
                </a:solidFill>
                <a:effectLst/>
                <a:latin typeface="Times New Roman" panose="02020603050405020304" pitchFamily="18" charset="0"/>
                <a:cs typeface="Times New Roman" panose="02020603050405020304" pitchFamily="18" charset="0"/>
              </a:rPr>
              <a:t>ReferenceAnswer</a:t>
            </a:r>
            <a:r>
              <a:rPr lang="en-US" altLang="zh-CN" b="0" dirty="0">
                <a:solidFill>
                  <a:schemeClr val="tx2">
                    <a:lumMod val="50000"/>
                  </a:schemeClr>
                </a:solidFill>
                <a:effectLst/>
                <a:latin typeface="Times New Roman" panose="02020603050405020304" pitchFamily="18" charset="0"/>
                <a:cs typeface="Times New Roman" panose="02020603050405020304" pitchFamily="18" charset="0"/>
              </a:rPr>
              <a:t>] is correct. Determine whether the given [Answer] is correct based on the following rules:</a:t>
            </a:r>
          </a:p>
          <a:p>
            <a:r>
              <a:rPr lang="en-US" altLang="zh-CN" b="0" dirty="0">
                <a:solidFill>
                  <a:schemeClr val="tx2">
                    <a:lumMod val="50000"/>
                  </a:schemeClr>
                </a:solidFill>
                <a:effectLst/>
                <a:latin typeface="Times New Roman" panose="02020603050405020304" pitchFamily="18" charset="0"/>
                <a:cs typeface="Times New Roman" panose="02020603050405020304" pitchFamily="18" charset="0"/>
              </a:rPr>
              <a:t>If the [Answer] is not complete or it has strange repetitions, we consider it as wrong. If there is a final result provided in [Answer], then regardless of whether the process of [Answer] is correct, as long as the final result is correct (or is the same as the [</a:t>
            </a:r>
            <a:r>
              <a:rPr lang="en-US" altLang="zh-CN" b="0" dirty="0" err="1">
                <a:solidFill>
                  <a:schemeClr val="tx2">
                    <a:lumMod val="50000"/>
                  </a:schemeClr>
                </a:solidFill>
                <a:effectLst/>
                <a:latin typeface="Times New Roman" panose="02020603050405020304" pitchFamily="18" charset="0"/>
                <a:cs typeface="Times New Roman" panose="02020603050405020304" pitchFamily="18" charset="0"/>
              </a:rPr>
              <a:t>ReferenceAnswer</a:t>
            </a:r>
            <a:r>
              <a:rPr lang="en-US" altLang="zh-CN" b="0" dirty="0">
                <a:solidFill>
                  <a:schemeClr val="tx2">
                    <a:lumMod val="50000"/>
                  </a:schemeClr>
                </a:solidFill>
                <a:effectLst/>
                <a:latin typeface="Times New Roman" panose="02020603050405020304" pitchFamily="18" charset="0"/>
                <a:cs typeface="Times New Roman" panose="02020603050405020304" pitchFamily="18" charset="0"/>
              </a:rPr>
              <a:t>]), we consider [Answer] as correct. Please use \'True\' or \'False\'. Think step by step.\n</a:t>
            </a:r>
          </a:p>
          <a:p>
            <a:endParaRPr lang="en-US" altLang="zh-CN" dirty="0">
              <a:solidFill>
                <a:schemeClr val="tx2">
                  <a:lumMod val="50000"/>
                </a:schemeClr>
              </a:solidFill>
              <a:latin typeface="Times New Roman" panose="02020603050405020304" pitchFamily="18" charset="0"/>
              <a:cs typeface="Times New Roman" panose="02020603050405020304" pitchFamily="18" charset="0"/>
            </a:endParaRPr>
          </a:p>
          <a:p>
            <a:r>
              <a:rPr lang="en-US" altLang="zh-CN" b="0" dirty="0">
                <a:solidFill>
                  <a:schemeClr val="tx2">
                    <a:lumMod val="50000"/>
                  </a:schemeClr>
                </a:solidFill>
                <a:effectLst/>
                <a:latin typeface="Consolas" panose="020B0609020204030204" pitchFamily="49" charset="0"/>
              </a:rPr>
              <a:t>[Problem] {problem}</a:t>
            </a:r>
          </a:p>
          <a:p>
            <a:r>
              <a:rPr lang="en-US" altLang="zh-CN" b="0" dirty="0">
                <a:solidFill>
                  <a:schemeClr val="tx2">
                    <a:lumMod val="50000"/>
                  </a:schemeClr>
                </a:solidFill>
                <a:effectLst/>
                <a:latin typeface="Consolas" panose="020B0609020204030204" pitchFamily="49" charset="0"/>
              </a:rPr>
              <a:t>[</a:t>
            </a:r>
            <a:r>
              <a:rPr lang="en-US" altLang="zh-CN" b="0" dirty="0" err="1">
                <a:solidFill>
                  <a:schemeClr val="tx2">
                    <a:lumMod val="50000"/>
                  </a:schemeClr>
                </a:solidFill>
                <a:effectLst/>
                <a:latin typeface="Consolas" panose="020B0609020204030204" pitchFamily="49" charset="0"/>
              </a:rPr>
              <a:t>ReferenceAnswer</a:t>
            </a:r>
            <a:r>
              <a:rPr lang="en-US" altLang="zh-CN" b="0" dirty="0">
                <a:solidFill>
                  <a:schemeClr val="tx2">
                    <a:lumMod val="50000"/>
                  </a:schemeClr>
                </a:solidFill>
                <a:effectLst/>
                <a:latin typeface="Consolas" panose="020B0609020204030204" pitchFamily="49" charset="0"/>
              </a:rPr>
              <a:t>] {</a:t>
            </a:r>
            <a:r>
              <a:rPr lang="en-US" altLang="zh-CN" b="0" dirty="0" err="1">
                <a:solidFill>
                  <a:schemeClr val="tx2">
                    <a:lumMod val="50000"/>
                  </a:schemeClr>
                </a:solidFill>
                <a:effectLst/>
                <a:latin typeface="Consolas" panose="020B0609020204030204" pitchFamily="49" charset="0"/>
              </a:rPr>
              <a:t>reference_answer</a:t>
            </a:r>
            <a:r>
              <a:rPr lang="en-US" altLang="zh-CN" b="0" dirty="0">
                <a:solidFill>
                  <a:schemeClr val="tx2">
                    <a:lumMod val="50000"/>
                  </a:schemeClr>
                </a:solidFill>
                <a:effectLst/>
                <a:latin typeface="Consolas" panose="020B0609020204030204" pitchFamily="49" charset="0"/>
              </a:rPr>
              <a:t>}</a:t>
            </a:r>
          </a:p>
          <a:p>
            <a:r>
              <a:rPr lang="en-US" altLang="zh-CN" b="0" dirty="0">
                <a:solidFill>
                  <a:schemeClr val="tx2">
                    <a:lumMod val="50000"/>
                  </a:schemeClr>
                </a:solidFill>
                <a:effectLst/>
                <a:latin typeface="Consolas" panose="020B0609020204030204" pitchFamily="49" charset="0"/>
              </a:rPr>
              <a:t>[Answer] {answer}</a:t>
            </a:r>
          </a:p>
        </p:txBody>
      </p:sp>
    </p:spTree>
    <p:extLst>
      <p:ext uri="{BB962C8B-B14F-4D97-AF65-F5344CB8AC3E}">
        <p14:creationId xmlns:p14="http://schemas.microsoft.com/office/powerpoint/2010/main" val="356134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46B2D-6BD7-4B66-84F1-EF105D3A993E}"/>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实验结果</a:t>
            </a:r>
          </a:p>
        </p:txBody>
      </p:sp>
      <p:sp>
        <p:nvSpPr>
          <p:cNvPr id="3" name="灯片编号占位符 2">
            <a:extLst>
              <a:ext uri="{FF2B5EF4-FFF2-40B4-BE49-F238E27FC236}">
                <a16:creationId xmlns:a16="http://schemas.microsoft.com/office/drawing/2014/main" id="{25978CF2-1DEC-4311-9EAA-29AD43BC33D6}"/>
              </a:ext>
            </a:extLst>
          </p:cNvPr>
          <p:cNvSpPr>
            <a:spLocks noGrp="1"/>
          </p:cNvSpPr>
          <p:nvPr>
            <p:ph type="sldNum" sz="quarter" idx="10"/>
          </p:nvPr>
        </p:nvSpPr>
        <p:spPr/>
        <p:txBody>
          <a:bodyPr/>
          <a:lstStyle/>
          <a:p>
            <a:pPr>
              <a:defRPr/>
            </a:pPr>
            <a:fld id="{B6C63437-A4DD-47E2-B39F-B4494D074D76}" type="slidenum">
              <a:rPr lang="en-US" altLang="zh-CN" smtClean="0"/>
              <a:pPr>
                <a:defRPr/>
              </a:pPr>
              <a:t>16</a:t>
            </a:fld>
            <a:endParaRPr lang="en-US" altLang="zh-CN"/>
          </a:p>
        </p:txBody>
      </p:sp>
      <p:sp>
        <p:nvSpPr>
          <p:cNvPr id="5" name="矩形 4">
            <a:extLst>
              <a:ext uri="{FF2B5EF4-FFF2-40B4-BE49-F238E27FC236}">
                <a16:creationId xmlns:a16="http://schemas.microsoft.com/office/drawing/2014/main" id="{2AC7F2B2-70EA-FB0A-319A-14A841A5CB7F}"/>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aphicFrame>
        <p:nvGraphicFramePr>
          <p:cNvPr id="8" name="表格 7">
            <a:extLst>
              <a:ext uri="{FF2B5EF4-FFF2-40B4-BE49-F238E27FC236}">
                <a16:creationId xmlns:a16="http://schemas.microsoft.com/office/drawing/2014/main" id="{23CC6A17-8A84-F970-4A95-6629AA75814D}"/>
              </a:ext>
            </a:extLst>
          </p:cNvPr>
          <p:cNvGraphicFramePr>
            <a:graphicFrameLocks noGrp="1"/>
          </p:cNvGraphicFramePr>
          <p:nvPr>
            <p:extLst>
              <p:ext uri="{D42A27DB-BD31-4B8C-83A1-F6EECF244321}">
                <p14:modId xmlns:p14="http://schemas.microsoft.com/office/powerpoint/2010/main" val="2148992016"/>
              </p:ext>
            </p:extLst>
          </p:nvPr>
        </p:nvGraphicFramePr>
        <p:xfrm>
          <a:off x="335360" y="922327"/>
          <a:ext cx="6408710" cy="5949007"/>
        </p:xfrm>
        <a:graphic>
          <a:graphicData uri="http://schemas.openxmlformats.org/drawingml/2006/table">
            <a:tbl>
              <a:tblPr/>
              <a:tblGrid>
                <a:gridCol w="1281742">
                  <a:extLst>
                    <a:ext uri="{9D8B030D-6E8A-4147-A177-3AD203B41FA5}">
                      <a16:colId xmlns:a16="http://schemas.microsoft.com/office/drawing/2014/main" val="642419534"/>
                    </a:ext>
                  </a:extLst>
                </a:gridCol>
                <a:gridCol w="1281742">
                  <a:extLst>
                    <a:ext uri="{9D8B030D-6E8A-4147-A177-3AD203B41FA5}">
                      <a16:colId xmlns:a16="http://schemas.microsoft.com/office/drawing/2014/main" val="3670208709"/>
                    </a:ext>
                  </a:extLst>
                </a:gridCol>
                <a:gridCol w="1281742">
                  <a:extLst>
                    <a:ext uri="{9D8B030D-6E8A-4147-A177-3AD203B41FA5}">
                      <a16:colId xmlns:a16="http://schemas.microsoft.com/office/drawing/2014/main" val="1630067713"/>
                    </a:ext>
                  </a:extLst>
                </a:gridCol>
                <a:gridCol w="1281742">
                  <a:extLst>
                    <a:ext uri="{9D8B030D-6E8A-4147-A177-3AD203B41FA5}">
                      <a16:colId xmlns:a16="http://schemas.microsoft.com/office/drawing/2014/main" val="4154248201"/>
                    </a:ext>
                  </a:extLst>
                </a:gridCol>
                <a:gridCol w="1281742">
                  <a:extLst>
                    <a:ext uri="{9D8B030D-6E8A-4147-A177-3AD203B41FA5}">
                      <a16:colId xmlns:a16="http://schemas.microsoft.com/office/drawing/2014/main" val="2000172453"/>
                    </a:ext>
                  </a:extLst>
                </a:gridCol>
              </a:tblGrid>
              <a:tr h="151833">
                <a:tc>
                  <a:txBody>
                    <a:bodyPr/>
                    <a:lstStyle/>
                    <a:p>
                      <a:pPr algn="ctr"/>
                      <a:r>
                        <a:rPr lang="en-US" sz="800" b="1" dirty="0">
                          <a:effectLst/>
                        </a:rPr>
                        <a:t>model</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800" b="1">
                          <a:effectLst/>
                        </a:rPr>
                        <a:t>BLEU-4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800" b="1">
                          <a:effectLst/>
                        </a:rPr>
                        <a:t>ROUGE-1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800" b="1">
                          <a:effectLst/>
                        </a:rPr>
                        <a:t>ROUGE-2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800" b="1" dirty="0">
                          <a:effectLst/>
                        </a:rPr>
                        <a:t>ROUGE-l</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53054218"/>
                  </a:ext>
                </a:extLst>
              </a:tr>
              <a:tr h="151832">
                <a:tc>
                  <a:txBody>
                    <a:bodyPr/>
                    <a:lstStyle/>
                    <a:p>
                      <a:pPr algn="ctr"/>
                      <a:r>
                        <a:rPr lang="en-US" sz="800" dirty="0" err="1">
                          <a:effectLst/>
                        </a:rPr>
                        <a:t>SocraticLM</a:t>
                      </a:r>
                      <a:endParaRPr 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0.486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0.562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0.337</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0.475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65360658"/>
                  </a:ext>
                </a:extLst>
              </a:tr>
              <a:tr h="234434">
                <a:tc>
                  <a:txBody>
                    <a:bodyPr/>
                    <a:lstStyle/>
                    <a:p>
                      <a:pPr algn="ctr"/>
                      <a:r>
                        <a:rPr lang="en-US" sz="800">
                          <a:effectLst/>
                        </a:rPr>
                        <a:t>Meta-Llama-3-8B-Instruct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0.117512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0.364673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0.172973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0.280035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8529172"/>
                  </a:ext>
                </a:extLst>
              </a:tr>
              <a:tr h="234434">
                <a:tc>
                  <a:txBody>
                    <a:bodyPr/>
                    <a:lstStyle/>
                    <a:p>
                      <a:pPr algn="ctr"/>
                      <a:r>
                        <a:rPr lang="en-US" sz="800">
                          <a:effectLst/>
                        </a:rPr>
                        <a:t>Meta-Llama-3.1-8B-Instruct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0.107110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0.370262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0.179708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0.279276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93220686"/>
                  </a:ext>
                </a:extLst>
              </a:tr>
              <a:tr h="151832">
                <a:tc>
                  <a:txBody>
                    <a:bodyPr/>
                    <a:lstStyle/>
                    <a:p>
                      <a:pPr algn="ct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0.112496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0.370611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0.180030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0.279554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773245080"/>
                  </a:ext>
                </a:extLst>
              </a:tr>
              <a:tr h="269518">
                <a:tc>
                  <a:txBody>
                    <a:bodyPr/>
                    <a:lstStyle/>
                    <a:p>
                      <a:pPr algn="ctr"/>
                      <a:r>
                        <a:rPr lang="zh-CN" altLang="en-US" sz="800" dirty="0">
                          <a:effectLst/>
                        </a:rPr>
                        <a:t>对话数据集上全量微调</a:t>
                      </a:r>
                      <a:r>
                        <a:rPr lang="en-US" altLang="zh-CN" sz="800" dirty="0">
                          <a:effectLst/>
                        </a:rPr>
                        <a:t>3.1-8B</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0.431586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0.723771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0.597186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0.670448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83503494"/>
                  </a:ext>
                </a:extLst>
              </a:tr>
              <a:tr h="151832">
                <a:tc>
                  <a:txBody>
                    <a:bodyPr/>
                    <a:lstStyle/>
                    <a:p>
                      <a:pPr algn="ct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a:effectLst/>
                        </a:rPr>
                        <a:t>0.480298</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a:effectLst/>
                        </a:rPr>
                        <a:t>0.723212</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a:effectLst/>
                        </a:rPr>
                        <a:t>0.596690</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a:effectLst/>
                        </a:rPr>
                        <a:t>0.670032</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180777241"/>
                  </a:ext>
                </a:extLst>
              </a:tr>
              <a:tr h="330340">
                <a:tc>
                  <a:txBody>
                    <a:bodyPr/>
                    <a:lstStyle/>
                    <a:p>
                      <a:pPr algn="ctr"/>
                      <a:r>
                        <a:rPr lang="zh-CN" altLang="en-US" sz="800" dirty="0">
                          <a:effectLst/>
                        </a:rPr>
                        <a:t>对话数据集和解题数据集分离全量微调</a:t>
                      </a:r>
                      <a:r>
                        <a:rPr lang="en-US" altLang="zh-CN" sz="800" dirty="0">
                          <a:effectLst/>
                        </a:rPr>
                        <a:t>3.1-8B</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0.130225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0.525457</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0.370590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0.463536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997649992"/>
                  </a:ext>
                </a:extLst>
              </a:tr>
              <a:tr h="151832">
                <a:tc>
                  <a:txBody>
                    <a:bodyPr/>
                    <a:lstStyle/>
                    <a:p>
                      <a:pPr algn="ct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0.242632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0.525496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0.370462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0.463469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86585470"/>
                  </a:ext>
                </a:extLst>
              </a:tr>
              <a:tr h="522149">
                <a:tc>
                  <a:txBody>
                    <a:bodyPr/>
                    <a:lstStyle/>
                    <a:p>
                      <a:pPr algn="ctr"/>
                      <a:r>
                        <a:rPr lang="zh-CN" altLang="en-US" sz="800">
                          <a:effectLst/>
                        </a:rPr>
                        <a:t>对话数据集和解题数据集分离全量微调</a:t>
                      </a:r>
                      <a:r>
                        <a:rPr lang="en-US" altLang="zh-CN" sz="800">
                          <a:effectLst/>
                        </a:rPr>
                        <a:t>3.1-8B</a:t>
                      </a:r>
                      <a:r>
                        <a:rPr lang="zh-CN" altLang="en-US" sz="800">
                          <a:effectLst/>
                        </a:rPr>
                        <a:t>（重训 </a:t>
                      </a:r>
                      <a:r>
                        <a:rPr lang="en-US" altLang="zh-CN" sz="800">
                          <a:effectLst/>
                        </a:rPr>
                        <a:t>4</a:t>
                      </a:r>
                      <a:r>
                        <a:rPr lang="zh-CN" altLang="en-US" sz="800">
                          <a:effectLst/>
                        </a:rPr>
                        <a:t>卡</a:t>
                      </a:r>
                      <a:r>
                        <a:rPr lang="en-US" altLang="zh-CN" sz="800">
                          <a:effectLst/>
                        </a:rPr>
                        <a:t>1 batchsize</a:t>
                      </a:r>
                      <a:r>
                        <a:rPr lang="zh-CN" altLang="en-US" sz="800">
                          <a:effectLst/>
                        </a:rPr>
                        <a: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0.067019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0.335313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0.178784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0.270710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94828225"/>
                  </a:ext>
                </a:extLst>
              </a:tr>
              <a:tr h="330340">
                <a:tc>
                  <a:txBody>
                    <a:bodyPr/>
                    <a:lstStyle/>
                    <a:p>
                      <a:pPr algn="ctr"/>
                      <a:r>
                        <a:rPr lang="zh-CN" altLang="en-US" sz="800" dirty="0">
                          <a:effectLst/>
                        </a:rPr>
                        <a:t>混合训练（</a:t>
                      </a:r>
                      <a:r>
                        <a:rPr lang="en-US" altLang="zh-CN" sz="800" dirty="0">
                          <a:effectLst/>
                        </a:rPr>
                        <a:t>4</a:t>
                      </a:r>
                      <a:r>
                        <a:rPr lang="zh-CN" altLang="en-US" sz="800" dirty="0">
                          <a:effectLst/>
                        </a:rPr>
                        <a:t>卡 </a:t>
                      </a:r>
                      <a:r>
                        <a:rPr lang="en-US" altLang="zh-CN" sz="800" dirty="0">
                          <a:effectLst/>
                        </a:rPr>
                        <a:t>2 </a:t>
                      </a:r>
                      <a:r>
                        <a:rPr lang="en-US" sz="800" dirty="0" err="1">
                          <a:effectLst/>
                        </a:rPr>
                        <a:t>batchsize</a:t>
                      </a:r>
                      <a:r>
                        <a:rPr lang="en-US" sz="800" dirty="0">
                          <a:effectLst/>
                        </a:rPr>
                        <a:t> 4096 </a:t>
                      </a:r>
                      <a:r>
                        <a:rPr lang="en-US" sz="800" dirty="0" err="1">
                          <a:effectLst/>
                        </a:rPr>
                        <a:t>max_len</a:t>
                      </a:r>
                      <a:r>
                        <a:rPr lang="en-US" sz="800" dirty="0">
                          <a:effectLst/>
                        </a:rPr>
                        <a: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a:effectLst/>
                        </a:rPr>
                        <a:t>0.474684</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dirty="0">
                          <a:effectLst/>
                        </a:rPr>
                        <a:t>0.720728</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dirty="0">
                          <a:effectLst/>
                        </a:rPr>
                        <a:t>0.593672</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b="1">
                          <a:effectLst/>
                        </a:rPr>
                        <a:t>0.666847</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913971001"/>
                  </a:ext>
                </a:extLst>
              </a:tr>
              <a:tr h="330340">
                <a:tc>
                  <a:txBody>
                    <a:bodyPr/>
                    <a:lstStyle/>
                    <a:p>
                      <a:pPr algn="ctr"/>
                      <a:r>
                        <a:rPr lang="zh-CN" altLang="en-US" sz="800">
                          <a:effectLst/>
                        </a:rPr>
                        <a:t>对话数据集重训（</a:t>
                      </a:r>
                      <a:r>
                        <a:rPr lang="en-US" altLang="zh-CN" sz="800">
                          <a:effectLst/>
                        </a:rPr>
                        <a:t>4</a:t>
                      </a:r>
                      <a:r>
                        <a:rPr lang="zh-CN" altLang="en-US" sz="800">
                          <a:effectLst/>
                        </a:rPr>
                        <a:t>卡 </a:t>
                      </a:r>
                      <a:r>
                        <a:rPr lang="en-US" altLang="zh-CN" sz="800">
                          <a:effectLst/>
                        </a:rPr>
                        <a:t>2 </a:t>
                      </a:r>
                      <a:r>
                        <a:rPr lang="en-US" sz="800">
                          <a:effectLst/>
                        </a:rPr>
                        <a:t>batchsize 4096 max_len）</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0.475506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0.721491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0.594581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0.668241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495855540"/>
                  </a:ext>
                </a:extLst>
              </a:tr>
              <a:tr h="151832">
                <a:tc>
                  <a:txBody>
                    <a:bodyPr/>
                    <a:lstStyle/>
                    <a:p>
                      <a:pPr algn="ctr"/>
                      <a:r>
                        <a:rPr lang="zh-CN" altLang="en-US" sz="800">
                          <a:effectLst/>
                        </a:rPr>
                        <a:t>分离重训</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0.160070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0.515279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0.360366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0.451881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553589419"/>
                  </a:ext>
                </a:extLst>
              </a:tr>
              <a:tr h="234434">
                <a:tc>
                  <a:txBody>
                    <a:bodyPr/>
                    <a:lstStyle/>
                    <a:p>
                      <a:pPr algn="ctr"/>
                      <a:r>
                        <a:rPr lang="zh-CN" altLang="en-US" sz="800">
                          <a:effectLst/>
                        </a:rPr>
                        <a:t>分离重训（解题 </a:t>
                      </a:r>
                      <a:r>
                        <a:rPr lang="en-US" altLang="zh-CN" sz="800">
                          <a:effectLst/>
                        </a:rPr>
                        <a:t>1/10</a:t>
                      </a:r>
                      <a:r>
                        <a:rPr lang="zh-CN" altLang="en-US" sz="800">
                          <a:effectLst/>
                        </a:rPr>
                        <a: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0.095022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0.334064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0.173371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0.262751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4258149"/>
                  </a:ext>
                </a:extLst>
              </a:tr>
              <a:tr h="330340">
                <a:tc>
                  <a:txBody>
                    <a:bodyPr/>
                    <a:lstStyle/>
                    <a:p>
                      <a:pPr algn="ctr"/>
                      <a:r>
                        <a:rPr lang="en-US" sz="800" dirty="0" err="1">
                          <a:effectLst/>
                        </a:rPr>
                        <a:t>sft</a:t>
                      </a:r>
                      <a:r>
                        <a:rPr lang="en-US" sz="800" dirty="0">
                          <a:effectLst/>
                        </a:rPr>
                        <a:t> epoch_1</a:t>
                      </a:r>
                      <a:r>
                        <a:rPr lang="zh-CN" altLang="en-US" sz="800" dirty="0">
                          <a:effectLst/>
                        </a:rPr>
                        <a:t> </a:t>
                      </a:r>
                      <a:r>
                        <a:rPr lang="en-US" sz="800" dirty="0">
                          <a:effectLst/>
                        </a:rPr>
                        <a:t>bs 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0.265205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0.606815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0.429369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0.534607</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00699037"/>
                  </a:ext>
                </a:extLst>
              </a:tr>
              <a:tr h="151832">
                <a:tc>
                  <a:txBody>
                    <a:bodyPr/>
                    <a:lstStyle/>
                    <a:p>
                      <a:pPr algn="ctr"/>
                      <a:r>
                        <a:rPr lang="en-US" sz="800">
                          <a:effectLst/>
                        </a:rPr>
                        <a:t>eopch 1 bs 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0.278377</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0.614867</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0.437255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0.541379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843598418"/>
                  </a:ext>
                </a:extLst>
              </a:tr>
              <a:tr h="151832">
                <a:tc>
                  <a:txBody>
                    <a:bodyPr/>
                    <a:lstStyle/>
                    <a:p>
                      <a:pPr algn="ctr"/>
                      <a:r>
                        <a:rPr lang="en-US" sz="800">
                          <a:effectLst/>
                        </a:rPr>
                        <a:t>epoch 2 bs 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0.284270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0.619383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0.443349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0.543942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6285189"/>
                  </a:ext>
                </a:extLst>
              </a:tr>
              <a:tr h="151832">
                <a:tc>
                  <a:txBody>
                    <a:bodyPr/>
                    <a:lstStyle/>
                    <a:p>
                      <a:pPr algn="ctr"/>
                      <a:r>
                        <a:rPr lang="en-US" sz="800">
                          <a:effectLst/>
                        </a:rPr>
                        <a:t>epoch2 bs8 ga2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0.293842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0.6271113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0.452488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0.552445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210339449"/>
                  </a:ext>
                </a:extLst>
              </a:tr>
              <a:tr h="151832">
                <a:tc>
                  <a:txBody>
                    <a:bodyPr/>
                    <a:lstStyle/>
                    <a:p>
                      <a:pPr algn="ctr"/>
                      <a:r>
                        <a:rPr lang="en-US" sz="800" dirty="0">
                          <a:effectLst/>
                        </a:rPr>
                        <a:t>glm4_dialogue</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0.640763</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0.787264</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0.702054</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0.751107</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42485685"/>
                  </a:ext>
                </a:extLst>
              </a:tr>
              <a:tr h="234434">
                <a:tc>
                  <a:txBody>
                    <a:bodyPr/>
                    <a:lstStyle/>
                    <a:p>
                      <a:pPr algn="ctr"/>
                      <a:r>
                        <a:rPr lang="en-US" sz="800">
                          <a:effectLst/>
                        </a:rPr>
                        <a:t>glm4_dialogue_solution</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0.154074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0.534294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0.416676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0.487183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071986007"/>
                  </a:ext>
                </a:extLst>
              </a:tr>
              <a:tr h="151832">
                <a:tc>
                  <a:txBody>
                    <a:bodyPr/>
                    <a:lstStyle/>
                    <a:p>
                      <a:pPr algn="ctr"/>
                      <a:r>
                        <a:rPr lang="en-US" sz="800">
                          <a:effectLst/>
                        </a:rPr>
                        <a:t>glm4_dialogue_pt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0.310298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0.667070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a:effectLst/>
                        </a:rPr>
                        <a:t>0.526193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0.605578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951312020"/>
                  </a:ext>
                </a:extLst>
              </a:tr>
              <a:tr h="330340">
                <a:tc>
                  <a:txBody>
                    <a:bodyPr/>
                    <a:lstStyle/>
                    <a:p>
                      <a:pPr algn="ctr"/>
                      <a:r>
                        <a:rPr lang="fr-FR" sz="800">
                          <a:effectLst/>
                        </a:rPr>
                        <a:t>llama_3_1_8b_dialogue_pt_solution_sft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0.379533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0.659854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a:effectLst/>
                        </a:rPr>
                        <a:t>0.522582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800" dirty="0">
                          <a:effectLst/>
                        </a:rPr>
                        <a:t>0.602479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965072205"/>
                  </a:ext>
                </a:extLst>
              </a:tr>
              <a:tr h="269518">
                <a:tc>
                  <a:txBody>
                    <a:bodyPr/>
                    <a:lstStyle/>
                    <a:p>
                      <a:pPr algn="ctr"/>
                      <a:r>
                        <a:rPr lang="en-US" sz="800" dirty="0">
                          <a:effectLst/>
                        </a:rPr>
                        <a:t>glm4_9b_chat_llamafactory_mixed</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0.651697</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a:effectLst/>
                        </a:rPr>
                        <a:t>0.794243</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a:effectLst/>
                        </a:rPr>
                        <a:t>0.712805</a:t>
                      </a:r>
                      <a:endParaRPr lang="zh-CN" altLang="en-US" sz="8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0.760040</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48183079"/>
                  </a:ext>
                </a:extLst>
              </a:tr>
              <a:tr h="269518">
                <a:tc>
                  <a:txBody>
                    <a:bodyPr/>
                    <a:lstStyle/>
                    <a:p>
                      <a:pPr algn="ctr"/>
                      <a:r>
                        <a:rPr lang="en-US" sz="800" dirty="0">
                          <a:effectLst/>
                        </a:rPr>
                        <a:t>Qwen2.5-Math-7B-Instruct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0.047840</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0.300952</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0.161185</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dirty="0">
                          <a:effectLst/>
                        </a:rPr>
                        <a:t>0.231606</a:t>
                      </a:r>
                      <a:endParaRPr lang="zh-CN" altLang="en-US" sz="8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87664568"/>
                  </a:ext>
                </a:extLst>
              </a:tr>
              <a:tr h="269518">
                <a:tc>
                  <a:txBody>
                    <a:bodyPr/>
                    <a:lstStyle/>
                    <a:p>
                      <a:pPr algn="ctr"/>
                      <a:r>
                        <a:rPr lang="en-US" sz="800" dirty="0">
                          <a:effectLst/>
                        </a:rPr>
                        <a:t>Qwen2.5-Math-7B-Instruct-dialogue</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0.640944</a:t>
                      </a:r>
                      <a:endParaRPr lang="zh-CN" altLang="en-US" sz="8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0.804156</a:t>
                      </a:r>
                      <a:endParaRPr lang="zh-CN" altLang="en-US" sz="8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0.720457</a:t>
                      </a:r>
                      <a:endParaRPr lang="zh-CN" altLang="en-US" sz="8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800" b="1" dirty="0">
                          <a:effectLst/>
                        </a:rPr>
                        <a:t>0.766785</a:t>
                      </a:r>
                      <a:endParaRPr lang="zh-CN" altLang="en-US" sz="8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75968128"/>
                  </a:ext>
                </a:extLst>
              </a:tr>
            </a:tbl>
          </a:graphicData>
        </a:graphic>
      </p:graphicFrame>
      <p:graphicFrame>
        <p:nvGraphicFramePr>
          <p:cNvPr id="6" name="表格 5">
            <a:extLst>
              <a:ext uri="{FF2B5EF4-FFF2-40B4-BE49-F238E27FC236}">
                <a16:creationId xmlns:a16="http://schemas.microsoft.com/office/drawing/2014/main" id="{E56A13DB-780E-C7C5-7FED-E4968F21C7E2}"/>
              </a:ext>
            </a:extLst>
          </p:cNvPr>
          <p:cNvGraphicFramePr>
            <a:graphicFrameLocks noGrp="1"/>
          </p:cNvGraphicFramePr>
          <p:nvPr>
            <p:extLst>
              <p:ext uri="{D42A27DB-BD31-4B8C-83A1-F6EECF244321}">
                <p14:modId xmlns:p14="http://schemas.microsoft.com/office/powerpoint/2010/main" val="3479994047"/>
              </p:ext>
            </p:extLst>
          </p:nvPr>
        </p:nvGraphicFramePr>
        <p:xfrm>
          <a:off x="6960096" y="1124744"/>
          <a:ext cx="4739762" cy="5112567"/>
        </p:xfrm>
        <a:graphic>
          <a:graphicData uri="http://schemas.openxmlformats.org/drawingml/2006/table">
            <a:tbl>
              <a:tblPr/>
              <a:tblGrid>
                <a:gridCol w="2369881">
                  <a:extLst>
                    <a:ext uri="{9D8B030D-6E8A-4147-A177-3AD203B41FA5}">
                      <a16:colId xmlns:a16="http://schemas.microsoft.com/office/drawing/2014/main" val="3224592439"/>
                    </a:ext>
                  </a:extLst>
                </a:gridCol>
                <a:gridCol w="2369881">
                  <a:extLst>
                    <a:ext uri="{9D8B030D-6E8A-4147-A177-3AD203B41FA5}">
                      <a16:colId xmlns:a16="http://schemas.microsoft.com/office/drawing/2014/main" val="2215864398"/>
                    </a:ext>
                  </a:extLst>
                </a:gridCol>
              </a:tblGrid>
              <a:tr h="225231">
                <a:tc>
                  <a:txBody>
                    <a:bodyPr/>
                    <a:lstStyle/>
                    <a:p>
                      <a:pPr algn="ctr"/>
                      <a:r>
                        <a:rPr lang="en-US" sz="900" b="1">
                          <a:effectLst/>
                        </a:rPr>
                        <a:t>model</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900" b="1">
                          <a:effectLst/>
                        </a:rPr>
                        <a:t>acc</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195803457"/>
                  </a:ext>
                </a:extLst>
              </a:tr>
              <a:tr h="225231">
                <a:tc>
                  <a:txBody>
                    <a:bodyPr/>
                    <a:lstStyle/>
                    <a:p>
                      <a:pPr algn="ctr"/>
                      <a:r>
                        <a:rPr lang="en-US" sz="900">
                          <a:effectLst/>
                        </a:rPr>
                        <a:t>Meta-Llama-3-8B-Instruct</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endParaRPr lang="zh-CN" altLang="en-US" sz="900">
                        <a:effectLst/>
                      </a:endParaRP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41899175"/>
                  </a:ext>
                </a:extLst>
              </a:tr>
              <a:tr h="225231">
                <a:tc>
                  <a:txBody>
                    <a:bodyPr/>
                    <a:lstStyle/>
                    <a:p>
                      <a:pPr algn="ctr"/>
                      <a:r>
                        <a:rPr lang="en-US" sz="900">
                          <a:effectLst/>
                        </a:rPr>
                        <a:t>Meta-Llama-3.1-8B-Instruct</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0.59494</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473910493"/>
                  </a:ext>
                </a:extLst>
              </a:tr>
              <a:tr h="225231">
                <a:tc>
                  <a:txBody>
                    <a:bodyPr/>
                    <a:lstStyle/>
                    <a:p>
                      <a:pPr algn="ctr"/>
                      <a:r>
                        <a:rPr lang="en-US" sz="900">
                          <a:effectLst/>
                        </a:rPr>
                        <a:t>glm4-9b-chat</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0.61076</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19934462"/>
                  </a:ext>
                </a:extLst>
              </a:tr>
              <a:tr h="225231">
                <a:tc>
                  <a:txBody>
                    <a:bodyPr/>
                    <a:lstStyle/>
                    <a:p>
                      <a:pPr algn="ctr"/>
                      <a:r>
                        <a:rPr lang="zh-CN" altLang="en-US" sz="900">
                          <a:effectLst/>
                        </a:rPr>
                        <a:t>对话数据集上全量微调</a:t>
                      </a:r>
                      <a:r>
                        <a:rPr lang="en-US" altLang="zh-CN" sz="900">
                          <a:effectLst/>
                        </a:rPr>
                        <a:t>3.1-8B</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0.03006</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23359963"/>
                  </a:ext>
                </a:extLst>
              </a:tr>
              <a:tr h="225231">
                <a:tc>
                  <a:txBody>
                    <a:bodyPr/>
                    <a:lstStyle/>
                    <a:p>
                      <a:pPr algn="ctr"/>
                      <a:r>
                        <a:rPr lang="zh-CN" altLang="en-US" sz="900">
                          <a:effectLst/>
                        </a:rPr>
                        <a:t>对话数据集和解题数据集分离全量微调</a:t>
                      </a:r>
                      <a:r>
                        <a:rPr lang="en-US" altLang="zh-CN" sz="900">
                          <a:effectLst/>
                        </a:rPr>
                        <a:t>3.1-8B</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0.22627</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960065421"/>
                  </a:ext>
                </a:extLst>
              </a:tr>
              <a:tr h="382716">
                <a:tc>
                  <a:txBody>
                    <a:bodyPr/>
                    <a:lstStyle/>
                    <a:p>
                      <a:pPr algn="ctr"/>
                      <a:r>
                        <a:rPr lang="zh-CN" altLang="en-US" sz="900" dirty="0">
                          <a:effectLst/>
                        </a:rPr>
                        <a:t>对话数据集和解题数据集分离全量微调</a:t>
                      </a:r>
                      <a:r>
                        <a:rPr lang="en-US" altLang="zh-CN" sz="900" dirty="0">
                          <a:effectLst/>
                        </a:rPr>
                        <a:t>3.1-8B</a:t>
                      </a:r>
                      <a:r>
                        <a:rPr lang="zh-CN" altLang="en-US" sz="900" dirty="0">
                          <a:effectLst/>
                        </a:rPr>
                        <a:t>（重训 </a:t>
                      </a:r>
                      <a:r>
                        <a:rPr lang="en-US" altLang="zh-CN" sz="900" dirty="0">
                          <a:effectLst/>
                        </a:rPr>
                        <a:t>4</a:t>
                      </a:r>
                      <a:r>
                        <a:rPr lang="zh-CN" altLang="en-US" sz="900" dirty="0">
                          <a:effectLst/>
                        </a:rPr>
                        <a:t>卡</a:t>
                      </a:r>
                      <a:r>
                        <a:rPr lang="en-US" altLang="zh-CN" sz="900" dirty="0">
                          <a:effectLst/>
                        </a:rPr>
                        <a:t>1 batch size</a:t>
                      </a:r>
                      <a:r>
                        <a:rPr lang="zh-CN" altLang="en-US" sz="900" dirty="0">
                          <a:effectLst/>
                        </a:rPr>
                        <a:t>）</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0.09968</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664234026"/>
                  </a:ext>
                </a:extLst>
              </a:tr>
              <a:tr h="225231">
                <a:tc>
                  <a:txBody>
                    <a:bodyPr/>
                    <a:lstStyle/>
                    <a:p>
                      <a:pPr algn="ctr"/>
                      <a:r>
                        <a:rPr lang="zh-CN" altLang="en-US" sz="900">
                          <a:effectLst/>
                        </a:rPr>
                        <a:t>混合训练</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b="1" dirty="0">
                          <a:effectLst/>
                        </a:rPr>
                        <a:t>0.16456</a:t>
                      </a:r>
                      <a:endParaRPr lang="zh-CN" altLang="en-US" sz="900" b="1" dirty="0">
                        <a:effectLst/>
                      </a:endParaRP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499675097"/>
                  </a:ext>
                </a:extLst>
              </a:tr>
              <a:tr h="225231">
                <a:tc>
                  <a:txBody>
                    <a:bodyPr/>
                    <a:lstStyle/>
                    <a:p>
                      <a:pPr algn="ctr"/>
                      <a:r>
                        <a:rPr lang="zh-CN" altLang="en-US" sz="900">
                          <a:effectLst/>
                        </a:rPr>
                        <a:t>对话数据集重训</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0.01108</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546088389"/>
                  </a:ext>
                </a:extLst>
              </a:tr>
              <a:tr h="225231">
                <a:tc>
                  <a:txBody>
                    <a:bodyPr/>
                    <a:lstStyle/>
                    <a:p>
                      <a:pPr algn="ctr"/>
                      <a:r>
                        <a:rPr lang="zh-CN" altLang="en-US" sz="900">
                          <a:effectLst/>
                        </a:rPr>
                        <a:t>分离重训</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0.15348</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38388460"/>
                  </a:ext>
                </a:extLst>
              </a:tr>
              <a:tr h="225231">
                <a:tc>
                  <a:txBody>
                    <a:bodyPr/>
                    <a:lstStyle/>
                    <a:p>
                      <a:pPr algn="ctr"/>
                      <a:r>
                        <a:rPr lang="en-US" sz="900">
                          <a:effectLst/>
                        </a:rPr>
                        <a:t>10 epoch</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dirty="0">
                          <a:effectLst/>
                        </a:rPr>
                        <a:t>0.09019</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175218688"/>
                  </a:ext>
                </a:extLst>
              </a:tr>
              <a:tr h="225231">
                <a:tc>
                  <a:txBody>
                    <a:bodyPr/>
                    <a:lstStyle/>
                    <a:p>
                      <a:pPr algn="ctr"/>
                      <a:r>
                        <a:rPr lang="en-US" sz="900" dirty="0" err="1">
                          <a:effectLst/>
                        </a:rPr>
                        <a:t>sft</a:t>
                      </a:r>
                      <a:r>
                        <a:rPr lang="en-US" sz="900" dirty="0">
                          <a:effectLst/>
                        </a:rPr>
                        <a:t> epoch_1</a:t>
                      </a:r>
                      <a:r>
                        <a:rPr lang="zh-CN" altLang="en-US" sz="900" dirty="0">
                          <a:effectLst/>
                        </a:rPr>
                        <a:t> </a:t>
                      </a:r>
                      <a:r>
                        <a:rPr lang="en-US" sz="900" dirty="0">
                          <a:effectLst/>
                        </a:rPr>
                        <a:t>bs 2</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0.02532</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68715056"/>
                  </a:ext>
                </a:extLst>
              </a:tr>
              <a:tr h="225231">
                <a:tc>
                  <a:txBody>
                    <a:bodyPr/>
                    <a:lstStyle/>
                    <a:p>
                      <a:pPr algn="ctr"/>
                      <a:r>
                        <a:rPr lang="en-US" sz="900">
                          <a:effectLst/>
                        </a:rPr>
                        <a:t>eopch 1 bs 8</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0.03323</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403972577"/>
                  </a:ext>
                </a:extLst>
              </a:tr>
              <a:tr h="225231">
                <a:tc>
                  <a:txBody>
                    <a:bodyPr/>
                    <a:lstStyle/>
                    <a:p>
                      <a:pPr algn="ctr"/>
                      <a:r>
                        <a:rPr lang="en-US" sz="900">
                          <a:effectLst/>
                        </a:rPr>
                        <a:t>eopch 2 bs 8</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0.04272</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100441130"/>
                  </a:ext>
                </a:extLst>
              </a:tr>
              <a:tr h="225231">
                <a:tc>
                  <a:txBody>
                    <a:bodyPr/>
                    <a:lstStyle/>
                    <a:p>
                      <a:pPr algn="ctr"/>
                      <a:r>
                        <a:rPr lang="en-US" sz="900">
                          <a:effectLst/>
                        </a:rPr>
                        <a:t>epoch2 bs8 ga2</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0.02690</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268873602"/>
                  </a:ext>
                </a:extLst>
              </a:tr>
              <a:tr h="225231">
                <a:tc>
                  <a:txBody>
                    <a:bodyPr/>
                    <a:lstStyle/>
                    <a:p>
                      <a:pPr algn="ctr"/>
                      <a:r>
                        <a:rPr lang="en-US" sz="900">
                          <a:effectLst/>
                        </a:rPr>
                        <a:t>glm4_dialogue</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0.10601</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550155476"/>
                  </a:ext>
                </a:extLst>
              </a:tr>
              <a:tr h="225231">
                <a:tc>
                  <a:txBody>
                    <a:bodyPr/>
                    <a:lstStyle/>
                    <a:p>
                      <a:pPr algn="ctr"/>
                      <a:r>
                        <a:rPr lang="en-US" sz="900">
                          <a:effectLst/>
                        </a:rPr>
                        <a:t>glm4_dialogue_solution</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0.17880</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783787728"/>
                  </a:ext>
                </a:extLst>
              </a:tr>
              <a:tr h="225231">
                <a:tc>
                  <a:txBody>
                    <a:bodyPr/>
                    <a:lstStyle/>
                    <a:p>
                      <a:pPr algn="ctr"/>
                      <a:r>
                        <a:rPr lang="en-US" sz="900">
                          <a:effectLst/>
                        </a:rPr>
                        <a:t>glm4_dialogue_pt</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0.05696</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41641426"/>
                  </a:ext>
                </a:extLst>
              </a:tr>
              <a:tr h="225231">
                <a:tc>
                  <a:txBody>
                    <a:bodyPr/>
                    <a:lstStyle/>
                    <a:p>
                      <a:pPr algn="ctr"/>
                      <a:r>
                        <a:rPr lang="fr-FR" sz="900">
                          <a:effectLst/>
                        </a:rPr>
                        <a:t>llama_3_1_8b_dialogue_pt_solution_sft</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a:effectLst/>
                        </a:rPr>
                        <a:t>0.14241</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96331186"/>
                  </a:ext>
                </a:extLst>
              </a:tr>
              <a:tr h="225231">
                <a:tc>
                  <a:txBody>
                    <a:bodyPr/>
                    <a:lstStyle/>
                    <a:p>
                      <a:pPr algn="ctr"/>
                      <a:r>
                        <a:rPr lang="en-US" sz="900">
                          <a:effectLst/>
                        </a:rPr>
                        <a:t>glm4_9b_chat_llamafactory_mixed</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a:effectLst/>
                        </a:rPr>
                        <a:t>0.13766</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60709678"/>
                  </a:ext>
                </a:extLst>
              </a:tr>
              <a:tr h="225231">
                <a:tc>
                  <a:txBody>
                    <a:bodyPr/>
                    <a:lstStyle/>
                    <a:p>
                      <a:pPr algn="ctr"/>
                      <a:r>
                        <a:rPr lang="en-US" sz="900">
                          <a:effectLst/>
                        </a:rPr>
                        <a:t>Qwen2.5-Math-7B-Instruct</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900" b="1" dirty="0">
                          <a:effectLst/>
                        </a:rPr>
                        <a:t>0.83070</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261170542"/>
                  </a:ext>
                </a:extLst>
              </a:tr>
              <a:tr h="225231">
                <a:tc>
                  <a:txBody>
                    <a:bodyPr/>
                    <a:lstStyle/>
                    <a:p>
                      <a:pPr algn="ctr"/>
                      <a:r>
                        <a:rPr lang="en-US" sz="900">
                          <a:effectLst/>
                        </a:rPr>
                        <a:t>Qwen2.5-Math-7B-Instruct-dialogue</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900" b="1" dirty="0">
                          <a:effectLst/>
                        </a:rPr>
                        <a:t>0.71994</a:t>
                      </a:r>
                    </a:p>
                  </a:txBody>
                  <a:tcPr marL="63918" marR="63918" marT="29501" marB="2950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7460559"/>
                  </a:ext>
                </a:extLst>
              </a:tr>
            </a:tbl>
          </a:graphicData>
        </a:graphic>
      </p:graphicFrame>
    </p:spTree>
    <p:extLst>
      <p:ext uri="{BB962C8B-B14F-4D97-AF65-F5344CB8AC3E}">
        <p14:creationId xmlns:p14="http://schemas.microsoft.com/office/powerpoint/2010/main" val="153504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88502-8C9F-D549-9A56-E444FC6F1E7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4CA1DEB-95E4-FCA1-0215-824E8C242FC6}"/>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实验结果</a:t>
            </a:r>
          </a:p>
        </p:txBody>
      </p:sp>
      <p:sp>
        <p:nvSpPr>
          <p:cNvPr id="3" name="灯片编号占位符 2">
            <a:extLst>
              <a:ext uri="{FF2B5EF4-FFF2-40B4-BE49-F238E27FC236}">
                <a16:creationId xmlns:a16="http://schemas.microsoft.com/office/drawing/2014/main" id="{9F4529A0-38EC-F89F-7825-46B6FFD1BBC4}"/>
              </a:ext>
            </a:extLst>
          </p:cNvPr>
          <p:cNvSpPr>
            <a:spLocks noGrp="1"/>
          </p:cNvSpPr>
          <p:nvPr>
            <p:ph type="sldNum" sz="quarter" idx="10"/>
          </p:nvPr>
        </p:nvSpPr>
        <p:spPr/>
        <p:txBody>
          <a:bodyPr/>
          <a:lstStyle/>
          <a:p>
            <a:pPr>
              <a:defRPr/>
            </a:pPr>
            <a:fld id="{B6C63437-A4DD-47E2-B39F-B4494D074D76}" type="slidenum">
              <a:rPr lang="en-US" altLang="zh-CN" smtClean="0"/>
              <a:pPr>
                <a:defRPr/>
              </a:pPr>
              <a:t>17</a:t>
            </a:fld>
            <a:endParaRPr lang="en-US" altLang="zh-CN"/>
          </a:p>
        </p:txBody>
      </p:sp>
      <p:sp>
        <p:nvSpPr>
          <p:cNvPr id="4" name="文本占位符 2">
            <a:extLst>
              <a:ext uri="{FF2B5EF4-FFF2-40B4-BE49-F238E27FC236}">
                <a16:creationId xmlns:a16="http://schemas.microsoft.com/office/drawing/2014/main" id="{45935266-3955-5040-A0E5-D57F848B5AF8}"/>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结论</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Firefly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微调数学垂域大模型效果最好。</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6A94AD76-EB38-C3D5-F5FB-CAD4A66A3298}"/>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aphicFrame>
        <p:nvGraphicFramePr>
          <p:cNvPr id="8" name="表格 7">
            <a:extLst>
              <a:ext uri="{FF2B5EF4-FFF2-40B4-BE49-F238E27FC236}">
                <a16:creationId xmlns:a16="http://schemas.microsoft.com/office/drawing/2014/main" id="{87085F61-6FAC-DA2E-EE2E-D6B31F1B7D21}"/>
              </a:ext>
            </a:extLst>
          </p:cNvPr>
          <p:cNvGraphicFramePr>
            <a:graphicFrameLocks noGrp="1"/>
          </p:cNvGraphicFramePr>
          <p:nvPr>
            <p:extLst>
              <p:ext uri="{D42A27DB-BD31-4B8C-83A1-F6EECF244321}">
                <p14:modId xmlns:p14="http://schemas.microsoft.com/office/powerpoint/2010/main" val="4288457678"/>
              </p:ext>
            </p:extLst>
          </p:nvPr>
        </p:nvGraphicFramePr>
        <p:xfrm>
          <a:off x="1127448" y="2132856"/>
          <a:ext cx="9937104" cy="4167109"/>
        </p:xfrm>
        <a:graphic>
          <a:graphicData uri="http://schemas.openxmlformats.org/drawingml/2006/table">
            <a:tbl>
              <a:tblPr/>
              <a:tblGrid>
                <a:gridCol w="1242138">
                  <a:extLst>
                    <a:ext uri="{9D8B030D-6E8A-4147-A177-3AD203B41FA5}">
                      <a16:colId xmlns:a16="http://schemas.microsoft.com/office/drawing/2014/main" val="3891223181"/>
                    </a:ext>
                  </a:extLst>
                </a:gridCol>
                <a:gridCol w="1242138">
                  <a:extLst>
                    <a:ext uri="{9D8B030D-6E8A-4147-A177-3AD203B41FA5}">
                      <a16:colId xmlns:a16="http://schemas.microsoft.com/office/drawing/2014/main" val="4038768041"/>
                    </a:ext>
                  </a:extLst>
                </a:gridCol>
                <a:gridCol w="1242138">
                  <a:extLst>
                    <a:ext uri="{9D8B030D-6E8A-4147-A177-3AD203B41FA5}">
                      <a16:colId xmlns:a16="http://schemas.microsoft.com/office/drawing/2014/main" val="2498487348"/>
                    </a:ext>
                  </a:extLst>
                </a:gridCol>
                <a:gridCol w="1242138">
                  <a:extLst>
                    <a:ext uri="{9D8B030D-6E8A-4147-A177-3AD203B41FA5}">
                      <a16:colId xmlns:a16="http://schemas.microsoft.com/office/drawing/2014/main" val="1341152534"/>
                    </a:ext>
                  </a:extLst>
                </a:gridCol>
                <a:gridCol w="1242138">
                  <a:extLst>
                    <a:ext uri="{9D8B030D-6E8A-4147-A177-3AD203B41FA5}">
                      <a16:colId xmlns:a16="http://schemas.microsoft.com/office/drawing/2014/main" val="1024377384"/>
                    </a:ext>
                  </a:extLst>
                </a:gridCol>
                <a:gridCol w="1242138">
                  <a:extLst>
                    <a:ext uri="{9D8B030D-6E8A-4147-A177-3AD203B41FA5}">
                      <a16:colId xmlns:a16="http://schemas.microsoft.com/office/drawing/2014/main" val="141316033"/>
                    </a:ext>
                  </a:extLst>
                </a:gridCol>
                <a:gridCol w="1242138">
                  <a:extLst>
                    <a:ext uri="{9D8B030D-6E8A-4147-A177-3AD203B41FA5}">
                      <a16:colId xmlns:a16="http://schemas.microsoft.com/office/drawing/2014/main" val="4221752278"/>
                    </a:ext>
                  </a:extLst>
                </a:gridCol>
                <a:gridCol w="1242138">
                  <a:extLst>
                    <a:ext uri="{9D8B030D-6E8A-4147-A177-3AD203B41FA5}">
                      <a16:colId xmlns:a16="http://schemas.microsoft.com/office/drawing/2014/main" val="886868186"/>
                    </a:ext>
                  </a:extLst>
                </a:gridCol>
              </a:tblGrid>
              <a:tr h="354425">
                <a:tc>
                  <a:txBody>
                    <a:bodyPr/>
                    <a:lstStyle/>
                    <a:p>
                      <a:pPr algn="ctr"/>
                      <a:r>
                        <a:rPr lang="en-US" sz="1400" b="1" dirty="0">
                          <a:effectLst/>
                        </a:rPr>
                        <a:t>model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a:effectLst/>
                        </a:rPr>
                        <a:t>BLEU-4</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a:effectLst/>
                        </a:rPr>
                        <a:t>ROUGE-1</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a:effectLst/>
                        </a:rPr>
                        <a:t>ROUGE-2</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a:effectLst/>
                        </a:rPr>
                        <a:t>ROUGE-l</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100" b="1" dirty="0">
                          <a:effectLst/>
                        </a:rPr>
                        <a:t>MATH (own split)</a:t>
                      </a:r>
                      <a:endParaRPr lang="en-US" sz="1100" b="1"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a:effectLst/>
                        </a:rPr>
                        <a:t>gsm8k</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err="1">
                          <a:effectLst/>
                        </a:rPr>
                        <a:t>mawps</a:t>
                      </a:r>
                      <a:endParaRPr lang="en-US" sz="1400" b="1" dirty="0">
                        <a:effectLst/>
                      </a:endParaRP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581787224"/>
                  </a:ext>
                </a:extLst>
              </a:tr>
              <a:tr h="773686">
                <a:tc>
                  <a:txBody>
                    <a:bodyPr/>
                    <a:lstStyle/>
                    <a:p>
                      <a:pPr algn="ctr"/>
                      <a:r>
                        <a:rPr lang="en-US" sz="1600" dirty="0" err="1">
                          <a:effectLst/>
                        </a:rPr>
                        <a:t>SocraticLM</a:t>
                      </a:r>
                      <a:endParaRPr lang="en-US" sz="16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0.486</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0.562</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0.337</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0.475</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1" dirty="0">
                          <a:effectLst/>
                        </a:rPr>
                        <a:t>-</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0.606</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0.814</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645353554"/>
                  </a:ext>
                </a:extLst>
              </a:tr>
              <a:tr h="773686">
                <a:tc>
                  <a:txBody>
                    <a:bodyPr/>
                    <a:lstStyle/>
                    <a:p>
                      <a:pPr algn="ctr"/>
                      <a:r>
                        <a:rPr lang="en-US" altLang="zh-CN" sz="1600" dirty="0">
                          <a:effectLst/>
                        </a:rPr>
                        <a:t>Qwen2.5-Math-7B-Instruct</a:t>
                      </a:r>
                      <a:endParaRPr lang="en-US" sz="16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0.047840</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0.300952</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0.161185</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0.231606</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1" dirty="0">
                          <a:effectLst/>
                        </a:rPr>
                        <a:t>0.83070</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0.92494</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1" dirty="0">
                          <a:effectLst/>
                        </a:rPr>
                        <a:t>0.96620</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53589173"/>
                  </a:ext>
                </a:extLst>
              </a:tr>
              <a:tr h="793391">
                <a:tc>
                  <a:txBody>
                    <a:bodyPr/>
                    <a:lstStyle/>
                    <a:p>
                      <a:pPr algn="ctr"/>
                      <a:r>
                        <a:rPr lang="en-US" sz="1600" dirty="0">
                          <a:effectLst/>
                        </a:rPr>
                        <a:t>Qwen2.5-Math-7B-Instruct-dialogue</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1" dirty="0">
                          <a:effectLst/>
                        </a:rPr>
                        <a:t>0.640944</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1" dirty="0">
                          <a:effectLst/>
                        </a:rPr>
                        <a:t>0.804156</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1" dirty="0">
                          <a:effectLst/>
                        </a:rPr>
                        <a:t>0.720457</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1" dirty="0">
                          <a:effectLst/>
                        </a:rPr>
                        <a:t>0.766785</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0.71994</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0.62244</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b="0" dirty="0">
                          <a:effectLst/>
                        </a:rPr>
                        <a:t>0.14647</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78297686"/>
                  </a:ext>
                </a:extLst>
              </a:tr>
              <a:tr h="98479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effectLst/>
                        </a:rPr>
                        <a:t>Qwen2.5-Math-7B-Instruct-dialogue</a:t>
                      </a:r>
                    </a:p>
                    <a:p>
                      <a:pPr algn="ctr"/>
                      <a:r>
                        <a:rPr lang="en-US" sz="1600" dirty="0">
                          <a:effectLst/>
                        </a:rPr>
                        <a:t>-solution-cot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00A95B"/>
                      </a:solidFill>
                      <a:prstDash val="solid"/>
                      <a:round/>
                      <a:headEnd type="none" w="med" len="med"/>
                      <a:tailEnd type="none" w="med" len="med"/>
                    </a:lnB>
                    <a:solidFill>
                      <a:srgbClr val="FFFFFF"/>
                    </a:solidFill>
                  </a:tcPr>
                </a:tc>
                <a:tc>
                  <a:txBody>
                    <a:bodyPr/>
                    <a:lstStyle/>
                    <a:p>
                      <a:pPr algn="ctr"/>
                      <a:r>
                        <a:rPr lang="en-US" altLang="zh-CN" sz="1600" b="0" dirty="0">
                          <a:effectLst/>
                        </a:rPr>
                        <a:t>0.524822</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60A35B"/>
                      </a:solidFill>
                      <a:prstDash val="solid"/>
                      <a:round/>
                      <a:headEnd type="none" w="med" len="med"/>
                      <a:tailEnd type="none" w="med" len="med"/>
                    </a:lnB>
                    <a:solidFill>
                      <a:srgbClr val="FFFFFF"/>
                    </a:solidFill>
                  </a:tcPr>
                </a:tc>
                <a:tc>
                  <a:txBody>
                    <a:bodyPr/>
                    <a:lstStyle/>
                    <a:p>
                      <a:pPr algn="ctr"/>
                      <a:r>
                        <a:rPr lang="en-US" altLang="zh-CN" sz="1600" b="0" dirty="0">
                          <a:effectLst/>
                        </a:rPr>
                        <a:t>0.740032</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00AE5B"/>
                      </a:solidFill>
                      <a:prstDash val="solid"/>
                      <a:round/>
                      <a:headEnd type="none" w="med" len="med"/>
                      <a:tailEnd type="none" w="med" len="med"/>
                    </a:lnB>
                    <a:solidFill>
                      <a:srgbClr val="FFFFFF"/>
                    </a:solidFill>
                  </a:tcPr>
                </a:tc>
                <a:tc>
                  <a:txBody>
                    <a:bodyPr/>
                    <a:lstStyle/>
                    <a:p>
                      <a:pPr algn="ctr"/>
                      <a:r>
                        <a:rPr lang="en-US" altLang="zh-CN" sz="1600" b="0" dirty="0">
                          <a:effectLst/>
                        </a:rPr>
                        <a:t>0.627662</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00AE5B"/>
                      </a:solidFill>
                      <a:prstDash val="solid"/>
                      <a:round/>
                      <a:headEnd type="none" w="med" len="med"/>
                      <a:tailEnd type="none" w="med" len="med"/>
                    </a:lnB>
                    <a:solidFill>
                      <a:srgbClr val="FFFFFF"/>
                    </a:solidFill>
                  </a:tcPr>
                </a:tc>
                <a:tc>
                  <a:txBody>
                    <a:bodyPr/>
                    <a:lstStyle/>
                    <a:p>
                      <a:pPr algn="ctr"/>
                      <a:r>
                        <a:rPr lang="en-US" altLang="zh-CN" sz="1600" b="0" dirty="0">
                          <a:effectLst/>
                        </a:rPr>
                        <a:t>0.690585</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00AE5B"/>
                      </a:solidFill>
                      <a:prstDash val="solid"/>
                      <a:round/>
                      <a:headEnd type="none" w="med" len="med"/>
                      <a:tailEnd type="none" w="med" len="med"/>
                    </a:lnB>
                    <a:solidFill>
                      <a:srgbClr val="FFFFFF"/>
                    </a:solidFill>
                  </a:tcPr>
                </a:tc>
                <a:tc>
                  <a:txBody>
                    <a:bodyPr/>
                    <a:lstStyle/>
                    <a:p>
                      <a:pPr algn="ctr"/>
                      <a:r>
                        <a:rPr lang="en-US" altLang="zh-CN" sz="1600" b="1" dirty="0">
                          <a:effectLst/>
                        </a:rPr>
                        <a:t>0.83070</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00AE5B"/>
                      </a:solidFill>
                      <a:prstDash val="solid"/>
                      <a:round/>
                      <a:headEnd type="none" w="med" len="med"/>
                      <a:tailEnd type="none" w="med" len="med"/>
                    </a:lnB>
                    <a:solidFill>
                      <a:srgbClr val="FFFFFF"/>
                    </a:solidFill>
                  </a:tcPr>
                </a:tc>
                <a:tc>
                  <a:txBody>
                    <a:bodyPr/>
                    <a:lstStyle/>
                    <a:p>
                      <a:pPr algn="ctr"/>
                      <a:r>
                        <a:rPr lang="en-US" altLang="zh-CN" sz="1600" b="1" dirty="0">
                          <a:effectLst/>
                        </a:rPr>
                        <a:t>0.92570</a:t>
                      </a:r>
                      <a:endParaRPr lang="zh-CN" altLang="en-US" sz="1600" b="1"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00AE5B"/>
                      </a:solidFill>
                      <a:prstDash val="solid"/>
                      <a:round/>
                      <a:headEnd type="none" w="med" len="med"/>
                      <a:tailEnd type="none" w="med" len="med"/>
                    </a:lnB>
                    <a:solidFill>
                      <a:srgbClr val="FFFFFF"/>
                    </a:solidFill>
                  </a:tcPr>
                </a:tc>
                <a:tc>
                  <a:txBody>
                    <a:bodyPr/>
                    <a:lstStyle/>
                    <a:p>
                      <a:pPr algn="ctr"/>
                      <a:r>
                        <a:rPr lang="en-US" altLang="zh-CN" sz="1600" b="0" dirty="0">
                          <a:effectLst/>
                        </a:rPr>
                        <a:t>0.96338</a:t>
                      </a:r>
                      <a:endParaRPr lang="zh-CN" altLang="en-US" sz="16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00AE5B"/>
                      </a:solidFill>
                      <a:prstDash val="solid"/>
                      <a:round/>
                      <a:headEnd type="none" w="med" len="med"/>
                      <a:tailEnd type="none" w="med" len="med"/>
                    </a:lnB>
                    <a:solidFill>
                      <a:srgbClr val="FFFFFF"/>
                    </a:solidFill>
                  </a:tcPr>
                </a:tc>
                <a:extLst>
                  <a:ext uri="{0D108BD9-81ED-4DB2-BD59-A6C34878D82A}">
                    <a16:rowId xmlns:a16="http://schemas.microsoft.com/office/drawing/2014/main" val="785995457"/>
                  </a:ext>
                </a:extLst>
              </a:tr>
            </a:tbl>
          </a:graphicData>
        </a:graphic>
      </p:graphicFrame>
    </p:spTree>
    <p:extLst>
      <p:ext uri="{BB962C8B-B14F-4D97-AF65-F5344CB8AC3E}">
        <p14:creationId xmlns:p14="http://schemas.microsoft.com/office/powerpoint/2010/main" val="1134473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6E0AD-C758-3C88-98FF-637CBBE49FF2}"/>
            </a:ext>
          </a:extLst>
        </p:cNvPr>
        <p:cNvGrpSpPr/>
        <p:nvPr/>
      </p:nvGrpSpPr>
      <p:grpSpPr>
        <a:xfrm>
          <a:off x="0" y="0"/>
          <a:ext cx="0" cy="0"/>
          <a:chOff x="0" y="0"/>
          <a:chExt cx="0" cy="0"/>
        </a:xfrm>
      </p:grpSpPr>
      <p:grpSp>
        <p:nvGrpSpPr>
          <p:cNvPr id="3" name="组合 4">
            <a:extLst>
              <a:ext uri="{FF2B5EF4-FFF2-40B4-BE49-F238E27FC236}">
                <a16:creationId xmlns:a16="http://schemas.microsoft.com/office/drawing/2014/main" id="{98E56345-AB17-55E9-85BC-9C1EB72C3DD9}"/>
              </a:ext>
            </a:extLst>
          </p:cNvPr>
          <p:cNvGrpSpPr/>
          <p:nvPr/>
        </p:nvGrpSpPr>
        <p:grpSpPr>
          <a:xfrm>
            <a:off x="2805660" y="3873918"/>
            <a:ext cx="6550025" cy="568325"/>
            <a:chOff x="1419225" y="1743075"/>
            <a:chExt cx="6550025" cy="568325"/>
          </a:xfrm>
          <a:solidFill>
            <a:srgbClr val="2F5597"/>
          </a:solidFill>
        </p:grpSpPr>
        <p:sp>
          <p:nvSpPr>
            <p:cNvPr id="4" name="同侧圆角矩形 3">
              <a:extLst>
                <a:ext uri="{FF2B5EF4-FFF2-40B4-BE49-F238E27FC236}">
                  <a16:creationId xmlns:a16="http://schemas.microsoft.com/office/drawing/2014/main" id="{D30C55B1-CA9E-13F9-C1F5-815D14D1692D}"/>
                </a:ext>
              </a:extLst>
            </p:cNvPr>
            <p:cNvSpPr/>
            <p:nvPr/>
          </p:nvSpPr>
          <p:spPr>
            <a:xfrm rot="16200000">
              <a:off x="1558925" y="1603375"/>
              <a:ext cx="566738" cy="846138"/>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 name="同侧圆角矩形 4">
              <a:extLst>
                <a:ext uri="{FF2B5EF4-FFF2-40B4-BE49-F238E27FC236}">
                  <a16:creationId xmlns:a16="http://schemas.microsoft.com/office/drawing/2014/main" id="{185D2181-D834-B282-2C1B-DD943BE506FB}"/>
                </a:ext>
              </a:extLst>
            </p:cNvPr>
            <p:cNvSpPr/>
            <p:nvPr/>
          </p:nvSpPr>
          <p:spPr>
            <a:xfrm rot="16200000" flipV="1">
              <a:off x="4866482" y="-791369"/>
              <a:ext cx="565150" cy="5640387"/>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bg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CEC7549-97FB-9B74-6945-8396FC7A1C08}"/>
                </a:ext>
              </a:extLst>
            </p:cNvPr>
            <p:cNvSpPr/>
            <p:nvPr/>
          </p:nvSpPr>
          <p:spPr>
            <a:xfrm>
              <a:off x="2386013" y="1785938"/>
              <a:ext cx="5543550" cy="506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分析</a:t>
              </a:r>
            </a:p>
          </p:txBody>
        </p:sp>
        <p:sp>
          <p:nvSpPr>
            <p:cNvPr id="7" name="矩形 6">
              <a:extLst>
                <a:ext uri="{FF2B5EF4-FFF2-40B4-BE49-F238E27FC236}">
                  <a16:creationId xmlns:a16="http://schemas.microsoft.com/office/drawing/2014/main" id="{0942E403-772D-580C-CD9F-820839A3F6DE}"/>
                </a:ext>
              </a:extLst>
            </p:cNvPr>
            <p:cNvSpPr>
              <a:spLocks noChangeArrowheads="1"/>
            </p:cNvSpPr>
            <p:nvPr/>
          </p:nvSpPr>
          <p:spPr bwMode="auto">
            <a:xfrm>
              <a:off x="1700736" y="1787922"/>
              <a:ext cx="351379" cy="492443"/>
            </a:xfrm>
            <a:prstGeom prst="rect">
              <a:avLst/>
            </a:prstGeom>
            <a:grpFill/>
            <a:ln w="9525">
              <a:noFill/>
              <a:miter lim="800000"/>
              <a:headEnd/>
              <a:tailEnd/>
            </a:ln>
          </p:spPr>
          <p:txBody>
            <a:bodyPr wrap="none">
              <a:spAutoFit/>
            </a:bodyPr>
            <a:lstStyle/>
            <a:p>
              <a:pPr algn="ctr" eaLnBrk="1" hangingPunct="1">
                <a:defRPr/>
              </a:pPr>
              <a:r>
                <a:rPr lang="en-US" altLang="ko-KR" sz="2600" b="1" dirty="0">
                  <a:solidFill>
                    <a:schemeClr val="bg1"/>
                  </a:solidFill>
                  <a:latin typeface="Times New Roman" panose="02020603050405020304" pitchFamily="18" charset="0"/>
                  <a:ea typeface="黑体" pitchFamily="49" charset="-122"/>
                  <a:cs typeface="Times New Roman" panose="02020603050405020304" pitchFamily="18" charset="0"/>
                </a:rPr>
                <a:t>3</a:t>
              </a:r>
              <a:endParaRPr lang="ko-KR" altLang="en-US" sz="26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grpSp>
      <p:grpSp>
        <p:nvGrpSpPr>
          <p:cNvPr id="12" name="组合 4">
            <a:extLst>
              <a:ext uri="{FF2B5EF4-FFF2-40B4-BE49-F238E27FC236}">
                <a16:creationId xmlns:a16="http://schemas.microsoft.com/office/drawing/2014/main" id="{E52A7E39-3AE1-CEC4-7938-B7974BE8DFCB}"/>
              </a:ext>
            </a:extLst>
          </p:cNvPr>
          <p:cNvGrpSpPr/>
          <p:nvPr/>
        </p:nvGrpSpPr>
        <p:grpSpPr>
          <a:xfrm>
            <a:off x="2820987" y="2348880"/>
            <a:ext cx="6550025" cy="568325"/>
            <a:chOff x="1419225" y="1743075"/>
            <a:chExt cx="6550025" cy="568325"/>
          </a:xfrm>
          <a:solidFill>
            <a:srgbClr val="D6DCE5"/>
          </a:solidFill>
        </p:grpSpPr>
        <p:sp>
          <p:nvSpPr>
            <p:cNvPr id="13" name="同侧圆角矩形 12">
              <a:extLst>
                <a:ext uri="{FF2B5EF4-FFF2-40B4-BE49-F238E27FC236}">
                  <a16:creationId xmlns:a16="http://schemas.microsoft.com/office/drawing/2014/main" id="{DB2E2E8D-C4C3-9305-5D03-CBC7C0C84F15}"/>
                </a:ext>
              </a:extLst>
            </p:cNvPr>
            <p:cNvSpPr/>
            <p:nvPr/>
          </p:nvSpPr>
          <p:spPr>
            <a:xfrm rot="16200000">
              <a:off x="1558925" y="1603375"/>
              <a:ext cx="566738" cy="846138"/>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dirty="0">
                <a:solidFill>
                  <a:srgbClr val="002060"/>
                </a:solidFill>
                <a:latin typeface="Times New Roman" panose="02020603050405020304" pitchFamily="18" charset="0"/>
                <a:cs typeface="Times New Roman" panose="02020603050405020304" pitchFamily="18" charset="0"/>
              </a:endParaRPr>
            </a:p>
          </p:txBody>
        </p:sp>
        <p:sp>
          <p:nvSpPr>
            <p:cNvPr id="14" name="同侧圆角矩形 13">
              <a:extLst>
                <a:ext uri="{FF2B5EF4-FFF2-40B4-BE49-F238E27FC236}">
                  <a16:creationId xmlns:a16="http://schemas.microsoft.com/office/drawing/2014/main" id="{9234DC6E-7A7A-10D2-7A58-9910EB946AE6}"/>
                </a:ext>
              </a:extLst>
            </p:cNvPr>
            <p:cNvSpPr/>
            <p:nvPr/>
          </p:nvSpPr>
          <p:spPr>
            <a:xfrm rot="16200000" flipV="1">
              <a:off x="4866482" y="-791369"/>
              <a:ext cx="565150" cy="5640387"/>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solidFill>
                  <a:srgbClr val="00206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64188CEA-04D3-D393-5EA9-072837990AA1}"/>
                </a:ext>
              </a:extLst>
            </p:cNvPr>
            <p:cNvSpPr/>
            <p:nvPr/>
          </p:nvSpPr>
          <p:spPr>
            <a:xfrm>
              <a:off x="2386013" y="1785938"/>
              <a:ext cx="5543550" cy="506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训练方法</a:t>
              </a:r>
            </a:p>
          </p:txBody>
        </p:sp>
        <p:sp>
          <p:nvSpPr>
            <p:cNvPr id="16" name="矩形 6">
              <a:extLst>
                <a:ext uri="{FF2B5EF4-FFF2-40B4-BE49-F238E27FC236}">
                  <a16:creationId xmlns:a16="http://schemas.microsoft.com/office/drawing/2014/main" id="{73AF3EB7-60E9-AD50-754D-8B25B27AD9D8}"/>
                </a:ext>
              </a:extLst>
            </p:cNvPr>
            <p:cNvSpPr>
              <a:spLocks noChangeArrowheads="1"/>
            </p:cNvSpPr>
            <p:nvPr/>
          </p:nvSpPr>
          <p:spPr bwMode="auto">
            <a:xfrm>
              <a:off x="1699934" y="1787922"/>
              <a:ext cx="352982" cy="492443"/>
            </a:xfrm>
            <a:prstGeom prst="rect">
              <a:avLst/>
            </a:prstGeom>
            <a:grpFill/>
            <a:ln w="9525">
              <a:noFill/>
              <a:miter lim="800000"/>
              <a:headEnd/>
              <a:tailEnd/>
            </a:ln>
          </p:spPr>
          <p:txBody>
            <a:bodyPr wrap="none">
              <a:spAutoFit/>
            </a:bodyPr>
            <a:lstStyle/>
            <a:p>
              <a:pPr algn="ctr" eaLnBrk="1" hangingPunct="1">
                <a:defRPr/>
              </a:pPr>
              <a:r>
                <a:rPr lang="en-US" altLang="zh-CN" sz="2600" b="1" dirty="0">
                  <a:solidFill>
                    <a:srgbClr val="002060"/>
                  </a:solidFill>
                  <a:latin typeface="Times New Roman" panose="02020603050405020304" pitchFamily="18" charset="0"/>
                  <a:ea typeface="黑体" pitchFamily="49" charset="-122"/>
                  <a:cs typeface="Times New Roman" panose="02020603050405020304" pitchFamily="18" charset="0"/>
                </a:rPr>
                <a:t>1</a:t>
              </a:r>
              <a:endParaRPr lang="ko-KR" altLang="en-US" sz="2600" b="1" dirty="0">
                <a:solidFill>
                  <a:srgbClr val="002060"/>
                </a:solidFill>
                <a:latin typeface="Times New Roman" panose="02020603050405020304" pitchFamily="18" charset="0"/>
                <a:ea typeface="黑体" pitchFamily="49" charset="-122"/>
                <a:cs typeface="Times New Roman" panose="02020603050405020304" pitchFamily="18" charset="0"/>
              </a:endParaRPr>
            </a:p>
          </p:txBody>
        </p:sp>
      </p:grpSp>
      <p:grpSp>
        <p:nvGrpSpPr>
          <p:cNvPr id="28" name="组合 6">
            <a:extLst>
              <a:ext uri="{FF2B5EF4-FFF2-40B4-BE49-F238E27FC236}">
                <a16:creationId xmlns:a16="http://schemas.microsoft.com/office/drawing/2014/main" id="{CD070E8C-00CF-FE40-DE1D-79E102109CB2}"/>
              </a:ext>
            </a:extLst>
          </p:cNvPr>
          <p:cNvGrpSpPr>
            <a:grpSpLocks/>
          </p:cNvGrpSpPr>
          <p:nvPr/>
        </p:nvGrpSpPr>
        <p:grpSpPr bwMode="auto">
          <a:xfrm>
            <a:off x="2822056" y="3114573"/>
            <a:ext cx="6559553" cy="565150"/>
            <a:chOff x="1406525" y="3548063"/>
            <a:chExt cx="6627814" cy="565150"/>
          </a:xfrm>
          <a:solidFill>
            <a:schemeClr val="tx2">
              <a:lumMod val="20000"/>
              <a:lumOff val="80000"/>
            </a:schemeClr>
          </a:solidFill>
        </p:grpSpPr>
        <p:sp>
          <p:nvSpPr>
            <p:cNvPr id="29" name="同侧圆角矩形 16">
              <a:extLst>
                <a:ext uri="{FF2B5EF4-FFF2-40B4-BE49-F238E27FC236}">
                  <a16:creationId xmlns:a16="http://schemas.microsoft.com/office/drawing/2014/main" id="{625E0621-3DB7-2436-E2CF-4CB06A649377}"/>
                </a:ext>
              </a:extLst>
            </p:cNvPr>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0" name="同侧圆角矩形 17">
              <a:extLst>
                <a:ext uri="{FF2B5EF4-FFF2-40B4-BE49-F238E27FC236}">
                  <a16:creationId xmlns:a16="http://schemas.microsoft.com/office/drawing/2014/main" id="{E17F1AF7-9A79-280C-50CA-4FA629F568CC}"/>
                </a:ext>
              </a:extLst>
            </p:cNvPr>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31" name="矩形 22">
              <a:extLst>
                <a:ext uri="{FF2B5EF4-FFF2-40B4-BE49-F238E27FC236}">
                  <a16:creationId xmlns:a16="http://schemas.microsoft.com/office/drawing/2014/main" id="{F247BC67-1C1B-2110-922F-DF6028DDCF82}"/>
                </a:ext>
              </a:extLst>
            </p:cNvPr>
            <p:cNvSpPr>
              <a:spLocks noChangeArrowheads="1"/>
            </p:cNvSpPr>
            <p:nvPr/>
          </p:nvSpPr>
          <p:spPr bwMode="auto">
            <a:xfrm>
              <a:off x="1724557" y="3588122"/>
              <a:ext cx="355036"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2</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矩形 1">
            <a:extLst>
              <a:ext uri="{FF2B5EF4-FFF2-40B4-BE49-F238E27FC236}">
                <a16:creationId xmlns:a16="http://schemas.microsoft.com/office/drawing/2014/main" id="{26D37D0F-6A11-EBE3-4601-041B10E19FF9}"/>
              </a:ext>
            </a:extLst>
          </p:cNvPr>
          <p:cNvSpPr/>
          <p:nvPr/>
        </p:nvSpPr>
        <p:spPr>
          <a:xfrm>
            <a:off x="3803948" y="3185091"/>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grpSp>
        <p:nvGrpSpPr>
          <p:cNvPr id="33" name="组合 6">
            <a:extLst>
              <a:ext uri="{FF2B5EF4-FFF2-40B4-BE49-F238E27FC236}">
                <a16:creationId xmlns:a16="http://schemas.microsoft.com/office/drawing/2014/main" id="{15F907E8-C62E-AD71-7E21-A5EFCCDC0A1C}"/>
              </a:ext>
            </a:extLst>
          </p:cNvPr>
          <p:cNvGrpSpPr>
            <a:grpSpLocks/>
          </p:cNvGrpSpPr>
          <p:nvPr/>
        </p:nvGrpSpPr>
        <p:grpSpPr bwMode="auto">
          <a:xfrm>
            <a:off x="2796131" y="4633581"/>
            <a:ext cx="6559553" cy="565150"/>
            <a:chOff x="1406525" y="3548063"/>
            <a:chExt cx="6627814" cy="565150"/>
          </a:xfrm>
          <a:solidFill>
            <a:schemeClr val="tx2">
              <a:lumMod val="20000"/>
              <a:lumOff val="80000"/>
            </a:schemeClr>
          </a:solidFill>
        </p:grpSpPr>
        <p:sp>
          <p:nvSpPr>
            <p:cNvPr id="34" name="同侧圆角矩形 16">
              <a:extLst>
                <a:ext uri="{FF2B5EF4-FFF2-40B4-BE49-F238E27FC236}">
                  <a16:creationId xmlns:a16="http://schemas.microsoft.com/office/drawing/2014/main" id="{3813EA87-E9FC-BA8D-83F4-08E0C674D7F6}"/>
                </a:ext>
              </a:extLst>
            </p:cNvPr>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8" name="同侧圆角矩形 17">
              <a:extLst>
                <a:ext uri="{FF2B5EF4-FFF2-40B4-BE49-F238E27FC236}">
                  <a16:creationId xmlns:a16="http://schemas.microsoft.com/office/drawing/2014/main" id="{EB2DA1FD-8E1D-FD9E-94E3-4A6D63ACF45E}"/>
                </a:ext>
              </a:extLst>
            </p:cNvPr>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2" name="矩形 22">
              <a:extLst>
                <a:ext uri="{FF2B5EF4-FFF2-40B4-BE49-F238E27FC236}">
                  <a16:creationId xmlns:a16="http://schemas.microsoft.com/office/drawing/2014/main" id="{59EA0630-8643-DD78-144C-0F539DBD520D}"/>
                </a:ext>
              </a:extLst>
            </p:cNvPr>
            <p:cNvSpPr>
              <a:spLocks noChangeArrowheads="1"/>
            </p:cNvSpPr>
            <p:nvPr/>
          </p:nvSpPr>
          <p:spPr bwMode="auto">
            <a:xfrm>
              <a:off x="1724556" y="3588122"/>
              <a:ext cx="355036"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4</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9" name="矩形 48">
            <a:extLst>
              <a:ext uri="{FF2B5EF4-FFF2-40B4-BE49-F238E27FC236}">
                <a16:creationId xmlns:a16="http://schemas.microsoft.com/office/drawing/2014/main" id="{1F8DFFBF-6763-39DA-67E9-69E0730E4441}"/>
              </a:ext>
            </a:extLst>
          </p:cNvPr>
          <p:cNvSpPr/>
          <p:nvPr/>
        </p:nvSpPr>
        <p:spPr>
          <a:xfrm>
            <a:off x="3752674" y="4710344"/>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未来计划</a:t>
            </a:r>
          </a:p>
        </p:txBody>
      </p:sp>
      <p:sp>
        <p:nvSpPr>
          <p:cNvPr id="8" name="矩形 7">
            <a:extLst>
              <a:ext uri="{FF2B5EF4-FFF2-40B4-BE49-F238E27FC236}">
                <a16:creationId xmlns:a16="http://schemas.microsoft.com/office/drawing/2014/main" id="{AC103AE8-1D34-A041-4C6C-F439B87E20D6}"/>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
        <p:nvSpPr>
          <p:cNvPr id="9" name="标题 1">
            <a:extLst>
              <a:ext uri="{FF2B5EF4-FFF2-40B4-BE49-F238E27FC236}">
                <a16:creationId xmlns:a16="http://schemas.microsoft.com/office/drawing/2014/main" id="{3F2493AB-C8BB-9592-1B05-603AAD683E60}"/>
              </a:ext>
            </a:extLst>
          </p:cNvPr>
          <p:cNvSpPr txBox="1">
            <a:spLocks/>
          </p:cNvSpPr>
          <p:nvPr/>
        </p:nvSpPr>
        <p:spPr bwMode="auto">
          <a:xfrm>
            <a:off x="7268" y="116632"/>
            <a:ext cx="9144000" cy="72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685800" rtl="0" eaLnBrk="0" fontAlgn="base" hangingPunct="0">
              <a:lnSpc>
                <a:spcPct val="90000"/>
              </a:lnSpc>
              <a:spcBef>
                <a:spcPct val="0"/>
              </a:spcBef>
              <a:spcAft>
                <a:spcPct val="0"/>
              </a:spcAft>
              <a:defRPr sz="4500" b="1" kern="1200">
                <a:solidFill>
                  <a:srgbClr val="002060"/>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lgn="l">
              <a:defRPr/>
            </a:pPr>
            <a:r>
              <a:rPr lang="en-US" altLang="zh-CN" dirty="0">
                <a:solidFill>
                  <a:schemeClr val="bg1"/>
                </a:solidFill>
                <a:latin typeface="Times New Roman" panose="02020603050405020304" pitchFamily="18" charset="0"/>
                <a:cs typeface="Times New Roman" panose="02020603050405020304" pitchFamily="18" charset="0"/>
              </a:rPr>
              <a:t>Outline</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24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ECD3E-9227-5517-55F6-D8228917861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93AAA3-ABE7-A8BE-54EA-204A16D50AAD}"/>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A7D5DFAF-85B6-D8B1-FFA2-06C622EBD772}"/>
              </a:ext>
            </a:extLst>
          </p:cNvPr>
          <p:cNvSpPr>
            <a:spLocks noGrp="1"/>
          </p:cNvSpPr>
          <p:nvPr>
            <p:ph type="sldNum" sz="quarter" idx="10"/>
          </p:nvPr>
        </p:nvSpPr>
        <p:spPr/>
        <p:txBody>
          <a:bodyPr/>
          <a:lstStyle/>
          <a:p>
            <a:pPr>
              <a:defRPr/>
            </a:pPr>
            <a:fld id="{B6C63437-A4DD-47E2-B39F-B4494D074D76}" type="slidenum">
              <a:rPr lang="en-US" altLang="zh-CN" smtClean="0"/>
              <a:pPr>
                <a:defRPr/>
              </a:pPr>
              <a:t>19</a:t>
            </a:fld>
            <a:endParaRPr lang="en-US" altLang="zh-CN"/>
          </a:p>
        </p:txBody>
      </p:sp>
      <p:sp>
        <p:nvSpPr>
          <p:cNvPr id="4" name="文本占位符 2">
            <a:extLst>
              <a:ext uri="{FF2B5EF4-FFF2-40B4-BE49-F238E27FC236}">
                <a16:creationId xmlns:a16="http://schemas.microsoft.com/office/drawing/2014/main" id="{9EDB33F8-1A58-4C52-1DF9-C59AF898AE0B}"/>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跷跷板问题</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预训练模型具有强大的通用能力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在这里只需要考虑 讲题 解题 两个维度。</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相比在某一个维度专门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sft</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的垂域模型，预训练模型单一维度的表现更差，但综合能力更强。</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C50193AB-CE7A-39FC-D68D-C4A2BBEF7839}"/>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aphicFrame>
        <p:nvGraphicFramePr>
          <p:cNvPr id="9" name="表格 8">
            <a:extLst>
              <a:ext uri="{FF2B5EF4-FFF2-40B4-BE49-F238E27FC236}">
                <a16:creationId xmlns:a16="http://schemas.microsoft.com/office/drawing/2014/main" id="{97518B65-8FC0-9AB7-F3E8-F01447243F2A}"/>
              </a:ext>
            </a:extLst>
          </p:cNvPr>
          <p:cNvGraphicFramePr>
            <a:graphicFrameLocks noGrp="1"/>
          </p:cNvGraphicFramePr>
          <p:nvPr>
            <p:extLst>
              <p:ext uri="{D42A27DB-BD31-4B8C-83A1-F6EECF244321}">
                <p14:modId xmlns:p14="http://schemas.microsoft.com/office/powerpoint/2010/main" val="3076112418"/>
              </p:ext>
            </p:extLst>
          </p:nvPr>
        </p:nvGraphicFramePr>
        <p:xfrm>
          <a:off x="685324" y="2922203"/>
          <a:ext cx="6696745" cy="1622971"/>
        </p:xfrm>
        <a:graphic>
          <a:graphicData uri="http://schemas.openxmlformats.org/drawingml/2006/table">
            <a:tbl>
              <a:tblPr/>
              <a:tblGrid>
                <a:gridCol w="1339349">
                  <a:extLst>
                    <a:ext uri="{9D8B030D-6E8A-4147-A177-3AD203B41FA5}">
                      <a16:colId xmlns:a16="http://schemas.microsoft.com/office/drawing/2014/main" val="642419534"/>
                    </a:ext>
                  </a:extLst>
                </a:gridCol>
                <a:gridCol w="1339349">
                  <a:extLst>
                    <a:ext uri="{9D8B030D-6E8A-4147-A177-3AD203B41FA5}">
                      <a16:colId xmlns:a16="http://schemas.microsoft.com/office/drawing/2014/main" val="3670208709"/>
                    </a:ext>
                  </a:extLst>
                </a:gridCol>
                <a:gridCol w="1339349">
                  <a:extLst>
                    <a:ext uri="{9D8B030D-6E8A-4147-A177-3AD203B41FA5}">
                      <a16:colId xmlns:a16="http://schemas.microsoft.com/office/drawing/2014/main" val="1630067713"/>
                    </a:ext>
                  </a:extLst>
                </a:gridCol>
                <a:gridCol w="1339349">
                  <a:extLst>
                    <a:ext uri="{9D8B030D-6E8A-4147-A177-3AD203B41FA5}">
                      <a16:colId xmlns:a16="http://schemas.microsoft.com/office/drawing/2014/main" val="4154248201"/>
                    </a:ext>
                  </a:extLst>
                </a:gridCol>
                <a:gridCol w="1339349">
                  <a:extLst>
                    <a:ext uri="{9D8B030D-6E8A-4147-A177-3AD203B41FA5}">
                      <a16:colId xmlns:a16="http://schemas.microsoft.com/office/drawing/2014/main" val="2000172453"/>
                    </a:ext>
                  </a:extLst>
                </a:gridCol>
              </a:tblGrid>
              <a:tr h="232045">
                <a:tc>
                  <a:txBody>
                    <a:bodyPr/>
                    <a:lstStyle/>
                    <a:p>
                      <a:pPr algn="ctr"/>
                      <a:r>
                        <a:rPr lang="en-US" sz="1200" b="1" dirty="0">
                          <a:effectLst/>
                        </a:rPr>
                        <a:t>model</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a:effectLst/>
                        </a:rPr>
                        <a:t>BLEU-4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dirty="0">
                          <a:effectLst/>
                        </a:rPr>
                        <a:t>ROUGE-1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dirty="0">
                          <a:effectLst/>
                        </a:rPr>
                        <a:t>ROUGE-2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a:effectLst/>
                        </a:rPr>
                        <a:t>ROUGE-l</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53054218"/>
                  </a:ext>
                </a:extLst>
              </a:tr>
              <a:tr h="345841">
                <a:tc>
                  <a:txBody>
                    <a:bodyPr/>
                    <a:lstStyle/>
                    <a:p>
                      <a:pPr algn="ctr"/>
                      <a:r>
                        <a:rPr lang="en-US" sz="1200" dirty="0">
                          <a:effectLst/>
                        </a:rPr>
                        <a:t>Meta-Llama-3.1-8B-Instruct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a:effectLst/>
                        </a:rPr>
                        <a:t>0.107110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0.370262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a:effectLst/>
                        </a:rPr>
                        <a:t>0.179708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0.279276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93220686"/>
                  </a:ext>
                </a:extLst>
              </a:tr>
              <a:tr h="345841">
                <a:tc>
                  <a:txBody>
                    <a:bodyPr/>
                    <a:lstStyle/>
                    <a:p>
                      <a:pPr algn="ctr"/>
                      <a:r>
                        <a:rPr lang="en-US" altLang="zh-CN" sz="1350" b="0" i="0" kern="1200" dirty="0">
                          <a:solidFill>
                            <a:schemeClr val="tx1"/>
                          </a:solidFill>
                          <a:effectLst/>
                          <a:latin typeface="+mn-lt"/>
                          <a:ea typeface="+mn-ea"/>
                          <a:cs typeface="+mn-cs"/>
                        </a:rPr>
                        <a:t>glm4-9b-chat</a:t>
                      </a:r>
                      <a:endParaRPr 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0.060663</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350" b="0" i="0" kern="1200" dirty="0">
                          <a:solidFill>
                            <a:schemeClr val="tx1"/>
                          </a:solidFill>
                          <a:effectLst/>
                          <a:latin typeface="+mn-lt"/>
                          <a:ea typeface="+mn-ea"/>
                          <a:cs typeface="+mn-cs"/>
                        </a:rPr>
                        <a:t>0.343453</a:t>
                      </a:r>
                      <a:endParaRPr lang="en-US" altLang="zh-CN"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350" b="0" i="0" kern="1200" dirty="0">
                          <a:solidFill>
                            <a:schemeClr val="tx1"/>
                          </a:solidFill>
                          <a:effectLst/>
                          <a:latin typeface="+mn-lt"/>
                          <a:ea typeface="+mn-ea"/>
                          <a:cs typeface="+mn-cs"/>
                        </a:rPr>
                        <a:t>0.173248</a:t>
                      </a:r>
                      <a:endParaRPr lang="en-US" altLang="zh-CN"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350" b="0" i="0" kern="1200" dirty="0">
                          <a:solidFill>
                            <a:schemeClr val="tx1"/>
                          </a:solidFill>
                          <a:effectLst/>
                          <a:latin typeface="+mn-lt"/>
                          <a:ea typeface="+mn-ea"/>
                          <a:cs typeface="+mn-cs"/>
                        </a:rPr>
                        <a:t>0.258812</a:t>
                      </a:r>
                      <a:endParaRPr lang="en-US" altLang="zh-CN"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78862724"/>
                  </a:ext>
                </a:extLst>
              </a:tr>
              <a:tr h="41190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effectLst/>
                        </a:rPr>
                        <a:t>对话数据集上全量微调</a:t>
                      </a:r>
                      <a:r>
                        <a:rPr lang="en-US" altLang="zh-CN" sz="1200" dirty="0">
                          <a:effectLst/>
                        </a:rPr>
                        <a:t>3.1-8B</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200" b="1">
                          <a:effectLst/>
                        </a:rPr>
                        <a:t>0.480298</a:t>
                      </a:r>
                      <a:endParaRPr lang="zh-CN" altLang="en-US" sz="120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200" b="1" dirty="0">
                          <a:effectLst/>
                        </a:rPr>
                        <a:t>0.723212</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200" b="1" dirty="0">
                          <a:effectLst/>
                        </a:rPr>
                        <a:t>0.596690</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200" b="1" dirty="0">
                          <a:effectLst/>
                        </a:rPr>
                        <a:t>0.670032</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180777241"/>
                  </a:ext>
                </a:extLst>
              </a:tr>
              <a:tr h="232045">
                <a:tc>
                  <a:txBody>
                    <a:bodyPr/>
                    <a:lstStyle/>
                    <a:p>
                      <a:pPr algn="ctr"/>
                      <a:r>
                        <a:rPr lang="en-US" sz="1200" dirty="0">
                          <a:effectLst/>
                        </a:rPr>
                        <a:t>glm4_dialogue</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0.640763</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0.787264</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0.702054</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0.751107</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42485685"/>
                  </a:ext>
                </a:extLst>
              </a:tr>
            </a:tbl>
          </a:graphicData>
        </a:graphic>
      </p:graphicFrame>
      <p:graphicFrame>
        <p:nvGraphicFramePr>
          <p:cNvPr id="10" name="表格 9">
            <a:extLst>
              <a:ext uri="{FF2B5EF4-FFF2-40B4-BE49-F238E27FC236}">
                <a16:creationId xmlns:a16="http://schemas.microsoft.com/office/drawing/2014/main" id="{C50FF951-76D3-4164-F8F0-A0CE9ECC8EFF}"/>
              </a:ext>
            </a:extLst>
          </p:cNvPr>
          <p:cNvGraphicFramePr>
            <a:graphicFrameLocks noGrp="1"/>
          </p:cNvGraphicFramePr>
          <p:nvPr>
            <p:extLst>
              <p:ext uri="{D42A27DB-BD31-4B8C-83A1-F6EECF244321}">
                <p14:modId xmlns:p14="http://schemas.microsoft.com/office/powerpoint/2010/main" val="4025496720"/>
              </p:ext>
            </p:extLst>
          </p:nvPr>
        </p:nvGraphicFramePr>
        <p:xfrm>
          <a:off x="1343472" y="4869160"/>
          <a:ext cx="5328592" cy="1406750"/>
        </p:xfrm>
        <a:graphic>
          <a:graphicData uri="http://schemas.openxmlformats.org/drawingml/2006/table">
            <a:tbl>
              <a:tblPr/>
              <a:tblGrid>
                <a:gridCol w="2664296">
                  <a:extLst>
                    <a:ext uri="{9D8B030D-6E8A-4147-A177-3AD203B41FA5}">
                      <a16:colId xmlns:a16="http://schemas.microsoft.com/office/drawing/2014/main" val="3465107010"/>
                    </a:ext>
                  </a:extLst>
                </a:gridCol>
                <a:gridCol w="2664296">
                  <a:extLst>
                    <a:ext uri="{9D8B030D-6E8A-4147-A177-3AD203B41FA5}">
                      <a16:colId xmlns:a16="http://schemas.microsoft.com/office/drawing/2014/main" val="2817663378"/>
                    </a:ext>
                  </a:extLst>
                </a:gridCol>
              </a:tblGrid>
              <a:tr h="269455">
                <a:tc>
                  <a:txBody>
                    <a:bodyPr/>
                    <a:lstStyle/>
                    <a:p>
                      <a:pPr algn="ctr"/>
                      <a:r>
                        <a:rPr lang="en-US" sz="1400" b="1" dirty="0">
                          <a:effectLst/>
                        </a:rPr>
                        <a:t>model</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a:effectLst/>
                        </a:rPr>
                        <a:t>acc</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16329948"/>
                  </a:ext>
                </a:extLst>
              </a:tr>
              <a:tr h="269455">
                <a:tc>
                  <a:txBody>
                    <a:bodyPr/>
                    <a:lstStyle/>
                    <a:p>
                      <a:pPr algn="ctr"/>
                      <a:r>
                        <a:rPr lang="en-US" sz="1400" dirty="0">
                          <a:effectLst/>
                        </a:rPr>
                        <a:t>Meta-Llama-3.1-8B-Instruct</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400" b="1" dirty="0">
                          <a:effectLst/>
                        </a:rPr>
                        <a:t>0.59494</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212842211"/>
                  </a:ext>
                </a:extLst>
              </a:tr>
              <a:tr h="269455">
                <a:tc>
                  <a:txBody>
                    <a:bodyPr/>
                    <a:lstStyle/>
                    <a:p>
                      <a:pPr algn="ctr"/>
                      <a:r>
                        <a:rPr lang="en-US" sz="1400" dirty="0">
                          <a:effectLst/>
                        </a:rPr>
                        <a:t>glm4-9b-chat</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400" b="1" dirty="0">
                          <a:effectLst/>
                        </a:rPr>
                        <a:t>0.61076</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573924561"/>
                  </a:ext>
                </a:extLst>
              </a:tr>
              <a:tr h="269455">
                <a:tc>
                  <a:txBody>
                    <a:bodyPr/>
                    <a:lstStyle/>
                    <a:p>
                      <a:pPr algn="ctr"/>
                      <a:r>
                        <a:rPr lang="zh-CN" altLang="en-US" sz="1400" dirty="0">
                          <a:effectLst/>
                        </a:rPr>
                        <a:t>对话数据集上全量微调</a:t>
                      </a:r>
                      <a:r>
                        <a:rPr lang="en-US" altLang="zh-CN" sz="1400" dirty="0">
                          <a:effectLst/>
                        </a:rPr>
                        <a:t>3.1-8B</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400" dirty="0">
                          <a:effectLst/>
                        </a:rPr>
                        <a:t>0.03006</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96902633"/>
                  </a:ext>
                </a:extLst>
              </a:tr>
              <a:tr h="269455">
                <a:tc>
                  <a:txBody>
                    <a:bodyPr/>
                    <a:lstStyle/>
                    <a:p>
                      <a:pPr algn="ctr"/>
                      <a:r>
                        <a:rPr lang="en-US" sz="1400">
                          <a:effectLst/>
                        </a:rPr>
                        <a:t>glm4_dialogue</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400" dirty="0">
                          <a:effectLst/>
                        </a:rPr>
                        <a:t>0.44462</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427064324"/>
                  </a:ext>
                </a:extLst>
              </a:tr>
            </a:tbl>
          </a:graphicData>
        </a:graphic>
      </p:graphicFrame>
      <p:cxnSp>
        <p:nvCxnSpPr>
          <p:cNvPr id="11" name="直接箭头连接符 10">
            <a:extLst>
              <a:ext uri="{FF2B5EF4-FFF2-40B4-BE49-F238E27FC236}">
                <a16:creationId xmlns:a16="http://schemas.microsoft.com/office/drawing/2014/main" id="{C1B3AC97-9997-FC5B-9DB2-CB35F98A5B98}"/>
              </a:ext>
            </a:extLst>
          </p:cNvPr>
          <p:cNvCxnSpPr>
            <a:cxnSpLocks/>
          </p:cNvCxnSpPr>
          <p:nvPr/>
        </p:nvCxnSpPr>
        <p:spPr>
          <a:xfrm flipH="1">
            <a:off x="7382069" y="3401930"/>
            <a:ext cx="13681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91CD970-594C-8939-CD29-A3859AA8D4BF}"/>
              </a:ext>
            </a:extLst>
          </p:cNvPr>
          <p:cNvSpPr txBox="1"/>
          <p:nvPr/>
        </p:nvSpPr>
        <p:spPr>
          <a:xfrm>
            <a:off x="8832303" y="3401930"/>
            <a:ext cx="2631563" cy="369332"/>
          </a:xfrm>
          <a:prstGeom prst="rect">
            <a:avLst/>
          </a:prstGeom>
          <a:noFill/>
        </p:spPr>
        <p:txBody>
          <a:bodyPr wrap="square" rtlCol="0">
            <a:spAutoFit/>
          </a:bodyPr>
          <a:lstStyle/>
          <a:p>
            <a:r>
              <a:rPr lang="zh-CN" altLang="en-US" dirty="0"/>
              <a:t>讲题比垂域模型弱</a:t>
            </a:r>
          </a:p>
        </p:txBody>
      </p:sp>
      <p:cxnSp>
        <p:nvCxnSpPr>
          <p:cNvPr id="15" name="直接箭头连接符 14">
            <a:extLst>
              <a:ext uri="{FF2B5EF4-FFF2-40B4-BE49-F238E27FC236}">
                <a16:creationId xmlns:a16="http://schemas.microsoft.com/office/drawing/2014/main" id="{B1FC92D0-A4AF-CB47-230E-BA824A9312EB}"/>
              </a:ext>
            </a:extLst>
          </p:cNvPr>
          <p:cNvCxnSpPr>
            <a:cxnSpLocks/>
          </p:cNvCxnSpPr>
          <p:nvPr/>
        </p:nvCxnSpPr>
        <p:spPr>
          <a:xfrm flipH="1">
            <a:off x="6672065" y="5274860"/>
            <a:ext cx="13681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D732E4A-C1DF-6E19-1E1A-62149DD961AD}"/>
              </a:ext>
            </a:extLst>
          </p:cNvPr>
          <p:cNvSpPr txBox="1"/>
          <p:nvPr/>
        </p:nvSpPr>
        <p:spPr>
          <a:xfrm>
            <a:off x="8092074" y="5212534"/>
            <a:ext cx="2631563" cy="369332"/>
          </a:xfrm>
          <a:prstGeom prst="rect">
            <a:avLst/>
          </a:prstGeom>
          <a:noFill/>
        </p:spPr>
        <p:txBody>
          <a:bodyPr wrap="square" rtlCol="0">
            <a:spAutoFit/>
          </a:bodyPr>
          <a:lstStyle/>
          <a:p>
            <a:r>
              <a:rPr lang="zh-CN" altLang="en-US" dirty="0"/>
              <a:t>解题比垂域模型强</a:t>
            </a:r>
          </a:p>
        </p:txBody>
      </p:sp>
      <p:cxnSp>
        <p:nvCxnSpPr>
          <p:cNvPr id="6" name="直接箭头连接符 5">
            <a:extLst>
              <a:ext uri="{FF2B5EF4-FFF2-40B4-BE49-F238E27FC236}">
                <a16:creationId xmlns:a16="http://schemas.microsoft.com/office/drawing/2014/main" id="{B028C52F-FF28-C306-4E5D-601A20B8ED4C}"/>
              </a:ext>
            </a:extLst>
          </p:cNvPr>
          <p:cNvCxnSpPr>
            <a:cxnSpLocks/>
          </p:cNvCxnSpPr>
          <p:nvPr/>
        </p:nvCxnSpPr>
        <p:spPr>
          <a:xfrm flipH="1">
            <a:off x="7392144" y="3733688"/>
            <a:ext cx="13681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246A87FF-7A09-3677-3569-0FC651F0BA7B}"/>
              </a:ext>
            </a:extLst>
          </p:cNvPr>
          <p:cNvCxnSpPr>
            <a:cxnSpLocks/>
          </p:cNvCxnSpPr>
          <p:nvPr/>
        </p:nvCxnSpPr>
        <p:spPr>
          <a:xfrm flipH="1">
            <a:off x="6672064" y="5572535"/>
            <a:ext cx="136815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5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bwMode="auto">
          <a:xfrm>
            <a:off x="7268" y="116632"/>
            <a:ext cx="9144000" cy="72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685800" rtl="0" eaLnBrk="0" fontAlgn="base" hangingPunct="0">
              <a:lnSpc>
                <a:spcPct val="90000"/>
              </a:lnSpc>
              <a:spcBef>
                <a:spcPct val="0"/>
              </a:spcBef>
              <a:spcAft>
                <a:spcPct val="0"/>
              </a:spcAft>
              <a:defRPr sz="4500" b="1" kern="1200">
                <a:solidFill>
                  <a:srgbClr val="002060"/>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lgn="l">
              <a:defRPr/>
            </a:pPr>
            <a:r>
              <a:rPr lang="en-US" altLang="zh-CN" dirty="0">
                <a:solidFill>
                  <a:schemeClr val="bg1"/>
                </a:solidFill>
                <a:latin typeface="Times New Roman" panose="02020603050405020304" pitchFamily="18" charset="0"/>
                <a:cs typeface="Times New Roman" panose="02020603050405020304" pitchFamily="18" charset="0"/>
              </a:rPr>
              <a:t>Outline</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nvGrpSpPr>
          <p:cNvPr id="12" name="组合 4"/>
          <p:cNvGrpSpPr/>
          <p:nvPr/>
        </p:nvGrpSpPr>
        <p:grpSpPr>
          <a:xfrm>
            <a:off x="2820987" y="2348880"/>
            <a:ext cx="6550025" cy="568325"/>
            <a:chOff x="1419225" y="1743075"/>
            <a:chExt cx="6550025" cy="568325"/>
          </a:xfrm>
          <a:solidFill>
            <a:srgbClr val="2F5597"/>
          </a:solidFill>
        </p:grpSpPr>
        <p:sp>
          <p:nvSpPr>
            <p:cNvPr id="13" name="同侧圆角矩形 12"/>
            <p:cNvSpPr/>
            <p:nvPr/>
          </p:nvSpPr>
          <p:spPr>
            <a:xfrm rot="16200000">
              <a:off x="1558925" y="1603375"/>
              <a:ext cx="566738" cy="846138"/>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4" name="同侧圆角矩形 13"/>
            <p:cNvSpPr/>
            <p:nvPr/>
          </p:nvSpPr>
          <p:spPr>
            <a:xfrm rot="16200000" flipV="1">
              <a:off x="4866482" y="-791369"/>
              <a:ext cx="565150" cy="5640387"/>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bg1"/>
                </a:solidFill>
                <a:latin typeface="Times New Roman" panose="02020603050405020304" pitchFamily="18" charset="0"/>
                <a:cs typeface="Times New Roman" panose="02020603050405020304" pitchFamily="18" charset="0"/>
              </a:endParaRPr>
            </a:p>
          </p:txBody>
        </p:sp>
        <p:sp>
          <p:nvSpPr>
            <p:cNvPr id="15" name="矩形 14"/>
            <p:cNvSpPr/>
            <p:nvPr/>
          </p:nvSpPr>
          <p:spPr>
            <a:xfrm>
              <a:off x="2386013" y="1785938"/>
              <a:ext cx="5543550" cy="506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训练方法</a:t>
              </a:r>
              <a:r>
                <a:rPr lang="en-US" altLang="zh-CN"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6"/>
            <p:cNvSpPr>
              <a:spLocks noChangeArrowheads="1"/>
            </p:cNvSpPr>
            <p:nvPr/>
          </p:nvSpPr>
          <p:spPr bwMode="auto">
            <a:xfrm>
              <a:off x="1699934" y="1787922"/>
              <a:ext cx="352982" cy="492443"/>
            </a:xfrm>
            <a:prstGeom prst="rect">
              <a:avLst/>
            </a:prstGeom>
            <a:grpFill/>
            <a:ln w="9525">
              <a:noFill/>
              <a:miter lim="800000"/>
              <a:headEnd/>
              <a:tailEnd/>
            </a:ln>
          </p:spPr>
          <p:txBody>
            <a:bodyPr wrap="none">
              <a:spAutoFit/>
            </a:bodyPr>
            <a:lstStyle/>
            <a:p>
              <a:pPr algn="ctr" eaLnBrk="1" hangingPunct="1">
                <a:defRPr/>
              </a:pPr>
              <a:r>
                <a:rPr lang="en-US" altLang="zh-CN" sz="2600" b="1" dirty="0">
                  <a:solidFill>
                    <a:schemeClr val="bg1"/>
                  </a:solidFill>
                  <a:latin typeface="Times New Roman" panose="02020603050405020304" pitchFamily="18" charset="0"/>
                  <a:ea typeface="黑体" pitchFamily="49" charset="-122"/>
                  <a:cs typeface="Times New Roman" panose="02020603050405020304" pitchFamily="18" charset="0"/>
                </a:rPr>
                <a:t>1</a:t>
              </a:r>
              <a:endParaRPr lang="ko-KR" altLang="en-US" sz="26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grpSp>
      <p:grpSp>
        <p:nvGrpSpPr>
          <p:cNvPr id="17" name="组合 17"/>
          <p:cNvGrpSpPr>
            <a:grpSpLocks/>
          </p:cNvGrpSpPr>
          <p:nvPr/>
        </p:nvGrpSpPr>
        <p:grpSpPr bwMode="auto">
          <a:xfrm>
            <a:off x="2810779" y="3118831"/>
            <a:ext cx="6559550" cy="565150"/>
            <a:chOff x="1406525" y="2647950"/>
            <a:chExt cx="6559550" cy="565150"/>
          </a:xfrm>
        </p:grpSpPr>
        <p:sp>
          <p:nvSpPr>
            <p:cNvPr id="18" name="同侧圆角矩形 10"/>
            <p:cNvSpPr>
              <a:spLocks/>
            </p:cNvSpPr>
            <p:nvPr/>
          </p:nvSpPr>
          <p:spPr bwMode="auto">
            <a:xfrm rot="-5400000">
              <a:off x="1547019" y="2507456"/>
              <a:ext cx="565150" cy="846137"/>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solidFill>
              <a:schemeClr val="tx2">
                <a:lumMod val="20000"/>
                <a:lumOff val="80000"/>
              </a:schemeClr>
            </a:solid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19" name="同侧圆角矩形 11"/>
            <p:cNvSpPr>
              <a:spLocks/>
            </p:cNvSpPr>
            <p:nvPr/>
          </p:nvSpPr>
          <p:spPr bwMode="auto">
            <a:xfrm rot="16200000" flipV="1">
              <a:off x="4862513" y="109537"/>
              <a:ext cx="565150" cy="5641975"/>
            </a:xfrm>
            <a:custGeom>
              <a:avLst/>
              <a:gdLst>
                <a:gd name="T0" fmla="*/ 94194 w 565150"/>
                <a:gd name="T1" fmla="*/ 0 h 5641975"/>
                <a:gd name="T2" fmla="*/ 470956 w 565150"/>
                <a:gd name="T3" fmla="*/ 0 h 5641975"/>
                <a:gd name="T4" fmla="*/ 565150 w 565150"/>
                <a:gd name="T5" fmla="*/ 94194 h 5641975"/>
                <a:gd name="T6" fmla="*/ 565150 w 565150"/>
                <a:gd name="T7" fmla="*/ 5641975 h 5641975"/>
                <a:gd name="T8" fmla="*/ 565150 w 565150"/>
                <a:gd name="T9" fmla="*/ 5641975 h 5641975"/>
                <a:gd name="T10" fmla="*/ 0 w 565150"/>
                <a:gd name="T11" fmla="*/ 5641975 h 5641975"/>
                <a:gd name="T12" fmla="*/ 0 w 565150"/>
                <a:gd name="T13" fmla="*/ 5641975 h 5641975"/>
                <a:gd name="T14" fmla="*/ 0 w 565150"/>
                <a:gd name="T15" fmla="*/ 94194 h 5641975"/>
                <a:gd name="T16" fmla="*/ 94194 w 565150"/>
                <a:gd name="T17" fmla="*/ 0 h 56419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1975"/>
                <a:gd name="T29" fmla="*/ 565150 w 565150"/>
                <a:gd name="T30" fmla="*/ 5641975 h 56419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1975">
                  <a:moveTo>
                    <a:pt x="94194" y="0"/>
                  </a:moveTo>
                  <a:lnTo>
                    <a:pt x="470956" y="0"/>
                  </a:lnTo>
                  <a:cubicBezTo>
                    <a:pt x="522978" y="0"/>
                    <a:pt x="565150" y="42172"/>
                    <a:pt x="565150" y="94194"/>
                  </a:cubicBezTo>
                  <a:lnTo>
                    <a:pt x="565150" y="5641975"/>
                  </a:lnTo>
                  <a:lnTo>
                    <a:pt x="0" y="5641975"/>
                  </a:lnTo>
                  <a:lnTo>
                    <a:pt x="0" y="94194"/>
                  </a:lnTo>
                  <a:cubicBezTo>
                    <a:pt x="0" y="42172"/>
                    <a:pt x="42172" y="0"/>
                    <a:pt x="94194" y="0"/>
                  </a:cubicBezTo>
                  <a:close/>
                </a:path>
              </a:pathLst>
            </a:custGeom>
            <a:solidFill>
              <a:schemeClr val="tx2">
                <a:lumMod val="20000"/>
                <a:lumOff val="80000"/>
              </a:schemeClr>
            </a:solid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20" name="同侧圆角矩形 19"/>
            <p:cNvSpPr/>
            <p:nvPr/>
          </p:nvSpPr>
          <p:spPr>
            <a:xfrm rot="16200000">
              <a:off x="1304925" y="2803524"/>
              <a:ext cx="509588" cy="258763"/>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002060"/>
                </a:solidFill>
                <a:latin typeface="Times New Roman" panose="02020603050405020304" pitchFamily="18" charset="0"/>
                <a:cs typeface="Times New Roman" panose="02020603050405020304" pitchFamily="18" charset="0"/>
              </a:endParaRPr>
            </a:p>
          </p:txBody>
        </p:sp>
        <p:sp>
          <p:nvSpPr>
            <p:cNvPr id="21" name="矩形 20"/>
            <p:cNvSpPr/>
            <p:nvPr/>
          </p:nvSpPr>
          <p:spPr>
            <a:xfrm>
              <a:off x="2381250" y="2690812"/>
              <a:ext cx="5543550"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sp>
          <p:nvSpPr>
            <p:cNvPr id="22" name="矩形 21"/>
            <p:cNvSpPr/>
            <p:nvPr/>
          </p:nvSpPr>
          <p:spPr>
            <a:xfrm>
              <a:off x="1717675" y="2701925"/>
              <a:ext cx="35242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600" b="1" dirty="0">
                  <a:solidFill>
                    <a:srgbClr val="002060"/>
                  </a:solidFill>
                  <a:latin typeface="Times New Roman" panose="02020603050405020304" pitchFamily="18" charset="0"/>
                  <a:ea typeface="黑体" pitchFamily="49" charset="-122"/>
                  <a:cs typeface="Times New Roman" panose="02020603050405020304" pitchFamily="18" charset="0"/>
                </a:rPr>
                <a:t>2</a:t>
              </a:r>
              <a:endParaRPr lang="zh-CN" altLang="en-US" sz="2600" b="1" dirty="0">
                <a:solidFill>
                  <a:srgbClr val="002060"/>
                </a:solidFill>
                <a:latin typeface="Times New Roman" panose="02020603050405020304" pitchFamily="18" charset="0"/>
                <a:ea typeface="黑体" pitchFamily="49" charset="-122"/>
                <a:cs typeface="Times New Roman" panose="02020603050405020304" pitchFamily="18" charset="0"/>
              </a:endParaRPr>
            </a:p>
          </p:txBody>
        </p:sp>
      </p:grpSp>
      <p:grpSp>
        <p:nvGrpSpPr>
          <p:cNvPr id="28" name="组合 6"/>
          <p:cNvGrpSpPr>
            <a:grpSpLocks/>
          </p:cNvGrpSpPr>
          <p:nvPr/>
        </p:nvGrpSpPr>
        <p:grpSpPr bwMode="auto">
          <a:xfrm>
            <a:off x="2799644" y="3875381"/>
            <a:ext cx="6559553" cy="565150"/>
            <a:chOff x="1406525" y="3548063"/>
            <a:chExt cx="6627814" cy="565150"/>
          </a:xfrm>
          <a:solidFill>
            <a:schemeClr val="tx2">
              <a:lumMod val="20000"/>
              <a:lumOff val="80000"/>
            </a:schemeClr>
          </a:solidFill>
        </p:grpSpPr>
        <p:sp>
          <p:nvSpPr>
            <p:cNvPr id="29" name="同侧圆角矩形 16"/>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0" name="同侧圆角矩形 17"/>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1" name="矩形 22"/>
            <p:cNvSpPr>
              <a:spLocks noChangeArrowheads="1"/>
            </p:cNvSpPr>
            <p:nvPr/>
          </p:nvSpPr>
          <p:spPr bwMode="auto">
            <a:xfrm>
              <a:off x="1723747" y="3588122"/>
              <a:ext cx="356655"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3</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矩形 1"/>
          <p:cNvSpPr/>
          <p:nvPr/>
        </p:nvSpPr>
        <p:spPr>
          <a:xfrm>
            <a:off x="3781536" y="3945899"/>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分析</a:t>
            </a:r>
          </a:p>
        </p:txBody>
      </p:sp>
      <p:grpSp>
        <p:nvGrpSpPr>
          <p:cNvPr id="33" name="组合 6"/>
          <p:cNvGrpSpPr>
            <a:grpSpLocks/>
          </p:cNvGrpSpPr>
          <p:nvPr/>
        </p:nvGrpSpPr>
        <p:grpSpPr bwMode="auto">
          <a:xfrm>
            <a:off x="2796131" y="4633581"/>
            <a:ext cx="6559553" cy="565150"/>
            <a:chOff x="1406525" y="3548063"/>
            <a:chExt cx="6627814" cy="565150"/>
          </a:xfrm>
          <a:solidFill>
            <a:schemeClr val="tx2">
              <a:lumMod val="20000"/>
              <a:lumOff val="80000"/>
            </a:schemeClr>
          </a:solidFill>
        </p:grpSpPr>
        <p:sp>
          <p:nvSpPr>
            <p:cNvPr id="34" name="同侧圆角矩形 16"/>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8" name="同侧圆角矩形 17"/>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2" name="矩形 22"/>
            <p:cNvSpPr>
              <a:spLocks noChangeArrowheads="1"/>
            </p:cNvSpPr>
            <p:nvPr/>
          </p:nvSpPr>
          <p:spPr bwMode="auto">
            <a:xfrm>
              <a:off x="1724556" y="3588122"/>
              <a:ext cx="355036"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4</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9" name="矩形 48"/>
          <p:cNvSpPr/>
          <p:nvPr/>
        </p:nvSpPr>
        <p:spPr>
          <a:xfrm>
            <a:off x="3752674" y="4710344"/>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未来计划</a:t>
            </a:r>
          </a:p>
        </p:txBody>
      </p:sp>
      <p:sp>
        <p:nvSpPr>
          <p:cNvPr id="3" name="矩形 2">
            <a:extLst>
              <a:ext uri="{FF2B5EF4-FFF2-40B4-BE49-F238E27FC236}">
                <a16:creationId xmlns:a16="http://schemas.microsoft.com/office/drawing/2014/main" id="{1D66A47A-4F3B-79F2-3AD7-CD9EAB06D8D0}"/>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Tree>
    <p:extLst>
      <p:ext uri="{BB962C8B-B14F-4D97-AF65-F5344CB8AC3E}">
        <p14:creationId xmlns:p14="http://schemas.microsoft.com/office/powerpoint/2010/main" val="136590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91232-2E4D-0677-414D-EA13B4F24CC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D9FD9E0-6A12-3E35-AAD4-E9E79493CCEE}"/>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E804486E-3DCE-1B0D-9D2B-C67998C00194}"/>
              </a:ext>
            </a:extLst>
          </p:cNvPr>
          <p:cNvSpPr>
            <a:spLocks noGrp="1"/>
          </p:cNvSpPr>
          <p:nvPr>
            <p:ph type="sldNum" sz="quarter" idx="10"/>
          </p:nvPr>
        </p:nvSpPr>
        <p:spPr/>
        <p:txBody>
          <a:bodyPr/>
          <a:lstStyle/>
          <a:p>
            <a:pPr>
              <a:defRPr/>
            </a:pPr>
            <a:fld id="{B6C63437-A4DD-47E2-B39F-B4494D074D76}" type="slidenum">
              <a:rPr lang="en-US" altLang="zh-CN" smtClean="0"/>
              <a:pPr>
                <a:defRPr/>
              </a:pPr>
              <a:t>20</a:t>
            </a:fld>
            <a:endParaRPr lang="en-US" altLang="zh-CN"/>
          </a:p>
        </p:txBody>
      </p:sp>
      <p:sp>
        <p:nvSpPr>
          <p:cNvPr id="4" name="文本占位符 2">
            <a:extLst>
              <a:ext uri="{FF2B5EF4-FFF2-40B4-BE49-F238E27FC236}">
                <a16:creationId xmlns:a16="http://schemas.microsoft.com/office/drawing/2014/main" id="{CCD1A551-3D0D-156D-EF1F-D4880CF19960}"/>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跷跷板问题</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在某一个维度上训练，会导致其他维度的能力大幅度下降</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通过数据调优、更换数据顺序等，可以一定程度上减轻</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8F507F28-2BEB-DC73-91C2-AEE921243718}"/>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aphicFrame>
        <p:nvGraphicFramePr>
          <p:cNvPr id="9" name="表格 8">
            <a:extLst>
              <a:ext uri="{FF2B5EF4-FFF2-40B4-BE49-F238E27FC236}">
                <a16:creationId xmlns:a16="http://schemas.microsoft.com/office/drawing/2014/main" id="{105A8337-196F-EE84-0BB4-C5D1EA298813}"/>
              </a:ext>
            </a:extLst>
          </p:cNvPr>
          <p:cNvGraphicFramePr>
            <a:graphicFrameLocks noGrp="1"/>
          </p:cNvGraphicFramePr>
          <p:nvPr>
            <p:extLst>
              <p:ext uri="{D42A27DB-BD31-4B8C-83A1-F6EECF244321}">
                <p14:modId xmlns:p14="http://schemas.microsoft.com/office/powerpoint/2010/main" val="2385266841"/>
              </p:ext>
            </p:extLst>
          </p:nvPr>
        </p:nvGraphicFramePr>
        <p:xfrm>
          <a:off x="767408" y="2420982"/>
          <a:ext cx="6696745" cy="2076293"/>
        </p:xfrm>
        <a:graphic>
          <a:graphicData uri="http://schemas.openxmlformats.org/drawingml/2006/table">
            <a:tbl>
              <a:tblPr/>
              <a:tblGrid>
                <a:gridCol w="1339349">
                  <a:extLst>
                    <a:ext uri="{9D8B030D-6E8A-4147-A177-3AD203B41FA5}">
                      <a16:colId xmlns:a16="http://schemas.microsoft.com/office/drawing/2014/main" val="642419534"/>
                    </a:ext>
                  </a:extLst>
                </a:gridCol>
                <a:gridCol w="1339349">
                  <a:extLst>
                    <a:ext uri="{9D8B030D-6E8A-4147-A177-3AD203B41FA5}">
                      <a16:colId xmlns:a16="http://schemas.microsoft.com/office/drawing/2014/main" val="3670208709"/>
                    </a:ext>
                  </a:extLst>
                </a:gridCol>
                <a:gridCol w="1339349">
                  <a:extLst>
                    <a:ext uri="{9D8B030D-6E8A-4147-A177-3AD203B41FA5}">
                      <a16:colId xmlns:a16="http://schemas.microsoft.com/office/drawing/2014/main" val="1630067713"/>
                    </a:ext>
                  </a:extLst>
                </a:gridCol>
                <a:gridCol w="1339349">
                  <a:extLst>
                    <a:ext uri="{9D8B030D-6E8A-4147-A177-3AD203B41FA5}">
                      <a16:colId xmlns:a16="http://schemas.microsoft.com/office/drawing/2014/main" val="4154248201"/>
                    </a:ext>
                  </a:extLst>
                </a:gridCol>
                <a:gridCol w="1339349">
                  <a:extLst>
                    <a:ext uri="{9D8B030D-6E8A-4147-A177-3AD203B41FA5}">
                      <a16:colId xmlns:a16="http://schemas.microsoft.com/office/drawing/2014/main" val="2000172453"/>
                    </a:ext>
                  </a:extLst>
                </a:gridCol>
              </a:tblGrid>
              <a:tr h="232045">
                <a:tc>
                  <a:txBody>
                    <a:bodyPr/>
                    <a:lstStyle/>
                    <a:p>
                      <a:pPr algn="ctr"/>
                      <a:r>
                        <a:rPr lang="en-US" sz="1200" b="1" dirty="0">
                          <a:effectLst/>
                        </a:rPr>
                        <a:t>model</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a:effectLst/>
                        </a:rPr>
                        <a:t>BLEU-4</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dirty="0">
                          <a:effectLst/>
                        </a:rPr>
                        <a:t>ROUGE-1</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dirty="0">
                          <a:effectLst/>
                        </a:rPr>
                        <a:t>ROUGE-2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200" b="1">
                          <a:effectLst/>
                        </a:rPr>
                        <a:t>ROUGE-l</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53054218"/>
                  </a:ext>
                </a:extLst>
              </a:tr>
              <a:tr h="345841">
                <a:tc>
                  <a:txBody>
                    <a:bodyPr/>
                    <a:lstStyle/>
                    <a:p>
                      <a:pPr algn="ctr"/>
                      <a:r>
                        <a:rPr lang="en-US" sz="1200" dirty="0">
                          <a:effectLst/>
                        </a:rPr>
                        <a:t>Meta-Llama-3.1-8B-Instruct</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0.107110</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0.370262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a:effectLst/>
                        </a:rPr>
                        <a:t>0.179708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0.279276</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393220686"/>
                  </a:ext>
                </a:extLst>
              </a:tr>
              <a:tr h="345841">
                <a:tc>
                  <a:txBody>
                    <a:bodyPr/>
                    <a:lstStyle/>
                    <a:p>
                      <a:pPr algn="ctr"/>
                      <a:r>
                        <a:rPr lang="en-US" sz="1200" dirty="0">
                          <a:effectLst/>
                        </a:rPr>
                        <a:t>epoch_1 bs 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0.265205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0.606815</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0.429369</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0.534607</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55948473"/>
                  </a:ext>
                </a:extLst>
              </a:tr>
              <a:tr h="232045">
                <a:tc>
                  <a:txBody>
                    <a:bodyPr/>
                    <a:lstStyle/>
                    <a:p>
                      <a:pPr algn="ctr"/>
                      <a:r>
                        <a:rPr lang="en-US" sz="1200" dirty="0" err="1">
                          <a:effectLst/>
                        </a:rPr>
                        <a:t>eopch</a:t>
                      </a:r>
                      <a:r>
                        <a:rPr lang="en-US" sz="1200" dirty="0">
                          <a:effectLst/>
                        </a:rPr>
                        <a:t> 1 bs 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dirty="0">
                          <a:effectLst/>
                        </a:rPr>
                        <a:t>0.278377</a:t>
                      </a:r>
                      <a:endParaRPr lang="zh-CN" altLang="en-US" sz="12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dirty="0">
                          <a:effectLst/>
                        </a:rPr>
                        <a:t>0.614867</a:t>
                      </a:r>
                      <a:endParaRPr lang="zh-CN" altLang="en-US" sz="12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dirty="0">
                          <a:effectLst/>
                        </a:rPr>
                        <a:t>0.437255</a:t>
                      </a:r>
                      <a:endParaRPr lang="zh-CN" altLang="en-US" sz="12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0" dirty="0">
                          <a:effectLst/>
                        </a:rPr>
                        <a:t>0.541379</a:t>
                      </a:r>
                      <a:endParaRPr lang="zh-CN" altLang="en-US" sz="1200" b="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42485685"/>
                  </a:ext>
                </a:extLst>
              </a:tr>
              <a:tr h="232045">
                <a:tc>
                  <a:txBody>
                    <a:bodyPr/>
                    <a:lstStyle/>
                    <a:p>
                      <a:pPr algn="ctr"/>
                      <a:r>
                        <a:rPr lang="en-US" sz="1200" dirty="0" err="1">
                          <a:effectLst/>
                        </a:rPr>
                        <a:t>eopch</a:t>
                      </a:r>
                      <a:r>
                        <a:rPr lang="en-US" sz="1200" dirty="0">
                          <a:effectLst/>
                        </a:rPr>
                        <a:t> 2 bs 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0.284270</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0.619383</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0.443349</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0.543942</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34506604"/>
                  </a:ext>
                </a:extLst>
              </a:tr>
              <a:tr h="232045">
                <a:tc>
                  <a:txBody>
                    <a:bodyPr/>
                    <a:lstStyle/>
                    <a:p>
                      <a:pPr algn="ctr"/>
                      <a:r>
                        <a:rPr lang="en-US" sz="1200" dirty="0">
                          <a:effectLst/>
                        </a:rPr>
                        <a:t>epoch2 bs8 ga2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0.293842</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0.627111</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0.452488</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dirty="0">
                          <a:effectLst/>
                        </a:rPr>
                        <a:t>0.552445</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85223857"/>
                  </a:ext>
                </a:extLst>
              </a:tr>
              <a:tr h="23204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effectLst/>
                        </a:rPr>
                        <a:t>对话数据集上全量微调</a:t>
                      </a:r>
                      <a:r>
                        <a:rPr lang="en-US" altLang="zh-CN" sz="1200" dirty="0">
                          <a:effectLst/>
                        </a:rPr>
                        <a:t>3.1-8B</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0.480298</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0.723212</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0.596690</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200" b="1" dirty="0">
                          <a:effectLst/>
                        </a:rPr>
                        <a:t>0.670032</a:t>
                      </a:r>
                      <a:endParaRPr lang="zh-CN" altLang="en-US" sz="1200" dirty="0">
                        <a:effectLst/>
                      </a:endParaRP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732989153"/>
                  </a:ext>
                </a:extLst>
              </a:tr>
            </a:tbl>
          </a:graphicData>
        </a:graphic>
      </p:graphicFrame>
      <p:graphicFrame>
        <p:nvGraphicFramePr>
          <p:cNvPr id="10" name="表格 9">
            <a:extLst>
              <a:ext uri="{FF2B5EF4-FFF2-40B4-BE49-F238E27FC236}">
                <a16:creationId xmlns:a16="http://schemas.microsoft.com/office/drawing/2014/main" id="{36A6BB06-CC67-C117-A6BA-A51EA5797344}"/>
              </a:ext>
            </a:extLst>
          </p:cNvPr>
          <p:cNvGraphicFramePr>
            <a:graphicFrameLocks noGrp="1"/>
          </p:cNvGraphicFramePr>
          <p:nvPr>
            <p:extLst>
              <p:ext uri="{D42A27DB-BD31-4B8C-83A1-F6EECF244321}">
                <p14:modId xmlns:p14="http://schemas.microsoft.com/office/powerpoint/2010/main" val="1450304516"/>
              </p:ext>
            </p:extLst>
          </p:nvPr>
        </p:nvGraphicFramePr>
        <p:xfrm>
          <a:off x="938712" y="4555390"/>
          <a:ext cx="5328592" cy="2010918"/>
        </p:xfrm>
        <a:graphic>
          <a:graphicData uri="http://schemas.openxmlformats.org/drawingml/2006/table">
            <a:tbl>
              <a:tblPr/>
              <a:tblGrid>
                <a:gridCol w="2664296">
                  <a:extLst>
                    <a:ext uri="{9D8B030D-6E8A-4147-A177-3AD203B41FA5}">
                      <a16:colId xmlns:a16="http://schemas.microsoft.com/office/drawing/2014/main" val="3465107010"/>
                    </a:ext>
                  </a:extLst>
                </a:gridCol>
                <a:gridCol w="2664296">
                  <a:extLst>
                    <a:ext uri="{9D8B030D-6E8A-4147-A177-3AD203B41FA5}">
                      <a16:colId xmlns:a16="http://schemas.microsoft.com/office/drawing/2014/main" val="2817663378"/>
                    </a:ext>
                  </a:extLst>
                </a:gridCol>
              </a:tblGrid>
              <a:tr h="353298">
                <a:tc>
                  <a:txBody>
                    <a:bodyPr/>
                    <a:lstStyle/>
                    <a:p>
                      <a:pPr algn="ctr"/>
                      <a:r>
                        <a:rPr lang="en-US" sz="1400" b="1" dirty="0">
                          <a:effectLst/>
                        </a:rPr>
                        <a:t>model</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ctr"/>
                      <a:r>
                        <a:rPr lang="en-US" sz="1400" b="1" dirty="0">
                          <a:effectLst/>
                        </a:rPr>
                        <a:t>acc</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216329948"/>
                  </a:ext>
                </a:extLst>
              </a:tr>
              <a:tr h="269455">
                <a:tc>
                  <a:txBody>
                    <a:bodyPr/>
                    <a:lstStyle/>
                    <a:p>
                      <a:pPr algn="ctr"/>
                      <a:r>
                        <a:rPr lang="en-US" sz="1400" dirty="0">
                          <a:effectLst/>
                        </a:rPr>
                        <a:t>Meta-Llama-3.1-8B-Instruct</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400" b="1" dirty="0">
                          <a:effectLst/>
                        </a:rPr>
                        <a:t>0.59494</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212842211"/>
                  </a:ext>
                </a:extLst>
              </a:tr>
              <a:tr h="269455">
                <a:tc>
                  <a:txBody>
                    <a:bodyPr/>
                    <a:lstStyle/>
                    <a:p>
                      <a:pPr algn="ctr"/>
                      <a:r>
                        <a:rPr lang="en-US" sz="1100" dirty="0">
                          <a:solidFill>
                            <a:srgbClr val="C00000"/>
                          </a:solidFill>
                          <a:effectLst/>
                        </a:rPr>
                        <a:t>epoch_1 bs 2</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350" b="0" i="0" kern="1200" dirty="0">
                          <a:solidFill>
                            <a:schemeClr val="tx1"/>
                          </a:solidFill>
                          <a:effectLst/>
                          <a:latin typeface="+mn-lt"/>
                          <a:ea typeface="+mn-ea"/>
                          <a:cs typeface="+mn-cs"/>
                        </a:rPr>
                        <a:t>0.02532</a:t>
                      </a:r>
                      <a:endParaRPr lang="en-US" altLang="zh-CN" sz="1400" b="0" dirty="0">
                        <a:solidFill>
                          <a:srgbClr val="C00000"/>
                        </a:solidFill>
                        <a:effectLst/>
                      </a:endParaRP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736374880"/>
                  </a:ext>
                </a:extLst>
              </a:tr>
              <a:tr h="269455">
                <a:tc>
                  <a:txBody>
                    <a:bodyPr/>
                    <a:lstStyle/>
                    <a:p>
                      <a:pPr algn="ctr"/>
                      <a:r>
                        <a:rPr lang="en-US" sz="1100" dirty="0" err="1">
                          <a:effectLst/>
                        </a:rPr>
                        <a:t>eopch</a:t>
                      </a:r>
                      <a:r>
                        <a:rPr lang="en-US" sz="1100" dirty="0">
                          <a:effectLst/>
                        </a:rPr>
                        <a:t> 1 bs 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350" b="0" i="0" kern="1200" dirty="0">
                          <a:solidFill>
                            <a:schemeClr val="tx1"/>
                          </a:solidFill>
                          <a:effectLst/>
                          <a:latin typeface="+mn-lt"/>
                          <a:ea typeface="+mn-ea"/>
                          <a:cs typeface="+mn-cs"/>
                        </a:rPr>
                        <a:t>0.03323</a:t>
                      </a:r>
                      <a:endParaRPr lang="en-US" altLang="zh-CN" sz="1400" dirty="0">
                        <a:effectLst/>
                      </a:endParaRP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427064324"/>
                  </a:ext>
                </a:extLst>
              </a:tr>
              <a:tr h="269455">
                <a:tc>
                  <a:txBody>
                    <a:bodyPr/>
                    <a:lstStyle/>
                    <a:p>
                      <a:pPr algn="ctr"/>
                      <a:r>
                        <a:rPr lang="en-US" sz="1100" dirty="0" err="1">
                          <a:effectLst/>
                        </a:rPr>
                        <a:t>eopch</a:t>
                      </a:r>
                      <a:r>
                        <a:rPr lang="en-US" sz="1100" dirty="0">
                          <a:effectLst/>
                        </a:rPr>
                        <a:t> 2 bs 8</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350" b="0" i="0" kern="1200" dirty="0">
                          <a:solidFill>
                            <a:schemeClr val="tx1"/>
                          </a:solidFill>
                          <a:effectLst/>
                          <a:latin typeface="+mn-lt"/>
                          <a:ea typeface="+mn-ea"/>
                          <a:cs typeface="+mn-cs"/>
                        </a:rPr>
                        <a:t>0.04272</a:t>
                      </a:r>
                      <a:endParaRPr lang="en-US" altLang="zh-CN" sz="1400" dirty="0">
                        <a:effectLst/>
                      </a:endParaRP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3450723184"/>
                  </a:ext>
                </a:extLst>
              </a:tr>
              <a:tr h="269455">
                <a:tc>
                  <a:txBody>
                    <a:bodyPr/>
                    <a:lstStyle/>
                    <a:p>
                      <a:pPr algn="ctr"/>
                      <a:r>
                        <a:rPr lang="en-US" sz="1100" dirty="0">
                          <a:effectLst/>
                        </a:rPr>
                        <a:t>epoch2 bs8 ga2</a:t>
                      </a:r>
                    </a:p>
                  </a:txBody>
                  <a:tcPr marL="38325" marR="38325" marT="17688" marB="17688"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350" b="0" i="0" kern="1200" dirty="0">
                          <a:solidFill>
                            <a:schemeClr val="tx1"/>
                          </a:solidFill>
                          <a:effectLst/>
                          <a:latin typeface="+mn-lt"/>
                          <a:ea typeface="+mn-ea"/>
                          <a:cs typeface="+mn-cs"/>
                        </a:rPr>
                        <a:t>0.02690</a:t>
                      </a:r>
                      <a:endParaRPr lang="en-US" altLang="zh-CN" sz="1400" dirty="0">
                        <a:effectLst/>
                      </a:endParaRP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132006115"/>
                  </a:ext>
                </a:extLst>
              </a:tr>
              <a:tr h="269455">
                <a:tc>
                  <a:txBody>
                    <a:bodyPr/>
                    <a:lstStyle/>
                    <a:p>
                      <a:pPr algn="ctr"/>
                      <a:r>
                        <a:rPr lang="zh-CN" altLang="en-US" sz="1400" dirty="0">
                          <a:effectLst/>
                        </a:rPr>
                        <a:t>对话数据集上全量微调</a:t>
                      </a:r>
                      <a:r>
                        <a:rPr lang="en-US" altLang="zh-CN" sz="1400" dirty="0">
                          <a:effectLst/>
                        </a:rPr>
                        <a:t>3.1-8B</a:t>
                      </a: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ctr"/>
                      <a:r>
                        <a:rPr lang="en-US" altLang="zh-CN" sz="1350" b="0" i="0" kern="1200" dirty="0">
                          <a:solidFill>
                            <a:schemeClr val="tx1"/>
                          </a:solidFill>
                          <a:effectLst/>
                          <a:latin typeface="+mn-lt"/>
                          <a:ea typeface="+mn-ea"/>
                          <a:cs typeface="+mn-cs"/>
                        </a:rPr>
                        <a:t>0.03006</a:t>
                      </a:r>
                      <a:endParaRPr lang="en-US" altLang="zh-CN" sz="1400" dirty="0">
                        <a:effectLst/>
                      </a:endParaRPr>
                    </a:p>
                  </a:txBody>
                  <a:tcPr marL="73655" marR="73655" marT="33995" marB="33995"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35913834"/>
                  </a:ext>
                </a:extLst>
              </a:tr>
            </a:tbl>
          </a:graphicData>
        </a:graphic>
      </p:graphicFrame>
      <p:cxnSp>
        <p:nvCxnSpPr>
          <p:cNvPr id="11" name="直接箭头连接符 10">
            <a:extLst>
              <a:ext uri="{FF2B5EF4-FFF2-40B4-BE49-F238E27FC236}">
                <a16:creationId xmlns:a16="http://schemas.microsoft.com/office/drawing/2014/main" id="{7D5A38FD-885A-A7D8-C402-C1830F782C55}"/>
              </a:ext>
            </a:extLst>
          </p:cNvPr>
          <p:cNvCxnSpPr>
            <a:cxnSpLocks/>
          </p:cNvCxnSpPr>
          <p:nvPr/>
        </p:nvCxnSpPr>
        <p:spPr>
          <a:xfrm>
            <a:off x="7680176" y="2636912"/>
            <a:ext cx="0" cy="1771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E552215-4B44-ECC2-556C-82C0FB20EBC3}"/>
              </a:ext>
            </a:extLst>
          </p:cNvPr>
          <p:cNvSpPr txBox="1"/>
          <p:nvPr/>
        </p:nvSpPr>
        <p:spPr>
          <a:xfrm>
            <a:off x="7852652" y="3274463"/>
            <a:ext cx="3660203" cy="369332"/>
          </a:xfrm>
          <a:prstGeom prst="rect">
            <a:avLst/>
          </a:prstGeom>
          <a:noFill/>
        </p:spPr>
        <p:txBody>
          <a:bodyPr wrap="square" rtlCol="0">
            <a:spAutoFit/>
          </a:bodyPr>
          <a:lstStyle/>
          <a:p>
            <a:r>
              <a:rPr lang="zh-CN" altLang="en-US" dirty="0"/>
              <a:t>从上到下讲题拟合程度逐渐提高</a:t>
            </a:r>
          </a:p>
        </p:txBody>
      </p:sp>
      <p:sp>
        <p:nvSpPr>
          <p:cNvPr id="16" name="文本框 15">
            <a:extLst>
              <a:ext uri="{FF2B5EF4-FFF2-40B4-BE49-F238E27FC236}">
                <a16:creationId xmlns:a16="http://schemas.microsoft.com/office/drawing/2014/main" id="{05891E65-0781-1947-0E17-FECEEE43CEF6}"/>
              </a:ext>
            </a:extLst>
          </p:cNvPr>
          <p:cNvSpPr txBox="1"/>
          <p:nvPr/>
        </p:nvSpPr>
        <p:spPr>
          <a:xfrm>
            <a:off x="6271090" y="5107836"/>
            <a:ext cx="5920910" cy="646331"/>
          </a:xfrm>
          <a:prstGeom prst="rect">
            <a:avLst/>
          </a:prstGeom>
          <a:noFill/>
        </p:spPr>
        <p:txBody>
          <a:bodyPr wrap="square" rtlCol="0">
            <a:spAutoFit/>
          </a:bodyPr>
          <a:lstStyle/>
          <a:p>
            <a:r>
              <a:rPr lang="en-US" altLang="zh-CN" dirty="0"/>
              <a:t>	       </a:t>
            </a:r>
            <a:r>
              <a:rPr lang="zh-CN" altLang="en-US" dirty="0"/>
              <a:t>从上到下解题能力几乎完全失去</a:t>
            </a:r>
            <a:endParaRPr lang="en-US" altLang="zh-CN" dirty="0"/>
          </a:p>
          <a:p>
            <a:r>
              <a:rPr lang="zh-CN" altLang="en-US" dirty="0"/>
              <a:t>（要么不输出解题内容，要么重复输出，要么答案错误）</a:t>
            </a:r>
          </a:p>
        </p:txBody>
      </p:sp>
    </p:spTree>
    <p:extLst>
      <p:ext uri="{BB962C8B-B14F-4D97-AF65-F5344CB8AC3E}">
        <p14:creationId xmlns:p14="http://schemas.microsoft.com/office/powerpoint/2010/main" val="409876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173CD-0D1A-588C-254C-D1124EFE9FC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CCF985B-4C1E-C583-ED46-57DCBBC2F631}"/>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8BD4E69A-E911-1BB4-A5BC-F7781671AF4E}"/>
              </a:ext>
            </a:extLst>
          </p:cNvPr>
          <p:cNvSpPr>
            <a:spLocks noGrp="1"/>
          </p:cNvSpPr>
          <p:nvPr>
            <p:ph type="sldNum" sz="quarter" idx="10"/>
          </p:nvPr>
        </p:nvSpPr>
        <p:spPr/>
        <p:txBody>
          <a:bodyPr/>
          <a:lstStyle/>
          <a:p>
            <a:pPr>
              <a:defRPr/>
            </a:pPr>
            <a:fld id="{B6C63437-A4DD-47E2-B39F-B4494D074D76}" type="slidenum">
              <a:rPr lang="en-US" altLang="zh-CN" smtClean="0"/>
              <a:pPr>
                <a:defRPr/>
              </a:pPr>
              <a:t>21</a:t>
            </a:fld>
            <a:endParaRPr lang="en-US" altLang="zh-CN"/>
          </a:p>
        </p:txBody>
      </p:sp>
      <p:sp>
        <p:nvSpPr>
          <p:cNvPr id="4" name="文本占位符 2">
            <a:extLst>
              <a:ext uri="{FF2B5EF4-FFF2-40B4-BE49-F238E27FC236}">
                <a16:creationId xmlns:a16="http://schemas.microsoft.com/office/drawing/2014/main" id="{07B0A2DB-29F8-A168-731D-0E97D32BE733}"/>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跷跷板问题</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为什么混合的效果明显更好？可能的解释：</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24FC0647-C530-2D8D-DBEB-25AB69554C3E}"/>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6" name="图片 5">
            <a:extLst>
              <a:ext uri="{FF2B5EF4-FFF2-40B4-BE49-F238E27FC236}">
                <a16:creationId xmlns:a16="http://schemas.microsoft.com/office/drawing/2014/main" id="{20ED0D41-B051-4978-3A42-42C45E7F6D72}"/>
              </a:ext>
            </a:extLst>
          </p:cNvPr>
          <p:cNvPicPr>
            <a:picLocks noChangeAspect="1"/>
          </p:cNvPicPr>
          <p:nvPr/>
        </p:nvPicPr>
        <p:blipFill>
          <a:blip r:embed="rId3"/>
          <a:stretch>
            <a:fillRect/>
          </a:stretch>
        </p:blipFill>
        <p:spPr>
          <a:xfrm>
            <a:off x="767408" y="1916832"/>
            <a:ext cx="9433048" cy="4382114"/>
          </a:xfrm>
          <a:prstGeom prst="rect">
            <a:avLst/>
          </a:prstGeom>
        </p:spPr>
      </p:pic>
      <p:sp>
        <p:nvSpPr>
          <p:cNvPr id="7" name="矩形 6">
            <a:extLst>
              <a:ext uri="{FF2B5EF4-FFF2-40B4-BE49-F238E27FC236}">
                <a16:creationId xmlns:a16="http://schemas.microsoft.com/office/drawing/2014/main" id="{73C40FB7-8B5D-D621-2081-0A53A3A4413E}"/>
              </a:ext>
            </a:extLst>
          </p:cNvPr>
          <p:cNvSpPr/>
          <p:nvPr/>
        </p:nvSpPr>
        <p:spPr>
          <a:xfrm>
            <a:off x="3143672" y="5589240"/>
            <a:ext cx="936104" cy="34909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1B5EBA6-5C6E-E8D7-88E3-E54401D07B71}"/>
              </a:ext>
            </a:extLst>
          </p:cNvPr>
          <p:cNvSpPr/>
          <p:nvPr/>
        </p:nvSpPr>
        <p:spPr>
          <a:xfrm>
            <a:off x="5231904" y="5317418"/>
            <a:ext cx="1728192" cy="54364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41167BF-8711-1E6D-D0FC-DE06843A0226}"/>
              </a:ext>
            </a:extLst>
          </p:cNvPr>
          <p:cNvSpPr txBox="1"/>
          <p:nvPr/>
        </p:nvSpPr>
        <p:spPr>
          <a:xfrm>
            <a:off x="9876420" y="4293096"/>
            <a:ext cx="1587447" cy="369332"/>
          </a:xfrm>
          <a:prstGeom prst="rect">
            <a:avLst/>
          </a:prstGeom>
          <a:noFill/>
        </p:spPr>
        <p:txBody>
          <a:bodyPr wrap="square" rtlCol="0">
            <a:spAutoFit/>
          </a:bodyPr>
          <a:lstStyle/>
          <a:p>
            <a:r>
              <a:rPr lang="en-US" altLang="zh-CN" dirty="0"/>
              <a:t>epoch1_bs2</a:t>
            </a:r>
            <a:endParaRPr lang="zh-CN" altLang="en-US" dirty="0"/>
          </a:p>
        </p:txBody>
      </p:sp>
      <p:sp>
        <p:nvSpPr>
          <p:cNvPr id="10" name="文本框 9">
            <a:extLst>
              <a:ext uri="{FF2B5EF4-FFF2-40B4-BE49-F238E27FC236}">
                <a16:creationId xmlns:a16="http://schemas.microsoft.com/office/drawing/2014/main" id="{21654441-D539-4023-9A54-69B43A4F7780}"/>
              </a:ext>
            </a:extLst>
          </p:cNvPr>
          <p:cNvSpPr txBox="1"/>
          <p:nvPr/>
        </p:nvSpPr>
        <p:spPr>
          <a:xfrm>
            <a:off x="5483932" y="4713194"/>
            <a:ext cx="1587447" cy="369332"/>
          </a:xfrm>
          <a:prstGeom prst="rect">
            <a:avLst/>
          </a:prstGeom>
          <a:noFill/>
        </p:spPr>
        <p:txBody>
          <a:bodyPr wrap="square" rtlCol="0">
            <a:spAutoFit/>
          </a:bodyPr>
          <a:lstStyle/>
          <a:p>
            <a:r>
              <a:rPr lang="en-US" altLang="zh-CN" dirty="0"/>
              <a:t>epoch2_bs8</a:t>
            </a:r>
            <a:endParaRPr lang="zh-CN" altLang="en-US" dirty="0"/>
          </a:p>
        </p:txBody>
      </p:sp>
      <p:sp>
        <p:nvSpPr>
          <p:cNvPr id="11" name="文本框 10">
            <a:extLst>
              <a:ext uri="{FF2B5EF4-FFF2-40B4-BE49-F238E27FC236}">
                <a16:creationId xmlns:a16="http://schemas.microsoft.com/office/drawing/2014/main" id="{F5E494B3-83F5-26AF-A282-C720F753E17C}"/>
              </a:ext>
            </a:extLst>
          </p:cNvPr>
          <p:cNvSpPr txBox="1"/>
          <p:nvPr/>
        </p:nvSpPr>
        <p:spPr>
          <a:xfrm>
            <a:off x="3166126" y="4334589"/>
            <a:ext cx="1587447" cy="369332"/>
          </a:xfrm>
          <a:prstGeom prst="rect">
            <a:avLst/>
          </a:prstGeom>
          <a:noFill/>
        </p:spPr>
        <p:txBody>
          <a:bodyPr wrap="square" rtlCol="0">
            <a:spAutoFit/>
          </a:bodyPr>
          <a:lstStyle/>
          <a:p>
            <a:r>
              <a:rPr lang="en-US" altLang="zh-CN" dirty="0"/>
              <a:t>epoch1_bs8</a:t>
            </a:r>
            <a:endParaRPr lang="zh-CN" altLang="en-US" dirty="0"/>
          </a:p>
        </p:txBody>
      </p:sp>
      <p:sp>
        <p:nvSpPr>
          <p:cNvPr id="12" name="文本框 11">
            <a:extLst>
              <a:ext uri="{FF2B5EF4-FFF2-40B4-BE49-F238E27FC236}">
                <a16:creationId xmlns:a16="http://schemas.microsoft.com/office/drawing/2014/main" id="{E03729C0-19B8-0EE9-4F42-491D60B478B3}"/>
              </a:ext>
            </a:extLst>
          </p:cNvPr>
          <p:cNvSpPr txBox="1"/>
          <p:nvPr/>
        </p:nvSpPr>
        <p:spPr>
          <a:xfrm>
            <a:off x="6981264" y="5239831"/>
            <a:ext cx="4143732" cy="307777"/>
          </a:xfrm>
          <a:prstGeom prst="rect">
            <a:avLst/>
          </a:prstGeom>
          <a:noFill/>
        </p:spPr>
        <p:txBody>
          <a:bodyPr wrap="square" rtlCol="0">
            <a:spAutoFit/>
          </a:bodyPr>
          <a:lstStyle/>
          <a:p>
            <a:r>
              <a:rPr lang="zh-CN" altLang="en-US" sz="1400" dirty="0"/>
              <a:t>分别是 </a:t>
            </a:r>
            <a:r>
              <a:rPr lang="en-US" altLang="zh-CN" sz="1400" dirty="0"/>
              <a:t>llama </a:t>
            </a:r>
            <a:r>
              <a:rPr lang="zh-CN" altLang="en-US" sz="1400" dirty="0"/>
              <a:t>相同</a:t>
            </a:r>
            <a:r>
              <a:rPr lang="en-US" altLang="zh-CN" sz="1400" dirty="0"/>
              <a:t>setting</a:t>
            </a:r>
            <a:r>
              <a:rPr lang="zh-CN" altLang="en-US" sz="1400" dirty="0"/>
              <a:t>下只训练讲题和混合训练</a:t>
            </a:r>
          </a:p>
        </p:txBody>
      </p:sp>
      <p:sp>
        <p:nvSpPr>
          <p:cNvPr id="13" name="文本框 12">
            <a:extLst>
              <a:ext uri="{FF2B5EF4-FFF2-40B4-BE49-F238E27FC236}">
                <a16:creationId xmlns:a16="http://schemas.microsoft.com/office/drawing/2014/main" id="{A3ADA363-FD35-E2D2-1CF9-C054BA8912F9}"/>
              </a:ext>
            </a:extLst>
          </p:cNvPr>
          <p:cNvSpPr txBox="1"/>
          <p:nvPr/>
        </p:nvSpPr>
        <p:spPr>
          <a:xfrm>
            <a:off x="1703512" y="6017585"/>
            <a:ext cx="4143732" cy="307777"/>
          </a:xfrm>
          <a:prstGeom prst="rect">
            <a:avLst/>
          </a:prstGeom>
          <a:noFill/>
        </p:spPr>
        <p:txBody>
          <a:bodyPr wrap="square" rtlCol="0">
            <a:spAutoFit/>
          </a:bodyPr>
          <a:lstStyle/>
          <a:p>
            <a:r>
              <a:rPr lang="zh-CN" altLang="en-US" sz="1400" dirty="0"/>
              <a:t>分别是 </a:t>
            </a:r>
            <a:r>
              <a:rPr lang="en-US" altLang="zh-CN" sz="1400" dirty="0" err="1"/>
              <a:t>glm</a:t>
            </a:r>
            <a:r>
              <a:rPr lang="en-US" altLang="zh-CN" sz="1400" dirty="0"/>
              <a:t> </a:t>
            </a:r>
            <a:r>
              <a:rPr lang="zh-CN" altLang="en-US" sz="1400" dirty="0"/>
              <a:t>相同</a:t>
            </a:r>
            <a:r>
              <a:rPr lang="en-US" altLang="zh-CN" sz="1400" dirty="0"/>
              <a:t>setting</a:t>
            </a:r>
            <a:r>
              <a:rPr lang="zh-CN" altLang="en-US" sz="1400" dirty="0"/>
              <a:t>下只训练讲题和混合训练</a:t>
            </a:r>
          </a:p>
        </p:txBody>
      </p:sp>
    </p:spTree>
    <p:extLst>
      <p:ext uri="{BB962C8B-B14F-4D97-AF65-F5344CB8AC3E}">
        <p14:creationId xmlns:p14="http://schemas.microsoft.com/office/powerpoint/2010/main" val="356470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1CEF3-EC5D-F96A-89A5-F9478EC3F61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19D9550-13C6-8235-7858-A0728EC37D67}"/>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6761E3AD-6755-0902-A407-0DDC0E1DDC6D}"/>
              </a:ext>
            </a:extLst>
          </p:cNvPr>
          <p:cNvSpPr>
            <a:spLocks noGrp="1"/>
          </p:cNvSpPr>
          <p:nvPr>
            <p:ph type="sldNum" sz="quarter" idx="10"/>
          </p:nvPr>
        </p:nvSpPr>
        <p:spPr/>
        <p:txBody>
          <a:bodyPr/>
          <a:lstStyle/>
          <a:p>
            <a:pPr>
              <a:defRPr/>
            </a:pPr>
            <a:fld id="{B6C63437-A4DD-47E2-B39F-B4494D074D76}" type="slidenum">
              <a:rPr lang="en-US" altLang="zh-CN" smtClean="0"/>
              <a:pPr>
                <a:defRPr/>
              </a:pPr>
              <a:t>22</a:t>
            </a:fld>
            <a:endParaRPr lang="en-US" altLang="zh-CN"/>
          </a:p>
        </p:txBody>
      </p:sp>
      <p:sp>
        <p:nvSpPr>
          <p:cNvPr id="4" name="文本占位符 2">
            <a:extLst>
              <a:ext uri="{FF2B5EF4-FFF2-40B4-BE49-F238E27FC236}">
                <a16:creationId xmlns:a16="http://schemas.microsoft.com/office/drawing/2014/main" id="{B968B2C0-CBD0-6E09-7898-7D5BF904B33A}"/>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跷跷板问题</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少量的解题数据为讲题数据集引入了小额的噪声，提升了模型鲁棒性</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从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Loss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曲线可见下降情况基本相同，梯度下降让模型参数向一个“通用能力更强的方向”移动，而不是“单一维度更强的方向”</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A4BF6977-80A6-AB77-488D-7D5EA3B18C9C}"/>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6" name="图片 5">
            <a:extLst>
              <a:ext uri="{FF2B5EF4-FFF2-40B4-BE49-F238E27FC236}">
                <a16:creationId xmlns:a16="http://schemas.microsoft.com/office/drawing/2014/main" id="{57F03F23-719C-FEF7-6BD9-5DDDA6E65781}"/>
              </a:ext>
            </a:extLst>
          </p:cNvPr>
          <p:cNvPicPr>
            <a:picLocks noChangeAspect="1"/>
          </p:cNvPicPr>
          <p:nvPr/>
        </p:nvPicPr>
        <p:blipFill>
          <a:blip r:embed="rId3"/>
          <a:srcRect t="42724"/>
          <a:stretch/>
        </p:blipFill>
        <p:spPr>
          <a:xfrm>
            <a:off x="767408" y="3789040"/>
            <a:ext cx="9433048" cy="2509906"/>
          </a:xfrm>
          <a:prstGeom prst="rect">
            <a:avLst/>
          </a:prstGeom>
        </p:spPr>
      </p:pic>
      <p:sp>
        <p:nvSpPr>
          <p:cNvPr id="7" name="矩形 6">
            <a:extLst>
              <a:ext uri="{FF2B5EF4-FFF2-40B4-BE49-F238E27FC236}">
                <a16:creationId xmlns:a16="http://schemas.microsoft.com/office/drawing/2014/main" id="{C138763D-9E8C-B548-276C-F768FA1855B9}"/>
              </a:ext>
            </a:extLst>
          </p:cNvPr>
          <p:cNvSpPr/>
          <p:nvPr/>
        </p:nvSpPr>
        <p:spPr>
          <a:xfrm>
            <a:off x="3143672" y="5589240"/>
            <a:ext cx="936104" cy="34909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4190B26-A5CE-05F4-69D6-A559FE924ECF}"/>
              </a:ext>
            </a:extLst>
          </p:cNvPr>
          <p:cNvSpPr/>
          <p:nvPr/>
        </p:nvSpPr>
        <p:spPr>
          <a:xfrm>
            <a:off x="5231904" y="5317418"/>
            <a:ext cx="1728192" cy="54364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CD8D8DD-B6BB-1317-6942-B946BFD24E2C}"/>
              </a:ext>
            </a:extLst>
          </p:cNvPr>
          <p:cNvSpPr txBox="1"/>
          <p:nvPr/>
        </p:nvSpPr>
        <p:spPr>
          <a:xfrm>
            <a:off x="9876420" y="4293096"/>
            <a:ext cx="1587447" cy="369332"/>
          </a:xfrm>
          <a:prstGeom prst="rect">
            <a:avLst/>
          </a:prstGeom>
          <a:noFill/>
        </p:spPr>
        <p:txBody>
          <a:bodyPr wrap="square" rtlCol="0">
            <a:spAutoFit/>
          </a:bodyPr>
          <a:lstStyle/>
          <a:p>
            <a:r>
              <a:rPr lang="en-US" altLang="zh-CN" dirty="0"/>
              <a:t>epoch1_bs2</a:t>
            </a:r>
            <a:endParaRPr lang="zh-CN" altLang="en-US" dirty="0"/>
          </a:p>
        </p:txBody>
      </p:sp>
      <p:sp>
        <p:nvSpPr>
          <p:cNvPr id="10" name="文本框 9">
            <a:extLst>
              <a:ext uri="{FF2B5EF4-FFF2-40B4-BE49-F238E27FC236}">
                <a16:creationId xmlns:a16="http://schemas.microsoft.com/office/drawing/2014/main" id="{2EF20A3D-DD35-0158-94CB-9DD9D581A9BE}"/>
              </a:ext>
            </a:extLst>
          </p:cNvPr>
          <p:cNvSpPr txBox="1"/>
          <p:nvPr/>
        </p:nvSpPr>
        <p:spPr>
          <a:xfrm>
            <a:off x="5483932" y="4713194"/>
            <a:ext cx="1587447" cy="369332"/>
          </a:xfrm>
          <a:prstGeom prst="rect">
            <a:avLst/>
          </a:prstGeom>
          <a:noFill/>
        </p:spPr>
        <p:txBody>
          <a:bodyPr wrap="square" rtlCol="0">
            <a:spAutoFit/>
          </a:bodyPr>
          <a:lstStyle/>
          <a:p>
            <a:r>
              <a:rPr lang="en-US" altLang="zh-CN" dirty="0"/>
              <a:t>epoch2_bs8</a:t>
            </a:r>
            <a:endParaRPr lang="zh-CN" altLang="en-US" dirty="0"/>
          </a:p>
        </p:txBody>
      </p:sp>
      <p:sp>
        <p:nvSpPr>
          <p:cNvPr id="11" name="文本框 10">
            <a:extLst>
              <a:ext uri="{FF2B5EF4-FFF2-40B4-BE49-F238E27FC236}">
                <a16:creationId xmlns:a16="http://schemas.microsoft.com/office/drawing/2014/main" id="{C5E28424-8605-6270-FBD2-1CC54FD6E6A8}"/>
              </a:ext>
            </a:extLst>
          </p:cNvPr>
          <p:cNvSpPr txBox="1"/>
          <p:nvPr/>
        </p:nvSpPr>
        <p:spPr>
          <a:xfrm>
            <a:off x="3166126" y="4334589"/>
            <a:ext cx="1587447" cy="369332"/>
          </a:xfrm>
          <a:prstGeom prst="rect">
            <a:avLst/>
          </a:prstGeom>
          <a:noFill/>
        </p:spPr>
        <p:txBody>
          <a:bodyPr wrap="square" rtlCol="0">
            <a:spAutoFit/>
          </a:bodyPr>
          <a:lstStyle/>
          <a:p>
            <a:r>
              <a:rPr lang="en-US" altLang="zh-CN" dirty="0"/>
              <a:t>epoch1_bs8</a:t>
            </a:r>
            <a:endParaRPr lang="zh-CN" altLang="en-US" dirty="0"/>
          </a:p>
        </p:txBody>
      </p:sp>
      <p:sp>
        <p:nvSpPr>
          <p:cNvPr id="12" name="文本框 11">
            <a:extLst>
              <a:ext uri="{FF2B5EF4-FFF2-40B4-BE49-F238E27FC236}">
                <a16:creationId xmlns:a16="http://schemas.microsoft.com/office/drawing/2014/main" id="{AA9D7AE0-D6A9-942A-67AE-C73C8D41BBBD}"/>
              </a:ext>
            </a:extLst>
          </p:cNvPr>
          <p:cNvSpPr txBox="1"/>
          <p:nvPr/>
        </p:nvSpPr>
        <p:spPr>
          <a:xfrm>
            <a:off x="6981264" y="5239831"/>
            <a:ext cx="4143732" cy="307777"/>
          </a:xfrm>
          <a:prstGeom prst="rect">
            <a:avLst/>
          </a:prstGeom>
          <a:noFill/>
        </p:spPr>
        <p:txBody>
          <a:bodyPr wrap="square" rtlCol="0">
            <a:spAutoFit/>
          </a:bodyPr>
          <a:lstStyle/>
          <a:p>
            <a:r>
              <a:rPr lang="zh-CN" altLang="en-US" sz="1400" dirty="0"/>
              <a:t>分别是 </a:t>
            </a:r>
            <a:r>
              <a:rPr lang="en-US" altLang="zh-CN" sz="1400" dirty="0"/>
              <a:t>llama </a:t>
            </a:r>
            <a:r>
              <a:rPr lang="zh-CN" altLang="en-US" sz="1400" dirty="0"/>
              <a:t>相同</a:t>
            </a:r>
            <a:r>
              <a:rPr lang="en-US" altLang="zh-CN" sz="1400" dirty="0"/>
              <a:t>setting</a:t>
            </a:r>
            <a:r>
              <a:rPr lang="zh-CN" altLang="en-US" sz="1400" dirty="0"/>
              <a:t>下只训练讲题和混合训练</a:t>
            </a:r>
          </a:p>
        </p:txBody>
      </p:sp>
      <p:sp>
        <p:nvSpPr>
          <p:cNvPr id="13" name="文本框 12">
            <a:extLst>
              <a:ext uri="{FF2B5EF4-FFF2-40B4-BE49-F238E27FC236}">
                <a16:creationId xmlns:a16="http://schemas.microsoft.com/office/drawing/2014/main" id="{AFA5F7F5-B508-4D12-AD23-44C11A5C63BB}"/>
              </a:ext>
            </a:extLst>
          </p:cNvPr>
          <p:cNvSpPr txBox="1"/>
          <p:nvPr/>
        </p:nvSpPr>
        <p:spPr>
          <a:xfrm>
            <a:off x="1703512" y="6017585"/>
            <a:ext cx="4143732" cy="307777"/>
          </a:xfrm>
          <a:prstGeom prst="rect">
            <a:avLst/>
          </a:prstGeom>
          <a:noFill/>
        </p:spPr>
        <p:txBody>
          <a:bodyPr wrap="square" rtlCol="0">
            <a:spAutoFit/>
          </a:bodyPr>
          <a:lstStyle/>
          <a:p>
            <a:r>
              <a:rPr lang="zh-CN" altLang="en-US" sz="1400" dirty="0"/>
              <a:t>分别是 </a:t>
            </a:r>
            <a:r>
              <a:rPr lang="en-US" altLang="zh-CN" sz="1400" dirty="0" err="1"/>
              <a:t>glm</a:t>
            </a:r>
            <a:r>
              <a:rPr lang="en-US" altLang="zh-CN" sz="1400" dirty="0"/>
              <a:t> </a:t>
            </a:r>
            <a:r>
              <a:rPr lang="zh-CN" altLang="en-US" sz="1400" dirty="0"/>
              <a:t>相同</a:t>
            </a:r>
            <a:r>
              <a:rPr lang="en-US" altLang="zh-CN" sz="1400" dirty="0"/>
              <a:t>setting</a:t>
            </a:r>
            <a:r>
              <a:rPr lang="zh-CN" altLang="en-US" sz="1400" dirty="0"/>
              <a:t>下只训练讲题和混合训练</a:t>
            </a:r>
          </a:p>
        </p:txBody>
      </p:sp>
    </p:spTree>
    <p:extLst>
      <p:ext uri="{BB962C8B-B14F-4D97-AF65-F5344CB8AC3E}">
        <p14:creationId xmlns:p14="http://schemas.microsoft.com/office/powerpoint/2010/main" val="408433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223AD-AEF1-CDCD-B0C3-08DB1C7A393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24B90FD-4CC8-6F83-150B-950673E8CE3A}"/>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85CD223A-3B02-C0E4-8C77-F0D9F0D23B5F}"/>
              </a:ext>
            </a:extLst>
          </p:cNvPr>
          <p:cNvSpPr>
            <a:spLocks noGrp="1"/>
          </p:cNvSpPr>
          <p:nvPr>
            <p:ph type="sldNum" sz="quarter" idx="10"/>
          </p:nvPr>
        </p:nvSpPr>
        <p:spPr/>
        <p:txBody>
          <a:bodyPr/>
          <a:lstStyle/>
          <a:p>
            <a:pPr>
              <a:defRPr/>
            </a:pPr>
            <a:fld id="{B6C63437-A4DD-47E2-B39F-B4494D074D76}" type="slidenum">
              <a:rPr lang="en-US" altLang="zh-CN" smtClean="0"/>
              <a:pPr>
                <a:defRPr/>
              </a:pPr>
              <a:t>23</a:t>
            </a:fld>
            <a:endParaRPr lang="en-US" altLang="zh-CN"/>
          </a:p>
        </p:txBody>
      </p:sp>
      <p:sp>
        <p:nvSpPr>
          <p:cNvPr id="4" name="文本占位符 2">
            <a:extLst>
              <a:ext uri="{FF2B5EF4-FFF2-40B4-BE49-F238E27FC236}">
                <a16:creationId xmlns:a16="http://schemas.microsoft.com/office/drawing/2014/main" id="{D86FDF30-1A46-9953-F222-6EF14344F7A8}"/>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跷跷板问题</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为什么微调数学垂域大模型效果会好？</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一个猜想：基座模型训练时垂域数据使用量大，讲题数据造成的 “偏移”不大</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138FDEE8-A0FE-E78B-0C39-EEE69414E00E}"/>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14" name="图片 13">
            <a:extLst>
              <a:ext uri="{FF2B5EF4-FFF2-40B4-BE49-F238E27FC236}">
                <a16:creationId xmlns:a16="http://schemas.microsoft.com/office/drawing/2014/main" id="{04B15A42-8F05-3921-BA17-75CB7470FAA0}"/>
              </a:ext>
            </a:extLst>
          </p:cNvPr>
          <p:cNvPicPr>
            <a:picLocks noChangeAspect="1"/>
          </p:cNvPicPr>
          <p:nvPr/>
        </p:nvPicPr>
        <p:blipFill>
          <a:blip r:embed="rId3"/>
          <a:stretch>
            <a:fillRect/>
          </a:stretch>
        </p:blipFill>
        <p:spPr>
          <a:xfrm>
            <a:off x="1245454" y="2492254"/>
            <a:ext cx="9577064" cy="3811001"/>
          </a:xfrm>
          <a:prstGeom prst="rect">
            <a:avLst/>
          </a:prstGeom>
        </p:spPr>
      </p:pic>
      <p:sp>
        <p:nvSpPr>
          <p:cNvPr id="16" name="矩形 15">
            <a:extLst>
              <a:ext uri="{FF2B5EF4-FFF2-40B4-BE49-F238E27FC236}">
                <a16:creationId xmlns:a16="http://schemas.microsoft.com/office/drawing/2014/main" id="{8FF5913B-C4F5-8B76-1D79-D599BAA61EB8}"/>
              </a:ext>
            </a:extLst>
          </p:cNvPr>
          <p:cNvSpPr/>
          <p:nvPr/>
        </p:nvSpPr>
        <p:spPr>
          <a:xfrm>
            <a:off x="2439566" y="5412367"/>
            <a:ext cx="1224136" cy="42110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A384B34-5D89-3FDB-E90D-BB00C6726E0E}"/>
              </a:ext>
            </a:extLst>
          </p:cNvPr>
          <p:cNvSpPr txBox="1"/>
          <p:nvPr/>
        </p:nvSpPr>
        <p:spPr>
          <a:xfrm>
            <a:off x="1055440" y="6039786"/>
            <a:ext cx="5760640" cy="369332"/>
          </a:xfrm>
          <a:prstGeom prst="rect">
            <a:avLst/>
          </a:prstGeom>
          <a:noFill/>
        </p:spPr>
        <p:txBody>
          <a:bodyPr wrap="square" rtlCol="0">
            <a:spAutoFit/>
          </a:bodyPr>
          <a:lstStyle/>
          <a:p>
            <a:r>
              <a:rPr lang="zh-CN" altLang="en-US" dirty="0"/>
              <a:t>拟合讲题数据非常好！（下降最快，收敛最好）</a:t>
            </a:r>
          </a:p>
        </p:txBody>
      </p:sp>
    </p:spTree>
    <p:extLst>
      <p:ext uri="{BB962C8B-B14F-4D97-AF65-F5344CB8AC3E}">
        <p14:creationId xmlns:p14="http://schemas.microsoft.com/office/powerpoint/2010/main" val="3988483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0D642-DF16-E784-89B8-67073EA093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4D6E1FF-38FF-0BAA-ED22-86792A092793}"/>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50906427-F783-0D3C-BD62-3350A0EE3C98}"/>
              </a:ext>
            </a:extLst>
          </p:cNvPr>
          <p:cNvSpPr>
            <a:spLocks noGrp="1"/>
          </p:cNvSpPr>
          <p:nvPr>
            <p:ph type="sldNum" sz="quarter" idx="10"/>
          </p:nvPr>
        </p:nvSpPr>
        <p:spPr/>
        <p:txBody>
          <a:bodyPr/>
          <a:lstStyle/>
          <a:p>
            <a:pPr>
              <a:defRPr/>
            </a:pPr>
            <a:fld id="{B6C63437-A4DD-47E2-B39F-B4494D074D76}" type="slidenum">
              <a:rPr lang="en-US" altLang="zh-CN" smtClean="0"/>
              <a:pPr>
                <a:defRPr/>
              </a:pPr>
              <a:t>24</a:t>
            </a:fld>
            <a:endParaRPr lang="en-US" altLang="zh-CN"/>
          </a:p>
        </p:txBody>
      </p:sp>
      <p:sp>
        <p:nvSpPr>
          <p:cNvPr id="4" name="文本占位符 2">
            <a:extLst>
              <a:ext uri="{FF2B5EF4-FFF2-40B4-BE49-F238E27FC236}">
                <a16:creationId xmlns:a16="http://schemas.microsoft.com/office/drawing/2014/main" id="{F8CEBC49-D71B-5586-743C-4B511B2C1FAD}"/>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endPar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OpenAI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在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Hugging Face</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上公布的</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GSM8K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数据集没有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Zero-shot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CoT</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的分步推理结构（数据集的标准答案）：</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早一些时候的模型也没有，并且解题风格和标准答案基本一致：</a:t>
            </a:r>
            <a:b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br>
            <a:b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br>
            <a:b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br>
            <a:b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b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使用的解题数据集具有类似上面的特征</a:t>
            </a:r>
            <a:b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b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8AF6A902-5100-C13B-E80C-8D9F154907CD}"/>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15" name="图片 14">
            <a:extLst>
              <a:ext uri="{FF2B5EF4-FFF2-40B4-BE49-F238E27FC236}">
                <a16:creationId xmlns:a16="http://schemas.microsoft.com/office/drawing/2014/main" id="{6F30506C-3192-C0F7-44F1-C7B6FCB6F032}"/>
              </a:ext>
            </a:extLst>
          </p:cNvPr>
          <p:cNvPicPr>
            <a:picLocks noChangeAspect="1"/>
          </p:cNvPicPr>
          <p:nvPr/>
        </p:nvPicPr>
        <p:blipFill>
          <a:blip r:embed="rId3"/>
          <a:stretch>
            <a:fillRect/>
          </a:stretch>
        </p:blipFill>
        <p:spPr>
          <a:xfrm>
            <a:off x="1199456" y="2492896"/>
            <a:ext cx="9289032" cy="600908"/>
          </a:xfrm>
          <a:prstGeom prst="rect">
            <a:avLst/>
          </a:prstGeom>
        </p:spPr>
      </p:pic>
      <p:pic>
        <p:nvPicPr>
          <p:cNvPr id="22" name="图片 21">
            <a:extLst>
              <a:ext uri="{FF2B5EF4-FFF2-40B4-BE49-F238E27FC236}">
                <a16:creationId xmlns:a16="http://schemas.microsoft.com/office/drawing/2014/main" id="{F082B277-CCAF-B0D0-79B6-A26E4094298D}"/>
              </a:ext>
            </a:extLst>
          </p:cNvPr>
          <p:cNvPicPr>
            <a:picLocks noChangeAspect="1"/>
          </p:cNvPicPr>
          <p:nvPr/>
        </p:nvPicPr>
        <p:blipFill>
          <a:blip r:embed="rId4"/>
          <a:stretch>
            <a:fillRect/>
          </a:stretch>
        </p:blipFill>
        <p:spPr>
          <a:xfrm>
            <a:off x="1133506" y="3758508"/>
            <a:ext cx="9924988" cy="862664"/>
          </a:xfrm>
          <a:prstGeom prst="rect">
            <a:avLst/>
          </a:prstGeom>
        </p:spPr>
      </p:pic>
      <p:sp>
        <p:nvSpPr>
          <p:cNvPr id="23" name="文本框 22">
            <a:extLst>
              <a:ext uri="{FF2B5EF4-FFF2-40B4-BE49-F238E27FC236}">
                <a16:creationId xmlns:a16="http://schemas.microsoft.com/office/drawing/2014/main" id="{A060F46D-BBF6-959C-8211-84ED27665B03}"/>
              </a:ext>
            </a:extLst>
          </p:cNvPr>
          <p:cNvSpPr txBox="1"/>
          <p:nvPr/>
        </p:nvSpPr>
        <p:spPr>
          <a:xfrm>
            <a:off x="5231904" y="4653136"/>
            <a:ext cx="1440160" cy="369332"/>
          </a:xfrm>
          <a:prstGeom prst="rect">
            <a:avLst/>
          </a:prstGeom>
          <a:noFill/>
        </p:spPr>
        <p:txBody>
          <a:bodyPr wrap="square" rtlCol="0">
            <a:spAutoFit/>
          </a:bodyPr>
          <a:lstStyle/>
          <a:p>
            <a:r>
              <a:rPr lang="en-US" altLang="zh-CN" b="1" dirty="0"/>
              <a:t>GPT - 4</a:t>
            </a:r>
            <a:endParaRPr lang="zh-CN" altLang="en-US" b="1" dirty="0"/>
          </a:p>
        </p:txBody>
      </p:sp>
    </p:spTree>
    <p:extLst>
      <p:ext uri="{BB962C8B-B14F-4D97-AF65-F5344CB8AC3E}">
        <p14:creationId xmlns:p14="http://schemas.microsoft.com/office/powerpoint/2010/main" val="1713527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88423-5E38-9966-AE04-5403905BE51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6EFFB7E-62DB-ECED-9AA3-4E01F3151E7A}"/>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EF02B369-D471-71F8-4B90-B4EE677ADEF4}"/>
              </a:ext>
            </a:extLst>
          </p:cNvPr>
          <p:cNvSpPr>
            <a:spLocks noGrp="1"/>
          </p:cNvSpPr>
          <p:nvPr>
            <p:ph type="sldNum" sz="quarter" idx="10"/>
          </p:nvPr>
        </p:nvSpPr>
        <p:spPr/>
        <p:txBody>
          <a:bodyPr/>
          <a:lstStyle/>
          <a:p>
            <a:pPr>
              <a:defRPr/>
            </a:pPr>
            <a:fld id="{B6C63437-A4DD-47E2-B39F-B4494D074D76}" type="slidenum">
              <a:rPr lang="en-US" altLang="zh-CN" smtClean="0"/>
              <a:pPr>
                <a:defRPr/>
              </a:pPr>
              <a:t>25</a:t>
            </a:fld>
            <a:endParaRPr lang="en-US" altLang="zh-CN"/>
          </a:p>
        </p:txBody>
      </p:sp>
      <p:sp>
        <p:nvSpPr>
          <p:cNvPr id="4" name="文本占位符 2">
            <a:extLst>
              <a:ext uri="{FF2B5EF4-FFF2-40B4-BE49-F238E27FC236}">
                <a16:creationId xmlns:a16="http://schemas.microsoft.com/office/drawing/2014/main" id="{60678BE3-942E-F896-6111-302F5514C3BA}"/>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而新推出的模型（比如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Llama3.1-8B-Instruct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）带有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Zero-shot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CoT</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的推理习惯：</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934163AF-80EF-6CBD-C181-C7FB481EDC14}"/>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17" name="图片 16">
            <a:extLst>
              <a:ext uri="{FF2B5EF4-FFF2-40B4-BE49-F238E27FC236}">
                <a16:creationId xmlns:a16="http://schemas.microsoft.com/office/drawing/2014/main" id="{1951AC09-3F3C-147F-0AE7-A93CA1B1837A}"/>
              </a:ext>
            </a:extLst>
          </p:cNvPr>
          <p:cNvPicPr>
            <a:picLocks noChangeAspect="1"/>
          </p:cNvPicPr>
          <p:nvPr/>
        </p:nvPicPr>
        <p:blipFill>
          <a:blip r:embed="rId3"/>
          <a:stretch>
            <a:fillRect/>
          </a:stretch>
        </p:blipFill>
        <p:spPr>
          <a:xfrm>
            <a:off x="191344" y="2480984"/>
            <a:ext cx="4786983" cy="2355835"/>
          </a:xfrm>
          <a:prstGeom prst="rect">
            <a:avLst/>
          </a:prstGeom>
        </p:spPr>
      </p:pic>
      <p:sp>
        <p:nvSpPr>
          <p:cNvPr id="18" name="文本框 17">
            <a:extLst>
              <a:ext uri="{FF2B5EF4-FFF2-40B4-BE49-F238E27FC236}">
                <a16:creationId xmlns:a16="http://schemas.microsoft.com/office/drawing/2014/main" id="{B00FDA41-702C-2850-02E0-A20F9CD66E85}"/>
              </a:ext>
            </a:extLst>
          </p:cNvPr>
          <p:cNvSpPr txBox="1"/>
          <p:nvPr/>
        </p:nvSpPr>
        <p:spPr>
          <a:xfrm>
            <a:off x="1775520" y="2131162"/>
            <a:ext cx="1440160" cy="369332"/>
          </a:xfrm>
          <a:prstGeom prst="rect">
            <a:avLst/>
          </a:prstGeom>
          <a:noFill/>
        </p:spPr>
        <p:txBody>
          <a:bodyPr wrap="square" rtlCol="0">
            <a:spAutoFit/>
          </a:bodyPr>
          <a:lstStyle/>
          <a:p>
            <a:r>
              <a:rPr lang="en-US" altLang="zh-CN" b="1" dirty="0"/>
              <a:t>GPT - 4o</a:t>
            </a:r>
            <a:endParaRPr lang="zh-CN" altLang="en-US" b="1" dirty="0"/>
          </a:p>
        </p:txBody>
      </p:sp>
      <p:pic>
        <p:nvPicPr>
          <p:cNvPr id="20" name="图片 19">
            <a:extLst>
              <a:ext uri="{FF2B5EF4-FFF2-40B4-BE49-F238E27FC236}">
                <a16:creationId xmlns:a16="http://schemas.microsoft.com/office/drawing/2014/main" id="{E54653E0-C962-DBC4-F735-D6C0EE732C78}"/>
              </a:ext>
            </a:extLst>
          </p:cNvPr>
          <p:cNvPicPr>
            <a:picLocks noChangeAspect="1"/>
          </p:cNvPicPr>
          <p:nvPr/>
        </p:nvPicPr>
        <p:blipFill>
          <a:blip r:embed="rId4"/>
          <a:stretch>
            <a:fillRect/>
          </a:stretch>
        </p:blipFill>
        <p:spPr>
          <a:xfrm>
            <a:off x="191344" y="4943061"/>
            <a:ext cx="8640960" cy="1545689"/>
          </a:xfrm>
          <a:prstGeom prst="rect">
            <a:avLst/>
          </a:prstGeom>
        </p:spPr>
      </p:pic>
      <p:sp>
        <p:nvSpPr>
          <p:cNvPr id="6" name="文本框 5">
            <a:extLst>
              <a:ext uri="{FF2B5EF4-FFF2-40B4-BE49-F238E27FC236}">
                <a16:creationId xmlns:a16="http://schemas.microsoft.com/office/drawing/2014/main" id="{302011F1-43E8-869C-7785-1C875FDFF679}"/>
              </a:ext>
            </a:extLst>
          </p:cNvPr>
          <p:cNvSpPr txBox="1"/>
          <p:nvPr/>
        </p:nvSpPr>
        <p:spPr>
          <a:xfrm>
            <a:off x="8941867" y="5531239"/>
            <a:ext cx="2986781" cy="369332"/>
          </a:xfrm>
          <a:prstGeom prst="rect">
            <a:avLst/>
          </a:prstGeom>
          <a:noFill/>
        </p:spPr>
        <p:txBody>
          <a:bodyPr wrap="square" rtlCol="0">
            <a:spAutoFit/>
          </a:bodyPr>
          <a:lstStyle/>
          <a:p>
            <a:r>
              <a:rPr lang="en-US" altLang="zh-CN" b="1" dirty="0"/>
              <a:t>Llama3.1-8B-instruct</a:t>
            </a:r>
            <a:endParaRPr lang="zh-CN" altLang="en-US" b="1" dirty="0"/>
          </a:p>
        </p:txBody>
      </p:sp>
      <p:pic>
        <p:nvPicPr>
          <p:cNvPr id="8" name="图片 7">
            <a:extLst>
              <a:ext uri="{FF2B5EF4-FFF2-40B4-BE49-F238E27FC236}">
                <a16:creationId xmlns:a16="http://schemas.microsoft.com/office/drawing/2014/main" id="{F0F42A6E-9457-EFFE-D5A9-D609FA620CE5}"/>
              </a:ext>
            </a:extLst>
          </p:cNvPr>
          <p:cNvPicPr>
            <a:picLocks noChangeAspect="1"/>
          </p:cNvPicPr>
          <p:nvPr/>
        </p:nvPicPr>
        <p:blipFill>
          <a:blip r:embed="rId5"/>
          <a:stretch>
            <a:fillRect/>
          </a:stretch>
        </p:blipFill>
        <p:spPr>
          <a:xfrm>
            <a:off x="5122343" y="2480984"/>
            <a:ext cx="6785617" cy="999549"/>
          </a:xfrm>
          <a:prstGeom prst="rect">
            <a:avLst/>
          </a:prstGeom>
        </p:spPr>
      </p:pic>
      <p:sp>
        <p:nvSpPr>
          <p:cNvPr id="9" name="文本框 8">
            <a:extLst>
              <a:ext uri="{FF2B5EF4-FFF2-40B4-BE49-F238E27FC236}">
                <a16:creationId xmlns:a16="http://schemas.microsoft.com/office/drawing/2014/main" id="{FBA90280-8E39-FDFE-2DB3-0C7B8CBED233}"/>
              </a:ext>
            </a:extLst>
          </p:cNvPr>
          <p:cNvSpPr txBox="1"/>
          <p:nvPr/>
        </p:nvSpPr>
        <p:spPr>
          <a:xfrm>
            <a:off x="7104112" y="2087612"/>
            <a:ext cx="2986781" cy="369332"/>
          </a:xfrm>
          <a:prstGeom prst="rect">
            <a:avLst/>
          </a:prstGeom>
          <a:noFill/>
        </p:spPr>
        <p:txBody>
          <a:bodyPr wrap="square" rtlCol="0">
            <a:spAutoFit/>
          </a:bodyPr>
          <a:lstStyle/>
          <a:p>
            <a:r>
              <a:rPr lang="en-US" altLang="zh-CN" b="1" dirty="0"/>
              <a:t>Llama3.1-70B-instruct</a:t>
            </a:r>
            <a:endParaRPr lang="zh-CN" altLang="en-US" b="1" dirty="0"/>
          </a:p>
        </p:txBody>
      </p:sp>
      <p:pic>
        <p:nvPicPr>
          <p:cNvPr id="11" name="图片 10">
            <a:extLst>
              <a:ext uri="{FF2B5EF4-FFF2-40B4-BE49-F238E27FC236}">
                <a16:creationId xmlns:a16="http://schemas.microsoft.com/office/drawing/2014/main" id="{7CDA61D5-C262-69C1-1E94-465FB11B07F4}"/>
              </a:ext>
            </a:extLst>
          </p:cNvPr>
          <p:cNvPicPr>
            <a:picLocks noChangeAspect="1"/>
          </p:cNvPicPr>
          <p:nvPr/>
        </p:nvPicPr>
        <p:blipFill>
          <a:blip r:embed="rId6"/>
          <a:stretch>
            <a:fillRect/>
          </a:stretch>
        </p:blipFill>
        <p:spPr>
          <a:xfrm>
            <a:off x="5238787" y="4005109"/>
            <a:ext cx="6552728" cy="815351"/>
          </a:xfrm>
          <a:prstGeom prst="rect">
            <a:avLst/>
          </a:prstGeom>
        </p:spPr>
      </p:pic>
      <p:sp>
        <p:nvSpPr>
          <p:cNvPr id="12" name="文本框 11">
            <a:extLst>
              <a:ext uri="{FF2B5EF4-FFF2-40B4-BE49-F238E27FC236}">
                <a16:creationId xmlns:a16="http://schemas.microsoft.com/office/drawing/2014/main" id="{0078AF97-35EC-AB88-26A5-E3A64CB2EB03}"/>
              </a:ext>
            </a:extLst>
          </p:cNvPr>
          <p:cNvSpPr txBox="1"/>
          <p:nvPr/>
        </p:nvSpPr>
        <p:spPr>
          <a:xfrm>
            <a:off x="5879976" y="3640928"/>
            <a:ext cx="5674080" cy="369332"/>
          </a:xfrm>
          <a:prstGeom prst="rect">
            <a:avLst/>
          </a:prstGeom>
          <a:noFill/>
        </p:spPr>
        <p:txBody>
          <a:bodyPr wrap="square" rtlCol="0">
            <a:spAutoFit/>
          </a:bodyPr>
          <a:lstStyle/>
          <a:p>
            <a:r>
              <a:rPr lang="en-US" altLang="zh-CN" b="1" dirty="0"/>
              <a:t>Mixed</a:t>
            </a:r>
            <a:r>
              <a:rPr lang="zh-CN" altLang="en-US" b="1" dirty="0"/>
              <a:t>训练出的模型（遵从数据集的非 </a:t>
            </a:r>
            <a:r>
              <a:rPr lang="en-US" altLang="zh-CN" b="1" dirty="0" err="1"/>
              <a:t>CoT</a:t>
            </a:r>
            <a:r>
              <a:rPr lang="en-US" altLang="zh-CN" b="1" dirty="0"/>
              <a:t> </a:t>
            </a:r>
            <a:r>
              <a:rPr lang="zh-CN" altLang="en-US" b="1" dirty="0"/>
              <a:t>风格）</a:t>
            </a:r>
          </a:p>
        </p:txBody>
      </p:sp>
    </p:spTree>
    <p:extLst>
      <p:ext uri="{BB962C8B-B14F-4D97-AF65-F5344CB8AC3E}">
        <p14:creationId xmlns:p14="http://schemas.microsoft.com/office/powerpoint/2010/main" val="4002884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01E82-4FBC-D782-AD27-B1F6EAC6B54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AB5B8E-06FD-3652-8AB9-F3D55E5431AA}"/>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749EC1ED-96BC-C1D5-008D-63FBC2110671}"/>
              </a:ext>
            </a:extLst>
          </p:cNvPr>
          <p:cNvSpPr>
            <a:spLocks noGrp="1"/>
          </p:cNvSpPr>
          <p:nvPr>
            <p:ph type="sldNum" sz="quarter" idx="10"/>
          </p:nvPr>
        </p:nvSpPr>
        <p:spPr/>
        <p:txBody>
          <a:bodyPr/>
          <a:lstStyle/>
          <a:p>
            <a:pPr>
              <a:defRPr/>
            </a:pPr>
            <a:fld id="{B6C63437-A4DD-47E2-B39F-B4494D074D76}" type="slidenum">
              <a:rPr lang="en-US" altLang="zh-CN" smtClean="0"/>
              <a:pPr>
                <a:defRPr/>
              </a:pPr>
              <a:t>26</a:t>
            </a:fld>
            <a:endParaRPr lang="en-US" altLang="zh-CN"/>
          </a:p>
        </p:txBody>
      </p:sp>
      <p:sp>
        <p:nvSpPr>
          <p:cNvPr id="4" name="文本占位符 2">
            <a:extLst>
              <a:ext uri="{FF2B5EF4-FFF2-40B4-BE49-F238E27FC236}">
                <a16:creationId xmlns:a16="http://schemas.microsoft.com/office/drawing/2014/main" id="{5DD4D63C-D541-465E-1C1D-3D05C424FEEA}"/>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而新推出的模型（比如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Llama3.1-8B-Instruct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）带有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Zero-shot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CoT</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的推理习惯：</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FD3561F4-FB91-4D11-2DF5-C853B598A2F7}"/>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17" name="图片 16">
            <a:extLst>
              <a:ext uri="{FF2B5EF4-FFF2-40B4-BE49-F238E27FC236}">
                <a16:creationId xmlns:a16="http://schemas.microsoft.com/office/drawing/2014/main" id="{46BA121B-84D7-7DE3-C4BA-B9C5CDFB0CCC}"/>
              </a:ext>
            </a:extLst>
          </p:cNvPr>
          <p:cNvPicPr>
            <a:picLocks noChangeAspect="1"/>
          </p:cNvPicPr>
          <p:nvPr/>
        </p:nvPicPr>
        <p:blipFill>
          <a:blip r:embed="rId3"/>
          <a:stretch>
            <a:fillRect/>
          </a:stretch>
        </p:blipFill>
        <p:spPr>
          <a:xfrm>
            <a:off x="191344" y="2480984"/>
            <a:ext cx="4786983" cy="2355835"/>
          </a:xfrm>
          <a:prstGeom prst="rect">
            <a:avLst/>
          </a:prstGeom>
        </p:spPr>
      </p:pic>
      <p:sp>
        <p:nvSpPr>
          <p:cNvPr id="18" name="文本框 17">
            <a:extLst>
              <a:ext uri="{FF2B5EF4-FFF2-40B4-BE49-F238E27FC236}">
                <a16:creationId xmlns:a16="http://schemas.microsoft.com/office/drawing/2014/main" id="{1D9B353F-3918-EF04-4261-4DD9006D9A23}"/>
              </a:ext>
            </a:extLst>
          </p:cNvPr>
          <p:cNvSpPr txBox="1"/>
          <p:nvPr/>
        </p:nvSpPr>
        <p:spPr>
          <a:xfrm>
            <a:off x="1775520" y="2131162"/>
            <a:ext cx="1440160" cy="369332"/>
          </a:xfrm>
          <a:prstGeom prst="rect">
            <a:avLst/>
          </a:prstGeom>
          <a:noFill/>
        </p:spPr>
        <p:txBody>
          <a:bodyPr wrap="square" rtlCol="0">
            <a:spAutoFit/>
          </a:bodyPr>
          <a:lstStyle/>
          <a:p>
            <a:r>
              <a:rPr lang="en-US" altLang="zh-CN" b="1" dirty="0"/>
              <a:t>GPT - 4o</a:t>
            </a:r>
            <a:endParaRPr lang="zh-CN" altLang="en-US" b="1" dirty="0"/>
          </a:p>
        </p:txBody>
      </p:sp>
      <p:pic>
        <p:nvPicPr>
          <p:cNvPr id="20" name="图片 19">
            <a:extLst>
              <a:ext uri="{FF2B5EF4-FFF2-40B4-BE49-F238E27FC236}">
                <a16:creationId xmlns:a16="http://schemas.microsoft.com/office/drawing/2014/main" id="{65744031-468D-81F0-51AD-DABAA4E59265}"/>
              </a:ext>
            </a:extLst>
          </p:cNvPr>
          <p:cNvPicPr>
            <a:picLocks noChangeAspect="1"/>
          </p:cNvPicPr>
          <p:nvPr/>
        </p:nvPicPr>
        <p:blipFill>
          <a:blip r:embed="rId4"/>
          <a:stretch>
            <a:fillRect/>
          </a:stretch>
        </p:blipFill>
        <p:spPr>
          <a:xfrm>
            <a:off x="191344" y="4943061"/>
            <a:ext cx="8640960" cy="1545689"/>
          </a:xfrm>
          <a:prstGeom prst="rect">
            <a:avLst/>
          </a:prstGeom>
        </p:spPr>
      </p:pic>
      <p:sp>
        <p:nvSpPr>
          <p:cNvPr id="6" name="文本框 5">
            <a:extLst>
              <a:ext uri="{FF2B5EF4-FFF2-40B4-BE49-F238E27FC236}">
                <a16:creationId xmlns:a16="http://schemas.microsoft.com/office/drawing/2014/main" id="{FC42EEBB-9A9C-33D6-5668-1BB3964F4EF3}"/>
              </a:ext>
            </a:extLst>
          </p:cNvPr>
          <p:cNvSpPr txBox="1"/>
          <p:nvPr/>
        </p:nvSpPr>
        <p:spPr>
          <a:xfrm>
            <a:off x="8941867" y="5531239"/>
            <a:ext cx="2986781" cy="369332"/>
          </a:xfrm>
          <a:prstGeom prst="rect">
            <a:avLst/>
          </a:prstGeom>
          <a:noFill/>
        </p:spPr>
        <p:txBody>
          <a:bodyPr wrap="square" rtlCol="0">
            <a:spAutoFit/>
          </a:bodyPr>
          <a:lstStyle/>
          <a:p>
            <a:r>
              <a:rPr lang="en-US" altLang="zh-CN" b="1" dirty="0"/>
              <a:t>Llama3.1-8B-instruct</a:t>
            </a:r>
            <a:endParaRPr lang="zh-CN" altLang="en-US" b="1" dirty="0"/>
          </a:p>
        </p:txBody>
      </p:sp>
      <p:pic>
        <p:nvPicPr>
          <p:cNvPr id="8" name="图片 7">
            <a:extLst>
              <a:ext uri="{FF2B5EF4-FFF2-40B4-BE49-F238E27FC236}">
                <a16:creationId xmlns:a16="http://schemas.microsoft.com/office/drawing/2014/main" id="{0FDCD970-5359-CAB7-F215-675370855CC2}"/>
              </a:ext>
            </a:extLst>
          </p:cNvPr>
          <p:cNvPicPr>
            <a:picLocks noChangeAspect="1"/>
          </p:cNvPicPr>
          <p:nvPr/>
        </p:nvPicPr>
        <p:blipFill>
          <a:blip r:embed="rId5"/>
          <a:stretch>
            <a:fillRect/>
          </a:stretch>
        </p:blipFill>
        <p:spPr>
          <a:xfrm>
            <a:off x="5122343" y="2480984"/>
            <a:ext cx="6785617" cy="999549"/>
          </a:xfrm>
          <a:prstGeom prst="rect">
            <a:avLst/>
          </a:prstGeom>
        </p:spPr>
      </p:pic>
      <p:sp>
        <p:nvSpPr>
          <p:cNvPr id="9" name="文本框 8">
            <a:extLst>
              <a:ext uri="{FF2B5EF4-FFF2-40B4-BE49-F238E27FC236}">
                <a16:creationId xmlns:a16="http://schemas.microsoft.com/office/drawing/2014/main" id="{1C719F52-FABD-1514-AEE7-D4D834613F22}"/>
              </a:ext>
            </a:extLst>
          </p:cNvPr>
          <p:cNvSpPr txBox="1"/>
          <p:nvPr/>
        </p:nvSpPr>
        <p:spPr>
          <a:xfrm>
            <a:off x="7104112" y="2087612"/>
            <a:ext cx="2986781" cy="369332"/>
          </a:xfrm>
          <a:prstGeom prst="rect">
            <a:avLst/>
          </a:prstGeom>
          <a:noFill/>
        </p:spPr>
        <p:txBody>
          <a:bodyPr wrap="square" rtlCol="0">
            <a:spAutoFit/>
          </a:bodyPr>
          <a:lstStyle/>
          <a:p>
            <a:r>
              <a:rPr lang="en-US" altLang="zh-CN" b="1" dirty="0"/>
              <a:t>Llama3.1-70B-instruct</a:t>
            </a:r>
            <a:endParaRPr lang="zh-CN" altLang="en-US" b="1" dirty="0"/>
          </a:p>
        </p:txBody>
      </p:sp>
      <p:pic>
        <p:nvPicPr>
          <p:cNvPr id="11" name="图片 10">
            <a:extLst>
              <a:ext uri="{FF2B5EF4-FFF2-40B4-BE49-F238E27FC236}">
                <a16:creationId xmlns:a16="http://schemas.microsoft.com/office/drawing/2014/main" id="{A1D4F4B3-01DA-15D7-DACD-19C579640F18}"/>
              </a:ext>
            </a:extLst>
          </p:cNvPr>
          <p:cNvPicPr>
            <a:picLocks noChangeAspect="1"/>
          </p:cNvPicPr>
          <p:nvPr/>
        </p:nvPicPr>
        <p:blipFill>
          <a:blip r:embed="rId6"/>
          <a:stretch>
            <a:fillRect/>
          </a:stretch>
        </p:blipFill>
        <p:spPr>
          <a:xfrm>
            <a:off x="5238787" y="4005109"/>
            <a:ext cx="6552728" cy="815351"/>
          </a:xfrm>
          <a:prstGeom prst="rect">
            <a:avLst/>
          </a:prstGeom>
        </p:spPr>
      </p:pic>
      <p:sp>
        <p:nvSpPr>
          <p:cNvPr id="12" name="文本框 11">
            <a:extLst>
              <a:ext uri="{FF2B5EF4-FFF2-40B4-BE49-F238E27FC236}">
                <a16:creationId xmlns:a16="http://schemas.microsoft.com/office/drawing/2014/main" id="{B25CA892-9383-8C19-A625-C96D70604637}"/>
              </a:ext>
            </a:extLst>
          </p:cNvPr>
          <p:cNvSpPr txBox="1"/>
          <p:nvPr/>
        </p:nvSpPr>
        <p:spPr>
          <a:xfrm>
            <a:off x="5879976" y="3640928"/>
            <a:ext cx="5674080" cy="369332"/>
          </a:xfrm>
          <a:prstGeom prst="rect">
            <a:avLst/>
          </a:prstGeom>
          <a:noFill/>
        </p:spPr>
        <p:txBody>
          <a:bodyPr wrap="square" rtlCol="0">
            <a:spAutoFit/>
          </a:bodyPr>
          <a:lstStyle/>
          <a:p>
            <a:r>
              <a:rPr lang="en-US" altLang="zh-CN" b="1" dirty="0"/>
              <a:t>Mixed</a:t>
            </a:r>
            <a:r>
              <a:rPr lang="zh-CN" altLang="en-US" b="1" dirty="0"/>
              <a:t>训练出的模型（遵从数据集的非 </a:t>
            </a:r>
            <a:r>
              <a:rPr lang="en-US" altLang="zh-CN" b="1" dirty="0" err="1"/>
              <a:t>CoT</a:t>
            </a:r>
            <a:r>
              <a:rPr lang="en-US" altLang="zh-CN" b="1" dirty="0"/>
              <a:t> </a:t>
            </a:r>
            <a:r>
              <a:rPr lang="zh-CN" altLang="en-US" b="1" dirty="0"/>
              <a:t>风格）</a:t>
            </a:r>
          </a:p>
        </p:txBody>
      </p:sp>
    </p:spTree>
    <p:extLst>
      <p:ext uri="{BB962C8B-B14F-4D97-AF65-F5344CB8AC3E}">
        <p14:creationId xmlns:p14="http://schemas.microsoft.com/office/powerpoint/2010/main" val="2511500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B1875-1C96-CB72-6C3A-9E4AAB7558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42B32C-1C7A-4D42-4646-822162E3D89D}"/>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8BB86879-AECB-A418-50B0-826E11CF6FB7}"/>
              </a:ext>
            </a:extLst>
          </p:cNvPr>
          <p:cNvSpPr>
            <a:spLocks noGrp="1"/>
          </p:cNvSpPr>
          <p:nvPr>
            <p:ph type="sldNum" sz="quarter" idx="10"/>
          </p:nvPr>
        </p:nvSpPr>
        <p:spPr/>
        <p:txBody>
          <a:bodyPr/>
          <a:lstStyle/>
          <a:p>
            <a:pPr>
              <a:defRPr/>
            </a:pPr>
            <a:fld id="{B6C63437-A4DD-47E2-B39F-B4494D074D76}" type="slidenum">
              <a:rPr lang="en-US" altLang="zh-CN" smtClean="0"/>
              <a:pPr>
                <a:defRPr/>
              </a:pPr>
              <a:t>27</a:t>
            </a:fld>
            <a:endParaRPr lang="en-US" altLang="zh-CN"/>
          </a:p>
        </p:txBody>
      </p:sp>
      <p:sp>
        <p:nvSpPr>
          <p:cNvPr id="4" name="文本占位符 2">
            <a:extLst>
              <a:ext uri="{FF2B5EF4-FFF2-40B4-BE49-F238E27FC236}">
                <a16:creationId xmlns:a16="http://schemas.microsoft.com/office/drawing/2014/main" id="{69F13BBD-6A8B-BDA1-F7B6-29A9992A4FAA}"/>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垂域模型的训练数据可能质量更高：</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2">
              <a:buClr>
                <a:srgbClr val="004586"/>
              </a:buClr>
              <a:buSzPct val="70000"/>
              <a:buFont typeface="Wingdings" panose="05000000000000000000" pitchFamily="2" charset="2"/>
              <a:buChar char="Ø"/>
            </a:pPr>
            <a:r>
              <a:rPr lang="zh-CN" altLang="en-US" sz="2000">
                <a:solidFill>
                  <a:srgbClr val="1C1C1C"/>
                </a:solidFill>
                <a:latin typeface="Times New Roman" panose="02020603050405020304" pitchFamily="18" charset="0"/>
                <a:ea typeface="Microsoft YaHei" pitchFamily="50"/>
                <a:cs typeface="Times New Roman" panose="02020603050405020304" pitchFamily="18" charset="0"/>
              </a:rPr>
              <a:t>自觉的 </a:t>
            </a:r>
            <a:r>
              <a:rPr lang="en-US" altLang="zh-CN" sz="2000">
                <a:solidFill>
                  <a:srgbClr val="1C1C1C"/>
                </a:solidFill>
                <a:latin typeface="Times New Roman" panose="02020603050405020304" pitchFamily="18" charset="0"/>
                <a:ea typeface="Microsoft YaHei" pitchFamily="50"/>
                <a:cs typeface="Times New Roman" panose="02020603050405020304" pitchFamily="18" charset="0"/>
              </a:rPr>
              <a:t>Zero-shot </a:t>
            </a:r>
            <a:r>
              <a:rPr lang="en-US" altLang="zh-CN" sz="2000" dirty="0" err="1">
                <a:solidFill>
                  <a:srgbClr val="1C1C1C"/>
                </a:solidFill>
                <a:latin typeface="Times New Roman" panose="02020603050405020304" pitchFamily="18" charset="0"/>
                <a:ea typeface="Microsoft YaHei" pitchFamily="50"/>
                <a:cs typeface="Times New Roman" panose="02020603050405020304" pitchFamily="18" charset="0"/>
              </a:rPr>
              <a:t>CoT</a:t>
            </a:r>
            <a:endPar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endParaRPr>
          </a:p>
          <a:p>
            <a:pPr lvl="2">
              <a:buClr>
                <a:srgbClr val="004586"/>
              </a:buClr>
              <a:buSzPct val="70000"/>
              <a:buFont typeface="Wingdings" panose="05000000000000000000" pitchFamily="2" charset="2"/>
              <a:buChar char="Ø"/>
            </a:pPr>
            <a:r>
              <a:rPr lang="zh-CN" altLang="en-US" sz="2000" dirty="0">
                <a:solidFill>
                  <a:srgbClr val="1C1C1C"/>
                </a:solidFill>
                <a:latin typeface="Times New Roman" panose="02020603050405020304" pitchFamily="18" charset="0"/>
                <a:ea typeface="Microsoft YaHei" pitchFamily="50"/>
                <a:cs typeface="Times New Roman" panose="02020603050405020304" pitchFamily="18" charset="0"/>
              </a:rPr>
              <a:t>符号化的数学语言系统</a:t>
            </a:r>
            <a:endParaRPr lang="en-US" altLang="zh-CN" sz="20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695AA881-7844-57C8-ACE6-9DB3332288C5}"/>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10" name="图片 9">
            <a:extLst>
              <a:ext uri="{FF2B5EF4-FFF2-40B4-BE49-F238E27FC236}">
                <a16:creationId xmlns:a16="http://schemas.microsoft.com/office/drawing/2014/main" id="{1B51C8EC-A68C-2B47-2BDD-F09559DFAC63}"/>
              </a:ext>
            </a:extLst>
          </p:cNvPr>
          <p:cNvPicPr>
            <a:picLocks noChangeAspect="1"/>
          </p:cNvPicPr>
          <p:nvPr/>
        </p:nvPicPr>
        <p:blipFill>
          <a:blip r:embed="rId3"/>
          <a:stretch>
            <a:fillRect/>
          </a:stretch>
        </p:blipFill>
        <p:spPr>
          <a:xfrm>
            <a:off x="6186995" y="3418090"/>
            <a:ext cx="5961870" cy="2660373"/>
          </a:xfrm>
          <a:prstGeom prst="rect">
            <a:avLst/>
          </a:prstGeom>
        </p:spPr>
      </p:pic>
      <p:sp>
        <p:nvSpPr>
          <p:cNvPr id="13" name="文本框 12">
            <a:extLst>
              <a:ext uri="{FF2B5EF4-FFF2-40B4-BE49-F238E27FC236}">
                <a16:creationId xmlns:a16="http://schemas.microsoft.com/office/drawing/2014/main" id="{B611CA8D-36B5-A59E-E078-7E6BA24FE75F}"/>
              </a:ext>
            </a:extLst>
          </p:cNvPr>
          <p:cNvSpPr txBox="1"/>
          <p:nvPr/>
        </p:nvSpPr>
        <p:spPr>
          <a:xfrm>
            <a:off x="1919536" y="2868681"/>
            <a:ext cx="3240360" cy="369332"/>
          </a:xfrm>
          <a:prstGeom prst="rect">
            <a:avLst/>
          </a:prstGeom>
          <a:noFill/>
        </p:spPr>
        <p:txBody>
          <a:bodyPr wrap="square" rtlCol="0">
            <a:spAutoFit/>
          </a:bodyPr>
          <a:lstStyle/>
          <a:p>
            <a:r>
              <a:rPr lang="en-US" altLang="zh-CN" b="1" dirty="0"/>
              <a:t>Qwen2.5-7B-Math</a:t>
            </a:r>
            <a:endParaRPr lang="zh-CN" altLang="en-US" b="1" dirty="0"/>
          </a:p>
        </p:txBody>
      </p:sp>
      <p:pic>
        <p:nvPicPr>
          <p:cNvPr id="15" name="图片 14">
            <a:extLst>
              <a:ext uri="{FF2B5EF4-FFF2-40B4-BE49-F238E27FC236}">
                <a16:creationId xmlns:a16="http://schemas.microsoft.com/office/drawing/2014/main" id="{F5D5A382-297F-4AF8-8E12-DEB2ED087EE3}"/>
              </a:ext>
            </a:extLst>
          </p:cNvPr>
          <p:cNvPicPr>
            <a:picLocks noChangeAspect="1"/>
          </p:cNvPicPr>
          <p:nvPr/>
        </p:nvPicPr>
        <p:blipFill>
          <a:blip r:embed="rId4"/>
          <a:stretch>
            <a:fillRect/>
          </a:stretch>
        </p:blipFill>
        <p:spPr>
          <a:xfrm>
            <a:off x="243907" y="3338465"/>
            <a:ext cx="5902095" cy="2819625"/>
          </a:xfrm>
          <a:prstGeom prst="rect">
            <a:avLst/>
          </a:prstGeom>
        </p:spPr>
      </p:pic>
      <p:sp>
        <p:nvSpPr>
          <p:cNvPr id="16" name="文本框 15">
            <a:extLst>
              <a:ext uri="{FF2B5EF4-FFF2-40B4-BE49-F238E27FC236}">
                <a16:creationId xmlns:a16="http://schemas.microsoft.com/office/drawing/2014/main" id="{16032EAC-59DA-EFFB-DC2C-9FA94A233127}"/>
              </a:ext>
            </a:extLst>
          </p:cNvPr>
          <p:cNvSpPr txBox="1"/>
          <p:nvPr/>
        </p:nvSpPr>
        <p:spPr>
          <a:xfrm>
            <a:off x="7584052" y="2868681"/>
            <a:ext cx="3240360" cy="369332"/>
          </a:xfrm>
          <a:prstGeom prst="rect">
            <a:avLst/>
          </a:prstGeom>
          <a:noFill/>
        </p:spPr>
        <p:txBody>
          <a:bodyPr wrap="square" rtlCol="0">
            <a:spAutoFit/>
          </a:bodyPr>
          <a:lstStyle/>
          <a:p>
            <a:r>
              <a:rPr lang="en-US" altLang="zh-CN" b="1" dirty="0"/>
              <a:t>Qwen2.5-7B-Math-dialogue</a:t>
            </a:r>
            <a:endParaRPr lang="zh-CN" altLang="en-US" b="1" dirty="0"/>
          </a:p>
        </p:txBody>
      </p:sp>
    </p:spTree>
    <p:extLst>
      <p:ext uri="{BB962C8B-B14F-4D97-AF65-F5344CB8AC3E}">
        <p14:creationId xmlns:p14="http://schemas.microsoft.com/office/powerpoint/2010/main" val="3541562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62780-D011-84A3-654B-BA3674EB945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DD34647-4E17-2C33-B57F-A674FC7932DB}"/>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6E0C92DB-3F46-A095-BBE1-68C217950976}"/>
              </a:ext>
            </a:extLst>
          </p:cNvPr>
          <p:cNvSpPr>
            <a:spLocks noGrp="1"/>
          </p:cNvSpPr>
          <p:nvPr>
            <p:ph type="sldNum" sz="quarter" idx="10"/>
          </p:nvPr>
        </p:nvSpPr>
        <p:spPr/>
        <p:txBody>
          <a:bodyPr/>
          <a:lstStyle/>
          <a:p>
            <a:pPr>
              <a:defRPr/>
            </a:pPr>
            <a:fld id="{B6C63437-A4DD-47E2-B39F-B4494D074D76}" type="slidenum">
              <a:rPr lang="en-US" altLang="zh-CN" smtClean="0"/>
              <a:pPr>
                <a:defRPr/>
              </a:pPr>
              <a:t>28</a:t>
            </a:fld>
            <a:endParaRPr lang="en-US" altLang="zh-CN"/>
          </a:p>
        </p:txBody>
      </p:sp>
      <p:sp>
        <p:nvSpPr>
          <p:cNvPr id="4" name="文本占位符 2">
            <a:extLst>
              <a:ext uri="{FF2B5EF4-FFF2-40B4-BE49-F238E27FC236}">
                <a16:creationId xmlns:a16="http://schemas.microsoft.com/office/drawing/2014/main" id="{31F3EC99-C48D-4C8E-8E3F-52479868537A}"/>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在新的模型上使用与预训练差别较大（但能力维度相近）的数据，导致了表现的退步</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使用的数据集很可能在基座模型训练阶段已经用过</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不使用重新构造的数据也许更好？</a:t>
            </a:r>
          </a:p>
        </p:txBody>
      </p:sp>
      <p:sp>
        <p:nvSpPr>
          <p:cNvPr id="5" name="矩形 4">
            <a:extLst>
              <a:ext uri="{FF2B5EF4-FFF2-40B4-BE49-F238E27FC236}">
                <a16:creationId xmlns:a16="http://schemas.microsoft.com/office/drawing/2014/main" id="{0E1CBB2A-1A95-720B-8CFA-10EDC02B6657}"/>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Tree>
    <p:extLst>
      <p:ext uri="{BB962C8B-B14F-4D97-AF65-F5344CB8AC3E}">
        <p14:creationId xmlns:p14="http://schemas.microsoft.com/office/powerpoint/2010/main" val="1240321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2C284-B427-3373-9F43-4F3A7F77F19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6821173-FF72-9160-07F1-9F5640E248E5}"/>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B7DA13EF-0D6E-B8E7-D9DE-7F104D4422FC}"/>
              </a:ext>
            </a:extLst>
          </p:cNvPr>
          <p:cNvSpPr>
            <a:spLocks noGrp="1"/>
          </p:cNvSpPr>
          <p:nvPr>
            <p:ph type="sldNum" sz="quarter" idx="10"/>
          </p:nvPr>
        </p:nvSpPr>
        <p:spPr/>
        <p:txBody>
          <a:bodyPr/>
          <a:lstStyle/>
          <a:p>
            <a:pPr>
              <a:defRPr/>
            </a:pPr>
            <a:fld id="{B6C63437-A4DD-47E2-B39F-B4494D074D76}" type="slidenum">
              <a:rPr lang="en-US" altLang="zh-CN" smtClean="0"/>
              <a:pPr>
                <a:defRPr/>
              </a:pPr>
              <a:t>29</a:t>
            </a:fld>
            <a:endParaRPr lang="en-US" altLang="zh-CN"/>
          </a:p>
        </p:txBody>
      </p:sp>
      <p:sp>
        <p:nvSpPr>
          <p:cNvPr id="4" name="文本占位符 2">
            <a:extLst>
              <a:ext uri="{FF2B5EF4-FFF2-40B4-BE49-F238E27FC236}">
                <a16:creationId xmlns:a16="http://schemas.microsoft.com/office/drawing/2014/main" id="{92A60D3B-9EAB-7080-11C3-14696F5A825A}"/>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讲题数据覆盖到的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GSM8K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和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MAWPS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题目会导致模型倾向于在解题时按照讲题来处理。</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在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MATH</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数据集上几乎没有解题能力的模型在讲题数据集使用的两个数据集上表现却非常好。</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反之，没有重新在解题数据上微调的模型则开始倾向于讲题（即使在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MATH</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数据集上表现很好）。</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A803D746-2304-68B3-6ADA-9D5F700183D1}"/>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7" name="图片 6">
            <a:extLst>
              <a:ext uri="{FF2B5EF4-FFF2-40B4-BE49-F238E27FC236}">
                <a16:creationId xmlns:a16="http://schemas.microsoft.com/office/drawing/2014/main" id="{E05545AE-92DA-A09E-76A8-5A3EA6199169}"/>
              </a:ext>
            </a:extLst>
          </p:cNvPr>
          <p:cNvPicPr>
            <a:picLocks noChangeAspect="1"/>
          </p:cNvPicPr>
          <p:nvPr/>
        </p:nvPicPr>
        <p:blipFill>
          <a:blip r:embed="rId3"/>
          <a:stretch>
            <a:fillRect/>
          </a:stretch>
        </p:blipFill>
        <p:spPr>
          <a:xfrm>
            <a:off x="645701" y="4005064"/>
            <a:ext cx="10900598" cy="2469969"/>
          </a:xfrm>
          <a:prstGeom prst="rect">
            <a:avLst/>
          </a:prstGeom>
        </p:spPr>
      </p:pic>
    </p:spTree>
    <p:extLst>
      <p:ext uri="{BB962C8B-B14F-4D97-AF65-F5344CB8AC3E}">
        <p14:creationId xmlns:p14="http://schemas.microsoft.com/office/powerpoint/2010/main" val="194461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46B2D-6BD7-4B66-84F1-EF105D3A993E}"/>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25978CF2-1DEC-4311-9EAA-29AD43BC33D6}"/>
              </a:ext>
            </a:extLst>
          </p:cNvPr>
          <p:cNvSpPr>
            <a:spLocks noGrp="1"/>
          </p:cNvSpPr>
          <p:nvPr>
            <p:ph type="sldNum" sz="quarter" idx="10"/>
          </p:nvPr>
        </p:nvSpPr>
        <p:spPr/>
        <p:txBody>
          <a:bodyPr/>
          <a:lstStyle/>
          <a:p>
            <a:pPr>
              <a:defRPr/>
            </a:pPr>
            <a:fld id="{B6C63437-A4DD-47E2-B39F-B4494D074D76}" type="slidenum">
              <a:rPr lang="en-US" altLang="zh-CN" smtClean="0"/>
              <a:pPr>
                <a:defRPr/>
              </a:pPr>
              <a:t>3</a:t>
            </a:fld>
            <a:endParaRPr lang="en-US" altLang="zh-CN"/>
          </a:p>
        </p:txBody>
      </p:sp>
      <p:sp>
        <p:nvSpPr>
          <p:cNvPr id="4" name="文本占位符 2">
            <a:extLst>
              <a:ext uri="{FF2B5EF4-FFF2-40B4-BE49-F238E27FC236}">
                <a16:creationId xmlns:a16="http://schemas.microsoft.com/office/drawing/2014/main" id="{365E641C-961C-4723-8732-4D4B404541BE}"/>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基座大模型：</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Llama3.1-8B-Instruct GLM4-9B-chat Qwen2.5-7B-Math</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同等参数规模下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Math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最强的通用模型（</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OpenCampass</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排名）</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兼容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transformers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vLLM</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等主流 大模型 训练</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推理 框架</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2AC7F2B2-70EA-FB0A-319A-14A841A5CB7F}"/>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cxnSp>
        <p:nvCxnSpPr>
          <p:cNvPr id="9" name="直接箭头连接符 8">
            <a:extLst>
              <a:ext uri="{FF2B5EF4-FFF2-40B4-BE49-F238E27FC236}">
                <a16:creationId xmlns:a16="http://schemas.microsoft.com/office/drawing/2014/main" id="{4D96E9B4-FCBE-5883-6857-44AB905EF5B5}"/>
              </a:ext>
            </a:extLst>
          </p:cNvPr>
          <p:cNvCxnSpPr>
            <a:cxnSpLocks/>
          </p:cNvCxnSpPr>
          <p:nvPr/>
        </p:nvCxnSpPr>
        <p:spPr>
          <a:xfrm>
            <a:off x="8688288" y="3320631"/>
            <a:ext cx="0" cy="6948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DAAD09D-62FD-EB35-9F97-E68EA8BB3AAF}"/>
              </a:ext>
            </a:extLst>
          </p:cNvPr>
          <p:cNvSpPr txBox="1"/>
          <p:nvPr/>
        </p:nvSpPr>
        <p:spPr>
          <a:xfrm>
            <a:off x="7824192" y="2918826"/>
            <a:ext cx="2088232" cy="369332"/>
          </a:xfrm>
          <a:prstGeom prst="rect">
            <a:avLst/>
          </a:prstGeom>
          <a:noFill/>
        </p:spPr>
        <p:txBody>
          <a:bodyPr wrap="square" rtlCol="0">
            <a:spAutoFit/>
          </a:bodyPr>
          <a:lstStyle/>
          <a:p>
            <a:r>
              <a:rPr lang="en-US" altLang="zh-CN" dirty="0"/>
              <a:t>Math </a:t>
            </a:r>
            <a:r>
              <a:rPr lang="zh-CN" altLang="en-US" dirty="0"/>
              <a:t>测评结果</a:t>
            </a:r>
          </a:p>
        </p:txBody>
      </p:sp>
      <p:pic>
        <p:nvPicPr>
          <p:cNvPr id="11" name="图片 10">
            <a:extLst>
              <a:ext uri="{FF2B5EF4-FFF2-40B4-BE49-F238E27FC236}">
                <a16:creationId xmlns:a16="http://schemas.microsoft.com/office/drawing/2014/main" id="{EE63616F-A7D3-D75F-62C4-3F5FBB4A7C36}"/>
              </a:ext>
            </a:extLst>
          </p:cNvPr>
          <p:cNvPicPr>
            <a:picLocks noChangeAspect="1"/>
          </p:cNvPicPr>
          <p:nvPr/>
        </p:nvPicPr>
        <p:blipFill>
          <a:blip r:embed="rId3"/>
          <a:stretch>
            <a:fillRect/>
          </a:stretch>
        </p:blipFill>
        <p:spPr>
          <a:xfrm>
            <a:off x="262959" y="4015439"/>
            <a:ext cx="11345315" cy="2538349"/>
          </a:xfrm>
          <a:prstGeom prst="rect">
            <a:avLst/>
          </a:prstGeom>
        </p:spPr>
      </p:pic>
    </p:spTree>
    <p:extLst>
      <p:ext uri="{BB962C8B-B14F-4D97-AF65-F5344CB8AC3E}">
        <p14:creationId xmlns:p14="http://schemas.microsoft.com/office/powerpoint/2010/main" val="1633343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E3FF5-F7EC-CFC3-614C-38155C3BC55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CB8ADE-FEA4-F4BF-B75D-80EC3CA000D2}"/>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317303D7-6247-8892-3801-FD3A1EB34B54}"/>
              </a:ext>
            </a:extLst>
          </p:cNvPr>
          <p:cNvSpPr>
            <a:spLocks noGrp="1"/>
          </p:cNvSpPr>
          <p:nvPr>
            <p:ph type="sldNum" sz="quarter" idx="10"/>
          </p:nvPr>
        </p:nvSpPr>
        <p:spPr/>
        <p:txBody>
          <a:bodyPr/>
          <a:lstStyle/>
          <a:p>
            <a:pPr>
              <a:defRPr/>
            </a:pPr>
            <a:fld id="{B6C63437-A4DD-47E2-B39F-B4494D074D76}" type="slidenum">
              <a:rPr lang="en-US" altLang="zh-CN" smtClean="0"/>
              <a:pPr>
                <a:defRPr/>
              </a:pPr>
              <a:t>30</a:t>
            </a:fld>
            <a:endParaRPr lang="en-US" altLang="zh-CN"/>
          </a:p>
        </p:txBody>
      </p:sp>
      <p:sp>
        <p:nvSpPr>
          <p:cNvPr id="4" name="文本占位符 2">
            <a:extLst>
              <a:ext uri="{FF2B5EF4-FFF2-40B4-BE49-F238E27FC236}">
                <a16:creationId xmlns:a16="http://schemas.microsoft.com/office/drawing/2014/main" id="{AFCB48AA-087C-41A6-77DF-47FB8D557B86}"/>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于是问题的关键可能不是“跷跷板问题”，而是数据重合而造成的输出风格杂糅。</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解决方案：</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System Prompt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用不同的系统提示区分两个任务。本质上正确率低的原因不是不会做，而是分不清任务</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在非常小量（相对于讲题数据）的解题数据上微调即可。</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435276F9-B59C-9D8B-1678-200230AA1C7E}"/>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7" name="图片 6">
            <a:extLst>
              <a:ext uri="{FF2B5EF4-FFF2-40B4-BE49-F238E27FC236}">
                <a16:creationId xmlns:a16="http://schemas.microsoft.com/office/drawing/2014/main" id="{F34B6507-4EE3-9275-D78A-94804AB09C58}"/>
              </a:ext>
            </a:extLst>
          </p:cNvPr>
          <p:cNvPicPr>
            <a:picLocks noChangeAspect="1"/>
          </p:cNvPicPr>
          <p:nvPr/>
        </p:nvPicPr>
        <p:blipFill>
          <a:blip r:embed="rId3"/>
          <a:stretch>
            <a:fillRect/>
          </a:stretch>
        </p:blipFill>
        <p:spPr>
          <a:xfrm>
            <a:off x="681705" y="3429000"/>
            <a:ext cx="10900598" cy="2974025"/>
          </a:xfrm>
          <a:prstGeom prst="rect">
            <a:avLst/>
          </a:prstGeom>
        </p:spPr>
      </p:pic>
      <p:sp>
        <p:nvSpPr>
          <p:cNvPr id="6" name="矩形 5">
            <a:extLst>
              <a:ext uri="{FF2B5EF4-FFF2-40B4-BE49-F238E27FC236}">
                <a16:creationId xmlns:a16="http://schemas.microsoft.com/office/drawing/2014/main" id="{5A42AD5B-C70F-9195-67EF-E0953BE56E8F}"/>
              </a:ext>
            </a:extLst>
          </p:cNvPr>
          <p:cNvSpPr/>
          <p:nvPr/>
        </p:nvSpPr>
        <p:spPr>
          <a:xfrm>
            <a:off x="9768408" y="5877272"/>
            <a:ext cx="1224136" cy="28803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0153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D780F-3779-BC4E-C7B2-8C45367984A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D522A4F-545F-89DE-DAD3-2001F2A6DB8E}"/>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537D5D6B-4F14-F1CD-F528-9975573EA508}"/>
              </a:ext>
            </a:extLst>
          </p:cNvPr>
          <p:cNvSpPr>
            <a:spLocks noGrp="1"/>
          </p:cNvSpPr>
          <p:nvPr>
            <p:ph type="sldNum" sz="quarter" idx="10"/>
          </p:nvPr>
        </p:nvSpPr>
        <p:spPr/>
        <p:txBody>
          <a:bodyPr/>
          <a:lstStyle/>
          <a:p>
            <a:pPr>
              <a:defRPr/>
            </a:pPr>
            <a:fld id="{B6C63437-A4DD-47E2-B39F-B4494D074D76}" type="slidenum">
              <a:rPr lang="en-US" altLang="zh-CN" smtClean="0"/>
              <a:pPr>
                <a:defRPr/>
              </a:pPr>
              <a:t>31</a:t>
            </a:fld>
            <a:endParaRPr lang="en-US" altLang="zh-CN"/>
          </a:p>
        </p:txBody>
      </p:sp>
      <p:sp>
        <p:nvSpPr>
          <p:cNvPr id="4" name="文本占位符 2">
            <a:extLst>
              <a:ext uri="{FF2B5EF4-FFF2-40B4-BE49-F238E27FC236}">
                <a16:creationId xmlns:a16="http://schemas.microsoft.com/office/drawing/2014/main" id="{2DED90FE-C3E6-1EE9-A0F9-04CE829C880C}"/>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于是问题的关键可能不是“跷跷板问题”，而是数据重合而造成的输出风格杂糅。</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解决方案：</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System Prompt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用不同的系统提示区分两个任务。本质上正确率低的原因不是不会做，而是分不清任务</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在非常小量（相对于讲题数据）的解题数据上微调即可（但会导致失去原本的自发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CoT</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风格，影响泛化能力）。</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745FC6EB-1A95-DA29-EE1E-97DAB3D38049}"/>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7" name="图片 6">
            <a:extLst>
              <a:ext uri="{FF2B5EF4-FFF2-40B4-BE49-F238E27FC236}">
                <a16:creationId xmlns:a16="http://schemas.microsoft.com/office/drawing/2014/main" id="{D3FF3110-3571-F9B3-F0D4-E0CE935F37C2}"/>
              </a:ext>
            </a:extLst>
          </p:cNvPr>
          <p:cNvPicPr>
            <a:picLocks noChangeAspect="1"/>
          </p:cNvPicPr>
          <p:nvPr/>
        </p:nvPicPr>
        <p:blipFill>
          <a:blip r:embed="rId3"/>
          <a:stretch>
            <a:fillRect/>
          </a:stretch>
        </p:blipFill>
        <p:spPr>
          <a:xfrm>
            <a:off x="839416" y="3607903"/>
            <a:ext cx="10429275" cy="2845433"/>
          </a:xfrm>
          <a:prstGeom prst="rect">
            <a:avLst/>
          </a:prstGeom>
        </p:spPr>
      </p:pic>
      <p:sp>
        <p:nvSpPr>
          <p:cNvPr id="6" name="矩形 5">
            <a:extLst>
              <a:ext uri="{FF2B5EF4-FFF2-40B4-BE49-F238E27FC236}">
                <a16:creationId xmlns:a16="http://schemas.microsoft.com/office/drawing/2014/main" id="{6C5F299F-BE7F-0EF3-433E-E9998C64AA1B}"/>
              </a:ext>
            </a:extLst>
          </p:cNvPr>
          <p:cNvSpPr/>
          <p:nvPr/>
        </p:nvSpPr>
        <p:spPr>
          <a:xfrm>
            <a:off x="9552384" y="5949280"/>
            <a:ext cx="1224136" cy="28803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9246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E905-0BD5-6974-43A8-8C17E111E4F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B617F6E-17EA-20EA-D019-DF59EA30984D}"/>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03075D04-0FF1-9B65-1B19-5E97D2C285BB}"/>
              </a:ext>
            </a:extLst>
          </p:cNvPr>
          <p:cNvSpPr>
            <a:spLocks noGrp="1"/>
          </p:cNvSpPr>
          <p:nvPr>
            <p:ph type="sldNum" sz="quarter" idx="10"/>
          </p:nvPr>
        </p:nvSpPr>
        <p:spPr/>
        <p:txBody>
          <a:bodyPr/>
          <a:lstStyle/>
          <a:p>
            <a:pPr>
              <a:defRPr/>
            </a:pPr>
            <a:fld id="{B6C63437-A4DD-47E2-B39F-B4494D074D76}" type="slidenum">
              <a:rPr lang="en-US" altLang="zh-CN" smtClean="0"/>
              <a:pPr>
                <a:defRPr/>
              </a:pPr>
              <a:t>32</a:t>
            </a:fld>
            <a:endParaRPr lang="en-US" altLang="zh-CN"/>
          </a:p>
        </p:txBody>
      </p:sp>
      <p:sp>
        <p:nvSpPr>
          <p:cNvPr id="4" name="文本占位符 2">
            <a:extLst>
              <a:ext uri="{FF2B5EF4-FFF2-40B4-BE49-F238E27FC236}">
                <a16:creationId xmlns:a16="http://schemas.microsoft.com/office/drawing/2014/main" id="{08AACA5B-D836-9A20-EAD7-84D85B5C543A}"/>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为了恢复被破坏的解题能力（并且不让原本的混合解题能力下降），采用一种“自我迭代”</a:t>
            </a:r>
            <a:r>
              <a:rPr lang="zh-CN" altLang="en-US" sz="2400">
                <a:solidFill>
                  <a:srgbClr val="1C1C1C"/>
                </a:solidFill>
                <a:latin typeface="Times New Roman" panose="02020603050405020304" pitchFamily="18" charset="0"/>
                <a:ea typeface="Microsoft YaHei" pitchFamily="50"/>
                <a:cs typeface="Times New Roman" panose="02020603050405020304" pitchFamily="18" charset="0"/>
              </a:rPr>
              <a:t>的方法唤醒之前的能力。</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用讲题数据微调前的原始模型给出答案，再用其中的小部分数据来微调。</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效果非常好！</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59F9DC09-2A9B-ED0E-2526-F6E894E6BA25}"/>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
        <p:nvSpPr>
          <p:cNvPr id="14" name="文本框 13">
            <a:extLst>
              <a:ext uri="{FF2B5EF4-FFF2-40B4-BE49-F238E27FC236}">
                <a16:creationId xmlns:a16="http://schemas.microsoft.com/office/drawing/2014/main" id="{215EE4D1-5DD4-A87C-D3A2-C36A7BC65BDD}"/>
              </a:ext>
            </a:extLst>
          </p:cNvPr>
          <p:cNvSpPr txBox="1"/>
          <p:nvPr/>
        </p:nvSpPr>
        <p:spPr>
          <a:xfrm>
            <a:off x="8742913" y="4391849"/>
            <a:ext cx="2813874" cy="923330"/>
          </a:xfrm>
          <a:prstGeom prst="rect">
            <a:avLst/>
          </a:prstGeom>
          <a:noFill/>
        </p:spPr>
        <p:txBody>
          <a:bodyPr wrap="square" rtlCol="0">
            <a:spAutoFit/>
          </a:bodyPr>
          <a:lstStyle/>
          <a:p>
            <a:r>
              <a:rPr lang="zh-CN" altLang="en-US" dirty="0"/>
              <a:t>讲题稍有逊色但无伤大雅</a:t>
            </a:r>
            <a:endParaRPr lang="en-US" altLang="zh-CN" dirty="0"/>
          </a:p>
          <a:p>
            <a:endParaRPr lang="en-US" altLang="zh-CN" dirty="0"/>
          </a:p>
          <a:p>
            <a:r>
              <a:rPr lang="zh-CN" altLang="en-US" dirty="0"/>
              <a:t>比“自我迭代之前”更好</a:t>
            </a:r>
          </a:p>
        </p:txBody>
      </p:sp>
      <p:pic>
        <p:nvPicPr>
          <p:cNvPr id="12" name="图片 11">
            <a:extLst>
              <a:ext uri="{FF2B5EF4-FFF2-40B4-BE49-F238E27FC236}">
                <a16:creationId xmlns:a16="http://schemas.microsoft.com/office/drawing/2014/main" id="{B679EC72-314E-3057-6510-8B343AC5D302}"/>
              </a:ext>
            </a:extLst>
          </p:cNvPr>
          <p:cNvPicPr>
            <a:picLocks noChangeAspect="1"/>
          </p:cNvPicPr>
          <p:nvPr/>
        </p:nvPicPr>
        <p:blipFill>
          <a:blip r:embed="rId3"/>
          <a:stretch>
            <a:fillRect/>
          </a:stretch>
        </p:blipFill>
        <p:spPr>
          <a:xfrm>
            <a:off x="191345" y="3890476"/>
            <a:ext cx="8280920" cy="720959"/>
          </a:xfrm>
          <a:prstGeom prst="rect">
            <a:avLst/>
          </a:prstGeom>
        </p:spPr>
      </p:pic>
      <p:pic>
        <p:nvPicPr>
          <p:cNvPr id="8" name="图片 7">
            <a:extLst>
              <a:ext uri="{FF2B5EF4-FFF2-40B4-BE49-F238E27FC236}">
                <a16:creationId xmlns:a16="http://schemas.microsoft.com/office/drawing/2014/main" id="{E16B3997-081B-A6F4-8251-2C634400AF46}"/>
              </a:ext>
            </a:extLst>
          </p:cNvPr>
          <p:cNvPicPr>
            <a:picLocks noChangeAspect="1"/>
          </p:cNvPicPr>
          <p:nvPr/>
        </p:nvPicPr>
        <p:blipFill>
          <a:blip r:embed="rId4"/>
          <a:stretch>
            <a:fillRect/>
          </a:stretch>
        </p:blipFill>
        <p:spPr>
          <a:xfrm>
            <a:off x="146649" y="4611436"/>
            <a:ext cx="8280920" cy="1354198"/>
          </a:xfrm>
          <a:prstGeom prst="rect">
            <a:avLst/>
          </a:prstGeom>
        </p:spPr>
      </p:pic>
    </p:spTree>
    <p:extLst>
      <p:ext uri="{BB962C8B-B14F-4D97-AF65-F5344CB8AC3E}">
        <p14:creationId xmlns:p14="http://schemas.microsoft.com/office/powerpoint/2010/main" val="3648277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9B6F-000C-199C-8F88-FA8F751543F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BDE2FFE-F8D7-5F36-3C3B-C5674C5C2953}"/>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75EE5BA0-99CC-6165-B3B3-661C552119FF}"/>
              </a:ext>
            </a:extLst>
          </p:cNvPr>
          <p:cNvSpPr>
            <a:spLocks noGrp="1"/>
          </p:cNvSpPr>
          <p:nvPr>
            <p:ph type="sldNum" sz="quarter" idx="10"/>
          </p:nvPr>
        </p:nvSpPr>
        <p:spPr/>
        <p:txBody>
          <a:bodyPr/>
          <a:lstStyle/>
          <a:p>
            <a:pPr>
              <a:defRPr/>
            </a:pPr>
            <a:fld id="{B6C63437-A4DD-47E2-B39F-B4494D074D76}" type="slidenum">
              <a:rPr lang="en-US" altLang="zh-CN" smtClean="0"/>
              <a:pPr>
                <a:defRPr/>
              </a:pPr>
              <a:t>33</a:t>
            </a:fld>
            <a:endParaRPr lang="en-US" altLang="zh-CN"/>
          </a:p>
        </p:txBody>
      </p:sp>
      <p:sp>
        <p:nvSpPr>
          <p:cNvPr id="4" name="文本占位符 2">
            <a:extLst>
              <a:ext uri="{FF2B5EF4-FFF2-40B4-BE49-F238E27FC236}">
                <a16:creationId xmlns:a16="http://schemas.microsoft.com/office/drawing/2014/main" id="{3D3EC6AA-4070-40DD-7CD6-C86AE3ECEDC0}"/>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为了恢复被破坏的解题能力（并且不让原本的混合解题能力下降），采用一种“自我迭代”的方法唤醒之前的能力。</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用讲题数据微调前的原始模型给出答案，再用其中的小部分数据来微调。</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效果非常好！</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622B22C8-F3FC-8116-3AD1-79041D0A1E76}"/>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11" name="图片 10">
            <a:extLst>
              <a:ext uri="{FF2B5EF4-FFF2-40B4-BE49-F238E27FC236}">
                <a16:creationId xmlns:a16="http://schemas.microsoft.com/office/drawing/2014/main" id="{C8488C48-21CD-DC49-B667-72FF9EC5E276}"/>
              </a:ext>
            </a:extLst>
          </p:cNvPr>
          <p:cNvPicPr>
            <a:picLocks noChangeAspect="1"/>
          </p:cNvPicPr>
          <p:nvPr/>
        </p:nvPicPr>
        <p:blipFill>
          <a:blip r:embed="rId3"/>
          <a:stretch>
            <a:fillRect/>
          </a:stretch>
        </p:blipFill>
        <p:spPr>
          <a:xfrm>
            <a:off x="335360" y="3306483"/>
            <a:ext cx="8508157" cy="3146853"/>
          </a:xfrm>
          <a:prstGeom prst="rect">
            <a:avLst/>
          </a:prstGeom>
        </p:spPr>
      </p:pic>
      <p:sp>
        <p:nvSpPr>
          <p:cNvPr id="12" name="矩形 11">
            <a:extLst>
              <a:ext uri="{FF2B5EF4-FFF2-40B4-BE49-F238E27FC236}">
                <a16:creationId xmlns:a16="http://schemas.microsoft.com/office/drawing/2014/main" id="{3C50B635-679C-9261-57E7-F9D1544D726E}"/>
              </a:ext>
            </a:extLst>
          </p:cNvPr>
          <p:cNvSpPr/>
          <p:nvPr/>
        </p:nvSpPr>
        <p:spPr>
          <a:xfrm>
            <a:off x="6266656" y="5004369"/>
            <a:ext cx="2376264" cy="28803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0A5B44B-E6EC-9EC6-A117-030D351A838A}"/>
              </a:ext>
            </a:extLst>
          </p:cNvPr>
          <p:cNvSpPr/>
          <p:nvPr/>
        </p:nvSpPr>
        <p:spPr>
          <a:xfrm>
            <a:off x="6252038" y="6021288"/>
            <a:ext cx="2376264" cy="28803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08CF2CE-A627-DA03-FFE7-BF42C8BF4C86}"/>
              </a:ext>
            </a:extLst>
          </p:cNvPr>
          <p:cNvSpPr txBox="1"/>
          <p:nvPr/>
        </p:nvSpPr>
        <p:spPr>
          <a:xfrm>
            <a:off x="9264352" y="4763561"/>
            <a:ext cx="2495600" cy="369332"/>
          </a:xfrm>
          <a:prstGeom prst="rect">
            <a:avLst/>
          </a:prstGeom>
          <a:noFill/>
        </p:spPr>
        <p:txBody>
          <a:bodyPr wrap="square" rtlCol="0">
            <a:spAutoFit/>
          </a:bodyPr>
          <a:lstStyle/>
          <a:p>
            <a:r>
              <a:rPr lang="zh-CN" altLang="en-US" dirty="0"/>
              <a:t>几乎不比原始模型差！</a:t>
            </a:r>
          </a:p>
        </p:txBody>
      </p:sp>
    </p:spTree>
    <p:extLst>
      <p:ext uri="{BB962C8B-B14F-4D97-AF65-F5344CB8AC3E}">
        <p14:creationId xmlns:p14="http://schemas.microsoft.com/office/powerpoint/2010/main" val="1868055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DCE47-7892-A686-1EB4-42477B7B290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AA39C7-E685-1AD2-8FAC-F695713AB582}"/>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5E450DA7-A56E-541F-60F1-15B4170D3CBC}"/>
              </a:ext>
            </a:extLst>
          </p:cNvPr>
          <p:cNvSpPr>
            <a:spLocks noGrp="1"/>
          </p:cNvSpPr>
          <p:nvPr>
            <p:ph type="sldNum" sz="quarter" idx="10"/>
          </p:nvPr>
        </p:nvSpPr>
        <p:spPr/>
        <p:txBody>
          <a:bodyPr/>
          <a:lstStyle/>
          <a:p>
            <a:pPr>
              <a:defRPr/>
            </a:pPr>
            <a:fld id="{B6C63437-A4DD-47E2-B39F-B4494D074D76}" type="slidenum">
              <a:rPr lang="en-US" altLang="zh-CN" smtClean="0"/>
              <a:pPr>
                <a:defRPr/>
              </a:pPr>
              <a:t>34</a:t>
            </a:fld>
            <a:endParaRPr lang="en-US" altLang="zh-CN"/>
          </a:p>
        </p:txBody>
      </p:sp>
      <p:sp>
        <p:nvSpPr>
          <p:cNvPr id="4" name="文本占位符 2">
            <a:extLst>
              <a:ext uri="{FF2B5EF4-FFF2-40B4-BE49-F238E27FC236}">
                <a16:creationId xmlns:a16="http://schemas.microsoft.com/office/drawing/2014/main" id="{77D6EDC0-34FC-24C5-F696-37967CF1BBE7}"/>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数据质量</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为了恢复被破坏的解题能力（并且不让原本的混合解题能力下降），采用一种“自我迭代”的方法唤醒之前的能力。</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用讲题数据微调前的原始模型给出答案，再用其中的小部分数据来微调。</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效果非常好！（从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gsm8k</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 训练集中解答正确的部分选取了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3200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个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sample</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可能存在一个最优数目使得讲题能力下降的最少，解题能力唤醒最多（</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trade-off</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7A9F08D6-8431-A441-FF44-7EA76806C539}"/>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
        <p:nvSpPr>
          <p:cNvPr id="14" name="文本框 13">
            <a:extLst>
              <a:ext uri="{FF2B5EF4-FFF2-40B4-BE49-F238E27FC236}">
                <a16:creationId xmlns:a16="http://schemas.microsoft.com/office/drawing/2014/main" id="{ED4723CD-FA31-2155-4A51-B4388E5728FB}"/>
              </a:ext>
            </a:extLst>
          </p:cNvPr>
          <p:cNvSpPr txBox="1"/>
          <p:nvPr/>
        </p:nvSpPr>
        <p:spPr>
          <a:xfrm>
            <a:off x="9336360" y="4862028"/>
            <a:ext cx="3253173" cy="338554"/>
          </a:xfrm>
          <a:prstGeom prst="rect">
            <a:avLst/>
          </a:prstGeom>
          <a:noFill/>
        </p:spPr>
        <p:txBody>
          <a:bodyPr wrap="square" rtlCol="0">
            <a:spAutoFit/>
          </a:bodyPr>
          <a:lstStyle/>
          <a:p>
            <a:r>
              <a:rPr lang="en-US" altLang="zh-CN" sz="1600" dirty="0"/>
              <a:t>MATH </a:t>
            </a:r>
            <a:r>
              <a:rPr lang="zh-CN" altLang="en-US" sz="1600" dirty="0"/>
              <a:t>几乎不比原始模型差！</a:t>
            </a:r>
          </a:p>
        </p:txBody>
      </p:sp>
      <p:pic>
        <p:nvPicPr>
          <p:cNvPr id="7" name="图片 6">
            <a:extLst>
              <a:ext uri="{FF2B5EF4-FFF2-40B4-BE49-F238E27FC236}">
                <a16:creationId xmlns:a16="http://schemas.microsoft.com/office/drawing/2014/main" id="{FD111D0E-B7B0-8EEC-432F-6A1E5C26E440}"/>
              </a:ext>
            </a:extLst>
          </p:cNvPr>
          <p:cNvPicPr>
            <a:picLocks noChangeAspect="1"/>
          </p:cNvPicPr>
          <p:nvPr/>
        </p:nvPicPr>
        <p:blipFill>
          <a:blip r:embed="rId3"/>
          <a:stretch>
            <a:fillRect/>
          </a:stretch>
        </p:blipFill>
        <p:spPr>
          <a:xfrm>
            <a:off x="335360" y="3717032"/>
            <a:ext cx="8899241" cy="2636285"/>
          </a:xfrm>
          <a:prstGeom prst="rect">
            <a:avLst/>
          </a:prstGeom>
        </p:spPr>
      </p:pic>
      <p:sp>
        <p:nvSpPr>
          <p:cNvPr id="8" name="矩形 7">
            <a:extLst>
              <a:ext uri="{FF2B5EF4-FFF2-40B4-BE49-F238E27FC236}">
                <a16:creationId xmlns:a16="http://schemas.microsoft.com/office/drawing/2014/main" id="{CE302145-A4C4-9BAD-77F7-5C3F2E4E00D0}"/>
              </a:ext>
            </a:extLst>
          </p:cNvPr>
          <p:cNvSpPr/>
          <p:nvPr/>
        </p:nvSpPr>
        <p:spPr>
          <a:xfrm>
            <a:off x="7838914" y="4912550"/>
            <a:ext cx="936104" cy="28803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17D5470-921F-8283-DC47-7F276F8A00F9}"/>
              </a:ext>
            </a:extLst>
          </p:cNvPr>
          <p:cNvSpPr/>
          <p:nvPr/>
        </p:nvSpPr>
        <p:spPr>
          <a:xfrm>
            <a:off x="7838914" y="5949280"/>
            <a:ext cx="936104" cy="28803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5740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7AEAE-20FC-CD7C-05C3-0106C83E861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393593B-9F23-5E3B-B8BB-5970ABB1D3CD}"/>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分析</a:t>
            </a:r>
          </a:p>
        </p:txBody>
      </p:sp>
      <p:sp>
        <p:nvSpPr>
          <p:cNvPr id="3" name="灯片编号占位符 2">
            <a:extLst>
              <a:ext uri="{FF2B5EF4-FFF2-40B4-BE49-F238E27FC236}">
                <a16:creationId xmlns:a16="http://schemas.microsoft.com/office/drawing/2014/main" id="{865BA094-E36E-CC5F-AF3D-C25673091448}"/>
              </a:ext>
            </a:extLst>
          </p:cNvPr>
          <p:cNvSpPr>
            <a:spLocks noGrp="1"/>
          </p:cNvSpPr>
          <p:nvPr>
            <p:ph type="sldNum" sz="quarter" idx="10"/>
          </p:nvPr>
        </p:nvSpPr>
        <p:spPr/>
        <p:txBody>
          <a:bodyPr/>
          <a:lstStyle/>
          <a:p>
            <a:pPr>
              <a:defRPr/>
            </a:pPr>
            <a:fld id="{B6C63437-A4DD-47E2-B39F-B4494D074D76}" type="slidenum">
              <a:rPr lang="en-US" altLang="zh-CN" smtClean="0"/>
              <a:pPr>
                <a:defRPr/>
              </a:pPr>
              <a:t>35</a:t>
            </a:fld>
            <a:endParaRPr lang="en-US" altLang="zh-CN"/>
          </a:p>
        </p:txBody>
      </p:sp>
      <p:sp>
        <p:nvSpPr>
          <p:cNvPr id="4" name="文本占位符 2">
            <a:extLst>
              <a:ext uri="{FF2B5EF4-FFF2-40B4-BE49-F238E27FC236}">
                <a16:creationId xmlns:a16="http://schemas.microsoft.com/office/drawing/2014/main" id="{E2B76966-EDC0-F3B4-2CBB-99D901189B35}"/>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其他</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微调后的模型依然会中文</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0DE7D6CF-C3E9-BE90-1FDF-477935EAE49D}"/>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9" name="图片 8">
            <a:extLst>
              <a:ext uri="{FF2B5EF4-FFF2-40B4-BE49-F238E27FC236}">
                <a16:creationId xmlns:a16="http://schemas.microsoft.com/office/drawing/2014/main" id="{CD24869E-D565-43EE-A1C8-AD941A853D7B}"/>
              </a:ext>
            </a:extLst>
          </p:cNvPr>
          <p:cNvPicPr>
            <a:picLocks noChangeAspect="1"/>
          </p:cNvPicPr>
          <p:nvPr/>
        </p:nvPicPr>
        <p:blipFill>
          <a:blip r:embed="rId3"/>
          <a:stretch>
            <a:fillRect/>
          </a:stretch>
        </p:blipFill>
        <p:spPr>
          <a:xfrm>
            <a:off x="4657284" y="1124744"/>
            <a:ext cx="7263366" cy="1453916"/>
          </a:xfrm>
          <a:prstGeom prst="rect">
            <a:avLst/>
          </a:prstGeom>
        </p:spPr>
      </p:pic>
      <p:pic>
        <p:nvPicPr>
          <p:cNvPr id="12" name="图片 11">
            <a:extLst>
              <a:ext uri="{FF2B5EF4-FFF2-40B4-BE49-F238E27FC236}">
                <a16:creationId xmlns:a16="http://schemas.microsoft.com/office/drawing/2014/main" id="{F1FBA014-60D9-C236-8CEF-C880E581AC31}"/>
              </a:ext>
            </a:extLst>
          </p:cNvPr>
          <p:cNvPicPr>
            <a:picLocks noChangeAspect="1"/>
          </p:cNvPicPr>
          <p:nvPr/>
        </p:nvPicPr>
        <p:blipFill>
          <a:blip r:embed="rId4"/>
          <a:stretch>
            <a:fillRect/>
          </a:stretch>
        </p:blipFill>
        <p:spPr>
          <a:xfrm>
            <a:off x="2063552" y="2924944"/>
            <a:ext cx="7516567" cy="3344528"/>
          </a:xfrm>
          <a:prstGeom prst="rect">
            <a:avLst/>
          </a:prstGeom>
        </p:spPr>
      </p:pic>
    </p:spTree>
    <p:extLst>
      <p:ext uri="{BB962C8B-B14F-4D97-AF65-F5344CB8AC3E}">
        <p14:creationId xmlns:p14="http://schemas.microsoft.com/office/powerpoint/2010/main" val="3447723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A1EA4-9BD8-FCFB-EA4E-61B0A0C57C01}"/>
            </a:ext>
          </a:extLst>
        </p:cNvPr>
        <p:cNvGrpSpPr/>
        <p:nvPr/>
      </p:nvGrpSpPr>
      <p:grpSpPr>
        <a:xfrm>
          <a:off x="0" y="0"/>
          <a:ext cx="0" cy="0"/>
          <a:chOff x="0" y="0"/>
          <a:chExt cx="0" cy="0"/>
        </a:xfrm>
      </p:grpSpPr>
      <p:grpSp>
        <p:nvGrpSpPr>
          <p:cNvPr id="33" name="组合 6">
            <a:extLst>
              <a:ext uri="{FF2B5EF4-FFF2-40B4-BE49-F238E27FC236}">
                <a16:creationId xmlns:a16="http://schemas.microsoft.com/office/drawing/2014/main" id="{D9A62129-0BAE-470B-323B-21F8497C1EC4}"/>
              </a:ext>
            </a:extLst>
          </p:cNvPr>
          <p:cNvGrpSpPr>
            <a:grpSpLocks/>
          </p:cNvGrpSpPr>
          <p:nvPr/>
        </p:nvGrpSpPr>
        <p:grpSpPr bwMode="auto">
          <a:xfrm>
            <a:off x="2822057" y="3873918"/>
            <a:ext cx="6559553" cy="565150"/>
            <a:chOff x="1406525" y="3548063"/>
            <a:chExt cx="6627814" cy="565150"/>
          </a:xfrm>
          <a:solidFill>
            <a:schemeClr val="tx2">
              <a:lumMod val="20000"/>
              <a:lumOff val="80000"/>
            </a:schemeClr>
          </a:solidFill>
        </p:grpSpPr>
        <p:sp>
          <p:nvSpPr>
            <p:cNvPr id="34" name="同侧圆角矩形 16">
              <a:extLst>
                <a:ext uri="{FF2B5EF4-FFF2-40B4-BE49-F238E27FC236}">
                  <a16:creationId xmlns:a16="http://schemas.microsoft.com/office/drawing/2014/main" id="{F50CAFF6-B9BB-30C4-DBA5-854DC0E18ECD}"/>
                </a:ext>
              </a:extLst>
            </p:cNvPr>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8" name="同侧圆角矩形 17">
              <a:extLst>
                <a:ext uri="{FF2B5EF4-FFF2-40B4-BE49-F238E27FC236}">
                  <a16:creationId xmlns:a16="http://schemas.microsoft.com/office/drawing/2014/main" id="{4EDFE4C8-148E-79F2-7EC1-C1D500468690}"/>
                </a:ext>
              </a:extLst>
            </p:cNvPr>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2" name="矩形 22">
              <a:extLst>
                <a:ext uri="{FF2B5EF4-FFF2-40B4-BE49-F238E27FC236}">
                  <a16:creationId xmlns:a16="http://schemas.microsoft.com/office/drawing/2014/main" id="{074B2477-0930-48C4-B5E3-DD249CBC4941}"/>
                </a:ext>
              </a:extLst>
            </p:cNvPr>
            <p:cNvSpPr>
              <a:spLocks noChangeArrowheads="1"/>
            </p:cNvSpPr>
            <p:nvPr/>
          </p:nvSpPr>
          <p:spPr bwMode="auto">
            <a:xfrm>
              <a:off x="1724556" y="3588122"/>
              <a:ext cx="355036"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3</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9" name="矩形 48">
            <a:extLst>
              <a:ext uri="{FF2B5EF4-FFF2-40B4-BE49-F238E27FC236}">
                <a16:creationId xmlns:a16="http://schemas.microsoft.com/office/drawing/2014/main" id="{32BC3ACF-8AF0-C9F9-7BC6-99297F1F9C8A}"/>
              </a:ext>
            </a:extLst>
          </p:cNvPr>
          <p:cNvSpPr/>
          <p:nvPr/>
        </p:nvSpPr>
        <p:spPr>
          <a:xfrm>
            <a:off x="3766018" y="3949542"/>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分析</a:t>
            </a:r>
          </a:p>
        </p:txBody>
      </p:sp>
      <p:grpSp>
        <p:nvGrpSpPr>
          <p:cNvPr id="8" name="组合 4">
            <a:extLst>
              <a:ext uri="{FF2B5EF4-FFF2-40B4-BE49-F238E27FC236}">
                <a16:creationId xmlns:a16="http://schemas.microsoft.com/office/drawing/2014/main" id="{26A7F161-8501-4C91-6102-DD25622D5B64}"/>
              </a:ext>
            </a:extLst>
          </p:cNvPr>
          <p:cNvGrpSpPr/>
          <p:nvPr/>
        </p:nvGrpSpPr>
        <p:grpSpPr>
          <a:xfrm>
            <a:off x="2805660" y="4639610"/>
            <a:ext cx="6550025" cy="568325"/>
            <a:chOff x="1419225" y="1743075"/>
            <a:chExt cx="6550025" cy="568325"/>
          </a:xfrm>
          <a:solidFill>
            <a:srgbClr val="2F5597"/>
          </a:solidFill>
        </p:grpSpPr>
        <p:sp>
          <p:nvSpPr>
            <p:cNvPr id="9" name="同侧圆角矩形 8">
              <a:extLst>
                <a:ext uri="{FF2B5EF4-FFF2-40B4-BE49-F238E27FC236}">
                  <a16:creationId xmlns:a16="http://schemas.microsoft.com/office/drawing/2014/main" id="{FDEF8E45-DDE6-029E-C7C1-81973600F92F}"/>
                </a:ext>
              </a:extLst>
            </p:cNvPr>
            <p:cNvSpPr/>
            <p:nvPr/>
          </p:nvSpPr>
          <p:spPr>
            <a:xfrm rot="16200000">
              <a:off x="1558925" y="1603375"/>
              <a:ext cx="566738" cy="846138"/>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11" name="同侧圆角矩形 10">
              <a:extLst>
                <a:ext uri="{FF2B5EF4-FFF2-40B4-BE49-F238E27FC236}">
                  <a16:creationId xmlns:a16="http://schemas.microsoft.com/office/drawing/2014/main" id="{9EC3DD92-258A-114F-CDD4-B99F197E2C9F}"/>
                </a:ext>
              </a:extLst>
            </p:cNvPr>
            <p:cNvSpPr/>
            <p:nvPr/>
          </p:nvSpPr>
          <p:spPr>
            <a:xfrm rot="16200000" flipV="1">
              <a:off x="4866482" y="-791369"/>
              <a:ext cx="565150" cy="5640387"/>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bg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8529DC0C-68D7-BD96-74F9-C160E449BEF8}"/>
                </a:ext>
              </a:extLst>
            </p:cNvPr>
            <p:cNvSpPr/>
            <p:nvPr/>
          </p:nvSpPr>
          <p:spPr>
            <a:xfrm>
              <a:off x="2386013" y="1785938"/>
              <a:ext cx="5543550" cy="506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未来计划</a:t>
              </a:r>
            </a:p>
          </p:txBody>
        </p:sp>
        <p:sp>
          <p:nvSpPr>
            <p:cNvPr id="18" name="矩形 17">
              <a:extLst>
                <a:ext uri="{FF2B5EF4-FFF2-40B4-BE49-F238E27FC236}">
                  <a16:creationId xmlns:a16="http://schemas.microsoft.com/office/drawing/2014/main" id="{399170F3-C0F5-82A3-6E02-B2BBABD96419}"/>
                </a:ext>
              </a:extLst>
            </p:cNvPr>
            <p:cNvSpPr>
              <a:spLocks noChangeArrowheads="1"/>
            </p:cNvSpPr>
            <p:nvPr/>
          </p:nvSpPr>
          <p:spPr bwMode="auto">
            <a:xfrm>
              <a:off x="1700736" y="1787922"/>
              <a:ext cx="351379" cy="492443"/>
            </a:xfrm>
            <a:prstGeom prst="rect">
              <a:avLst/>
            </a:prstGeom>
            <a:grpFill/>
            <a:ln w="9525">
              <a:noFill/>
              <a:miter lim="800000"/>
              <a:headEnd/>
              <a:tailEnd/>
            </a:ln>
          </p:spPr>
          <p:txBody>
            <a:bodyPr wrap="none">
              <a:spAutoFit/>
            </a:bodyPr>
            <a:lstStyle/>
            <a:p>
              <a:pPr algn="ctr" eaLnBrk="1" hangingPunct="1">
                <a:defRPr/>
              </a:pPr>
              <a:r>
                <a:rPr lang="en-US" altLang="ko-KR" sz="2600" b="1" dirty="0">
                  <a:solidFill>
                    <a:schemeClr val="bg1"/>
                  </a:solidFill>
                  <a:latin typeface="Times New Roman" panose="02020603050405020304" pitchFamily="18" charset="0"/>
                  <a:ea typeface="黑体" pitchFamily="49" charset="-122"/>
                  <a:cs typeface="Times New Roman" panose="02020603050405020304" pitchFamily="18" charset="0"/>
                </a:rPr>
                <a:t>4</a:t>
              </a:r>
              <a:endParaRPr lang="ko-KR" altLang="en-US" sz="26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grpSp>
      <p:grpSp>
        <p:nvGrpSpPr>
          <p:cNvPr id="12" name="组合 4">
            <a:extLst>
              <a:ext uri="{FF2B5EF4-FFF2-40B4-BE49-F238E27FC236}">
                <a16:creationId xmlns:a16="http://schemas.microsoft.com/office/drawing/2014/main" id="{50E24FA9-F1A6-F3FB-22B9-8F49E211CCE0}"/>
              </a:ext>
            </a:extLst>
          </p:cNvPr>
          <p:cNvGrpSpPr/>
          <p:nvPr/>
        </p:nvGrpSpPr>
        <p:grpSpPr>
          <a:xfrm>
            <a:off x="2820987" y="2348880"/>
            <a:ext cx="6550025" cy="568325"/>
            <a:chOff x="1419225" y="1743075"/>
            <a:chExt cx="6550025" cy="568325"/>
          </a:xfrm>
          <a:solidFill>
            <a:srgbClr val="D6DCE5"/>
          </a:solidFill>
        </p:grpSpPr>
        <p:sp>
          <p:nvSpPr>
            <p:cNvPr id="13" name="同侧圆角矩形 12">
              <a:extLst>
                <a:ext uri="{FF2B5EF4-FFF2-40B4-BE49-F238E27FC236}">
                  <a16:creationId xmlns:a16="http://schemas.microsoft.com/office/drawing/2014/main" id="{5C8B8FA5-60CA-ABFD-1541-321867D21DDF}"/>
                </a:ext>
              </a:extLst>
            </p:cNvPr>
            <p:cNvSpPr/>
            <p:nvPr/>
          </p:nvSpPr>
          <p:spPr>
            <a:xfrm rot="16200000">
              <a:off x="1558925" y="1603375"/>
              <a:ext cx="566738" cy="846138"/>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dirty="0">
                <a:solidFill>
                  <a:srgbClr val="002060"/>
                </a:solidFill>
                <a:latin typeface="Times New Roman" panose="02020603050405020304" pitchFamily="18" charset="0"/>
                <a:cs typeface="Times New Roman" panose="02020603050405020304" pitchFamily="18" charset="0"/>
              </a:endParaRPr>
            </a:p>
          </p:txBody>
        </p:sp>
        <p:sp>
          <p:nvSpPr>
            <p:cNvPr id="14" name="同侧圆角矩形 13">
              <a:extLst>
                <a:ext uri="{FF2B5EF4-FFF2-40B4-BE49-F238E27FC236}">
                  <a16:creationId xmlns:a16="http://schemas.microsoft.com/office/drawing/2014/main" id="{4F5E5DD7-CF93-3E83-7F57-4FB37560C3D1}"/>
                </a:ext>
              </a:extLst>
            </p:cNvPr>
            <p:cNvSpPr/>
            <p:nvPr/>
          </p:nvSpPr>
          <p:spPr>
            <a:xfrm rot="16200000" flipV="1">
              <a:off x="4866482" y="-791369"/>
              <a:ext cx="565150" cy="5640387"/>
            </a:xfrm>
            <a:prstGeom prst="round2SameRect">
              <a:avLst/>
            </a:prstGeom>
            <a:grpFill/>
            <a:ln>
              <a:noFill/>
            </a:ln>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zh-CN" altLang="en-US">
                <a:solidFill>
                  <a:srgbClr val="002060"/>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290D82D4-2C7F-1CEF-0A28-B4528C959365}"/>
                </a:ext>
              </a:extLst>
            </p:cNvPr>
            <p:cNvSpPr/>
            <p:nvPr/>
          </p:nvSpPr>
          <p:spPr>
            <a:xfrm>
              <a:off x="2386013" y="1785938"/>
              <a:ext cx="5543550" cy="5064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训练方法</a:t>
              </a:r>
            </a:p>
          </p:txBody>
        </p:sp>
        <p:sp>
          <p:nvSpPr>
            <p:cNvPr id="16" name="矩形 6">
              <a:extLst>
                <a:ext uri="{FF2B5EF4-FFF2-40B4-BE49-F238E27FC236}">
                  <a16:creationId xmlns:a16="http://schemas.microsoft.com/office/drawing/2014/main" id="{AA77D406-8C81-B573-B147-11DB56380C3B}"/>
                </a:ext>
              </a:extLst>
            </p:cNvPr>
            <p:cNvSpPr>
              <a:spLocks noChangeArrowheads="1"/>
            </p:cNvSpPr>
            <p:nvPr/>
          </p:nvSpPr>
          <p:spPr bwMode="auto">
            <a:xfrm>
              <a:off x="1699934" y="1787922"/>
              <a:ext cx="352982" cy="492443"/>
            </a:xfrm>
            <a:prstGeom prst="rect">
              <a:avLst/>
            </a:prstGeom>
            <a:grpFill/>
            <a:ln w="9525">
              <a:noFill/>
              <a:miter lim="800000"/>
              <a:headEnd/>
              <a:tailEnd/>
            </a:ln>
          </p:spPr>
          <p:txBody>
            <a:bodyPr wrap="none">
              <a:spAutoFit/>
            </a:bodyPr>
            <a:lstStyle/>
            <a:p>
              <a:pPr algn="ctr" eaLnBrk="1" hangingPunct="1">
                <a:defRPr/>
              </a:pPr>
              <a:r>
                <a:rPr lang="en-US" altLang="zh-CN" sz="2600" b="1" dirty="0">
                  <a:solidFill>
                    <a:srgbClr val="002060"/>
                  </a:solidFill>
                  <a:latin typeface="Times New Roman" panose="02020603050405020304" pitchFamily="18" charset="0"/>
                  <a:ea typeface="黑体" pitchFamily="49" charset="-122"/>
                  <a:cs typeface="Times New Roman" panose="02020603050405020304" pitchFamily="18" charset="0"/>
                </a:rPr>
                <a:t>1</a:t>
              </a:r>
              <a:endParaRPr lang="ko-KR" altLang="en-US" sz="2600" b="1" dirty="0">
                <a:solidFill>
                  <a:srgbClr val="002060"/>
                </a:solidFill>
                <a:latin typeface="Times New Roman" panose="02020603050405020304" pitchFamily="18" charset="0"/>
                <a:ea typeface="黑体" pitchFamily="49" charset="-122"/>
                <a:cs typeface="Times New Roman" panose="02020603050405020304" pitchFamily="18" charset="0"/>
              </a:endParaRPr>
            </a:p>
          </p:txBody>
        </p:sp>
      </p:grpSp>
      <p:grpSp>
        <p:nvGrpSpPr>
          <p:cNvPr id="28" name="组合 6">
            <a:extLst>
              <a:ext uri="{FF2B5EF4-FFF2-40B4-BE49-F238E27FC236}">
                <a16:creationId xmlns:a16="http://schemas.microsoft.com/office/drawing/2014/main" id="{5D01BA8D-67AF-B83E-BBB3-7DB5F75F4A22}"/>
              </a:ext>
            </a:extLst>
          </p:cNvPr>
          <p:cNvGrpSpPr>
            <a:grpSpLocks/>
          </p:cNvGrpSpPr>
          <p:nvPr/>
        </p:nvGrpSpPr>
        <p:grpSpPr bwMode="auto">
          <a:xfrm>
            <a:off x="2822056" y="3114573"/>
            <a:ext cx="6559553" cy="565150"/>
            <a:chOff x="1406525" y="3548063"/>
            <a:chExt cx="6627814" cy="565150"/>
          </a:xfrm>
          <a:solidFill>
            <a:schemeClr val="tx2">
              <a:lumMod val="20000"/>
              <a:lumOff val="80000"/>
            </a:schemeClr>
          </a:solidFill>
        </p:grpSpPr>
        <p:sp>
          <p:nvSpPr>
            <p:cNvPr id="29" name="同侧圆角矩形 16">
              <a:extLst>
                <a:ext uri="{FF2B5EF4-FFF2-40B4-BE49-F238E27FC236}">
                  <a16:creationId xmlns:a16="http://schemas.microsoft.com/office/drawing/2014/main" id="{1D095346-915C-A541-1DAD-EB2E36FAB7D6}"/>
                </a:ext>
              </a:extLst>
            </p:cNvPr>
            <p:cNvSpPr>
              <a:spLocks/>
            </p:cNvSpPr>
            <p:nvPr/>
          </p:nvSpPr>
          <p:spPr bwMode="auto">
            <a:xfrm rot="-5400000">
              <a:off x="1547019" y="3407569"/>
              <a:ext cx="565150" cy="846138"/>
            </a:xfrm>
            <a:custGeom>
              <a:avLst/>
              <a:gdLst>
                <a:gd name="T0" fmla="*/ 94194 w 565150"/>
                <a:gd name="T1" fmla="*/ 0 h 846138"/>
                <a:gd name="T2" fmla="*/ 470956 w 565150"/>
                <a:gd name="T3" fmla="*/ 0 h 846138"/>
                <a:gd name="T4" fmla="*/ 565150 w 565150"/>
                <a:gd name="T5" fmla="*/ 94194 h 846138"/>
                <a:gd name="T6" fmla="*/ 565150 w 565150"/>
                <a:gd name="T7" fmla="*/ 846138 h 846138"/>
                <a:gd name="T8" fmla="*/ 565150 w 565150"/>
                <a:gd name="T9" fmla="*/ 846138 h 846138"/>
                <a:gd name="T10" fmla="*/ 0 w 565150"/>
                <a:gd name="T11" fmla="*/ 846138 h 846138"/>
                <a:gd name="T12" fmla="*/ 0 w 565150"/>
                <a:gd name="T13" fmla="*/ 846138 h 846138"/>
                <a:gd name="T14" fmla="*/ 0 w 565150"/>
                <a:gd name="T15" fmla="*/ 94194 h 846138"/>
                <a:gd name="T16" fmla="*/ 94194 w 565150"/>
                <a:gd name="T17" fmla="*/ 0 h 846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846138"/>
                <a:gd name="T29" fmla="*/ 565150 w 565150"/>
                <a:gd name="T30" fmla="*/ 846138 h 846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846138">
                  <a:moveTo>
                    <a:pt x="94194" y="0"/>
                  </a:moveTo>
                  <a:lnTo>
                    <a:pt x="470956" y="0"/>
                  </a:lnTo>
                  <a:cubicBezTo>
                    <a:pt x="522978" y="0"/>
                    <a:pt x="565150" y="42172"/>
                    <a:pt x="565150" y="94194"/>
                  </a:cubicBezTo>
                  <a:lnTo>
                    <a:pt x="565150" y="846138"/>
                  </a:lnTo>
                  <a:lnTo>
                    <a:pt x="0" y="84613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0" name="同侧圆角矩形 17">
              <a:extLst>
                <a:ext uri="{FF2B5EF4-FFF2-40B4-BE49-F238E27FC236}">
                  <a16:creationId xmlns:a16="http://schemas.microsoft.com/office/drawing/2014/main" id="{C457AA30-60D9-944A-356B-DAA3BBA7D177}"/>
                </a:ext>
              </a:extLst>
            </p:cNvPr>
            <p:cNvSpPr>
              <a:spLocks/>
            </p:cNvSpPr>
            <p:nvPr/>
          </p:nvSpPr>
          <p:spPr bwMode="auto">
            <a:xfrm rot="16200000" flipV="1">
              <a:off x="4931570" y="1010444"/>
              <a:ext cx="565150" cy="5640388"/>
            </a:xfrm>
            <a:custGeom>
              <a:avLst/>
              <a:gdLst>
                <a:gd name="T0" fmla="*/ 94194 w 565150"/>
                <a:gd name="T1" fmla="*/ 0 h 5640388"/>
                <a:gd name="T2" fmla="*/ 470956 w 565150"/>
                <a:gd name="T3" fmla="*/ 0 h 5640388"/>
                <a:gd name="T4" fmla="*/ 565150 w 565150"/>
                <a:gd name="T5" fmla="*/ 94194 h 5640388"/>
                <a:gd name="T6" fmla="*/ 565150 w 565150"/>
                <a:gd name="T7" fmla="*/ 5640388 h 5640388"/>
                <a:gd name="T8" fmla="*/ 565150 w 565150"/>
                <a:gd name="T9" fmla="*/ 5640388 h 5640388"/>
                <a:gd name="T10" fmla="*/ 0 w 565150"/>
                <a:gd name="T11" fmla="*/ 5640388 h 5640388"/>
                <a:gd name="T12" fmla="*/ 0 w 565150"/>
                <a:gd name="T13" fmla="*/ 5640388 h 5640388"/>
                <a:gd name="T14" fmla="*/ 0 w 565150"/>
                <a:gd name="T15" fmla="*/ 94194 h 5640388"/>
                <a:gd name="T16" fmla="*/ 94194 w 565150"/>
                <a:gd name="T17" fmla="*/ 0 h 5640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5150"/>
                <a:gd name="T28" fmla="*/ 0 h 5640388"/>
                <a:gd name="T29" fmla="*/ 565150 w 565150"/>
                <a:gd name="T30" fmla="*/ 5640388 h 5640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5150" h="5640388">
                  <a:moveTo>
                    <a:pt x="94194" y="0"/>
                  </a:moveTo>
                  <a:lnTo>
                    <a:pt x="470956" y="0"/>
                  </a:lnTo>
                  <a:cubicBezTo>
                    <a:pt x="522978" y="0"/>
                    <a:pt x="565150" y="42172"/>
                    <a:pt x="565150" y="94194"/>
                  </a:cubicBezTo>
                  <a:lnTo>
                    <a:pt x="565150" y="5640388"/>
                  </a:lnTo>
                  <a:lnTo>
                    <a:pt x="0" y="5640388"/>
                  </a:lnTo>
                  <a:lnTo>
                    <a:pt x="0" y="94194"/>
                  </a:lnTo>
                  <a:cubicBezTo>
                    <a:pt x="0" y="42172"/>
                    <a:pt x="42172" y="0"/>
                    <a:pt x="94194" y="0"/>
                  </a:cubicBezTo>
                  <a:close/>
                </a:path>
              </a:pathLst>
            </a:custGeom>
            <a:grpFill/>
            <a:ln w="9525">
              <a:noFill/>
              <a:round/>
              <a:headEnd/>
              <a:tailEnd/>
            </a:ln>
            <a:effectLst>
              <a:outerShdw dist="20000" dir="5400000" rotWithShape="0">
                <a:srgbClr val="808080">
                  <a:alpha val="37999"/>
                </a:srgbClr>
              </a:outerShdw>
            </a:effectLst>
          </p:spPr>
          <p:txBody>
            <a:bodyPr anchor="ctr"/>
            <a:lstStyle/>
            <a:p>
              <a:pPr algn="ctr">
                <a:defRPr/>
              </a:pPr>
              <a:endParaRPr lang="en-US">
                <a:solidFill>
                  <a:srgbClr val="002060"/>
                </a:solidFill>
                <a:latin typeface="Times New Roman" panose="02020603050405020304" pitchFamily="18" charset="0"/>
                <a:cs typeface="Times New Roman" panose="02020603050405020304" pitchFamily="18" charset="0"/>
              </a:endParaRPr>
            </a:p>
          </p:txBody>
        </p:sp>
        <p:sp>
          <p:nvSpPr>
            <p:cNvPr id="31" name="矩形 22">
              <a:extLst>
                <a:ext uri="{FF2B5EF4-FFF2-40B4-BE49-F238E27FC236}">
                  <a16:creationId xmlns:a16="http://schemas.microsoft.com/office/drawing/2014/main" id="{CA19A7AD-C5AD-2300-5D38-F2DCF297AC8F}"/>
                </a:ext>
              </a:extLst>
            </p:cNvPr>
            <p:cNvSpPr>
              <a:spLocks noChangeArrowheads="1"/>
            </p:cNvSpPr>
            <p:nvPr/>
          </p:nvSpPr>
          <p:spPr bwMode="auto">
            <a:xfrm>
              <a:off x="1724557" y="3588122"/>
              <a:ext cx="355036" cy="492443"/>
            </a:xfrm>
            <a:prstGeom prst="rect">
              <a:avLst/>
            </a:prstGeom>
            <a:grp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ko-KR"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2</a:t>
              </a:r>
              <a:endParaRPr lang="ko-KR" altLang="en-US" sz="26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矩形 1">
            <a:extLst>
              <a:ext uri="{FF2B5EF4-FFF2-40B4-BE49-F238E27FC236}">
                <a16:creationId xmlns:a16="http://schemas.microsoft.com/office/drawing/2014/main" id="{4FC7F5E5-25EB-C258-F096-95BB7C12C29E}"/>
              </a:ext>
            </a:extLst>
          </p:cNvPr>
          <p:cNvSpPr/>
          <p:nvPr/>
        </p:nvSpPr>
        <p:spPr>
          <a:xfrm>
            <a:off x="3803948" y="3185091"/>
            <a:ext cx="5645485" cy="430887"/>
          </a:xfrm>
          <a:prstGeom prst="rect">
            <a:avLst/>
          </a:prstGeom>
        </p:spPr>
        <p:txBody>
          <a:bodyPr wrap="square">
            <a:spAutoFit/>
          </a:bodyPr>
          <a:lstStyle/>
          <a:p>
            <a:pPr algn="ctr" eaLnBrk="1" hangingPunct="1">
              <a:defRPr/>
            </a:pPr>
            <a:r>
              <a:rPr lang="zh-CN" altLang="en-US" sz="22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sp>
        <p:nvSpPr>
          <p:cNvPr id="3" name="矩形 2">
            <a:extLst>
              <a:ext uri="{FF2B5EF4-FFF2-40B4-BE49-F238E27FC236}">
                <a16:creationId xmlns:a16="http://schemas.microsoft.com/office/drawing/2014/main" id="{2F463C0B-F290-B6DD-8A88-59721259AF44}"/>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
        <p:nvSpPr>
          <p:cNvPr id="4" name="标题 1">
            <a:extLst>
              <a:ext uri="{FF2B5EF4-FFF2-40B4-BE49-F238E27FC236}">
                <a16:creationId xmlns:a16="http://schemas.microsoft.com/office/drawing/2014/main" id="{7E624715-2A2D-25C4-7EFA-0F26453946F4}"/>
              </a:ext>
            </a:extLst>
          </p:cNvPr>
          <p:cNvSpPr txBox="1">
            <a:spLocks/>
          </p:cNvSpPr>
          <p:nvPr/>
        </p:nvSpPr>
        <p:spPr bwMode="auto">
          <a:xfrm>
            <a:off x="7268" y="116632"/>
            <a:ext cx="9144000" cy="726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defTabSz="685800" rtl="0" eaLnBrk="0" fontAlgn="base" hangingPunct="0">
              <a:lnSpc>
                <a:spcPct val="90000"/>
              </a:lnSpc>
              <a:spcBef>
                <a:spcPct val="0"/>
              </a:spcBef>
              <a:spcAft>
                <a:spcPct val="0"/>
              </a:spcAft>
              <a:defRPr sz="4500" b="1" kern="1200">
                <a:solidFill>
                  <a:srgbClr val="002060"/>
                </a:solidFill>
                <a:latin typeface="微软雅黑" panose="020B0503020204020204" pitchFamily="34" charset="-122"/>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algn="l">
              <a:defRPr/>
            </a:pPr>
            <a:r>
              <a:rPr lang="en-US" altLang="zh-CN" dirty="0">
                <a:solidFill>
                  <a:schemeClr val="bg1"/>
                </a:solidFill>
                <a:latin typeface="Times New Roman" panose="02020603050405020304" pitchFamily="18" charset="0"/>
                <a:cs typeface="Times New Roman" panose="02020603050405020304" pitchFamily="18" charset="0"/>
              </a:rPr>
              <a:t>Outline</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831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AECBF-0084-63CB-1CC6-2F26DD05B51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59D7BF3-979C-885D-0B7C-C32B94028B5C}"/>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未来计划</a:t>
            </a:r>
          </a:p>
        </p:txBody>
      </p:sp>
      <p:sp>
        <p:nvSpPr>
          <p:cNvPr id="3" name="灯片编号占位符 2">
            <a:extLst>
              <a:ext uri="{FF2B5EF4-FFF2-40B4-BE49-F238E27FC236}">
                <a16:creationId xmlns:a16="http://schemas.microsoft.com/office/drawing/2014/main" id="{6C19B525-939A-D465-774B-3E2466E74241}"/>
              </a:ext>
            </a:extLst>
          </p:cNvPr>
          <p:cNvSpPr>
            <a:spLocks noGrp="1"/>
          </p:cNvSpPr>
          <p:nvPr>
            <p:ph type="sldNum" sz="quarter" idx="10"/>
          </p:nvPr>
        </p:nvSpPr>
        <p:spPr/>
        <p:txBody>
          <a:bodyPr/>
          <a:lstStyle/>
          <a:p>
            <a:pPr>
              <a:defRPr/>
            </a:pPr>
            <a:fld id="{B6C63437-A4DD-47E2-B39F-B4494D074D76}" type="slidenum">
              <a:rPr lang="en-US" altLang="zh-CN" smtClean="0"/>
              <a:pPr>
                <a:defRPr/>
              </a:pPr>
              <a:t>37</a:t>
            </a:fld>
            <a:endParaRPr lang="en-US" altLang="zh-CN"/>
          </a:p>
        </p:txBody>
      </p:sp>
      <p:sp>
        <p:nvSpPr>
          <p:cNvPr id="4" name="文本占位符 2">
            <a:extLst>
              <a:ext uri="{FF2B5EF4-FFF2-40B4-BE49-F238E27FC236}">
                <a16:creationId xmlns:a16="http://schemas.microsoft.com/office/drawing/2014/main" id="{1AEC5D51-85C0-5EEE-C50F-305DBEEAA8AF}"/>
              </a:ext>
            </a:extLst>
          </p:cNvPr>
          <p:cNvSpPr txBox="1">
            <a:spLocks/>
          </p:cNvSpPr>
          <p:nvPr/>
        </p:nvSpPr>
        <p:spPr>
          <a:xfrm>
            <a:off x="335360" y="1063680"/>
            <a:ext cx="11593288" cy="538965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当前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SocraTeach_single</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拟合稍差</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可以调整数据比例继续调优</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阅读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paper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寻找第一篇工作的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idea</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尽快着手开始做第一篇工作</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处理搁置已久堆积起来的课程实验</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作业、大作业</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准备期末考试</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继续学习大模型知识</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CD19FEB2-576E-9A89-1763-9E5F804D926B}"/>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Tree>
    <p:extLst>
      <p:ext uri="{BB962C8B-B14F-4D97-AF65-F5344CB8AC3E}">
        <p14:creationId xmlns:p14="http://schemas.microsoft.com/office/powerpoint/2010/main" val="367171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98365-D798-8C11-97DC-5DC4CEB8E18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5919BC-38D9-FECF-3294-BDDC5EEA0E48}"/>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F630B0A7-252F-E77B-9217-898A7C42E22C}"/>
              </a:ext>
            </a:extLst>
          </p:cNvPr>
          <p:cNvSpPr>
            <a:spLocks noGrp="1"/>
          </p:cNvSpPr>
          <p:nvPr>
            <p:ph type="sldNum" sz="quarter" idx="10"/>
          </p:nvPr>
        </p:nvSpPr>
        <p:spPr/>
        <p:txBody>
          <a:bodyPr/>
          <a:lstStyle/>
          <a:p>
            <a:pPr>
              <a:defRPr/>
            </a:pPr>
            <a:fld id="{B6C63437-A4DD-47E2-B39F-B4494D074D76}" type="slidenum">
              <a:rPr lang="en-US" altLang="zh-CN" smtClean="0"/>
              <a:pPr>
                <a:defRPr/>
              </a:pPr>
              <a:t>4</a:t>
            </a:fld>
            <a:endParaRPr lang="en-US" altLang="zh-CN"/>
          </a:p>
        </p:txBody>
      </p:sp>
      <p:sp>
        <p:nvSpPr>
          <p:cNvPr id="4" name="文本占位符 2">
            <a:extLst>
              <a:ext uri="{FF2B5EF4-FFF2-40B4-BE49-F238E27FC236}">
                <a16:creationId xmlns:a16="http://schemas.microsoft.com/office/drawing/2014/main" id="{F1D6789C-264D-70EC-7ED1-77470D587FFF}"/>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全量微调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继续预训练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Firefly</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不同的数据组合方式：混合</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更改数据比例</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训练顺序</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其他：调参</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解决了一系列技术问题</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阅读和学习了大量主流框架 </a:t>
            </a:r>
            <a:r>
              <a:rPr lang="en-US" altLang="zh-CN" sz="2400" dirty="0" err="1">
                <a:solidFill>
                  <a:srgbClr val="1C1C1C"/>
                </a:solidFill>
                <a:latin typeface="Times New Roman" panose="02020603050405020304" pitchFamily="18" charset="0"/>
                <a:ea typeface="Microsoft YaHei" pitchFamily="50"/>
                <a:cs typeface="Times New Roman" panose="02020603050405020304" pitchFamily="18" charset="0"/>
              </a:rPr>
              <a:t>trl</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transformers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源码</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p>
        </p:txBody>
      </p:sp>
      <p:sp>
        <p:nvSpPr>
          <p:cNvPr id="5" name="矩形 4">
            <a:extLst>
              <a:ext uri="{FF2B5EF4-FFF2-40B4-BE49-F238E27FC236}">
                <a16:creationId xmlns:a16="http://schemas.microsoft.com/office/drawing/2014/main" id="{59110040-C7EF-6212-A9C3-7209F1691ECC}"/>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spTree>
    <p:extLst>
      <p:ext uri="{BB962C8B-B14F-4D97-AF65-F5344CB8AC3E}">
        <p14:creationId xmlns:p14="http://schemas.microsoft.com/office/powerpoint/2010/main" val="241118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82BED-8E9F-3A7A-FE76-CEBE9CE0456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8691B3B-C5C1-F33D-1013-3539B75758AF}"/>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DA15506F-3939-7ADB-3F30-0F47DF155C1F}"/>
              </a:ext>
            </a:extLst>
          </p:cNvPr>
          <p:cNvSpPr>
            <a:spLocks noGrp="1"/>
          </p:cNvSpPr>
          <p:nvPr>
            <p:ph type="sldNum" sz="quarter" idx="10"/>
          </p:nvPr>
        </p:nvSpPr>
        <p:spPr/>
        <p:txBody>
          <a:bodyPr/>
          <a:lstStyle/>
          <a:p>
            <a:pPr>
              <a:defRPr/>
            </a:pPr>
            <a:fld id="{B6C63437-A4DD-47E2-B39F-B4494D074D76}" type="slidenum">
              <a:rPr lang="en-US" altLang="zh-CN" smtClean="0"/>
              <a:pPr>
                <a:defRPr/>
              </a:pPr>
              <a:t>5</a:t>
            </a:fld>
            <a:endParaRPr lang="en-US" altLang="zh-CN"/>
          </a:p>
        </p:txBody>
      </p:sp>
      <p:sp>
        <p:nvSpPr>
          <p:cNvPr id="4" name="文本占位符 2">
            <a:extLst>
              <a:ext uri="{FF2B5EF4-FFF2-40B4-BE49-F238E27FC236}">
                <a16:creationId xmlns:a16="http://schemas.microsoft.com/office/drawing/2014/main" id="{5E229AB9-AD66-CA09-E794-14760B98D014}"/>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解题数据涵盖多种类型：</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6792FBF2-2D59-AC1E-38AF-1CACDA716899}"/>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7" name="图片 6">
            <a:extLst>
              <a:ext uri="{FF2B5EF4-FFF2-40B4-BE49-F238E27FC236}">
                <a16:creationId xmlns:a16="http://schemas.microsoft.com/office/drawing/2014/main" id="{94B64190-EF7D-9226-1C0C-8EE41AC48817}"/>
              </a:ext>
            </a:extLst>
          </p:cNvPr>
          <p:cNvPicPr>
            <a:picLocks noChangeAspect="1"/>
          </p:cNvPicPr>
          <p:nvPr/>
        </p:nvPicPr>
        <p:blipFill>
          <a:blip r:embed="rId3"/>
          <a:stretch>
            <a:fillRect/>
          </a:stretch>
        </p:blipFill>
        <p:spPr>
          <a:xfrm>
            <a:off x="4151784" y="2420888"/>
            <a:ext cx="3600400" cy="3623480"/>
          </a:xfrm>
          <a:prstGeom prst="rect">
            <a:avLst/>
          </a:prstGeom>
        </p:spPr>
      </p:pic>
    </p:spTree>
    <p:extLst>
      <p:ext uri="{BB962C8B-B14F-4D97-AF65-F5344CB8AC3E}">
        <p14:creationId xmlns:p14="http://schemas.microsoft.com/office/powerpoint/2010/main" val="406818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60D0C-9AB2-0BB0-91CB-618E6086889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581983A-FFD7-ED7F-49E1-6BDA2BE7BA52}"/>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A636DAF4-845A-66DE-A680-889535AEB77F}"/>
              </a:ext>
            </a:extLst>
          </p:cNvPr>
          <p:cNvSpPr>
            <a:spLocks noGrp="1"/>
          </p:cNvSpPr>
          <p:nvPr>
            <p:ph type="sldNum" sz="quarter" idx="10"/>
          </p:nvPr>
        </p:nvSpPr>
        <p:spPr/>
        <p:txBody>
          <a:bodyPr/>
          <a:lstStyle/>
          <a:p>
            <a:pPr>
              <a:defRPr/>
            </a:pPr>
            <a:fld id="{B6C63437-A4DD-47E2-B39F-B4494D074D76}" type="slidenum">
              <a:rPr lang="en-US" altLang="zh-CN" smtClean="0"/>
              <a:pPr>
                <a:defRPr/>
              </a:pPr>
              <a:t>6</a:t>
            </a:fld>
            <a:endParaRPr lang="en-US" altLang="zh-CN"/>
          </a:p>
        </p:txBody>
      </p:sp>
      <p:sp>
        <p:nvSpPr>
          <p:cNvPr id="4" name="文本占位符 2">
            <a:extLst>
              <a:ext uri="{FF2B5EF4-FFF2-40B4-BE49-F238E27FC236}">
                <a16:creationId xmlns:a16="http://schemas.microsoft.com/office/drawing/2014/main" id="{FDFF1DFE-8FA4-70AD-071A-F5B6EEA27E90}"/>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全量微调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继续预训练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Firefly</a:t>
            </a:r>
          </a:p>
        </p:txBody>
      </p:sp>
      <p:sp>
        <p:nvSpPr>
          <p:cNvPr id="5" name="矩形 4">
            <a:extLst>
              <a:ext uri="{FF2B5EF4-FFF2-40B4-BE49-F238E27FC236}">
                <a16:creationId xmlns:a16="http://schemas.microsoft.com/office/drawing/2014/main" id="{BF11C433-63B1-120C-5661-6A01ECB99A16}"/>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9" name="图片 8">
            <a:extLst>
              <a:ext uri="{FF2B5EF4-FFF2-40B4-BE49-F238E27FC236}">
                <a16:creationId xmlns:a16="http://schemas.microsoft.com/office/drawing/2014/main" id="{7D98218A-9012-2823-E458-9FCB90897479}"/>
              </a:ext>
            </a:extLst>
          </p:cNvPr>
          <p:cNvPicPr>
            <a:picLocks noChangeAspect="1"/>
          </p:cNvPicPr>
          <p:nvPr/>
        </p:nvPicPr>
        <p:blipFill>
          <a:blip r:embed="rId3"/>
          <a:stretch>
            <a:fillRect/>
          </a:stretch>
        </p:blipFill>
        <p:spPr>
          <a:xfrm>
            <a:off x="307290" y="2334247"/>
            <a:ext cx="5688632" cy="1599191"/>
          </a:xfrm>
          <a:prstGeom prst="rect">
            <a:avLst/>
          </a:prstGeom>
        </p:spPr>
      </p:pic>
      <p:sp>
        <p:nvSpPr>
          <p:cNvPr id="6" name="文本框 5">
            <a:extLst>
              <a:ext uri="{FF2B5EF4-FFF2-40B4-BE49-F238E27FC236}">
                <a16:creationId xmlns:a16="http://schemas.microsoft.com/office/drawing/2014/main" id="{ECDE692E-5CE1-A037-1EDE-96D9460EAED9}"/>
              </a:ext>
            </a:extLst>
          </p:cNvPr>
          <p:cNvSpPr txBox="1"/>
          <p:nvPr/>
        </p:nvSpPr>
        <p:spPr>
          <a:xfrm>
            <a:off x="47328" y="3915564"/>
            <a:ext cx="6480720" cy="276999"/>
          </a:xfrm>
          <a:prstGeom prst="rect">
            <a:avLst/>
          </a:prstGeom>
          <a:noFill/>
        </p:spPr>
        <p:txBody>
          <a:bodyPr wrap="square" rtlCol="0">
            <a:spAutoFit/>
          </a:bodyPr>
          <a:lstStyle/>
          <a:p>
            <a:r>
              <a:rPr lang="en-US" altLang="zh-CN" sz="1200" dirty="0"/>
              <a:t>Input = &lt;prompt_1&gt;&lt;response_1&gt; &lt;prompt_2&gt;&lt;response_2&gt; &lt;prompt_3&gt;&lt;response_3&gt;</a:t>
            </a:r>
            <a:endParaRPr lang="zh-CN" altLang="en-US" sz="1200" dirty="0"/>
          </a:p>
        </p:txBody>
      </p:sp>
      <p:pic>
        <p:nvPicPr>
          <p:cNvPr id="7" name="图片 6">
            <a:extLst>
              <a:ext uri="{FF2B5EF4-FFF2-40B4-BE49-F238E27FC236}">
                <a16:creationId xmlns:a16="http://schemas.microsoft.com/office/drawing/2014/main" id="{C6AA0BF6-B079-9225-F2EE-F2020E125EFC}"/>
              </a:ext>
            </a:extLst>
          </p:cNvPr>
          <p:cNvPicPr>
            <a:picLocks noChangeAspect="1"/>
          </p:cNvPicPr>
          <p:nvPr/>
        </p:nvPicPr>
        <p:blipFill>
          <a:blip r:embed="rId3"/>
          <a:stretch>
            <a:fillRect/>
          </a:stretch>
        </p:blipFill>
        <p:spPr>
          <a:xfrm>
            <a:off x="6255884" y="2334246"/>
            <a:ext cx="5688632" cy="1599191"/>
          </a:xfrm>
          <a:prstGeom prst="rect">
            <a:avLst/>
          </a:prstGeom>
        </p:spPr>
      </p:pic>
      <p:sp>
        <p:nvSpPr>
          <p:cNvPr id="8" name="文本框 7">
            <a:extLst>
              <a:ext uri="{FF2B5EF4-FFF2-40B4-BE49-F238E27FC236}">
                <a16:creationId xmlns:a16="http://schemas.microsoft.com/office/drawing/2014/main" id="{16E7C38D-BCCD-952F-529B-2E468BBF7859}"/>
              </a:ext>
            </a:extLst>
          </p:cNvPr>
          <p:cNvSpPr txBox="1"/>
          <p:nvPr/>
        </p:nvSpPr>
        <p:spPr>
          <a:xfrm>
            <a:off x="6096000" y="3915563"/>
            <a:ext cx="6480720" cy="276999"/>
          </a:xfrm>
          <a:prstGeom prst="rect">
            <a:avLst/>
          </a:prstGeom>
          <a:noFill/>
        </p:spPr>
        <p:txBody>
          <a:bodyPr wrap="square" rtlCol="0">
            <a:spAutoFit/>
          </a:bodyPr>
          <a:lstStyle/>
          <a:p>
            <a:r>
              <a:rPr lang="en-US" altLang="zh-CN" sz="1200" dirty="0"/>
              <a:t>Input = &lt;prompt_1&gt;&lt;response_1&gt; &lt;prompt_2&gt;&lt;response_2&gt; &lt;prompt_3&gt;&lt;response_3&gt;</a:t>
            </a:r>
            <a:endParaRPr lang="zh-CN" altLang="en-US" sz="1200" dirty="0"/>
          </a:p>
        </p:txBody>
      </p:sp>
      <p:sp>
        <p:nvSpPr>
          <p:cNvPr id="10" name="文本框 9">
            <a:extLst>
              <a:ext uri="{FF2B5EF4-FFF2-40B4-BE49-F238E27FC236}">
                <a16:creationId xmlns:a16="http://schemas.microsoft.com/office/drawing/2014/main" id="{17BA4E21-930B-CCCA-DDCF-6AED46525601}"/>
              </a:ext>
            </a:extLst>
          </p:cNvPr>
          <p:cNvSpPr txBox="1"/>
          <p:nvPr/>
        </p:nvSpPr>
        <p:spPr>
          <a:xfrm>
            <a:off x="125591" y="4166069"/>
            <a:ext cx="6480720" cy="253916"/>
          </a:xfrm>
          <a:prstGeom prst="rect">
            <a:avLst/>
          </a:prstGeom>
          <a:noFill/>
        </p:spPr>
        <p:txBody>
          <a:bodyPr wrap="square" rtlCol="0">
            <a:spAutoFit/>
          </a:bodyPr>
          <a:lstStyle/>
          <a:p>
            <a:r>
              <a:rPr lang="en-US" altLang="zh-CN" sz="1050" dirty="0"/>
              <a:t>label = &lt;mask (-100)&gt;&lt;mask (-100)&gt; &lt;mask (-100)&gt;&lt;mask (-100)&gt; &lt;mask (-100)&gt;&lt;response_3&gt;</a:t>
            </a:r>
            <a:endParaRPr lang="zh-CN" altLang="en-US" sz="1050" dirty="0"/>
          </a:p>
        </p:txBody>
      </p:sp>
      <p:sp>
        <p:nvSpPr>
          <p:cNvPr id="11" name="文本框 10">
            <a:extLst>
              <a:ext uri="{FF2B5EF4-FFF2-40B4-BE49-F238E27FC236}">
                <a16:creationId xmlns:a16="http://schemas.microsoft.com/office/drawing/2014/main" id="{07B2A39D-125F-E75E-D48C-437F1D1D8222}"/>
              </a:ext>
            </a:extLst>
          </p:cNvPr>
          <p:cNvSpPr txBox="1"/>
          <p:nvPr/>
        </p:nvSpPr>
        <p:spPr>
          <a:xfrm>
            <a:off x="6096000" y="4138130"/>
            <a:ext cx="6480720" cy="276999"/>
          </a:xfrm>
          <a:prstGeom prst="rect">
            <a:avLst/>
          </a:prstGeom>
          <a:noFill/>
        </p:spPr>
        <p:txBody>
          <a:bodyPr wrap="square" rtlCol="0">
            <a:spAutoFit/>
          </a:bodyPr>
          <a:lstStyle/>
          <a:p>
            <a:r>
              <a:rPr lang="en-US" altLang="zh-CN" sz="1200" dirty="0"/>
              <a:t>label = &lt;prompt_1&gt;&lt;response_1&gt; &lt;prompt_2&gt;&lt;response_2&gt; &lt;prompt_3&gt;&lt; response_3&gt;</a:t>
            </a:r>
            <a:endParaRPr lang="zh-CN" altLang="en-US" sz="1200" dirty="0"/>
          </a:p>
        </p:txBody>
      </p:sp>
      <p:sp>
        <p:nvSpPr>
          <p:cNvPr id="12" name="文本框 11">
            <a:extLst>
              <a:ext uri="{FF2B5EF4-FFF2-40B4-BE49-F238E27FC236}">
                <a16:creationId xmlns:a16="http://schemas.microsoft.com/office/drawing/2014/main" id="{A216B01E-1C19-621B-4C7F-9F7D517EF7F9}"/>
              </a:ext>
            </a:extLst>
          </p:cNvPr>
          <p:cNvSpPr txBox="1"/>
          <p:nvPr/>
        </p:nvSpPr>
        <p:spPr>
          <a:xfrm>
            <a:off x="1277719" y="4591463"/>
            <a:ext cx="4176464" cy="646331"/>
          </a:xfrm>
          <a:prstGeom prst="rect">
            <a:avLst/>
          </a:prstGeom>
          <a:noFill/>
        </p:spPr>
        <p:txBody>
          <a:bodyPr wrap="square" rtlCol="0">
            <a:spAutoFit/>
          </a:bodyPr>
          <a:lstStyle/>
          <a:p>
            <a:r>
              <a:rPr lang="zh-CN" altLang="en-US" dirty="0"/>
              <a:t>    全量微调（习惯意义上的</a:t>
            </a:r>
            <a:r>
              <a:rPr lang="en-US" altLang="zh-CN" dirty="0"/>
              <a:t>SFT</a:t>
            </a:r>
            <a:r>
              <a:rPr lang="zh-CN" altLang="en-US" dirty="0"/>
              <a:t>） </a:t>
            </a:r>
            <a:endParaRPr lang="en-US" altLang="zh-CN" dirty="0"/>
          </a:p>
          <a:p>
            <a:r>
              <a:rPr lang="zh-CN" altLang="en-US" dirty="0"/>
              <a:t>除了最后一轮回复以外全部 </a:t>
            </a:r>
            <a:r>
              <a:rPr lang="en-US" altLang="zh-CN" dirty="0"/>
              <a:t>mask </a:t>
            </a:r>
            <a:r>
              <a:rPr lang="zh-CN" altLang="en-US" dirty="0"/>
              <a:t>掉</a:t>
            </a:r>
          </a:p>
        </p:txBody>
      </p:sp>
      <p:sp>
        <p:nvSpPr>
          <p:cNvPr id="13" name="文本框 12">
            <a:extLst>
              <a:ext uri="{FF2B5EF4-FFF2-40B4-BE49-F238E27FC236}">
                <a16:creationId xmlns:a16="http://schemas.microsoft.com/office/drawing/2014/main" id="{F038FD01-0142-FC15-9BE5-0DEA5FC1810B}"/>
              </a:ext>
            </a:extLst>
          </p:cNvPr>
          <p:cNvSpPr txBox="1"/>
          <p:nvPr/>
        </p:nvSpPr>
        <p:spPr>
          <a:xfrm>
            <a:off x="7320136" y="4583749"/>
            <a:ext cx="3744416" cy="923330"/>
          </a:xfrm>
          <a:prstGeom prst="rect">
            <a:avLst/>
          </a:prstGeom>
          <a:noFill/>
        </p:spPr>
        <p:txBody>
          <a:bodyPr wrap="square" rtlCol="0">
            <a:spAutoFit/>
          </a:bodyPr>
          <a:lstStyle/>
          <a:p>
            <a:r>
              <a:rPr lang="zh-CN" altLang="en-US" dirty="0"/>
              <a:t>采用与 </a:t>
            </a:r>
            <a:r>
              <a:rPr lang="en-US" altLang="zh-CN" dirty="0"/>
              <a:t>pretraining </a:t>
            </a:r>
            <a:r>
              <a:rPr lang="zh-CN" altLang="en-US" dirty="0"/>
              <a:t>相同的计算方式</a:t>
            </a:r>
            <a:r>
              <a:rPr lang="en-US" altLang="zh-CN" dirty="0"/>
              <a:t>       </a:t>
            </a:r>
          </a:p>
          <a:p>
            <a:r>
              <a:rPr lang="en-US" altLang="zh-CN" dirty="0"/>
              <a:t>        </a:t>
            </a:r>
            <a:r>
              <a:rPr lang="zh-CN" altLang="en-US" dirty="0"/>
              <a:t>只 </a:t>
            </a:r>
            <a:r>
              <a:rPr lang="en-US" altLang="zh-CN" dirty="0"/>
              <a:t>mask </a:t>
            </a:r>
            <a:r>
              <a:rPr lang="zh-CN" altLang="en-US" dirty="0"/>
              <a:t>掉 </a:t>
            </a:r>
            <a:r>
              <a:rPr lang="en-US" altLang="zh-CN" dirty="0" err="1"/>
              <a:t>pad_token</a:t>
            </a:r>
            <a:endParaRPr lang="en-US" altLang="zh-CN" dirty="0"/>
          </a:p>
          <a:p>
            <a:endParaRPr lang="zh-CN" altLang="en-US" dirty="0"/>
          </a:p>
        </p:txBody>
      </p:sp>
      <p:sp>
        <p:nvSpPr>
          <p:cNvPr id="14" name="矩形 13">
            <a:extLst>
              <a:ext uri="{FF2B5EF4-FFF2-40B4-BE49-F238E27FC236}">
                <a16:creationId xmlns:a16="http://schemas.microsoft.com/office/drawing/2014/main" id="{2DF9C202-27CC-CF7F-7719-3A1F8D658DE1}"/>
              </a:ext>
            </a:extLst>
          </p:cNvPr>
          <p:cNvSpPr/>
          <p:nvPr/>
        </p:nvSpPr>
        <p:spPr>
          <a:xfrm>
            <a:off x="407368" y="3363805"/>
            <a:ext cx="4176464" cy="43204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- 100</a:t>
            </a:r>
            <a:endParaRPr lang="zh-CN" altLang="en-US" b="1" dirty="0">
              <a:solidFill>
                <a:schemeClr val="tx1"/>
              </a:solidFill>
            </a:endParaRPr>
          </a:p>
        </p:txBody>
      </p:sp>
    </p:spTree>
    <p:extLst>
      <p:ext uri="{BB962C8B-B14F-4D97-AF65-F5344CB8AC3E}">
        <p14:creationId xmlns:p14="http://schemas.microsoft.com/office/powerpoint/2010/main" val="3562324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42CA2-33C5-ED19-41DC-6D9FA2DFCD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36B9A0-DD48-CC32-A101-7184C21F16EE}"/>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9EF6956C-CC17-DE46-5F3C-C8A9EE609C66}"/>
              </a:ext>
            </a:extLst>
          </p:cNvPr>
          <p:cNvSpPr>
            <a:spLocks noGrp="1"/>
          </p:cNvSpPr>
          <p:nvPr>
            <p:ph type="sldNum" sz="quarter" idx="10"/>
          </p:nvPr>
        </p:nvSpPr>
        <p:spPr/>
        <p:txBody>
          <a:bodyPr/>
          <a:lstStyle/>
          <a:p>
            <a:pPr>
              <a:defRPr/>
            </a:pPr>
            <a:fld id="{B6C63437-A4DD-47E2-B39F-B4494D074D76}" type="slidenum">
              <a:rPr lang="en-US" altLang="zh-CN" smtClean="0"/>
              <a:pPr>
                <a:defRPr/>
              </a:pPr>
              <a:t>7</a:t>
            </a:fld>
            <a:endParaRPr lang="en-US" altLang="zh-CN"/>
          </a:p>
        </p:txBody>
      </p:sp>
      <p:sp>
        <p:nvSpPr>
          <p:cNvPr id="4" name="文本占位符 2">
            <a:extLst>
              <a:ext uri="{FF2B5EF4-FFF2-40B4-BE49-F238E27FC236}">
                <a16:creationId xmlns:a16="http://schemas.microsoft.com/office/drawing/2014/main" id="{1F803921-0015-C9E0-7EE4-9EDB2E4A011B}"/>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全量微调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继续预训练 </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 Firefly</a:t>
            </a:r>
          </a:p>
        </p:txBody>
      </p:sp>
      <p:sp>
        <p:nvSpPr>
          <p:cNvPr id="5" name="矩形 4">
            <a:extLst>
              <a:ext uri="{FF2B5EF4-FFF2-40B4-BE49-F238E27FC236}">
                <a16:creationId xmlns:a16="http://schemas.microsoft.com/office/drawing/2014/main" id="{6191509F-3E59-7113-E59E-70FBD0E1C43C}"/>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9" name="图片 8">
            <a:extLst>
              <a:ext uri="{FF2B5EF4-FFF2-40B4-BE49-F238E27FC236}">
                <a16:creationId xmlns:a16="http://schemas.microsoft.com/office/drawing/2014/main" id="{2235FB48-CBCA-4021-0DA3-EF9D806ECE47}"/>
              </a:ext>
            </a:extLst>
          </p:cNvPr>
          <p:cNvPicPr>
            <a:picLocks noChangeAspect="1"/>
          </p:cNvPicPr>
          <p:nvPr/>
        </p:nvPicPr>
        <p:blipFill>
          <a:blip r:embed="rId3"/>
          <a:stretch>
            <a:fillRect/>
          </a:stretch>
        </p:blipFill>
        <p:spPr>
          <a:xfrm>
            <a:off x="2855640" y="2482749"/>
            <a:ext cx="5688632" cy="1599191"/>
          </a:xfrm>
          <a:prstGeom prst="rect">
            <a:avLst/>
          </a:prstGeom>
        </p:spPr>
      </p:pic>
      <p:sp>
        <p:nvSpPr>
          <p:cNvPr id="6" name="文本框 5">
            <a:extLst>
              <a:ext uri="{FF2B5EF4-FFF2-40B4-BE49-F238E27FC236}">
                <a16:creationId xmlns:a16="http://schemas.microsoft.com/office/drawing/2014/main" id="{3619AE13-3248-CB4E-F73A-E23702DC2FEB}"/>
              </a:ext>
            </a:extLst>
          </p:cNvPr>
          <p:cNvSpPr txBox="1"/>
          <p:nvPr/>
        </p:nvSpPr>
        <p:spPr>
          <a:xfrm>
            <a:off x="2541887" y="4164395"/>
            <a:ext cx="7990539" cy="307777"/>
          </a:xfrm>
          <a:prstGeom prst="rect">
            <a:avLst/>
          </a:prstGeom>
          <a:noFill/>
        </p:spPr>
        <p:txBody>
          <a:bodyPr wrap="square" rtlCol="0">
            <a:spAutoFit/>
          </a:bodyPr>
          <a:lstStyle/>
          <a:p>
            <a:r>
              <a:rPr lang="en-US" altLang="zh-CN" sz="1400" dirty="0"/>
              <a:t>Input = &lt;prompt_1&gt;&lt;response_1&gt; &lt;prompt_2&gt;&lt;response_2&gt; &lt;prompt_3&gt;&lt;response_3&gt;</a:t>
            </a:r>
            <a:endParaRPr lang="zh-CN" altLang="en-US" sz="1400" dirty="0"/>
          </a:p>
        </p:txBody>
      </p:sp>
      <p:sp>
        <p:nvSpPr>
          <p:cNvPr id="10" name="文本框 9">
            <a:extLst>
              <a:ext uri="{FF2B5EF4-FFF2-40B4-BE49-F238E27FC236}">
                <a16:creationId xmlns:a16="http://schemas.microsoft.com/office/drawing/2014/main" id="{3C92B7ED-5EC4-9F0F-CB79-5754E506F4CF}"/>
              </a:ext>
            </a:extLst>
          </p:cNvPr>
          <p:cNvSpPr txBox="1"/>
          <p:nvPr/>
        </p:nvSpPr>
        <p:spPr>
          <a:xfrm>
            <a:off x="2279576" y="4477143"/>
            <a:ext cx="8252850" cy="338554"/>
          </a:xfrm>
          <a:prstGeom prst="rect">
            <a:avLst/>
          </a:prstGeom>
          <a:noFill/>
        </p:spPr>
        <p:txBody>
          <a:bodyPr wrap="square" rtlCol="0">
            <a:spAutoFit/>
          </a:bodyPr>
          <a:lstStyle/>
          <a:p>
            <a:r>
              <a:rPr lang="en-US" altLang="zh-CN" sz="1400" dirty="0"/>
              <a:t>label = &lt;mask (-100)&gt;&lt;</a:t>
            </a:r>
            <a:r>
              <a:rPr lang="en-US" altLang="zh-CN" sz="1600" dirty="0"/>
              <a:t>response_1</a:t>
            </a:r>
            <a:r>
              <a:rPr lang="en-US" altLang="zh-CN" sz="1400" dirty="0"/>
              <a:t>&gt; &lt;mask (-100)&gt;&lt;mask (-100)&gt; &lt;mask (-100)&gt;&lt;response_3&gt;</a:t>
            </a:r>
            <a:endParaRPr lang="zh-CN" altLang="en-US" sz="1400" dirty="0"/>
          </a:p>
        </p:txBody>
      </p:sp>
      <p:sp>
        <p:nvSpPr>
          <p:cNvPr id="12" name="文本框 11">
            <a:extLst>
              <a:ext uri="{FF2B5EF4-FFF2-40B4-BE49-F238E27FC236}">
                <a16:creationId xmlns:a16="http://schemas.microsoft.com/office/drawing/2014/main" id="{285384BF-9796-840E-3C11-75030B336040}"/>
              </a:ext>
            </a:extLst>
          </p:cNvPr>
          <p:cNvSpPr txBox="1"/>
          <p:nvPr/>
        </p:nvSpPr>
        <p:spPr>
          <a:xfrm>
            <a:off x="3863752" y="5034032"/>
            <a:ext cx="4176464" cy="646331"/>
          </a:xfrm>
          <a:prstGeom prst="rect">
            <a:avLst/>
          </a:prstGeom>
          <a:noFill/>
        </p:spPr>
        <p:txBody>
          <a:bodyPr wrap="square" rtlCol="0">
            <a:spAutoFit/>
          </a:bodyPr>
          <a:lstStyle/>
          <a:p>
            <a:r>
              <a:rPr lang="zh-CN" altLang="en-US" dirty="0"/>
              <a:t>     </a:t>
            </a:r>
            <a:r>
              <a:rPr lang="en-US" altLang="zh-CN" dirty="0" err="1"/>
              <a:t>FireFly</a:t>
            </a:r>
            <a:r>
              <a:rPr lang="zh-CN" altLang="en-US" dirty="0"/>
              <a:t>（训练效率优化的</a:t>
            </a:r>
            <a:r>
              <a:rPr lang="en-US" altLang="zh-CN" dirty="0"/>
              <a:t>SFT</a:t>
            </a:r>
            <a:r>
              <a:rPr lang="zh-CN" altLang="en-US" dirty="0"/>
              <a:t>） </a:t>
            </a:r>
            <a:endParaRPr lang="en-US" altLang="zh-CN" dirty="0"/>
          </a:p>
          <a:p>
            <a:r>
              <a:rPr lang="en-US" altLang="zh-CN" dirty="0"/>
              <a:t>mask </a:t>
            </a:r>
            <a:r>
              <a:rPr lang="zh-CN" altLang="en-US" dirty="0"/>
              <a:t>掉每一轮的输入和 </a:t>
            </a:r>
            <a:r>
              <a:rPr lang="en-US" altLang="zh-CN" dirty="0" err="1"/>
              <a:t>pad_token</a:t>
            </a:r>
            <a:endParaRPr lang="zh-CN" altLang="en-US" dirty="0"/>
          </a:p>
        </p:txBody>
      </p:sp>
      <p:sp>
        <p:nvSpPr>
          <p:cNvPr id="14" name="矩形 13">
            <a:extLst>
              <a:ext uri="{FF2B5EF4-FFF2-40B4-BE49-F238E27FC236}">
                <a16:creationId xmlns:a16="http://schemas.microsoft.com/office/drawing/2014/main" id="{BE968868-766C-3A9D-721F-8F8A7F97930F}"/>
              </a:ext>
            </a:extLst>
          </p:cNvPr>
          <p:cNvSpPr/>
          <p:nvPr/>
        </p:nvSpPr>
        <p:spPr>
          <a:xfrm>
            <a:off x="6420035" y="3520638"/>
            <a:ext cx="756085" cy="42997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- 100</a:t>
            </a:r>
            <a:endParaRPr lang="zh-CN" altLang="en-US" sz="1600" b="1" dirty="0">
              <a:solidFill>
                <a:schemeClr val="tx1"/>
              </a:solidFill>
            </a:endParaRPr>
          </a:p>
        </p:txBody>
      </p:sp>
      <p:sp>
        <p:nvSpPr>
          <p:cNvPr id="15" name="矩形 14">
            <a:extLst>
              <a:ext uri="{FF2B5EF4-FFF2-40B4-BE49-F238E27FC236}">
                <a16:creationId xmlns:a16="http://schemas.microsoft.com/office/drawing/2014/main" id="{25818E7E-F22F-E42E-2243-1729B8F4B28C}"/>
              </a:ext>
            </a:extLst>
          </p:cNvPr>
          <p:cNvSpPr/>
          <p:nvPr/>
        </p:nvSpPr>
        <p:spPr>
          <a:xfrm>
            <a:off x="4673841" y="3520638"/>
            <a:ext cx="756083" cy="42997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- 100</a:t>
            </a:r>
            <a:endParaRPr lang="zh-CN" altLang="en-US" sz="1600" b="1" dirty="0">
              <a:solidFill>
                <a:schemeClr val="tx1"/>
              </a:solidFill>
            </a:endParaRPr>
          </a:p>
        </p:txBody>
      </p:sp>
      <p:sp>
        <p:nvSpPr>
          <p:cNvPr id="16" name="矩形 15">
            <a:extLst>
              <a:ext uri="{FF2B5EF4-FFF2-40B4-BE49-F238E27FC236}">
                <a16:creationId xmlns:a16="http://schemas.microsoft.com/office/drawing/2014/main" id="{053A5F1E-271A-714A-BF63-73C3F60E2930}"/>
              </a:ext>
            </a:extLst>
          </p:cNvPr>
          <p:cNvSpPr/>
          <p:nvPr/>
        </p:nvSpPr>
        <p:spPr>
          <a:xfrm>
            <a:off x="2989850" y="3520638"/>
            <a:ext cx="756085" cy="42997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rPr>
              <a:t>- 100</a:t>
            </a:r>
            <a:endParaRPr lang="zh-CN" altLang="en-US" sz="1600" b="1" dirty="0">
              <a:solidFill>
                <a:schemeClr val="tx1"/>
              </a:solidFill>
            </a:endParaRPr>
          </a:p>
        </p:txBody>
      </p:sp>
    </p:spTree>
    <p:extLst>
      <p:ext uri="{BB962C8B-B14F-4D97-AF65-F5344CB8AC3E}">
        <p14:creationId xmlns:p14="http://schemas.microsoft.com/office/powerpoint/2010/main" val="49379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0F3A0-2E20-F171-96E7-427B629DED05}"/>
            </a:ext>
          </a:extLst>
        </p:cNvPr>
        <p:cNvGrpSpPr/>
        <p:nvPr/>
      </p:nvGrpSpPr>
      <p:grpSpPr>
        <a:xfrm>
          <a:off x="0" y="0"/>
          <a:ext cx="0" cy="0"/>
          <a:chOff x="0" y="0"/>
          <a:chExt cx="0" cy="0"/>
        </a:xfrm>
      </p:grpSpPr>
      <p:grpSp>
        <p:nvGrpSpPr>
          <p:cNvPr id="31" name="组合 30">
            <a:extLst>
              <a:ext uri="{FF2B5EF4-FFF2-40B4-BE49-F238E27FC236}">
                <a16:creationId xmlns:a16="http://schemas.microsoft.com/office/drawing/2014/main" id="{33BD59E8-B0C5-CFF7-AE8C-B8F9F6A68976}"/>
              </a:ext>
            </a:extLst>
          </p:cNvPr>
          <p:cNvGrpSpPr/>
          <p:nvPr/>
        </p:nvGrpSpPr>
        <p:grpSpPr>
          <a:xfrm>
            <a:off x="3441578" y="3049666"/>
            <a:ext cx="4988077" cy="2148794"/>
            <a:chOff x="1919536" y="2552281"/>
            <a:chExt cx="6123941" cy="2661926"/>
          </a:xfrm>
        </p:grpSpPr>
        <p:grpSp>
          <p:nvGrpSpPr>
            <p:cNvPr id="13" name="组合 12">
              <a:extLst>
                <a:ext uri="{FF2B5EF4-FFF2-40B4-BE49-F238E27FC236}">
                  <a16:creationId xmlns:a16="http://schemas.microsoft.com/office/drawing/2014/main" id="{0A1218A9-176B-8504-3ECE-66AF96E8740D}"/>
                </a:ext>
              </a:extLst>
            </p:cNvPr>
            <p:cNvGrpSpPr/>
            <p:nvPr/>
          </p:nvGrpSpPr>
          <p:grpSpPr>
            <a:xfrm>
              <a:off x="2047039" y="2552281"/>
              <a:ext cx="1183172" cy="1137912"/>
              <a:chOff x="2006147" y="2514600"/>
              <a:chExt cx="1183172" cy="1137912"/>
            </a:xfrm>
          </p:grpSpPr>
          <p:pic>
            <p:nvPicPr>
              <p:cNvPr id="7" name="图形 6" descr="教室">
                <a:extLst>
                  <a:ext uri="{FF2B5EF4-FFF2-40B4-BE49-F238E27FC236}">
                    <a16:creationId xmlns:a16="http://schemas.microsoft.com/office/drawing/2014/main" id="{7DE50ECE-8AD7-1EAF-C4A2-962A8FCD28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3552" y="2514600"/>
                <a:ext cx="914400" cy="914400"/>
              </a:xfrm>
              <a:prstGeom prst="rect">
                <a:avLst/>
              </a:prstGeom>
            </p:spPr>
          </p:pic>
          <p:sp>
            <p:nvSpPr>
              <p:cNvPr id="10" name="文本框 9">
                <a:extLst>
                  <a:ext uri="{FF2B5EF4-FFF2-40B4-BE49-F238E27FC236}">
                    <a16:creationId xmlns:a16="http://schemas.microsoft.com/office/drawing/2014/main" id="{6A096842-79C3-4E8D-11AC-C7214CE60D0F}"/>
                  </a:ext>
                </a:extLst>
              </p:cNvPr>
              <p:cNvSpPr txBox="1"/>
              <p:nvPr/>
            </p:nvSpPr>
            <p:spPr>
              <a:xfrm>
                <a:off x="2006147" y="3328428"/>
                <a:ext cx="1183172" cy="324084"/>
              </a:xfrm>
              <a:prstGeom prst="rect">
                <a:avLst/>
              </a:prstGeom>
              <a:noFill/>
            </p:spPr>
            <p:txBody>
              <a:bodyPr wrap="square" rtlCol="0">
                <a:spAutoFit/>
              </a:bodyPr>
              <a:lstStyle/>
              <a:p>
                <a:r>
                  <a:rPr lang="en-US" altLang="zh-CN" sz="1100" b="1" dirty="0" err="1">
                    <a:solidFill>
                      <a:srgbClr val="1F4E79"/>
                    </a:solidFill>
                    <a:latin typeface="Yu Gothic UI Semibold" panose="020B0700000000000000" pitchFamily="34" charset="-128"/>
                    <a:ea typeface="Yu Gothic UI Semibold" panose="020B0700000000000000" pitchFamily="34" charset="-128"/>
                    <a:cs typeface="Times New Roman" panose="02020603050405020304" pitchFamily="18" charset="0"/>
                  </a:rPr>
                  <a:t>SocraTeach</a:t>
                </a:r>
                <a:endParaRPr lang="zh-CN" altLang="en-US" sz="1100" b="1" dirty="0">
                  <a:solidFill>
                    <a:srgbClr val="1F4E79"/>
                  </a:solidFill>
                  <a:latin typeface="Yu Gothic UI Semibold" panose="020B0700000000000000" pitchFamily="34" charset="-128"/>
                  <a:ea typeface="Yu Gothic UI Semibold" panose="020B0700000000000000" pitchFamily="34" charset="-128"/>
                </a:endParaRPr>
              </a:p>
            </p:txBody>
          </p:sp>
        </p:grpSp>
        <p:grpSp>
          <p:nvGrpSpPr>
            <p:cNvPr id="12" name="组合 11">
              <a:extLst>
                <a:ext uri="{FF2B5EF4-FFF2-40B4-BE49-F238E27FC236}">
                  <a16:creationId xmlns:a16="http://schemas.microsoft.com/office/drawing/2014/main" id="{4502BADF-3179-E488-8405-D4A49C51ED23}"/>
                </a:ext>
              </a:extLst>
            </p:cNvPr>
            <p:cNvGrpSpPr/>
            <p:nvPr/>
          </p:nvGrpSpPr>
          <p:grpSpPr>
            <a:xfrm>
              <a:off x="1919536" y="4077072"/>
              <a:ext cx="1512168" cy="1137135"/>
              <a:chOff x="1919536" y="4231940"/>
              <a:chExt cx="1512168" cy="1137135"/>
            </a:xfrm>
          </p:grpSpPr>
          <p:pic>
            <p:nvPicPr>
              <p:cNvPr id="9" name="图形 8" descr="数学">
                <a:extLst>
                  <a:ext uri="{FF2B5EF4-FFF2-40B4-BE49-F238E27FC236}">
                    <a16:creationId xmlns:a16="http://schemas.microsoft.com/office/drawing/2014/main" id="{AD36E55E-872F-2320-57CE-04555851F8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5560" y="4231940"/>
                <a:ext cx="914400" cy="914400"/>
              </a:xfrm>
              <a:prstGeom prst="rect">
                <a:avLst/>
              </a:prstGeom>
            </p:spPr>
          </p:pic>
          <p:sp>
            <p:nvSpPr>
              <p:cNvPr id="11" name="文本框 10">
                <a:extLst>
                  <a:ext uri="{FF2B5EF4-FFF2-40B4-BE49-F238E27FC236}">
                    <a16:creationId xmlns:a16="http://schemas.microsoft.com/office/drawing/2014/main" id="{A9917940-DE08-451C-F49E-19CA53BDC8CB}"/>
                  </a:ext>
                </a:extLst>
              </p:cNvPr>
              <p:cNvSpPr txBox="1"/>
              <p:nvPr/>
            </p:nvSpPr>
            <p:spPr>
              <a:xfrm>
                <a:off x="1919536" y="5044993"/>
                <a:ext cx="1512168" cy="324082"/>
              </a:xfrm>
              <a:prstGeom prst="rect">
                <a:avLst/>
              </a:prstGeom>
              <a:noFill/>
            </p:spPr>
            <p:txBody>
              <a:bodyPr wrap="square" rtlCol="0">
                <a:spAutoFit/>
              </a:bodyPr>
              <a:lstStyle/>
              <a:p>
                <a:r>
                  <a:rPr lang="en-US" altLang="zh-CN" sz="1050" b="1" dirty="0">
                    <a:solidFill>
                      <a:schemeClr val="accent4">
                        <a:lumMod val="50000"/>
                      </a:schemeClr>
                    </a:solidFill>
                    <a:latin typeface="Yu Gothic UI Semibold" panose="020B0700000000000000" pitchFamily="34" charset="-128"/>
                    <a:ea typeface="Yu Gothic UI Semibold" panose="020B0700000000000000" pitchFamily="34" charset="-128"/>
                  </a:rPr>
                  <a:t>Problem Solving</a:t>
                </a:r>
                <a:endParaRPr lang="zh-CN" altLang="en-US" sz="105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sp>
          <p:nvSpPr>
            <p:cNvPr id="15" name="箭头: 右 14">
              <a:extLst>
                <a:ext uri="{FF2B5EF4-FFF2-40B4-BE49-F238E27FC236}">
                  <a16:creationId xmlns:a16="http://schemas.microsoft.com/office/drawing/2014/main" id="{9ADE06FB-BE25-0210-4045-623CFA4FFD9A}"/>
                </a:ext>
              </a:extLst>
            </p:cNvPr>
            <p:cNvSpPr/>
            <p:nvPr/>
          </p:nvSpPr>
          <p:spPr>
            <a:xfrm rot="1156211">
              <a:off x="3123765" y="3109411"/>
              <a:ext cx="1096802" cy="216024"/>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0DC3CCD2-5E01-D7E1-1797-2CF427149D77}"/>
                </a:ext>
              </a:extLst>
            </p:cNvPr>
            <p:cNvSpPr/>
            <p:nvPr/>
          </p:nvSpPr>
          <p:spPr>
            <a:xfrm rot="20161800">
              <a:off x="3136733" y="4233709"/>
              <a:ext cx="1103582" cy="216024"/>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07355FCB-9BD9-34B9-1E73-035E61D6B8C4}"/>
                </a:ext>
              </a:extLst>
            </p:cNvPr>
            <p:cNvGrpSpPr/>
            <p:nvPr/>
          </p:nvGrpSpPr>
          <p:grpSpPr>
            <a:xfrm>
              <a:off x="4381154" y="3243407"/>
              <a:ext cx="1269151" cy="1179492"/>
              <a:chOff x="4637843" y="3161740"/>
              <a:chExt cx="1269151" cy="1179492"/>
            </a:xfrm>
          </p:grpSpPr>
          <p:grpSp>
            <p:nvGrpSpPr>
              <p:cNvPr id="20" name="组合 19">
                <a:extLst>
                  <a:ext uri="{FF2B5EF4-FFF2-40B4-BE49-F238E27FC236}">
                    <a16:creationId xmlns:a16="http://schemas.microsoft.com/office/drawing/2014/main" id="{AB629D04-E433-B630-A2E4-978E4B0704B4}"/>
                  </a:ext>
                </a:extLst>
              </p:cNvPr>
              <p:cNvGrpSpPr/>
              <p:nvPr/>
            </p:nvGrpSpPr>
            <p:grpSpPr>
              <a:xfrm>
                <a:off x="4637843" y="3161740"/>
                <a:ext cx="1033841" cy="963754"/>
                <a:chOff x="5359263" y="3201799"/>
                <a:chExt cx="1033841" cy="963754"/>
              </a:xfrm>
              <a:solidFill>
                <a:schemeClr val="tx2"/>
              </a:solidFill>
            </p:grpSpPr>
            <p:pic>
              <p:nvPicPr>
                <p:cNvPr id="18" name="图形 17" descr="箭头右旋">
                  <a:extLst>
                    <a:ext uri="{FF2B5EF4-FFF2-40B4-BE49-F238E27FC236}">
                      <a16:creationId xmlns:a16="http://schemas.microsoft.com/office/drawing/2014/main" id="{29821580-58BE-04A0-B1EB-9A72148839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78704" y="3201799"/>
                  <a:ext cx="914400" cy="914400"/>
                </a:xfrm>
                <a:prstGeom prst="rect">
                  <a:avLst/>
                </a:prstGeom>
              </p:spPr>
            </p:pic>
            <p:pic>
              <p:nvPicPr>
                <p:cNvPr id="19" name="图形 18" descr="箭头右旋">
                  <a:extLst>
                    <a:ext uri="{FF2B5EF4-FFF2-40B4-BE49-F238E27FC236}">
                      <a16:creationId xmlns:a16="http://schemas.microsoft.com/office/drawing/2014/main" id="{B3445CA2-3F08-77ED-8F68-C84F4F8DDB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5359263" y="3251153"/>
                  <a:ext cx="914400" cy="914400"/>
                </a:xfrm>
                <a:prstGeom prst="rect">
                  <a:avLst/>
                </a:prstGeom>
              </p:spPr>
            </p:pic>
          </p:grpSp>
          <p:sp>
            <p:nvSpPr>
              <p:cNvPr id="21" name="文本框 20">
                <a:extLst>
                  <a:ext uri="{FF2B5EF4-FFF2-40B4-BE49-F238E27FC236}">
                    <a16:creationId xmlns:a16="http://schemas.microsoft.com/office/drawing/2014/main" id="{A702CF30-0BC5-DCFE-E8A9-7508BFE920CA}"/>
                  </a:ext>
                </a:extLst>
              </p:cNvPr>
              <p:cNvSpPr txBox="1"/>
              <p:nvPr/>
            </p:nvSpPr>
            <p:spPr>
              <a:xfrm>
                <a:off x="4723822" y="3959958"/>
                <a:ext cx="1183172" cy="381274"/>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Mixed</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grpSp>
        <p:grpSp>
          <p:nvGrpSpPr>
            <p:cNvPr id="27" name="组合 26">
              <a:extLst>
                <a:ext uri="{FF2B5EF4-FFF2-40B4-BE49-F238E27FC236}">
                  <a16:creationId xmlns:a16="http://schemas.microsoft.com/office/drawing/2014/main" id="{900C7EC7-F0B9-FE2E-4F73-0460873891D5}"/>
                </a:ext>
              </a:extLst>
            </p:cNvPr>
            <p:cNvGrpSpPr/>
            <p:nvPr/>
          </p:nvGrpSpPr>
          <p:grpSpPr>
            <a:xfrm>
              <a:off x="6763965" y="2973086"/>
              <a:ext cx="1279512" cy="1487940"/>
              <a:chOff x="7154814" y="2835003"/>
              <a:chExt cx="1279512" cy="1487940"/>
            </a:xfrm>
          </p:grpSpPr>
          <p:pic>
            <p:nvPicPr>
              <p:cNvPr id="25" name="图片 24">
                <a:extLst>
                  <a:ext uri="{FF2B5EF4-FFF2-40B4-BE49-F238E27FC236}">
                    <a16:creationId xmlns:a16="http://schemas.microsoft.com/office/drawing/2014/main" id="{E33C3A87-AEEF-05D8-94C8-C74C3690A960}"/>
                  </a:ext>
                </a:extLst>
              </p:cNvPr>
              <p:cNvPicPr>
                <a:picLocks noChangeAspect="1"/>
              </p:cNvPicPr>
              <p:nvPr/>
            </p:nvPicPr>
            <p:blipFill>
              <a:blip r:embed="rId9"/>
              <a:stretch>
                <a:fillRect/>
              </a:stretch>
            </p:blipFill>
            <p:spPr>
              <a:xfrm>
                <a:off x="7154814" y="2835003"/>
                <a:ext cx="998042" cy="1205969"/>
              </a:xfrm>
              <a:prstGeom prst="rect">
                <a:avLst/>
              </a:prstGeom>
            </p:spPr>
          </p:pic>
          <p:sp>
            <p:nvSpPr>
              <p:cNvPr id="26" name="文本框 25">
                <a:extLst>
                  <a:ext uri="{FF2B5EF4-FFF2-40B4-BE49-F238E27FC236}">
                    <a16:creationId xmlns:a16="http://schemas.microsoft.com/office/drawing/2014/main" id="{6FEBD56F-C90A-D52F-6F7E-FD492B2904FA}"/>
                  </a:ext>
                </a:extLst>
              </p:cNvPr>
              <p:cNvSpPr txBox="1"/>
              <p:nvPr/>
            </p:nvSpPr>
            <p:spPr>
              <a:xfrm>
                <a:off x="7251154" y="3865415"/>
                <a:ext cx="1183172" cy="457528"/>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sp>
          <p:nvSpPr>
            <p:cNvPr id="28" name="箭头: 右 27">
              <a:extLst>
                <a:ext uri="{FF2B5EF4-FFF2-40B4-BE49-F238E27FC236}">
                  <a16:creationId xmlns:a16="http://schemas.microsoft.com/office/drawing/2014/main" id="{9745D4AD-5376-E362-59DB-418967CA2C79}"/>
                </a:ext>
              </a:extLst>
            </p:cNvPr>
            <p:cNvSpPr/>
            <p:nvPr/>
          </p:nvSpPr>
          <p:spPr>
            <a:xfrm>
              <a:off x="5609126" y="3630295"/>
              <a:ext cx="1096802" cy="216024"/>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33B9F5F5-CC81-A9E4-30B5-53D74D83F867}"/>
                </a:ext>
              </a:extLst>
            </p:cNvPr>
            <p:cNvSpPr txBox="1"/>
            <p:nvPr/>
          </p:nvSpPr>
          <p:spPr>
            <a:xfrm>
              <a:off x="5748191" y="3334049"/>
              <a:ext cx="1183172" cy="381274"/>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grpSp>
      <p:sp>
        <p:nvSpPr>
          <p:cNvPr id="2" name="标题 1">
            <a:extLst>
              <a:ext uri="{FF2B5EF4-FFF2-40B4-BE49-F238E27FC236}">
                <a16:creationId xmlns:a16="http://schemas.microsoft.com/office/drawing/2014/main" id="{3799F949-16FB-C808-43E6-6301EEC310CA}"/>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4630F487-3902-403D-5981-6C4DCAAED749}"/>
              </a:ext>
            </a:extLst>
          </p:cNvPr>
          <p:cNvSpPr>
            <a:spLocks noGrp="1"/>
          </p:cNvSpPr>
          <p:nvPr>
            <p:ph type="sldNum" sz="quarter" idx="10"/>
          </p:nvPr>
        </p:nvSpPr>
        <p:spPr/>
        <p:txBody>
          <a:bodyPr/>
          <a:lstStyle/>
          <a:p>
            <a:pPr>
              <a:defRPr/>
            </a:pPr>
            <a:fld id="{B6C63437-A4DD-47E2-B39F-B4494D074D76}" type="slidenum">
              <a:rPr lang="en-US" altLang="zh-CN" smtClean="0"/>
              <a:pPr>
                <a:defRPr/>
              </a:pPr>
              <a:t>8</a:t>
            </a:fld>
            <a:endParaRPr lang="en-US" altLang="zh-CN"/>
          </a:p>
        </p:txBody>
      </p:sp>
      <p:sp>
        <p:nvSpPr>
          <p:cNvPr id="4" name="文本占位符 2">
            <a:extLst>
              <a:ext uri="{FF2B5EF4-FFF2-40B4-BE49-F238E27FC236}">
                <a16:creationId xmlns:a16="http://schemas.microsoft.com/office/drawing/2014/main" id="{73D7ADDD-0930-7612-C79E-430A8B55B3F7}"/>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不同的数据组合方式：混合</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训练顺序</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数据比例</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8BCBD142-3877-F111-6BA6-9E2FCA644965}"/>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pic>
        <p:nvPicPr>
          <p:cNvPr id="6" name="图形 5" descr="毕业帽">
            <a:extLst>
              <a:ext uri="{FF2B5EF4-FFF2-40B4-BE49-F238E27FC236}">
                <a16:creationId xmlns:a16="http://schemas.microsoft.com/office/drawing/2014/main" id="{DEB9D94D-12A6-2F5E-F487-AC534DBBF5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66275" y="3122283"/>
            <a:ext cx="455308" cy="455308"/>
          </a:xfrm>
          <a:prstGeom prst="rect">
            <a:avLst/>
          </a:prstGeom>
        </p:spPr>
      </p:pic>
      <p:pic>
        <p:nvPicPr>
          <p:cNvPr id="8" name="图形 7" descr="数学">
            <a:extLst>
              <a:ext uri="{FF2B5EF4-FFF2-40B4-BE49-F238E27FC236}">
                <a16:creationId xmlns:a16="http://schemas.microsoft.com/office/drawing/2014/main" id="{7E87608D-9AD9-6F87-22E6-B1134E9517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37086" y="3988512"/>
            <a:ext cx="323731" cy="320835"/>
          </a:xfrm>
          <a:prstGeom prst="rect">
            <a:avLst/>
          </a:prstGeom>
        </p:spPr>
      </p:pic>
    </p:spTree>
    <p:extLst>
      <p:ext uri="{BB962C8B-B14F-4D97-AF65-F5344CB8AC3E}">
        <p14:creationId xmlns:p14="http://schemas.microsoft.com/office/powerpoint/2010/main" val="257512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30432-C4BC-8526-E092-66E69E7CA6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FBABE07-76BA-8F95-F8AB-B27AFE13BCAC}"/>
              </a:ext>
            </a:extLst>
          </p:cNvPr>
          <p:cNvSpPr>
            <a:spLocks noGrp="1"/>
          </p:cNvSpPr>
          <p:nvPr>
            <p:ph type="title"/>
          </p:nvPr>
        </p:nvSpPr>
        <p:spPr/>
        <p:txBody>
          <a:bodyPr/>
          <a:lstStyle/>
          <a:p>
            <a:pPr defTabSz="914400">
              <a:lnSpc>
                <a:spcPct val="100000"/>
              </a:lnSpc>
              <a:defRPr/>
            </a:pPr>
            <a:r>
              <a:rPr lang="zh-CN" altLang="en-US" sz="4500" dirty="0">
                <a:solidFill>
                  <a:prstClr val="white"/>
                </a:solidFill>
                <a:latin typeface="Times New Roman" panose="02020603050405020304" pitchFamily="18" charset="0"/>
                <a:ea typeface="宋体" charset="-122"/>
                <a:cs typeface="Times New Roman" panose="02020603050405020304" pitchFamily="18" charset="0"/>
              </a:rPr>
              <a:t>训练方法</a:t>
            </a:r>
          </a:p>
        </p:txBody>
      </p:sp>
      <p:sp>
        <p:nvSpPr>
          <p:cNvPr id="3" name="灯片编号占位符 2">
            <a:extLst>
              <a:ext uri="{FF2B5EF4-FFF2-40B4-BE49-F238E27FC236}">
                <a16:creationId xmlns:a16="http://schemas.microsoft.com/office/drawing/2014/main" id="{40C94E30-4A99-B59E-6FDC-D703AF46C778}"/>
              </a:ext>
            </a:extLst>
          </p:cNvPr>
          <p:cNvSpPr>
            <a:spLocks noGrp="1"/>
          </p:cNvSpPr>
          <p:nvPr>
            <p:ph type="sldNum" sz="quarter" idx="10"/>
          </p:nvPr>
        </p:nvSpPr>
        <p:spPr/>
        <p:txBody>
          <a:bodyPr/>
          <a:lstStyle/>
          <a:p>
            <a:pPr>
              <a:defRPr/>
            </a:pPr>
            <a:fld id="{B6C63437-A4DD-47E2-B39F-B4494D074D76}" type="slidenum">
              <a:rPr lang="en-US" altLang="zh-CN" smtClean="0"/>
              <a:pPr>
                <a:defRPr/>
              </a:pPr>
              <a:t>9</a:t>
            </a:fld>
            <a:endParaRPr lang="en-US" altLang="zh-CN"/>
          </a:p>
        </p:txBody>
      </p:sp>
      <p:sp>
        <p:nvSpPr>
          <p:cNvPr id="4" name="文本占位符 2">
            <a:extLst>
              <a:ext uri="{FF2B5EF4-FFF2-40B4-BE49-F238E27FC236}">
                <a16:creationId xmlns:a16="http://schemas.microsoft.com/office/drawing/2014/main" id="{76BC7980-C425-2B6D-A321-0BDBFB7B9095}"/>
              </a:ext>
            </a:extLst>
          </p:cNvPr>
          <p:cNvSpPr txBox="1">
            <a:spLocks/>
          </p:cNvSpPr>
          <p:nvPr/>
        </p:nvSpPr>
        <p:spPr>
          <a:xfrm>
            <a:off x="407368" y="1180764"/>
            <a:ext cx="11056499" cy="4768516"/>
          </a:xfrm>
          <a:prstGeom prst="rect">
            <a:avLst/>
          </a:prstGeom>
        </p:spPr>
        <p:txBody>
          <a:bodyPr vert="horz" lIns="0" tIns="0" rIns="0" bIns="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4586"/>
              </a:buClr>
              <a:buSzPct val="70000"/>
              <a:buFont typeface="Wingdings" panose="05000000000000000000" pitchFamily="2" charset="2"/>
              <a:buChar char="Ø"/>
            </a:pP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数据：</a:t>
            </a:r>
            <a:r>
              <a:rPr lang="en-US" altLang="zh-CN" sz="2800" dirty="0" err="1">
                <a:solidFill>
                  <a:srgbClr val="1C1C1C"/>
                </a:solidFill>
                <a:latin typeface="Times New Roman" panose="02020603050405020304" pitchFamily="18" charset="0"/>
                <a:ea typeface="Microsoft YaHei" pitchFamily="50"/>
                <a:cs typeface="Times New Roman" panose="02020603050405020304" pitchFamily="18" charset="0"/>
              </a:rPr>
              <a:t>SocraTeach</a:t>
            </a:r>
            <a:r>
              <a:rPr lang="en-US" altLang="zh-CN" sz="2800" dirty="0">
                <a:solidFill>
                  <a:srgbClr val="1C1C1C"/>
                </a:solidFill>
                <a:latin typeface="Times New Roman" panose="02020603050405020304" pitchFamily="18" charset="0"/>
                <a:ea typeface="Microsoft YaHei" pitchFamily="50"/>
                <a:cs typeface="Times New Roman" panose="02020603050405020304" pitchFamily="18" charset="0"/>
              </a:rPr>
              <a:t> + MATH </a:t>
            </a:r>
            <a:r>
              <a:rPr lang="zh-CN" altLang="en-US" sz="2800" dirty="0">
                <a:solidFill>
                  <a:srgbClr val="1C1C1C"/>
                </a:solidFill>
                <a:latin typeface="Times New Roman" panose="02020603050405020304" pitchFamily="18" charset="0"/>
                <a:ea typeface="Microsoft YaHei" pitchFamily="50"/>
                <a:cs typeface="Times New Roman" panose="02020603050405020304" pitchFamily="18" charset="0"/>
              </a:rPr>
              <a:t>解题数据</a:t>
            </a:r>
          </a:p>
          <a:p>
            <a:pPr lvl="1">
              <a:buClr>
                <a:srgbClr val="004586"/>
              </a:buClr>
              <a:buSzPct val="70000"/>
              <a:buFont typeface="Wingdings" panose="05000000000000000000" pitchFamily="2" charset="2"/>
              <a:buChar char="Ø"/>
            </a:pP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不同的数据组合方式：混合</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训练顺序</a:t>
            </a:r>
            <a:r>
              <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rPr>
              <a:t>/</a:t>
            </a:r>
            <a:r>
              <a:rPr lang="zh-CN" altLang="en-US" sz="2400" dirty="0">
                <a:solidFill>
                  <a:srgbClr val="1C1C1C"/>
                </a:solidFill>
                <a:latin typeface="Times New Roman" panose="02020603050405020304" pitchFamily="18" charset="0"/>
                <a:ea typeface="Microsoft YaHei" pitchFamily="50"/>
                <a:cs typeface="Times New Roman" panose="02020603050405020304" pitchFamily="18" charset="0"/>
              </a:rPr>
              <a:t>数据比例</a:t>
            </a:r>
            <a:endParaRPr lang="en-US" altLang="zh-CN" sz="2400" dirty="0">
              <a:solidFill>
                <a:srgbClr val="1C1C1C"/>
              </a:solidFill>
              <a:latin typeface="Times New Roman" panose="02020603050405020304" pitchFamily="18" charset="0"/>
              <a:ea typeface="Microsoft YaHei" pitchFamily="50"/>
              <a:cs typeface="Times New Roman" panose="02020603050405020304" pitchFamily="18" charset="0"/>
            </a:endParaRPr>
          </a:p>
        </p:txBody>
      </p:sp>
      <p:sp>
        <p:nvSpPr>
          <p:cNvPr id="5" name="矩形 4">
            <a:extLst>
              <a:ext uri="{FF2B5EF4-FFF2-40B4-BE49-F238E27FC236}">
                <a16:creationId xmlns:a16="http://schemas.microsoft.com/office/drawing/2014/main" id="{80AC8B52-1157-0086-4F0E-14BA264798A3}"/>
              </a:ext>
            </a:extLst>
          </p:cNvPr>
          <p:cNvSpPr/>
          <p:nvPr/>
        </p:nvSpPr>
        <p:spPr>
          <a:xfrm>
            <a:off x="7268" y="6553788"/>
            <a:ext cx="6088732" cy="304212"/>
          </a:xfrm>
          <a:prstGeom prst="rect">
            <a:avLst/>
          </a:prstGeom>
          <a:solidFill>
            <a:srgbClr val="6087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rPr>
              <a:t>State Key Laboratory of Cognitive Intelligence</a:t>
            </a:r>
            <a:endParaRPr lang="zh-CN" altLang="en-US" sz="1400" dirty="0"/>
          </a:p>
        </p:txBody>
      </p:sp>
      <p:grpSp>
        <p:nvGrpSpPr>
          <p:cNvPr id="84" name="组合 83">
            <a:extLst>
              <a:ext uri="{FF2B5EF4-FFF2-40B4-BE49-F238E27FC236}">
                <a16:creationId xmlns:a16="http://schemas.microsoft.com/office/drawing/2014/main" id="{2A892517-25F6-04BA-59FE-880EC7909A02}"/>
              </a:ext>
            </a:extLst>
          </p:cNvPr>
          <p:cNvGrpSpPr/>
          <p:nvPr/>
        </p:nvGrpSpPr>
        <p:grpSpPr>
          <a:xfrm>
            <a:off x="2638745" y="2626232"/>
            <a:ext cx="6914509" cy="1229065"/>
            <a:chOff x="847701" y="4909508"/>
            <a:chExt cx="6914509" cy="1229065"/>
          </a:xfrm>
        </p:grpSpPr>
        <p:grpSp>
          <p:nvGrpSpPr>
            <p:cNvPr id="85" name="组合 84">
              <a:extLst>
                <a:ext uri="{FF2B5EF4-FFF2-40B4-BE49-F238E27FC236}">
                  <a16:creationId xmlns:a16="http://schemas.microsoft.com/office/drawing/2014/main" id="{E930CE8A-2744-CB71-B0CD-52C01EB0350A}"/>
                </a:ext>
              </a:extLst>
            </p:cNvPr>
            <p:cNvGrpSpPr/>
            <p:nvPr/>
          </p:nvGrpSpPr>
          <p:grpSpPr>
            <a:xfrm>
              <a:off x="847701" y="5114905"/>
              <a:ext cx="963718" cy="918560"/>
              <a:chOff x="2006147" y="2514600"/>
              <a:chExt cx="1183172" cy="1137912"/>
            </a:xfrm>
          </p:grpSpPr>
          <p:pic>
            <p:nvPicPr>
              <p:cNvPr id="100" name="图形 99" descr="教室">
                <a:extLst>
                  <a:ext uri="{FF2B5EF4-FFF2-40B4-BE49-F238E27FC236}">
                    <a16:creationId xmlns:a16="http://schemas.microsoft.com/office/drawing/2014/main" id="{637A499C-A537-588F-9033-1926D01B9E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3552" y="2514600"/>
                <a:ext cx="914400" cy="914400"/>
              </a:xfrm>
              <a:prstGeom prst="rect">
                <a:avLst/>
              </a:prstGeom>
            </p:spPr>
          </p:pic>
          <p:sp>
            <p:nvSpPr>
              <p:cNvPr id="101" name="文本框 100">
                <a:extLst>
                  <a:ext uri="{FF2B5EF4-FFF2-40B4-BE49-F238E27FC236}">
                    <a16:creationId xmlns:a16="http://schemas.microsoft.com/office/drawing/2014/main" id="{8A8B74EF-28C6-E3AA-7F68-C0722E64B58D}"/>
                  </a:ext>
                </a:extLst>
              </p:cNvPr>
              <p:cNvSpPr txBox="1"/>
              <p:nvPr/>
            </p:nvSpPr>
            <p:spPr>
              <a:xfrm>
                <a:off x="2006147" y="3328428"/>
                <a:ext cx="1183172" cy="324084"/>
              </a:xfrm>
              <a:prstGeom prst="rect">
                <a:avLst/>
              </a:prstGeom>
              <a:noFill/>
            </p:spPr>
            <p:txBody>
              <a:bodyPr wrap="square" rtlCol="0">
                <a:spAutoFit/>
              </a:bodyPr>
              <a:lstStyle/>
              <a:p>
                <a:r>
                  <a:rPr lang="en-US" altLang="zh-CN" sz="1100" b="1" dirty="0" err="1">
                    <a:solidFill>
                      <a:srgbClr val="1F4E79"/>
                    </a:solidFill>
                    <a:latin typeface="Yu Gothic UI Semibold" panose="020B0700000000000000" pitchFamily="34" charset="-128"/>
                    <a:ea typeface="Yu Gothic UI Semibold" panose="020B0700000000000000" pitchFamily="34" charset="-128"/>
                    <a:cs typeface="Times New Roman" panose="02020603050405020304" pitchFamily="18" charset="0"/>
                  </a:rPr>
                  <a:t>SocraTeach</a:t>
                </a:r>
                <a:endParaRPr lang="zh-CN" altLang="en-US" sz="1100" b="1" dirty="0">
                  <a:solidFill>
                    <a:srgbClr val="1F4E79"/>
                  </a:solidFill>
                  <a:latin typeface="Yu Gothic UI Semibold" panose="020B0700000000000000" pitchFamily="34" charset="-128"/>
                  <a:ea typeface="Yu Gothic UI Semibold" panose="020B0700000000000000" pitchFamily="34" charset="-128"/>
                </a:endParaRPr>
              </a:p>
            </p:txBody>
          </p:sp>
        </p:grpSp>
        <p:grpSp>
          <p:nvGrpSpPr>
            <p:cNvPr id="86" name="组合 85">
              <a:extLst>
                <a:ext uri="{FF2B5EF4-FFF2-40B4-BE49-F238E27FC236}">
                  <a16:creationId xmlns:a16="http://schemas.microsoft.com/office/drawing/2014/main" id="{50D7B378-C1B4-82FC-5CA6-8B2F68C63D60}"/>
                </a:ext>
              </a:extLst>
            </p:cNvPr>
            <p:cNvGrpSpPr/>
            <p:nvPr/>
          </p:nvGrpSpPr>
          <p:grpSpPr>
            <a:xfrm>
              <a:off x="4629247" y="5106025"/>
              <a:ext cx="1231692" cy="917933"/>
              <a:chOff x="1919536" y="4231940"/>
              <a:chExt cx="1512168" cy="1137135"/>
            </a:xfrm>
          </p:grpSpPr>
          <p:pic>
            <p:nvPicPr>
              <p:cNvPr id="98" name="图形 97" descr="数学">
                <a:extLst>
                  <a:ext uri="{FF2B5EF4-FFF2-40B4-BE49-F238E27FC236}">
                    <a16:creationId xmlns:a16="http://schemas.microsoft.com/office/drawing/2014/main" id="{4D8FD8D9-A5C8-2EA4-2AB6-27B154C505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5560" y="4231940"/>
                <a:ext cx="914400" cy="914400"/>
              </a:xfrm>
              <a:prstGeom prst="rect">
                <a:avLst/>
              </a:prstGeom>
            </p:spPr>
          </p:pic>
          <p:sp>
            <p:nvSpPr>
              <p:cNvPr id="99" name="文本框 98">
                <a:extLst>
                  <a:ext uri="{FF2B5EF4-FFF2-40B4-BE49-F238E27FC236}">
                    <a16:creationId xmlns:a16="http://schemas.microsoft.com/office/drawing/2014/main" id="{4315B266-994B-A056-09B5-27AAA713B66F}"/>
                  </a:ext>
                </a:extLst>
              </p:cNvPr>
              <p:cNvSpPr txBox="1"/>
              <p:nvPr/>
            </p:nvSpPr>
            <p:spPr>
              <a:xfrm>
                <a:off x="1919536" y="5044993"/>
                <a:ext cx="1512168" cy="324082"/>
              </a:xfrm>
              <a:prstGeom prst="rect">
                <a:avLst/>
              </a:prstGeom>
              <a:noFill/>
            </p:spPr>
            <p:txBody>
              <a:bodyPr wrap="square" rtlCol="0">
                <a:spAutoFit/>
              </a:bodyPr>
              <a:lstStyle/>
              <a:p>
                <a:r>
                  <a:rPr lang="en-US" altLang="zh-CN" sz="1050" b="1" dirty="0">
                    <a:solidFill>
                      <a:schemeClr val="accent4">
                        <a:lumMod val="50000"/>
                      </a:schemeClr>
                    </a:solidFill>
                    <a:latin typeface="Yu Gothic UI Semibold" panose="020B0700000000000000" pitchFamily="34" charset="-128"/>
                    <a:ea typeface="Yu Gothic UI Semibold" panose="020B0700000000000000" pitchFamily="34" charset="-128"/>
                  </a:rPr>
                  <a:t>Problem Solving</a:t>
                </a:r>
                <a:endParaRPr lang="zh-CN" altLang="en-US" sz="105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sp>
          <p:nvSpPr>
            <p:cNvPr id="87" name="箭头: 右 86">
              <a:extLst>
                <a:ext uri="{FF2B5EF4-FFF2-40B4-BE49-F238E27FC236}">
                  <a16:creationId xmlns:a16="http://schemas.microsoft.com/office/drawing/2014/main" id="{5B6F9A64-80BD-A73E-BBA8-33AA8C68BFEA}"/>
                </a:ext>
              </a:extLst>
            </p:cNvPr>
            <p:cNvSpPr/>
            <p:nvPr/>
          </p:nvSpPr>
          <p:spPr>
            <a:xfrm>
              <a:off x="1780151" y="5422876"/>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箭头: 右 87">
              <a:extLst>
                <a:ext uri="{FF2B5EF4-FFF2-40B4-BE49-F238E27FC236}">
                  <a16:creationId xmlns:a16="http://schemas.microsoft.com/office/drawing/2014/main" id="{AD56E446-A2C7-C867-839C-BC0B214FFAC2}"/>
                </a:ext>
              </a:extLst>
            </p:cNvPr>
            <p:cNvSpPr/>
            <p:nvPr/>
          </p:nvSpPr>
          <p:spPr>
            <a:xfrm>
              <a:off x="3771144" y="5422876"/>
              <a:ext cx="898890"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9" name="组合 88">
              <a:extLst>
                <a:ext uri="{FF2B5EF4-FFF2-40B4-BE49-F238E27FC236}">
                  <a16:creationId xmlns:a16="http://schemas.microsoft.com/office/drawing/2014/main" id="{AD737952-6C01-C106-FCC1-8886D224CBE8}"/>
                </a:ext>
              </a:extLst>
            </p:cNvPr>
            <p:cNvGrpSpPr/>
            <p:nvPr/>
          </p:nvGrpSpPr>
          <p:grpSpPr>
            <a:xfrm>
              <a:off x="2815868" y="4909508"/>
              <a:ext cx="1058521" cy="1201526"/>
              <a:chOff x="7154814" y="2835003"/>
              <a:chExt cx="1299563" cy="1488451"/>
            </a:xfrm>
          </p:grpSpPr>
          <p:pic>
            <p:nvPicPr>
              <p:cNvPr id="96" name="图片 95">
                <a:extLst>
                  <a:ext uri="{FF2B5EF4-FFF2-40B4-BE49-F238E27FC236}">
                    <a16:creationId xmlns:a16="http://schemas.microsoft.com/office/drawing/2014/main" id="{87CB9475-42B6-A1B5-48A1-0B8C37EA1491}"/>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97" name="文本框 96">
                <a:extLst>
                  <a:ext uri="{FF2B5EF4-FFF2-40B4-BE49-F238E27FC236}">
                    <a16:creationId xmlns:a16="http://schemas.microsoft.com/office/drawing/2014/main" id="{260073EF-EC0B-06CC-32EB-5E91B2508B6B}"/>
                  </a:ext>
                </a:extLst>
              </p:cNvPr>
              <p:cNvSpPr txBox="1"/>
              <p:nvPr/>
            </p:nvSpPr>
            <p:spPr>
              <a:xfrm>
                <a:off x="7271205" y="3865925"/>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sp>
          <p:nvSpPr>
            <p:cNvPr id="90" name="箭头: 右 89">
              <a:extLst>
                <a:ext uri="{FF2B5EF4-FFF2-40B4-BE49-F238E27FC236}">
                  <a16:creationId xmlns:a16="http://schemas.microsoft.com/office/drawing/2014/main" id="{9EFE2BB2-9575-1D53-1B08-315002D1A1A0}"/>
                </a:ext>
              </a:extLst>
            </p:cNvPr>
            <p:cNvSpPr/>
            <p:nvPr/>
          </p:nvSpPr>
          <p:spPr>
            <a:xfrm>
              <a:off x="5672547" y="5443638"/>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id="{62FA9B4E-80DF-D571-F6A9-BA28F4B0FFCF}"/>
                </a:ext>
              </a:extLst>
            </p:cNvPr>
            <p:cNvSpPr txBox="1"/>
            <p:nvPr/>
          </p:nvSpPr>
          <p:spPr>
            <a:xfrm>
              <a:off x="5800939" y="5182851"/>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sp>
          <p:nvSpPr>
            <p:cNvPr id="92" name="文本框 91">
              <a:extLst>
                <a:ext uri="{FF2B5EF4-FFF2-40B4-BE49-F238E27FC236}">
                  <a16:creationId xmlns:a16="http://schemas.microsoft.com/office/drawing/2014/main" id="{AD3D84C6-860D-A3BE-383D-6E454BFDAAD0}"/>
                </a:ext>
              </a:extLst>
            </p:cNvPr>
            <p:cNvSpPr txBox="1"/>
            <p:nvPr/>
          </p:nvSpPr>
          <p:spPr>
            <a:xfrm>
              <a:off x="1898285" y="5161271"/>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grpSp>
          <p:nvGrpSpPr>
            <p:cNvPr id="93" name="组合 92">
              <a:extLst>
                <a:ext uri="{FF2B5EF4-FFF2-40B4-BE49-F238E27FC236}">
                  <a16:creationId xmlns:a16="http://schemas.microsoft.com/office/drawing/2014/main" id="{74BE6D54-9741-BE81-D5B1-970B0ED751FF}"/>
                </a:ext>
              </a:extLst>
            </p:cNvPr>
            <p:cNvGrpSpPr/>
            <p:nvPr/>
          </p:nvGrpSpPr>
          <p:grpSpPr>
            <a:xfrm>
              <a:off x="6688458" y="4935648"/>
              <a:ext cx="1073752" cy="1202925"/>
              <a:chOff x="7154814" y="2835003"/>
              <a:chExt cx="1318263" cy="1490184"/>
            </a:xfrm>
          </p:grpSpPr>
          <p:pic>
            <p:nvPicPr>
              <p:cNvPr id="94" name="图片 93">
                <a:extLst>
                  <a:ext uri="{FF2B5EF4-FFF2-40B4-BE49-F238E27FC236}">
                    <a16:creationId xmlns:a16="http://schemas.microsoft.com/office/drawing/2014/main" id="{F486EE06-05E9-D629-0E80-896460017EA5}"/>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95" name="文本框 94">
                <a:extLst>
                  <a:ext uri="{FF2B5EF4-FFF2-40B4-BE49-F238E27FC236}">
                    <a16:creationId xmlns:a16="http://schemas.microsoft.com/office/drawing/2014/main" id="{135C4035-B115-DBB2-2A96-18D8E9FABECE}"/>
                  </a:ext>
                </a:extLst>
              </p:cNvPr>
              <p:cNvSpPr txBox="1"/>
              <p:nvPr/>
            </p:nvSpPr>
            <p:spPr>
              <a:xfrm>
                <a:off x="7289905" y="3867658"/>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grpSp>
      <p:grpSp>
        <p:nvGrpSpPr>
          <p:cNvPr id="6" name="组合 5">
            <a:extLst>
              <a:ext uri="{FF2B5EF4-FFF2-40B4-BE49-F238E27FC236}">
                <a16:creationId xmlns:a16="http://schemas.microsoft.com/office/drawing/2014/main" id="{B9C22DB1-86B2-C19A-6576-767100D5ACF0}"/>
              </a:ext>
            </a:extLst>
          </p:cNvPr>
          <p:cNvGrpSpPr/>
          <p:nvPr/>
        </p:nvGrpSpPr>
        <p:grpSpPr>
          <a:xfrm>
            <a:off x="2521420" y="4245574"/>
            <a:ext cx="7063447" cy="1229065"/>
            <a:chOff x="698763" y="4909508"/>
            <a:chExt cx="7063447" cy="1229065"/>
          </a:xfrm>
        </p:grpSpPr>
        <p:grpSp>
          <p:nvGrpSpPr>
            <p:cNvPr id="7" name="组合 6">
              <a:extLst>
                <a:ext uri="{FF2B5EF4-FFF2-40B4-BE49-F238E27FC236}">
                  <a16:creationId xmlns:a16="http://schemas.microsoft.com/office/drawing/2014/main" id="{95942F46-1C35-7DC8-2E37-F6FC7463842D}"/>
                </a:ext>
              </a:extLst>
            </p:cNvPr>
            <p:cNvGrpSpPr/>
            <p:nvPr/>
          </p:nvGrpSpPr>
          <p:grpSpPr>
            <a:xfrm>
              <a:off x="4758449" y="5099981"/>
              <a:ext cx="963718" cy="918560"/>
              <a:chOff x="6807434" y="2496112"/>
              <a:chExt cx="1183172" cy="1137912"/>
            </a:xfrm>
          </p:grpSpPr>
          <p:pic>
            <p:nvPicPr>
              <p:cNvPr id="22" name="图形 21" descr="教室">
                <a:extLst>
                  <a:ext uri="{FF2B5EF4-FFF2-40B4-BE49-F238E27FC236}">
                    <a16:creationId xmlns:a16="http://schemas.microsoft.com/office/drawing/2014/main" id="{11D0656A-94B2-3394-DC11-EB1EDE8B4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64838" y="2496112"/>
                <a:ext cx="914400" cy="914400"/>
              </a:xfrm>
              <a:prstGeom prst="rect">
                <a:avLst/>
              </a:prstGeom>
            </p:spPr>
          </p:pic>
          <p:sp>
            <p:nvSpPr>
              <p:cNvPr id="23" name="文本框 22">
                <a:extLst>
                  <a:ext uri="{FF2B5EF4-FFF2-40B4-BE49-F238E27FC236}">
                    <a16:creationId xmlns:a16="http://schemas.microsoft.com/office/drawing/2014/main" id="{2C91EE35-182D-4A02-3D5C-66563F5C5201}"/>
                  </a:ext>
                </a:extLst>
              </p:cNvPr>
              <p:cNvSpPr txBox="1"/>
              <p:nvPr/>
            </p:nvSpPr>
            <p:spPr>
              <a:xfrm>
                <a:off x="6807434" y="3309940"/>
                <a:ext cx="1183172" cy="324084"/>
              </a:xfrm>
              <a:prstGeom prst="rect">
                <a:avLst/>
              </a:prstGeom>
              <a:noFill/>
            </p:spPr>
            <p:txBody>
              <a:bodyPr wrap="square" rtlCol="0">
                <a:spAutoFit/>
              </a:bodyPr>
              <a:lstStyle/>
              <a:p>
                <a:r>
                  <a:rPr lang="en-US" altLang="zh-CN" sz="1100" b="1" dirty="0" err="1">
                    <a:solidFill>
                      <a:srgbClr val="1F4E79"/>
                    </a:solidFill>
                    <a:latin typeface="Yu Gothic UI Semibold" panose="020B0700000000000000" pitchFamily="34" charset="-128"/>
                    <a:ea typeface="Yu Gothic UI Semibold" panose="020B0700000000000000" pitchFamily="34" charset="-128"/>
                    <a:cs typeface="Times New Roman" panose="02020603050405020304" pitchFamily="18" charset="0"/>
                  </a:rPr>
                  <a:t>SocraTeach</a:t>
                </a:r>
                <a:endParaRPr lang="zh-CN" altLang="en-US" sz="1100" b="1" dirty="0">
                  <a:solidFill>
                    <a:srgbClr val="1F4E79"/>
                  </a:solidFill>
                  <a:latin typeface="Yu Gothic UI Semibold" panose="020B0700000000000000" pitchFamily="34" charset="-128"/>
                  <a:ea typeface="Yu Gothic UI Semibold" panose="020B0700000000000000" pitchFamily="34" charset="-128"/>
                </a:endParaRPr>
              </a:p>
            </p:txBody>
          </p:sp>
        </p:grpSp>
        <p:grpSp>
          <p:nvGrpSpPr>
            <p:cNvPr id="8" name="组合 7">
              <a:extLst>
                <a:ext uri="{FF2B5EF4-FFF2-40B4-BE49-F238E27FC236}">
                  <a16:creationId xmlns:a16="http://schemas.microsoft.com/office/drawing/2014/main" id="{752F9533-D69C-B161-E9FB-76D058CBC9C0}"/>
                </a:ext>
              </a:extLst>
            </p:cNvPr>
            <p:cNvGrpSpPr/>
            <p:nvPr/>
          </p:nvGrpSpPr>
          <p:grpSpPr>
            <a:xfrm>
              <a:off x="698763" y="5121561"/>
              <a:ext cx="1231692" cy="917930"/>
              <a:chOff x="-2905982" y="4251183"/>
              <a:chExt cx="1512168" cy="1137130"/>
            </a:xfrm>
          </p:grpSpPr>
          <p:pic>
            <p:nvPicPr>
              <p:cNvPr id="20" name="图形 19" descr="数学">
                <a:extLst>
                  <a:ext uri="{FF2B5EF4-FFF2-40B4-BE49-F238E27FC236}">
                    <a16:creationId xmlns:a16="http://schemas.microsoft.com/office/drawing/2014/main" id="{FE5442F7-E066-4D5A-3E51-603EE31C50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9958" y="4251183"/>
                <a:ext cx="914401" cy="914399"/>
              </a:xfrm>
              <a:prstGeom prst="rect">
                <a:avLst/>
              </a:prstGeom>
            </p:spPr>
          </p:pic>
          <p:sp>
            <p:nvSpPr>
              <p:cNvPr id="21" name="文本框 20">
                <a:extLst>
                  <a:ext uri="{FF2B5EF4-FFF2-40B4-BE49-F238E27FC236}">
                    <a16:creationId xmlns:a16="http://schemas.microsoft.com/office/drawing/2014/main" id="{6E01F2AD-684F-904B-57D5-97DD350E3625}"/>
                  </a:ext>
                </a:extLst>
              </p:cNvPr>
              <p:cNvSpPr txBox="1"/>
              <p:nvPr/>
            </p:nvSpPr>
            <p:spPr>
              <a:xfrm>
                <a:off x="-2905982" y="5064231"/>
                <a:ext cx="1512168" cy="324082"/>
              </a:xfrm>
              <a:prstGeom prst="rect">
                <a:avLst/>
              </a:prstGeom>
              <a:noFill/>
            </p:spPr>
            <p:txBody>
              <a:bodyPr wrap="square" rtlCol="0">
                <a:spAutoFit/>
              </a:bodyPr>
              <a:lstStyle/>
              <a:p>
                <a:r>
                  <a:rPr lang="en-US" altLang="zh-CN" sz="1050" b="1" dirty="0">
                    <a:solidFill>
                      <a:schemeClr val="accent4">
                        <a:lumMod val="50000"/>
                      </a:schemeClr>
                    </a:solidFill>
                    <a:latin typeface="Yu Gothic UI Semibold" panose="020B0700000000000000" pitchFamily="34" charset="-128"/>
                    <a:ea typeface="Yu Gothic UI Semibold" panose="020B0700000000000000" pitchFamily="34" charset="-128"/>
                  </a:rPr>
                  <a:t>Problem Solving</a:t>
                </a:r>
                <a:endParaRPr lang="zh-CN" altLang="en-US" sz="1050" b="1" dirty="0">
                  <a:solidFill>
                    <a:schemeClr val="accent4">
                      <a:lumMod val="50000"/>
                    </a:schemeClr>
                  </a:solidFill>
                  <a:latin typeface="Yu Gothic UI Semibold" panose="020B0700000000000000" pitchFamily="34" charset="-128"/>
                  <a:ea typeface="Yu Gothic UI Semibold" panose="020B0700000000000000" pitchFamily="34" charset="-128"/>
                </a:endParaRPr>
              </a:p>
            </p:txBody>
          </p:sp>
        </p:grpSp>
        <p:sp>
          <p:nvSpPr>
            <p:cNvPr id="9" name="箭头: 右 8">
              <a:extLst>
                <a:ext uri="{FF2B5EF4-FFF2-40B4-BE49-F238E27FC236}">
                  <a16:creationId xmlns:a16="http://schemas.microsoft.com/office/drawing/2014/main" id="{F83049DC-E05C-55BF-C1AC-968ADF2C4FB7}"/>
                </a:ext>
              </a:extLst>
            </p:cNvPr>
            <p:cNvSpPr/>
            <p:nvPr/>
          </p:nvSpPr>
          <p:spPr>
            <a:xfrm>
              <a:off x="1780151" y="5422876"/>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E09A7910-B902-EC0C-7284-CF1789FAEF5A}"/>
                </a:ext>
              </a:extLst>
            </p:cNvPr>
            <p:cNvSpPr/>
            <p:nvPr/>
          </p:nvSpPr>
          <p:spPr>
            <a:xfrm>
              <a:off x="3771144" y="5422876"/>
              <a:ext cx="898890"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0921F6E7-E7C9-311F-B8AC-B718A95C9242}"/>
                </a:ext>
              </a:extLst>
            </p:cNvPr>
            <p:cNvGrpSpPr/>
            <p:nvPr/>
          </p:nvGrpSpPr>
          <p:grpSpPr>
            <a:xfrm>
              <a:off x="2815868" y="4909508"/>
              <a:ext cx="1058521" cy="1201526"/>
              <a:chOff x="7154814" y="2835003"/>
              <a:chExt cx="1299563" cy="1488451"/>
            </a:xfrm>
          </p:grpSpPr>
          <p:pic>
            <p:nvPicPr>
              <p:cNvPr id="18" name="图片 17">
                <a:extLst>
                  <a:ext uri="{FF2B5EF4-FFF2-40B4-BE49-F238E27FC236}">
                    <a16:creationId xmlns:a16="http://schemas.microsoft.com/office/drawing/2014/main" id="{3A6A9D88-36D6-DAA5-43E2-BB5409D480BB}"/>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19" name="文本框 18">
                <a:extLst>
                  <a:ext uri="{FF2B5EF4-FFF2-40B4-BE49-F238E27FC236}">
                    <a16:creationId xmlns:a16="http://schemas.microsoft.com/office/drawing/2014/main" id="{A5412067-0370-F89E-75D3-8B8911B0A128}"/>
                  </a:ext>
                </a:extLst>
              </p:cNvPr>
              <p:cNvSpPr txBox="1"/>
              <p:nvPr/>
            </p:nvSpPr>
            <p:spPr>
              <a:xfrm>
                <a:off x="7271205" y="3865925"/>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sp>
          <p:nvSpPr>
            <p:cNvPr id="12" name="箭头: 右 11">
              <a:extLst>
                <a:ext uri="{FF2B5EF4-FFF2-40B4-BE49-F238E27FC236}">
                  <a16:creationId xmlns:a16="http://schemas.microsoft.com/office/drawing/2014/main" id="{D197ADD9-1D37-4843-1B72-506799E42524}"/>
                </a:ext>
              </a:extLst>
            </p:cNvPr>
            <p:cNvSpPr/>
            <p:nvPr/>
          </p:nvSpPr>
          <p:spPr>
            <a:xfrm>
              <a:off x="5672547" y="5443638"/>
              <a:ext cx="893368" cy="17438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1E1AD97-1586-F038-7A56-35097B696275}"/>
                </a:ext>
              </a:extLst>
            </p:cNvPr>
            <p:cNvSpPr txBox="1"/>
            <p:nvPr/>
          </p:nvSpPr>
          <p:spPr>
            <a:xfrm>
              <a:off x="5800939" y="5182851"/>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sp>
          <p:nvSpPr>
            <p:cNvPr id="14" name="文本框 13">
              <a:extLst>
                <a:ext uri="{FF2B5EF4-FFF2-40B4-BE49-F238E27FC236}">
                  <a16:creationId xmlns:a16="http://schemas.microsoft.com/office/drawing/2014/main" id="{090A0592-37F4-D76A-4F79-455233C8EC08}"/>
                </a:ext>
              </a:extLst>
            </p:cNvPr>
            <p:cNvSpPr txBox="1"/>
            <p:nvPr/>
          </p:nvSpPr>
          <p:spPr>
            <a:xfrm>
              <a:off x="1898285" y="5161271"/>
              <a:ext cx="963718" cy="307777"/>
            </a:xfrm>
            <a:prstGeom prst="rect">
              <a:avLst/>
            </a:prstGeom>
            <a:noFill/>
          </p:spPr>
          <p:txBody>
            <a:bodyPr wrap="square" rtlCol="0">
              <a:spAutoFit/>
            </a:bodyPr>
            <a:lstStyle/>
            <a:p>
              <a:r>
                <a:rPr lang="en-US" altLang="zh-CN" sz="1400" b="1" dirty="0">
                  <a:solidFill>
                    <a:schemeClr val="tx2"/>
                  </a:solidFill>
                  <a:latin typeface="Yu Gothic UI Semibold" panose="020B0700000000000000" pitchFamily="34" charset="-128"/>
                  <a:ea typeface="Yu Gothic UI Semibold" panose="020B0700000000000000" pitchFamily="34" charset="-128"/>
                </a:rPr>
                <a:t>train</a:t>
              </a:r>
              <a:endParaRPr lang="zh-CN" altLang="en-US" sz="1400" b="1" dirty="0">
                <a:solidFill>
                  <a:schemeClr val="tx2"/>
                </a:solidFill>
                <a:latin typeface="Yu Gothic UI Semibold" panose="020B0700000000000000" pitchFamily="34" charset="-128"/>
                <a:ea typeface="Yu Gothic UI Semibold" panose="020B0700000000000000" pitchFamily="34" charset="-128"/>
              </a:endParaRPr>
            </a:p>
          </p:txBody>
        </p:sp>
        <p:grpSp>
          <p:nvGrpSpPr>
            <p:cNvPr id="15" name="组合 14">
              <a:extLst>
                <a:ext uri="{FF2B5EF4-FFF2-40B4-BE49-F238E27FC236}">
                  <a16:creationId xmlns:a16="http://schemas.microsoft.com/office/drawing/2014/main" id="{0127251D-60F8-F829-15CA-A01E7456D227}"/>
                </a:ext>
              </a:extLst>
            </p:cNvPr>
            <p:cNvGrpSpPr/>
            <p:nvPr/>
          </p:nvGrpSpPr>
          <p:grpSpPr>
            <a:xfrm>
              <a:off x="6688458" y="4935648"/>
              <a:ext cx="1073752" cy="1202925"/>
              <a:chOff x="7154814" y="2835003"/>
              <a:chExt cx="1318263" cy="1490184"/>
            </a:xfrm>
          </p:grpSpPr>
          <p:pic>
            <p:nvPicPr>
              <p:cNvPr id="16" name="图片 15">
                <a:extLst>
                  <a:ext uri="{FF2B5EF4-FFF2-40B4-BE49-F238E27FC236}">
                    <a16:creationId xmlns:a16="http://schemas.microsoft.com/office/drawing/2014/main" id="{AAA964E3-B408-A096-58A4-697384DDF2AC}"/>
                  </a:ext>
                </a:extLst>
              </p:cNvPr>
              <p:cNvPicPr>
                <a:picLocks noChangeAspect="1"/>
              </p:cNvPicPr>
              <p:nvPr/>
            </p:nvPicPr>
            <p:blipFill>
              <a:blip r:embed="rId7"/>
              <a:stretch>
                <a:fillRect/>
              </a:stretch>
            </p:blipFill>
            <p:spPr>
              <a:xfrm>
                <a:off x="7154814" y="2835003"/>
                <a:ext cx="998043" cy="1205969"/>
              </a:xfrm>
              <a:prstGeom prst="rect">
                <a:avLst/>
              </a:prstGeom>
            </p:spPr>
          </p:pic>
          <p:sp>
            <p:nvSpPr>
              <p:cNvPr id="17" name="文本框 16">
                <a:extLst>
                  <a:ext uri="{FF2B5EF4-FFF2-40B4-BE49-F238E27FC236}">
                    <a16:creationId xmlns:a16="http://schemas.microsoft.com/office/drawing/2014/main" id="{1974F140-8777-9C21-4AE7-E066D6C36CA1}"/>
                  </a:ext>
                </a:extLst>
              </p:cNvPr>
              <p:cNvSpPr txBox="1"/>
              <p:nvPr/>
            </p:nvSpPr>
            <p:spPr>
              <a:xfrm>
                <a:off x="7289905" y="3867658"/>
                <a:ext cx="1183172" cy="457529"/>
              </a:xfrm>
              <a:prstGeom prst="rect">
                <a:avLst/>
              </a:prstGeom>
              <a:noFill/>
            </p:spPr>
            <p:txBody>
              <a:bodyPr wrap="square" rtlCol="0">
                <a:spAutoFit/>
              </a:bodyPr>
              <a:lstStyle/>
              <a:p>
                <a:r>
                  <a:rPr lang="en-US" altLang="zh-CN" b="1" dirty="0">
                    <a:latin typeface="Yu Gothic UI Semibold" panose="020B0700000000000000" pitchFamily="34" charset="-128"/>
                    <a:ea typeface="Yu Gothic UI Semibold" panose="020B0700000000000000" pitchFamily="34" charset="-128"/>
                  </a:rPr>
                  <a:t>LLM</a:t>
                </a:r>
                <a:endParaRPr lang="zh-CN" altLang="en-US" b="1" dirty="0">
                  <a:latin typeface="Yu Gothic UI Semibold" panose="020B0700000000000000" pitchFamily="34" charset="-128"/>
                  <a:ea typeface="Yu Gothic UI Semibold" panose="020B0700000000000000" pitchFamily="34" charset="-128"/>
                </a:endParaRPr>
              </a:p>
            </p:txBody>
          </p:sp>
        </p:grpSp>
      </p:grpSp>
      <p:pic>
        <p:nvPicPr>
          <p:cNvPr id="24" name="图形 23" descr="数学">
            <a:extLst>
              <a:ext uri="{FF2B5EF4-FFF2-40B4-BE49-F238E27FC236}">
                <a16:creationId xmlns:a16="http://schemas.microsoft.com/office/drawing/2014/main" id="{B2A5B968-E62A-662C-5BF8-1BC91E879B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432" y="4821111"/>
            <a:ext cx="323731" cy="320835"/>
          </a:xfrm>
          <a:prstGeom prst="rect">
            <a:avLst/>
          </a:prstGeom>
        </p:spPr>
      </p:pic>
      <p:pic>
        <p:nvPicPr>
          <p:cNvPr id="25" name="图形 24" descr="数学">
            <a:extLst>
              <a:ext uri="{FF2B5EF4-FFF2-40B4-BE49-F238E27FC236}">
                <a16:creationId xmlns:a16="http://schemas.microsoft.com/office/drawing/2014/main" id="{D8C9C629-D0F4-B551-2CCD-631137A2AD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24099" y="3226791"/>
            <a:ext cx="323731" cy="320835"/>
          </a:xfrm>
          <a:prstGeom prst="rect">
            <a:avLst/>
          </a:prstGeom>
        </p:spPr>
      </p:pic>
      <p:pic>
        <p:nvPicPr>
          <p:cNvPr id="26" name="图形 25" descr="毕业帽">
            <a:extLst>
              <a:ext uri="{FF2B5EF4-FFF2-40B4-BE49-F238E27FC236}">
                <a16:creationId xmlns:a16="http://schemas.microsoft.com/office/drawing/2014/main" id="{35D78E20-AB10-8072-4A33-0DA902AFC6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85721" y="2367441"/>
            <a:ext cx="455308" cy="455308"/>
          </a:xfrm>
          <a:prstGeom prst="rect">
            <a:avLst/>
          </a:prstGeom>
        </p:spPr>
      </p:pic>
      <p:pic>
        <p:nvPicPr>
          <p:cNvPr id="27" name="图形 26" descr="毕业帽">
            <a:extLst>
              <a:ext uri="{FF2B5EF4-FFF2-40B4-BE49-F238E27FC236}">
                <a16:creationId xmlns:a16="http://schemas.microsoft.com/office/drawing/2014/main" id="{1BC1A9A1-D151-9F87-F452-1E6DB205A33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89924" y="4014210"/>
            <a:ext cx="455308" cy="455308"/>
          </a:xfrm>
          <a:prstGeom prst="rect">
            <a:avLst/>
          </a:prstGeom>
        </p:spPr>
      </p:pic>
      <p:pic>
        <p:nvPicPr>
          <p:cNvPr id="28" name="图形 27" descr="数学">
            <a:extLst>
              <a:ext uri="{FF2B5EF4-FFF2-40B4-BE49-F238E27FC236}">
                <a16:creationId xmlns:a16="http://schemas.microsoft.com/office/drawing/2014/main" id="{A6293E3F-FA40-410D-430B-4989EE7298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64196" y="4846133"/>
            <a:ext cx="323731" cy="320835"/>
          </a:xfrm>
          <a:prstGeom prst="rect">
            <a:avLst/>
          </a:prstGeom>
        </p:spPr>
      </p:pic>
      <p:pic>
        <p:nvPicPr>
          <p:cNvPr id="29" name="图形 28" descr="毕业帽">
            <a:extLst>
              <a:ext uri="{FF2B5EF4-FFF2-40B4-BE49-F238E27FC236}">
                <a16:creationId xmlns:a16="http://schemas.microsoft.com/office/drawing/2014/main" id="{DE5BAB0C-BCF1-B983-B49E-EF7BEC3814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47700" y="2400174"/>
            <a:ext cx="455308" cy="455308"/>
          </a:xfrm>
          <a:prstGeom prst="rect">
            <a:avLst/>
          </a:prstGeom>
        </p:spPr>
      </p:pic>
    </p:spTree>
    <p:extLst>
      <p:ext uri="{BB962C8B-B14F-4D97-AF65-F5344CB8AC3E}">
        <p14:creationId xmlns:p14="http://schemas.microsoft.com/office/powerpoint/2010/main" val="1548280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1048"/>
  <p:tag name="MH_SECTIONID" val="1049,1050,1051,1052,1053,"/>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B6230063-7367-4C8A-A3DC-93734ABDE81A}" vid="{2FB61EE6-B099-4A8F-9CC7-95AE9E9E80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40177</TotalTime>
  <Words>2716</Words>
  <Application>Microsoft Office PowerPoint</Application>
  <PresentationFormat>宽屏</PresentationFormat>
  <Paragraphs>665</Paragraphs>
  <Slides>37</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Yu Gothic UI Semibold</vt:lpstr>
      <vt:lpstr>微软雅黑</vt:lpstr>
      <vt:lpstr>Arial</vt:lpstr>
      <vt:lpstr>Calibri</vt:lpstr>
      <vt:lpstr>Calibri Light</vt:lpstr>
      <vt:lpstr>Consolas</vt:lpstr>
      <vt:lpstr>Palatino Linotype</vt:lpstr>
      <vt:lpstr>Times New Roman</vt:lpstr>
      <vt:lpstr>Wingdings</vt:lpstr>
      <vt:lpstr>主题1</vt:lpstr>
      <vt:lpstr>汇  报 </vt:lpstr>
      <vt:lpstr>PowerPoint 演示文稿</vt:lpstr>
      <vt:lpstr>训练方法</vt:lpstr>
      <vt:lpstr>训练方法</vt:lpstr>
      <vt:lpstr>训练方法</vt:lpstr>
      <vt:lpstr>训练方法</vt:lpstr>
      <vt:lpstr>训练方法</vt:lpstr>
      <vt:lpstr>训练方法</vt:lpstr>
      <vt:lpstr>训练方法</vt:lpstr>
      <vt:lpstr>训练方法</vt:lpstr>
      <vt:lpstr>训练方法</vt:lpstr>
      <vt:lpstr>训练方法</vt:lpstr>
      <vt:lpstr>训练方法</vt:lpstr>
      <vt:lpstr>PowerPoint 演示文稿</vt:lpstr>
      <vt:lpstr>实验结果</vt:lpstr>
      <vt:lpstr>实验结果</vt:lpstr>
      <vt:lpstr>实验结果</vt:lpstr>
      <vt:lpstr>PowerPoint 演示文稿</vt:lpstr>
      <vt:lpstr>分析</vt:lpstr>
      <vt:lpstr>分析</vt:lpstr>
      <vt:lpstr>分析</vt:lpstr>
      <vt:lpstr>分析</vt:lpstr>
      <vt:lpstr>分析</vt:lpstr>
      <vt:lpstr>分析</vt:lpstr>
      <vt:lpstr>分析</vt:lpstr>
      <vt:lpstr>分析</vt:lpstr>
      <vt:lpstr>分析</vt:lpstr>
      <vt:lpstr>分析</vt:lpstr>
      <vt:lpstr>分析</vt:lpstr>
      <vt:lpstr>分析</vt:lpstr>
      <vt:lpstr>分析</vt:lpstr>
      <vt:lpstr>分析</vt:lpstr>
      <vt:lpstr>分析</vt:lpstr>
      <vt:lpstr>分析</vt:lpstr>
      <vt:lpstr>分析</vt:lpstr>
      <vt:lpstr>PowerPoint 演示文稿</vt:lpstr>
      <vt:lpstr>未来计划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焦炫</dc:creator>
  <cp:lastModifiedBy>Yukikawa Aisaka</cp:lastModifiedBy>
  <cp:revision>2668</cp:revision>
  <cp:lastPrinted>2019-11-30T04:11:34Z</cp:lastPrinted>
  <dcterms:created xsi:type="dcterms:W3CDTF">2014-09-07T08:02:57Z</dcterms:created>
  <dcterms:modified xsi:type="dcterms:W3CDTF">2025-08-21T19:15:51Z</dcterms:modified>
</cp:coreProperties>
</file>