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1265" r:id="rId2"/>
    <p:sldId id="1292" r:id="rId3"/>
    <p:sldId id="1291" r:id="rId4"/>
    <p:sldId id="1309" r:id="rId5"/>
    <p:sldId id="1305" r:id="rId6"/>
    <p:sldId id="1293" r:id="rId7"/>
    <p:sldId id="1295" r:id="rId8"/>
    <p:sldId id="1298" r:id="rId9"/>
    <p:sldId id="1296" r:id="rId10"/>
    <p:sldId id="1306" r:id="rId11"/>
    <p:sldId id="1299" r:id="rId12"/>
    <p:sldId id="1307" r:id="rId13"/>
    <p:sldId id="1300" r:id="rId14"/>
    <p:sldId id="1301" r:id="rId15"/>
    <p:sldId id="1302" r:id="rId16"/>
    <p:sldId id="1303" r:id="rId17"/>
    <p:sldId id="1308" r:id="rId18"/>
    <p:sldId id="1304" r:id="rId19"/>
    <p:sldId id="1310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173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F2275B-2CBC-47EB-B079-1E28D04A3FE6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94E52E-B13E-4AEA-95D7-92EF0004D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723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88412EE-440F-428C-82E8-07BCEF19615F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6897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dirty="0">
                    <a:solidFill>
                      <a:srgbClr val="1C1C1C"/>
                    </a:solidFill>
                    <a:latin typeface="Times New Roman" pitchFamily="18" charset="0"/>
                    <a:ea typeface="Microsoft YaHei" pitchFamily="50"/>
                    <a:cs typeface="Times New Roman" panose="02020603050405020304" pitchFamily="18" charset="0"/>
                  </a:rPr>
                  <a:t>Give LLMs several examples which express the step-by-step reasoning process as a Python program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dirty="0">
                    <a:solidFill>
                      <a:srgbClr val="1C1C1C"/>
                    </a:solidFill>
                    <a:latin typeface="Times New Roman" pitchFamily="18" charset="0"/>
                    <a:ea typeface="Microsoft YaHei" pitchFamily="50"/>
                    <a:cs typeface="Times New Roman" panose="02020603050405020304" pitchFamily="18" charset="0"/>
                  </a:rPr>
                  <a:t>Ask LLMs to generate a piece of Python code to solve the given problem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dirty="0">
                    <a:solidFill>
                      <a:srgbClr val="1C1C1C"/>
                    </a:solidFill>
                    <a:latin typeface="Times New Roman" pitchFamily="18" charset="0"/>
                    <a:ea typeface="Microsoft YaHei" pitchFamily="50"/>
                    <a:cs typeface="Times New Roman" panose="02020603050405020304" pitchFamily="18" charset="0"/>
                  </a:rPr>
                  <a:t>Use an external code interpreter to execute the generated programs to derive the answer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dirty="0">
                  <a:solidFill>
                    <a:srgbClr val="1C1C1C"/>
                  </a:solidFill>
                  <a:latin typeface="Times New Roman" pitchFamily="18" charset="0"/>
                  <a:ea typeface="Microsoft YaHei" pitchFamily="5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1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smtClean="0"/>
                  <a:t>We 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宋体" pitchFamily="-106" charset="-122"/>
                  </a:rPr>
                  <a:t>formally 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宋体" pitchFamily="-106" charset="-122"/>
                  </a:rPr>
                  <a:t>introduce the issue of Federated Deep Knowledge Tracing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宋体" pitchFamily="-106" charset="-122"/>
                  </a:rPr>
                  <a:t>. Given </a:t>
                </a:r>
                <a:r>
                  <a:rPr lang="en-US" altLang="zh-CN" sz="12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learning records of students from |S| schools isolated. 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Here </a:t>
                </a:r>
                <a:r>
                  <a:rPr lang="en-US" altLang="zh-CN" sz="240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𝑞_𝑙</a:t>
                </a:r>
                <a:r>
                  <a:rPr lang="zh-CN" altLang="en-US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∈</a:t>
                </a:r>
                <a:r>
                  <a:rPr lang="en-US" altLang="zh-CN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𝑄</a:t>
                </a:r>
                <a:r>
                  <a:rPr lang="en-US" altLang="zh-CN" sz="2400" b="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_</a:t>
                </a:r>
                <a:r>
                  <a:rPr lang="en-US" altLang="zh-CN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𝑠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represents the exercise practiced by a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student at time 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l,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and </a:t>
                </a:r>
                <a:r>
                  <a:rPr lang="en-US" altLang="zh-CN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𝑔</a:t>
                </a:r>
                <a:r>
                  <a:rPr lang="en-US" altLang="zh-CN" sz="2400" b="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_</a:t>
                </a:r>
                <a:r>
                  <a:rPr lang="en-US" altLang="zh-CN" sz="240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𝑙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denotes the corresponding score. Generally, if the student correctly answers exercise </a:t>
                </a:r>
                <a:r>
                  <a:rPr lang="en-US" altLang="zh-CN" sz="240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𝑞_𝑙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𝑔</a:t>
                </a:r>
                <a:r>
                  <a:rPr lang="en-US" altLang="zh-CN" sz="2400" b="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_</a:t>
                </a:r>
                <a:r>
                  <a:rPr lang="en-US" altLang="zh-CN" sz="240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𝑙</a:t>
                </a:r>
                <a:r>
                  <a:rPr lang="en-US" altLang="zh-CN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=1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;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otherwise, </a:t>
                </a:r>
                <a:r>
                  <a:rPr lang="en-US" altLang="zh-CN" sz="240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𝑔_𝑙=</a:t>
                </a:r>
                <a:r>
                  <a:rPr lang="en-US" altLang="zh-CN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0.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 All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exercises are derived from K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concepts (e.g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.,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''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Mode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''). </a:t>
                </a:r>
                <a:r>
                  <a:rPr lang="zh-CN" altLang="en-US" sz="2400" dirty="0" smtClean="0"/>
                  <a:t>Our goal is to 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: train |S| local DKT models, where the s-</a:t>
                </a:r>
                <a:r>
                  <a:rPr lang="en-US" altLang="zh-CN" sz="2400" dirty="0" err="1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th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 DKT model can trace the students in school s of knowledge states (represent the students' mastery of concepts). </a:t>
                </a:r>
              </a:p>
              <a:p>
                <a:pPr marL="0" marR="0" lvl="1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2400" dirty="0" smtClean="0">
                  <a:solidFill>
                    <a:srgbClr val="1C1C1C"/>
                  </a:solidFill>
                  <a:latin typeface="Times New Roman" panose="02020603050405020304" pitchFamily="18" charset="0"/>
                  <a:ea typeface="Microsoft YaHei" pitchFamily="50"/>
                  <a:cs typeface="Times New Roman" panose="02020603050405020304" pitchFamily="18" charset="0"/>
                </a:endParaRP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zh-CN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宋体" pitchFamily="-106" charset="-122"/>
                </a:endParaRP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88412EE-440F-428C-82E8-07BCEF19615F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4948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dirty="0">
                    <a:solidFill>
                      <a:srgbClr val="1C1C1C"/>
                    </a:solidFill>
                    <a:latin typeface="Times New Roman" pitchFamily="18" charset="0"/>
                    <a:ea typeface="Microsoft YaHei" pitchFamily="50"/>
                    <a:cs typeface="Times New Roman" panose="02020603050405020304" pitchFamily="18" charset="0"/>
                  </a:rPr>
                  <a:t>这里可能需要具体说明一下具体是如何“</a:t>
                </a:r>
                <a:r>
                  <a:rPr lang="en-US" altLang="zh-CN" sz="1200" dirty="0">
                    <a:solidFill>
                      <a:srgbClr val="1C1C1C"/>
                    </a:solidFill>
                    <a:latin typeface="Times New Roman" pitchFamily="18" charset="0"/>
                    <a:ea typeface="Microsoft YaHei" pitchFamily="50"/>
                    <a:cs typeface="Times New Roman" panose="02020603050405020304" pitchFamily="18" charset="0"/>
                  </a:rPr>
                  <a:t>verify</a:t>
                </a:r>
                <a:r>
                  <a:rPr lang="zh-CN" altLang="en-US" sz="1200" dirty="0">
                    <a:solidFill>
                      <a:srgbClr val="1C1C1C"/>
                    </a:solidFill>
                    <a:latin typeface="Times New Roman" pitchFamily="18" charset="0"/>
                    <a:ea typeface="Microsoft YaHei" pitchFamily="50"/>
                    <a:cs typeface="Times New Roman" panose="02020603050405020304" pitchFamily="18" charset="0"/>
                  </a:rPr>
                  <a:t>”的（将</a:t>
                </a:r>
                <a:r>
                  <a:rPr lang="en-US" altLang="zh-CN" sz="1200" dirty="0">
                    <a:solidFill>
                      <a:srgbClr val="1C1C1C"/>
                    </a:solidFill>
                    <a:latin typeface="Times New Roman" pitchFamily="18" charset="0"/>
                    <a:ea typeface="Microsoft YaHei" pitchFamily="50"/>
                    <a:cs typeface="Times New Roman" panose="02020603050405020304" pitchFamily="18" charset="0"/>
                  </a:rPr>
                  <a:t>LLM</a:t>
                </a:r>
                <a:r>
                  <a:rPr lang="zh-CN" altLang="en-US" sz="1200" dirty="0">
                    <a:solidFill>
                      <a:srgbClr val="1C1C1C"/>
                    </a:solidFill>
                    <a:latin typeface="Times New Roman" pitchFamily="18" charset="0"/>
                    <a:ea typeface="Microsoft YaHei" pitchFamily="50"/>
                    <a:cs typeface="Times New Roman" panose="02020603050405020304" pitchFamily="18" charset="0"/>
                  </a:rPr>
                  <a:t>生成的答案带回原题，假设该答案正确的情况下，改变推理方向，</a:t>
                </a:r>
                <a:r>
                  <a:rPr lang="en-US" altLang="zh-CN" sz="1200" dirty="0">
                    <a:solidFill>
                      <a:srgbClr val="1C1C1C"/>
                    </a:solidFill>
                    <a:latin typeface="Times New Roman" pitchFamily="18" charset="0"/>
                    <a:ea typeface="Microsoft YaHei" pitchFamily="50"/>
                    <a:cs typeface="Times New Roman" panose="02020603050405020304" pitchFamily="18" charset="0"/>
                  </a:rPr>
                  <a:t>mask</a:t>
                </a:r>
                <a:r>
                  <a:rPr lang="zh-CN" altLang="en-US" sz="1200" dirty="0">
                    <a:solidFill>
                      <a:srgbClr val="1C1C1C"/>
                    </a:solidFill>
                    <a:latin typeface="Times New Roman" pitchFamily="18" charset="0"/>
                    <a:ea typeface="Microsoft YaHei" pitchFamily="50"/>
                    <a:cs typeface="Times New Roman" panose="02020603050405020304" pitchFamily="18" charset="0"/>
                  </a:rPr>
                  <a:t>掉某个已经给定的条件，利用给定的答案计算该条件，并与之前</a:t>
                </a:r>
                <a:r>
                  <a:rPr lang="en-US" altLang="zh-CN" sz="1200" dirty="0">
                    <a:solidFill>
                      <a:srgbClr val="1C1C1C"/>
                    </a:solidFill>
                    <a:latin typeface="Times New Roman" pitchFamily="18" charset="0"/>
                    <a:ea typeface="Microsoft YaHei" pitchFamily="50"/>
                    <a:cs typeface="Times New Roman" panose="02020603050405020304" pitchFamily="18" charset="0"/>
                  </a:rPr>
                  <a:t>mask</a:t>
                </a:r>
                <a:r>
                  <a:rPr lang="zh-CN" altLang="en-US" sz="1200" dirty="0">
                    <a:solidFill>
                      <a:srgbClr val="1C1C1C"/>
                    </a:solidFill>
                    <a:latin typeface="Times New Roman" pitchFamily="18" charset="0"/>
                    <a:ea typeface="Microsoft YaHei" pitchFamily="50"/>
                    <a:cs typeface="Times New Roman" panose="02020603050405020304" pitchFamily="18" charset="0"/>
                  </a:rPr>
                  <a:t>掉的条件的真值进行比较）</a:t>
                </a:r>
                <a:endParaRPr lang="en-US" altLang="zh-CN" sz="1200" dirty="0">
                  <a:solidFill>
                    <a:srgbClr val="1C1C1C"/>
                  </a:solidFill>
                  <a:latin typeface="Times New Roman" pitchFamily="18" charset="0"/>
                  <a:ea typeface="Microsoft YaHei" pitchFamily="5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1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smtClean="0"/>
                  <a:t>We 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宋体" pitchFamily="-106" charset="-122"/>
                  </a:rPr>
                  <a:t>formally 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宋体" pitchFamily="-106" charset="-122"/>
                  </a:rPr>
                  <a:t>introduce the issue of Federated Deep Knowledge Tracing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宋体" pitchFamily="-106" charset="-122"/>
                  </a:rPr>
                  <a:t>. Given </a:t>
                </a:r>
                <a:r>
                  <a:rPr lang="en-US" altLang="zh-CN" sz="12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learning records of students from |S| schools isolated. 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Here </a:t>
                </a:r>
                <a:r>
                  <a:rPr lang="en-US" altLang="zh-CN" sz="240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𝑞_𝑙</a:t>
                </a:r>
                <a:r>
                  <a:rPr lang="zh-CN" altLang="en-US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∈</a:t>
                </a:r>
                <a:r>
                  <a:rPr lang="en-US" altLang="zh-CN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𝑄</a:t>
                </a:r>
                <a:r>
                  <a:rPr lang="en-US" altLang="zh-CN" sz="2400" b="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_</a:t>
                </a:r>
                <a:r>
                  <a:rPr lang="en-US" altLang="zh-CN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𝑠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represents the exercise practiced by a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student at time 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l,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and </a:t>
                </a:r>
                <a:r>
                  <a:rPr lang="en-US" altLang="zh-CN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𝑔</a:t>
                </a:r>
                <a:r>
                  <a:rPr lang="en-US" altLang="zh-CN" sz="2400" b="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_</a:t>
                </a:r>
                <a:r>
                  <a:rPr lang="en-US" altLang="zh-CN" sz="240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𝑙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denotes the corresponding score. Generally, if the student correctly answers exercise </a:t>
                </a:r>
                <a:r>
                  <a:rPr lang="en-US" altLang="zh-CN" sz="240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𝑞_𝑙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𝑔</a:t>
                </a:r>
                <a:r>
                  <a:rPr lang="en-US" altLang="zh-CN" sz="2400" b="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_</a:t>
                </a:r>
                <a:r>
                  <a:rPr lang="en-US" altLang="zh-CN" sz="240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𝑙</a:t>
                </a:r>
                <a:r>
                  <a:rPr lang="en-US" altLang="zh-CN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=1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;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otherwise, </a:t>
                </a:r>
                <a:r>
                  <a:rPr lang="en-US" altLang="zh-CN" sz="240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𝑔_𝑙=</a:t>
                </a:r>
                <a:r>
                  <a:rPr lang="en-US" altLang="zh-CN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0.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 All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exercises are derived from K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concepts (e.g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.,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''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Mode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''). </a:t>
                </a:r>
                <a:r>
                  <a:rPr lang="zh-CN" altLang="en-US" sz="2400" dirty="0" smtClean="0"/>
                  <a:t>Our goal is to 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: train |S| local DKT models, where the s-</a:t>
                </a:r>
                <a:r>
                  <a:rPr lang="en-US" altLang="zh-CN" sz="2400" dirty="0" err="1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th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 DKT model can trace the students in school s of knowledge states (represent the students' mastery of concepts). </a:t>
                </a:r>
              </a:p>
              <a:p>
                <a:pPr marL="0" marR="0" lvl="1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2400" dirty="0" smtClean="0">
                  <a:solidFill>
                    <a:srgbClr val="1C1C1C"/>
                  </a:solidFill>
                  <a:latin typeface="Times New Roman" panose="02020603050405020304" pitchFamily="18" charset="0"/>
                  <a:ea typeface="Microsoft YaHei" pitchFamily="50"/>
                  <a:cs typeface="Times New Roman" panose="02020603050405020304" pitchFamily="18" charset="0"/>
                </a:endParaRP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zh-CN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宋体" pitchFamily="-106" charset="-122"/>
                </a:endParaRP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88412EE-440F-428C-82E8-07BCEF19615F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5728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dirty="0">
                    <a:solidFill>
                      <a:srgbClr val="1C1C1C"/>
                    </a:solidFill>
                    <a:latin typeface="Times New Roman" pitchFamily="18" charset="0"/>
                    <a:ea typeface="Microsoft YaHei" pitchFamily="50"/>
                    <a:cs typeface="Times New Roman" panose="02020603050405020304" pitchFamily="18" charset="0"/>
                  </a:rPr>
                  <a:t>Give LLMs several examples which express the step-by-step reasoning process as a Python program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dirty="0">
                    <a:solidFill>
                      <a:srgbClr val="1C1C1C"/>
                    </a:solidFill>
                    <a:latin typeface="Times New Roman" pitchFamily="18" charset="0"/>
                    <a:ea typeface="Microsoft YaHei" pitchFamily="50"/>
                    <a:cs typeface="Times New Roman" panose="02020603050405020304" pitchFamily="18" charset="0"/>
                  </a:rPr>
                  <a:t>Ask LLMs to generate a piece of Python code to solve the given problem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dirty="0">
                    <a:solidFill>
                      <a:srgbClr val="1C1C1C"/>
                    </a:solidFill>
                    <a:latin typeface="Times New Roman" pitchFamily="18" charset="0"/>
                    <a:ea typeface="Microsoft YaHei" pitchFamily="50"/>
                    <a:cs typeface="Times New Roman" panose="02020603050405020304" pitchFamily="18" charset="0"/>
                  </a:rPr>
                  <a:t>Use an external code interpreter to execute the generated programs to derive the answer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dirty="0">
                  <a:solidFill>
                    <a:srgbClr val="1C1C1C"/>
                  </a:solidFill>
                  <a:latin typeface="Times New Roman" pitchFamily="18" charset="0"/>
                  <a:ea typeface="Microsoft YaHei" pitchFamily="5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1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smtClean="0"/>
                  <a:t>We 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宋体" pitchFamily="-106" charset="-122"/>
                  </a:rPr>
                  <a:t>formally 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宋体" pitchFamily="-106" charset="-122"/>
                  </a:rPr>
                  <a:t>introduce the issue of Federated Deep Knowledge Tracing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宋体" pitchFamily="-106" charset="-122"/>
                  </a:rPr>
                  <a:t>. Given </a:t>
                </a:r>
                <a:r>
                  <a:rPr lang="en-US" altLang="zh-CN" sz="12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learning records of students from |S| schools isolated. 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Here </a:t>
                </a:r>
                <a:r>
                  <a:rPr lang="en-US" altLang="zh-CN" sz="240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𝑞_𝑙</a:t>
                </a:r>
                <a:r>
                  <a:rPr lang="zh-CN" altLang="en-US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∈</a:t>
                </a:r>
                <a:r>
                  <a:rPr lang="en-US" altLang="zh-CN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𝑄</a:t>
                </a:r>
                <a:r>
                  <a:rPr lang="en-US" altLang="zh-CN" sz="2400" b="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_</a:t>
                </a:r>
                <a:r>
                  <a:rPr lang="en-US" altLang="zh-CN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𝑠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represents the exercise practiced by a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student at time 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l,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and </a:t>
                </a:r>
                <a:r>
                  <a:rPr lang="en-US" altLang="zh-CN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𝑔</a:t>
                </a:r>
                <a:r>
                  <a:rPr lang="en-US" altLang="zh-CN" sz="2400" b="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_</a:t>
                </a:r>
                <a:r>
                  <a:rPr lang="en-US" altLang="zh-CN" sz="240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𝑙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denotes the corresponding score. Generally, if the student correctly answers exercise </a:t>
                </a:r>
                <a:r>
                  <a:rPr lang="en-US" altLang="zh-CN" sz="240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𝑞_𝑙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𝑔</a:t>
                </a:r>
                <a:r>
                  <a:rPr lang="en-US" altLang="zh-CN" sz="2400" b="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_</a:t>
                </a:r>
                <a:r>
                  <a:rPr lang="en-US" altLang="zh-CN" sz="240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𝑙</a:t>
                </a:r>
                <a:r>
                  <a:rPr lang="en-US" altLang="zh-CN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=1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;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otherwise, </a:t>
                </a:r>
                <a:r>
                  <a:rPr lang="en-US" altLang="zh-CN" sz="240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𝑔_𝑙=</a:t>
                </a:r>
                <a:r>
                  <a:rPr lang="en-US" altLang="zh-CN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0.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 All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exercises are derived from K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concepts (e.g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.,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''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Mode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''). </a:t>
                </a:r>
                <a:r>
                  <a:rPr lang="zh-CN" altLang="en-US" sz="2400" dirty="0" smtClean="0"/>
                  <a:t>Our goal is to 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: train |S| local DKT models, where the s-</a:t>
                </a:r>
                <a:r>
                  <a:rPr lang="en-US" altLang="zh-CN" sz="2400" dirty="0" err="1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th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 DKT model can trace the students in school s of knowledge states (represent the students' mastery of concepts). </a:t>
                </a:r>
              </a:p>
              <a:p>
                <a:pPr marL="0" marR="0" lvl="1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2400" dirty="0" smtClean="0">
                  <a:solidFill>
                    <a:srgbClr val="1C1C1C"/>
                  </a:solidFill>
                  <a:latin typeface="Times New Roman" panose="02020603050405020304" pitchFamily="18" charset="0"/>
                  <a:ea typeface="Microsoft YaHei" pitchFamily="50"/>
                  <a:cs typeface="Times New Roman" panose="02020603050405020304" pitchFamily="18" charset="0"/>
                </a:endParaRP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zh-CN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宋体" pitchFamily="-106" charset="-122"/>
                </a:endParaRP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88412EE-440F-428C-82E8-07BCEF19615F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7399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dirty="0">
                    <a:solidFill>
                      <a:srgbClr val="1C1C1C"/>
                    </a:solidFill>
                    <a:latin typeface="Times New Roman" pitchFamily="18" charset="0"/>
                    <a:ea typeface="Microsoft YaHei" pitchFamily="50"/>
                    <a:cs typeface="Times New Roman" panose="02020603050405020304" pitchFamily="18" charset="0"/>
                  </a:rPr>
                  <a:t>这里可能需要具体说明一下具体是如何“</a:t>
                </a:r>
                <a:r>
                  <a:rPr lang="en-US" altLang="zh-CN" sz="1200" dirty="0">
                    <a:solidFill>
                      <a:srgbClr val="1C1C1C"/>
                    </a:solidFill>
                    <a:latin typeface="Times New Roman" pitchFamily="18" charset="0"/>
                    <a:ea typeface="Microsoft YaHei" pitchFamily="50"/>
                    <a:cs typeface="Times New Roman" panose="02020603050405020304" pitchFamily="18" charset="0"/>
                  </a:rPr>
                  <a:t>verify</a:t>
                </a:r>
                <a:r>
                  <a:rPr lang="zh-CN" altLang="en-US" sz="1200" dirty="0">
                    <a:solidFill>
                      <a:srgbClr val="1C1C1C"/>
                    </a:solidFill>
                    <a:latin typeface="Times New Roman" pitchFamily="18" charset="0"/>
                    <a:ea typeface="Microsoft YaHei" pitchFamily="50"/>
                    <a:cs typeface="Times New Roman" panose="02020603050405020304" pitchFamily="18" charset="0"/>
                  </a:rPr>
                  <a:t>”的（将</a:t>
                </a:r>
                <a:r>
                  <a:rPr lang="en-US" altLang="zh-CN" sz="1200" dirty="0">
                    <a:solidFill>
                      <a:srgbClr val="1C1C1C"/>
                    </a:solidFill>
                    <a:latin typeface="Times New Roman" pitchFamily="18" charset="0"/>
                    <a:ea typeface="Microsoft YaHei" pitchFamily="50"/>
                    <a:cs typeface="Times New Roman" panose="02020603050405020304" pitchFamily="18" charset="0"/>
                  </a:rPr>
                  <a:t>LLM</a:t>
                </a:r>
                <a:r>
                  <a:rPr lang="zh-CN" altLang="en-US" sz="1200" dirty="0">
                    <a:solidFill>
                      <a:srgbClr val="1C1C1C"/>
                    </a:solidFill>
                    <a:latin typeface="Times New Roman" pitchFamily="18" charset="0"/>
                    <a:ea typeface="Microsoft YaHei" pitchFamily="50"/>
                    <a:cs typeface="Times New Roman" panose="02020603050405020304" pitchFamily="18" charset="0"/>
                  </a:rPr>
                  <a:t>生成的答案带回原题，假设该答案正确的情况下，改变推理方向，</a:t>
                </a:r>
                <a:r>
                  <a:rPr lang="en-US" altLang="zh-CN" sz="1200" dirty="0">
                    <a:solidFill>
                      <a:srgbClr val="1C1C1C"/>
                    </a:solidFill>
                    <a:latin typeface="Times New Roman" pitchFamily="18" charset="0"/>
                    <a:ea typeface="Microsoft YaHei" pitchFamily="50"/>
                    <a:cs typeface="Times New Roman" panose="02020603050405020304" pitchFamily="18" charset="0"/>
                  </a:rPr>
                  <a:t>mask</a:t>
                </a:r>
                <a:r>
                  <a:rPr lang="zh-CN" altLang="en-US" sz="1200" dirty="0">
                    <a:solidFill>
                      <a:srgbClr val="1C1C1C"/>
                    </a:solidFill>
                    <a:latin typeface="Times New Roman" pitchFamily="18" charset="0"/>
                    <a:ea typeface="Microsoft YaHei" pitchFamily="50"/>
                    <a:cs typeface="Times New Roman" panose="02020603050405020304" pitchFamily="18" charset="0"/>
                  </a:rPr>
                  <a:t>掉某个已经给定的条件，利用给定的答案计算该条件，并与之前</a:t>
                </a:r>
                <a:r>
                  <a:rPr lang="en-US" altLang="zh-CN" sz="1200" dirty="0">
                    <a:solidFill>
                      <a:srgbClr val="1C1C1C"/>
                    </a:solidFill>
                    <a:latin typeface="Times New Roman" pitchFamily="18" charset="0"/>
                    <a:ea typeface="Microsoft YaHei" pitchFamily="50"/>
                    <a:cs typeface="Times New Roman" panose="02020603050405020304" pitchFamily="18" charset="0"/>
                  </a:rPr>
                  <a:t>mask</a:t>
                </a:r>
                <a:r>
                  <a:rPr lang="zh-CN" altLang="en-US" sz="1200" dirty="0">
                    <a:solidFill>
                      <a:srgbClr val="1C1C1C"/>
                    </a:solidFill>
                    <a:latin typeface="Times New Roman" pitchFamily="18" charset="0"/>
                    <a:ea typeface="Microsoft YaHei" pitchFamily="50"/>
                    <a:cs typeface="Times New Roman" panose="02020603050405020304" pitchFamily="18" charset="0"/>
                  </a:rPr>
                  <a:t>掉的条件的真值进行比较）</a:t>
                </a:r>
                <a:endParaRPr lang="en-US" altLang="zh-CN" sz="1200" dirty="0">
                  <a:solidFill>
                    <a:srgbClr val="1C1C1C"/>
                  </a:solidFill>
                  <a:latin typeface="Times New Roman" pitchFamily="18" charset="0"/>
                  <a:ea typeface="Microsoft YaHei" pitchFamily="5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1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smtClean="0"/>
                  <a:t>We 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宋体" pitchFamily="-106" charset="-122"/>
                  </a:rPr>
                  <a:t>formally 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宋体" pitchFamily="-106" charset="-122"/>
                  </a:rPr>
                  <a:t>introduce the issue of Federated Deep Knowledge Tracing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宋体" pitchFamily="-106" charset="-122"/>
                  </a:rPr>
                  <a:t>. Given </a:t>
                </a:r>
                <a:r>
                  <a:rPr lang="en-US" altLang="zh-CN" sz="12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learning records of students from |S| schools isolated. 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Here </a:t>
                </a:r>
                <a:r>
                  <a:rPr lang="en-US" altLang="zh-CN" sz="240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𝑞_𝑙</a:t>
                </a:r>
                <a:r>
                  <a:rPr lang="zh-CN" altLang="en-US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∈</a:t>
                </a:r>
                <a:r>
                  <a:rPr lang="en-US" altLang="zh-CN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𝑄</a:t>
                </a:r>
                <a:r>
                  <a:rPr lang="en-US" altLang="zh-CN" sz="2400" b="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_</a:t>
                </a:r>
                <a:r>
                  <a:rPr lang="en-US" altLang="zh-CN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𝑠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represents the exercise practiced by a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student at time 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l,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and </a:t>
                </a:r>
                <a:r>
                  <a:rPr lang="en-US" altLang="zh-CN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𝑔</a:t>
                </a:r>
                <a:r>
                  <a:rPr lang="en-US" altLang="zh-CN" sz="2400" b="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_</a:t>
                </a:r>
                <a:r>
                  <a:rPr lang="en-US" altLang="zh-CN" sz="240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𝑙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denotes the corresponding score. Generally, if the student correctly answers exercise </a:t>
                </a:r>
                <a:r>
                  <a:rPr lang="en-US" altLang="zh-CN" sz="240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𝑞_𝑙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𝑔</a:t>
                </a:r>
                <a:r>
                  <a:rPr lang="en-US" altLang="zh-CN" sz="2400" b="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_</a:t>
                </a:r>
                <a:r>
                  <a:rPr lang="en-US" altLang="zh-CN" sz="240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𝑙</a:t>
                </a:r>
                <a:r>
                  <a:rPr lang="en-US" altLang="zh-CN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=1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;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otherwise, </a:t>
                </a:r>
                <a:r>
                  <a:rPr lang="en-US" altLang="zh-CN" sz="240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𝑔_𝑙=</a:t>
                </a:r>
                <a:r>
                  <a:rPr lang="en-US" altLang="zh-CN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0.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 All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exercises are derived from K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concepts (e.g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.,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''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Mode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''). </a:t>
                </a:r>
                <a:r>
                  <a:rPr lang="zh-CN" altLang="en-US" sz="2400" dirty="0" smtClean="0"/>
                  <a:t>Our goal is to 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: train |S| local DKT models, where the s-</a:t>
                </a:r>
                <a:r>
                  <a:rPr lang="en-US" altLang="zh-CN" sz="2400" dirty="0" err="1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th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 DKT model can trace the students in school s of knowledge states (represent the students' mastery of concepts). </a:t>
                </a:r>
              </a:p>
              <a:p>
                <a:pPr marL="0" marR="0" lvl="1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2400" dirty="0" smtClean="0">
                  <a:solidFill>
                    <a:srgbClr val="1C1C1C"/>
                  </a:solidFill>
                  <a:latin typeface="Times New Roman" panose="02020603050405020304" pitchFamily="18" charset="0"/>
                  <a:ea typeface="Microsoft YaHei" pitchFamily="50"/>
                  <a:cs typeface="Times New Roman" panose="02020603050405020304" pitchFamily="18" charset="0"/>
                </a:endParaRP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zh-CN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宋体" pitchFamily="-106" charset="-122"/>
                </a:endParaRP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88412EE-440F-428C-82E8-07BCEF19615F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68534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这里由于篇幅原因仅展示一个例子</a:t>
                </a: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1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smtClean="0"/>
                  <a:t>We 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宋体" pitchFamily="-106" charset="-122"/>
                  </a:rPr>
                  <a:t>formally 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宋体" pitchFamily="-106" charset="-122"/>
                  </a:rPr>
                  <a:t>introduce the issue of Federated Deep Knowledge Tracing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宋体" pitchFamily="-106" charset="-122"/>
                  </a:rPr>
                  <a:t>. Given </a:t>
                </a:r>
                <a:r>
                  <a:rPr lang="en-US" altLang="zh-CN" sz="12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learning records of students from |S| schools isolated. 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Here </a:t>
                </a:r>
                <a:r>
                  <a:rPr lang="en-US" altLang="zh-CN" sz="240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𝑞_𝑙</a:t>
                </a:r>
                <a:r>
                  <a:rPr lang="zh-CN" altLang="en-US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∈</a:t>
                </a:r>
                <a:r>
                  <a:rPr lang="en-US" altLang="zh-CN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𝑄</a:t>
                </a:r>
                <a:r>
                  <a:rPr lang="en-US" altLang="zh-CN" sz="2400" b="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_</a:t>
                </a:r>
                <a:r>
                  <a:rPr lang="en-US" altLang="zh-CN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𝑠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represents the exercise practiced by a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student at time 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l,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and </a:t>
                </a:r>
                <a:r>
                  <a:rPr lang="en-US" altLang="zh-CN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𝑔</a:t>
                </a:r>
                <a:r>
                  <a:rPr lang="en-US" altLang="zh-CN" sz="2400" b="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_</a:t>
                </a:r>
                <a:r>
                  <a:rPr lang="en-US" altLang="zh-CN" sz="240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𝑙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denotes the corresponding score. Generally, if the student correctly answers exercise </a:t>
                </a:r>
                <a:r>
                  <a:rPr lang="en-US" altLang="zh-CN" sz="240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𝑞_𝑙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𝑔</a:t>
                </a:r>
                <a:r>
                  <a:rPr lang="en-US" altLang="zh-CN" sz="2400" b="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_</a:t>
                </a:r>
                <a:r>
                  <a:rPr lang="en-US" altLang="zh-CN" sz="240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𝑙</a:t>
                </a:r>
                <a:r>
                  <a:rPr lang="en-US" altLang="zh-CN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=1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;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otherwise, </a:t>
                </a:r>
                <a:r>
                  <a:rPr lang="en-US" altLang="zh-CN" sz="240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𝑔_𝑙=</a:t>
                </a:r>
                <a:r>
                  <a:rPr lang="en-US" altLang="zh-CN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0.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 All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exercises are derived from K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concepts (e.g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.,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''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Mode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''). </a:t>
                </a:r>
                <a:r>
                  <a:rPr lang="zh-CN" altLang="en-US" sz="2400" dirty="0" smtClean="0"/>
                  <a:t>Our goal is to 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: train |S| local DKT models, where the s-</a:t>
                </a:r>
                <a:r>
                  <a:rPr lang="en-US" altLang="zh-CN" sz="2400" dirty="0" err="1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th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 DKT model can trace the students in school s of knowledge states (represent the students' mastery of concepts). </a:t>
                </a:r>
              </a:p>
              <a:p>
                <a:pPr marL="0" marR="0" lvl="1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2400" dirty="0" smtClean="0">
                  <a:solidFill>
                    <a:srgbClr val="1C1C1C"/>
                  </a:solidFill>
                  <a:latin typeface="Times New Roman" panose="02020603050405020304" pitchFamily="18" charset="0"/>
                  <a:ea typeface="Microsoft YaHei" pitchFamily="50"/>
                  <a:cs typeface="Times New Roman" panose="02020603050405020304" pitchFamily="18" charset="0"/>
                </a:endParaRP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zh-CN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宋体" pitchFamily="-106" charset="-122"/>
                </a:endParaRP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88412EE-440F-428C-82E8-07BCEF19615F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62069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这里由于篇幅原因仅展示一个例子</a:t>
                </a: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1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smtClean="0"/>
                  <a:t>We 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宋体" pitchFamily="-106" charset="-122"/>
                  </a:rPr>
                  <a:t>formally 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宋体" pitchFamily="-106" charset="-122"/>
                  </a:rPr>
                  <a:t>introduce the issue of Federated Deep Knowledge Tracing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宋体" pitchFamily="-106" charset="-122"/>
                  </a:rPr>
                  <a:t>. Given </a:t>
                </a:r>
                <a:r>
                  <a:rPr lang="en-US" altLang="zh-CN" sz="12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learning records of students from |S| schools isolated. 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Here </a:t>
                </a:r>
                <a:r>
                  <a:rPr lang="en-US" altLang="zh-CN" sz="240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𝑞_𝑙</a:t>
                </a:r>
                <a:r>
                  <a:rPr lang="zh-CN" altLang="en-US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∈</a:t>
                </a:r>
                <a:r>
                  <a:rPr lang="en-US" altLang="zh-CN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𝑄</a:t>
                </a:r>
                <a:r>
                  <a:rPr lang="en-US" altLang="zh-CN" sz="2400" b="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_</a:t>
                </a:r>
                <a:r>
                  <a:rPr lang="en-US" altLang="zh-CN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𝑠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represents the exercise practiced by a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student at time 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l,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and </a:t>
                </a:r>
                <a:r>
                  <a:rPr lang="en-US" altLang="zh-CN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𝑔</a:t>
                </a:r>
                <a:r>
                  <a:rPr lang="en-US" altLang="zh-CN" sz="2400" b="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_</a:t>
                </a:r>
                <a:r>
                  <a:rPr lang="en-US" altLang="zh-CN" sz="240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𝑙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denotes the corresponding score. Generally, if the student correctly answers exercise </a:t>
                </a:r>
                <a:r>
                  <a:rPr lang="en-US" altLang="zh-CN" sz="240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𝑞_𝑙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𝑔</a:t>
                </a:r>
                <a:r>
                  <a:rPr lang="en-US" altLang="zh-CN" sz="2400" b="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_</a:t>
                </a:r>
                <a:r>
                  <a:rPr lang="en-US" altLang="zh-CN" sz="240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𝑙</a:t>
                </a:r>
                <a:r>
                  <a:rPr lang="en-US" altLang="zh-CN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=1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;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otherwise, </a:t>
                </a:r>
                <a:r>
                  <a:rPr lang="en-US" altLang="zh-CN" sz="240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𝑔_𝑙=</a:t>
                </a:r>
                <a:r>
                  <a:rPr lang="en-US" altLang="zh-CN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0.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 All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exercises are derived from K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concepts (e.g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.,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''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Mode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''). </a:t>
                </a:r>
                <a:r>
                  <a:rPr lang="zh-CN" altLang="en-US" sz="2400" dirty="0" smtClean="0"/>
                  <a:t>Our goal is to 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: train |S| local DKT models, where the s-</a:t>
                </a:r>
                <a:r>
                  <a:rPr lang="en-US" altLang="zh-CN" sz="2400" dirty="0" err="1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th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 DKT model can trace the students in school s of knowledge states (represent the students' mastery of concepts). </a:t>
                </a:r>
              </a:p>
              <a:p>
                <a:pPr marL="0" marR="0" lvl="1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2400" dirty="0" smtClean="0">
                  <a:solidFill>
                    <a:srgbClr val="1C1C1C"/>
                  </a:solidFill>
                  <a:latin typeface="Times New Roman" panose="02020603050405020304" pitchFamily="18" charset="0"/>
                  <a:ea typeface="Microsoft YaHei" pitchFamily="50"/>
                  <a:cs typeface="Times New Roman" panose="02020603050405020304" pitchFamily="18" charset="0"/>
                </a:endParaRP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zh-CN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宋体" pitchFamily="-106" charset="-122"/>
                </a:endParaRP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88412EE-440F-428C-82E8-07BCEF19615F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04154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这里由于篇幅原因仅展示一个例子</a:t>
                </a: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1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smtClean="0"/>
                  <a:t>We 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宋体" pitchFamily="-106" charset="-122"/>
                  </a:rPr>
                  <a:t>formally 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宋体" pitchFamily="-106" charset="-122"/>
                  </a:rPr>
                  <a:t>introduce the issue of Federated Deep Knowledge Tracing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宋体" pitchFamily="-106" charset="-122"/>
                  </a:rPr>
                  <a:t>. Given </a:t>
                </a:r>
                <a:r>
                  <a:rPr lang="en-US" altLang="zh-CN" sz="12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learning records of students from |S| schools isolated. 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Here </a:t>
                </a:r>
                <a:r>
                  <a:rPr lang="en-US" altLang="zh-CN" sz="240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𝑞_𝑙</a:t>
                </a:r>
                <a:r>
                  <a:rPr lang="zh-CN" altLang="en-US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∈</a:t>
                </a:r>
                <a:r>
                  <a:rPr lang="en-US" altLang="zh-CN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𝑄</a:t>
                </a:r>
                <a:r>
                  <a:rPr lang="en-US" altLang="zh-CN" sz="2400" b="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_</a:t>
                </a:r>
                <a:r>
                  <a:rPr lang="en-US" altLang="zh-CN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𝑠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represents the exercise practiced by a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student at time 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l,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and </a:t>
                </a:r>
                <a:r>
                  <a:rPr lang="en-US" altLang="zh-CN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𝑔</a:t>
                </a:r>
                <a:r>
                  <a:rPr lang="en-US" altLang="zh-CN" sz="2400" b="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_</a:t>
                </a:r>
                <a:r>
                  <a:rPr lang="en-US" altLang="zh-CN" sz="240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𝑙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denotes the corresponding score. Generally, if the student correctly answers exercise </a:t>
                </a:r>
                <a:r>
                  <a:rPr lang="en-US" altLang="zh-CN" sz="240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𝑞_𝑙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𝑔</a:t>
                </a:r>
                <a:r>
                  <a:rPr lang="en-US" altLang="zh-CN" sz="2400" b="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_</a:t>
                </a:r>
                <a:r>
                  <a:rPr lang="en-US" altLang="zh-CN" sz="240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𝑙</a:t>
                </a:r>
                <a:r>
                  <a:rPr lang="en-US" altLang="zh-CN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=1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;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otherwise, </a:t>
                </a:r>
                <a:r>
                  <a:rPr lang="en-US" altLang="zh-CN" sz="240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𝑔_𝑙=</a:t>
                </a:r>
                <a:r>
                  <a:rPr lang="en-US" altLang="zh-CN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0.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 All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exercises are derived from K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concepts (e.g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.,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''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Mode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''). </a:t>
                </a:r>
                <a:r>
                  <a:rPr lang="zh-CN" altLang="en-US" sz="2400" dirty="0" smtClean="0"/>
                  <a:t>Our goal is to 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: train |S| local DKT models, where the s-</a:t>
                </a:r>
                <a:r>
                  <a:rPr lang="en-US" altLang="zh-CN" sz="2400" dirty="0" err="1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th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 DKT model can trace the students in school s of knowledge states (represent the students' mastery of concepts). </a:t>
                </a:r>
              </a:p>
              <a:p>
                <a:pPr marL="0" marR="0" lvl="1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2400" dirty="0" smtClean="0">
                  <a:solidFill>
                    <a:srgbClr val="1C1C1C"/>
                  </a:solidFill>
                  <a:latin typeface="Times New Roman" panose="02020603050405020304" pitchFamily="18" charset="0"/>
                  <a:ea typeface="Microsoft YaHei" pitchFamily="50"/>
                  <a:cs typeface="Times New Roman" panose="02020603050405020304" pitchFamily="18" charset="0"/>
                </a:endParaRP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zh-CN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宋体" pitchFamily="-106" charset="-122"/>
                </a:endParaRP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88412EE-440F-428C-82E8-07BCEF19615F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39268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dirty="0">
                    <a:solidFill>
                      <a:srgbClr val="1C1C1C"/>
                    </a:solidFill>
                    <a:latin typeface="Times New Roman" pitchFamily="18" charset="0"/>
                    <a:ea typeface="Microsoft YaHei" pitchFamily="50"/>
                    <a:cs typeface="Times New Roman" panose="02020603050405020304" pitchFamily="18" charset="0"/>
                  </a:rPr>
                  <a:t>Give LLMs several examples which express the step-by-step reasoning process as a Python program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dirty="0">
                    <a:solidFill>
                      <a:srgbClr val="1C1C1C"/>
                    </a:solidFill>
                    <a:latin typeface="Times New Roman" pitchFamily="18" charset="0"/>
                    <a:ea typeface="Microsoft YaHei" pitchFamily="50"/>
                    <a:cs typeface="Times New Roman" panose="02020603050405020304" pitchFamily="18" charset="0"/>
                  </a:rPr>
                  <a:t>Ask LLMs to generate a piece of Python code to solve the given problem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dirty="0">
                    <a:solidFill>
                      <a:srgbClr val="1C1C1C"/>
                    </a:solidFill>
                    <a:latin typeface="Times New Roman" pitchFamily="18" charset="0"/>
                    <a:ea typeface="Microsoft YaHei" pitchFamily="50"/>
                    <a:cs typeface="Times New Roman" panose="02020603050405020304" pitchFamily="18" charset="0"/>
                  </a:rPr>
                  <a:t>Use an external code interpreter to execute the generated programs to derive the answer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dirty="0">
                  <a:solidFill>
                    <a:srgbClr val="1C1C1C"/>
                  </a:solidFill>
                  <a:latin typeface="Times New Roman" pitchFamily="18" charset="0"/>
                  <a:ea typeface="Microsoft YaHei" pitchFamily="5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1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smtClean="0"/>
                  <a:t>We 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宋体" pitchFamily="-106" charset="-122"/>
                  </a:rPr>
                  <a:t>formally 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宋体" pitchFamily="-106" charset="-122"/>
                  </a:rPr>
                  <a:t>introduce the issue of Federated Deep Knowledge Tracing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宋体" pitchFamily="-106" charset="-122"/>
                  </a:rPr>
                  <a:t>. Given </a:t>
                </a:r>
                <a:r>
                  <a:rPr lang="en-US" altLang="zh-CN" sz="12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learning records of students from |S| schools isolated. 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Here </a:t>
                </a:r>
                <a:r>
                  <a:rPr lang="en-US" altLang="zh-CN" sz="240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𝑞_𝑙</a:t>
                </a:r>
                <a:r>
                  <a:rPr lang="zh-CN" altLang="en-US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∈</a:t>
                </a:r>
                <a:r>
                  <a:rPr lang="en-US" altLang="zh-CN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𝑄</a:t>
                </a:r>
                <a:r>
                  <a:rPr lang="en-US" altLang="zh-CN" sz="2400" b="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_</a:t>
                </a:r>
                <a:r>
                  <a:rPr lang="en-US" altLang="zh-CN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𝑠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represents the exercise practiced by a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student at time 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l,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and </a:t>
                </a:r>
                <a:r>
                  <a:rPr lang="en-US" altLang="zh-CN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𝑔</a:t>
                </a:r>
                <a:r>
                  <a:rPr lang="en-US" altLang="zh-CN" sz="2400" b="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_</a:t>
                </a:r>
                <a:r>
                  <a:rPr lang="en-US" altLang="zh-CN" sz="240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𝑙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denotes the corresponding score. Generally, if the student correctly answers exercise </a:t>
                </a:r>
                <a:r>
                  <a:rPr lang="en-US" altLang="zh-CN" sz="240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𝑞_𝑙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𝑔</a:t>
                </a:r>
                <a:r>
                  <a:rPr lang="en-US" altLang="zh-CN" sz="2400" b="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_</a:t>
                </a:r>
                <a:r>
                  <a:rPr lang="en-US" altLang="zh-CN" sz="240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𝑙</a:t>
                </a:r>
                <a:r>
                  <a:rPr lang="en-US" altLang="zh-CN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=1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;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otherwise, </a:t>
                </a:r>
                <a:r>
                  <a:rPr lang="en-US" altLang="zh-CN" sz="240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𝑔_𝑙=</a:t>
                </a:r>
                <a:r>
                  <a:rPr lang="en-US" altLang="zh-CN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0.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 All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exercises are derived from K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concepts (e.g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.,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''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Mode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''). </a:t>
                </a:r>
                <a:r>
                  <a:rPr lang="zh-CN" altLang="en-US" sz="2400" dirty="0" smtClean="0"/>
                  <a:t>Our goal is to 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: train |S| local DKT models, where the s-</a:t>
                </a:r>
                <a:r>
                  <a:rPr lang="en-US" altLang="zh-CN" sz="2400" dirty="0" err="1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th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 DKT model can trace the students in school s of knowledge states (represent the students' mastery of concepts). </a:t>
                </a:r>
              </a:p>
              <a:p>
                <a:pPr marL="0" marR="0" lvl="1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2400" dirty="0" smtClean="0">
                  <a:solidFill>
                    <a:srgbClr val="1C1C1C"/>
                  </a:solidFill>
                  <a:latin typeface="Times New Roman" panose="02020603050405020304" pitchFamily="18" charset="0"/>
                  <a:ea typeface="Microsoft YaHei" pitchFamily="50"/>
                  <a:cs typeface="Times New Roman" panose="02020603050405020304" pitchFamily="18" charset="0"/>
                </a:endParaRP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zh-CN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宋体" pitchFamily="-106" charset="-122"/>
                </a:endParaRP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88412EE-440F-428C-82E8-07BCEF19615F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88562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dirty="0">
                    <a:solidFill>
                      <a:srgbClr val="1C1C1C"/>
                    </a:solidFill>
                    <a:latin typeface="Times New Roman" pitchFamily="18" charset="0"/>
                    <a:ea typeface="Microsoft YaHei" pitchFamily="50"/>
                    <a:cs typeface="Times New Roman" panose="02020603050405020304" pitchFamily="18" charset="0"/>
                  </a:rPr>
                  <a:t>这里可能需要具体说明一下具体是如何“</a:t>
                </a:r>
                <a:r>
                  <a:rPr lang="en-US" altLang="zh-CN" sz="1200" dirty="0">
                    <a:solidFill>
                      <a:srgbClr val="1C1C1C"/>
                    </a:solidFill>
                    <a:latin typeface="Times New Roman" pitchFamily="18" charset="0"/>
                    <a:ea typeface="Microsoft YaHei" pitchFamily="50"/>
                    <a:cs typeface="Times New Roman" panose="02020603050405020304" pitchFamily="18" charset="0"/>
                  </a:rPr>
                  <a:t>verify</a:t>
                </a:r>
                <a:r>
                  <a:rPr lang="zh-CN" altLang="en-US" sz="1200" dirty="0">
                    <a:solidFill>
                      <a:srgbClr val="1C1C1C"/>
                    </a:solidFill>
                    <a:latin typeface="Times New Roman" pitchFamily="18" charset="0"/>
                    <a:ea typeface="Microsoft YaHei" pitchFamily="50"/>
                    <a:cs typeface="Times New Roman" panose="02020603050405020304" pitchFamily="18" charset="0"/>
                  </a:rPr>
                  <a:t>”的（将</a:t>
                </a:r>
                <a:r>
                  <a:rPr lang="en-US" altLang="zh-CN" sz="1200" dirty="0">
                    <a:solidFill>
                      <a:srgbClr val="1C1C1C"/>
                    </a:solidFill>
                    <a:latin typeface="Times New Roman" pitchFamily="18" charset="0"/>
                    <a:ea typeface="Microsoft YaHei" pitchFamily="50"/>
                    <a:cs typeface="Times New Roman" panose="02020603050405020304" pitchFamily="18" charset="0"/>
                  </a:rPr>
                  <a:t>LLM</a:t>
                </a:r>
                <a:r>
                  <a:rPr lang="zh-CN" altLang="en-US" sz="1200" dirty="0">
                    <a:solidFill>
                      <a:srgbClr val="1C1C1C"/>
                    </a:solidFill>
                    <a:latin typeface="Times New Roman" pitchFamily="18" charset="0"/>
                    <a:ea typeface="Microsoft YaHei" pitchFamily="50"/>
                    <a:cs typeface="Times New Roman" panose="02020603050405020304" pitchFamily="18" charset="0"/>
                  </a:rPr>
                  <a:t>生成的答案带回原题，假设该答案正确的情况下，改变推理方向，</a:t>
                </a:r>
                <a:r>
                  <a:rPr lang="en-US" altLang="zh-CN" sz="1200" dirty="0">
                    <a:solidFill>
                      <a:srgbClr val="1C1C1C"/>
                    </a:solidFill>
                    <a:latin typeface="Times New Roman" pitchFamily="18" charset="0"/>
                    <a:ea typeface="Microsoft YaHei" pitchFamily="50"/>
                    <a:cs typeface="Times New Roman" panose="02020603050405020304" pitchFamily="18" charset="0"/>
                  </a:rPr>
                  <a:t>mask</a:t>
                </a:r>
                <a:r>
                  <a:rPr lang="zh-CN" altLang="en-US" sz="1200" dirty="0">
                    <a:solidFill>
                      <a:srgbClr val="1C1C1C"/>
                    </a:solidFill>
                    <a:latin typeface="Times New Roman" pitchFamily="18" charset="0"/>
                    <a:ea typeface="Microsoft YaHei" pitchFamily="50"/>
                    <a:cs typeface="Times New Roman" panose="02020603050405020304" pitchFamily="18" charset="0"/>
                  </a:rPr>
                  <a:t>掉某个已经给定的条件，利用给定的答案计算该条件，并与之前</a:t>
                </a:r>
                <a:r>
                  <a:rPr lang="en-US" altLang="zh-CN" sz="1200" dirty="0">
                    <a:solidFill>
                      <a:srgbClr val="1C1C1C"/>
                    </a:solidFill>
                    <a:latin typeface="Times New Roman" pitchFamily="18" charset="0"/>
                    <a:ea typeface="Microsoft YaHei" pitchFamily="50"/>
                    <a:cs typeface="Times New Roman" panose="02020603050405020304" pitchFamily="18" charset="0"/>
                  </a:rPr>
                  <a:t>mask</a:t>
                </a:r>
                <a:r>
                  <a:rPr lang="zh-CN" altLang="en-US" sz="1200" dirty="0">
                    <a:solidFill>
                      <a:srgbClr val="1C1C1C"/>
                    </a:solidFill>
                    <a:latin typeface="Times New Roman" pitchFamily="18" charset="0"/>
                    <a:ea typeface="Microsoft YaHei" pitchFamily="50"/>
                    <a:cs typeface="Times New Roman" panose="02020603050405020304" pitchFamily="18" charset="0"/>
                  </a:rPr>
                  <a:t>掉的条件的真值进行比较）</a:t>
                </a:r>
                <a:endParaRPr lang="en-US" altLang="zh-CN" sz="1200" dirty="0">
                  <a:solidFill>
                    <a:srgbClr val="1C1C1C"/>
                  </a:solidFill>
                  <a:latin typeface="Times New Roman" pitchFamily="18" charset="0"/>
                  <a:ea typeface="Microsoft YaHei" pitchFamily="5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1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smtClean="0"/>
                  <a:t>We 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宋体" pitchFamily="-106" charset="-122"/>
                  </a:rPr>
                  <a:t>formally 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宋体" pitchFamily="-106" charset="-122"/>
                  </a:rPr>
                  <a:t>introduce the issue of Federated Deep Knowledge Tracing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宋体" pitchFamily="-106" charset="-122"/>
                  </a:rPr>
                  <a:t>. Given </a:t>
                </a:r>
                <a:r>
                  <a:rPr lang="en-US" altLang="zh-CN" sz="12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learning records of students from |S| schools isolated. 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Here </a:t>
                </a:r>
                <a:r>
                  <a:rPr lang="en-US" altLang="zh-CN" sz="240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𝑞_𝑙</a:t>
                </a:r>
                <a:r>
                  <a:rPr lang="zh-CN" altLang="en-US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∈</a:t>
                </a:r>
                <a:r>
                  <a:rPr lang="en-US" altLang="zh-CN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𝑄</a:t>
                </a:r>
                <a:r>
                  <a:rPr lang="en-US" altLang="zh-CN" sz="2400" b="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_</a:t>
                </a:r>
                <a:r>
                  <a:rPr lang="en-US" altLang="zh-CN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𝑠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represents the exercise practiced by a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student at time 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l,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and </a:t>
                </a:r>
                <a:r>
                  <a:rPr lang="en-US" altLang="zh-CN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𝑔</a:t>
                </a:r>
                <a:r>
                  <a:rPr lang="en-US" altLang="zh-CN" sz="2400" b="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_</a:t>
                </a:r>
                <a:r>
                  <a:rPr lang="en-US" altLang="zh-CN" sz="240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𝑙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denotes the corresponding score. Generally, if the student correctly answers exercise </a:t>
                </a:r>
                <a:r>
                  <a:rPr lang="en-US" altLang="zh-CN" sz="240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𝑞_𝑙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𝑔</a:t>
                </a:r>
                <a:r>
                  <a:rPr lang="en-US" altLang="zh-CN" sz="2400" b="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_</a:t>
                </a:r>
                <a:r>
                  <a:rPr lang="en-US" altLang="zh-CN" sz="240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𝑙</a:t>
                </a:r>
                <a:r>
                  <a:rPr lang="en-US" altLang="zh-CN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=1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;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otherwise, </a:t>
                </a:r>
                <a:r>
                  <a:rPr lang="en-US" altLang="zh-CN" sz="240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𝑔_𝑙=</a:t>
                </a:r>
                <a:r>
                  <a:rPr lang="en-US" altLang="zh-CN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0.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 All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exercises are derived from K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concepts (e.g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.,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''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Mode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''). </a:t>
                </a:r>
                <a:r>
                  <a:rPr lang="zh-CN" altLang="en-US" sz="2400" dirty="0" smtClean="0"/>
                  <a:t>Our goal is to 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: train |S| local DKT models, where the s-</a:t>
                </a:r>
                <a:r>
                  <a:rPr lang="en-US" altLang="zh-CN" sz="2400" dirty="0" err="1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th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 DKT model can trace the students in school s of knowledge states (represent the students' mastery of concepts). </a:t>
                </a:r>
              </a:p>
              <a:p>
                <a:pPr marL="0" marR="0" lvl="1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2400" dirty="0" smtClean="0">
                  <a:solidFill>
                    <a:srgbClr val="1C1C1C"/>
                  </a:solidFill>
                  <a:latin typeface="Times New Roman" panose="02020603050405020304" pitchFamily="18" charset="0"/>
                  <a:ea typeface="Microsoft YaHei" pitchFamily="50"/>
                  <a:cs typeface="Times New Roman" panose="02020603050405020304" pitchFamily="18" charset="0"/>
                </a:endParaRP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zh-CN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宋体" pitchFamily="-106" charset="-122"/>
                </a:endParaRP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88412EE-440F-428C-82E8-07BCEF19615F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38868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dirty="0">
                    <a:solidFill>
                      <a:srgbClr val="1C1C1C"/>
                    </a:solidFill>
                    <a:latin typeface="Times New Roman" pitchFamily="18" charset="0"/>
                    <a:ea typeface="Microsoft YaHei" pitchFamily="50"/>
                    <a:cs typeface="Times New Roman" panose="02020603050405020304" pitchFamily="18" charset="0"/>
                  </a:rPr>
                  <a:t>这里可能需要具体说明一下具体是如何“</a:t>
                </a:r>
                <a:r>
                  <a:rPr lang="en-US" altLang="zh-CN" sz="1200" dirty="0">
                    <a:solidFill>
                      <a:srgbClr val="1C1C1C"/>
                    </a:solidFill>
                    <a:latin typeface="Times New Roman" pitchFamily="18" charset="0"/>
                    <a:ea typeface="Microsoft YaHei" pitchFamily="50"/>
                    <a:cs typeface="Times New Roman" panose="02020603050405020304" pitchFamily="18" charset="0"/>
                  </a:rPr>
                  <a:t>verify</a:t>
                </a:r>
                <a:r>
                  <a:rPr lang="zh-CN" altLang="en-US" sz="1200" dirty="0">
                    <a:solidFill>
                      <a:srgbClr val="1C1C1C"/>
                    </a:solidFill>
                    <a:latin typeface="Times New Roman" pitchFamily="18" charset="0"/>
                    <a:ea typeface="Microsoft YaHei" pitchFamily="50"/>
                    <a:cs typeface="Times New Roman" panose="02020603050405020304" pitchFamily="18" charset="0"/>
                  </a:rPr>
                  <a:t>”的（将</a:t>
                </a:r>
                <a:r>
                  <a:rPr lang="en-US" altLang="zh-CN" sz="1200" dirty="0">
                    <a:solidFill>
                      <a:srgbClr val="1C1C1C"/>
                    </a:solidFill>
                    <a:latin typeface="Times New Roman" pitchFamily="18" charset="0"/>
                    <a:ea typeface="Microsoft YaHei" pitchFamily="50"/>
                    <a:cs typeface="Times New Roman" panose="02020603050405020304" pitchFamily="18" charset="0"/>
                  </a:rPr>
                  <a:t>LLM</a:t>
                </a:r>
                <a:r>
                  <a:rPr lang="zh-CN" altLang="en-US" sz="1200" dirty="0">
                    <a:solidFill>
                      <a:srgbClr val="1C1C1C"/>
                    </a:solidFill>
                    <a:latin typeface="Times New Roman" pitchFamily="18" charset="0"/>
                    <a:ea typeface="Microsoft YaHei" pitchFamily="50"/>
                    <a:cs typeface="Times New Roman" panose="02020603050405020304" pitchFamily="18" charset="0"/>
                  </a:rPr>
                  <a:t>生成的答案带回原题，假设该答案正确的情况下，改变推理方向，</a:t>
                </a:r>
                <a:r>
                  <a:rPr lang="en-US" altLang="zh-CN" sz="1200" dirty="0">
                    <a:solidFill>
                      <a:srgbClr val="1C1C1C"/>
                    </a:solidFill>
                    <a:latin typeface="Times New Roman" pitchFamily="18" charset="0"/>
                    <a:ea typeface="Microsoft YaHei" pitchFamily="50"/>
                    <a:cs typeface="Times New Roman" panose="02020603050405020304" pitchFamily="18" charset="0"/>
                  </a:rPr>
                  <a:t>mask</a:t>
                </a:r>
                <a:r>
                  <a:rPr lang="zh-CN" altLang="en-US" sz="1200" dirty="0">
                    <a:solidFill>
                      <a:srgbClr val="1C1C1C"/>
                    </a:solidFill>
                    <a:latin typeface="Times New Roman" pitchFamily="18" charset="0"/>
                    <a:ea typeface="Microsoft YaHei" pitchFamily="50"/>
                    <a:cs typeface="Times New Roman" panose="02020603050405020304" pitchFamily="18" charset="0"/>
                  </a:rPr>
                  <a:t>掉某个已经给定的条件，利用给定的答案计算该条件，并与之前</a:t>
                </a:r>
                <a:r>
                  <a:rPr lang="en-US" altLang="zh-CN" sz="1200" dirty="0">
                    <a:solidFill>
                      <a:srgbClr val="1C1C1C"/>
                    </a:solidFill>
                    <a:latin typeface="Times New Roman" pitchFamily="18" charset="0"/>
                    <a:ea typeface="Microsoft YaHei" pitchFamily="50"/>
                    <a:cs typeface="Times New Roman" panose="02020603050405020304" pitchFamily="18" charset="0"/>
                  </a:rPr>
                  <a:t>mask</a:t>
                </a:r>
                <a:r>
                  <a:rPr lang="zh-CN" altLang="en-US" sz="1200" dirty="0">
                    <a:solidFill>
                      <a:srgbClr val="1C1C1C"/>
                    </a:solidFill>
                    <a:latin typeface="Times New Roman" pitchFamily="18" charset="0"/>
                    <a:ea typeface="Microsoft YaHei" pitchFamily="50"/>
                    <a:cs typeface="Times New Roman" panose="02020603050405020304" pitchFamily="18" charset="0"/>
                  </a:rPr>
                  <a:t>掉的条件的真值进行比较）</a:t>
                </a:r>
                <a:endParaRPr lang="en-US" altLang="zh-CN" sz="1200" dirty="0">
                  <a:solidFill>
                    <a:srgbClr val="1C1C1C"/>
                  </a:solidFill>
                  <a:latin typeface="Times New Roman" pitchFamily="18" charset="0"/>
                  <a:ea typeface="Microsoft YaHei" pitchFamily="5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1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smtClean="0"/>
                  <a:t>We 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宋体" pitchFamily="-106" charset="-122"/>
                  </a:rPr>
                  <a:t>formally 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宋体" pitchFamily="-106" charset="-122"/>
                  </a:rPr>
                  <a:t>introduce the issue of Federated Deep Knowledge Tracing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宋体" pitchFamily="-106" charset="-122"/>
                  </a:rPr>
                  <a:t>. Given </a:t>
                </a:r>
                <a:r>
                  <a:rPr lang="en-US" altLang="zh-CN" sz="12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learning records of students from |S| schools isolated. 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Here </a:t>
                </a:r>
                <a:r>
                  <a:rPr lang="en-US" altLang="zh-CN" sz="240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𝑞_𝑙</a:t>
                </a:r>
                <a:r>
                  <a:rPr lang="zh-CN" altLang="en-US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∈</a:t>
                </a:r>
                <a:r>
                  <a:rPr lang="en-US" altLang="zh-CN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𝑄</a:t>
                </a:r>
                <a:r>
                  <a:rPr lang="en-US" altLang="zh-CN" sz="2400" b="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_</a:t>
                </a:r>
                <a:r>
                  <a:rPr lang="en-US" altLang="zh-CN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𝑠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represents the exercise practiced by a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student at time 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l,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and </a:t>
                </a:r>
                <a:r>
                  <a:rPr lang="en-US" altLang="zh-CN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𝑔</a:t>
                </a:r>
                <a:r>
                  <a:rPr lang="en-US" altLang="zh-CN" sz="2400" b="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_</a:t>
                </a:r>
                <a:r>
                  <a:rPr lang="en-US" altLang="zh-CN" sz="240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𝑙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denotes the corresponding score. Generally, if the student correctly answers exercise </a:t>
                </a:r>
                <a:r>
                  <a:rPr lang="en-US" altLang="zh-CN" sz="240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𝑞_𝑙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𝑔</a:t>
                </a:r>
                <a:r>
                  <a:rPr lang="en-US" altLang="zh-CN" sz="2400" b="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_</a:t>
                </a:r>
                <a:r>
                  <a:rPr lang="en-US" altLang="zh-CN" sz="240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𝑙</a:t>
                </a:r>
                <a:r>
                  <a:rPr lang="en-US" altLang="zh-CN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=1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;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otherwise, </a:t>
                </a:r>
                <a:r>
                  <a:rPr lang="en-US" altLang="zh-CN" sz="240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𝑔_𝑙=</a:t>
                </a:r>
                <a:r>
                  <a:rPr lang="en-US" altLang="zh-CN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0.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 All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exercises are derived from K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concepts (e.g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.,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''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Mode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''). </a:t>
                </a:r>
                <a:r>
                  <a:rPr lang="zh-CN" altLang="en-US" sz="2400" dirty="0" smtClean="0"/>
                  <a:t>Our goal is to 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: train |S| local DKT models, where the s-</a:t>
                </a:r>
                <a:r>
                  <a:rPr lang="en-US" altLang="zh-CN" sz="2400" dirty="0" err="1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th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 DKT model can trace the students in school s of knowledge states (represent the students' mastery of concepts). </a:t>
                </a:r>
              </a:p>
              <a:p>
                <a:pPr marL="0" marR="0" lvl="1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2400" dirty="0" smtClean="0">
                  <a:solidFill>
                    <a:srgbClr val="1C1C1C"/>
                  </a:solidFill>
                  <a:latin typeface="Times New Roman" panose="02020603050405020304" pitchFamily="18" charset="0"/>
                  <a:ea typeface="Microsoft YaHei" pitchFamily="50"/>
                  <a:cs typeface="Times New Roman" panose="02020603050405020304" pitchFamily="18" charset="0"/>
                </a:endParaRP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zh-CN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宋体" pitchFamily="-106" charset="-122"/>
                </a:endParaRP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88412EE-440F-428C-82E8-07BCEF19615F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092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dirty="0">
                    <a:solidFill>
                      <a:srgbClr val="1C1C1C"/>
                    </a:solidFill>
                    <a:latin typeface="Times New Roman" pitchFamily="18" charset="0"/>
                    <a:ea typeface="Microsoft YaHei" pitchFamily="50"/>
                    <a:cs typeface="Times New Roman" panose="02020603050405020304" pitchFamily="18" charset="0"/>
                  </a:rPr>
                  <a:t>这里可能需要具体说明一下具体是如何“</a:t>
                </a:r>
                <a:r>
                  <a:rPr lang="en-US" altLang="zh-CN" sz="1200" dirty="0">
                    <a:solidFill>
                      <a:srgbClr val="1C1C1C"/>
                    </a:solidFill>
                    <a:latin typeface="Times New Roman" pitchFamily="18" charset="0"/>
                    <a:ea typeface="Microsoft YaHei" pitchFamily="50"/>
                    <a:cs typeface="Times New Roman" panose="02020603050405020304" pitchFamily="18" charset="0"/>
                  </a:rPr>
                  <a:t>verify</a:t>
                </a:r>
                <a:r>
                  <a:rPr lang="zh-CN" altLang="en-US" sz="1200" dirty="0">
                    <a:solidFill>
                      <a:srgbClr val="1C1C1C"/>
                    </a:solidFill>
                    <a:latin typeface="Times New Roman" pitchFamily="18" charset="0"/>
                    <a:ea typeface="Microsoft YaHei" pitchFamily="50"/>
                    <a:cs typeface="Times New Roman" panose="02020603050405020304" pitchFamily="18" charset="0"/>
                  </a:rPr>
                  <a:t>”的（将</a:t>
                </a:r>
                <a:r>
                  <a:rPr lang="en-US" altLang="zh-CN" sz="1200" dirty="0">
                    <a:solidFill>
                      <a:srgbClr val="1C1C1C"/>
                    </a:solidFill>
                    <a:latin typeface="Times New Roman" pitchFamily="18" charset="0"/>
                    <a:ea typeface="Microsoft YaHei" pitchFamily="50"/>
                    <a:cs typeface="Times New Roman" panose="02020603050405020304" pitchFamily="18" charset="0"/>
                  </a:rPr>
                  <a:t>LLM</a:t>
                </a:r>
                <a:r>
                  <a:rPr lang="zh-CN" altLang="en-US" sz="1200" dirty="0">
                    <a:solidFill>
                      <a:srgbClr val="1C1C1C"/>
                    </a:solidFill>
                    <a:latin typeface="Times New Roman" pitchFamily="18" charset="0"/>
                    <a:ea typeface="Microsoft YaHei" pitchFamily="50"/>
                    <a:cs typeface="Times New Roman" panose="02020603050405020304" pitchFamily="18" charset="0"/>
                  </a:rPr>
                  <a:t>生成的答案带回原题，假设该答案正确的情况下，改变推理方向，</a:t>
                </a:r>
                <a:r>
                  <a:rPr lang="en-US" altLang="zh-CN" sz="1200" dirty="0">
                    <a:solidFill>
                      <a:srgbClr val="1C1C1C"/>
                    </a:solidFill>
                    <a:latin typeface="Times New Roman" pitchFamily="18" charset="0"/>
                    <a:ea typeface="Microsoft YaHei" pitchFamily="50"/>
                    <a:cs typeface="Times New Roman" panose="02020603050405020304" pitchFamily="18" charset="0"/>
                  </a:rPr>
                  <a:t>mask</a:t>
                </a:r>
                <a:r>
                  <a:rPr lang="zh-CN" altLang="en-US" sz="1200" dirty="0">
                    <a:solidFill>
                      <a:srgbClr val="1C1C1C"/>
                    </a:solidFill>
                    <a:latin typeface="Times New Roman" pitchFamily="18" charset="0"/>
                    <a:ea typeface="Microsoft YaHei" pitchFamily="50"/>
                    <a:cs typeface="Times New Roman" panose="02020603050405020304" pitchFamily="18" charset="0"/>
                  </a:rPr>
                  <a:t>掉某个已经给定的条件，利用给定的答案计算该条件，并与之前</a:t>
                </a:r>
                <a:r>
                  <a:rPr lang="en-US" altLang="zh-CN" sz="1200" dirty="0">
                    <a:solidFill>
                      <a:srgbClr val="1C1C1C"/>
                    </a:solidFill>
                    <a:latin typeface="Times New Roman" pitchFamily="18" charset="0"/>
                    <a:ea typeface="Microsoft YaHei" pitchFamily="50"/>
                    <a:cs typeface="Times New Roman" panose="02020603050405020304" pitchFamily="18" charset="0"/>
                  </a:rPr>
                  <a:t>mask</a:t>
                </a:r>
                <a:r>
                  <a:rPr lang="zh-CN" altLang="en-US" sz="1200" dirty="0">
                    <a:solidFill>
                      <a:srgbClr val="1C1C1C"/>
                    </a:solidFill>
                    <a:latin typeface="Times New Roman" pitchFamily="18" charset="0"/>
                    <a:ea typeface="Microsoft YaHei" pitchFamily="50"/>
                    <a:cs typeface="Times New Roman" panose="02020603050405020304" pitchFamily="18" charset="0"/>
                  </a:rPr>
                  <a:t>掉的条件的真值进行比较）</a:t>
                </a:r>
                <a:endParaRPr lang="en-US" altLang="zh-CN" sz="1200" dirty="0">
                  <a:solidFill>
                    <a:srgbClr val="1C1C1C"/>
                  </a:solidFill>
                  <a:latin typeface="Times New Roman" pitchFamily="18" charset="0"/>
                  <a:ea typeface="Microsoft YaHei" pitchFamily="5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1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smtClean="0"/>
                  <a:t>We 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宋体" pitchFamily="-106" charset="-122"/>
                  </a:rPr>
                  <a:t>formally 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宋体" pitchFamily="-106" charset="-122"/>
                  </a:rPr>
                  <a:t>introduce the issue of Federated Deep Knowledge Tracing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宋体" pitchFamily="-106" charset="-122"/>
                  </a:rPr>
                  <a:t>. Given </a:t>
                </a:r>
                <a:r>
                  <a:rPr lang="en-US" altLang="zh-CN" sz="12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learning records of students from |S| schools isolated. 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Here </a:t>
                </a:r>
                <a:r>
                  <a:rPr lang="en-US" altLang="zh-CN" sz="240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𝑞_𝑙</a:t>
                </a:r>
                <a:r>
                  <a:rPr lang="zh-CN" altLang="en-US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∈</a:t>
                </a:r>
                <a:r>
                  <a:rPr lang="en-US" altLang="zh-CN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𝑄</a:t>
                </a:r>
                <a:r>
                  <a:rPr lang="en-US" altLang="zh-CN" sz="2400" b="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_</a:t>
                </a:r>
                <a:r>
                  <a:rPr lang="en-US" altLang="zh-CN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𝑠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represents the exercise practiced by a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student at time 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l,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and </a:t>
                </a:r>
                <a:r>
                  <a:rPr lang="en-US" altLang="zh-CN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𝑔</a:t>
                </a:r>
                <a:r>
                  <a:rPr lang="en-US" altLang="zh-CN" sz="2400" b="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_</a:t>
                </a:r>
                <a:r>
                  <a:rPr lang="en-US" altLang="zh-CN" sz="240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𝑙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denotes the corresponding score. Generally, if the student correctly answers exercise </a:t>
                </a:r>
                <a:r>
                  <a:rPr lang="en-US" altLang="zh-CN" sz="240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𝑞_𝑙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𝑔</a:t>
                </a:r>
                <a:r>
                  <a:rPr lang="en-US" altLang="zh-CN" sz="2400" b="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_</a:t>
                </a:r>
                <a:r>
                  <a:rPr lang="en-US" altLang="zh-CN" sz="240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𝑙</a:t>
                </a:r>
                <a:r>
                  <a:rPr lang="en-US" altLang="zh-CN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=1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;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otherwise, </a:t>
                </a:r>
                <a:r>
                  <a:rPr lang="en-US" altLang="zh-CN" sz="240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𝑔_𝑙=</a:t>
                </a:r>
                <a:r>
                  <a:rPr lang="en-US" altLang="zh-CN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0.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 All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exercises are derived from K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concepts (e.g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.,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''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Mode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''). </a:t>
                </a:r>
                <a:r>
                  <a:rPr lang="zh-CN" altLang="en-US" sz="2400" dirty="0" smtClean="0"/>
                  <a:t>Our goal is to 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: train |S| local DKT models, where the s-</a:t>
                </a:r>
                <a:r>
                  <a:rPr lang="en-US" altLang="zh-CN" sz="2400" dirty="0" err="1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th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 DKT model can trace the students in school s of knowledge states (represent the students' mastery of concepts). </a:t>
                </a:r>
              </a:p>
              <a:p>
                <a:pPr marL="0" marR="0" lvl="1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2400" dirty="0" smtClean="0">
                  <a:solidFill>
                    <a:srgbClr val="1C1C1C"/>
                  </a:solidFill>
                  <a:latin typeface="Times New Roman" panose="02020603050405020304" pitchFamily="18" charset="0"/>
                  <a:ea typeface="Microsoft YaHei" pitchFamily="50"/>
                  <a:cs typeface="Times New Roman" panose="02020603050405020304" pitchFamily="18" charset="0"/>
                </a:endParaRP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zh-CN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宋体" pitchFamily="-106" charset="-122"/>
                </a:endParaRP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88412EE-440F-428C-82E8-07BCEF19615F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5239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dirty="0">
                    <a:solidFill>
                      <a:srgbClr val="1C1C1C"/>
                    </a:solidFill>
                    <a:latin typeface="Times New Roman" pitchFamily="18" charset="0"/>
                    <a:ea typeface="Microsoft YaHei" pitchFamily="50"/>
                    <a:cs typeface="Times New Roman" panose="02020603050405020304" pitchFamily="18" charset="0"/>
                  </a:rPr>
                  <a:t>Give LLMs several examples which express the step-by-step reasoning process as a Python program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dirty="0">
                    <a:solidFill>
                      <a:srgbClr val="1C1C1C"/>
                    </a:solidFill>
                    <a:latin typeface="Times New Roman" pitchFamily="18" charset="0"/>
                    <a:ea typeface="Microsoft YaHei" pitchFamily="50"/>
                    <a:cs typeface="Times New Roman" panose="02020603050405020304" pitchFamily="18" charset="0"/>
                  </a:rPr>
                  <a:t>Ask LLMs to generate a piece of Python code to solve the given problem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dirty="0">
                    <a:solidFill>
                      <a:srgbClr val="1C1C1C"/>
                    </a:solidFill>
                    <a:latin typeface="Times New Roman" pitchFamily="18" charset="0"/>
                    <a:ea typeface="Microsoft YaHei" pitchFamily="50"/>
                    <a:cs typeface="Times New Roman" panose="02020603050405020304" pitchFamily="18" charset="0"/>
                  </a:rPr>
                  <a:t>Use an external code interpreter to execute the generated programs to derive the answer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dirty="0">
                  <a:solidFill>
                    <a:srgbClr val="1C1C1C"/>
                  </a:solidFill>
                  <a:latin typeface="Times New Roman" pitchFamily="18" charset="0"/>
                  <a:ea typeface="Microsoft YaHei" pitchFamily="5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1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smtClean="0"/>
                  <a:t>We 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宋体" pitchFamily="-106" charset="-122"/>
                  </a:rPr>
                  <a:t>formally 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宋体" pitchFamily="-106" charset="-122"/>
                  </a:rPr>
                  <a:t>introduce the issue of Federated Deep Knowledge Tracing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宋体" pitchFamily="-106" charset="-122"/>
                  </a:rPr>
                  <a:t>. Given </a:t>
                </a:r>
                <a:r>
                  <a:rPr lang="en-US" altLang="zh-CN" sz="12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learning records of students from |S| schools isolated. 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Here </a:t>
                </a:r>
                <a:r>
                  <a:rPr lang="en-US" altLang="zh-CN" sz="240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𝑞_𝑙</a:t>
                </a:r>
                <a:r>
                  <a:rPr lang="zh-CN" altLang="en-US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∈</a:t>
                </a:r>
                <a:r>
                  <a:rPr lang="en-US" altLang="zh-CN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𝑄</a:t>
                </a:r>
                <a:r>
                  <a:rPr lang="en-US" altLang="zh-CN" sz="2400" b="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_</a:t>
                </a:r>
                <a:r>
                  <a:rPr lang="en-US" altLang="zh-CN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𝑠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represents the exercise practiced by a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student at time 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l,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and </a:t>
                </a:r>
                <a:r>
                  <a:rPr lang="en-US" altLang="zh-CN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𝑔</a:t>
                </a:r>
                <a:r>
                  <a:rPr lang="en-US" altLang="zh-CN" sz="2400" b="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_</a:t>
                </a:r>
                <a:r>
                  <a:rPr lang="en-US" altLang="zh-CN" sz="240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𝑙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denotes the corresponding score. Generally, if the student correctly answers exercise </a:t>
                </a:r>
                <a:r>
                  <a:rPr lang="en-US" altLang="zh-CN" sz="240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𝑞_𝑙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𝑔</a:t>
                </a:r>
                <a:r>
                  <a:rPr lang="en-US" altLang="zh-CN" sz="2400" b="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_</a:t>
                </a:r>
                <a:r>
                  <a:rPr lang="en-US" altLang="zh-CN" sz="240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𝑙</a:t>
                </a:r>
                <a:r>
                  <a:rPr lang="en-US" altLang="zh-CN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=1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;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otherwise, </a:t>
                </a:r>
                <a:r>
                  <a:rPr lang="en-US" altLang="zh-CN" sz="240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𝑔_𝑙=</a:t>
                </a:r>
                <a:r>
                  <a:rPr lang="en-US" altLang="zh-CN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0.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 All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exercises are derived from K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concepts (e.g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.,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''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Mode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''). </a:t>
                </a:r>
                <a:r>
                  <a:rPr lang="zh-CN" altLang="en-US" sz="2400" dirty="0" smtClean="0"/>
                  <a:t>Our goal is to 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: train |S| local DKT models, where the s-</a:t>
                </a:r>
                <a:r>
                  <a:rPr lang="en-US" altLang="zh-CN" sz="2400" dirty="0" err="1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th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 DKT model can trace the students in school s of knowledge states (represent the students' mastery of concepts). </a:t>
                </a:r>
              </a:p>
              <a:p>
                <a:pPr marL="0" marR="0" lvl="1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2400" dirty="0" smtClean="0">
                  <a:solidFill>
                    <a:srgbClr val="1C1C1C"/>
                  </a:solidFill>
                  <a:latin typeface="Times New Roman" panose="02020603050405020304" pitchFamily="18" charset="0"/>
                  <a:ea typeface="Microsoft YaHei" pitchFamily="50"/>
                  <a:cs typeface="Times New Roman" panose="02020603050405020304" pitchFamily="18" charset="0"/>
                </a:endParaRP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zh-CN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宋体" pitchFamily="-106" charset="-122"/>
                </a:endParaRP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88412EE-440F-428C-82E8-07BCEF19615F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8272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dirty="0">
                    <a:solidFill>
                      <a:srgbClr val="1C1C1C"/>
                    </a:solidFill>
                    <a:latin typeface="Times New Roman" pitchFamily="18" charset="0"/>
                    <a:ea typeface="Microsoft YaHei" pitchFamily="50"/>
                    <a:cs typeface="Times New Roman" panose="02020603050405020304" pitchFamily="18" charset="0"/>
                  </a:rPr>
                  <a:t>Give LLMs several examples which express the step-by-step reasoning process as a Python program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dirty="0">
                    <a:solidFill>
                      <a:srgbClr val="1C1C1C"/>
                    </a:solidFill>
                    <a:latin typeface="Times New Roman" pitchFamily="18" charset="0"/>
                    <a:ea typeface="Microsoft YaHei" pitchFamily="50"/>
                    <a:cs typeface="Times New Roman" panose="02020603050405020304" pitchFamily="18" charset="0"/>
                  </a:rPr>
                  <a:t>Ask LLMs to generate a piece of Python code to solve the given problem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dirty="0">
                    <a:solidFill>
                      <a:srgbClr val="1C1C1C"/>
                    </a:solidFill>
                    <a:latin typeface="Times New Roman" pitchFamily="18" charset="0"/>
                    <a:ea typeface="Microsoft YaHei" pitchFamily="50"/>
                    <a:cs typeface="Times New Roman" panose="02020603050405020304" pitchFamily="18" charset="0"/>
                  </a:rPr>
                  <a:t>Use an external code interpreter to execute the generated programs to derive the answer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dirty="0">
                  <a:solidFill>
                    <a:srgbClr val="1C1C1C"/>
                  </a:solidFill>
                  <a:latin typeface="Times New Roman" pitchFamily="18" charset="0"/>
                  <a:ea typeface="Microsoft YaHei" pitchFamily="5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1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smtClean="0"/>
                  <a:t>We 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宋体" pitchFamily="-106" charset="-122"/>
                  </a:rPr>
                  <a:t>formally 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宋体" pitchFamily="-106" charset="-122"/>
                  </a:rPr>
                  <a:t>introduce the issue of Federated Deep Knowledge Tracing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宋体" pitchFamily="-106" charset="-122"/>
                  </a:rPr>
                  <a:t>. Given </a:t>
                </a:r>
                <a:r>
                  <a:rPr lang="en-US" altLang="zh-CN" sz="12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learning records of students from |S| schools isolated. 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Here </a:t>
                </a:r>
                <a:r>
                  <a:rPr lang="en-US" altLang="zh-CN" sz="240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𝑞_𝑙</a:t>
                </a:r>
                <a:r>
                  <a:rPr lang="zh-CN" altLang="en-US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∈</a:t>
                </a:r>
                <a:r>
                  <a:rPr lang="en-US" altLang="zh-CN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𝑄</a:t>
                </a:r>
                <a:r>
                  <a:rPr lang="en-US" altLang="zh-CN" sz="2400" b="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_</a:t>
                </a:r>
                <a:r>
                  <a:rPr lang="en-US" altLang="zh-CN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𝑠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represents the exercise practiced by a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student at time 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l,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and </a:t>
                </a:r>
                <a:r>
                  <a:rPr lang="en-US" altLang="zh-CN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𝑔</a:t>
                </a:r>
                <a:r>
                  <a:rPr lang="en-US" altLang="zh-CN" sz="2400" b="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_</a:t>
                </a:r>
                <a:r>
                  <a:rPr lang="en-US" altLang="zh-CN" sz="240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𝑙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denotes the corresponding score. Generally, if the student correctly answers exercise </a:t>
                </a:r>
                <a:r>
                  <a:rPr lang="en-US" altLang="zh-CN" sz="240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𝑞_𝑙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𝑔</a:t>
                </a:r>
                <a:r>
                  <a:rPr lang="en-US" altLang="zh-CN" sz="2400" b="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_</a:t>
                </a:r>
                <a:r>
                  <a:rPr lang="en-US" altLang="zh-CN" sz="240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𝑙</a:t>
                </a:r>
                <a:r>
                  <a:rPr lang="en-US" altLang="zh-CN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=1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;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otherwise, </a:t>
                </a:r>
                <a:r>
                  <a:rPr lang="en-US" altLang="zh-CN" sz="240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𝑔_𝑙=</a:t>
                </a:r>
                <a:r>
                  <a:rPr lang="en-US" altLang="zh-CN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0.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 All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exercises are derived from K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concepts (e.g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.,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''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Mode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''). </a:t>
                </a:r>
                <a:r>
                  <a:rPr lang="zh-CN" altLang="en-US" sz="2400" dirty="0" smtClean="0"/>
                  <a:t>Our goal is to 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: train |S| local DKT models, where the s-</a:t>
                </a:r>
                <a:r>
                  <a:rPr lang="en-US" altLang="zh-CN" sz="2400" dirty="0" err="1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th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 DKT model can trace the students in school s of knowledge states (represent the students' mastery of concepts). </a:t>
                </a:r>
              </a:p>
              <a:p>
                <a:pPr marL="0" marR="0" lvl="1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2400" dirty="0" smtClean="0">
                  <a:solidFill>
                    <a:srgbClr val="1C1C1C"/>
                  </a:solidFill>
                  <a:latin typeface="Times New Roman" panose="02020603050405020304" pitchFamily="18" charset="0"/>
                  <a:ea typeface="Microsoft YaHei" pitchFamily="50"/>
                  <a:cs typeface="Times New Roman" panose="02020603050405020304" pitchFamily="18" charset="0"/>
                </a:endParaRP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zh-CN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宋体" pitchFamily="-106" charset="-122"/>
                </a:endParaRP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88412EE-440F-428C-82E8-07BCEF19615F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7059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dirty="0">
                    <a:solidFill>
                      <a:srgbClr val="1C1C1C"/>
                    </a:solidFill>
                    <a:latin typeface="Times New Roman" pitchFamily="18" charset="0"/>
                    <a:ea typeface="Microsoft YaHei" pitchFamily="50"/>
                    <a:cs typeface="Times New Roman" panose="02020603050405020304" pitchFamily="18" charset="0"/>
                  </a:rPr>
                  <a:t>Give LLMs several examples which express the step-by-step reasoning process as a Python program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dirty="0">
                    <a:solidFill>
                      <a:srgbClr val="1C1C1C"/>
                    </a:solidFill>
                    <a:latin typeface="Times New Roman" pitchFamily="18" charset="0"/>
                    <a:ea typeface="Microsoft YaHei" pitchFamily="50"/>
                    <a:cs typeface="Times New Roman" panose="02020603050405020304" pitchFamily="18" charset="0"/>
                  </a:rPr>
                  <a:t>Ask LLMs to generate a piece of Python code to solve the given problem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1200" dirty="0">
                    <a:solidFill>
                      <a:srgbClr val="1C1C1C"/>
                    </a:solidFill>
                    <a:latin typeface="Times New Roman" pitchFamily="18" charset="0"/>
                    <a:ea typeface="Microsoft YaHei" pitchFamily="50"/>
                    <a:cs typeface="Times New Roman" panose="02020603050405020304" pitchFamily="18" charset="0"/>
                  </a:rPr>
                  <a:t>Use an external code interpreter to execute the generated programs to derive the answer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dirty="0">
                  <a:solidFill>
                    <a:srgbClr val="1C1C1C"/>
                  </a:solidFill>
                  <a:latin typeface="Times New Roman" pitchFamily="18" charset="0"/>
                  <a:ea typeface="Microsoft YaHei" pitchFamily="5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1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smtClean="0"/>
                  <a:t>We 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宋体" pitchFamily="-106" charset="-122"/>
                  </a:rPr>
                  <a:t>formally 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宋体" pitchFamily="-106" charset="-122"/>
                  </a:rPr>
                  <a:t>introduce the issue of Federated Deep Knowledge Tracing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宋体" pitchFamily="-106" charset="-122"/>
                  </a:rPr>
                  <a:t>. Given </a:t>
                </a:r>
                <a:r>
                  <a:rPr lang="en-US" altLang="zh-CN" sz="12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learning records of students from |S| schools isolated. 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Here </a:t>
                </a:r>
                <a:r>
                  <a:rPr lang="en-US" altLang="zh-CN" sz="240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𝑞_𝑙</a:t>
                </a:r>
                <a:r>
                  <a:rPr lang="zh-CN" altLang="en-US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∈</a:t>
                </a:r>
                <a:r>
                  <a:rPr lang="en-US" altLang="zh-CN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𝑄</a:t>
                </a:r>
                <a:r>
                  <a:rPr lang="en-US" altLang="zh-CN" sz="2400" b="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_</a:t>
                </a:r>
                <a:r>
                  <a:rPr lang="en-US" altLang="zh-CN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𝑠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represents the exercise practiced by a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student at time 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l,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and </a:t>
                </a:r>
                <a:r>
                  <a:rPr lang="en-US" altLang="zh-CN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𝑔</a:t>
                </a:r>
                <a:r>
                  <a:rPr lang="en-US" altLang="zh-CN" sz="2400" b="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_</a:t>
                </a:r>
                <a:r>
                  <a:rPr lang="en-US" altLang="zh-CN" sz="240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𝑙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denotes the corresponding score. Generally, if the student correctly answers exercise </a:t>
                </a:r>
                <a:r>
                  <a:rPr lang="en-US" altLang="zh-CN" sz="240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𝑞_𝑙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𝑔</a:t>
                </a:r>
                <a:r>
                  <a:rPr lang="en-US" altLang="zh-CN" sz="2400" b="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_</a:t>
                </a:r>
                <a:r>
                  <a:rPr lang="en-US" altLang="zh-CN" sz="240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𝑙</a:t>
                </a:r>
                <a:r>
                  <a:rPr lang="en-US" altLang="zh-CN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=1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;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otherwise, </a:t>
                </a:r>
                <a:r>
                  <a:rPr lang="en-US" altLang="zh-CN" sz="240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𝑔_𝑙=</a:t>
                </a:r>
                <a:r>
                  <a:rPr lang="en-US" altLang="zh-CN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0.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 All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exercises are derived from K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concepts (e.g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.,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''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Mode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''). </a:t>
                </a:r>
                <a:r>
                  <a:rPr lang="zh-CN" altLang="en-US" sz="2400" dirty="0" smtClean="0"/>
                  <a:t>Our goal is to 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: train |S| local DKT models, where the s-</a:t>
                </a:r>
                <a:r>
                  <a:rPr lang="en-US" altLang="zh-CN" sz="2400" dirty="0" err="1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th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 DKT model can trace the students in school s of knowledge states (represent the students' mastery of concepts). </a:t>
                </a:r>
              </a:p>
              <a:p>
                <a:pPr marL="0" marR="0" lvl="1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2400" dirty="0" smtClean="0">
                  <a:solidFill>
                    <a:srgbClr val="1C1C1C"/>
                  </a:solidFill>
                  <a:latin typeface="Times New Roman" panose="02020603050405020304" pitchFamily="18" charset="0"/>
                  <a:ea typeface="Microsoft YaHei" pitchFamily="50"/>
                  <a:cs typeface="Times New Roman" panose="02020603050405020304" pitchFamily="18" charset="0"/>
                </a:endParaRP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zh-CN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宋体" pitchFamily="-106" charset="-122"/>
                </a:endParaRP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88412EE-440F-428C-82E8-07BCEF19615F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7682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dirty="0">
                    <a:solidFill>
                      <a:srgbClr val="1C1C1C"/>
                    </a:solidFill>
                    <a:latin typeface="Times New Roman" pitchFamily="18" charset="0"/>
                    <a:ea typeface="Microsoft YaHei" pitchFamily="50"/>
                    <a:cs typeface="Times New Roman" panose="02020603050405020304" pitchFamily="18" charset="0"/>
                  </a:rPr>
                  <a:t>这里可能需要具体说明一下具体是如何“</a:t>
                </a:r>
                <a:r>
                  <a:rPr lang="en-US" altLang="zh-CN" sz="1200" dirty="0">
                    <a:solidFill>
                      <a:srgbClr val="1C1C1C"/>
                    </a:solidFill>
                    <a:latin typeface="Times New Roman" pitchFamily="18" charset="0"/>
                    <a:ea typeface="Microsoft YaHei" pitchFamily="50"/>
                    <a:cs typeface="Times New Roman" panose="02020603050405020304" pitchFamily="18" charset="0"/>
                  </a:rPr>
                  <a:t>verify</a:t>
                </a:r>
                <a:r>
                  <a:rPr lang="zh-CN" altLang="en-US" sz="1200" dirty="0">
                    <a:solidFill>
                      <a:srgbClr val="1C1C1C"/>
                    </a:solidFill>
                    <a:latin typeface="Times New Roman" pitchFamily="18" charset="0"/>
                    <a:ea typeface="Microsoft YaHei" pitchFamily="50"/>
                    <a:cs typeface="Times New Roman" panose="02020603050405020304" pitchFamily="18" charset="0"/>
                  </a:rPr>
                  <a:t>”的（将</a:t>
                </a:r>
                <a:r>
                  <a:rPr lang="en-US" altLang="zh-CN" sz="1200" dirty="0">
                    <a:solidFill>
                      <a:srgbClr val="1C1C1C"/>
                    </a:solidFill>
                    <a:latin typeface="Times New Roman" pitchFamily="18" charset="0"/>
                    <a:ea typeface="Microsoft YaHei" pitchFamily="50"/>
                    <a:cs typeface="Times New Roman" panose="02020603050405020304" pitchFamily="18" charset="0"/>
                  </a:rPr>
                  <a:t>LLM</a:t>
                </a:r>
                <a:r>
                  <a:rPr lang="zh-CN" altLang="en-US" sz="1200" dirty="0">
                    <a:solidFill>
                      <a:srgbClr val="1C1C1C"/>
                    </a:solidFill>
                    <a:latin typeface="Times New Roman" pitchFamily="18" charset="0"/>
                    <a:ea typeface="Microsoft YaHei" pitchFamily="50"/>
                    <a:cs typeface="Times New Roman" panose="02020603050405020304" pitchFamily="18" charset="0"/>
                  </a:rPr>
                  <a:t>生成的答案带回原题，假设该答案正确的情况下，改变推理方向，</a:t>
                </a:r>
                <a:r>
                  <a:rPr lang="en-US" altLang="zh-CN" sz="1200" dirty="0">
                    <a:solidFill>
                      <a:srgbClr val="1C1C1C"/>
                    </a:solidFill>
                    <a:latin typeface="Times New Roman" pitchFamily="18" charset="0"/>
                    <a:ea typeface="Microsoft YaHei" pitchFamily="50"/>
                    <a:cs typeface="Times New Roman" panose="02020603050405020304" pitchFamily="18" charset="0"/>
                  </a:rPr>
                  <a:t>mask</a:t>
                </a:r>
                <a:r>
                  <a:rPr lang="zh-CN" altLang="en-US" sz="1200" dirty="0">
                    <a:solidFill>
                      <a:srgbClr val="1C1C1C"/>
                    </a:solidFill>
                    <a:latin typeface="Times New Roman" pitchFamily="18" charset="0"/>
                    <a:ea typeface="Microsoft YaHei" pitchFamily="50"/>
                    <a:cs typeface="Times New Roman" panose="02020603050405020304" pitchFamily="18" charset="0"/>
                  </a:rPr>
                  <a:t>掉某个已经给定的条件，利用给定的答案计算该条件，并与之前</a:t>
                </a:r>
                <a:r>
                  <a:rPr lang="en-US" altLang="zh-CN" sz="1200" dirty="0">
                    <a:solidFill>
                      <a:srgbClr val="1C1C1C"/>
                    </a:solidFill>
                    <a:latin typeface="Times New Roman" pitchFamily="18" charset="0"/>
                    <a:ea typeface="Microsoft YaHei" pitchFamily="50"/>
                    <a:cs typeface="Times New Roman" panose="02020603050405020304" pitchFamily="18" charset="0"/>
                  </a:rPr>
                  <a:t>mask</a:t>
                </a:r>
                <a:r>
                  <a:rPr lang="zh-CN" altLang="en-US" sz="1200" dirty="0">
                    <a:solidFill>
                      <a:srgbClr val="1C1C1C"/>
                    </a:solidFill>
                    <a:latin typeface="Times New Roman" pitchFamily="18" charset="0"/>
                    <a:ea typeface="Microsoft YaHei" pitchFamily="50"/>
                    <a:cs typeface="Times New Roman" panose="02020603050405020304" pitchFamily="18" charset="0"/>
                  </a:rPr>
                  <a:t>掉的条件的真值进行比较）</a:t>
                </a:r>
                <a:endParaRPr lang="en-US" altLang="zh-CN" sz="1200" dirty="0">
                  <a:solidFill>
                    <a:srgbClr val="1C1C1C"/>
                  </a:solidFill>
                  <a:latin typeface="Times New Roman" pitchFamily="18" charset="0"/>
                  <a:ea typeface="Microsoft YaHei" pitchFamily="5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1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smtClean="0"/>
                  <a:t>We 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宋体" pitchFamily="-106" charset="-122"/>
                  </a:rPr>
                  <a:t>formally 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宋体" pitchFamily="-106" charset="-122"/>
                  </a:rPr>
                  <a:t>introduce the issue of Federated Deep Knowledge Tracing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宋体" pitchFamily="-106" charset="-122"/>
                  </a:rPr>
                  <a:t>. Given </a:t>
                </a:r>
                <a:r>
                  <a:rPr lang="en-US" altLang="zh-CN" sz="12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learning records of students from |S| schools isolated. 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Here </a:t>
                </a:r>
                <a:r>
                  <a:rPr lang="en-US" altLang="zh-CN" sz="240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𝑞_𝑙</a:t>
                </a:r>
                <a:r>
                  <a:rPr lang="zh-CN" altLang="en-US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∈</a:t>
                </a:r>
                <a:r>
                  <a:rPr lang="en-US" altLang="zh-CN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𝑄</a:t>
                </a:r>
                <a:r>
                  <a:rPr lang="en-US" altLang="zh-CN" sz="2400" b="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_</a:t>
                </a:r>
                <a:r>
                  <a:rPr lang="en-US" altLang="zh-CN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𝑠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represents the exercise practiced by a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student at time 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l,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and </a:t>
                </a:r>
                <a:r>
                  <a:rPr lang="en-US" altLang="zh-CN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𝑔</a:t>
                </a:r>
                <a:r>
                  <a:rPr lang="en-US" altLang="zh-CN" sz="2400" b="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_</a:t>
                </a:r>
                <a:r>
                  <a:rPr lang="en-US" altLang="zh-CN" sz="240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𝑙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denotes the corresponding score. Generally, if the student correctly answers exercise </a:t>
                </a:r>
                <a:r>
                  <a:rPr lang="en-US" altLang="zh-CN" sz="240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𝑞_𝑙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𝑔</a:t>
                </a:r>
                <a:r>
                  <a:rPr lang="en-US" altLang="zh-CN" sz="2400" b="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_</a:t>
                </a:r>
                <a:r>
                  <a:rPr lang="en-US" altLang="zh-CN" sz="240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𝑙</a:t>
                </a:r>
                <a:r>
                  <a:rPr lang="en-US" altLang="zh-CN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=1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;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otherwise, </a:t>
                </a:r>
                <a:r>
                  <a:rPr lang="en-US" altLang="zh-CN" sz="240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𝑔_𝑙=</a:t>
                </a:r>
                <a:r>
                  <a:rPr lang="en-US" altLang="zh-CN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0.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 All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exercises are derived from K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concepts (e.g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.,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''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Mode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''). </a:t>
                </a:r>
                <a:r>
                  <a:rPr lang="zh-CN" altLang="en-US" sz="2400" dirty="0" smtClean="0"/>
                  <a:t>Our goal is to 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: train |S| local DKT models, where the s-</a:t>
                </a:r>
                <a:r>
                  <a:rPr lang="en-US" altLang="zh-CN" sz="2400" dirty="0" err="1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th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 DKT model can trace the students in school s of knowledge states (represent the students' mastery of concepts). </a:t>
                </a:r>
              </a:p>
              <a:p>
                <a:pPr marL="0" marR="0" lvl="1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2400" dirty="0" smtClean="0">
                  <a:solidFill>
                    <a:srgbClr val="1C1C1C"/>
                  </a:solidFill>
                  <a:latin typeface="Times New Roman" panose="02020603050405020304" pitchFamily="18" charset="0"/>
                  <a:ea typeface="Microsoft YaHei" pitchFamily="50"/>
                  <a:cs typeface="Times New Roman" panose="02020603050405020304" pitchFamily="18" charset="0"/>
                </a:endParaRP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zh-CN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宋体" pitchFamily="-106" charset="-122"/>
                </a:endParaRP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88412EE-440F-428C-82E8-07BCEF19615F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9244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dirty="0">
                    <a:solidFill>
                      <a:srgbClr val="1C1C1C"/>
                    </a:solidFill>
                    <a:latin typeface="Times New Roman" pitchFamily="18" charset="0"/>
                    <a:ea typeface="Microsoft YaHei" pitchFamily="50"/>
                    <a:cs typeface="Times New Roman" panose="02020603050405020304" pitchFamily="18" charset="0"/>
                  </a:rPr>
                  <a:t>这里可能需要具体说明一下具体是如何“</a:t>
                </a:r>
                <a:r>
                  <a:rPr lang="en-US" altLang="zh-CN" sz="1200" dirty="0">
                    <a:solidFill>
                      <a:srgbClr val="1C1C1C"/>
                    </a:solidFill>
                    <a:latin typeface="Times New Roman" pitchFamily="18" charset="0"/>
                    <a:ea typeface="Microsoft YaHei" pitchFamily="50"/>
                    <a:cs typeface="Times New Roman" panose="02020603050405020304" pitchFamily="18" charset="0"/>
                  </a:rPr>
                  <a:t>verify</a:t>
                </a:r>
                <a:r>
                  <a:rPr lang="zh-CN" altLang="en-US" sz="1200" dirty="0">
                    <a:solidFill>
                      <a:srgbClr val="1C1C1C"/>
                    </a:solidFill>
                    <a:latin typeface="Times New Roman" pitchFamily="18" charset="0"/>
                    <a:ea typeface="Microsoft YaHei" pitchFamily="50"/>
                    <a:cs typeface="Times New Roman" panose="02020603050405020304" pitchFamily="18" charset="0"/>
                  </a:rPr>
                  <a:t>”的（将</a:t>
                </a:r>
                <a:r>
                  <a:rPr lang="en-US" altLang="zh-CN" sz="1200" dirty="0">
                    <a:solidFill>
                      <a:srgbClr val="1C1C1C"/>
                    </a:solidFill>
                    <a:latin typeface="Times New Roman" pitchFamily="18" charset="0"/>
                    <a:ea typeface="Microsoft YaHei" pitchFamily="50"/>
                    <a:cs typeface="Times New Roman" panose="02020603050405020304" pitchFamily="18" charset="0"/>
                  </a:rPr>
                  <a:t>LLM</a:t>
                </a:r>
                <a:r>
                  <a:rPr lang="zh-CN" altLang="en-US" sz="1200" dirty="0">
                    <a:solidFill>
                      <a:srgbClr val="1C1C1C"/>
                    </a:solidFill>
                    <a:latin typeface="Times New Roman" pitchFamily="18" charset="0"/>
                    <a:ea typeface="Microsoft YaHei" pitchFamily="50"/>
                    <a:cs typeface="Times New Roman" panose="02020603050405020304" pitchFamily="18" charset="0"/>
                  </a:rPr>
                  <a:t>生成的答案带回原题，假设该答案正确的情况下，改变推理方向，</a:t>
                </a:r>
                <a:r>
                  <a:rPr lang="en-US" altLang="zh-CN" sz="1200" dirty="0">
                    <a:solidFill>
                      <a:srgbClr val="1C1C1C"/>
                    </a:solidFill>
                    <a:latin typeface="Times New Roman" pitchFamily="18" charset="0"/>
                    <a:ea typeface="Microsoft YaHei" pitchFamily="50"/>
                    <a:cs typeface="Times New Roman" panose="02020603050405020304" pitchFamily="18" charset="0"/>
                  </a:rPr>
                  <a:t>mask</a:t>
                </a:r>
                <a:r>
                  <a:rPr lang="zh-CN" altLang="en-US" sz="1200" dirty="0">
                    <a:solidFill>
                      <a:srgbClr val="1C1C1C"/>
                    </a:solidFill>
                    <a:latin typeface="Times New Roman" pitchFamily="18" charset="0"/>
                    <a:ea typeface="Microsoft YaHei" pitchFamily="50"/>
                    <a:cs typeface="Times New Roman" panose="02020603050405020304" pitchFamily="18" charset="0"/>
                  </a:rPr>
                  <a:t>掉某个已经给定的条件，利用给定的答案计算该条件，并与之前</a:t>
                </a:r>
                <a:r>
                  <a:rPr lang="en-US" altLang="zh-CN" sz="1200" dirty="0">
                    <a:solidFill>
                      <a:srgbClr val="1C1C1C"/>
                    </a:solidFill>
                    <a:latin typeface="Times New Roman" pitchFamily="18" charset="0"/>
                    <a:ea typeface="Microsoft YaHei" pitchFamily="50"/>
                    <a:cs typeface="Times New Roman" panose="02020603050405020304" pitchFamily="18" charset="0"/>
                  </a:rPr>
                  <a:t>mask</a:t>
                </a:r>
                <a:r>
                  <a:rPr lang="zh-CN" altLang="en-US" sz="1200" dirty="0">
                    <a:solidFill>
                      <a:srgbClr val="1C1C1C"/>
                    </a:solidFill>
                    <a:latin typeface="Times New Roman" pitchFamily="18" charset="0"/>
                    <a:ea typeface="Microsoft YaHei" pitchFamily="50"/>
                    <a:cs typeface="Times New Roman" panose="02020603050405020304" pitchFamily="18" charset="0"/>
                  </a:rPr>
                  <a:t>掉的条件的真值进行比较）</a:t>
                </a:r>
                <a:endParaRPr lang="en-US" altLang="zh-CN" sz="1200" dirty="0">
                  <a:solidFill>
                    <a:srgbClr val="1C1C1C"/>
                  </a:solidFill>
                  <a:latin typeface="Times New Roman" pitchFamily="18" charset="0"/>
                  <a:ea typeface="Microsoft YaHei" pitchFamily="5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1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smtClean="0"/>
                  <a:t>We 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宋体" pitchFamily="-106" charset="-122"/>
                  </a:rPr>
                  <a:t>formally 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宋体" pitchFamily="-106" charset="-122"/>
                  </a:rPr>
                  <a:t>introduce the issue of Federated Deep Knowledge Tracing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宋体" pitchFamily="-106" charset="-122"/>
                  </a:rPr>
                  <a:t>. Given </a:t>
                </a:r>
                <a:r>
                  <a:rPr lang="en-US" altLang="zh-CN" sz="12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learning records of students from |S| schools isolated. 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Here </a:t>
                </a:r>
                <a:r>
                  <a:rPr lang="en-US" altLang="zh-CN" sz="240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𝑞_𝑙</a:t>
                </a:r>
                <a:r>
                  <a:rPr lang="zh-CN" altLang="en-US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∈</a:t>
                </a:r>
                <a:r>
                  <a:rPr lang="en-US" altLang="zh-CN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𝑄</a:t>
                </a:r>
                <a:r>
                  <a:rPr lang="en-US" altLang="zh-CN" sz="2400" b="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_</a:t>
                </a:r>
                <a:r>
                  <a:rPr lang="en-US" altLang="zh-CN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𝑠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represents the exercise practiced by a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student at time 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l,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and </a:t>
                </a:r>
                <a:r>
                  <a:rPr lang="en-US" altLang="zh-CN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𝑔</a:t>
                </a:r>
                <a:r>
                  <a:rPr lang="en-US" altLang="zh-CN" sz="2400" b="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_</a:t>
                </a:r>
                <a:r>
                  <a:rPr lang="en-US" altLang="zh-CN" sz="240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𝑙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denotes the corresponding score. Generally, if the student correctly answers exercise </a:t>
                </a:r>
                <a:r>
                  <a:rPr lang="en-US" altLang="zh-CN" sz="240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𝑞_𝑙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𝑔</a:t>
                </a:r>
                <a:r>
                  <a:rPr lang="en-US" altLang="zh-CN" sz="2400" b="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_</a:t>
                </a:r>
                <a:r>
                  <a:rPr lang="en-US" altLang="zh-CN" sz="240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𝑙</a:t>
                </a:r>
                <a:r>
                  <a:rPr lang="en-US" altLang="zh-CN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=1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;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otherwise, </a:t>
                </a:r>
                <a:r>
                  <a:rPr lang="en-US" altLang="zh-CN" sz="240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𝑔_𝑙=</a:t>
                </a:r>
                <a:r>
                  <a:rPr lang="en-US" altLang="zh-CN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0.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 All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exercises are derived from K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concepts (e.g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.,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''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Mode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''). </a:t>
                </a:r>
                <a:r>
                  <a:rPr lang="zh-CN" altLang="en-US" sz="2400" dirty="0" smtClean="0"/>
                  <a:t>Our goal is to 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: train |S| local DKT models, where the s-</a:t>
                </a:r>
                <a:r>
                  <a:rPr lang="en-US" altLang="zh-CN" sz="2400" dirty="0" err="1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th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 DKT model can trace the students in school s of knowledge states (represent the students' mastery of concepts). </a:t>
                </a:r>
              </a:p>
              <a:p>
                <a:pPr marL="0" marR="0" lvl="1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2400" dirty="0" smtClean="0">
                  <a:solidFill>
                    <a:srgbClr val="1C1C1C"/>
                  </a:solidFill>
                  <a:latin typeface="Times New Roman" panose="02020603050405020304" pitchFamily="18" charset="0"/>
                  <a:ea typeface="Microsoft YaHei" pitchFamily="50"/>
                  <a:cs typeface="Times New Roman" panose="02020603050405020304" pitchFamily="18" charset="0"/>
                </a:endParaRP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zh-CN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宋体" pitchFamily="-106" charset="-122"/>
                </a:endParaRP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88412EE-440F-428C-82E8-07BCEF19615F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6225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/>
                  <a:t>这里由于篇幅原因仅展示一个例子</a:t>
                </a: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1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smtClean="0"/>
                  <a:t>We 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宋体" pitchFamily="-106" charset="-122"/>
                  </a:rPr>
                  <a:t>formally 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宋体" pitchFamily="-106" charset="-122"/>
                  </a:rPr>
                  <a:t>introduce the issue of Federated Deep Knowledge Tracing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宋体" pitchFamily="-106" charset="-122"/>
                  </a:rPr>
                  <a:t>. Given </a:t>
                </a:r>
                <a:r>
                  <a:rPr lang="en-US" altLang="zh-CN" sz="12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learning records of students from |S| schools isolated. 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Here </a:t>
                </a:r>
                <a:r>
                  <a:rPr lang="en-US" altLang="zh-CN" sz="240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𝑞_𝑙</a:t>
                </a:r>
                <a:r>
                  <a:rPr lang="zh-CN" altLang="en-US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∈</a:t>
                </a:r>
                <a:r>
                  <a:rPr lang="en-US" altLang="zh-CN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𝑄</a:t>
                </a:r>
                <a:r>
                  <a:rPr lang="en-US" altLang="zh-CN" sz="2400" b="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_</a:t>
                </a:r>
                <a:r>
                  <a:rPr lang="en-US" altLang="zh-CN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𝑠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represents the exercise practiced by a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student at time 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l,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and </a:t>
                </a:r>
                <a:r>
                  <a:rPr lang="en-US" altLang="zh-CN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𝑔</a:t>
                </a:r>
                <a:r>
                  <a:rPr lang="en-US" altLang="zh-CN" sz="2400" b="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_</a:t>
                </a:r>
                <a:r>
                  <a:rPr lang="en-US" altLang="zh-CN" sz="240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𝑙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denotes the corresponding score. Generally, if the student correctly answers exercise </a:t>
                </a:r>
                <a:r>
                  <a:rPr lang="en-US" altLang="zh-CN" sz="240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𝑞_𝑙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𝑔</a:t>
                </a:r>
                <a:r>
                  <a:rPr lang="en-US" altLang="zh-CN" sz="2400" b="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_</a:t>
                </a:r>
                <a:r>
                  <a:rPr lang="en-US" altLang="zh-CN" sz="240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𝑙</a:t>
                </a:r>
                <a:r>
                  <a:rPr lang="en-US" altLang="zh-CN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=1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;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otherwise, </a:t>
                </a:r>
                <a:r>
                  <a:rPr lang="en-US" altLang="zh-CN" sz="240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𝑔_𝑙=</a:t>
                </a:r>
                <a:r>
                  <a:rPr lang="en-US" altLang="zh-CN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0.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 All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exercises are derived from K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concepts (e.g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.,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''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Mode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''). </a:t>
                </a:r>
                <a:r>
                  <a:rPr lang="zh-CN" altLang="en-US" sz="2400" dirty="0" smtClean="0"/>
                  <a:t>Our goal is to 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: train |S| local DKT models, where the s-</a:t>
                </a:r>
                <a:r>
                  <a:rPr lang="en-US" altLang="zh-CN" sz="2400" dirty="0" err="1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th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 DKT model can trace the students in school s of knowledge states (represent the students' mastery of concepts). </a:t>
                </a:r>
              </a:p>
              <a:p>
                <a:pPr marL="0" marR="0" lvl="1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2400" dirty="0" smtClean="0">
                  <a:solidFill>
                    <a:srgbClr val="1C1C1C"/>
                  </a:solidFill>
                  <a:latin typeface="Times New Roman" panose="02020603050405020304" pitchFamily="18" charset="0"/>
                  <a:ea typeface="Microsoft YaHei" pitchFamily="50"/>
                  <a:cs typeface="Times New Roman" panose="02020603050405020304" pitchFamily="18" charset="0"/>
                </a:endParaRP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zh-CN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宋体" pitchFamily="-106" charset="-122"/>
                </a:endParaRP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88412EE-440F-428C-82E8-07BCEF19615F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5241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dirty="0">
                    <a:solidFill>
                      <a:srgbClr val="1C1C1C"/>
                    </a:solidFill>
                    <a:latin typeface="Times New Roman" pitchFamily="18" charset="0"/>
                    <a:ea typeface="Microsoft YaHei" pitchFamily="50"/>
                    <a:cs typeface="Times New Roman" panose="02020603050405020304" pitchFamily="18" charset="0"/>
                  </a:rPr>
                  <a:t>这里可能需要具体说明一下具体是如何“</a:t>
                </a:r>
                <a:r>
                  <a:rPr lang="en-US" altLang="zh-CN" sz="1200" dirty="0">
                    <a:solidFill>
                      <a:srgbClr val="1C1C1C"/>
                    </a:solidFill>
                    <a:latin typeface="Times New Roman" pitchFamily="18" charset="0"/>
                    <a:ea typeface="Microsoft YaHei" pitchFamily="50"/>
                    <a:cs typeface="Times New Roman" panose="02020603050405020304" pitchFamily="18" charset="0"/>
                  </a:rPr>
                  <a:t>verify</a:t>
                </a:r>
                <a:r>
                  <a:rPr lang="zh-CN" altLang="en-US" sz="1200" dirty="0">
                    <a:solidFill>
                      <a:srgbClr val="1C1C1C"/>
                    </a:solidFill>
                    <a:latin typeface="Times New Roman" pitchFamily="18" charset="0"/>
                    <a:ea typeface="Microsoft YaHei" pitchFamily="50"/>
                    <a:cs typeface="Times New Roman" panose="02020603050405020304" pitchFamily="18" charset="0"/>
                  </a:rPr>
                  <a:t>”的（将</a:t>
                </a:r>
                <a:r>
                  <a:rPr lang="en-US" altLang="zh-CN" sz="1200" dirty="0">
                    <a:solidFill>
                      <a:srgbClr val="1C1C1C"/>
                    </a:solidFill>
                    <a:latin typeface="Times New Roman" pitchFamily="18" charset="0"/>
                    <a:ea typeface="Microsoft YaHei" pitchFamily="50"/>
                    <a:cs typeface="Times New Roman" panose="02020603050405020304" pitchFamily="18" charset="0"/>
                  </a:rPr>
                  <a:t>LLM</a:t>
                </a:r>
                <a:r>
                  <a:rPr lang="zh-CN" altLang="en-US" sz="1200" dirty="0">
                    <a:solidFill>
                      <a:srgbClr val="1C1C1C"/>
                    </a:solidFill>
                    <a:latin typeface="Times New Roman" pitchFamily="18" charset="0"/>
                    <a:ea typeface="Microsoft YaHei" pitchFamily="50"/>
                    <a:cs typeface="Times New Roman" panose="02020603050405020304" pitchFamily="18" charset="0"/>
                  </a:rPr>
                  <a:t>生成的答案带回原题，假设该答案正确的情况下，改变推理方向，</a:t>
                </a:r>
                <a:r>
                  <a:rPr lang="en-US" altLang="zh-CN" sz="1200" dirty="0">
                    <a:solidFill>
                      <a:srgbClr val="1C1C1C"/>
                    </a:solidFill>
                    <a:latin typeface="Times New Roman" pitchFamily="18" charset="0"/>
                    <a:ea typeface="Microsoft YaHei" pitchFamily="50"/>
                    <a:cs typeface="Times New Roman" panose="02020603050405020304" pitchFamily="18" charset="0"/>
                  </a:rPr>
                  <a:t>mask</a:t>
                </a:r>
                <a:r>
                  <a:rPr lang="zh-CN" altLang="en-US" sz="1200" dirty="0">
                    <a:solidFill>
                      <a:srgbClr val="1C1C1C"/>
                    </a:solidFill>
                    <a:latin typeface="Times New Roman" pitchFamily="18" charset="0"/>
                    <a:ea typeface="Microsoft YaHei" pitchFamily="50"/>
                    <a:cs typeface="Times New Roman" panose="02020603050405020304" pitchFamily="18" charset="0"/>
                  </a:rPr>
                  <a:t>掉某个已经给定的条件，利用给定的答案计算该条件，并与之前</a:t>
                </a:r>
                <a:r>
                  <a:rPr lang="en-US" altLang="zh-CN" sz="1200" dirty="0">
                    <a:solidFill>
                      <a:srgbClr val="1C1C1C"/>
                    </a:solidFill>
                    <a:latin typeface="Times New Roman" pitchFamily="18" charset="0"/>
                    <a:ea typeface="Microsoft YaHei" pitchFamily="50"/>
                    <a:cs typeface="Times New Roman" panose="02020603050405020304" pitchFamily="18" charset="0"/>
                  </a:rPr>
                  <a:t>mask</a:t>
                </a:r>
                <a:r>
                  <a:rPr lang="zh-CN" altLang="en-US" sz="1200" dirty="0">
                    <a:solidFill>
                      <a:srgbClr val="1C1C1C"/>
                    </a:solidFill>
                    <a:latin typeface="Times New Roman" pitchFamily="18" charset="0"/>
                    <a:ea typeface="Microsoft YaHei" pitchFamily="50"/>
                    <a:cs typeface="Times New Roman" panose="02020603050405020304" pitchFamily="18" charset="0"/>
                  </a:rPr>
                  <a:t>掉的条件的真值进行比较）</a:t>
                </a:r>
                <a:endParaRPr lang="en-US" altLang="zh-CN" sz="1200" dirty="0">
                  <a:solidFill>
                    <a:srgbClr val="1C1C1C"/>
                  </a:solidFill>
                  <a:latin typeface="Times New Roman" pitchFamily="18" charset="0"/>
                  <a:ea typeface="Microsoft YaHei" pitchFamily="5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1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smtClean="0"/>
                  <a:t>We 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宋体" pitchFamily="-106" charset="-122"/>
                  </a:rPr>
                  <a:t>formally 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宋体" pitchFamily="-106" charset="-122"/>
                  </a:rPr>
                  <a:t>introduce the issue of Federated Deep Knowledge Tracing</a:t>
                </a:r>
                <a:r>
                  <a:rPr lang="en-US" altLang="zh-CN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宋体" pitchFamily="-106" charset="-122"/>
                  </a:rPr>
                  <a:t>. Given </a:t>
                </a:r>
                <a:r>
                  <a:rPr lang="en-US" altLang="zh-CN" sz="12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learning records of students from |S| schools isolated. 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Here </a:t>
                </a:r>
                <a:r>
                  <a:rPr lang="en-US" altLang="zh-CN" sz="240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𝑞_𝑙</a:t>
                </a:r>
                <a:r>
                  <a:rPr lang="zh-CN" altLang="en-US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∈</a:t>
                </a:r>
                <a:r>
                  <a:rPr lang="en-US" altLang="zh-CN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𝑄</a:t>
                </a:r>
                <a:r>
                  <a:rPr lang="en-US" altLang="zh-CN" sz="2400" b="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_</a:t>
                </a:r>
                <a:r>
                  <a:rPr lang="en-US" altLang="zh-CN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𝑠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represents the exercise practiced by a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student at time 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l,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and </a:t>
                </a:r>
                <a:r>
                  <a:rPr lang="en-US" altLang="zh-CN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𝑔</a:t>
                </a:r>
                <a:r>
                  <a:rPr lang="en-US" altLang="zh-CN" sz="2400" b="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_</a:t>
                </a:r>
                <a:r>
                  <a:rPr lang="en-US" altLang="zh-CN" sz="240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𝑙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denotes the corresponding score. Generally, if the student correctly answers exercise </a:t>
                </a:r>
                <a:r>
                  <a:rPr lang="en-US" altLang="zh-CN" sz="240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𝑞_𝑙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𝑔</a:t>
                </a:r>
                <a:r>
                  <a:rPr lang="en-US" altLang="zh-CN" sz="2400" b="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_</a:t>
                </a:r>
                <a:r>
                  <a:rPr lang="en-US" altLang="zh-CN" sz="240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𝑙</a:t>
                </a:r>
                <a:r>
                  <a:rPr lang="en-US" altLang="zh-CN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=1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;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otherwise, </a:t>
                </a:r>
                <a:r>
                  <a:rPr lang="en-US" altLang="zh-CN" sz="2400" i="0" dirty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𝑔_𝑙=</a:t>
                </a:r>
                <a:r>
                  <a:rPr lang="en-US" altLang="zh-CN" sz="2400" b="0" i="0" dirty="0" smtClean="0">
                    <a:solidFill>
                      <a:srgbClr val="1C1C1C"/>
                    </a:solidFill>
                    <a:latin typeface="Cambria Math"/>
                    <a:ea typeface="Microsoft YaHei" pitchFamily="50"/>
                    <a:cs typeface="Times New Roman" panose="02020603050405020304" pitchFamily="18" charset="0"/>
                  </a:rPr>
                  <a:t>0.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 All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exercises are derived from K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concepts (e.g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., 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''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Mode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''). </a:t>
                </a:r>
                <a:r>
                  <a:rPr lang="zh-CN" altLang="en-US" sz="2400" dirty="0" smtClean="0"/>
                  <a:t>Our goal is to 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: train |S| local DKT models, where the s-</a:t>
                </a:r>
                <a:r>
                  <a:rPr lang="en-US" altLang="zh-CN" sz="2400" dirty="0" err="1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th</a:t>
                </a:r>
                <a:r>
                  <a:rPr lang="en-US" altLang="zh-CN" sz="2400" dirty="0" smtClean="0">
                    <a:solidFill>
                      <a:srgbClr val="1C1C1C"/>
                    </a:solidFill>
                    <a:latin typeface="Times New Roman" panose="02020603050405020304" pitchFamily="18" charset="0"/>
                    <a:ea typeface="Microsoft YaHei" pitchFamily="50"/>
                    <a:cs typeface="Times New Roman" panose="02020603050405020304" pitchFamily="18" charset="0"/>
                  </a:rPr>
                  <a:t> DKT model can trace the students in school s of knowledge states (represent the students' mastery of concepts). </a:t>
                </a:r>
              </a:p>
              <a:p>
                <a:pPr marL="0" marR="0" lvl="1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2400" dirty="0" smtClean="0">
                  <a:solidFill>
                    <a:srgbClr val="1C1C1C"/>
                  </a:solidFill>
                  <a:latin typeface="Times New Roman" panose="02020603050405020304" pitchFamily="18" charset="0"/>
                  <a:ea typeface="Microsoft YaHei" pitchFamily="50"/>
                  <a:cs typeface="Times New Roman" panose="02020603050405020304" pitchFamily="18" charset="0"/>
                </a:endParaRPr>
              </a:p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zh-CN" sz="120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宋体" pitchFamily="-106" charset="-122"/>
                </a:endParaRP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88412EE-440F-428C-82E8-07BCEF19615F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6613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12700" y="1"/>
            <a:ext cx="12192000" cy="89852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5" name="组合 6"/>
          <p:cNvGrpSpPr>
            <a:grpSpLocks/>
          </p:cNvGrpSpPr>
          <p:nvPr userDrawn="1"/>
        </p:nvGrpSpPr>
        <p:grpSpPr bwMode="auto">
          <a:xfrm>
            <a:off x="0" y="6551614"/>
            <a:ext cx="12202584" cy="306387"/>
            <a:chOff x="670" y="6570913"/>
            <a:chExt cx="9152857" cy="306000"/>
          </a:xfrm>
        </p:grpSpPr>
        <p:sp>
          <p:nvSpPr>
            <p:cNvPr id="6" name="矩形 5"/>
            <p:cNvSpPr/>
            <p:nvPr/>
          </p:nvSpPr>
          <p:spPr>
            <a:xfrm>
              <a:off x="670" y="6570913"/>
              <a:ext cx="4580398" cy="306000"/>
            </a:xfrm>
            <a:prstGeom prst="rect">
              <a:avLst/>
            </a:prstGeom>
            <a:solidFill>
              <a:srgbClr val="6087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7" name="组合 8"/>
            <p:cNvGrpSpPr>
              <a:grpSpLocks/>
            </p:cNvGrpSpPr>
            <p:nvPr userDrawn="1"/>
          </p:nvGrpSpPr>
          <p:grpSpPr bwMode="auto">
            <a:xfrm>
              <a:off x="180200" y="6570913"/>
              <a:ext cx="8973327" cy="306000"/>
              <a:chOff x="180200" y="6570913"/>
              <a:chExt cx="8973327" cy="306000"/>
            </a:xfrm>
          </p:grpSpPr>
          <p:sp>
            <p:nvSpPr>
              <p:cNvPr id="8" name="文本框 10"/>
              <p:cNvSpPr txBox="1">
                <a:spLocks noChangeArrowheads="1"/>
              </p:cNvSpPr>
              <p:nvPr/>
            </p:nvSpPr>
            <p:spPr bwMode="auto">
              <a:xfrm>
                <a:off x="180200" y="6602623"/>
                <a:ext cx="4222851" cy="2459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en-US" altLang="zh-CN" sz="10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Anhui Province Key Lab. of Big Data Analysis and Application</a:t>
                </a:r>
                <a:endParaRPr lang="zh-CN" altLang="en-US" sz="1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4581068" y="6570913"/>
                <a:ext cx="4572459" cy="306000"/>
              </a:xfrm>
              <a:prstGeom prst="rect">
                <a:avLst/>
              </a:prstGeom>
              <a:solidFill>
                <a:srgbClr val="99B2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640114"/>
            <a:ext cx="9144000" cy="1869849"/>
          </a:xfrm>
        </p:spPr>
        <p:txBody>
          <a:bodyPr anchor="b"/>
          <a:lstStyle>
            <a:lvl1pPr algn="ctr">
              <a:defRPr sz="45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899581"/>
            <a:ext cx="9144000" cy="1198562"/>
          </a:xfrm>
        </p:spPr>
        <p:txBody>
          <a:bodyPr/>
          <a:lstStyle>
            <a:lvl1pPr marL="0" indent="0" algn="ctr">
              <a:buNone/>
              <a:defRPr sz="18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4724400" y="5441951"/>
            <a:ext cx="2743200" cy="365125"/>
          </a:xfrm>
        </p:spPr>
        <p:txBody>
          <a:bodyPr/>
          <a:lstStyle>
            <a:lvl1pPr algn="ctr">
              <a:defRPr sz="14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317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8F0FB-65C1-420C-ADA9-46DE709541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055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87CC26-430F-4D8E-BCFF-73848F2117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135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5433DE-DFB0-4BEE-9950-77FB19784F5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959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0F8BF3-669A-4E2B-80B8-61B36B3EE9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485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"/>
            <a:ext cx="12192000" cy="898525"/>
          </a:xfrm>
          <a:prstGeom prst="rect">
            <a:avLst/>
          </a:prstGeom>
          <a:solidFill>
            <a:srgbClr val="191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4" name="组合 6"/>
          <p:cNvGrpSpPr>
            <a:grpSpLocks/>
          </p:cNvGrpSpPr>
          <p:nvPr userDrawn="1"/>
        </p:nvGrpSpPr>
        <p:grpSpPr bwMode="auto">
          <a:xfrm>
            <a:off x="0" y="6551614"/>
            <a:ext cx="12202584" cy="306387"/>
            <a:chOff x="670" y="6570913"/>
            <a:chExt cx="9152857" cy="306000"/>
          </a:xfrm>
        </p:grpSpPr>
        <p:sp>
          <p:nvSpPr>
            <p:cNvPr id="5" name="矩形 4"/>
            <p:cNvSpPr/>
            <p:nvPr/>
          </p:nvSpPr>
          <p:spPr>
            <a:xfrm>
              <a:off x="670" y="6570913"/>
              <a:ext cx="4580398" cy="306000"/>
            </a:xfrm>
            <a:prstGeom prst="rect">
              <a:avLst/>
            </a:prstGeom>
            <a:solidFill>
              <a:srgbClr val="6087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6" name="组合 8"/>
            <p:cNvGrpSpPr>
              <a:grpSpLocks/>
            </p:cNvGrpSpPr>
            <p:nvPr userDrawn="1"/>
          </p:nvGrpSpPr>
          <p:grpSpPr bwMode="auto">
            <a:xfrm>
              <a:off x="710354" y="6570913"/>
              <a:ext cx="8443173" cy="306000"/>
              <a:chOff x="710354" y="6570913"/>
              <a:chExt cx="8443173" cy="306000"/>
            </a:xfrm>
          </p:grpSpPr>
          <p:sp>
            <p:nvSpPr>
              <p:cNvPr id="7" name="文本框 10"/>
              <p:cNvSpPr txBox="1">
                <a:spLocks noChangeArrowheads="1"/>
              </p:cNvSpPr>
              <p:nvPr/>
            </p:nvSpPr>
            <p:spPr bwMode="auto">
              <a:xfrm>
                <a:off x="710354" y="6602623"/>
                <a:ext cx="3210247" cy="2473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sz="1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4581068" y="6570913"/>
                <a:ext cx="4572459" cy="306000"/>
              </a:xfrm>
              <a:prstGeom prst="rect">
                <a:avLst/>
              </a:prstGeom>
              <a:solidFill>
                <a:srgbClr val="99B2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98524"/>
          </a:xfrm>
          <a:solidFill>
            <a:schemeClr val="accent5">
              <a:lumMod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0822518" y="6566308"/>
            <a:ext cx="641349" cy="276999"/>
          </a:xfrm>
        </p:spPr>
        <p:txBody>
          <a:bodyPr rIns="0">
            <a:spAutoFit/>
          </a:bodyPr>
          <a:lstStyle>
            <a:lvl1pPr>
              <a:defRPr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B6C63437-A4DD-47E2-B39F-B4494D074D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3372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900113"/>
            <a:ext cx="12192000" cy="468312"/>
          </a:xfrm>
          <a:prstGeom prst="rect">
            <a:avLst/>
          </a:prstGeom>
          <a:solidFill>
            <a:srgbClr val="2626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900113"/>
          </a:xfrm>
          <a:prstGeom prst="rect">
            <a:avLst/>
          </a:prstGeom>
          <a:solidFill>
            <a:srgbClr val="191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6" name="组合 6"/>
          <p:cNvGrpSpPr>
            <a:grpSpLocks/>
          </p:cNvGrpSpPr>
          <p:nvPr userDrawn="1"/>
        </p:nvGrpSpPr>
        <p:grpSpPr bwMode="auto">
          <a:xfrm>
            <a:off x="0" y="6551614"/>
            <a:ext cx="12202584" cy="306387"/>
            <a:chOff x="670" y="6570913"/>
            <a:chExt cx="9152857" cy="306000"/>
          </a:xfrm>
        </p:grpSpPr>
        <p:sp>
          <p:nvSpPr>
            <p:cNvPr id="7" name="矩形 6"/>
            <p:cNvSpPr/>
            <p:nvPr/>
          </p:nvSpPr>
          <p:spPr>
            <a:xfrm>
              <a:off x="670" y="6570913"/>
              <a:ext cx="4580398" cy="306000"/>
            </a:xfrm>
            <a:prstGeom prst="rect">
              <a:avLst/>
            </a:prstGeom>
            <a:solidFill>
              <a:srgbClr val="6087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8" name="组合 8"/>
            <p:cNvGrpSpPr>
              <a:grpSpLocks/>
            </p:cNvGrpSpPr>
            <p:nvPr userDrawn="1"/>
          </p:nvGrpSpPr>
          <p:grpSpPr bwMode="auto">
            <a:xfrm>
              <a:off x="710354" y="6570913"/>
              <a:ext cx="8443173" cy="306000"/>
              <a:chOff x="710354" y="6570913"/>
              <a:chExt cx="8443173" cy="306000"/>
            </a:xfrm>
          </p:grpSpPr>
          <p:sp>
            <p:nvSpPr>
              <p:cNvPr id="9" name="文本框 11"/>
              <p:cNvSpPr txBox="1">
                <a:spLocks noChangeArrowheads="1"/>
              </p:cNvSpPr>
              <p:nvPr/>
            </p:nvSpPr>
            <p:spPr bwMode="auto">
              <a:xfrm>
                <a:off x="710354" y="6602623"/>
                <a:ext cx="3210247" cy="2473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endParaRPr lang="zh-CN" altLang="en-US" sz="1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4581068" y="6570913"/>
                <a:ext cx="4572459" cy="306000"/>
              </a:xfrm>
              <a:prstGeom prst="rect">
                <a:avLst/>
              </a:prstGeom>
              <a:solidFill>
                <a:srgbClr val="99B2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" y="-1"/>
            <a:ext cx="12191999" cy="900000"/>
          </a:xfrm>
          <a:solidFill>
            <a:schemeClr val="accent5">
              <a:lumMod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0" name="文本占位符 3"/>
          <p:cNvSpPr>
            <a:spLocks noGrp="1"/>
          </p:cNvSpPr>
          <p:nvPr>
            <p:ph type="body" sz="half" idx="2"/>
          </p:nvPr>
        </p:nvSpPr>
        <p:spPr>
          <a:xfrm>
            <a:off x="1" y="900000"/>
            <a:ext cx="12191999" cy="468000"/>
          </a:xfrm>
          <a:solidFill>
            <a:srgbClr val="6087CE"/>
          </a:solidFill>
        </p:spPr>
        <p:txBody>
          <a:bodyPr anchor="ctr">
            <a:noAutofit/>
          </a:bodyPr>
          <a:lstStyle>
            <a:lvl1pPr>
              <a:defRPr lang="zh-CN" altLang="en-US" sz="28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0822518" y="6566308"/>
            <a:ext cx="641349" cy="276999"/>
          </a:xfrm>
        </p:spPr>
        <p:txBody>
          <a:bodyPr rIns="0">
            <a:spAutoFit/>
          </a:bodyPr>
          <a:lstStyle>
            <a:lvl1pPr>
              <a:defRPr sz="12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fld id="{CA9E03CA-CF4F-4DC5-A3DC-9C3233798D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4428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6"/>
          <p:cNvSpPr txBox="1"/>
          <p:nvPr/>
        </p:nvSpPr>
        <p:spPr>
          <a:xfrm>
            <a:off x="2784001" y="2088001"/>
            <a:ext cx="5265159" cy="1015663"/>
          </a:xfrm>
          <a:prstGeom prst="rect">
            <a:avLst/>
          </a:prstGeom>
          <a:noFill/>
          <a:effectLst>
            <a:reflection blurRad="6350" stA="50000" endA="300" endPos="90000" dir="5400000" sy="-100000" algn="bl" rotWithShape="0"/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6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YOU!</a:t>
            </a:r>
            <a:endParaRPr lang="zh-CN" altLang="en-US" sz="6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243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3E3AA-87E2-4607-9805-51DA8394577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46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71D9C9-93D1-480F-B60C-58F2DB796E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363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ED21F-6F7A-4E7E-9B63-E0FFA0FF8F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634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B7C782-C965-4D91-A31D-33CC2DAACEF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576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97BDF-6D92-4B61-9FF0-D9AE005D80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394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7843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898989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D3F5DE8-773C-4FA9-8500-AE1451829E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475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Palatino Linotype" pitchFamily="18" charset="0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Palatino Linotype" pitchFamily="18" charset="0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Palatino Linotype" pitchFamily="18" charset="0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Palatino Linotype" pitchFamily="18" charset="0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Palatino Linotype" pitchFamily="18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6.png"/><Relationship Id="rId4" Type="http://schemas.openxmlformats.org/officeDocument/2006/relationships/image" Target="../media/image8.svg"/><Relationship Id="rId9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9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13.svg"/><Relationship Id="rId4" Type="http://schemas.openxmlformats.org/officeDocument/2006/relationships/image" Target="../media/image10.svg"/><Relationship Id="rId9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9.png"/><Relationship Id="rId3" Type="http://schemas.openxmlformats.org/officeDocument/2006/relationships/image" Target="../media/image12.png"/><Relationship Id="rId7" Type="http://schemas.openxmlformats.org/officeDocument/2006/relationships/image" Target="../media/image3.png"/><Relationship Id="rId12" Type="http://schemas.openxmlformats.org/officeDocument/2006/relationships/image" Target="../media/image8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1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image" Target="../media/image13.svg"/><Relationship Id="rId9" Type="http://schemas.openxmlformats.org/officeDocument/2006/relationships/image" Target="../media/image5.png"/><Relationship Id="rId1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标题 1">
            <a:extLst>
              <a:ext uri="{FF2B5EF4-FFF2-40B4-BE49-F238E27FC236}">
                <a16:creationId xmlns:a16="http://schemas.microsoft.com/office/drawing/2014/main" id="{EBBFCBCD-FE85-14A7-D9B5-256007C5BF3B}"/>
              </a:ext>
            </a:extLst>
          </p:cNvPr>
          <p:cNvSpPr txBox="1">
            <a:spLocks/>
          </p:cNvSpPr>
          <p:nvPr/>
        </p:nvSpPr>
        <p:spPr bwMode="auto">
          <a:xfrm>
            <a:off x="1524000" y="1"/>
            <a:ext cx="9144000" cy="89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500" b="1" kern="12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5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Outline</a:t>
            </a:r>
            <a:endParaRPr kumimoji="0" lang="zh-CN" altLang="en-US" sz="4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5" name="组合 4">
            <a:extLst>
              <a:ext uri="{FF2B5EF4-FFF2-40B4-BE49-F238E27FC236}">
                <a16:creationId xmlns:a16="http://schemas.microsoft.com/office/drawing/2014/main" id="{68F858A5-B542-916F-DA6A-863F340DE8EA}"/>
              </a:ext>
            </a:extLst>
          </p:cNvPr>
          <p:cNvGrpSpPr/>
          <p:nvPr/>
        </p:nvGrpSpPr>
        <p:grpSpPr>
          <a:xfrm>
            <a:off x="2820987" y="2348880"/>
            <a:ext cx="6550025" cy="568325"/>
            <a:chOff x="1419225" y="1743075"/>
            <a:chExt cx="6550025" cy="568325"/>
          </a:xfrm>
          <a:solidFill>
            <a:srgbClr val="D6DCE5"/>
          </a:solidFill>
        </p:grpSpPr>
        <p:sp>
          <p:nvSpPr>
            <p:cNvPr id="46" name="同侧圆角矩形 12">
              <a:extLst>
                <a:ext uri="{FF2B5EF4-FFF2-40B4-BE49-F238E27FC236}">
                  <a16:creationId xmlns:a16="http://schemas.microsoft.com/office/drawing/2014/main" id="{146DF7AF-CBB2-1317-7A1C-CE8E5BF8D5D9}"/>
                </a:ext>
              </a:extLst>
            </p:cNvPr>
            <p:cNvSpPr/>
            <p:nvPr/>
          </p:nvSpPr>
          <p:spPr>
            <a:xfrm rot="16200000">
              <a:off x="1558925" y="1603375"/>
              <a:ext cx="566738" cy="846138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同侧圆角矩形 13">
              <a:extLst>
                <a:ext uri="{FF2B5EF4-FFF2-40B4-BE49-F238E27FC236}">
                  <a16:creationId xmlns:a16="http://schemas.microsoft.com/office/drawing/2014/main" id="{65A36559-FB88-44BE-E85E-CB688972EDA8}"/>
                </a:ext>
              </a:extLst>
            </p:cNvPr>
            <p:cNvSpPr/>
            <p:nvPr/>
          </p:nvSpPr>
          <p:spPr>
            <a:xfrm rot="16200000" flipV="1">
              <a:off x="4866482" y="-791369"/>
              <a:ext cx="565150" cy="5640387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0865A03A-F8F2-C9EE-698B-F12B49842799}"/>
                </a:ext>
              </a:extLst>
            </p:cNvPr>
            <p:cNvSpPr/>
            <p:nvPr/>
          </p:nvSpPr>
          <p:spPr>
            <a:xfrm>
              <a:off x="2386013" y="1785938"/>
              <a:ext cx="5543550" cy="50641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Background</a:t>
              </a: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</a:t>
              </a:r>
              <a:endPara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0" name="矩形 6">
              <a:extLst>
                <a:ext uri="{FF2B5EF4-FFF2-40B4-BE49-F238E27FC236}">
                  <a16:creationId xmlns:a16="http://schemas.microsoft.com/office/drawing/2014/main" id="{90848587-7CC7-CB2D-0768-FE08B5B99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9934" y="1787922"/>
              <a:ext cx="352982" cy="49244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1</a:t>
              </a:r>
              <a:endParaRPr kumimoji="0" lang="ko-KR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1" name="组合 17">
            <a:extLst>
              <a:ext uri="{FF2B5EF4-FFF2-40B4-BE49-F238E27FC236}">
                <a16:creationId xmlns:a16="http://schemas.microsoft.com/office/drawing/2014/main" id="{07912646-A292-B325-20F1-F5A6306F13B4}"/>
              </a:ext>
            </a:extLst>
          </p:cNvPr>
          <p:cNvGrpSpPr>
            <a:grpSpLocks/>
          </p:cNvGrpSpPr>
          <p:nvPr/>
        </p:nvGrpSpPr>
        <p:grpSpPr bwMode="auto">
          <a:xfrm>
            <a:off x="2810779" y="3118831"/>
            <a:ext cx="6559550" cy="565150"/>
            <a:chOff x="1406525" y="2647950"/>
            <a:chExt cx="6559550" cy="565150"/>
          </a:xfrm>
        </p:grpSpPr>
        <p:sp>
          <p:nvSpPr>
            <p:cNvPr id="52" name="同侧圆角矩形 10">
              <a:extLst>
                <a:ext uri="{FF2B5EF4-FFF2-40B4-BE49-F238E27FC236}">
                  <a16:creationId xmlns:a16="http://schemas.microsoft.com/office/drawing/2014/main" id="{D84785B1-1434-2ACF-BFB8-335E44F2857B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1547019" y="2507456"/>
              <a:ext cx="565150" cy="846137"/>
            </a:xfrm>
            <a:custGeom>
              <a:avLst/>
              <a:gdLst>
                <a:gd name="T0" fmla="*/ 94194 w 565150"/>
                <a:gd name="T1" fmla="*/ 0 h 846138"/>
                <a:gd name="T2" fmla="*/ 470956 w 565150"/>
                <a:gd name="T3" fmla="*/ 0 h 846138"/>
                <a:gd name="T4" fmla="*/ 565150 w 565150"/>
                <a:gd name="T5" fmla="*/ 94194 h 846138"/>
                <a:gd name="T6" fmla="*/ 565150 w 565150"/>
                <a:gd name="T7" fmla="*/ 846138 h 846138"/>
                <a:gd name="T8" fmla="*/ 565150 w 565150"/>
                <a:gd name="T9" fmla="*/ 846138 h 846138"/>
                <a:gd name="T10" fmla="*/ 0 w 565150"/>
                <a:gd name="T11" fmla="*/ 846138 h 846138"/>
                <a:gd name="T12" fmla="*/ 0 w 565150"/>
                <a:gd name="T13" fmla="*/ 846138 h 846138"/>
                <a:gd name="T14" fmla="*/ 0 w 565150"/>
                <a:gd name="T15" fmla="*/ 94194 h 846138"/>
                <a:gd name="T16" fmla="*/ 94194 w 565150"/>
                <a:gd name="T17" fmla="*/ 0 h 84613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65150"/>
                <a:gd name="T28" fmla="*/ 0 h 846138"/>
                <a:gd name="T29" fmla="*/ 565150 w 565150"/>
                <a:gd name="T30" fmla="*/ 846138 h 84613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65150" h="846138">
                  <a:moveTo>
                    <a:pt x="94194" y="0"/>
                  </a:moveTo>
                  <a:lnTo>
                    <a:pt x="470956" y="0"/>
                  </a:lnTo>
                  <a:cubicBezTo>
                    <a:pt x="522978" y="0"/>
                    <a:pt x="565150" y="42172"/>
                    <a:pt x="565150" y="94194"/>
                  </a:cubicBezTo>
                  <a:lnTo>
                    <a:pt x="565150" y="846138"/>
                  </a:lnTo>
                  <a:lnTo>
                    <a:pt x="0" y="846138"/>
                  </a:lnTo>
                  <a:lnTo>
                    <a:pt x="0" y="94194"/>
                  </a:lnTo>
                  <a:cubicBezTo>
                    <a:pt x="0" y="42172"/>
                    <a:pt x="42172" y="0"/>
                    <a:pt x="94194" y="0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53" name="同侧圆角矩形 11">
              <a:extLst>
                <a:ext uri="{FF2B5EF4-FFF2-40B4-BE49-F238E27FC236}">
                  <a16:creationId xmlns:a16="http://schemas.microsoft.com/office/drawing/2014/main" id="{BABC7EA5-E0F7-2B80-13F9-7F4F3C28CB3B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4862513" y="109537"/>
              <a:ext cx="565150" cy="5641975"/>
            </a:xfrm>
            <a:custGeom>
              <a:avLst/>
              <a:gdLst>
                <a:gd name="T0" fmla="*/ 94194 w 565150"/>
                <a:gd name="T1" fmla="*/ 0 h 5641975"/>
                <a:gd name="T2" fmla="*/ 470956 w 565150"/>
                <a:gd name="T3" fmla="*/ 0 h 5641975"/>
                <a:gd name="T4" fmla="*/ 565150 w 565150"/>
                <a:gd name="T5" fmla="*/ 94194 h 5641975"/>
                <a:gd name="T6" fmla="*/ 565150 w 565150"/>
                <a:gd name="T7" fmla="*/ 5641975 h 5641975"/>
                <a:gd name="T8" fmla="*/ 565150 w 565150"/>
                <a:gd name="T9" fmla="*/ 5641975 h 5641975"/>
                <a:gd name="T10" fmla="*/ 0 w 565150"/>
                <a:gd name="T11" fmla="*/ 5641975 h 5641975"/>
                <a:gd name="T12" fmla="*/ 0 w 565150"/>
                <a:gd name="T13" fmla="*/ 5641975 h 5641975"/>
                <a:gd name="T14" fmla="*/ 0 w 565150"/>
                <a:gd name="T15" fmla="*/ 94194 h 5641975"/>
                <a:gd name="T16" fmla="*/ 94194 w 565150"/>
                <a:gd name="T17" fmla="*/ 0 h 56419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65150"/>
                <a:gd name="T28" fmla="*/ 0 h 5641975"/>
                <a:gd name="T29" fmla="*/ 565150 w 565150"/>
                <a:gd name="T30" fmla="*/ 5641975 h 56419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65150" h="5641975">
                  <a:moveTo>
                    <a:pt x="94194" y="0"/>
                  </a:moveTo>
                  <a:lnTo>
                    <a:pt x="470956" y="0"/>
                  </a:lnTo>
                  <a:cubicBezTo>
                    <a:pt x="522978" y="0"/>
                    <a:pt x="565150" y="42172"/>
                    <a:pt x="565150" y="94194"/>
                  </a:cubicBezTo>
                  <a:lnTo>
                    <a:pt x="565150" y="5641975"/>
                  </a:lnTo>
                  <a:lnTo>
                    <a:pt x="0" y="5641975"/>
                  </a:lnTo>
                  <a:lnTo>
                    <a:pt x="0" y="94194"/>
                  </a:lnTo>
                  <a:cubicBezTo>
                    <a:pt x="0" y="42172"/>
                    <a:pt x="42172" y="0"/>
                    <a:pt x="94194" y="0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同侧圆角矩形 19">
              <a:extLst>
                <a:ext uri="{FF2B5EF4-FFF2-40B4-BE49-F238E27FC236}">
                  <a16:creationId xmlns:a16="http://schemas.microsoft.com/office/drawing/2014/main" id="{AC2F00F8-1FEF-119E-5506-00A1D061C9F2}"/>
                </a:ext>
              </a:extLst>
            </p:cNvPr>
            <p:cNvSpPr/>
            <p:nvPr/>
          </p:nvSpPr>
          <p:spPr>
            <a:xfrm rot="16200000">
              <a:off x="1304925" y="2803524"/>
              <a:ext cx="509588" cy="258763"/>
            </a:xfrm>
            <a:prstGeom prst="round2Same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E68E70B2-FDF9-1218-BB20-EDCDC784B196}"/>
                </a:ext>
              </a:extLst>
            </p:cNvPr>
            <p:cNvSpPr/>
            <p:nvPr/>
          </p:nvSpPr>
          <p:spPr>
            <a:xfrm>
              <a:off x="2381250" y="2690812"/>
              <a:ext cx="5543550" cy="5048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200" b="1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Ide</a:t>
              </a: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endPara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17F162B1-6E19-2A81-FA43-14FF67D033BD}"/>
                </a:ext>
              </a:extLst>
            </p:cNvPr>
            <p:cNvSpPr/>
            <p:nvPr/>
          </p:nvSpPr>
          <p:spPr>
            <a:xfrm>
              <a:off x="1717675" y="2701925"/>
              <a:ext cx="352425" cy="5048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itchFamily="49" charset="-122"/>
                  <a:cs typeface="Times New Roman" panose="02020603050405020304" pitchFamily="18" charset="0"/>
                </a:rPr>
                <a:t>2</a:t>
              </a:r>
              <a:endPara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组合 6">
            <a:extLst>
              <a:ext uri="{FF2B5EF4-FFF2-40B4-BE49-F238E27FC236}">
                <a16:creationId xmlns:a16="http://schemas.microsoft.com/office/drawing/2014/main" id="{DD07B84A-17AB-8B65-F3DF-545287FF8143}"/>
              </a:ext>
            </a:extLst>
          </p:cNvPr>
          <p:cNvGrpSpPr>
            <a:grpSpLocks/>
          </p:cNvGrpSpPr>
          <p:nvPr/>
        </p:nvGrpSpPr>
        <p:grpSpPr bwMode="auto">
          <a:xfrm>
            <a:off x="2799644" y="3875381"/>
            <a:ext cx="6559553" cy="565150"/>
            <a:chOff x="1406525" y="3548063"/>
            <a:chExt cx="6627814" cy="565150"/>
          </a:xfrm>
          <a:solidFill>
            <a:srgbClr val="2F5597"/>
          </a:solidFill>
        </p:grpSpPr>
        <p:sp>
          <p:nvSpPr>
            <p:cNvPr id="58" name="同侧圆角矩形 16">
              <a:extLst>
                <a:ext uri="{FF2B5EF4-FFF2-40B4-BE49-F238E27FC236}">
                  <a16:creationId xmlns:a16="http://schemas.microsoft.com/office/drawing/2014/main" id="{6C6A0C1D-56CB-F160-8341-02E9BF3B7899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1547019" y="3407569"/>
              <a:ext cx="565150" cy="846138"/>
            </a:xfrm>
            <a:custGeom>
              <a:avLst/>
              <a:gdLst>
                <a:gd name="T0" fmla="*/ 94194 w 565150"/>
                <a:gd name="T1" fmla="*/ 0 h 846138"/>
                <a:gd name="T2" fmla="*/ 470956 w 565150"/>
                <a:gd name="T3" fmla="*/ 0 h 846138"/>
                <a:gd name="T4" fmla="*/ 565150 w 565150"/>
                <a:gd name="T5" fmla="*/ 94194 h 846138"/>
                <a:gd name="T6" fmla="*/ 565150 w 565150"/>
                <a:gd name="T7" fmla="*/ 846138 h 846138"/>
                <a:gd name="T8" fmla="*/ 565150 w 565150"/>
                <a:gd name="T9" fmla="*/ 846138 h 846138"/>
                <a:gd name="T10" fmla="*/ 0 w 565150"/>
                <a:gd name="T11" fmla="*/ 846138 h 846138"/>
                <a:gd name="T12" fmla="*/ 0 w 565150"/>
                <a:gd name="T13" fmla="*/ 846138 h 846138"/>
                <a:gd name="T14" fmla="*/ 0 w 565150"/>
                <a:gd name="T15" fmla="*/ 94194 h 846138"/>
                <a:gd name="T16" fmla="*/ 94194 w 565150"/>
                <a:gd name="T17" fmla="*/ 0 h 84613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65150"/>
                <a:gd name="T28" fmla="*/ 0 h 846138"/>
                <a:gd name="T29" fmla="*/ 565150 w 565150"/>
                <a:gd name="T30" fmla="*/ 846138 h 84613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65150" h="846138">
                  <a:moveTo>
                    <a:pt x="94194" y="0"/>
                  </a:moveTo>
                  <a:lnTo>
                    <a:pt x="470956" y="0"/>
                  </a:lnTo>
                  <a:cubicBezTo>
                    <a:pt x="522978" y="0"/>
                    <a:pt x="565150" y="42172"/>
                    <a:pt x="565150" y="94194"/>
                  </a:cubicBezTo>
                  <a:lnTo>
                    <a:pt x="565150" y="846138"/>
                  </a:lnTo>
                  <a:lnTo>
                    <a:pt x="0" y="846138"/>
                  </a:lnTo>
                  <a:lnTo>
                    <a:pt x="0" y="94194"/>
                  </a:lnTo>
                  <a:cubicBezTo>
                    <a:pt x="0" y="42172"/>
                    <a:pt x="42172" y="0"/>
                    <a:pt x="94194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59" name="同侧圆角矩形 17">
              <a:extLst>
                <a:ext uri="{FF2B5EF4-FFF2-40B4-BE49-F238E27FC236}">
                  <a16:creationId xmlns:a16="http://schemas.microsoft.com/office/drawing/2014/main" id="{D68700A8-D96C-F5EC-701B-473611D6F030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4931570" y="1010444"/>
              <a:ext cx="565150" cy="5640388"/>
            </a:xfrm>
            <a:custGeom>
              <a:avLst/>
              <a:gdLst>
                <a:gd name="T0" fmla="*/ 94194 w 565150"/>
                <a:gd name="T1" fmla="*/ 0 h 5640388"/>
                <a:gd name="T2" fmla="*/ 470956 w 565150"/>
                <a:gd name="T3" fmla="*/ 0 h 5640388"/>
                <a:gd name="T4" fmla="*/ 565150 w 565150"/>
                <a:gd name="T5" fmla="*/ 94194 h 5640388"/>
                <a:gd name="T6" fmla="*/ 565150 w 565150"/>
                <a:gd name="T7" fmla="*/ 5640388 h 5640388"/>
                <a:gd name="T8" fmla="*/ 565150 w 565150"/>
                <a:gd name="T9" fmla="*/ 5640388 h 5640388"/>
                <a:gd name="T10" fmla="*/ 0 w 565150"/>
                <a:gd name="T11" fmla="*/ 5640388 h 5640388"/>
                <a:gd name="T12" fmla="*/ 0 w 565150"/>
                <a:gd name="T13" fmla="*/ 5640388 h 5640388"/>
                <a:gd name="T14" fmla="*/ 0 w 565150"/>
                <a:gd name="T15" fmla="*/ 94194 h 5640388"/>
                <a:gd name="T16" fmla="*/ 94194 w 565150"/>
                <a:gd name="T17" fmla="*/ 0 h 56403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65150"/>
                <a:gd name="T28" fmla="*/ 0 h 5640388"/>
                <a:gd name="T29" fmla="*/ 565150 w 565150"/>
                <a:gd name="T30" fmla="*/ 5640388 h 56403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65150" h="5640388">
                  <a:moveTo>
                    <a:pt x="94194" y="0"/>
                  </a:moveTo>
                  <a:lnTo>
                    <a:pt x="470956" y="0"/>
                  </a:lnTo>
                  <a:cubicBezTo>
                    <a:pt x="522978" y="0"/>
                    <a:pt x="565150" y="42172"/>
                    <a:pt x="565150" y="94194"/>
                  </a:cubicBezTo>
                  <a:lnTo>
                    <a:pt x="565150" y="5640388"/>
                  </a:lnTo>
                  <a:lnTo>
                    <a:pt x="0" y="5640388"/>
                  </a:lnTo>
                  <a:lnTo>
                    <a:pt x="0" y="94194"/>
                  </a:lnTo>
                  <a:cubicBezTo>
                    <a:pt x="0" y="42172"/>
                    <a:pt x="42172" y="0"/>
                    <a:pt x="94194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60" name="矩形 22">
              <a:extLst>
                <a:ext uri="{FF2B5EF4-FFF2-40B4-BE49-F238E27FC236}">
                  <a16:creationId xmlns:a16="http://schemas.microsoft.com/office/drawing/2014/main" id="{12CB58FF-94BE-04FB-22F1-2BD71F4E6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3747" y="3588122"/>
              <a:ext cx="356655" cy="492443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3</a:t>
              </a:r>
              <a:endParaRPr kumimoji="0" lang="ko-KR" alt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1" name="矩形 60">
            <a:extLst>
              <a:ext uri="{FF2B5EF4-FFF2-40B4-BE49-F238E27FC236}">
                <a16:creationId xmlns:a16="http://schemas.microsoft.com/office/drawing/2014/main" id="{B1440930-F3A8-8967-BF0E-11823830A045}"/>
              </a:ext>
            </a:extLst>
          </p:cNvPr>
          <p:cNvSpPr/>
          <p:nvPr/>
        </p:nvSpPr>
        <p:spPr>
          <a:xfrm>
            <a:off x="3781536" y="3945899"/>
            <a:ext cx="564548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Solution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2" name="组合 6">
            <a:extLst>
              <a:ext uri="{FF2B5EF4-FFF2-40B4-BE49-F238E27FC236}">
                <a16:creationId xmlns:a16="http://schemas.microsoft.com/office/drawing/2014/main" id="{C14F17C6-573A-9FDB-B7B1-1D220A742292}"/>
              </a:ext>
            </a:extLst>
          </p:cNvPr>
          <p:cNvGrpSpPr>
            <a:grpSpLocks/>
          </p:cNvGrpSpPr>
          <p:nvPr/>
        </p:nvGrpSpPr>
        <p:grpSpPr bwMode="auto">
          <a:xfrm>
            <a:off x="2796131" y="4633581"/>
            <a:ext cx="6559553" cy="565150"/>
            <a:chOff x="1406525" y="3548063"/>
            <a:chExt cx="6627814" cy="565150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63" name="同侧圆角矩形 16">
              <a:extLst>
                <a:ext uri="{FF2B5EF4-FFF2-40B4-BE49-F238E27FC236}">
                  <a16:creationId xmlns:a16="http://schemas.microsoft.com/office/drawing/2014/main" id="{00F6BE5C-0BDD-3428-0B8B-4EBEF031704C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1547019" y="3407569"/>
              <a:ext cx="565150" cy="846138"/>
            </a:xfrm>
            <a:custGeom>
              <a:avLst/>
              <a:gdLst>
                <a:gd name="T0" fmla="*/ 94194 w 565150"/>
                <a:gd name="T1" fmla="*/ 0 h 846138"/>
                <a:gd name="T2" fmla="*/ 470956 w 565150"/>
                <a:gd name="T3" fmla="*/ 0 h 846138"/>
                <a:gd name="T4" fmla="*/ 565150 w 565150"/>
                <a:gd name="T5" fmla="*/ 94194 h 846138"/>
                <a:gd name="T6" fmla="*/ 565150 w 565150"/>
                <a:gd name="T7" fmla="*/ 846138 h 846138"/>
                <a:gd name="T8" fmla="*/ 565150 w 565150"/>
                <a:gd name="T9" fmla="*/ 846138 h 846138"/>
                <a:gd name="T10" fmla="*/ 0 w 565150"/>
                <a:gd name="T11" fmla="*/ 846138 h 846138"/>
                <a:gd name="T12" fmla="*/ 0 w 565150"/>
                <a:gd name="T13" fmla="*/ 846138 h 846138"/>
                <a:gd name="T14" fmla="*/ 0 w 565150"/>
                <a:gd name="T15" fmla="*/ 94194 h 846138"/>
                <a:gd name="T16" fmla="*/ 94194 w 565150"/>
                <a:gd name="T17" fmla="*/ 0 h 84613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65150"/>
                <a:gd name="T28" fmla="*/ 0 h 846138"/>
                <a:gd name="T29" fmla="*/ 565150 w 565150"/>
                <a:gd name="T30" fmla="*/ 846138 h 84613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65150" h="846138">
                  <a:moveTo>
                    <a:pt x="94194" y="0"/>
                  </a:moveTo>
                  <a:lnTo>
                    <a:pt x="470956" y="0"/>
                  </a:lnTo>
                  <a:cubicBezTo>
                    <a:pt x="522978" y="0"/>
                    <a:pt x="565150" y="42172"/>
                    <a:pt x="565150" y="94194"/>
                  </a:cubicBezTo>
                  <a:lnTo>
                    <a:pt x="565150" y="846138"/>
                  </a:lnTo>
                  <a:lnTo>
                    <a:pt x="0" y="846138"/>
                  </a:lnTo>
                  <a:lnTo>
                    <a:pt x="0" y="94194"/>
                  </a:lnTo>
                  <a:cubicBezTo>
                    <a:pt x="0" y="42172"/>
                    <a:pt x="42172" y="0"/>
                    <a:pt x="94194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64" name="同侧圆角矩形 17">
              <a:extLst>
                <a:ext uri="{FF2B5EF4-FFF2-40B4-BE49-F238E27FC236}">
                  <a16:creationId xmlns:a16="http://schemas.microsoft.com/office/drawing/2014/main" id="{CCC9B8D1-A8CE-8E0D-623D-3A487FBFB173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4931570" y="1010444"/>
              <a:ext cx="565150" cy="5640388"/>
            </a:xfrm>
            <a:custGeom>
              <a:avLst/>
              <a:gdLst>
                <a:gd name="T0" fmla="*/ 94194 w 565150"/>
                <a:gd name="T1" fmla="*/ 0 h 5640388"/>
                <a:gd name="T2" fmla="*/ 470956 w 565150"/>
                <a:gd name="T3" fmla="*/ 0 h 5640388"/>
                <a:gd name="T4" fmla="*/ 565150 w 565150"/>
                <a:gd name="T5" fmla="*/ 94194 h 5640388"/>
                <a:gd name="T6" fmla="*/ 565150 w 565150"/>
                <a:gd name="T7" fmla="*/ 5640388 h 5640388"/>
                <a:gd name="T8" fmla="*/ 565150 w 565150"/>
                <a:gd name="T9" fmla="*/ 5640388 h 5640388"/>
                <a:gd name="T10" fmla="*/ 0 w 565150"/>
                <a:gd name="T11" fmla="*/ 5640388 h 5640388"/>
                <a:gd name="T12" fmla="*/ 0 w 565150"/>
                <a:gd name="T13" fmla="*/ 5640388 h 5640388"/>
                <a:gd name="T14" fmla="*/ 0 w 565150"/>
                <a:gd name="T15" fmla="*/ 94194 h 5640388"/>
                <a:gd name="T16" fmla="*/ 94194 w 565150"/>
                <a:gd name="T17" fmla="*/ 0 h 56403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65150"/>
                <a:gd name="T28" fmla="*/ 0 h 5640388"/>
                <a:gd name="T29" fmla="*/ 565150 w 565150"/>
                <a:gd name="T30" fmla="*/ 5640388 h 56403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65150" h="5640388">
                  <a:moveTo>
                    <a:pt x="94194" y="0"/>
                  </a:moveTo>
                  <a:lnTo>
                    <a:pt x="470956" y="0"/>
                  </a:lnTo>
                  <a:cubicBezTo>
                    <a:pt x="522978" y="0"/>
                    <a:pt x="565150" y="42172"/>
                    <a:pt x="565150" y="94194"/>
                  </a:cubicBezTo>
                  <a:lnTo>
                    <a:pt x="565150" y="5640388"/>
                  </a:lnTo>
                  <a:lnTo>
                    <a:pt x="0" y="5640388"/>
                  </a:lnTo>
                  <a:lnTo>
                    <a:pt x="0" y="94194"/>
                  </a:lnTo>
                  <a:cubicBezTo>
                    <a:pt x="0" y="42172"/>
                    <a:pt x="42172" y="0"/>
                    <a:pt x="94194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ffectLst>
              <a:outerShdw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矩形 22">
              <a:extLst>
                <a:ext uri="{FF2B5EF4-FFF2-40B4-BE49-F238E27FC236}">
                  <a16:creationId xmlns:a16="http://schemas.microsoft.com/office/drawing/2014/main" id="{31E55498-125B-0CFF-1177-6ED77BD1C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556" y="3588122"/>
              <a:ext cx="355036" cy="492443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6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4</a:t>
              </a:r>
              <a:endParaRPr kumimoji="0" lang="ko-KR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6" name="矩形 65">
            <a:extLst>
              <a:ext uri="{FF2B5EF4-FFF2-40B4-BE49-F238E27FC236}">
                <a16:creationId xmlns:a16="http://schemas.microsoft.com/office/drawing/2014/main" id="{105A8AC2-EE6A-4906-5D31-5FC2F54EDDB1}"/>
              </a:ext>
            </a:extLst>
          </p:cNvPr>
          <p:cNvSpPr/>
          <p:nvPr/>
        </p:nvSpPr>
        <p:spPr>
          <a:xfrm>
            <a:off x="3752674" y="4710344"/>
            <a:ext cx="564548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Conclusion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804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组合 191">
            <a:extLst>
              <a:ext uri="{FF2B5EF4-FFF2-40B4-BE49-F238E27FC236}">
                <a16:creationId xmlns:a16="http://schemas.microsoft.com/office/drawing/2014/main" id="{56742088-08FE-EC5D-ABC1-B26A41C4084A}"/>
              </a:ext>
            </a:extLst>
          </p:cNvPr>
          <p:cNvGrpSpPr/>
          <p:nvPr/>
        </p:nvGrpSpPr>
        <p:grpSpPr>
          <a:xfrm>
            <a:off x="1404684" y="5499593"/>
            <a:ext cx="9091503" cy="503586"/>
            <a:chOff x="1422358" y="4081662"/>
            <a:chExt cx="9091503" cy="503586"/>
          </a:xfrm>
          <a:solidFill>
            <a:srgbClr val="D6DCE5"/>
          </a:solidFill>
        </p:grpSpPr>
        <p:sp>
          <p:nvSpPr>
            <p:cNvPr id="193" name="圆角矩形 29">
              <a:extLst>
                <a:ext uri="{FF2B5EF4-FFF2-40B4-BE49-F238E27FC236}">
                  <a16:creationId xmlns:a16="http://schemas.microsoft.com/office/drawing/2014/main" id="{1A6FDEFB-394F-F367-06CA-ECDC3305C048}"/>
                </a:ext>
              </a:extLst>
            </p:cNvPr>
            <p:cNvSpPr/>
            <p:nvPr/>
          </p:nvSpPr>
          <p:spPr>
            <a:xfrm>
              <a:off x="1422358" y="4081663"/>
              <a:ext cx="1603514" cy="503583"/>
            </a:xfrm>
            <a:prstGeom prst="roundRect">
              <a:avLst/>
            </a:prstGeom>
            <a:solidFill>
              <a:srgbClr val="D6DCE5"/>
            </a:solidFill>
            <a:ln>
              <a:solidFill>
                <a:srgbClr val="D6D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Answer Generation</a:t>
              </a:r>
            </a:p>
          </p:txBody>
        </p:sp>
        <p:sp>
          <p:nvSpPr>
            <p:cNvPr id="194" name="圆角矩形 30">
              <a:extLst>
                <a:ext uri="{FF2B5EF4-FFF2-40B4-BE49-F238E27FC236}">
                  <a16:creationId xmlns:a16="http://schemas.microsoft.com/office/drawing/2014/main" id="{AF6E21F6-C250-F3C8-4BAD-16E763166814}"/>
                </a:ext>
              </a:extLst>
            </p:cNvPr>
            <p:cNvSpPr/>
            <p:nvPr/>
          </p:nvSpPr>
          <p:spPr>
            <a:xfrm>
              <a:off x="3734586" y="4081663"/>
              <a:ext cx="1603514" cy="503583"/>
            </a:xfrm>
            <a:prstGeom prst="roundRect">
              <a:avLst/>
            </a:prstGeom>
            <a:solidFill>
              <a:srgbClr val="2F5597"/>
            </a:solidFill>
            <a:ln>
              <a:solidFill>
                <a:srgbClr val="D6D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Post-process</a:t>
              </a:r>
              <a:endPara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5" name="圆角矩形 31">
              <a:extLst>
                <a:ext uri="{FF2B5EF4-FFF2-40B4-BE49-F238E27FC236}">
                  <a16:creationId xmlns:a16="http://schemas.microsoft.com/office/drawing/2014/main" id="{B2486DF0-F066-3F30-408E-C796FDA487C6}"/>
                </a:ext>
              </a:extLst>
            </p:cNvPr>
            <p:cNvSpPr/>
            <p:nvPr/>
          </p:nvSpPr>
          <p:spPr>
            <a:xfrm>
              <a:off x="6130595" y="4081662"/>
              <a:ext cx="1822445" cy="503583"/>
            </a:xfrm>
            <a:prstGeom prst="roundRect">
              <a:avLst/>
            </a:prstGeom>
            <a:grpFill/>
            <a:ln>
              <a:solidFill>
                <a:srgbClr val="D6D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Verification</a:t>
              </a:r>
              <a:endPara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6" name="圆角矩形 32">
              <a:extLst>
                <a:ext uri="{FF2B5EF4-FFF2-40B4-BE49-F238E27FC236}">
                  <a16:creationId xmlns:a16="http://schemas.microsoft.com/office/drawing/2014/main" id="{24FCCE6C-6A27-F5CA-D597-FF461E3C2FE0}"/>
                </a:ext>
              </a:extLst>
            </p:cNvPr>
            <p:cNvSpPr/>
            <p:nvPr/>
          </p:nvSpPr>
          <p:spPr>
            <a:xfrm>
              <a:off x="8910347" y="4081665"/>
              <a:ext cx="1603514" cy="503583"/>
            </a:xfrm>
            <a:prstGeom prst="roundRect">
              <a:avLst/>
            </a:prstGeom>
            <a:grpFill/>
            <a:ln>
              <a:solidFill>
                <a:srgbClr val="D6D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Voting</a:t>
              </a:r>
              <a:endPara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97" name="直线箭头连接符 33">
              <a:extLst>
                <a:ext uri="{FF2B5EF4-FFF2-40B4-BE49-F238E27FC236}">
                  <a16:creationId xmlns:a16="http://schemas.microsoft.com/office/drawing/2014/main" id="{95F4662C-16CE-3D34-685C-2DDB4F361FAB}"/>
                </a:ext>
              </a:extLst>
            </p:cNvPr>
            <p:cNvCxnSpPr>
              <a:stCxn id="193" idx="3"/>
              <a:endCxn id="194" idx="1"/>
            </p:cNvCxnSpPr>
            <p:nvPr/>
          </p:nvCxnSpPr>
          <p:spPr>
            <a:xfrm>
              <a:off x="3025872" y="4333455"/>
              <a:ext cx="708714" cy="0"/>
            </a:xfrm>
            <a:prstGeom prst="straightConnector1">
              <a:avLst/>
            </a:prstGeom>
            <a:grpFill/>
            <a:ln w="19050">
              <a:solidFill>
                <a:srgbClr val="D6DCE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线箭头连接符 34">
              <a:extLst>
                <a:ext uri="{FF2B5EF4-FFF2-40B4-BE49-F238E27FC236}">
                  <a16:creationId xmlns:a16="http://schemas.microsoft.com/office/drawing/2014/main" id="{F507A2FD-1A0A-33F5-C27F-B4649B47914C}"/>
                </a:ext>
              </a:extLst>
            </p:cNvPr>
            <p:cNvCxnSpPr>
              <a:cxnSpLocks/>
              <a:stCxn id="194" idx="3"/>
              <a:endCxn id="195" idx="1"/>
            </p:cNvCxnSpPr>
            <p:nvPr/>
          </p:nvCxnSpPr>
          <p:spPr>
            <a:xfrm flipV="1">
              <a:off x="5338100" y="4333454"/>
              <a:ext cx="792495" cy="1"/>
            </a:xfrm>
            <a:prstGeom prst="straightConnector1">
              <a:avLst/>
            </a:prstGeom>
            <a:grpFill/>
            <a:ln w="19050">
              <a:solidFill>
                <a:srgbClr val="D6DCE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线箭头连接符 35">
              <a:extLst>
                <a:ext uri="{FF2B5EF4-FFF2-40B4-BE49-F238E27FC236}">
                  <a16:creationId xmlns:a16="http://schemas.microsoft.com/office/drawing/2014/main" id="{717C2DC1-4287-75FE-A169-FB8796E6D5B9}"/>
                </a:ext>
              </a:extLst>
            </p:cNvPr>
            <p:cNvCxnSpPr>
              <a:cxnSpLocks/>
              <a:stCxn id="195" idx="3"/>
              <a:endCxn id="196" idx="1"/>
            </p:cNvCxnSpPr>
            <p:nvPr/>
          </p:nvCxnSpPr>
          <p:spPr>
            <a:xfrm>
              <a:off x="7953040" y="4333454"/>
              <a:ext cx="957307" cy="3"/>
            </a:xfrm>
            <a:prstGeom prst="straightConnector1">
              <a:avLst/>
            </a:prstGeom>
            <a:grpFill/>
            <a:ln w="19050">
              <a:solidFill>
                <a:srgbClr val="D6DCE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C2B46B2D-6BD7-4B66-84F1-EF105D3A9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>
              <a:lnSpc>
                <a:spcPct val="100000"/>
              </a:lnSpc>
              <a:defRPr/>
            </a:pPr>
            <a:r>
              <a:rPr lang="en-US" altLang="zh-CN" sz="4500" dirty="0">
                <a:solidFill>
                  <a:prstClr val="white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Solution</a:t>
            </a:r>
            <a:endParaRPr lang="zh-CN" altLang="en-US" sz="4500" dirty="0">
              <a:solidFill>
                <a:prstClr val="white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5978CF2-1DEC-4311-9EAA-29AD43BC33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C63437-A4DD-47E2-B39F-B4494D074D76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302" name="组合 301">
            <a:extLst>
              <a:ext uri="{FF2B5EF4-FFF2-40B4-BE49-F238E27FC236}">
                <a16:creationId xmlns:a16="http://schemas.microsoft.com/office/drawing/2014/main" id="{46B1D365-F435-D1EE-F8AE-AD62BF559BC8}"/>
              </a:ext>
            </a:extLst>
          </p:cNvPr>
          <p:cNvGrpSpPr/>
          <p:nvPr/>
        </p:nvGrpSpPr>
        <p:grpSpPr>
          <a:xfrm>
            <a:off x="1146326" y="1426019"/>
            <a:ext cx="10335432" cy="3698182"/>
            <a:chOff x="1146326" y="1426019"/>
            <a:chExt cx="10335432" cy="3698182"/>
          </a:xfrm>
        </p:grpSpPr>
        <p:sp>
          <p:nvSpPr>
            <p:cNvPr id="255" name="文本框 254">
              <a:extLst>
                <a:ext uri="{FF2B5EF4-FFF2-40B4-BE49-F238E27FC236}">
                  <a16:creationId xmlns:a16="http://schemas.microsoft.com/office/drawing/2014/main" id="{6B95317D-C3C5-E47A-7D4D-8053965FE69A}"/>
                </a:ext>
              </a:extLst>
            </p:cNvPr>
            <p:cNvSpPr txBox="1"/>
            <p:nvPr/>
          </p:nvSpPr>
          <p:spPr>
            <a:xfrm>
              <a:off x="7735614" y="2199995"/>
              <a:ext cx="186301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Type conversion &amp; Rounding</a:t>
              </a: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02" name="组合 201">
              <a:extLst>
                <a:ext uri="{FF2B5EF4-FFF2-40B4-BE49-F238E27FC236}">
                  <a16:creationId xmlns:a16="http://schemas.microsoft.com/office/drawing/2014/main" id="{BC3E5D60-CF17-67E4-18E6-A04F8D1999B0}"/>
                </a:ext>
              </a:extLst>
            </p:cNvPr>
            <p:cNvGrpSpPr/>
            <p:nvPr/>
          </p:nvGrpSpPr>
          <p:grpSpPr>
            <a:xfrm>
              <a:off x="1146326" y="2019301"/>
              <a:ext cx="1761924" cy="2706637"/>
              <a:chOff x="9385400" y="2074000"/>
              <a:chExt cx="1761924" cy="2706637"/>
            </a:xfrm>
          </p:grpSpPr>
          <p:grpSp>
            <p:nvGrpSpPr>
              <p:cNvPr id="200" name="组合 199">
                <a:extLst>
                  <a:ext uri="{FF2B5EF4-FFF2-40B4-BE49-F238E27FC236}">
                    <a16:creationId xmlns:a16="http://schemas.microsoft.com/office/drawing/2014/main" id="{24B3E1A3-BB2B-AFA8-D8FF-DE6E23F7E625}"/>
                  </a:ext>
                </a:extLst>
              </p:cNvPr>
              <p:cNvGrpSpPr/>
              <p:nvPr/>
            </p:nvGrpSpPr>
            <p:grpSpPr>
              <a:xfrm>
                <a:off x="9385400" y="2074000"/>
                <a:ext cx="1761924" cy="412963"/>
                <a:chOff x="9385400" y="2074000"/>
                <a:chExt cx="1761924" cy="412963"/>
              </a:xfrm>
            </p:grpSpPr>
            <p:sp>
              <p:nvSpPr>
                <p:cNvPr id="88" name="矩形 87">
                  <a:extLst>
                    <a:ext uri="{FF2B5EF4-FFF2-40B4-BE49-F238E27FC236}">
                      <a16:creationId xmlns:a16="http://schemas.microsoft.com/office/drawing/2014/main" id="{28E66A66-082B-AD6E-0A44-D17A8231D46B}"/>
                    </a:ext>
                  </a:extLst>
                </p:cNvPr>
                <p:cNvSpPr/>
                <p:nvPr/>
              </p:nvSpPr>
              <p:spPr>
                <a:xfrm>
                  <a:off x="9385400" y="2074000"/>
                  <a:ext cx="1231603" cy="412963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rPr>
                    <a:t>responses-</a:t>
                  </a:r>
                  <a:r>
                    <a:rPr kumimoji="0" lang="en-US" altLang="zh-CN" sz="12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rPr>
                    <a:t>PoT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21" name="文本框 120">
                  <a:extLst>
                    <a:ext uri="{FF2B5EF4-FFF2-40B4-BE49-F238E27FC236}">
                      <a16:creationId xmlns:a16="http://schemas.microsoft.com/office/drawing/2014/main" id="{BDE79159-FE46-0876-808C-77632D416FB4}"/>
                    </a:ext>
                  </a:extLst>
                </p:cNvPr>
                <p:cNvSpPr txBox="1"/>
                <p:nvPr/>
              </p:nvSpPr>
              <p:spPr>
                <a:xfrm>
                  <a:off x="10563510" y="2095815"/>
                  <a:ext cx="5838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宋体" charset="-122"/>
                      <a:cs typeface="+mn-cs"/>
                    </a:rPr>
                    <a:t>×K</a:t>
                  </a:r>
                </a:p>
              </p:txBody>
            </p:sp>
          </p:grpSp>
          <p:grpSp>
            <p:nvGrpSpPr>
              <p:cNvPr id="201" name="组合 200">
                <a:extLst>
                  <a:ext uri="{FF2B5EF4-FFF2-40B4-BE49-F238E27FC236}">
                    <a16:creationId xmlns:a16="http://schemas.microsoft.com/office/drawing/2014/main" id="{5ED32E7B-1658-CFDD-DE42-01BEF53FCB7A}"/>
                  </a:ext>
                </a:extLst>
              </p:cNvPr>
              <p:cNvGrpSpPr/>
              <p:nvPr/>
            </p:nvGrpSpPr>
            <p:grpSpPr>
              <a:xfrm>
                <a:off x="9385400" y="4367674"/>
                <a:ext cx="1757792" cy="412963"/>
                <a:chOff x="9385400" y="4367674"/>
                <a:chExt cx="1757792" cy="412963"/>
              </a:xfrm>
            </p:grpSpPr>
            <p:sp>
              <p:nvSpPr>
                <p:cNvPr id="122" name="矩形 121">
                  <a:extLst>
                    <a:ext uri="{FF2B5EF4-FFF2-40B4-BE49-F238E27FC236}">
                      <a16:creationId xmlns:a16="http://schemas.microsoft.com/office/drawing/2014/main" id="{206B1919-2025-5948-CF74-139CB2B3A009}"/>
                    </a:ext>
                  </a:extLst>
                </p:cNvPr>
                <p:cNvSpPr/>
                <p:nvPr/>
              </p:nvSpPr>
              <p:spPr>
                <a:xfrm>
                  <a:off x="9385400" y="4367674"/>
                  <a:ext cx="1231603" cy="412963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rPr>
                    <a:t>responses-</a:t>
                  </a:r>
                  <a:r>
                    <a:rPr kumimoji="0" lang="en-US" altLang="zh-CN" sz="12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rPr>
                    <a:t>CoT</a:t>
                  </a:r>
                  <a:endPara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27" name="文本框 126">
                  <a:extLst>
                    <a:ext uri="{FF2B5EF4-FFF2-40B4-BE49-F238E27FC236}">
                      <a16:creationId xmlns:a16="http://schemas.microsoft.com/office/drawing/2014/main" id="{3298763D-2BF9-1BC7-7E59-A7C6B5E9C545}"/>
                    </a:ext>
                  </a:extLst>
                </p:cNvPr>
                <p:cNvSpPr txBox="1"/>
                <p:nvPr/>
              </p:nvSpPr>
              <p:spPr>
                <a:xfrm>
                  <a:off x="10559378" y="4389074"/>
                  <a:ext cx="5838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charset="0"/>
                      <a:ea typeface="宋体" charset="-122"/>
                      <a:cs typeface="+mn-cs"/>
                    </a:rPr>
                    <a:t>×N</a:t>
                  </a:r>
                </a:p>
              </p:txBody>
            </p:sp>
          </p:grpSp>
        </p:grpSp>
        <p:grpSp>
          <p:nvGrpSpPr>
            <p:cNvPr id="203" name="组合 202">
              <a:extLst>
                <a:ext uri="{FF2B5EF4-FFF2-40B4-BE49-F238E27FC236}">
                  <a16:creationId xmlns:a16="http://schemas.microsoft.com/office/drawing/2014/main" id="{702502F2-2E24-405C-B46B-FB510E164BF9}"/>
                </a:ext>
              </a:extLst>
            </p:cNvPr>
            <p:cNvGrpSpPr/>
            <p:nvPr/>
          </p:nvGrpSpPr>
          <p:grpSpPr>
            <a:xfrm>
              <a:off x="6819366" y="1769583"/>
              <a:ext cx="1487482" cy="890729"/>
              <a:chOff x="6848333" y="2005515"/>
              <a:chExt cx="1197792" cy="651621"/>
            </a:xfrm>
          </p:grpSpPr>
          <p:pic>
            <p:nvPicPr>
              <p:cNvPr id="186" name="图形 185" descr="计算器​​">
                <a:extLst>
                  <a:ext uri="{FF2B5EF4-FFF2-40B4-BE49-F238E27FC236}">
                    <a16:creationId xmlns:a16="http://schemas.microsoft.com/office/drawing/2014/main" id="{98638642-F8D1-E31C-9F23-D39B2B05D7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978196" y="2005515"/>
                <a:ext cx="583530" cy="538683"/>
              </a:xfrm>
              <a:prstGeom prst="rect">
                <a:avLst/>
              </a:prstGeom>
            </p:spPr>
          </p:pic>
          <p:sp>
            <p:nvSpPr>
              <p:cNvPr id="187" name="文本框 186">
                <a:extLst>
                  <a:ext uri="{FF2B5EF4-FFF2-40B4-BE49-F238E27FC236}">
                    <a16:creationId xmlns:a16="http://schemas.microsoft.com/office/drawing/2014/main" id="{D1753CD0-0A38-D235-36AB-C3D4B4DD689C}"/>
                  </a:ext>
                </a:extLst>
              </p:cNvPr>
              <p:cNvSpPr txBox="1"/>
              <p:nvPr/>
            </p:nvSpPr>
            <p:spPr>
              <a:xfrm>
                <a:off x="6848333" y="2465753"/>
                <a:ext cx="1197792" cy="1913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code interpreter</a:t>
                </a: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</p:grpSp>
        <p:grpSp>
          <p:nvGrpSpPr>
            <p:cNvPr id="204" name="组合 203">
              <a:extLst>
                <a:ext uri="{FF2B5EF4-FFF2-40B4-BE49-F238E27FC236}">
                  <a16:creationId xmlns:a16="http://schemas.microsoft.com/office/drawing/2014/main" id="{8927A2D7-8425-B75C-8DB9-4AE3DD8746C1}"/>
                </a:ext>
              </a:extLst>
            </p:cNvPr>
            <p:cNvGrpSpPr/>
            <p:nvPr/>
          </p:nvGrpSpPr>
          <p:grpSpPr>
            <a:xfrm>
              <a:off x="9789730" y="3944198"/>
              <a:ext cx="1212833" cy="1180003"/>
              <a:chOff x="7739650" y="3463263"/>
              <a:chExt cx="845514" cy="895842"/>
            </a:xfrm>
          </p:grpSpPr>
          <p:pic>
            <p:nvPicPr>
              <p:cNvPr id="188" name="图形 187" descr="数据库">
                <a:extLst>
                  <a:ext uri="{FF2B5EF4-FFF2-40B4-BE49-F238E27FC236}">
                    <a16:creationId xmlns:a16="http://schemas.microsoft.com/office/drawing/2014/main" id="{5E37ECAA-9861-EDF9-90BD-E6DFEA7E0A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766490" y="3463263"/>
                <a:ext cx="699909" cy="699909"/>
              </a:xfrm>
              <a:prstGeom prst="rect">
                <a:avLst/>
              </a:prstGeom>
            </p:spPr>
          </p:pic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41E12736-CE9D-FB3A-6275-7AC13295B6B1}"/>
                  </a:ext>
                </a:extLst>
              </p:cNvPr>
              <p:cNvSpPr txBox="1"/>
              <p:nvPr/>
            </p:nvSpPr>
            <p:spPr>
              <a:xfrm>
                <a:off x="7739650" y="4078713"/>
                <a:ext cx="845514" cy="280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answer set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06" name="直线箭头连接符 107">
              <a:extLst>
                <a:ext uri="{FF2B5EF4-FFF2-40B4-BE49-F238E27FC236}">
                  <a16:creationId xmlns:a16="http://schemas.microsoft.com/office/drawing/2014/main" id="{5AEB97AA-B328-0106-8E56-4507B8880864}"/>
                </a:ext>
              </a:extLst>
            </p:cNvPr>
            <p:cNvCxnSpPr>
              <a:cxnSpLocks/>
            </p:cNvCxnSpPr>
            <p:nvPr/>
          </p:nvCxnSpPr>
          <p:spPr>
            <a:xfrm>
              <a:off x="7673803" y="2218777"/>
              <a:ext cx="19432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文本框 207">
              <a:extLst>
                <a:ext uri="{FF2B5EF4-FFF2-40B4-BE49-F238E27FC236}">
                  <a16:creationId xmlns:a16="http://schemas.microsoft.com/office/drawing/2014/main" id="{91B00495-A6E4-EC2A-14B2-6497F095F9AC}"/>
                </a:ext>
              </a:extLst>
            </p:cNvPr>
            <p:cNvSpPr txBox="1"/>
            <p:nvPr/>
          </p:nvSpPr>
          <p:spPr>
            <a:xfrm>
              <a:off x="2962878" y="4247863"/>
              <a:ext cx="11160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extract number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11" name="组合 210">
              <a:extLst>
                <a:ext uri="{FF2B5EF4-FFF2-40B4-BE49-F238E27FC236}">
                  <a16:creationId xmlns:a16="http://schemas.microsoft.com/office/drawing/2014/main" id="{AEAE42BE-AD82-D47B-EAE0-90436C68B9F5}"/>
                </a:ext>
              </a:extLst>
            </p:cNvPr>
            <p:cNvGrpSpPr/>
            <p:nvPr/>
          </p:nvGrpSpPr>
          <p:grpSpPr>
            <a:xfrm>
              <a:off x="9735551" y="2007025"/>
              <a:ext cx="1746207" cy="412963"/>
              <a:chOff x="4564406" y="2019301"/>
              <a:chExt cx="1746207" cy="412963"/>
            </a:xfrm>
          </p:grpSpPr>
          <p:sp>
            <p:nvSpPr>
              <p:cNvPr id="209" name="矩形 208">
                <a:extLst>
                  <a:ext uri="{FF2B5EF4-FFF2-40B4-BE49-F238E27FC236}">
                    <a16:creationId xmlns:a16="http://schemas.microsoft.com/office/drawing/2014/main" id="{5B0E29BD-4118-210F-8E7C-BB3E9C0B9F4A}"/>
                  </a:ext>
                </a:extLst>
              </p:cNvPr>
              <p:cNvSpPr/>
              <p:nvPr/>
            </p:nvSpPr>
            <p:spPr>
              <a:xfrm>
                <a:off x="4564406" y="2019301"/>
                <a:ext cx="1231603" cy="412963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0" lang="en-US" altLang="zh-CN" sz="14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nswers-PoT</a:t>
                </a:r>
                <a:endParaRPr kumimoji="0" lang="zh-CN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0" name="文本框 209">
                <a:extLst>
                  <a:ext uri="{FF2B5EF4-FFF2-40B4-BE49-F238E27FC236}">
                    <a16:creationId xmlns:a16="http://schemas.microsoft.com/office/drawing/2014/main" id="{6C6D945F-42AB-6F55-84E0-A9D399641CD4}"/>
                  </a:ext>
                </a:extLst>
              </p:cNvPr>
              <p:cNvSpPr txBox="1"/>
              <p:nvPr/>
            </p:nvSpPr>
            <p:spPr>
              <a:xfrm>
                <a:off x="5726799" y="2044396"/>
                <a:ext cx="583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rPr>
                  <a:t>×K</a:t>
                </a:r>
              </a:p>
            </p:txBody>
          </p:sp>
        </p:grpSp>
        <p:grpSp>
          <p:nvGrpSpPr>
            <p:cNvPr id="213" name="组合 212">
              <a:extLst>
                <a:ext uri="{FF2B5EF4-FFF2-40B4-BE49-F238E27FC236}">
                  <a16:creationId xmlns:a16="http://schemas.microsoft.com/office/drawing/2014/main" id="{BEF4368D-FF18-C2FD-24B4-EC58F642378B}"/>
                </a:ext>
              </a:extLst>
            </p:cNvPr>
            <p:cNvGrpSpPr/>
            <p:nvPr/>
          </p:nvGrpSpPr>
          <p:grpSpPr>
            <a:xfrm>
              <a:off x="4337523" y="4319535"/>
              <a:ext cx="1809625" cy="412963"/>
              <a:chOff x="4564406" y="2019301"/>
              <a:chExt cx="1809625" cy="412963"/>
            </a:xfrm>
          </p:grpSpPr>
          <p:sp>
            <p:nvSpPr>
              <p:cNvPr id="214" name="矩形 213">
                <a:extLst>
                  <a:ext uri="{FF2B5EF4-FFF2-40B4-BE49-F238E27FC236}">
                    <a16:creationId xmlns:a16="http://schemas.microsoft.com/office/drawing/2014/main" id="{C2606B70-9B07-08AA-2277-375F82DDF884}"/>
                  </a:ext>
                </a:extLst>
              </p:cNvPr>
              <p:cNvSpPr/>
              <p:nvPr/>
            </p:nvSpPr>
            <p:spPr>
              <a:xfrm>
                <a:off x="4564406" y="2019301"/>
                <a:ext cx="1231603" cy="412963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0" lang="en-US" altLang="zh-CN" sz="14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nswers-CoT</a:t>
                </a:r>
                <a:endParaRPr kumimoji="0" lang="zh-CN" alt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5" name="文本框 214">
                <a:extLst>
                  <a:ext uri="{FF2B5EF4-FFF2-40B4-BE49-F238E27FC236}">
                    <a16:creationId xmlns:a16="http://schemas.microsoft.com/office/drawing/2014/main" id="{2DC202D4-338F-9D8D-E023-AF717813EE4F}"/>
                  </a:ext>
                </a:extLst>
              </p:cNvPr>
              <p:cNvSpPr txBox="1"/>
              <p:nvPr/>
            </p:nvSpPr>
            <p:spPr>
              <a:xfrm>
                <a:off x="5790217" y="2041116"/>
                <a:ext cx="583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rPr>
                  <a:t>×N</a:t>
                </a:r>
              </a:p>
            </p:txBody>
          </p:sp>
        </p:grpSp>
        <p:cxnSp>
          <p:nvCxnSpPr>
            <p:cNvPr id="216" name="直线箭头连接符 107">
              <a:extLst>
                <a:ext uri="{FF2B5EF4-FFF2-40B4-BE49-F238E27FC236}">
                  <a16:creationId xmlns:a16="http://schemas.microsoft.com/office/drawing/2014/main" id="{1CE0B3CB-3BED-B1AD-C172-4481EC803D1E}"/>
                </a:ext>
              </a:extLst>
            </p:cNvPr>
            <p:cNvCxnSpPr>
              <a:cxnSpLocks/>
            </p:cNvCxnSpPr>
            <p:nvPr/>
          </p:nvCxnSpPr>
          <p:spPr>
            <a:xfrm>
              <a:off x="2883957" y="4526016"/>
              <a:ext cx="13210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文本框 216">
              <a:extLst>
                <a:ext uri="{FF2B5EF4-FFF2-40B4-BE49-F238E27FC236}">
                  <a16:creationId xmlns:a16="http://schemas.microsoft.com/office/drawing/2014/main" id="{2303BC72-E5C5-9F80-55E0-6DA346777A39}"/>
                </a:ext>
              </a:extLst>
            </p:cNvPr>
            <p:cNvSpPr txBox="1"/>
            <p:nvPr/>
          </p:nvSpPr>
          <p:spPr>
            <a:xfrm>
              <a:off x="8057883" y="1884442"/>
              <a:ext cx="12184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50000"/>
                    </a:srgbClr>
                  </a:solidFill>
                  <a:effectLst/>
                  <a:uLnTx/>
                  <a:uFillTx/>
                  <a:latin typeface="Calibri"/>
                  <a:ea typeface="宋体" charset="-122"/>
                  <a:cs typeface="Times New Roman" panose="02020603050405020304" pitchFamily="18" charset="0"/>
                </a:rPr>
                <a:t>executable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/>
                <a:ea typeface="宋体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19" name="直线箭头连接符 107">
              <a:extLst>
                <a:ext uri="{FF2B5EF4-FFF2-40B4-BE49-F238E27FC236}">
                  <a16:creationId xmlns:a16="http://schemas.microsoft.com/office/drawing/2014/main" id="{2567BACD-2E81-7186-4125-A0D206988CD3}"/>
                </a:ext>
              </a:extLst>
            </p:cNvPr>
            <p:cNvCxnSpPr>
              <a:cxnSpLocks/>
              <a:stCxn id="121" idx="3"/>
            </p:cNvCxnSpPr>
            <p:nvPr/>
          </p:nvCxnSpPr>
          <p:spPr>
            <a:xfrm flipV="1">
              <a:off x="2908250" y="2214948"/>
              <a:ext cx="920916" cy="108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0" name="组合 219">
              <a:extLst>
                <a:ext uri="{FF2B5EF4-FFF2-40B4-BE49-F238E27FC236}">
                  <a16:creationId xmlns:a16="http://schemas.microsoft.com/office/drawing/2014/main" id="{EB492751-2FF9-5784-B46D-4F673206B898}"/>
                </a:ext>
              </a:extLst>
            </p:cNvPr>
            <p:cNvGrpSpPr/>
            <p:nvPr/>
          </p:nvGrpSpPr>
          <p:grpSpPr>
            <a:xfrm>
              <a:off x="3918187" y="1426019"/>
              <a:ext cx="2932389" cy="1431884"/>
              <a:chOff x="5505458" y="1009648"/>
              <a:chExt cx="3025379" cy="1608641"/>
            </a:xfrm>
          </p:grpSpPr>
          <p:grpSp>
            <p:nvGrpSpPr>
              <p:cNvPr id="221" name="组合 220">
                <a:extLst>
                  <a:ext uri="{FF2B5EF4-FFF2-40B4-BE49-F238E27FC236}">
                    <a16:creationId xmlns:a16="http://schemas.microsoft.com/office/drawing/2014/main" id="{80D25970-E78A-6383-A689-0A5017C0DAEC}"/>
                  </a:ext>
                </a:extLst>
              </p:cNvPr>
              <p:cNvGrpSpPr/>
              <p:nvPr/>
            </p:nvGrpSpPr>
            <p:grpSpPr>
              <a:xfrm>
                <a:off x="5505458" y="1009648"/>
                <a:ext cx="2310232" cy="1608641"/>
                <a:chOff x="6892360" y="1209775"/>
                <a:chExt cx="2310232" cy="1608641"/>
              </a:xfrm>
            </p:grpSpPr>
            <p:grpSp>
              <p:nvGrpSpPr>
                <p:cNvPr id="223" name="组合 222">
                  <a:extLst>
                    <a:ext uri="{FF2B5EF4-FFF2-40B4-BE49-F238E27FC236}">
                      <a16:creationId xmlns:a16="http://schemas.microsoft.com/office/drawing/2014/main" id="{16640F14-3D90-39FA-8FAD-0033AC81AF3B}"/>
                    </a:ext>
                  </a:extLst>
                </p:cNvPr>
                <p:cNvGrpSpPr/>
                <p:nvPr/>
              </p:nvGrpSpPr>
              <p:grpSpPr>
                <a:xfrm>
                  <a:off x="6892360" y="1209775"/>
                  <a:ext cx="2110357" cy="1422123"/>
                  <a:chOff x="5137649" y="278243"/>
                  <a:chExt cx="2110357" cy="1422123"/>
                </a:xfrm>
              </p:grpSpPr>
              <p:sp>
                <p:nvSpPr>
                  <p:cNvPr id="235" name="矩形: 圆角 587">
                    <a:extLst>
                      <a:ext uri="{FF2B5EF4-FFF2-40B4-BE49-F238E27FC236}">
                        <a16:creationId xmlns:a16="http://schemas.microsoft.com/office/drawing/2014/main" id="{022B929F-2E83-4E1B-5597-2D95D0B0405A}"/>
                      </a:ext>
                    </a:extLst>
                  </p:cNvPr>
                  <p:cNvSpPr/>
                  <p:nvPr/>
                </p:nvSpPr>
                <p:spPr>
                  <a:xfrm>
                    <a:off x="5137649" y="278243"/>
                    <a:ext cx="2110357" cy="1422123"/>
                  </a:xfrm>
                  <a:prstGeom prst="roundRect">
                    <a:avLst>
                      <a:gd name="adj" fmla="val 3511"/>
                    </a:avLst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pic>
                <p:nvPicPr>
                  <p:cNvPr id="236" name="图片 235">
                    <a:extLst>
                      <a:ext uri="{FF2B5EF4-FFF2-40B4-BE49-F238E27FC236}">
                        <a16:creationId xmlns:a16="http://schemas.microsoft.com/office/drawing/2014/main" id="{3A76BCF3-062E-60D6-B117-0C80BD180AF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7"/>
                  <a:srcRect l="483" r="70507" b="61734"/>
                  <a:stretch/>
                </p:blipFill>
                <p:spPr>
                  <a:xfrm>
                    <a:off x="5186152" y="326410"/>
                    <a:ext cx="2013348" cy="1137117"/>
                  </a:xfrm>
                  <a:prstGeom prst="rect">
                    <a:avLst/>
                  </a:prstGeom>
                  <a:noFill/>
                  <a:ln w="15875">
                    <a:solidFill>
                      <a:schemeClr val="bg1">
                        <a:lumMod val="65000"/>
                      </a:schemeClr>
                    </a:solidFill>
                  </a:ln>
                </p:spPr>
              </p:pic>
            </p:grpSp>
            <p:grpSp>
              <p:nvGrpSpPr>
                <p:cNvPr id="224" name="组合 223">
                  <a:extLst>
                    <a:ext uri="{FF2B5EF4-FFF2-40B4-BE49-F238E27FC236}">
                      <a16:creationId xmlns:a16="http://schemas.microsoft.com/office/drawing/2014/main" id="{4679098E-4A84-B846-FD87-26D9584E5FD3}"/>
                    </a:ext>
                  </a:extLst>
                </p:cNvPr>
                <p:cNvGrpSpPr/>
                <p:nvPr/>
              </p:nvGrpSpPr>
              <p:grpSpPr>
                <a:xfrm>
                  <a:off x="6958337" y="1266365"/>
                  <a:ext cx="2110357" cy="1422122"/>
                  <a:chOff x="5115231" y="278845"/>
                  <a:chExt cx="2110357" cy="1422122"/>
                </a:xfrm>
              </p:grpSpPr>
              <p:sp>
                <p:nvSpPr>
                  <p:cNvPr id="233" name="矩形: 圆角 587">
                    <a:extLst>
                      <a:ext uri="{FF2B5EF4-FFF2-40B4-BE49-F238E27FC236}">
                        <a16:creationId xmlns:a16="http://schemas.microsoft.com/office/drawing/2014/main" id="{AD2D4CBE-A46A-1AF9-AC79-D53CB7AAB054}"/>
                      </a:ext>
                    </a:extLst>
                  </p:cNvPr>
                  <p:cNvSpPr/>
                  <p:nvPr/>
                </p:nvSpPr>
                <p:spPr>
                  <a:xfrm>
                    <a:off x="5115231" y="278845"/>
                    <a:ext cx="2110357" cy="1422122"/>
                  </a:xfrm>
                  <a:prstGeom prst="roundRect">
                    <a:avLst>
                      <a:gd name="adj" fmla="val 3511"/>
                    </a:avLst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pic>
                <p:nvPicPr>
                  <p:cNvPr id="234" name="图片 233">
                    <a:extLst>
                      <a:ext uri="{FF2B5EF4-FFF2-40B4-BE49-F238E27FC236}">
                        <a16:creationId xmlns:a16="http://schemas.microsoft.com/office/drawing/2014/main" id="{13AE5921-E36B-8A8E-51B6-B9DA70D48B1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7"/>
                  <a:srcRect l="483" r="70507" b="61734"/>
                  <a:stretch/>
                </p:blipFill>
                <p:spPr>
                  <a:xfrm>
                    <a:off x="5163734" y="327011"/>
                    <a:ext cx="2013349" cy="1137115"/>
                  </a:xfrm>
                  <a:prstGeom prst="rect">
                    <a:avLst/>
                  </a:prstGeom>
                  <a:noFill/>
                  <a:ln w="15875">
                    <a:solidFill>
                      <a:schemeClr val="bg1">
                        <a:lumMod val="65000"/>
                      </a:schemeClr>
                    </a:solidFill>
                  </a:ln>
                </p:spPr>
              </p:pic>
            </p:grpSp>
            <p:grpSp>
              <p:nvGrpSpPr>
                <p:cNvPr id="225" name="组合 224">
                  <a:extLst>
                    <a:ext uri="{FF2B5EF4-FFF2-40B4-BE49-F238E27FC236}">
                      <a16:creationId xmlns:a16="http://schemas.microsoft.com/office/drawing/2014/main" id="{0864B1F4-3CE5-07C6-9124-6A5AAE918996}"/>
                    </a:ext>
                  </a:extLst>
                </p:cNvPr>
                <p:cNvGrpSpPr/>
                <p:nvPr/>
              </p:nvGrpSpPr>
              <p:grpSpPr>
                <a:xfrm>
                  <a:off x="7024036" y="1322358"/>
                  <a:ext cx="2110357" cy="1422123"/>
                  <a:chOff x="5081284" y="307096"/>
                  <a:chExt cx="2110357" cy="1422123"/>
                </a:xfrm>
              </p:grpSpPr>
              <p:sp>
                <p:nvSpPr>
                  <p:cNvPr id="231" name="矩形: 圆角 587">
                    <a:extLst>
                      <a:ext uri="{FF2B5EF4-FFF2-40B4-BE49-F238E27FC236}">
                        <a16:creationId xmlns:a16="http://schemas.microsoft.com/office/drawing/2014/main" id="{10E9359D-CDC0-93B8-FDAB-AF982ECA5F72}"/>
                      </a:ext>
                    </a:extLst>
                  </p:cNvPr>
                  <p:cNvSpPr/>
                  <p:nvPr/>
                </p:nvSpPr>
                <p:spPr>
                  <a:xfrm>
                    <a:off x="5081284" y="307096"/>
                    <a:ext cx="2110357" cy="1422123"/>
                  </a:xfrm>
                  <a:prstGeom prst="roundRect">
                    <a:avLst>
                      <a:gd name="adj" fmla="val 3511"/>
                    </a:avLst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pic>
                <p:nvPicPr>
                  <p:cNvPr id="232" name="图片 231">
                    <a:extLst>
                      <a:ext uri="{FF2B5EF4-FFF2-40B4-BE49-F238E27FC236}">
                        <a16:creationId xmlns:a16="http://schemas.microsoft.com/office/drawing/2014/main" id="{C2FA1307-0CA6-5236-12B5-59A54A161C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7"/>
                  <a:srcRect l="483" r="70507" b="61734"/>
                  <a:stretch/>
                </p:blipFill>
                <p:spPr>
                  <a:xfrm>
                    <a:off x="5129787" y="355262"/>
                    <a:ext cx="2013349" cy="1137116"/>
                  </a:xfrm>
                  <a:prstGeom prst="rect">
                    <a:avLst/>
                  </a:prstGeom>
                  <a:noFill/>
                  <a:ln w="15875">
                    <a:solidFill>
                      <a:schemeClr val="bg1">
                        <a:lumMod val="65000"/>
                      </a:schemeClr>
                    </a:solidFill>
                  </a:ln>
                </p:spPr>
              </p:pic>
            </p:grpSp>
            <p:grpSp>
              <p:nvGrpSpPr>
                <p:cNvPr id="227" name="组合 226">
                  <a:extLst>
                    <a:ext uri="{FF2B5EF4-FFF2-40B4-BE49-F238E27FC236}">
                      <a16:creationId xmlns:a16="http://schemas.microsoft.com/office/drawing/2014/main" id="{5EC4D335-1883-E0C3-6B9F-149AA596112D}"/>
                    </a:ext>
                  </a:extLst>
                </p:cNvPr>
                <p:cNvGrpSpPr/>
                <p:nvPr/>
              </p:nvGrpSpPr>
              <p:grpSpPr>
                <a:xfrm>
                  <a:off x="7092234" y="1377093"/>
                  <a:ext cx="2110358" cy="1441323"/>
                  <a:chOff x="5030592" y="306963"/>
                  <a:chExt cx="2110358" cy="1441323"/>
                </a:xfrm>
              </p:grpSpPr>
              <p:sp>
                <p:nvSpPr>
                  <p:cNvPr id="228" name="矩形: 圆角 587">
                    <a:extLst>
                      <a:ext uri="{FF2B5EF4-FFF2-40B4-BE49-F238E27FC236}">
                        <a16:creationId xmlns:a16="http://schemas.microsoft.com/office/drawing/2014/main" id="{B845E7B3-251E-F0B8-655D-EBDFC46945B0}"/>
                      </a:ext>
                    </a:extLst>
                  </p:cNvPr>
                  <p:cNvSpPr/>
                  <p:nvPr/>
                </p:nvSpPr>
                <p:spPr>
                  <a:xfrm>
                    <a:off x="5030592" y="306963"/>
                    <a:ext cx="2110358" cy="1422123"/>
                  </a:xfrm>
                  <a:prstGeom prst="roundRect">
                    <a:avLst>
                      <a:gd name="adj" fmla="val 3511"/>
                    </a:avLst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29" name="文本框 228">
                    <a:extLst>
                      <a:ext uri="{FF2B5EF4-FFF2-40B4-BE49-F238E27FC236}">
                        <a16:creationId xmlns:a16="http://schemas.microsoft.com/office/drawing/2014/main" id="{0359AB15-A06F-CBEB-23CD-94B29C7F86C4}"/>
                      </a:ext>
                    </a:extLst>
                  </p:cNvPr>
                  <p:cNvSpPr txBox="1"/>
                  <p:nvPr/>
                </p:nvSpPr>
                <p:spPr>
                  <a:xfrm>
                    <a:off x="5095992" y="1454382"/>
                    <a:ext cx="1943910" cy="29390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charset="-122"/>
                        <a:cs typeface="Times New Roman" panose="02020603050405020304" pitchFamily="18" charset="0"/>
                      </a:rPr>
                      <a:t>Python code</a:t>
                    </a:r>
                    <a:endParaRPr kumimoji="0" lang="zh-CN" altLang="en-US" sz="11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charset="-122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230" name="图片 229">
                    <a:extLst>
                      <a:ext uri="{FF2B5EF4-FFF2-40B4-BE49-F238E27FC236}">
                        <a16:creationId xmlns:a16="http://schemas.microsoft.com/office/drawing/2014/main" id="{A1688BAE-9178-0F18-BAB7-677BA56846D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7"/>
                  <a:srcRect l="483" r="70507" b="61734"/>
                  <a:stretch/>
                </p:blipFill>
                <p:spPr>
                  <a:xfrm>
                    <a:off x="5079097" y="355129"/>
                    <a:ext cx="2013349" cy="1137116"/>
                  </a:xfrm>
                  <a:prstGeom prst="rect">
                    <a:avLst/>
                  </a:prstGeom>
                  <a:noFill/>
                  <a:ln w="15875">
                    <a:solidFill>
                      <a:schemeClr val="bg1">
                        <a:lumMod val="65000"/>
                      </a:schemeClr>
                    </a:solidFill>
                  </a:ln>
                </p:spPr>
              </p:pic>
            </p:grpSp>
          </p:grpSp>
          <p:sp>
            <p:nvSpPr>
              <p:cNvPr id="222" name="文本框 221">
                <a:extLst>
                  <a:ext uri="{FF2B5EF4-FFF2-40B4-BE49-F238E27FC236}">
                    <a16:creationId xmlns:a16="http://schemas.microsoft.com/office/drawing/2014/main" id="{4636212C-7288-389F-26CE-8738B70DEB08}"/>
                  </a:ext>
                </a:extLst>
              </p:cNvPr>
              <p:cNvSpPr txBox="1"/>
              <p:nvPr/>
            </p:nvSpPr>
            <p:spPr>
              <a:xfrm>
                <a:off x="7764688" y="1690623"/>
                <a:ext cx="766149" cy="5250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rPr>
                  <a:t>×K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</p:grpSp>
        <p:sp>
          <p:nvSpPr>
            <p:cNvPr id="237" name="文本框 236">
              <a:extLst>
                <a:ext uri="{FF2B5EF4-FFF2-40B4-BE49-F238E27FC236}">
                  <a16:creationId xmlns:a16="http://schemas.microsoft.com/office/drawing/2014/main" id="{88B462DE-1248-0AD0-8E36-3039308FBC85}"/>
                </a:ext>
              </a:extLst>
            </p:cNvPr>
            <p:cNvSpPr txBox="1"/>
            <p:nvPr/>
          </p:nvSpPr>
          <p:spPr>
            <a:xfrm>
              <a:off x="2892456" y="1957020"/>
              <a:ext cx="9364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extract code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43" name="直线箭头连接符 107">
              <a:extLst>
                <a:ext uri="{FF2B5EF4-FFF2-40B4-BE49-F238E27FC236}">
                  <a16:creationId xmlns:a16="http://schemas.microsoft.com/office/drawing/2014/main" id="{B6008DAC-63BC-91C4-BA2D-037BDEBFF201}"/>
                </a:ext>
              </a:extLst>
            </p:cNvPr>
            <p:cNvCxnSpPr>
              <a:cxnSpLocks/>
            </p:cNvCxnSpPr>
            <p:nvPr/>
          </p:nvCxnSpPr>
          <p:spPr>
            <a:xfrm>
              <a:off x="6641754" y="2216312"/>
              <a:ext cx="38238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线箭头连接符 107">
              <a:extLst>
                <a:ext uri="{FF2B5EF4-FFF2-40B4-BE49-F238E27FC236}">
                  <a16:creationId xmlns:a16="http://schemas.microsoft.com/office/drawing/2014/main" id="{CDC1CB78-2D2C-85ED-8035-C26D4F6B756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434352" y="2697727"/>
              <a:ext cx="1908615" cy="842486"/>
            </a:xfrm>
            <a:prstGeom prst="bentConnector3">
              <a:avLst>
                <a:gd name="adj1" fmla="val 494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8" name="组合 277">
              <a:extLst>
                <a:ext uri="{FF2B5EF4-FFF2-40B4-BE49-F238E27FC236}">
                  <a16:creationId xmlns:a16="http://schemas.microsoft.com/office/drawing/2014/main" id="{105B2472-D25A-162B-B8E6-979EE7BCC890}"/>
                </a:ext>
              </a:extLst>
            </p:cNvPr>
            <p:cNvGrpSpPr/>
            <p:nvPr/>
          </p:nvGrpSpPr>
          <p:grpSpPr>
            <a:xfrm>
              <a:off x="4479669" y="3080476"/>
              <a:ext cx="922523" cy="982305"/>
              <a:chOff x="4511824" y="3041844"/>
              <a:chExt cx="922523" cy="982305"/>
            </a:xfrm>
          </p:grpSpPr>
          <p:pic>
            <p:nvPicPr>
              <p:cNvPr id="248" name="图形 247" descr="原子">
                <a:extLst>
                  <a:ext uri="{FF2B5EF4-FFF2-40B4-BE49-F238E27FC236}">
                    <a16:creationId xmlns:a16="http://schemas.microsoft.com/office/drawing/2014/main" id="{72FBDB3C-230A-E2F3-61A4-CAFB68106B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511824" y="3041844"/>
                <a:ext cx="922523" cy="815915"/>
              </a:xfrm>
              <a:prstGeom prst="rect">
                <a:avLst/>
              </a:prstGeom>
            </p:spPr>
          </p:pic>
          <p:sp>
            <p:nvSpPr>
              <p:cNvPr id="249" name="文本框 248">
                <a:extLst>
                  <a:ext uri="{FF2B5EF4-FFF2-40B4-BE49-F238E27FC236}">
                    <a16:creationId xmlns:a16="http://schemas.microsoft.com/office/drawing/2014/main" id="{3E53FED2-00E1-3B1C-4D67-4801599E3720}"/>
                  </a:ext>
                </a:extLst>
              </p:cNvPr>
              <p:cNvSpPr txBox="1"/>
              <p:nvPr/>
            </p:nvSpPr>
            <p:spPr>
              <a:xfrm>
                <a:off x="4709131" y="3747150"/>
                <a:ext cx="64576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LLM</a:t>
                </a: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</p:grpSp>
        <p:sp>
          <p:nvSpPr>
            <p:cNvPr id="269" name="文本框 216">
              <a:extLst>
                <a:ext uri="{FF2B5EF4-FFF2-40B4-BE49-F238E27FC236}">
                  <a16:creationId xmlns:a16="http://schemas.microsoft.com/office/drawing/2014/main" id="{2303BC72-E5C5-9F80-55E0-6DA346777A39}"/>
                </a:ext>
              </a:extLst>
            </p:cNvPr>
            <p:cNvSpPr txBox="1"/>
            <p:nvPr/>
          </p:nvSpPr>
          <p:spPr>
            <a:xfrm>
              <a:off x="5596850" y="3198416"/>
              <a:ext cx="165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charset="-122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70AD47">
                      <a:lumMod val="50000"/>
                    </a:srgbClr>
                  </a:solidFill>
                  <a:effectLst/>
                  <a:uLnTx/>
                  <a:uFillTx/>
                  <a:latin typeface="Calibri"/>
                  <a:ea typeface="宋体" charset="-122"/>
                  <a:cs typeface="Times New Roman" panose="02020603050405020304" pitchFamily="18" charset="0"/>
                </a:rPr>
                <a:t>non-executable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/>
                <a:ea typeface="宋体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71" name="直线箭头连接符 107">
              <a:extLst>
                <a:ext uri="{FF2B5EF4-FFF2-40B4-BE49-F238E27FC236}">
                  <a16:creationId xmlns:a16="http://schemas.microsoft.com/office/drawing/2014/main" id="{8E1CB327-A765-9309-0BE5-FF58D832B654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762127" y="2580155"/>
              <a:ext cx="2662882" cy="955292"/>
            </a:xfrm>
            <a:prstGeom prst="bentConnector3">
              <a:avLst>
                <a:gd name="adj1" fmla="val 100077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文本框 278">
              <a:extLst>
                <a:ext uri="{FF2B5EF4-FFF2-40B4-BE49-F238E27FC236}">
                  <a16:creationId xmlns:a16="http://schemas.microsoft.com/office/drawing/2014/main" id="{A993F3C8-5CB8-34CD-A97B-4AA5FCE2D3C7}"/>
                </a:ext>
              </a:extLst>
            </p:cNvPr>
            <p:cNvSpPr txBox="1"/>
            <p:nvPr/>
          </p:nvSpPr>
          <p:spPr>
            <a:xfrm>
              <a:off x="2572431" y="3191520"/>
              <a:ext cx="10422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regenerate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83" name="组合 282">
              <a:extLst>
                <a:ext uri="{FF2B5EF4-FFF2-40B4-BE49-F238E27FC236}">
                  <a16:creationId xmlns:a16="http://schemas.microsoft.com/office/drawing/2014/main" id="{7F9F2C51-95BC-F315-0CD6-AAD310847792}"/>
                </a:ext>
              </a:extLst>
            </p:cNvPr>
            <p:cNvGrpSpPr/>
            <p:nvPr/>
          </p:nvGrpSpPr>
          <p:grpSpPr>
            <a:xfrm>
              <a:off x="7753830" y="3042987"/>
              <a:ext cx="2035901" cy="918085"/>
              <a:chOff x="3055392" y="1727450"/>
              <a:chExt cx="3082994" cy="1247211"/>
            </a:xfrm>
          </p:grpSpPr>
          <p:sp>
            <p:nvSpPr>
              <p:cNvPr id="280" name="矩形: 圆角 587">
                <a:extLst>
                  <a:ext uri="{FF2B5EF4-FFF2-40B4-BE49-F238E27FC236}">
                    <a16:creationId xmlns:a16="http://schemas.microsoft.com/office/drawing/2014/main" id="{D5EB04EF-33F2-700E-A198-5704C4422A5D}"/>
                  </a:ext>
                </a:extLst>
              </p:cNvPr>
              <p:cNvSpPr/>
              <p:nvPr/>
            </p:nvSpPr>
            <p:spPr>
              <a:xfrm>
                <a:off x="3055392" y="1727450"/>
                <a:ext cx="3082994" cy="1214190"/>
              </a:xfrm>
              <a:prstGeom prst="roundRect">
                <a:avLst>
                  <a:gd name="adj" fmla="val 3511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1" name="文本框 280">
                <a:extLst>
                  <a:ext uri="{FF2B5EF4-FFF2-40B4-BE49-F238E27FC236}">
                    <a16:creationId xmlns:a16="http://schemas.microsoft.com/office/drawing/2014/main" id="{EB8FA362-7F49-DC56-7049-C98F734DFC45}"/>
                  </a:ext>
                </a:extLst>
              </p:cNvPr>
              <p:cNvSpPr txBox="1"/>
              <p:nvPr/>
            </p:nvSpPr>
            <p:spPr>
              <a:xfrm>
                <a:off x="3384109" y="2702888"/>
                <a:ext cx="2425559" cy="271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7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solution generation prompts - </a:t>
                </a:r>
                <a:r>
                  <a:rPr kumimoji="0" lang="en-US" altLang="zh-CN" sz="7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PoT</a:t>
                </a:r>
                <a:endParaRPr kumimoji="0" lang="zh-CN" alt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282" name="图片 281">
                <a:extLst>
                  <a:ext uri="{FF2B5EF4-FFF2-40B4-BE49-F238E27FC236}">
                    <a16:creationId xmlns:a16="http://schemas.microsoft.com/office/drawing/2014/main" id="{3C2CF0FC-56A1-DBA0-37CE-3DC4A6F643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r="49712" b="68899"/>
              <a:stretch/>
            </p:blipFill>
            <p:spPr>
              <a:xfrm>
                <a:off x="3138900" y="1791599"/>
                <a:ext cx="2940196" cy="911288"/>
              </a:xfrm>
              <a:prstGeom prst="rect">
                <a:avLst/>
              </a:prstGeom>
              <a:ln w="15875">
                <a:solidFill>
                  <a:schemeClr val="bg1">
                    <a:lumMod val="75000"/>
                  </a:schemeClr>
                </a:solidFill>
              </a:ln>
            </p:spPr>
          </p:pic>
        </p:grpSp>
        <p:cxnSp>
          <p:nvCxnSpPr>
            <p:cNvPr id="285" name="直线箭头连接符 107">
              <a:extLst>
                <a:ext uri="{FF2B5EF4-FFF2-40B4-BE49-F238E27FC236}">
                  <a16:creationId xmlns:a16="http://schemas.microsoft.com/office/drawing/2014/main" id="{3C86DDDB-5FE2-2714-8420-252B12834E43}"/>
                </a:ext>
              </a:extLst>
            </p:cNvPr>
            <p:cNvCxnSpPr>
              <a:cxnSpLocks/>
            </p:cNvCxnSpPr>
            <p:nvPr/>
          </p:nvCxnSpPr>
          <p:spPr>
            <a:xfrm>
              <a:off x="6157410" y="4519041"/>
              <a:ext cx="36708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直线箭头连接符 107">
              <a:extLst>
                <a:ext uri="{FF2B5EF4-FFF2-40B4-BE49-F238E27FC236}">
                  <a16:creationId xmlns:a16="http://schemas.microsoft.com/office/drawing/2014/main" id="{6DE40703-1316-B005-0F86-30A6DC3AF747}"/>
                </a:ext>
              </a:extLst>
            </p:cNvPr>
            <p:cNvCxnSpPr>
              <a:cxnSpLocks/>
            </p:cNvCxnSpPr>
            <p:nvPr/>
          </p:nvCxnSpPr>
          <p:spPr>
            <a:xfrm>
              <a:off x="10330216" y="2529507"/>
              <a:ext cx="0" cy="13857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接连接符 294">
              <a:extLst>
                <a:ext uri="{FF2B5EF4-FFF2-40B4-BE49-F238E27FC236}">
                  <a16:creationId xmlns:a16="http://schemas.microsoft.com/office/drawing/2014/main" id="{4DC8EE7F-1F49-492E-2589-E0FAE869C1D5}"/>
                </a:ext>
              </a:extLst>
            </p:cNvPr>
            <p:cNvCxnSpPr>
              <a:cxnSpLocks/>
            </p:cNvCxnSpPr>
            <p:nvPr/>
          </p:nvCxnSpPr>
          <p:spPr>
            <a:xfrm>
              <a:off x="7320136" y="3540213"/>
              <a:ext cx="35366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3" name="文本框 302">
            <a:extLst>
              <a:ext uri="{FF2B5EF4-FFF2-40B4-BE49-F238E27FC236}">
                <a16:creationId xmlns:a16="http://schemas.microsoft.com/office/drawing/2014/main" id="{623A784A-93E9-A564-CA16-28C447575CF4}"/>
              </a:ext>
            </a:extLst>
          </p:cNvPr>
          <p:cNvSpPr txBox="1"/>
          <p:nvPr/>
        </p:nvSpPr>
        <p:spPr>
          <a:xfrm>
            <a:off x="264817" y="980728"/>
            <a:ext cx="73235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4586"/>
              </a:buClr>
              <a:buSzPct val="7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itchFamily="50"/>
                <a:cs typeface="Times New Roman" panose="02020603050405020304" pitchFamily="18" charset="0"/>
              </a:rPr>
              <a:t> Framework</a:t>
            </a:r>
            <a:endParaRPr kumimoji="0" lang="en-US" altLang="zh-CN" sz="1600" b="0" i="1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itchFamily="18" charset="0"/>
              <a:ea typeface="Microsoft YaHei" pitchFamily="5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258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2">
            <a:extLst>
              <a:ext uri="{FF2B5EF4-FFF2-40B4-BE49-F238E27FC236}">
                <a16:creationId xmlns:a16="http://schemas.microsoft.com/office/drawing/2014/main" id="{365E641C-961C-4723-8732-4D4B404541BE}"/>
              </a:ext>
            </a:extLst>
          </p:cNvPr>
          <p:cNvSpPr txBox="1">
            <a:spLocks/>
          </p:cNvSpPr>
          <p:nvPr/>
        </p:nvSpPr>
        <p:spPr>
          <a:xfrm>
            <a:off x="335360" y="1063680"/>
            <a:ext cx="12025336" cy="53896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4586"/>
              </a:buClr>
              <a:buSzPct val="7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itchFamily="50"/>
                <a:cs typeface="Times New Roman" panose="02020603050405020304" pitchFamily="18" charset="0"/>
              </a:rPr>
              <a:t>Details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4586"/>
              </a:buClr>
              <a:buSzPct val="7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itchFamily="50"/>
                <a:cs typeface="Times New Roman" panose="02020603050405020304" pitchFamily="18" charset="0"/>
              </a:rPr>
              <a:t>Post-process for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itchFamily="50"/>
                <a:cs typeface="Times New Roman" panose="02020603050405020304" pitchFamily="18" charset="0"/>
              </a:rPr>
              <a:t>CoT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itchFamily="50"/>
                <a:cs typeface="Times New Roman" panose="02020603050405020304" pitchFamily="18" charset="0"/>
              </a:rPr>
              <a:t> prompting responses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4586"/>
              </a:buClr>
              <a:buSzPct val="7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Microsoft YaHei" pitchFamily="50"/>
                <a:cs typeface="Times New Roman" panose="02020603050405020304" pitchFamily="18" charset="0"/>
              </a:rPr>
              <a:t>Extract numerical answers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4586"/>
              </a:buClr>
              <a:buSzPct val="7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itchFamily="50"/>
                <a:cs typeface="Times New Roman" panose="02020603050405020304" pitchFamily="18" charset="0"/>
              </a:rPr>
              <a:t>Post-process for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itchFamily="50"/>
                <a:cs typeface="Times New Roman" panose="02020603050405020304" pitchFamily="18" charset="0"/>
              </a:rPr>
              <a:t>PoT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itchFamily="50"/>
                <a:cs typeface="Times New Roman" panose="02020603050405020304" pitchFamily="18" charset="0"/>
              </a:rPr>
              <a:t> prompting responses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4586"/>
              </a:buClr>
              <a:buSzPct val="7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Microsoft YaHei" pitchFamily="50"/>
                <a:cs typeface="Times New Roman" panose="02020603050405020304" pitchFamily="18" charset="0"/>
              </a:rPr>
              <a:t>Extract Python code and execute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4586"/>
              </a:buClr>
              <a:buSzPct val="7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Microsoft YaHei" pitchFamily="50"/>
                <a:cs typeface="Times New Roman" panose="02020603050405020304" pitchFamily="18" charset="0"/>
              </a:rPr>
              <a:t>Convert results of non-numerical Python data type to float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4586"/>
              </a:buClr>
              <a:buSzPct val="7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Microsoft YaHei" pitchFamily="50"/>
                <a:cs typeface="Times New Roman" panose="02020603050405020304" pitchFamily="18" charset="0"/>
              </a:rPr>
              <a:t>Round answers dynamically based on the given problem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4586"/>
              </a:buClr>
              <a:buSzPct val="7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Microsoft YaHei" pitchFamily="50"/>
                <a:cs typeface="Times New Roman" panose="02020603050405020304" pitchFamily="18" charset="0"/>
              </a:rPr>
              <a:t>Send non-executable code and relative information to LLMs  </a:t>
            </a:r>
            <a:b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Microsoft YaHei" pitchFamily="50"/>
                <a:cs typeface="Times New Roman" panose="02020603050405020304" pitchFamily="18" charset="0"/>
              </a:rPr>
            </a:b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Microsoft YaHei" pitchFamily="50"/>
                <a:cs typeface="Times New Roman" panose="02020603050405020304" pitchFamily="18" charset="0"/>
              </a:rPr>
              <a:t>to regenerate the code (same for verifying)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4586"/>
              </a:buClr>
              <a:buSzPct val="70000"/>
              <a:buFont typeface="Wingdings" panose="05000000000000000000" pitchFamily="2" charset="2"/>
              <a:buChar char="Ø"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itchFamily="18" charset="0"/>
              <a:ea typeface="Microsoft YaHei" pitchFamily="50"/>
              <a:cs typeface="Times New Roman" panose="0202060305040502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2B46B2D-6BD7-4B66-84F1-EF105D3A9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>
              <a:lnSpc>
                <a:spcPct val="100000"/>
              </a:lnSpc>
              <a:defRPr/>
            </a:pPr>
            <a:r>
              <a:rPr lang="en-US" altLang="zh-CN" sz="4500" dirty="0">
                <a:solidFill>
                  <a:prstClr val="white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Solution</a:t>
            </a:r>
            <a:endParaRPr lang="zh-CN" altLang="en-US" sz="4500" dirty="0">
              <a:solidFill>
                <a:prstClr val="white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5978CF2-1DEC-4311-9EAA-29AD43BC33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C63437-A4DD-47E2-B39F-B4494D074D76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411D680-CE5C-7D4D-6313-DCBE99510E18}"/>
              </a:ext>
            </a:extLst>
          </p:cNvPr>
          <p:cNvGrpSpPr/>
          <p:nvPr/>
        </p:nvGrpSpPr>
        <p:grpSpPr>
          <a:xfrm>
            <a:off x="1550248" y="5013175"/>
            <a:ext cx="9091503" cy="503586"/>
            <a:chOff x="1422358" y="4081662"/>
            <a:chExt cx="9091503" cy="503586"/>
          </a:xfrm>
          <a:solidFill>
            <a:srgbClr val="D6DCE5"/>
          </a:solidFill>
        </p:grpSpPr>
        <p:sp>
          <p:nvSpPr>
            <p:cNvPr id="15" name="圆角矩形 29">
              <a:extLst>
                <a:ext uri="{FF2B5EF4-FFF2-40B4-BE49-F238E27FC236}">
                  <a16:creationId xmlns:a16="http://schemas.microsoft.com/office/drawing/2014/main" id="{44D0F99A-6743-6DF4-8B2F-D649E1045A34}"/>
                </a:ext>
              </a:extLst>
            </p:cNvPr>
            <p:cNvSpPr/>
            <p:nvPr/>
          </p:nvSpPr>
          <p:spPr>
            <a:xfrm>
              <a:off x="1422358" y="4081663"/>
              <a:ext cx="1603514" cy="503583"/>
            </a:xfrm>
            <a:prstGeom prst="roundRect">
              <a:avLst/>
            </a:prstGeom>
            <a:solidFill>
              <a:srgbClr val="D6DCE5"/>
            </a:solidFill>
            <a:ln>
              <a:solidFill>
                <a:srgbClr val="D6D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Answer Generation</a:t>
              </a:r>
            </a:p>
          </p:txBody>
        </p:sp>
        <p:sp>
          <p:nvSpPr>
            <p:cNvPr id="16" name="圆角矩形 30">
              <a:extLst>
                <a:ext uri="{FF2B5EF4-FFF2-40B4-BE49-F238E27FC236}">
                  <a16:creationId xmlns:a16="http://schemas.microsoft.com/office/drawing/2014/main" id="{F58C8274-AF9C-9C96-A0DA-052E45E03A3B}"/>
                </a:ext>
              </a:extLst>
            </p:cNvPr>
            <p:cNvSpPr/>
            <p:nvPr/>
          </p:nvSpPr>
          <p:spPr>
            <a:xfrm>
              <a:off x="3734586" y="4081663"/>
              <a:ext cx="1603514" cy="503583"/>
            </a:xfrm>
            <a:prstGeom prst="roundRect">
              <a:avLst/>
            </a:prstGeom>
            <a:solidFill>
              <a:srgbClr val="2F5597"/>
            </a:solidFill>
            <a:ln>
              <a:solidFill>
                <a:srgbClr val="D6D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Post-process</a:t>
              </a:r>
              <a:endPara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圆角矩形 31">
              <a:extLst>
                <a:ext uri="{FF2B5EF4-FFF2-40B4-BE49-F238E27FC236}">
                  <a16:creationId xmlns:a16="http://schemas.microsoft.com/office/drawing/2014/main" id="{1B832096-F45D-9454-147D-61FB83BF518F}"/>
                </a:ext>
              </a:extLst>
            </p:cNvPr>
            <p:cNvSpPr/>
            <p:nvPr/>
          </p:nvSpPr>
          <p:spPr>
            <a:xfrm>
              <a:off x="6130595" y="4081662"/>
              <a:ext cx="1822445" cy="503583"/>
            </a:xfrm>
            <a:prstGeom prst="roundRect">
              <a:avLst/>
            </a:prstGeom>
            <a:grpFill/>
            <a:ln>
              <a:solidFill>
                <a:srgbClr val="D6D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Verification</a:t>
              </a:r>
              <a:endPara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圆角矩形 32">
              <a:extLst>
                <a:ext uri="{FF2B5EF4-FFF2-40B4-BE49-F238E27FC236}">
                  <a16:creationId xmlns:a16="http://schemas.microsoft.com/office/drawing/2014/main" id="{3F7FC7A7-FCFB-450E-392C-11BFAADE9898}"/>
                </a:ext>
              </a:extLst>
            </p:cNvPr>
            <p:cNvSpPr/>
            <p:nvPr/>
          </p:nvSpPr>
          <p:spPr>
            <a:xfrm>
              <a:off x="8910347" y="4081665"/>
              <a:ext cx="1603514" cy="503583"/>
            </a:xfrm>
            <a:prstGeom prst="roundRect">
              <a:avLst/>
            </a:prstGeom>
            <a:grpFill/>
            <a:ln>
              <a:solidFill>
                <a:srgbClr val="D6D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Voting</a:t>
              </a:r>
              <a:endPara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9" name="直线箭头连接符 33">
              <a:extLst>
                <a:ext uri="{FF2B5EF4-FFF2-40B4-BE49-F238E27FC236}">
                  <a16:creationId xmlns:a16="http://schemas.microsoft.com/office/drawing/2014/main" id="{41BA675C-E839-7BC8-E717-6191284633B3}"/>
                </a:ext>
              </a:extLst>
            </p:cNvPr>
            <p:cNvCxnSpPr>
              <a:stCxn id="15" idx="3"/>
              <a:endCxn id="16" idx="1"/>
            </p:cNvCxnSpPr>
            <p:nvPr/>
          </p:nvCxnSpPr>
          <p:spPr>
            <a:xfrm>
              <a:off x="3025872" y="4333455"/>
              <a:ext cx="708714" cy="0"/>
            </a:xfrm>
            <a:prstGeom prst="straightConnector1">
              <a:avLst/>
            </a:prstGeom>
            <a:grpFill/>
            <a:ln w="19050">
              <a:solidFill>
                <a:srgbClr val="D6DCE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箭头连接符 34">
              <a:extLst>
                <a:ext uri="{FF2B5EF4-FFF2-40B4-BE49-F238E27FC236}">
                  <a16:creationId xmlns:a16="http://schemas.microsoft.com/office/drawing/2014/main" id="{968A2498-8365-917F-C5DB-AB2D80C29B3D}"/>
                </a:ext>
              </a:extLst>
            </p:cNvPr>
            <p:cNvCxnSpPr>
              <a:cxnSpLocks/>
              <a:stCxn id="16" idx="3"/>
              <a:endCxn id="17" idx="1"/>
            </p:cNvCxnSpPr>
            <p:nvPr/>
          </p:nvCxnSpPr>
          <p:spPr>
            <a:xfrm flipV="1">
              <a:off x="5338100" y="4333454"/>
              <a:ext cx="792495" cy="1"/>
            </a:xfrm>
            <a:prstGeom prst="straightConnector1">
              <a:avLst/>
            </a:prstGeom>
            <a:grpFill/>
            <a:ln w="19050">
              <a:solidFill>
                <a:srgbClr val="D6DCE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箭头连接符 35">
              <a:extLst>
                <a:ext uri="{FF2B5EF4-FFF2-40B4-BE49-F238E27FC236}">
                  <a16:creationId xmlns:a16="http://schemas.microsoft.com/office/drawing/2014/main" id="{9052ACDA-61D2-6848-FC5A-81D5D5902168}"/>
                </a:ext>
              </a:extLst>
            </p:cNvPr>
            <p:cNvCxnSpPr>
              <a:cxnSpLocks/>
              <a:stCxn id="17" idx="3"/>
              <a:endCxn id="18" idx="1"/>
            </p:cNvCxnSpPr>
            <p:nvPr/>
          </p:nvCxnSpPr>
          <p:spPr>
            <a:xfrm>
              <a:off x="7953040" y="4333454"/>
              <a:ext cx="957307" cy="3"/>
            </a:xfrm>
            <a:prstGeom prst="straightConnector1">
              <a:avLst/>
            </a:prstGeom>
            <a:grpFill/>
            <a:ln w="19050">
              <a:solidFill>
                <a:srgbClr val="D6DCE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2ECC612E-2149-2D19-76DC-AE164EE6F4D2}"/>
              </a:ext>
            </a:extLst>
          </p:cNvPr>
          <p:cNvSpPr txBox="1"/>
          <p:nvPr/>
        </p:nvSpPr>
        <p:spPr>
          <a:xfrm>
            <a:off x="8688288" y="2876111"/>
            <a:ext cx="292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此处等待放入例子</a:t>
            </a:r>
          </a:p>
        </p:txBody>
      </p:sp>
    </p:spTree>
    <p:extLst>
      <p:ext uri="{BB962C8B-B14F-4D97-AF65-F5344CB8AC3E}">
        <p14:creationId xmlns:p14="http://schemas.microsoft.com/office/powerpoint/2010/main" val="744823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988968E6-298F-3314-372E-296EBBC8AEB7}"/>
              </a:ext>
            </a:extLst>
          </p:cNvPr>
          <p:cNvGrpSpPr/>
          <p:nvPr/>
        </p:nvGrpSpPr>
        <p:grpSpPr>
          <a:xfrm>
            <a:off x="1404684" y="5499593"/>
            <a:ext cx="9091503" cy="503586"/>
            <a:chOff x="1422358" y="4081662"/>
            <a:chExt cx="9091503" cy="503586"/>
          </a:xfrm>
          <a:solidFill>
            <a:srgbClr val="D6DCE5"/>
          </a:solidFill>
        </p:grpSpPr>
        <p:sp>
          <p:nvSpPr>
            <p:cNvPr id="23" name="圆角矩形 29">
              <a:extLst>
                <a:ext uri="{FF2B5EF4-FFF2-40B4-BE49-F238E27FC236}">
                  <a16:creationId xmlns:a16="http://schemas.microsoft.com/office/drawing/2014/main" id="{D3B309B7-A532-00A6-E638-F49F0DF5CD04}"/>
                </a:ext>
              </a:extLst>
            </p:cNvPr>
            <p:cNvSpPr/>
            <p:nvPr/>
          </p:nvSpPr>
          <p:spPr>
            <a:xfrm>
              <a:off x="1422358" y="4081663"/>
              <a:ext cx="1603514" cy="503583"/>
            </a:xfrm>
            <a:prstGeom prst="roundRect">
              <a:avLst/>
            </a:prstGeom>
            <a:solidFill>
              <a:srgbClr val="D6DCE5"/>
            </a:solidFill>
            <a:ln>
              <a:solidFill>
                <a:srgbClr val="D6D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Answer Generation</a:t>
              </a:r>
            </a:p>
          </p:txBody>
        </p:sp>
        <p:sp>
          <p:nvSpPr>
            <p:cNvPr id="24" name="圆角矩形 30">
              <a:extLst>
                <a:ext uri="{FF2B5EF4-FFF2-40B4-BE49-F238E27FC236}">
                  <a16:creationId xmlns:a16="http://schemas.microsoft.com/office/drawing/2014/main" id="{0A81CBC4-7FCE-1F6D-A140-17058AA8BDB3}"/>
                </a:ext>
              </a:extLst>
            </p:cNvPr>
            <p:cNvSpPr/>
            <p:nvPr/>
          </p:nvSpPr>
          <p:spPr>
            <a:xfrm>
              <a:off x="3734586" y="4081663"/>
              <a:ext cx="1603514" cy="503583"/>
            </a:xfrm>
            <a:prstGeom prst="roundRect">
              <a:avLst/>
            </a:prstGeom>
            <a:solidFill>
              <a:srgbClr val="2F5597"/>
            </a:solidFill>
            <a:ln>
              <a:solidFill>
                <a:srgbClr val="D6D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Post-process</a:t>
              </a:r>
              <a:endPara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圆角矩形 31">
              <a:extLst>
                <a:ext uri="{FF2B5EF4-FFF2-40B4-BE49-F238E27FC236}">
                  <a16:creationId xmlns:a16="http://schemas.microsoft.com/office/drawing/2014/main" id="{0D309D2A-B980-3D0B-05A2-F4412ABD8343}"/>
                </a:ext>
              </a:extLst>
            </p:cNvPr>
            <p:cNvSpPr/>
            <p:nvPr/>
          </p:nvSpPr>
          <p:spPr>
            <a:xfrm>
              <a:off x="6130595" y="4081662"/>
              <a:ext cx="1822445" cy="503583"/>
            </a:xfrm>
            <a:prstGeom prst="roundRect">
              <a:avLst/>
            </a:prstGeom>
            <a:grpFill/>
            <a:ln>
              <a:solidFill>
                <a:srgbClr val="D6D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Verification</a:t>
              </a:r>
              <a:endPara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圆角矩形 32">
              <a:extLst>
                <a:ext uri="{FF2B5EF4-FFF2-40B4-BE49-F238E27FC236}">
                  <a16:creationId xmlns:a16="http://schemas.microsoft.com/office/drawing/2014/main" id="{1C1050E2-3FDF-7CBB-45F8-CACDA54553B6}"/>
                </a:ext>
              </a:extLst>
            </p:cNvPr>
            <p:cNvSpPr/>
            <p:nvPr/>
          </p:nvSpPr>
          <p:spPr>
            <a:xfrm>
              <a:off x="8910347" y="4081665"/>
              <a:ext cx="1603514" cy="503583"/>
            </a:xfrm>
            <a:prstGeom prst="roundRect">
              <a:avLst/>
            </a:prstGeom>
            <a:grpFill/>
            <a:ln>
              <a:solidFill>
                <a:srgbClr val="D6D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Voting</a:t>
              </a:r>
              <a:endPara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33" name="直线箭头连接符 33">
              <a:extLst>
                <a:ext uri="{FF2B5EF4-FFF2-40B4-BE49-F238E27FC236}">
                  <a16:creationId xmlns:a16="http://schemas.microsoft.com/office/drawing/2014/main" id="{F89142F3-FF7A-57B0-C694-F2D4FD486361}"/>
                </a:ext>
              </a:extLst>
            </p:cNvPr>
            <p:cNvCxnSpPr>
              <a:stCxn id="23" idx="3"/>
              <a:endCxn id="24" idx="1"/>
            </p:cNvCxnSpPr>
            <p:nvPr/>
          </p:nvCxnSpPr>
          <p:spPr>
            <a:xfrm>
              <a:off x="3025872" y="4333455"/>
              <a:ext cx="708714" cy="0"/>
            </a:xfrm>
            <a:prstGeom prst="straightConnector1">
              <a:avLst/>
            </a:prstGeom>
            <a:grpFill/>
            <a:ln w="19050">
              <a:solidFill>
                <a:srgbClr val="D6DCE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箭头连接符 34">
              <a:extLst>
                <a:ext uri="{FF2B5EF4-FFF2-40B4-BE49-F238E27FC236}">
                  <a16:creationId xmlns:a16="http://schemas.microsoft.com/office/drawing/2014/main" id="{B143FA06-08B8-3114-1BC6-C1BB8C0456B5}"/>
                </a:ext>
              </a:extLst>
            </p:cNvPr>
            <p:cNvCxnSpPr>
              <a:cxnSpLocks/>
              <a:stCxn id="24" idx="3"/>
              <a:endCxn id="25" idx="1"/>
            </p:cNvCxnSpPr>
            <p:nvPr/>
          </p:nvCxnSpPr>
          <p:spPr>
            <a:xfrm flipV="1">
              <a:off x="5338100" y="4333454"/>
              <a:ext cx="792495" cy="1"/>
            </a:xfrm>
            <a:prstGeom prst="straightConnector1">
              <a:avLst/>
            </a:prstGeom>
            <a:grpFill/>
            <a:ln w="19050">
              <a:solidFill>
                <a:srgbClr val="D6DCE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箭头连接符 35">
              <a:extLst>
                <a:ext uri="{FF2B5EF4-FFF2-40B4-BE49-F238E27FC236}">
                  <a16:creationId xmlns:a16="http://schemas.microsoft.com/office/drawing/2014/main" id="{1708593E-B062-D4C3-C218-B11DE007B3BA}"/>
                </a:ext>
              </a:extLst>
            </p:cNvPr>
            <p:cNvCxnSpPr>
              <a:cxnSpLocks/>
              <a:stCxn id="25" idx="3"/>
              <a:endCxn id="27" idx="1"/>
            </p:cNvCxnSpPr>
            <p:nvPr/>
          </p:nvCxnSpPr>
          <p:spPr>
            <a:xfrm>
              <a:off x="7953040" y="4333454"/>
              <a:ext cx="957307" cy="3"/>
            </a:xfrm>
            <a:prstGeom prst="straightConnector1">
              <a:avLst/>
            </a:prstGeom>
            <a:grpFill/>
            <a:ln w="19050">
              <a:solidFill>
                <a:srgbClr val="D6DCE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C2B46B2D-6BD7-4B66-84F1-EF105D3A9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>
              <a:lnSpc>
                <a:spcPct val="100000"/>
              </a:lnSpc>
              <a:defRPr/>
            </a:pPr>
            <a:r>
              <a:rPr lang="en-US" altLang="zh-CN" sz="4500" dirty="0">
                <a:solidFill>
                  <a:prstClr val="white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Solution</a:t>
            </a:r>
            <a:endParaRPr lang="zh-CN" altLang="en-US" sz="4500" dirty="0">
              <a:solidFill>
                <a:prstClr val="white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5978CF2-1DEC-4311-9EAA-29AD43BC33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C63437-A4DD-47E2-B39F-B4494D074D76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2D3A2C-CAB0-21B2-F183-216379F28333}"/>
              </a:ext>
            </a:extLst>
          </p:cNvPr>
          <p:cNvSpPr txBox="1"/>
          <p:nvPr/>
        </p:nvSpPr>
        <p:spPr>
          <a:xfrm>
            <a:off x="264817" y="980728"/>
            <a:ext cx="73235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4586"/>
              </a:buClr>
              <a:buSzPct val="7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itchFamily="50"/>
                <a:cs typeface="Times New Roman" panose="02020603050405020304" pitchFamily="18" charset="0"/>
              </a:rPr>
              <a:t> Framework</a:t>
            </a:r>
            <a:endParaRPr kumimoji="0" lang="en-US" altLang="zh-CN" sz="1600" b="0" i="1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itchFamily="18" charset="0"/>
              <a:ea typeface="Microsoft YaHei" pitchFamily="50"/>
              <a:cs typeface="Times New Roman" panose="02020603050405020304" pitchFamily="18" charset="0"/>
            </a:endParaRPr>
          </a:p>
        </p:txBody>
      </p:sp>
      <p:grpSp>
        <p:nvGrpSpPr>
          <p:cNvPr id="195" name="组合 194">
            <a:extLst>
              <a:ext uri="{FF2B5EF4-FFF2-40B4-BE49-F238E27FC236}">
                <a16:creationId xmlns:a16="http://schemas.microsoft.com/office/drawing/2014/main" id="{698D759D-E184-D925-DE97-51454355D479}"/>
              </a:ext>
            </a:extLst>
          </p:cNvPr>
          <p:cNvGrpSpPr/>
          <p:nvPr/>
        </p:nvGrpSpPr>
        <p:grpSpPr>
          <a:xfrm>
            <a:off x="335360" y="1704318"/>
            <a:ext cx="11677217" cy="3594904"/>
            <a:chOff x="570418" y="1727701"/>
            <a:chExt cx="11677217" cy="3594904"/>
          </a:xfrm>
        </p:grpSpPr>
        <p:grpSp>
          <p:nvGrpSpPr>
            <p:cNvPr id="143" name="组合 142">
              <a:extLst>
                <a:ext uri="{FF2B5EF4-FFF2-40B4-BE49-F238E27FC236}">
                  <a16:creationId xmlns:a16="http://schemas.microsoft.com/office/drawing/2014/main" id="{66729DB6-72EE-03B2-CE47-2D5523862B3E}"/>
                </a:ext>
              </a:extLst>
            </p:cNvPr>
            <p:cNvGrpSpPr/>
            <p:nvPr/>
          </p:nvGrpSpPr>
          <p:grpSpPr>
            <a:xfrm>
              <a:off x="570418" y="2586737"/>
              <a:ext cx="2605842" cy="1175074"/>
              <a:chOff x="954862" y="2627376"/>
              <a:chExt cx="2756455" cy="1219133"/>
            </a:xfrm>
          </p:grpSpPr>
          <p:grpSp>
            <p:nvGrpSpPr>
              <p:cNvPr id="97" name="组合 96">
                <a:extLst>
                  <a:ext uri="{FF2B5EF4-FFF2-40B4-BE49-F238E27FC236}">
                    <a16:creationId xmlns:a16="http://schemas.microsoft.com/office/drawing/2014/main" id="{B8EB5514-2B66-3673-E110-9A135D7BB27A}"/>
                  </a:ext>
                </a:extLst>
              </p:cNvPr>
              <p:cNvGrpSpPr/>
              <p:nvPr/>
            </p:nvGrpSpPr>
            <p:grpSpPr>
              <a:xfrm>
                <a:off x="954862" y="2627376"/>
                <a:ext cx="2470799" cy="1116148"/>
                <a:chOff x="8399235" y="1612330"/>
                <a:chExt cx="2470799" cy="1116148"/>
              </a:xfrm>
            </p:grpSpPr>
            <p:grpSp>
              <p:nvGrpSpPr>
                <p:cNvPr id="93" name="组合 92">
                  <a:extLst>
                    <a:ext uri="{FF2B5EF4-FFF2-40B4-BE49-F238E27FC236}">
                      <a16:creationId xmlns:a16="http://schemas.microsoft.com/office/drawing/2014/main" id="{96C6B5BE-ABDC-AA63-F41B-E1E014876FF2}"/>
                    </a:ext>
                  </a:extLst>
                </p:cNvPr>
                <p:cNvGrpSpPr/>
                <p:nvPr/>
              </p:nvGrpSpPr>
              <p:grpSpPr>
                <a:xfrm>
                  <a:off x="8399235" y="1612330"/>
                  <a:ext cx="2470799" cy="1116148"/>
                  <a:chOff x="8399235" y="1612330"/>
                  <a:chExt cx="2470799" cy="1116148"/>
                </a:xfrm>
              </p:grpSpPr>
              <p:sp>
                <p:nvSpPr>
                  <p:cNvPr id="94" name="矩形: 圆角 587">
                    <a:extLst>
                      <a:ext uri="{FF2B5EF4-FFF2-40B4-BE49-F238E27FC236}">
                        <a16:creationId xmlns:a16="http://schemas.microsoft.com/office/drawing/2014/main" id="{B2F76138-584C-69DA-D519-D826858D94FF}"/>
                      </a:ext>
                    </a:extLst>
                  </p:cNvPr>
                  <p:cNvSpPr/>
                  <p:nvPr/>
                </p:nvSpPr>
                <p:spPr>
                  <a:xfrm>
                    <a:off x="8399235" y="1612330"/>
                    <a:ext cx="2470799" cy="1001808"/>
                  </a:xfrm>
                  <a:prstGeom prst="roundRect">
                    <a:avLst>
                      <a:gd name="adj" fmla="val 3511"/>
                    </a:avLst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95" name="文本框 94">
                    <a:extLst>
                      <a:ext uri="{FF2B5EF4-FFF2-40B4-BE49-F238E27FC236}">
                        <a16:creationId xmlns:a16="http://schemas.microsoft.com/office/drawing/2014/main" id="{843D4AD2-262A-AAC7-FA2E-B59E67208A86}"/>
                      </a:ext>
                    </a:extLst>
                  </p:cNvPr>
                  <p:cNvSpPr txBox="1"/>
                  <p:nvPr/>
                </p:nvSpPr>
                <p:spPr>
                  <a:xfrm>
                    <a:off x="8672383" y="2400334"/>
                    <a:ext cx="1943911" cy="3281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9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pic>
              <p:nvPicPr>
                <p:cNvPr id="69" name="图片 68">
                  <a:extLst>
                    <a:ext uri="{FF2B5EF4-FFF2-40B4-BE49-F238E27FC236}">
                      <a16:creationId xmlns:a16="http://schemas.microsoft.com/office/drawing/2014/main" id="{025EFC40-B088-A93F-8589-2FE73DC448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r="54514" b="73200"/>
                <a:stretch/>
              </p:blipFill>
              <p:spPr>
                <a:xfrm>
                  <a:off x="8453463" y="1661899"/>
                  <a:ext cx="2362342" cy="780593"/>
                </a:xfrm>
                <a:prstGeom prst="rect">
                  <a:avLst/>
                </a:prstGeom>
                <a:ln w="15875">
                  <a:solidFill>
                    <a:schemeClr val="bg1">
                      <a:lumMod val="75000"/>
                    </a:schemeClr>
                  </a:solidFill>
                </a:ln>
              </p:spPr>
            </p:pic>
          </p:grpSp>
          <p:grpSp>
            <p:nvGrpSpPr>
              <p:cNvPr id="98" name="组合 97">
                <a:extLst>
                  <a:ext uri="{FF2B5EF4-FFF2-40B4-BE49-F238E27FC236}">
                    <a16:creationId xmlns:a16="http://schemas.microsoft.com/office/drawing/2014/main" id="{33F23FDD-FAF0-CC1C-5668-8F62C6482447}"/>
                  </a:ext>
                </a:extLst>
              </p:cNvPr>
              <p:cNvGrpSpPr/>
              <p:nvPr/>
            </p:nvGrpSpPr>
            <p:grpSpPr>
              <a:xfrm>
                <a:off x="1054508" y="2671719"/>
                <a:ext cx="2470799" cy="1116148"/>
                <a:chOff x="8399235" y="1612330"/>
                <a:chExt cx="2470799" cy="1116148"/>
              </a:xfrm>
            </p:grpSpPr>
            <p:grpSp>
              <p:nvGrpSpPr>
                <p:cNvPr id="99" name="组合 98">
                  <a:extLst>
                    <a:ext uri="{FF2B5EF4-FFF2-40B4-BE49-F238E27FC236}">
                      <a16:creationId xmlns:a16="http://schemas.microsoft.com/office/drawing/2014/main" id="{1AB039AA-6578-0033-A40A-8E4E2BB9D044}"/>
                    </a:ext>
                  </a:extLst>
                </p:cNvPr>
                <p:cNvGrpSpPr/>
                <p:nvPr/>
              </p:nvGrpSpPr>
              <p:grpSpPr>
                <a:xfrm>
                  <a:off x="8399235" y="1612330"/>
                  <a:ext cx="2470799" cy="1116148"/>
                  <a:chOff x="8399235" y="1612330"/>
                  <a:chExt cx="2470799" cy="1116148"/>
                </a:xfrm>
              </p:grpSpPr>
              <p:sp>
                <p:nvSpPr>
                  <p:cNvPr id="101" name="矩形: 圆角 587">
                    <a:extLst>
                      <a:ext uri="{FF2B5EF4-FFF2-40B4-BE49-F238E27FC236}">
                        <a16:creationId xmlns:a16="http://schemas.microsoft.com/office/drawing/2014/main" id="{5FC5DE8B-62D3-7F1F-E06E-768F59DB3970}"/>
                      </a:ext>
                    </a:extLst>
                  </p:cNvPr>
                  <p:cNvSpPr/>
                  <p:nvPr/>
                </p:nvSpPr>
                <p:spPr>
                  <a:xfrm>
                    <a:off x="8399235" y="1612330"/>
                    <a:ext cx="2470799" cy="1001808"/>
                  </a:xfrm>
                  <a:prstGeom prst="roundRect">
                    <a:avLst>
                      <a:gd name="adj" fmla="val 3511"/>
                    </a:avLst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03" name="文本框 102">
                    <a:extLst>
                      <a:ext uri="{FF2B5EF4-FFF2-40B4-BE49-F238E27FC236}">
                        <a16:creationId xmlns:a16="http://schemas.microsoft.com/office/drawing/2014/main" id="{3BD14B1B-770B-BC43-A7F8-8B16CE71D802}"/>
                      </a:ext>
                    </a:extLst>
                  </p:cNvPr>
                  <p:cNvSpPr txBox="1"/>
                  <p:nvPr/>
                </p:nvSpPr>
                <p:spPr>
                  <a:xfrm>
                    <a:off x="8672383" y="2400334"/>
                    <a:ext cx="1943911" cy="3281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9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pic>
              <p:nvPicPr>
                <p:cNvPr id="100" name="图片 99">
                  <a:extLst>
                    <a:ext uri="{FF2B5EF4-FFF2-40B4-BE49-F238E27FC236}">
                      <a16:creationId xmlns:a16="http://schemas.microsoft.com/office/drawing/2014/main" id="{110DF57E-F0A2-2243-A92B-30E3A5CDF53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r="54514" b="73200"/>
                <a:stretch/>
              </p:blipFill>
              <p:spPr>
                <a:xfrm>
                  <a:off x="8453463" y="1661899"/>
                  <a:ext cx="2362342" cy="780593"/>
                </a:xfrm>
                <a:prstGeom prst="rect">
                  <a:avLst/>
                </a:prstGeom>
                <a:ln w="15875">
                  <a:solidFill>
                    <a:schemeClr val="bg1">
                      <a:lumMod val="75000"/>
                    </a:schemeClr>
                  </a:solidFill>
                </a:ln>
              </p:spPr>
            </p:pic>
          </p:grpSp>
          <p:grpSp>
            <p:nvGrpSpPr>
              <p:cNvPr id="104" name="组合 103">
                <a:extLst>
                  <a:ext uri="{FF2B5EF4-FFF2-40B4-BE49-F238E27FC236}">
                    <a16:creationId xmlns:a16="http://schemas.microsoft.com/office/drawing/2014/main" id="{B102B44F-35FB-358D-C9F5-18B1EC535527}"/>
                  </a:ext>
                </a:extLst>
              </p:cNvPr>
              <p:cNvGrpSpPr/>
              <p:nvPr/>
            </p:nvGrpSpPr>
            <p:grpSpPr>
              <a:xfrm>
                <a:off x="1154154" y="2730361"/>
                <a:ext cx="2470799" cy="1116148"/>
                <a:chOff x="8399235" y="1612330"/>
                <a:chExt cx="2470799" cy="1116148"/>
              </a:xfrm>
            </p:grpSpPr>
            <p:grpSp>
              <p:nvGrpSpPr>
                <p:cNvPr id="105" name="组合 104">
                  <a:extLst>
                    <a:ext uri="{FF2B5EF4-FFF2-40B4-BE49-F238E27FC236}">
                      <a16:creationId xmlns:a16="http://schemas.microsoft.com/office/drawing/2014/main" id="{D45931EB-B0B2-C56C-51A3-998B422296F9}"/>
                    </a:ext>
                  </a:extLst>
                </p:cNvPr>
                <p:cNvGrpSpPr/>
                <p:nvPr/>
              </p:nvGrpSpPr>
              <p:grpSpPr>
                <a:xfrm>
                  <a:off x="8399235" y="1612330"/>
                  <a:ext cx="2470799" cy="1116148"/>
                  <a:chOff x="8399235" y="1612330"/>
                  <a:chExt cx="2470799" cy="1116148"/>
                </a:xfrm>
              </p:grpSpPr>
              <p:sp>
                <p:nvSpPr>
                  <p:cNvPr id="131" name="矩形: 圆角 587">
                    <a:extLst>
                      <a:ext uri="{FF2B5EF4-FFF2-40B4-BE49-F238E27FC236}">
                        <a16:creationId xmlns:a16="http://schemas.microsoft.com/office/drawing/2014/main" id="{657B88F0-3A67-1832-50E8-51307EA04AA3}"/>
                      </a:ext>
                    </a:extLst>
                  </p:cNvPr>
                  <p:cNvSpPr/>
                  <p:nvPr/>
                </p:nvSpPr>
                <p:spPr>
                  <a:xfrm>
                    <a:off x="8399235" y="1612330"/>
                    <a:ext cx="2470799" cy="1001808"/>
                  </a:xfrm>
                  <a:prstGeom prst="roundRect">
                    <a:avLst>
                      <a:gd name="adj" fmla="val 3511"/>
                    </a:avLst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32" name="文本框 131">
                    <a:extLst>
                      <a:ext uri="{FF2B5EF4-FFF2-40B4-BE49-F238E27FC236}">
                        <a16:creationId xmlns:a16="http://schemas.microsoft.com/office/drawing/2014/main" id="{7EFBEC18-B80B-716B-AAE4-E2F84D206BFC}"/>
                      </a:ext>
                    </a:extLst>
                  </p:cNvPr>
                  <p:cNvSpPr txBox="1"/>
                  <p:nvPr/>
                </p:nvSpPr>
                <p:spPr>
                  <a:xfrm>
                    <a:off x="8672383" y="2400334"/>
                    <a:ext cx="1943911" cy="3281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9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pic>
              <p:nvPicPr>
                <p:cNvPr id="109" name="图片 108">
                  <a:extLst>
                    <a:ext uri="{FF2B5EF4-FFF2-40B4-BE49-F238E27FC236}">
                      <a16:creationId xmlns:a16="http://schemas.microsoft.com/office/drawing/2014/main" id="{2E98D2E4-A460-96F6-513B-18E193E842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r="54514" b="73200"/>
                <a:stretch/>
              </p:blipFill>
              <p:spPr>
                <a:xfrm>
                  <a:off x="8453463" y="1661899"/>
                  <a:ext cx="2362342" cy="780593"/>
                </a:xfrm>
                <a:prstGeom prst="rect">
                  <a:avLst/>
                </a:prstGeom>
                <a:ln w="15875">
                  <a:solidFill>
                    <a:schemeClr val="bg1">
                      <a:lumMod val="75000"/>
                    </a:schemeClr>
                  </a:solidFill>
                </a:ln>
              </p:spPr>
            </p:pic>
          </p:grpSp>
          <p:grpSp>
            <p:nvGrpSpPr>
              <p:cNvPr id="137" name="组合 136">
                <a:extLst>
                  <a:ext uri="{FF2B5EF4-FFF2-40B4-BE49-F238E27FC236}">
                    <a16:creationId xmlns:a16="http://schemas.microsoft.com/office/drawing/2014/main" id="{0B9457A3-4F76-9A31-FA87-D717669E23E2}"/>
                  </a:ext>
                </a:extLst>
              </p:cNvPr>
              <p:cNvGrpSpPr/>
              <p:nvPr/>
            </p:nvGrpSpPr>
            <p:grpSpPr>
              <a:xfrm>
                <a:off x="1240518" y="2788313"/>
                <a:ext cx="2470799" cy="1033874"/>
                <a:chOff x="8399235" y="1612330"/>
                <a:chExt cx="2470799" cy="1033874"/>
              </a:xfrm>
            </p:grpSpPr>
            <p:grpSp>
              <p:nvGrpSpPr>
                <p:cNvPr id="139" name="组合 138">
                  <a:extLst>
                    <a:ext uri="{FF2B5EF4-FFF2-40B4-BE49-F238E27FC236}">
                      <a16:creationId xmlns:a16="http://schemas.microsoft.com/office/drawing/2014/main" id="{A2F16BAA-80DF-E468-08DF-464B7F073A1F}"/>
                    </a:ext>
                  </a:extLst>
                </p:cNvPr>
                <p:cNvGrpSpPr/>
                <p:nvPr/>
              </p:nvGrpSpPr>
              <p:grpSpPr>
                <a:xfrm>
                  <a:off x="8399235" y="1612330"/>
                  <a:ext cx="2470799" cy="1033874"/>
                  <a:chOff x="8399235" y="1612330"/>
                  <a:chExt cx="2470799" cy="1033874"/>
                </a:xfrm>
              </p:grpSpPr>
              <p:sp>
                <p:nvSpPr>
                  <p:cNvPr id="141" name="矩形: 圆角 587">
                    <a:extLst>
                      <a:ext uri="{FF2B5EF4-FFF2-40B4-BE49-F238E27FC236}">
                        <a16:creationId xmlns:a16="http://schemas.microsoft.com/office/drawing/2014/main" id="{46CDCF0D-96D6-A165-CCDA-156DCD1AE3BF}"/>
                      </a:ext>
                    </a:extLst>
                  </p:cNvPr>
                  <p:cNvSpPr/>
                  <p:nvPr/>
                </p:nvSpPr>
                <p:spPr>
                  <a:xfrm>
                    <a:off x="8399235" y="1612330"/>
                    <a:ext cx="2470799" cy="1001808"/>
                  </a:xfrm>
                  <a:prstGeom prst="roundRect">
                    <a:avLst>
                      <a:gd name="adj" fmla="val 3511"/>
                    </a:avLst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42" name="文本框 141">
                    <a:extLst>
                      <a:ext uri="{FF2B5EF4-FFF2-40B4-BE49-F238E27FC236}">
                        <a16:creationId xmlns:a16="http://schemas.microsoft.com/office/drawing/2014/main" id="{D84A9C2A-059B-CB57-3228-7973BFC94A05}"/>
                      </a:ext>
                    </a:extLst>
                  </p:cNvPr>
                  <p:cNvSpPr txBox="1"/>
                  <p:nvPr/>
                </p:nvSpPr>
                <p:spPr>
                  <a:xfrm>
                    <a:off x="8672383" y="2400335"/>
                    <a:ext cx="1943911" cy="2458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charset="-122"/>
                        <a:cs typeface="Times New Roman" panose="02020603050405020304" pitchFamily="18" charset="0"/>
                      </a:rPr>
                      <a:t>verifier generation prompts</a:t>
                    </a:r>
                    <a:endParaRPr kumimoji="0" lang="zh-CN" altLang="en-US" sz="1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pic>
              <p:nvPicPr>
                <p:cNvPr id="140" name="图片 139">
                  <a:extLst>
                    <a:ext uri="{FF2B5EF4-FFF2-40B4-BE49-F238E27FC236}">
                      <a16:creationId xmlns:a16="http://schemas.microsoft.com/office/drawing/2014/main" id="{138A632D-A2D0-E30D-5AC8-60E550C3AC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r="54514" b="73200"/>
                <a:stretch/>
              </p:blipFill>
              <p:spPr>
                <a:xfrm>
                  <a:off x="8453463" y="1661899"/>
                  <a:ext cx="2362342" cy="780593"/>
                </a:xfrm>
                <a:prstGeom prst="rect">
                  <a:avLst/>
                </a:prstGeom>
                <a:ln w="15875">
                  <a:solidFill>
                    <a:schemeClr val="bg1">
                      <a:lumMod val="75000"/>
                    </a:schemeClr>
                  </a:solidFill>
                </a:ln>
              </p:spPr>
            </p:pic>
          </p:grpSp>
        </p:grpSp>
        <p:grpSp>
          <p:nvGrpSpPr>
            <p:cNvPr id="145" name="组合 144">
              <a:extLst>
                <a:ext uri="{FF2B5EF4-FFF2-40B4-BE49-F238E27FC236}">
                  <a16:creationId xmlns:a16="http://schemas.microsoft.com/office/drawing/2014/main" id="{7D00940D-997E-DF7C-2F8C-985FCB6EA011}"/>
                </a:ext>
              </a:extLst>
            </p:cNvPr>
            <p:cNvGrpSpPr/>
            <p:nvPr/>
          </p:nvGrpSpPr>
          <p:grpSpPr>
            <a:xfrm>
              <a:off x="5270732" y="2574053"/>
              <a:ext cx="2365152" cy="1301211"/>
              <a:chOff x="5305616" y="3141516"/>
              <a:chExt cx="2815817" cy="1592013"/>
            </a:xfrm>
          </p:grpSpPr>
          <p:grpSp>
            <p:nvGrpSpPr>
              <p:cNvPr id="66" name="组合 65">
                <a:extLst>
                  <a:ext uri="{FF2B5EF4-FFF2-40B4-BE49-F238E27FC236}">
                    <a16:creationId xmlns:a16="http://schemas.microsoft.com/office/drawing/2014/main" id="{C8290529-E6F9-8EF5-BD9C-6452A8EE0613}"/>
                  </a:ext>
                </a:extLst>
              </p:cNvPr>
              <p:cNvGrpSpPr/>
              <p:nvPr/>
            </p:nvGrpSpPr>
            <p:grpSpPr>
              <a:xfrm>
                <a:off x="5305616" y="3141516"/>
                <a:ext cx="2375140" cy="1592013"/>
                <a:chOff x="3225978" y="3325136"/>
                <a:chExt cx="2375140" cy="1592013"/>
              </a:xfrm>
            </p:grpSpPr>
            <p:grpSp>
              <p:nvGrpSpPr>
                <p:cNvPr id="53" name="组合 52">
                  <a:extLst>
                    <a:ext uri="{FF2B5EF4-FFF2-40B4-BE49-F238E27FC236}">
                      <a16:creationId xmlns:a16="http://schemas.microsoft.com/office/drawing/2014/main" id="{99528412-D9C2-66D3-E8D1-6E83E169C362}"/>
                    </a:ext>
                  </a:extLst>
                </p:cNvPr>
                <p:cNvGrpSpPr/>
                <p:nvPr/>
              </p:nvGrpSpPr>
              <p:grpSpPr>
                <a:xfrm>
                  <a:off x="3225978" y="3325136"/>
                  <a:ext cx="2110357" cy="1422123"/>
                  <a:chOff x="1562063" y="4068990"/>
                  <a:chExt cx="2110357" cy="1422123"/>
                </a:xfrm>
              </p:grpSpPr>
              <p:sp>
                <p:nvSpPr>
                  <p:cNvPr id="49" name="矩形: 圆角 587">
                    <a:extLst>
                      <a:ext uri="{FF2B5EF4-FFF2-40B4-BE49-F238E27FC236}">
                        <a16:creationId xmlns:a16="http://schemas.microsoft.com/office/drawing/2014/main" id="{044F6A62-9EA0-CC00-0D22-C8405E1E6A3C}"/>
                      </a:ext>
                    </a:extLst>
                  </p:cNvPr>
                  <p:cNvSpPr/>
                  <p:nvPr/>
                </p:nvSpPr>
                <p:spPr>
                  <a:xfrm>
                    <a:off x="1562063" y="4068990"/>
                    <a:ext cx="2110357" cy="1422123"/>
                  </a:xfrm>
                  <a:prstGeom prst="roundRect">
                    <a:avLst>
                      <a:gd name="adj" fmla="val 3511"/>
                    </a:avLst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pic>
                <p:nvPicPr>
                  <p:cNvPr id="48" name="图片 47">
                    <a:extLst>
                      <a:ext uri="{FF2B5EF4-FFF2-40B4-BE49-F238E27FC236}">
                        <a16:creationId xmlns:a16="http://schemas.microsoft.com/office/drawing/2014/main" id="{C950DDF0-E0E7-E181-5664-47CB8DF2762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r="53623" b="54972"/>
                  <a:stretch/>
                </p:blipFill>
                <p:spPr>
                  <a:xfrm>
                    <a:off x="1631644" y="4130067"/>
                    <a:ext cx="1971194" cy="1100515"/>
                  </a:xfrm>
                  <a:prstGeom prst="rect">
                    <a:avLst/>
                  </a:prstGeom>
                  <a:ln w="15875">
                    <a:solidFill>
                      <a:schemeClr val="bg1">
                        <a:lumMod val="75000"/>
                      </a:schemeClr>
                    </a:solidFill>
                  </a:ln>
                </p:spPr>
              </p:pic>
              <p:sp>
                <p:nvSpPr>
                  <p:cNvPr id="52" name="文本框 51">
                    <a:extLst>
                      <a:ext uri="{FF2B5EF4-FFF2-40B4-BE49-F238E27FC236}">
                        <a16:creationId xmlns:a16="http://schemas.microsoft.com/office/drawing/2014/main" id="{55B2B293-2F43-A5F9-7383-A1CD9A703592}"/>
                      </a:ext>
                    </a:extLst>
                  </p:cNvPr>
                  <p:cNvSpPr txBox="1"/>
                  <p:nvPr/>
                </p:nvSpPr>
                <p:spPr>
                  <a:xfrm>
                    <a:off x="1631644" y="5229864"/>
                    <a:ext cx="1943911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charset="-122"/>
                        <a:cs typeface="Times New Roman" panose="02020603050405020304" pitchFamily="18" charset="0"/>
                      </a:rPr>
                      <a:t>verify code</a:t>
                    </a:r>
                    <a:endParaRPr kumimoji="0" lang="zh-CN" altLang="en-US" sz="9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54" name="组合 53">
                  <a:extLst>
                    <a:ext uri="{FF2B5EF4-FFF2-40B4-BE49-F238E27FC236}">
                      <a16:creationId xmlns:a16="http://schemas.microsoft.com/office/drawing/2014/main" id="{1C2862A2-92C4-54DC-D7BC-E817B27A1790}"/>
                    </a:ext>
                  </a:extLst>
                </p:cNvPr>
                <p:cNvGrpSpPr/>
                <p:nvPr/>
              </p:nvGrpSpPr>
              <p:grpSpPr>
                <a:xfrm>
                  <a:off x="3308838" y="3379969"/>
                  <a:ext cx="2110357" cy="1422123"/>
                  <a:chOff x="1534638" y="4069656"/>
                  <a:chExt cx="2110357" cy="1422123"/>
                </a:xfrm>
              </p:grpSpPr>
              <p:sp>
                <p:nvSpPr>
                  <p:cNvPr id="55" name="矩形: 圆角 587">
                    <a:extLst>
                      <a:ext uri="{FF2B5EF4-FFF2-40B4-BE49-F238E27FC236}">
                        <a16:creationId xmlns:a16="http://schemas.microsoft.com/office/drawing/2014/main" id="{87114394-3142-D5D9-C74C-8B39560ABD50}"/>
                      </a:ext>
                    </a:extLst>
                  </p:cNvPr>
                  <p:cNvSpPr/>
                  <p:nvPr/>
                </p:nvSpPr>
                <p:spPr>
                  <a:xfrm>
                    <a:off x="1534638" y="4069656"/>
                    <a:ext cx="2110357" cy="1422123"/>
                  </a:xfrm>
                  <a:prstGeom prst="roundRect">
                    <a:avLst>
                      <a:gd name="adj" fmla="val 3511"/>
                    </a:avLst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pic>
                <p:nvPicPr>
                  <p:cNvPr id="56" name="图片 55">
                    <a:extLst>
                      <a:ext uri="{FF2B5EF4-FFF2-40B4-BE49-F238E27FC236}">
                        <a16:creationId xmlns:a16="http://schemas.microsoft.com/office/drawing/2014/main" id="{32D4C6F6-5613-7BAD-68E0-E77988C987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r="53623" b="54972"/>
                  <a:stretch/>
                </p:blipFill>
                <p:spPr>
                  <a:xfrm>
                    <a:off x="1604220" y="4130733"/>
                    <a:ext cx="1971194" cy="1100515"/>
                  </a:xfrm>
                  <a:prstGeom prst="rect">
                    <a:avLst/>
                  </a:prstGeom>
                  <a:ln w="15875">
                    <a:solidFill>
                      <a:schemeClr val="bg1">
                        <a:lumMod val="75000"/>
                      </a:schemeClr>
                    </a:solidFill>
                  </a:ln>
                </p:spPr>
              </p:pic>
              <p:sp>
                <p:nvSpPr>
                  <p:cNvPr id="57" name="文本框 56">
                    <a:extLst>
                      <a:ext uri="{FF2B5EF4-FFF2-40B4-BE49-F238E27FC236}">
                        <a16:creationId xmlns:a16="http://schemas.microsoft.com/office/drawing/2014/main" id="{50D0C69D-36BF-EC09-DB9D-3A1A249C5B38}"/>
                      </a:ext>
                    </a:extLst>
                  </p:cNvPr>
                  <p:cNvSpPr txBox="1"/>
                  <p:nvPr/>
                </p:nvSpPr>
                <p:spPr>
                  <a:xfrm>
                    <a:off x="1631644" y="5229864"/>
                    <a:ext cx="1943911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charset="-122"/>
                        <a:cs typeface="Times New Roman" panose="02020603050405020304" pitchFamily="18" charset="0"/>
                      </a:rPr>
                      <a:t>verify code</a:t>
                    </a:r>
                    <a:endParaRPr kumimoji="0" lang="zh-CN" altLang="en-US" sz="9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58" name="组合 57">
                  <a:extLst>
                    <a:ext uri="{FF2B5EF4-FFF2-40B4-BE49-F238E27FC236}">
                      <a16:creationId xmlns:a16="http://schemas.microsoft.com/office/drawing/2014/main" id="{0A378592-ADDD-637E-C731-D37295A58F78}"/>
                    </a:ext>
                  </a:extLst>
                </p:cNvPr>
                <p:cNvGrpSpPr/>
                <p:nvPr/>
              </p:nvGrpSpPr>
              <p:grpSpPr>
                <a:xfrm>
                  <a:off x="3395970" y="3438261"/>
                  <a:ext cx="2110357" cy="1422123"/>
                  <a:chOff x="1502774" y="4053465"/>
                  <a:chExt cx="2110357" cy="1422123"/>
                </a:xfrm>
              </p:grpSpPr>
              <p:sp>
                <p:nvSpPr>
                  <p:cNvPr id="59" name="矩形: 圆角 587">
                    <a:extLst>
                      <a:ext uri="{FF2B5EF4-FFF2-40B4-BE49-F238E27FC236}">
                        <a16:creationId xmlns:a16="http://schemas.microsoft.com/office/drawing/2014/main" id="{A98C684A-C840-F1F4-E3A6-2E4DC5B3FD1B}"/>
                      </a:ext>
                    </a:extLst>
                  </p:cNvPr>
                  <p:cNvSpPr/>
                  <p:nvPr/>
                </p:nvSpPr>
                <p:spPr>
                  <a:xfrm>
                    <a:off x="1502774" y="4053465"/>
                    <a:ext cx="2110357" cy="1422123"/>
                  </a:xfrm>
                  <a:prstGeom prst="roundRect">
                    <a:avLst>
                      <a:gd name="adj" fmla="val 3511"/>
                    </a:avLst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pic>
                <p:nvPicPr>
                  <p:cNvPr id="60" name="图片 59">
                    <a:extLst>
                      <a:ext uri="{FF2B5EF4-FFF2-40B4-BE49-F238E27FC236}">
                        <a16:creationId xmlns:a16="http://schemas.microsoft.com/office/drawing/2014/main" id="{0FB9FED1-5AD9-2690-5DF0-4D46940A19A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r="53623" b="54972"/>
                  <a:stretch/>
                </p:blipFill>
                <p:spPr>
                  <a:xfrm>
                    <a:off x="1572356" y="4114541"/>
                    <a:ext cx="1971194" cy="1100515"/>
                  </a:xfrm>
                  <a:prstGeom prst="rect">
                    <a:avLst/>
                  </a:prstGeom>
                  <a:ln w="15875">
                    <a:solidFill>
                      <a:schemeClr val="bg1">
                        <a:lumMod val="75000"/>
                      </a:schemeClr>
                    </a:solidFill>
                  </a:ln>
                </p:spPr>
              </p:pic>
              <p:sp>
                <p:nvSpPr>
                  <p:cNvPr id="61" name="文本框 60">
                    <a:extLst>
                      <a:ext uri="{FF2B5EF4-FFF2-40B4-BE49-F238E27FC236}">
                        <a16:creationId xmlns:a16="http://schemas.microsoft.com/office/drawing/2014/main" id="{974787A2-20CB-2775-172B-2344817FA12B}"/>
                      </a:ext>
                    </a:extLst>
                  </p:cNvPr>
                  <p:cNvSpPr txBox="1"/>
                  <p:nvPr/>
                </p:nvSpPr>
                <p:spPr>
                  <a:xfrm>
                    <a:off x="1631644" y="5229864"/>
                    <a:ext cx="1943911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charset="-122"/>
                        <a:cs typeface="Times New Roman" panose="02020603050405020304" pitchFamily="18" charset="0"/>
                      </a:rPr>
                      <a:t>verify code</a:t>
                    </a:r>
                    <a:endParaRPr kumimoji="0" lang="zh-CN" altLang="en-US" sz="9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2" name="组合 61">
                  <a:extLst>
                    <a:ext uri="{FF2B5EF4-FFF2-40B4-BE49-F238E27FC236}">
                      <a16:creationId xmlns:a16="http://schemas.microsoft.com/office/drawing/2014/main" id="{3F14BA5A-AAD4-3BE0-A9CD-BBAB5D8DD5B0}"/>
                    </a:ext>
                  </a:extLst>
                </p:cNvPr>
                <p:cNvGrpSpPr/>
                <p:nvPr/>
              </p:nvGrpSpPr>
              <p:grpSpPr>
                <a:xfrm>
                  <a:off x="3490761" y="3495026"/>
                  <a:ext cx="2110357" cy="1422123"/>
                  <a:chOff x="1484715" y="4039090"/>
                  <a:chExt cx="2110357" cy="1422123"/>
                </a:xfrm>
              </p:grpSpPr>
              <p:sp>
                <p:nvSpPr>
                  <p:cNvPr id="63" name="矩形: 圆角 587">
                    <a:extLst>
                      <a:ext uri="{FF2B5EF4-FFF2-40B4-BE49-F238E27FC236}">
                        <a16:creationId xmlns:a16="http://schemas.microsoft.com/office/drawing/2014/main" id="{F77770BF-8790-C367-FB8D-ED8B460AA540}"/>
                      </a:ext>
                    </a:extLst>
                  </p:cNvPr>
                  <p:cNvSpPr/>
                  <p:nvPr/>
                </p:nvSpPr>
                <p:spPr>
                  <a:xfrm>
                    <a:off x="1484715" y="4039090"/>
                    <a:ext cx="2110357" cy="1422123"/>
                  </a:xfrm>
                  <a:prstGeom prst="roundRect">
                    <a:avLst>
                      <a:gd name="adj" fmla="val 3511"/>
                    </a:avLst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pic>
                <p:nvPicPr>
                  <p:cNvPr id="64" name="图片 63">
                    <a:extLst>
                      <a:ext uri="{FF2B5EF4-FFF2-40B4-BE49-F238E27FC236}">
                        <a16:creationId xmlns:a16="http://schemas.microsoft.com/office/drawing/2014/main" id="{E68D6D2E-E307-8525-5AF7-E7184EB3508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r="53623" b="54972"/>
                  <a:stretch/>
                </p:blipFill>
                <p:spPr>
                  <a:xfrm>
                    <a:off x="1554295" y="4100166"/>
                    <a:ext cx="1971194" cy="1100516"/>
                  </a:xfrm>
                  <a:prstGeom prst="rect">
                    <a:avLst/>
                  </a:prstGeom>
                  <a:ln w="15875">
                    <a:solidFill>
                      <a:schemeClr val="bg1">
                        <a:lumMod val="75000"/>
                      </a:schemeClr>
                    </a:solidFill>
                  </a:ln>
                </p:spPr>
              </p:pic>
              <p:sp>
                <p:nvSpPr>
                  <p:cNvPr id="65" name="文本框 64">
                    <a:extLst>
                      <a:ext uri="{FF2B5EF4-FFF2-40B4-BE49-F238E27FC236}">
                        <a16:creationId xmlns:a16="http://schemas.microsoft.com/office/drawing/2014/main" id="{7C82B4FB-5169-317C-110E-06A90BC25349}"/>
                      </a:ext>
                    </a:extLst>
                  </p:cNvPr>
                  <p:cNvSpPr txBox="1"/>
                  <p:nvPr/>
                </p:nvSpPr>
                <p:spPr>
                  <a:xfrm>
                    <a:off x="1639162" y="5151265"/>
                    <a:ext cx="1943911" cy="2801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charset="-122"/>
                        <a:cs typeface="Times New Roman" panose="02020603050405020304" pitchFamily="18" charset="0"/>
                      </a:rPr>
                      <a:t>verify code</a:t>
                    </a:r>
                    <a:endParaRPr kumimoji="0" lang="zh-CN" altLang="en-US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charset="-122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4EEDC438-B616-8CA4-655E-9C058BC02F2D}"/>
                  </a:ext>
                </a:extLst>
              </p:cNvPr>
              <p:cNvSpPr txBox="1"/>
              <p:nvPr/>
            </p:nvSpPr>
            <p:spPr>
              <a:xfrm>
                <a:off x="7576091" y="3764726"/>
                <a:ext cx="545342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宋体" charset="-122"/>
                    <a:cs typeface="+mn-cs"/>
                  </a:rPr>
                  <a:t>×1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</p:grpSp>
        <p:grpSp>
          <p:nvGrpSpPr>
            <p:cNvPr id="173" name="组合 172">
              <a:extLst>
                <a:ext uri="{FF2B5EF4-FFF2-40B4-BE49-F238E27FC236}">
                  <a16:creationId xmlns:a16="http://schemas.microsoft.com/office/drawing/2014/main" id="{5CB6F50A-4BD5-9B20-ACA7-A3100A831BA6}"/>
                </a:ext>
              </a:extLst>
            </p:cNvPr>
            <p:cNvGrpSpPr/>
            <p:nvPr/>
          </p:nvGrpSpPr>
          <p:grpSpPr>
            <a:xfrm>
              <a:off x="3828914" y="2817017"/>
              <a:ext cx="822064" cy="921351"/>
              <a:chOff x="4738877" y="1610625"/>
              <a:chExt cx="720080" cy="898526"/>
            </a:xfrm>
          </p:grpSpPr>
          <p:pic>
            <p:nvPicPr>
              <p:cNvPr id="174" name="图形 173" descr="原子">
                <a:extLst>
                  <a:ext uri="{FF2B5EF4-FFF2-40B4-BE49-F238E27FC236}">
                    <a16:creationId xmlns:a16="http://schemas.microsoft.com/office/drawing/2014/main" id="{C6C974CE-D9AE-5504-E5AE-3CD2411A6E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738877" y="1610625"/>
                <a:ext cx="720080" cy="720081"/>
              </a:xfrm>
              <a:prstGeom prst="rect">
                <a:avLst/>
              </a:prstGeom>
            </p:spPr>
          </p:pic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C827F462-F7C5-5407-2CB8-29436A6D0B62}"/>
                  </a:ext>
                </a:extLst>
              </p:cNvPr>
              <p:cNvSpPr txBox="1"/>
              <p:nvPr/>
            </p:nvSpPr>
            <p:spPr>
              <a:xfrm>
                <a:off x="4871809" y="2239014"/>
                <a:ext cx="504056" cy="2701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LLM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</p:grp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E4F993E1-4087-31C5-CBEB-FE38AFF2F73F}"/>
                </a:ext>
              </a:extLst>
            </p:cNvPr>
            <p:cNvSpPr/>
            <p:nvPr/>
          </p:nvSpPr>
          <p:spPr>
            <a:xfrm>
              <a:off x="9470477" y="3054173"/>
              <a:ext cx="1822445" cy="34097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verification results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6" name="文本框 195">
              <a:extLst>
                <a:ext uri="{FF2B5EF4-FFF2-40B4-BE49-F238E27FC236}">
                  <a16:creationId xmlns:a16="http://schemas.microsoft.com/office/drawing/2014/main" id="{06C66F52-4CBD-4C24-1D63-1CDA7AB47533}"/>
                </a:ext>
              </a:extLst>
            </p:cNvPr>
            <p:cNvSpPr txBox="1"/>
            <p:nvPr/>
          </p:nvSpPr>
          <p:spPr>
            <a:xfrm>
              <a:off x="11208568" y="3035846"/>
              <a:ext cx="10390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rPr>
                <a:t>×(K+N)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F0F01E4-5FF1-AA24-6B99-0EE6BA746C57}"/>
                </a:ext>
              </a:extLst>
            </p:cNvPr>
            <p:cNvSpPr/>
            <p:nvPr/>
          </p:nvSpPr>
          <p:spPr>
            <a:xfrm>
              <a:off x="1372253" y="1727701"/>
              <a:ext cx="1058826" cy="31674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problems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id="{E606A15B-185E-F590-6BFE-AE1A9461DD4F}"/>
                </a:ext>
              </a:extLst>
            </p:cNvPr>
            <p:cNvGrpSpPr/>
            <p:nvPr/>
          </p:nvGrpSpPr>
          <p:grpSpPr>
            <a:xfrm>
              <a:off x="1351932" y="4135959"/>
              <a:ext cx="1099468" cy="1186646"/>
              <a:chOff x="7737054" y="1859970"/>
              <a:chExt cx="790588" cy="863419"/>
            </a:xfrm>
          </p:grpSpPr>
          <p:pic>
            <p:nvPicPr>
              <p:cNvPr id="120" name="图形 119" descr="数据库">
                <a:extLst>
                  <a:ext uri="{FF2B5EF4-FFF2-40B4-BE49-F238E27FC236}">
                    <a16:creationId xmlns:a16="http://schemas.microsoft.com/office/drawing/2014/main" id="{9FAC5859-FAD0-3F65-F111-B375989D6B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773340" y="1859970"/>
                <a:ext cx="699909" cy="699909"/>
              </a:xfrm>
              <a:prstGeom prst="rect">
                <a:avLst/>
              </a:prstGeom>
            </p:spPr>
          </p:pic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A26CB3BF-3CDF-504A-4CCF-09EEF91F7271}"/>
                  </a:ext>
                </a:extLst>
              </p:cNvPr>
              <p:cNvSpPr txBox="1"/>
              <p:nvPr/>
            </p:nvSpPr>
            <p:spPr>
              <a:xfrm>
                <a:off x="7737054" y="2477053"/>
                <a:ext cx="790588" cy="2463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answer set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3" name="组合 182">
              <a:extLst>
                <a:ext uri="{FF2B5EF4-FFF2-40B4-BE49-F238E27FC236}">
                  <a16:creationId xmlns:a16="http://schemas.microsoft.com/office/drawing/2014/main" id="{DDEDF266-82D1-D4FB-763A-682337352B7C}"/>
                </a:ext>
              </a:extLst>
            </p:cNvPr>
            <p:cNvGrpSpPr/>
            <p:nvPr/>
          </p:nvGrpSpPr>
          <p:grpSpPr>
            <a:xfrm>
              <a:off x="7935366" y="2739376"/>
              <a:ext cx="1328774" cy="991010"/>
              <a:chOff x="6619297" y="2949861"/>
              <a:chExt cx="1320330" cy="1012132"/>
            </a:xfrm>
          </p:grpSpPr>
          <p:pic>
            <p:nvPicPr>
              <p:cNvPr id="184" name="图形 183" descr="计算器​​">
                <a:extLst>
                  <a:ext uri="{FF2B5EF4-FFF2-40B4-BE49-F238E27FC236}">
                    <a16:creationId xmlns:a16="http://schemas.microsoft.com/office/drawing/2014/main" id="{258AAFEB-BED2-3AE4-1B02-C5D4A27FA5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6824053" y="2949861"/>
                <a:ext cx="765776" cy="765776"/>
              </a:xfrm>
              <a:prstGeom prst="rect">
                <a:avLst/>
              </a:prstGeom>
            </p:spPr>
          </p:pic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07420FCE-9650-690A-1B93-16C8AEB79FB3}"/>
                  </a:ext>
                </a:extLst>
              </p:cNvPr>
              <p:cNvSpPr txBox="1"/>
              <p:nvPr/>
            </p:nvSpPr>
            <p:spPr>
              <a:xfrm>
                <a:off x="6619297" y="3679090"/>
                <a:ext cx="1320330" cy="2829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code interpreter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</p:grpSp>
        <p:cxnSp>
          <p:nvCxnSpPr>
            <p:cNvPr id="252" name="直线箭头连接符 107">
              <a:extLst>
                <a:ext uri="{FF2B5EF4-FFF2-40B4-BE49-F238E27FC236}">
                  <a16:creationId xmlns:a16="http://schemas.microsoft.com/office/drawing/2014/main" id="{49BB24BC-0F3F-4706-88A7-75C551ECDF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0978" y="3224659"/>
              <a:ext cx="492002" cy="18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线箭头连接符 107">
              <a:extLst>
                <a:ext uri="{FF2B5EF4-FFF2-40B4-BE49-F238E27FC236}">
                  <a16:creationId xmlns:a16="http://schemas.microsoft.com/office/drawing/2014/main" id="{D670015D-6FC5-5DA7-0074-89353A93DC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32488" y="3224659"/>
              <a:ext cx="492002" cy="18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线箭头连接符 107">
              <a:extLst>
                <a:ext uri="{FF2B5EF4-FFF2-40B4-BE49-F238E27FC236}">
                  <a16:creationId xmlns:a16="http://schemas.microsoft.com/office/drawing/2014/main" id="{70FD4EAE-D05C-46E5-AFEF-FB7E7C11BF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29162" y="3230817"/>
              <a:ext cx="492002" cy="18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线箭头连接符 107">
              <a:extLst>
                <a:ext uri="{FF2B5EF4-FFF2-40B4-BE49-F238E27FC236}">
                  <a16:creationId xmlns:a16="http://schemas.microsoft.com/office/drawing/2014/main" id="{FBC9D134-1896-504D-1491-B65CFDCB60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72168" y="3224659"/>
              <a:ext cx="492002" cy="182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线箭头连接符 107">
              <a:extLst>
                <a:ext uri="{FF2B5EF4-FFF2-40B4-BE49-F238E27FC236}">
                  <a16:creationId xmlns:a16="http://schemas.microsoft.com/office/drawing/2014/main" id="{8975F193-FB11-804B-AD6E-AF664DED4EE5}"/>
                </a:ext>
              </a:extLst>
            </p:cNvPr>
            <p:cNvCxnSpPr>
              <a:cxnSpLocks/>
            </p:cNvCxnSpPr>
            <p:nvPr/>
          </p:nvCxnSpPr>
          <p:spPr>
            <a:xfrm>
              <a:off x="1901666" y="2145389"/>
              <a:ext cx="0" cy="3751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线箭头连接符 107">
              <a:extLst>
                <a:ext uri="{FF2B5EF4-FFF2-40B4-BE49-F238E27FC236}">
                  <a16:creationId xmlns:a16="http://schemas.microsoft.com/office/drawing/2014/main" id="{D670015D-6FC5-5DA7-0074-89353A93DC0D}"/>
                </a:ext>
              </a:extLst>
            </p:cNvPr>
            <p:cNvCxnSpPr>
              <a:cxnSpLocks/>
              <a:stCxn id="120" idx="0"/>
            </p:cNvCxnSpPr>
            <p:nvPr/>
          </p:nvCxnSpPr>
          <p:spPr>
            <a:xfrm flipH="1" flipV="1">
              <a:off x="1889075" y="3816697"/>
              <a:ext cx="1" cy="3192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069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2">
            <a:extLst>
              <a:ext uri="{FF2B5EF4-FFF2-40B4-BE49-F238E27FC236}">
                <a16:creationId xmlns:a16="http://schemas.microsoft.com/office/drawing/2014/main" id="{365E641C-961C-4723-8732-4D4B404541BE}"/>
              </a:ext>
            </a:extLst>
          </p:cNvPr>
          <p:cNvSpPr txBox="1">
            <a:spLocks/>
          </p:cNvSpPr>
          <p:nvPr/>
        </p:nvSpPr>
        <p:spPr>
          <a:xfrm>
            <a:off x="335360" y="1063680"/>
            <a:ext cx="12025336" cy="53896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4586"/>
              </a:buClr>
              <a:buSzPct val="7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itchFamily="50"/>
                <a:cs typeface="Times New Roman" panose="02020603050405020304" pitchFamily="18" charset="0"/>
              </a:rPr>
              <a:t>Details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4586"/>
              </a:buClr>
              <a:buSzPct val="7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itchFamily="50"/>
                <a:cs typeface="Times New Roman" panose="02020603050405020304" pitchFamily="18" charset="0"/>
              </a:rPr>
              <a:t>Explicit Code-based Self-Verification</a:t>
            </a:r>
            <a:r>
              <a:rPr kumimoji="0" lang="en-US" altLang="zh-CN" sz="2800" b="0" i="0" u="none" strike="noStrike" kern="1200" cap="none" spc="0" normalizeH="0" baseline="30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itchFamily="50"/>
                <a:cs typeface="Times New Roman" panose="02020603050405020304" pitchFamily="18" charset="0"/>
              </a:rPr>
              <a:t>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Microsoft YaHei" pitchFamily="50"/>
              <a:cs typeface="Times New Roman" panose="02020603050405020304" pitchFamily="18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4586"/>
              </a:buClr>
              <a:buSzPct val="7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Microsoft YaHei" pitchFamily="50"/>
                <a:cs typeface="Times New Roman" panose="02020603050405020304" pitchFamily="18" charset="0"/>
              </a:rPr>
              <a:t>Choose a number in the problem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4586"/>
              </a:buClr>
              <a:buSzPct val="7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Microsoft YaHei" pitchFamily="50"/>
                <a:cs typeface="Times New Roman" panose="02020603050405020304" pitchFamily="18" charset="0"/>
              </a:rPr>
              <a:t>Compute this number using other premises and the given numerical answer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4586"/>
              </a:buClr>
              <a:buSzPct val="7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Microsoft YaHei" pitchFamily="50"/>
                <a:cs typeface="Times New Roman" panose="02020603050405020304" pitchFamily="18" charset="0"/>
              </a:rPr>
              <a:t>Compare the computed number with the original number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4586"/>
              </a:buClr>
              <a:buSzPct val="70000"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sz="2400" dirty="0">
                <a:solidFill>
                  <a:srgbClr val="1C1C1C"/>
                </a:solidFill>
                <a:latin typeface="Times New Roman" panose="02020603050405020304" pitchFamily="18" charset="0"/>
                <a:ea typeface="Microsoft YaHei" pitchFamily="50"/>
                <a:cs typeface="Times New Roman" panose="02020603050405020304" pitchFamily="18" charset="0"/>
              </a:rPr>
              <a:t>Verification Prompts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Microsoft YaHei" pitchFamily="50"/>
              <a:cs typeface="Times New Roman" panose="02020603050405020304" pitchFamily="18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4586"/>
              </a:buClr>
              <a:buSzPct val="7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Microsoft YaHei" pitchFamily="50"/>
                <a:cs typeface="Times New Roman" panose="02020603050405020304" pitchFamily="18" charset="0"/>
              </a:rPr>
              <a:t>Nearly the same setting as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Microsoft YaHei" pitchFamily="50"/>
                <a:cs typeface="Times New Roman" panose="02020603050405020304" pitchFamily="18" charset="0"/>
              </a:rPr>
              <a:t>PoT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Microsoft YaHei" pitchFamily="50"/>
                <a:cs typeface="Times New Roman" panose="02020603050405020304" pitchFamily="18" charset="0"/>
              </a:rPr>
              <a:t> prompting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4586"/>
              </a:buClr>
              <a:buSzPct val="7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Microsoft YaHei" pitchFamily="50"/>
                <a:cs typeface="Times New Roman" panose="02020603050405020304" pitchFamily="18" charset="0"/>
              </a:rPr>
              <a:t>Require LLMs to think reversely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4586"/>
              </a:buClr>
              <a:buSzPct val="7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Microsoft YaHei" pitchFamily="50"/>
                <a:cs typeface="Times New Roman" panose="02020603050405020304" pitchFamily="18" charset="0"/>
              </a:rPr>
              <a:t>Provide an extra wrong case for LLMs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2B46B2D-6BD7-4B66-84F1-EF105D3A9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>
              <a:lnSpc>
                <a:spcPct val="100000"/>
              </a:lnSpc>
              <a:defRPr/>
            </a:pPr>
            <a:r>
              <a:rPr lang="en-US" altLang="zh-CN" sz="4500" dirty="0">
                <a:solidFill>
                  <a:prstClr val="white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Solution</a:t>
            </a:r>
            <a:endParaRPr lang="zh-CN" altLang="en-US" sz="4500" dirty="0">
              <a:solidFill>
                <a:prstClr val="white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5978CF2-1DEC-4311-9EAA-29AD43BC33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C63437-A4DD-47E2-B39F-B4494D074D76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411D680-CE5C-7D4D-6313-DCBE99510E18}"/>
              </a:ext>
            </a:extLst>
          </p:cNvPr>
          <p:cNvGrpSpPr/>
          <p:nvPr/>
        </p:nvGrpSpPr>
        <p:grpSpPr>
          <a:xfrm>
            <a:off x="1550248" y="5013175"/>
            <a:ext cx="9091503" cy="503586"/>
            <a:chOff x="1422358" y="4081662"/>
            <a:chExt cx="9091503" cy="503586"/>
          </a:xfrm>
          <a:solidFill>
            <a:srgbClr val="D6DCE5"/>
          </a:solidFill>
        </p:grpSpPr>
        <p:sp>
          <p:nvSpPr>
            <p:cNvPr id="15" name="圆角矩形 29">
              <a:extLst>
                <a:ext uri="{FF2B5EF4-FFF2-40B4-BE49-F238E27FC236}">
                  <a16:creationId xmlns:a16="http://schemas.microsoft.com/office/drawing/2014/main" id="{44D0F99A-6743-6DF4-8B2F-D649E1045A34}"/>
                </a:ext>
              </a:extLst>
            </p:cNvPr>
            <p:cNvSpPr/>
            <p:nvPr/>
          </p:nvSpPr>
          <p:spPr>
            <a:xfrm>
              <a:off x="1422358" y="4081663"/>
              <a:ext cx="1603514" cy="503583"/>
            </a:xfrm>
            <a:prstGeom prst="roundRect">
              <a:avLst/>
            </a:prstGeom>
            <a:solidFill>
              <a:srgbClr val="D6DCE5"/>
            </a:solidFill>
            <a:ln>
              <a:solidFill>
                <a:srgbClr val="D6D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Answer Generation</a:t>
              </a:r>
            </a:p>
          </p:txBody>
        </p:sp>
        <p:sp>
          <p:nvSpPr>
            <p:cNvPr id="16" name="圆角矩形 30">
              <a:extLst>
                <a:ext uri="{FF2B5EF4-FFF2-40B4-BE49-F238E27FC236}">
                  <a16:creationId xmlns:a16="http://schemas.microsoft.com/office/drawing/2014/main" id="{F58C8274-AF9C-9C96-A0DA-052E45E03A3B}"/>
                </a:ext>
              </a:extLst>
            </p:cNvPr>
            <p:cNvSpPr/>
            <p:nvPr/>
          </p:nvSpPr>
          <p:spPr>
            <a:xfrm>
              <a:off x="3734586" y="4081663"/>
              <a:ext cx="1603514" cy="503583"/>
            </a:xfrm>
            <a:prstGeom prst="roundRect">
              <a:avLst/>
            </a:prstGeom>
            <a:solidFill>
              <a:srgbClr val="D6DCE5"/>
            </a:solidFill>
            <a:ln>
              <a:solidFill>
                <a:srgbClr val="D6D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Post-process</a:t>
              </a:r>
              <a:endPara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圆角矩形 31">
              <a:extLst>
                <a:ext uri="{FF2B5EF4-FFF2-40B4-BE49-F238E27FC236}">
                  <a16:creationId xmlns:a16="http://schemas.microsoft.com/office/drawing/2014/main" id="{1B832096-F45D-9454-147D-61FB83BF518F}"/>
                </a:ext>
              </a:extLst>
            </p:cNvPr>
            <p:cNvSpPr/>
            <p:nvPr/>
          </p:nvSpPr>
          <p:spPr>
            <a:xfrm>
              <a:off x="6130595" y="4081662"/>
              <a:ext cx="1822445" cy="503583"/>
            </a:xfrm>
            <a:prstGeom prst="roundRect">
              <a:avLst/>
            </a:prstGeom>
            <a:solidFill>
              <a:srgbClr val="2F5597"/>
            </a:solidFill>
            <a:ln>
              <a:solidFill>
                <a:srgbClr val="D6D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Verification</a:t>
              </a:r>
              <a:endPara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圆角矩形 32">
              <a:extLst>
                <a:ext uri="{FF2B5EF4-FFF2-40B4-BE49-F238E27FC236}">
                  <a16:creationId xmlns:a16="http://schemas.microsoft.com/office/drawing/2014/main" id="{3F7FC7A7-FCFB-450E-392C-11BFAADE9898}"/>
                </a:ext>
              </a:extLst>
            </p:cNvPr>
            <p:cNvSpPr/>
            <p:nvPr/>
          </p:nvSpPr>
          <p:spPr>
            <a:xfrm>
              <a:off x="8910347" y="4081665"/>
              <a:ext cx="1603514" cy="503583"/>
            </a:xfrm>
            <a:prstGeom prst="roundRect">
              <a:avLst/>
            </a:prstGeom>
            <a:grpFill/>
            <a:ln>
              <a:solidFill>
                <a:srgbClr val="D6D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Voting</a:t>
              </a:r>
              <a:endPara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9" name="直线箭头连接符 33">
              <a:extLst>
                <a:ext uri="{FF2B5EF4-FFF2-40B4-BE49-F238E27FC236}">
                  <a16:creationId xmlns:a16="http://schemas.microsoft.com/office/drawing/2014/main" id="{41BA675C-E839-7BC8-E717-6191284633B3}"/>
                </a:ext>
              </a:extLst>
            </p:cNvPr>
            <p:cNvCxnSpPr>
              <a:stCxn id="15" idx="3"/>
              <a:endCxn id="16" idx="1"/>
            </p:cNvCxnSpPr>
            <p:nvPr/>
          </p:nvCxnSpPr>
          <p:spPr>
            <a:xfrm>
              <a:off x="3025872" y="4333455"/>
              <a:ext cx="708714" cy="0"/>
            </a:xfrm>
            <a:prstGeom prst="straightConnector1">
              <a:avLst/>
            </a:prstGeom>
            <a:grpFill/>
            <a:ln w="19050">
              <a:solidFill>
                <a:srgbClr val="D6DCE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箭头连接符 34">
              <a:extLst>
                <a:ext uri="{FF2B5EF4-FFF2-40B4-BE49-F238E27FC236}">
                  <a16:creationId xmlns:a16="http://schemas.microsoft.com/office/drawing/2014/main" id="{968A2498-8365-917F-C5DB-AB2D80C29B3D}"/>
                </a:ext>
              </a:extLst>
            </p:cNvPr>
            <p:cNvCxnSpPr>
              <a:cxnSpLocks/>
              <a:stCxn id="16" idx="3"/>
              <a:endCxn id="17" idx="1"/>
            </p:cNvCxnSpPr>
            <p:nvPr/>
          </p:nvCxnSpPr>
          <p:spPr>
            <a:xfrm flipV="1">
              <a:off x="5338100" y="4333454"/>
              <a:ext cx="792495" cy="1"/>
            </a:xfrm>
            <a:prstGeom prst="straightConnector1">
              <a:avLst/>
            </a:prstGeom>
            <a:grpFill/>
            <a:ln w="19050">
              <a:solidFill>
                <a:srgbClr val="D6DCE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箭头连接符 35">
              <a:extLst>
                <a:ext uri="{FF2B5EF4-FFF2-40B4-BE49-F238E27FC236}">
                  <a16:creationId xmlns:a16="http://schemas.microsoft.com/office/drawing/2014/main" id="{9052ACDA-61D2-6848-FC5A-81D5D5902168}"/>
                </a:ext>
              </a:extLst>
            </p:cNvPr>
            <p:cNvCxnSpPr>
              <a:cxnSpLocks/>
              <a:stCxn id="17" idx="3"/>
              <a:endCxn id="18" idx="1"/>
            </p:cNvCxnSpPr>
            <p:nvPr/>
          </p:nvCxnSpPr>
          <p:spPr>
            <a:xfrm>
              <a:off x="7953040" y="4333454"/>
              <a:ext cx="957307" cy="3"/>
            </a:xfrm>
            <a:prstGeom prst="straightConnector1">
              <a:avLst/>
            </a:prstGeom>
            <a:grpFill/>
            <a:ln w="19050">
              <a:solidFill>
                <a:srgbClr val="D6DCE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8001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B46B2D-6BD7-4B66-84F1-EF105D3A9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>
              <a:lnSpc>
                <a:spcPct val="100000"/>
              </a:lnSpc>
              <a:defRPr/>
            </a:pPr>
            <a:r>
              <a:rPr lang="en-US" altLang="zh-CN" sz="4500" dirty="0">
                <a:solidFill>
                  <a:prstClr val="white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Solution</a:t>
            </a:r>
            <a:endParaRPr lang="zh-CN" altLang="en-US" sz="4500" dirty="0">
              <a:solidFill>
                <a:prstClr val="white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5978CF2-1DEC-4311-9EAA-29AD43BC33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C63437-A4DD-47E2-B39F-B4494D074D76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AA0ADEF-6C86-7186-8E60-7511FBB406F7}"/>
              </a:ext>
            </a:extLst>
          </p:cNvPr>
          <p:cNvSpPr txBox="1"/>
          <p:nvPr/>
        </p:nvSpPr>
        <p:spPr>
          <a:xfrm>
            <a:off x="4961874" y="5805264"/>
            <a:ext cx="226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Verify Prompt - Part 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E56277E-DF1D-1222-B020-1C4124B10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1644" y="1220664"/>
            <a:ext cx="6408712" cy="4416671"/>
          </a:xfrm>
          <a:prstGeom prst="rect">
            <a:avLst/>
          </a:prstGeom>
          <a:ln w="28575">
            <a:solidFill>
              <a:srgbClr val="2F5597"/>
            </a:solidFill>
          </a:ln>
        </p:spPr>
      </p:pic>
    </p:spTree>
    <p:extLst>
      <p:ext uri="{BB962C8B-B14F-4D97-AF65-F5344CB8AC3E}">
        <p14:creationId xmlns:p14="http://schemas.microsoft.com/office/powerpoint/2010/main" val="2241468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B46B2D-6BD7-4B66-84F1-EF105D3A9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>
              <a:lnSpc>
                <a:spcPct val="100000"/>
              </a:lnSpc>
              <a:defRPr/>
            </a:pPr>
            <a:r>
              <a:rPr lang="en-US" altLang="zh-CN" sz="4500" dirty="0">
                <a:solidFill>
                  <a:prstClr val="white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Solution</a:t>
            </a:r>
            <a:endParaRPr lang="zh-CN" altLang="en-US" sz="4500" dirty="0">
              <a:solidFill>
                <a:prstClr val="white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5978CF2-1DEC-4311-9EAA-29AD43BC33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C63437-A4DD-47E2-B39F-B4494D074D76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AA0ADEF-6C86-7186-8E60-7511FBB406F7}"/>
              </a:ext>
            </a:extLst>
          </p:cNvPr>
          <p:cNvSpPr txBox="1"/>
          <p:nvPr/>
        </p:nvSpPr>
        <p:spPr>
          <a:xfrm>
            <a:off x="4961874" y="5805264"/>
            <a:ext cx="226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Verify Prompt - Part 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024DC6E-AFE0-5BE1-3519-2A0863BD9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934" y="1272860"/>
            <a:ext cx="8218132" cy="4312280"/>
          </a:xfrm>
          <a:prstGeom prst="rect">
            <a:avLst/>
          </a:prstGeom>
          <a:ln w="28575">
            <a:solidFill>
              <a:srgbClr val="2F5597"/>
            </a:solidFill>
          </a:ln>
        </p:spPr>
      </p:pic>
    </p:spTree>
    <p:extLst>
      <p:ext uri="{BB962C8B-B14F-4D97-AF65-F5344CB8AC3E}">
        <p14:creationId xmlns:p14="http://schemas.microsoft.com/office/powerpoint/2010/main" val="3666108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B46B2D-6BD7-4B66-84F1-EF105D3A9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>
              <a:lnSpc>
                <a:spcPct val="100000"/>
              </a:lnSpc>
              <a:defRPr/>
            </a:pPr>
            <a:r>
              <a:rPr lang="en-US" altLang="zh-CN" sz="4500" dirty="0">
                <a:solidFill>
                  <a:prstClr val="white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Solution</a:t>
            </a:r>
            <a:endParaRPr lang="zh-CN" altLang="en-US" sz="4500" dirty="0">
              <a:solidFill>
                <a:prstClr val="white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5978CF2-1DEC-4311-9EAA-29AD43BC33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C63437-A4DD-47E2-B39F-B4494D074D76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AA0ADEF-6C86-7186-8E60-7511FBB406F7}"/>
              </a:ext>
            </a:extLst>
          </p:cNvPr>
          <p:cNvSpPr txBox="1"/>
          <p:nvPr/>
        </p:nvSpPr>
        <p:spPr>
          <a:xfrm>
            <a:off x="4961874" y="5805264"/>
            <a:ext cx="2268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Verify Prompt - Part 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55D1AA-971B-2FC1-B374-3B66A4E93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440" y="1308318"/>
            <a:ext cx="8623120" cy="4241363"/>
          </a:xfrm>
          <a:prstGeom prst="rect">
            <a:avLst/>
          </a:prstGeom>
          <a:ln w="28575">
            <a:solidFill>
              <a:srgbClr val="2F5597"/>
            </a:solidFill>
          </a:ln>
        </p:spPr>
      </p:pic>
    </p:spTree>
    <p:extLst>
      <p:ext uri="{BB962C8B-B14F-4D97-AF65-F5344CB8AC3E}">
        <p14:creationId xmlns:p14="http://schemas.microsoft.com/office/powerpoint/2010/main" val="3018386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DC42DC7C-0BF0-FB5D-3CF4-3ADF0F7F4752}"/>
              </a:ext>
            </a:extLst>
          </p:cNvPr>
          <p:cNvGrpSpPr/>
          <p:nvPr/>
        </p:nvGrpSpPr>
        <p:grpSpPr>
          <a:xfrm>
            <a:off x="1404684" y="5498515"/>
            <a:ext cx="9091503" cy="503586"/>
            <a:chOff x="1422358" y="4081662"/>
            <a:chExt cx="9091503" cy="503586"/>
          </a:xfrm>
          <a:solidFill>
            <a:srgbClr val="D6DCE5"/>
          </a:solidFill>
        </p:grpSpPr>
        <p:sp>
          <p:nvSpPr>
            <p:cNvPr id="6" name="圆角矩形 29">
              <a:extLst>
                <a:ext uri="{FF2B5EF4-FFF2-40B4-BE49-F238E27FC236}">
                  <a16:creationId xmlns:a16="http://schemas.microsoft.com/office/drawing/2014/main" id="{EEB61FAD-A5B8-86B3-166A-B9E7208687A0}"/>
                </a:ext>
              </a:extLst>
            </p:cNvPr>
            <p:cNvSpPr/>
            <p:nvPr/>
          </p:nvSpPr>
          <p:spPr>
            <a:xfrm>
              <a:off x="1422358" y="4081663"/>
              <a:ext cx="1603514" cy="503583"/>
            </a:xfrm>
            <a:prstGeom prst="roundRect">
              <a:avLst/>
            </a:prstGeom>
            <a:solidFill>
              <a:srgbClr val="D6DCE5"/>
            </a:solidFill>
            <a:ln>
              <a:solidFill>
                <a:srgbClr val="D6D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Answer Generation</a:t>
              </a:r>
            </a:p>
          </p:txBody>
        </p:sp>
        <p:sp>
          <p:nvSpPr>
            <p:cNvPr id="7" name="圆角矩形 30">
              <a:extLst>
                <a:ext uri="{FF2B5EF4-FFF2-40B4-BE49-F238E27FC236}">
                  <a16:creationId xmlns:a16="http://schemas.microsoft.com/office/drawing/2014/main" id="{ADB216E3-E854-CC61-25D0-3EFA8D92447E}"/>
                </a:ext>
              </a:extLst>
            </p:cNvPr>
            <p:cNvSpPr/>
            <p:nvPr/>
          </p:nvSpPr>
          <p:spPr>
            <a:xfrm>
              <a:off x="3734586" y="4081663"/>
              <a:ext cx="1603514" cy="503583"/>
            </a:xfrm>
            <a:prstGeom prst="roundRect">
              <a:avLst/>
            </a:prstGeom>
            <a:solidFill>
              <a:srgbClr val="D6DCE5"/>
            </a:solidFill>
            <a:ln>
              <a:solidFill>
                <a:srgbClr val="D6D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Post-process</a:t>
              </a:r>
              <a:endPara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圆角矩形 31">
              <a:extLst>
                <a:ext uri="{FF2B5EF4-FFF2-40B4-BE49-F238E27FC236}">
                  <a16:creationId xmlns:a16="http://schemas.microsoft.com/office/drawing/2014/main" id="{6EB47436-1F5A-897B-8EF4-14B47008C27C}"/>
                </a:ext>
              </a:extLst>
            </p:cNvPr>
            <p:cNvSpPr/>
            <p:nvPr/>
          </p:nvSpPr>
          <p:spPr>
            <a:xfrm>
              <a:off x="6130595" y="4081662"/>
              <a:ext cx="1822445" cy="503583"/>
            </a:xfrm>
            <a:prstGeom prst="roundRect">
              <a:avLst/>
            </a:prstGeom>
            <a:grpFill/>
            <a:ln>
              <a:solidFill>
                <a:srgbClr val="D6D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Verification</a:t>
              </a:r>
              <a:endPara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圆角矩形 32">
              <a:extLst>
                <a:ext uri="{FF2B5EF4-FFF2-40B4-BE49-F238E27FC236}">
                  <a16:creationId xmlns:a16="http://schemas.microsoft.com/office/drawing/2014/main" id="{AB57092D-022E-CD9B-5781-9C730C92D59C}"/>
                </a:ext>
              </a:extLst>
            </p:cNvPr>
            <p:cNvSpPr/>
            <p:nvPr/>
          </p:nvSpPr>
          <p:spPr>
            <a:xfrm>
              <a:off x="8910347" y="4081665"/>
              <a:ext cx="1603514" cy="503583"/>
            </a:xfrm>
            <a:prstGeom prst="roundRect">
              <a:avLst/>
            </a:prstGeom>
            <a:solidFill>
              <a:srgbClr val="2F5597"/>
            </a:solidFill>
            <a:ln>
              <a:solidFill>
                <a:srgbClr val="D6D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Voting</a:t>
              </a:r>
              <a:endPara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1" name="直线箭头连接符 33">
              <a:extLst>
                <a:ext uri="{FF2B5EF4-FFF2-40B4-BE49-F238E27FC236}">
                  <a16:creationId xmlns:a16="http://schemas.microsoft.com/office/drawing/2014/main" id="{306F0F6F-376C-FDC9-2373-88F668484B95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3025872" y="4333455"/>
              <a:ext cx="708714" cy="0"/>
            </a:xfrm>
            <a:prstGeom prst="straightConnector1">
              <a:avLst/>
            </a:prstGeom>
            <a:grpFill/>
            <a:ln w="19050">
              <a:solidFill>
                <a:srgbClr val="D6DCE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箭头连接符 34">
              <a:extLst>
                <a:ext uri="{FF2B5EF4-FFF2-40B4-BE49-F238E27FC236}">
                  <a16:creationId xmlns:a16="http://schemas.microsoft.com/office/drawing/2014/main" id="{61A65EE6-7B56-D8C7-FE6C-C8E8ADB8E979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 flipV="1">
              <a:off x="5338100" y="4333454"/>
              <a:ext cx="792495" cy="1"/>
            </a:xfrm>
            <a:prstGeom prst="straightConnector1">
              <a:avLst/>
            </a:prstGeom>
            <a:grpFill/>
            <a:ln w="19050">
              <a:solidFill>
                <a:srgbClr val="D6DCE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箭头连接符 35">
              <a:extLst>
                <a:ext uri="{FF2B5EF4-FFF2-40B4-BE49-F238E27FC236}">
                  <a16:creationId xmlns:a16="http://schemas.microsoft.com/office/drawing/2014/main" id="{391C572B-22A2-B03B-2DEA-30080F9A82B5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>
              <a:off x="7953040" y="4333454"/>
              <a:ext cx="957307" cy="3"/>
            </a:xfrm>
            <a:prstGeom prst="straightConnector1">
              <a:avLst/>
            </a:prstGeom>
            <a:grpFill/>
            <a:ln w="19050">
              <a:solidFill>
                <a:srgbClr val="D6DCE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C2B46B2D-6BD7-4B66-84F1-EF105D3A9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>
              <a:lnSpc>
                <a:spcPct val="100000"/>
              </a:lnSpc>
              <a:defRPr/>
            </a:pPr>
            <a:r>
              <a:rPr lang="en-US" altLang="zh-CN" sz="4500" dirty="0">
                <a:solidFill>
                  <a:prstClr val="white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Solution</a:t>
            </a:r>
            <a:endParaRPr lang="zh-CN" altLang="en-US" sz="4500" dirty="0">
              <a:solidFill>
                <a:prstClr val="white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5978CF2-1DEC-4311-9EAA-29AD43BC33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C63437-A4DD-47E2-B39F-B4494D074D76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2D3A2C-CAB0-21B2-F183-216379F28333}"/>
              </a:ext>
            </a:extLst>
          </p:cNvPr>
          <p:cNvSpPr txBox="1"/>
          <p:nvPr/>
        </p:nvSpPr>
        <p:spPr>
          <a:xfrm>
            <a:off x="264817" y="980728"/>
            <a:ext cx="21587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4586"/>
              </a:buClr>
              <a:buSzPct val="7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itchFamily="50"/>
                <a:cs typeface="Times New Roman" panose="02020603050405020304" pitchFamily="18" charset="0"/>
              </a:rPr>
              <a:t> Framework</a:t>
            </a:r>
            <a:endParaRPr kumimoji="0" lang="en-US" altLang="zh-CN" sz="1600" b="0" i="1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itchFamily="18" charset="0"/>
              <a:ea typeface="Microsoft YaHei" pitchFamily="50"/>
              <a:cs typeface="Times New Roman" panose="02020603050405020304" pitchFamily="18" charset="0"/>
            </a:endParaRPr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E4F993E1-4087-31C5-CBEB-FE38AFF2F73F}"/>
              </a:ext>
            </a:extLst>
          </p:cNvPr>
          <p:cNvSpPr/>
          <p:nvPr/>
        </p:nvSpPr>
        <p:spPr>
          <a:xfrm>
            <a:off x="878749" y="4351909"/>
            <a:ext cx="1822445" cy="3409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verification results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80" name="直线箭头连接符 107">
            <a:extLst>
              <a:ext uri="{FF2B5EF4-FFF2-40B4-BE49-F238E27FC236}">
                <a16:creationId xmlns:a16="http://schemas.microsoft.com/office/drawing/2014/main" id="{FBC9D134-1896-504D-1491-B65CFDCB607B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3437206" y="3525736"/>
            <a:ext cx="586154" cy="54760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80DB56A-9541-F656-957A-7293CA15A57A}"/>
              </a:ext>
            </a:extLst>
          </p:cNvPr>
          <p:cNvGrpSpPr/>
          <p:nvPr/>
        </p:nvGrpSpPr>
        <p:grpSpPr>
          <a:xfrm>
            <a:off x="479376" y="2445611"/>
            <a:ext cx="2957830" cy="1383730"/>
            <a:chOff x="1106973" y="1420914"/>
            <a:chExt cx="2957830" cy="1383730"/>
          </a:xfrm>
        </p:grpSpPr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id="{E606A15B-185E-F590-6BFE-AE1A9461DD4F}"/>
                </a:ext>
              </a:extLst>
            </p:cNvPr>
            <p:cNvGrpSpPr/>
            <p:nvPr/>
          </p:nvGrpSpPr>
          <p:grpSpPr>
            <a:xfrm>
              <a:off x="1106973" y="1617998"/>
              <a:ext cx="1099468" cy="1186646"/>
              <a:chOff x="7737054" y="1859970"/>
              <a:chExt cx="790588" cy="863419"/>
            </a:xfrm>
          </p:grpSpPr>
          <p:pic>
            <p:nvPicPr>
              <p:cNvPr id="120" name="图形 119" descr="数据库">
                <a:extLst>
                  <a:ext uri="{FF2B5EF4-FFF2-40B4-BE49-F238E27FC236}">
                    <a16:creationId xmlns:a16="http://schemas.microsoft.com/office/drawing/2014/main" id="{9FAC5859-FAD0-3F65-F111-B375989D6B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773340" y="1859970"/>
                <a:ext cx="699909" cy="699909"/>
              </a:xfrm>
              <a:prstGeom prst="rect">
                <a:avLst/>
              </a:prstGeom>
            </p:spPr>
          </p:pic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A26CB3BF-3CDF-504A-4CCF-09EEF91F7271}"/>
                  </a:ext>
                </a:extLst>
              </p:cNvPr>
              <p:cNvSpPr txBox="1"/>
              <p:nvPr/>
            </p:nvSpPr>
            <p:spPr>
              <a:xfrm>
                <a:off x="7737054" y="2477053"/>
                <a:ext cx="790588" cy="2463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answer set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" name="标注: 弯曲线形 13">
              <a:extLst>
                <a:ext uri="{FF2B5EF4-FFF2-40B4-BE49-F238E27FC236}">
                  <a16:creationId xmlns:a16="http://schemas.microsoft.com/office/drawing/2014/main" id="{EC123955-66A6-CBD3-3FB4-695BA4D27DDD}"/>
                </a:ext>
              </a:extLst>
            </p:cNvPr>
            <p:cNvSpPr/>
            <p:nvPr/>
          </p:nvSpPr>
          <p:spPr>
            <a:xfrm>
              <a:off x="2451724" y="1420914"/>
              <a:ext cx="791767" cy="261611"/>
            </a:xfrm>
            <a:prstGeom prst="borderCallout2">
              <a:avLst>
                <a:gd name="adj1" fmla="val 46712"/>
                <a:gd name="adj2" fmla="val -426"/>
                <a:gd name="adj3" fmla="val 46324"/>
                <a:gd name="adj4" fmla="val -17758"/>
                <a:gd name="adj5" fmla="val 182114"/>
                <a:gd name="adj6" fmla="val -4839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511C560-45E8-09AD-3385-DAE6CAC36DEB}"/>
                </a:ext>
              </a:extLst>
            </p:cNvPr>
            <p:cNvSpPr txBox="1"/>
            <p:nvPr/>
          </p:nvSpPr>
          <p:spPr>
            <a:xfrm>
              <a:off x="2504680" y="1420914"/>
              <a:ext cx="7388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rPr>
                <a:t>answers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sp>
          <p:nvSpPr>
            <p:cNvPr id="16" name="标注: 弯曲线形 15">
              <a:extLst>
                <a:ext uri="{FF2B5EF4-FFF2-40B4-BE49-F238E27FC236}">
                  <a16:creationId xmlns:a16="http://schemas.microsoft.com/office/drawing/2014/main" id="{17E31759-DF2B-3233-A80C-109CC6566236}"/>
                </a:ext>
              </a:extLst>
            </p:cNvPr>
            <p:cNvSpPr/>
            <p:nvPr/>
          </p:nvSpPr>
          <p:spPr>
            <a:xfrm>
              <a:off x="2461289" y="2259980"/>
              <a:ext cx="1603514" cy="489309"/>
            </a:xfrm>
            <a:prstGeom prst="borderCallout2">
              <a:avLst>
                <a:gd name="adj1" fmla="val 47766"/>
                <a:gd name="adj2" fmla="val -330"/>
                <a:gd name="adj3" fmla="val 48011"/>
                <a:gd name="adj4" fmla="val -19773"/>
                <a:gd name="adj5" fmla="val 13940"/>
                <a:gd name="adj6" fmla="val -24373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CD46889-572C-DE9D-EB90-B00180E3A849}"/>
                </a:ext>
              </a:extLst>
            </p:cNvPr>
            <p:cNvSpPr txBox="1"/>
            <p:nvPr/>
          </p:nvSpPr>
          <p:spPr>
            <a:xfrm>
              <a:off x="2491986" y="2293290"/>
              <a:ext cx="1572817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rPr>
                <a:t>each answer’s source: </a:t>
              </a:r>
              <a:r>
                <a:rPr kumimoji="0" lang="en-US" altLang="zh-CN" sz="105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rPr>
                <a:t>CoT</a:t>
              </a: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rPr>
                <a:t> / </a:t>
              </a:r>
              <a:r>
                <a:rPr kumimoji="0" lang="en-US" altLang="zh-CN" sz="105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rPr>
                <a:t>PoT</a:t>
              </a:r>
              <a:r>
                <a:rPr kumimoji="0" lang="en-US" altLang="zh-CN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rPr>
                <a:t> / others</a:t>
              </a: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cxnSp>
        <p:nvCxnSpPr>
          <p:cNvPr id="30" name="直接箭头连接符 19">
            <a:extLst>
              <a:ext uri="{FF2B5EF4-FFF2-40B4-BE49-F238E27FC236}">
                <a16:creationId xmlns:a16="http://schemas.microsoft.com/office/drawing/2014/main" id="{E545F746-9492-0C97-E2E0-74F1D2BF02FF}"/>
              </a:ext>
            </a:extLst>
          </p:cNvPr>
          <p:cNvCxnSpPr>
            <a:cxnSpLocks/>
            <a:stCxn id="193" idx="3"/>
          </p:cNvCxnSpPr>
          <p:nvPr/>
        </p:nvCxnSpPr>
        <p:spPr>
          <a:xfrm flipV="1">
            <a:off x="2701194" y="4073342"/>
            <a:ext cx="1322166" cy="449053"/>
          </a:xfrm>
          <a:prstGeom prst="bentConnector3">
            <a:avLst>
              <a:gd name="adj1" fmla="val 7804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流程图: 接点 46">
            <a:extLst>
              <a:ext uri="{FF2B5EF4-FFF2-40B4-BE49-F238E27FC236}">
                <a16:creationId xmlns:a16="http://schemas.microsoft.com/office/drawing/2014/main" id="{4378051F-68B3-8B9F-5E5E-11EF10000561}"/>
              </a:ext>
            </a:extLst>
          </p:cNvPr>
          <p:cNvSpPr/>
          <p:nvPr/>
        </p:nvSpPr>
        <p:spPr>
          <a:xfrm>
            <a:off x="4118801" y="3544981"/>
            <a:ext cx="1085619" cy="1048979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E6241E55-617E-0825-7AD7-0FD93E43E6BF}"/>
              </a:ext>
            </a:extLst>
          </p:cNvPr>
          <p:cNvGrpSpPr/>
          <p:nvPr/>
        </p:nvGrpSpPr>
        <p:grpSpPr>
          <a:xfrm>
            <a:off x="4238590" y="3566530"/>
            <a:ext cx="2385719" cy="927953"/>
            <a:chOff x="10137448" y="2062311"/>
            <a:chExt cx="1756916" cy="667609"/>
          </a:xfrm>
        </p:grpSpPr>
        <p:pic>
          <p:nvPicPr>
            <p:cNvPr id="67" name="图形 66" descr="法槌">
              <a:extLst>
                <a:ext uri="{FF2B5EF4-FFF2-40B4-BE49-F238E27FC236}">
                  <a16:creationId xmlns:a16="http://schemas.microsoft.com/office/drawing/2014/main" id="{B12AFD46-D721-6664-15E2-784CDB53E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296949" y="2062311"/>
              <a:ext cx="597415" cy="597415"/>
            </a:xfrm>
            <a:prstGeom prst="rect">
              <a:avLst/>
            </a:prstGeom>
          </p:spPr>
        </p:pic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045C4303-2C2C-54A9-A4F8-ADA32B74533E}"/>
                </a:ext>
              </a:extLst>
            </p:cNvPr>
            <p:cNvSpPr txBox="1"/>
            <p:nvPr/>
          </p:nvSpPr>
          <p:spPr>
            <a:xfrm>
              <a:off x="10137448" y="2563850"/>
              <a:ext cx="806017" cy="1660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voting weights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cxnSp>
        <p:nvCxnSpPr>
          <p:cNvPr id="70" name="直线箭头连接符 107">
            <a:extLst>
              <a:ext uri="{FF2B5EF4-FFF2-40B4-BE49-F238E27FC236}">
                <a16:creationId xmlns:a16="http://schemas.microsoft.com/office/drawing/2014/main" id="{2D443448-F419-EE0A-FD89-E2D60B30CB27}"/>
              </a:ext>
            </a:extLst>
          </p:cNvPr>
          <p:cNvCxnSpPr>
            <a:cxnSpLocks/>
            <a:stCxn id="15" idx="3"/>
            <a:endCxn id="47" idx="0"/>
          </p:cNvCxnSpPr>
          <p:nvPr/>
        </p:nvCxnSpPr>
        <p:spPr>
          <a:xfrm>
            <a:off x="2615894" y="2576416"/>
            <a:ext cx="2045716" cy="968565"/>
          </a:xfrm>
          <a:prstGeom prst="bentConnector2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>
            <a:extLst>
              <a:ext uri="{FF2B5EF4-FFF2-40B4-BE49-F238E27FC236}">
                <a16:creationId xmlns:a16="http://schemas.microsoft.com/office/drawing/2014/main" id="{C7738860-976B-6E3C-3783-CA51F2D125A8}"/>
              </a:ext>
            </a:extLst>
          </p:cNvPr>
          <p:cNvSpPr/>
          <p:nvPr/>
        </p:nvSpPr>
        <p:spPr>
          <a:xfrm>
            <a:off x="10004505" y="3905159"/>
            <a:ext cx="1512948" cy="3363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final answers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73" name="直接箭头连接符 19">
            <a:extLst>
              <a:ext uri="{FF2B5EF4-FFF2-40B4-BE49-F238E27FC236}">
                <a16:creationId xmlns:a16="http://schemas.microsoft.com/office/drawing/2014/main" id="{83D4C926-315A-CE78-1063-9B7DC083A7C0}"/>
              </a:ext>
            </a:extLst>
          </p:cNvPr>
          <p:cNvCxnSpPr>
            <a:cxnSpLocks/>
            <a:stCxn id="47" idx="6"/>
          </p:cNvCxnSpPr>
          <p:nvPr/>
        </p:nvCxnSpPr>
        <p:spPr>
          <a:xfrm flipV="1">
            <a:off x="5204419" y="4066727"/>
            <a:ext cx="570561" cy="27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5B93506D-69A7-26FC-21C5-AD35374D57E4}"/>
              </a:ext>
            </a:extLst>
          </p:cNvPr>
          <p:cNvSpPr txBox="1"/>
          <p:nvPr/>
        </p:nvSpPr>
        <p:spPr>
          <a:xfrm>
            <a:off x="5660170" y="4363475"/>
            <a:ext cx="118185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weighted voting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77E2C198-C56C-6FF3-4D09-943F3555C95F}"/>
              </a:ext>
            </a:extLst>
          </p:cNvPr>
          <p:cNvSpPr/>
          <p:nvPr/>
        </p:nvSpPr>
        <p:spPr>
          <a:xfrm>
            <a:off x="7197314" y="3850734"/>
            <a:ext cx="1512946" cy="4273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highest-ranked answers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82" name="直接箭头连接符 19">
            <a:extLst>
              <a:ext uri="{FF2B5EF4-FFF2-40B4-BE49-F238E27FC236}">
                <a16:creationId xmlns:a16="http://schemas.microsoft.com/office/drawing/2014/main" id="{E670B56C-6695-DADC-30DD-A53117AE3B53}"/>
              </a:ext>
            </a:extLst>
          </p:cNvPr>
          <p:cNvCxnSpPr>
            <a:cxnSpLocks/>
          </p:cNvCxnSpPr>
          <p:nvPr/>
        </p:nvCxnSpPr>
        <p:spPr>
          <a:xfrm>
            <a:off x="6690080" y="4066727"/>
            <a:ext cx="44358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19">
            <a:extLst>
              <a:ext uri="{FF2B5EF4-FFF2-40B4-BE49-F238E27FC236}">
                <a16:creationId xmlns:a16="http://schemas.microsoft.com/office/drawing/2014/main" id="{3F788E54-F0D5-7181-C0BC-19DD79282DFC}"/>
              </a:ext>
            </a:extLst>
          </p:cNvPr>
          <p:cNvCxnSpPr>
            <a:cxnSpLocks/>
          </p:cNvCxnSpPr>
          <p:nvPr/>
        </p:nvCxnSpPr>
        <p:spPr>
          <a:xfrm flipV="1">
            <a:off x="7493707" y="3041806"/>
            <a:ext cx="0" cy="7321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19">
            <a:extLst>
              <a:ext uri="{FF2B5EF4-FFF2-40B4-BE49-F238E27FC236}">
                <a16:creationId xmlns:a16="http://schemas.microsoft.com/office/drawing/2014/main" id="{D1A51493-50FB-2F6E-926C-5E8065CD47ED}"/>
              </a:ext>
            </a:extLst>
          </p:cNvPr>
          <p:cNvCxnSpPr>
            <a:cxnSpLocks/>
          </p:cNvCxnSpPr>
          <p:nvPr/>
        </p:nvCxnSpPr>
        <p:spPr>
          <a:xfrm>
            <a:off x="8786022" y="4066727"/>
            <a:ext cx="1155957" cy="66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DB45BF87-2494-A5CA-0E98-262510DD8195}"/>
              </a:ext>
            </a:extLst>
          </p:cNvPr>
          <p:cNvSpPr txBox="1"/>
          <p:nvPr/>
        </p:nvSpPr>
        <p:spPr>
          <a:xfrm>
            <a:off x="7523187" y="3198399"/>
            <a:ext cx="9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>
                <a:solidFill>
                  <a:srgbClr val="70AD47">
                    <a:lumMod val="50000"/>
                  </a:srgbClr>
                </a:solidFill>
                <a:latin typeface="Calibri"/>
                <a:ea typeface="宋体" charset="-122"/>
                <a:cs typeface="Times New Roman" panose="02020603050405020304" pitchFamily="18" charset="0"/>
              </a:rPr>
              <a:t>Voting score</a:t>
            </a:r>
            <a:b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/>
                <a:ea typeface="宋体" charset="-122"/>
                <a:cs typeface="Times New Roman" panose="02020603050405020304" pitchFamily="18" charset="0"/>
              </a:rPr>
            </a:b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/>
                <a:ea typeface="宋体" charset="-122"/>
                <a:cs typeface="Times New Roman" panose="02020603050405020304" pitchFamily="18" charset="0"/>
              </a:rPr>
              <a:t>    too low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libri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0191B950-EA8C-438E-9BDE-C766A7EF615C}"/>
              </a:ext>
            </a:extLst>
          </p:cNvPr>
          <p:cNvSpPr txBox="1"/>
          <p:nvPr/>
        </p:nvSpPr>
        <p:spPr>
          <a:xfrm>
            <a:off x="8848269" y="3598371"/>
            <a:ext cx="1018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/>
                <a:ea typeface="宋体" charset="-122"/>
                <a:cs typeface="Times New Roman" panose="02020603050405020304" pitchFamily="18" charset="0"/>
              </a:rPr>
              <a:t>Voting score</a:t>
            </a:r>
            <a:b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/>
                <a:ea typeface="宋体" charset="-122"/>
                <a:cs typeface="Times New Roman" panose="02020603050405020304" pitchFamily="18" charset="0"/>
              </a:rPr>
            </a:b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Calibri"/>
                <a:ea typeface="宋体" charset="-122"/>
                <a:cs typeface="Times New Roman" panose="02020603050405020304" pitchFamily="18" charset="0"/>
              </a:rPr>
              <a:t>high enough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Calibri"/>
              <a:ea typeface="宋体" charset="-122"/>
              <a:cs typeface="Times New Roman" panose="02020603050405020304" pitchFamily="18" charset="0"/>
            </a:endParaRPr>
          </a:p>
        </p:txBody>
      </p:sp>
      <p:pic>
        <p:nvPicPr>
          <p:cNvPr id="135" name="图形 134" descr="原子">
            <a:extLst>
              <a:ext uri="{FF2B5EF4-FFF2-40B4-BE49-F238E27FC236}">
                <a16:creationId xmlns:a16="http://schemas.microsoft.com/office/drawing/2014/main" id="{EA630A65-4913-734E-899C-7B2E0B79D3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32445" y="2046581"/>
            <a:ext cx="922523" cy="815915"/>
          </a:xfrm>
          <a:prstGeom prst="rect">
            <a:avLst/>
          </a:prstGeom>
        </p:spPr>
      </p:pic>
      <p:sp>
        <p:nvSpPr>
          <p:cNvPr id="136" name="文本框 135">
            <a:extLst>
              <a:ext uri="{FF2B5EF4-FFF2-40B4-BE49-F238E27FC236}">
                <a16:creationId xmlns:a16="http://schemas.microsoft.com/office/drawing/2014/main" id="{E5A88DED-9F3E-FC29-9610-1692B824EDCB}"/>
              </a:ext>
            </a:extLst>
          </p:cNvPr>
          <p:cNvSpPr txBox="1"/>
          <p:nvPr/>
        </p:nvSpPr>
        <p:spPr>
          <a:xfrm>
            <a:off x="7229752" y="2751887"/>
            <a:ext cx="64576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LLM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138" name="标注: 弯曲线形 137">
            <a:extLst>
              <a:ext uri="{FF2B5EF4-FFF2-40B4-BE49-F238E27FC236}">
                <a16:creationId xmlns:a16="http://schemas.microsoft.com/office/drawing/2014/main" id="{908B9EDA-12CC-04CF-16E3-64550072D56A}"/>
              </a:ext>
            </a:extLst>
          </p:cNvPr>
          <p:cNvSpPr/>
          <p:nvPr/>
        </p:nvSpPr>
        <p:spPr>
          <a:xfrm>
            <a:off x="8496530" y="1822655"/>
            <a:ext cx="1085409" cy="408807"/>
          </a:xfrm>
          <a:prstGeom prst="borderCallout2">
            <a:avLst>
              <a:gd name="adj1" fmla="val 18750"/>
              <a:gd name="adj2" fmla="val -175"/>
              <a:gd name="adj3" fmla="val 18750"/>
              <a:gd name="adj4" fmla="val -16667"/>
              <a:gd name="adj5" fmla="val 118465"/>
              <a:gd name="adj6" fmla="val -52283"/>
            </a:avLst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FF1513D1-E3A6-1636-1CDC-E643F59AF0AB}"/>
              </a:ext>
            </a:extLst>
          </p:cNvPr>
          <p:cNvSpPr txBox="1"/>
          <p:nvPr/>
        </p:nvSpPr>
        <p:spPr>
          <a:xfrm>
            <a:off x="8496530" y="1822655"/>
            <a:ext cx="1085409" cy="4154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solve problems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    separately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cxnSp>
        <p:nvCxnSpPr>
          <p:cNvPr id="149" name="直线箭头连接符 107">
            <a:extLst>
              <a:ext uri="{FF2B5EF4-FFF2-40B4-BE49-F238E27FC236}">
                <a16:creationId xmlns:a16="http://schemas.microsoft.com/office/drawing/2014/main" id="{F0BE76B0-257A-8A44-7B55-DAABB3B0433A}"/>
              </a:ext>
            </a:extLst>
          </p:cNvPr>
          <p:cNvCxnSpPr>
            <a:cxnSpLocks/>
            <a:stCxn id="135" idx="0"/>
            <a:endCxn id="120" idx="0"/>
          </p:cNvCxnSpPr>
          <p:nvPr/>
        </p:nvCxnSpPr>
        <p:spPr>
          <a:xfrm rot="16200000" flipH="1" flipV="1">
            <a:off x="3957057" y="-893956"/>
            <a:ext cx="596114" cy="6477187"/>
          </a:xfrm>
          <a:prstGeom prst="bentConnector3">
            <a:avLst>
              <a:gd name="adj1" fmla="val -3834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文本框 154">
            <a:extLst>
              <a:ext uri="{FF2B5EF4-FFF2-40B4-BE49-F238E27FC236}">
                <a16:creationId xmlns:a16="http://schemas.microsoft.com/office/drawing/2014/main" id="{1F1F7546-A583-BA60-0B49-BE65C47975E8}"/>
              </a:ext>
            </a:extLst>
          </p:cNvPr>
          <p:cNvSpPr txBox="1"/>
          <p:nvPr/>
        </p:nvSpPr>
        <p:spPr>
          <a:xfrm>
            <a:off x="2336218" y="1505128"/>
            <a:ext cx="3438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Replace all previous answers for the problem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pic>
        <p:nvPicPr>
          <p:cNvPr id="24" name="图形 23" descr="正义天平">
            <a:extLst>
              <a:ext uri="{FF2B5EF4-FFF2-40B4-BE49-F238E27FC236}">
                <a16:creationId xmlns:a16="http://schemas.microsoft.com/office/drawing/2014/main" id="{A6B0CD63-ED02-940D-C34C-9D0F002437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77622" y="3566529"/>
            <a:ext cx="789974" cy="78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848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2">
            <a:extLst>
              <a:ext uri="{FF2B5EF4-FFF2-40B4-BE49-F238E27FC236}">
                <a16:creationId xmlns:a16="http://schemas.microsoft.com/office/drawing/2014/main" id="{365E641C-961C-4723-8732-4D4B404541BE}"/>
              </a:ext>
            </a:extLst>
          </p:cNvPr>
          <p:cNvSpPr txBox="1">
            <a:spLocks/>
          </p:cNvSpPr>
          <p:nvPr/>
        </p:nvSpPr>
        <p:spPr>
          <a:xfrm>
            <a:off x="335360" y="1063680"/>
            <a:ext cx="12025336" cy="53896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4586"/>
              </a:buClr>
              <a:buSzPct val="7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itchFamily="50"/>
                <a:cs typeface="Times New Roman" panose="02020603050405020304" pitchFamily="18" charset="0"/>
              </a:rPr>
              <a:t>Details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4586"/>
              </a:buClr>
              <a:buSzPct val="7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itchFamily="50"/>
                <a:cs typeface="Times New Roman" panose="02020603050405020304" pitchFamily="18" charset="0"/>
              </a:rPr>
              <a:t>Self-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itchFamily="50"/>
                <a:cs typeface="Times New Roman" panose="02020603050405020304" pitchFamily="18" charset="0"/>
              </a:rPr>
              <a:t>Consistensy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anose="02020603050405020304" pitchFamily="18" charset="0"/>
              <a:ea typeface="Microsoft YaHei" pitchFamily="50"/>
              <a:cs typeface="Times New Roman" panose="02020603050405020304" pitchFamily="18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4586"/>
              </a:buClr>
              <a:buSzPct val="7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Microsoft YaHei" pitchFamily="50"/>
                <a:cs typeface="Times New Roman" panose="02020603050405020304" pitchFamily="18" charset="0"/>
              </a:rPr>
              <a:t>For each problem, answer generation process will </a:t>
            </a:r>
            <a:b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Microsoft YaHei" pitchFamily="50"/>
                <a:cs typeface="Times New Roman" panose="02020603050405020304" pitchFamily="18" charset="0"/>
              </a:rPr>
            </a:b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Microsoft YaHei" pitchFamily="50"/>
                <a:cs typeface="Times New Roman" panose="02020603050405020304" pitchFamily="18" charset="0"/>
              </a:rPr>
              <a:t>be repeated multiple times to get multiple answers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4586"/>
              </a:buClr>
              <a:buSzPct val="70000"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sz="2000" dirty="0">
                <a:solidFill>
                  <a:srgbClr val="1C1C1C"/>
                </a:solidFill>
                <a:latin typeface="Times New Roman" pitchFamily="18" charset="0"/>
                <a:ea typeface="Microsoft YaHei" pitchFamily="50"/>
                <a:cs typeface="Times New Roman" panose="02020603050405020304" pitchFamily="18" charset="0"/>
              </a:rPr>
              <a:t>Assign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Microsoft YaHei" pitchFamily="50"/>
                <a:cs typeface="Times New Roman" panose="02020603050405020304" pitchFamily="18" charset="0"/>
              </a:rPr>
              <a:t> different weights to the answers based on the</a:t>
            </a:r>
            <a:b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Microsoft YaHei" pitchFamily="50"/>
                <a:cs typeface="Times New Roman" panose="02020603050405020304" pitchFamily="18" charset="0"/>
              </a:rPr>
            </a:b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Microsoft YaHei" pitchFamily="50"/>
                <a:cs typeface="Times New Roman" panose="02020603050405020304" pitchFamily="18" charset="0"/>
              </a:rPr>
              <a:t> verification results and how we get the answers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4586"/>
              </a:buClr>
              <a:buSzPct val="7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Microsoft YaHei" pitchFamily="50"/>
                <a:cs typeface="Times New Roman" panose="02020603050405020304" pitchFamily="18" charset="0"/>
              </a:rPr>
              <a:t>Perform a weighted majority voting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4586"/>
              </a:buClr>
              <a:buSzPct val="7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Microsoft YaHei" pitchFamily="50"/>
                <a:cs typeface="Times New Roman" panose="02020603050405020304" pitchFamily="18" charset="0"/>
              </a:rPr>
              <a:t>If the highest ranked answer has a low voting score, </a:t>
            </a:r>
            <a:b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Microsoft YaHei" pitchFamily="50"/>
                <a:cs typeface="Times New Roman" panose="02020603050405020304" pitchFamily="18" charset="0"/>
              </a:rPr>
            </a:b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Microsoft YaHei" pitchFamily="50"/>
                <a:cs typeface="Times New Roman" panose="02020603050405020304" pitchFamily="18" charset="0"/>
              </a:rPr>
              <a:t>it will be considered not reliable. And the problem will be </a:t>
            </a:r>
            <a:b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Microsoft YaHei" pitchFamily="50"/>
                <a:cs typeface="Times New Roman" panose="02020603050405020304" pitchFamily="18" charset="0"/>
              </a:rPr>
            </a:b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Microsoft YaHei" pitchFamily="50"/>
                <a:cs typeface="Times New Roman" panose="02020603050405020304" pitchFamily="18" charset="0"/>
              </a:rPr>
              <a:t>dealt with separately to get a new answer as final choice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2B46B2D-6BD7-4B66-84F1-EF105D3A9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>
              <a:lnSpc>
                <a:spcPct val="100000"/>
              </a:lnSpc>
              <a:defRPr/>
            </a:pPr>
            <a:r>
              <a:rPr lang="en-US" altLang="zh-CN" sz="4500" dirty="0">
                <a:solidFill>
                  <a:prstClr val="white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Solution</a:t>
            </a:r>
            <a:endParaRPr lang="zh-CN" altLang="en-US" sz="4500" dirty="0">
              <a:solidFill>
                <a:prstClr val="white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5978CF2-1DEC-4311-9EAA-29AD43BC33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C63437-A4DD-47E2-B39F-B4494D074D76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411D680-CE5C-7D4D-6313-DCBE99510E18}"/>
              </a:ext>
            </a:extLst>
          </p:cNvPr>
          <p:cNvGrpSpPr/>
          <p:nvPr/>
        </p:nvGrpSpPr>
        <p:grpSpPr>
          <a:xfrm>
            <a:off x="1550248" y="5013175"/>
            <a:ext cx="9091503" cy="503586"/>
            <a:chOff x="1422358" y="4081662"/>
            <a:chExt cx="9091503" cy="503586"/>
          </a:xfrm>
          <a:solidFill>
            <a:srgbClr val="D6DCE5"/>
          </a:solidFill>
        </p:grpSpPr>
        <p:sp>
          <p:nvSpPr>
            <p:cNvPr id="15" name="圆角矩形 29">
              <a:extLst>
                <a:ext uri="{FF2B5EF4-FFF2-40B4-BE49-F238E27FC236}">
                  <a16:creationId xmlns:a16="http://schemas.microsoft.com/office/drawing/2014/main" id="{44D0F99A-6743-6DF4-8B2F-D649E1045A34}"/>
                </a:ext>
              </a:extLst>
            </p:cNvPr>
            <p:cNvSpPr/>
            <p:nvPr/>
          </p:nvSpPr>
          <p:spPr>
            <a:xfrm>
              <a:off x="1422358" y="4081663"/>
              <a:ext cx="1603514" cy="503583"/>
            </a:xfrm>
            <a:prstGeom prst="roundRect">
              <a:avLst/>
            </a:prstGeom>
            <a:solidFill>
              <a:srgbClr val="D6DCE5"/>
            </a:solidFill>
            <a:ln>
              <a:solidFill>
                <a:srgbClr val="D6D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Answer Generation</a:t>
              </a:r>
            </a:p>
          </p:txBody>
        </p:sp>
        <p:sp>
          <p:nvSpPr>
            <p:cNvPr id="16" name="圆角矩形 30">
              <a:extLst>
                <a:ext uri="{FF2B5EF4-FFF2-40B4-BE49-F238E27FC236}">
                  <a16:creationId xmlns:a16="http://schemas.microsoft.com/office/drawing/2014/main" id="{F58C8274-AF9C-9C96-A0DA-052E45E03A3B}"/>
                </a:ext>
              </a:extLst>
            </p:cNvPr>
            <p:cNvSpPr/>
            <p:nvPr/>
          </p:nvSpPr>
          <p:spPr>
            <a:xfrm>
              <a:off x="3734586" y="4081663"/>
              <a:ext cx="1603514" cy="503583"/>
            </a:xfrm>
            <a:prstGeom prst="roundRect">
              <a:avLst/>
            </a:prstGeom>
            <a:solidFill>
              <a:srgbClr val="D6DCE5"/>
            </a:solidFill>
            <a:ln>
              <a:solidFill>
                <a:srgbClr val="D6D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Post-process</a:t>
              </a:r>
              <a:endPara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圆角矩形 31">
              <a:extLst>
                <a:ext uri="{FF2B5EF4-FFF2-40B4-BE49-F238E27FC236}">
                  <a16:creationId xmlns:a16="http://schemas.microsoft.com/office/drawing/2014/main" id="{1B832096-F45D-9454-147D-61FB83BF518F}"/>
                </a:ext>
              </a:extLst>
            </p:cNvPr>
            <p:cNvSpPr/>
            <p:nvPr/>
          </p:nvSpPr>
          <p:spPr>
            <a:xfrm>
              <a:off x="6130595" y="4081662"/>
              <a:ext cx="1822445" cy="503583"/>
            </a:xfrm>
            <a:prstGeom prst="roundRect">
              <a:avLst/>
            </a:prstGeom>
            <a:grpFill/>
            <a:ln>
              <a:solidFill>
                <a:srgbClr val="D6D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Verification</a:t>
              </a:r>
              <a:endPara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圆角矩形 32">
              <a:extLst>
                <a:ext uri="{FF2B5EF4-FFF2-40B4-BE49-F238E27FC236}">
                  <a16:creationId xmlns:a16="http://schemas.microsoft.com/office/drawing/2014/main" id="{3F7FC7A7-FCFB-450E-392C-11BFAADE9898}"/>
                </a:ext>
              </a:extLst>
            </p:cNvPr>
            <p:cNvSpPr/>
            <p:nvPr/>
          </p:nvSpPr>
          <p:spPr>
            <a:xfrm>
              <a:off x="8910347" y="4081665"/>
              <a:ext cx="1603514" cy="503583"/>
            </a:xfrm>
            <a:prstGeom prst="roundRect">
              <a:avLst/>
            </a:prstGeom>
            <a:solidFill>
              <a:srgbClr val="2F5597"/>
            </a:solidFill>
            <a:ln>
              <a:solidFill>
                <a:srgbClr val="D6D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Voting</a:t>
              </a:r>
              <a:endPara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9" name="直线箭头连接符 33">
              <a:extLst>
                <a:ext uri="{FF2B5EF4-FFF2-40B4-BE49-F238E27FC236}">
                  <a16:creationId xmlns:a16="http://schemas.microsoft.com/office/drawing/2014/main" id="{41BA675C-E839-7BC8-E717-6191284633B3}"/>
                </a:ext>
              </a:extLst>
            </p:cNvPr>
            <p:cNvCxnSpPr>
              <a:stCxn id="15" idx="3"/>
              <a:endCxn id="16" idx="1"/>
            </p:cNvCxnSpPr>
            <p:nvPr/>
          </p:nvCxnSpPr>
          <p:spPr>
            <a:xfrm>
              <a:off x="3025872" y="4333455"/>
              <a:ext cx="708714" cy="0"/>
            </a:xfrm>
            <a:prstGeom prst="straightConnector1">
              <a:avLst/>
            </a:prstGeom>
            <a:grpFill/>
            <a:ln w="19050">
              <a:solidFill>
                <a:srgbClr val="D6DCE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箭头连接符 34">
              <a:extLst>
                <a:ext uri="{FF2B5EF4-FFF2-40B4-BE49-F238E27FC236}">
                  <a16:creationId xmlns:a16="http://schemas.microsoft.com/office/drawing/2014/main" id="{968A2498-8365-917F-C5DB-AB2D80C29B3D}"/>
                </a:ext>
              </a:extLst>
            </p:cNvPr>
            <p:cNvCxnSpPr>
              <a:cxnSpLocks/>
              <a:stCxn id="16" idx="3"/>
              <a:endCxn id="17" idx="1"/>
            </p:cNvCxnSpPr>
            <p:nvPr/>
          </p:nvCxnSpPr>
          <p:spPr>
            <a:xfrm flipV="1">
              <a:off x="5338100" y="4333454"/>
              <a:ext cx="792495" cy="1"/>
            </a:xfrm>
            <a:prstGeom prst="straightConnector1">
              <a:avLst/>
            </a:prstGeom>
            <a:grpFill/>
            <a:ln w="19050">
              <a:solidFill>
                <a:srgbClr val="D6DCE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箭头连接符 35">
              <a:extLst>
                <a:ext uri="{FF2B5EF4-FFF2-40B4-BE49-F238E27FC236}">
                  <a16:creationId xmlns:a16="http://schemas.microsoft.com/office/drawing/2014/main" id="{9052ACDA-61D2-6848-FC5A-81D5D5902168}"/>
                </a:ext>
              </a:extLst>
            </p:cNvPr>
            <p:cNvCxnSpPr>
              <a:cxnSpLocks/>
              <a:stCxn id="17" idx="3"/>
              <a:endCxn id="18" idx="1"/>
            </p:cNvCxnSpPr>
            <p:nvPr/>
          </p:nvCxnSpPr>
          <p:spPr>
            <a:xfrm>
              <a:off x="7953040" y="4333454"/>
              <a:ext cx="957307" cy="3"/>
            </a:xfrm>
            <a:prstGeom prst="straightConnector1">
              <a:avLst/>
            </a:prstGeom>
            <a:grpFill/>
            <a:ln w="19050">
              <a:solidFill>
                <a:srgbClr val="D6DCE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1D42102-0A77-D350-D2EB-E1842DA30AD4}"/>
              </a:ext>
            </a:extLst>
          </p:cNvPr>
          <p:cNvGrpSpPr/>
          <p:nvPr/>
        </p:nvGrpSpPr>
        <p:grpSpPr>
          <a:xfrm>
            <a:off x="8080932" y="2820059"/>
            <a:ext cx="1633444" cy="1359041"/>
            <a:chOff x="8256240" y="2637090"/>
            <a:chExt cx="1227908" cy="1048979"/>
          </a:xfrm>
        </p:grpSpPr>
        <p:sp>
          <p:nvSpPr>
            <p:cNvPr id="6" name="流程图: 接点 5">
              <a:extLst>
                <a:ext uri="{FF2B5EF4-FFF2-40B4-BE49-F238E27FC236}">
                  <a16:creationId xmlns:a16="http://schemas.microsoft.com/office/drawing/2014/main" id="{23E3A2DB-1329-CD91-71DB-65FA2FB98ED2}"/>
                </a:ext>
              </a:extLst>
            </p:cNvPr>
            <p:cNvSpPr/>
            <p:nvPr/>
          </p:nvSpPr>
          <p:spPr>
            <a:xfrm>
              <a:off x="8256240" y="2637090"/>
              <a:ext cx="1085619" cy="1048979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9793100-8DD4-010B-016B-5454F94D74F8}"/>
                </a:ext>
              </a:extLst>
            </p:cNvPr>
            <p:cNvSpPr txBox="1"/>
            <p:nvPr/>
          </p:nvSpPr>
          <p:spPr>
            <a:xfrm>
              <a:off x="8389656" y="3368045"/>
              <a:ext cx="1094492" cy="2211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voting weights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E4063744-3EB0-3CD6-EE95-9987C27CCDD0}"/>
              </a:ext>
            </a:extLst>
          </p:cNvPr>
          <p:cNvSpPr/>
          <p:nvPr/>
        </p:nvSpPr>
        <p:spPr>
          <a:xfrm>
            <a:off x="7169707" y="1593030"/>
            <a:ext cx="1047972" cy="998095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643A4D18-58C7-08DA-84A6-491DAE035000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8064207" y="2444957"/>
            <a:ext cx="331472" cy="488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流程图: 接点 22">
            <a:extLst>
              <a:ext uri="{FF2B5EF4-FFF2-40B4-BE49-F238E27FC236}">
                <a16:creationId xmlns:a16="http://schemas.microsoft.com/office/drawing/2014/main" id="{989A3CC6-3AF1-C193-48C1-4CC272A12605}"/>
              </a:ext>
            </a:extLst>
          </p:cNvPr>
          <p:cNvSpPr/>
          <p:nvPr/>
        </p:nvSpPr>
        <p:spPr>
          <a:xfrm>
            <a:off x="9715099" y="1384762"/>
            <a:ext cx="1287562" cy="1240821"/>
          </a:xfrm>
          <a:prstGeom prst="flowChartConnector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ts val="1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48FD36C8-AB91-8C81-2EB9-0669DAF0287D}"/>
              </a:ext>
            </a:extLst>
          </p:cNvPr>
          <p:cNvCxnSpPr>
            <a:cxnSpLocks/>
            <a:stCxn id="23" idx="3"/>
            <a:endCxn id="6" idx="7"/>
          </p:cNvCxnSpPr>
          <p:nvPr/>
        </p:nvCxnSpPr>
        <p:spPr>
          <a:xfrm flipH="1">
            <a:off x="9313599" y="2443869"/>
            <a:ext cx="590059" cy="5752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2D20264F-1961-9E79-5E1D-047C3C690716}"/>
              </a:ext>
            </a:extLst>
          </p:cNvPr>
          <p:cNvSpPr txBox="1"/>
          <p:nvPr/>
        </p:nvSpPr>
        <p:spPr>
          <a:xfrm>
            <a:off x="7208569" y="1814853"/>
            <a:ext cx="1120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 answer</a:t>
            </a:r>
            <a:b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</a:b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sources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C3D4EBE-4036-9B2A-F1A1-E1A7EBFBE104}"/>
              </a:ext>
            </a:extLst>
          </p:cNvPr>
          <p:cNvSpPr txBox="1"/>
          <p:nvPr/>
        </p:nvSpPr>
        <p:spPr>
          <a:xfrm>
            <a:off x="9715836" y="1743246"/>
            <a:ext cx="1479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verification</a:t>
            </a:r>
            <a:b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</a:b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    results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31" name="流程图: 接点 30">
            <a:extLst>
              <a:ext uri="{FF2B5EF4-FFF2-40B4-BE49-F238E27FC236}">
                <a16:creationId xmlns:a16="http://schemas.microsoft.com/office/drawing/2014/main" id="{1186ECA3-6044-7551-78CC-DC61BD66D75E}"/>
              </a:ext>
            </a:extLst>
          </p:cNvPr>
          <p:cNvSpPr/>
          <p:nvPr/>
        </p:nvSpPr>
        <p:spPr>
          <a:xfrm>
            <a:off x="10206227" y="3811691"/>
            <a:ext cx="864096" cy="841453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E4ACF0E-748C-81A3-5EE1-319D5B6D567F}"/>
              </a:ext>
            </a:extLst>
          </p:cNvPr>
          <p:cNvSpPr txBox="1"/>
          <p:nvPr/>
        </p:nvSpPr>
        <p:spPr>
          <a:xfrm>
            <a:off x="10203311" y="3849244"/>
            <a:ext cx="147916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  </a:t>
            </a: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manual</a:t>
            </a:r>
            <a:b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</a:b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 parameter</a:t>
            </a:r>
            <a:b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</a:br>
            <a:r>
              <a:rPr kumimoji="0" lang="en-US" altLang="zh-CN" sz="105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adjustment 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EF49A67D-293C-214D-DCB8-D2EB76A26E56}"/>
              </a:ext>
            </a:extLst>
          </p:cNvPr>
          <p:cNvCxnSpPr>
            <a:cxnSpLocks/>
          </p:cNvCxnSpPr>
          <p:nvPr/>
        </p:nvCxnSpPr>
        <p:spPr>
          <a:xfrm>
            <a:off x="9478795" y="3722452"/>
            <a:ext cx="776738" cy="3311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形 4" descr="正义天平">
            <a:extLst>
              <a:ext uri="{FF2B5EF4-FFF2-40B4-BE49-F238E27FC236}">
                <a16:creationId xmlns:a16="http://schemas.microsoft.com/office/drawing/2014/main" id="{03EEEC60-A147-4EB2-F6B8-68ED13344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09391" y="2875799"/>
            <a:ext cx="1004208" cy="100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476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B46B2D-6BD7-4B66-84F1-EF105D3A9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>
              <a:lnSpc>
                <a:spcPct val="100000"/>
              </a:lnSpc>
              <a:defRPr/>
            </a:pPr>
            <a:r>
              <a:rPr lang="en-US" altLang="zh-CN" sz="4500" dirty="0">
                <a:solidFill>
                  <a:prstClr val="white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Solution</a:t>
            </a:r>
            <a:endParaRPr lang="zh-CN" altLang="en-US" sz="4500" dirty="0">
              <a:solidFill>
                <a:prstClr val="white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5978CF2-1DEC-4311-9EAA-29AD43BC33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C63437-A4DD-47E2-B39F-B4494D074D76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411D680-CE5C-7D4D-6313-DCBE99510E18}"/>
              </a:ext>
            </a:extLst>
          </p:cNvPr>
          <p:cNvGrpSpPr/>
          <p:nvPr/>
        </p:nvGrpSpPr>
        <p:grpSpPr>
          <a:xfrm>
            <a:off x="1550248" y="5013175"/>
            <a:ext cx="9091503" cy="503586"/>
            <a:chOff x="1422358" y="4081662"/>
            <a:chExt cx="9091503" cy="503586"/>
          </a:xfrm>
          <a:solidFill>
            <a:srgbClr val="D6DCE5"/>
          </a:solidFill>
        </p:grpSpPr>
        <p:sp>
          <p:nvSpPr>
            <p:cNvPr id="15" name="圆角矩形 29">
              <a:extLst>
                <a:ext uri="{FF2B5EF4-FFF2-40B4-BE49-F238E27FC236}">
                  <a16:creationId xmlns:a16="http://schemas.microsoft.com/office/drawing/2014/main" id="{44D0F99A-6743-6DF4-8B2F-D649E1045A34}"/>
                </a:ext>
              </a:extLst>
            </p:cNvPr>
            <p:cNvSpPr/>
            <p:nvPr/>
          </p:nvSpPr>
          <p:spPr>
            <a:xfrm>
              <a:off x="1422358" y="4081663"/>
              <a:ext cx="1603514" cy="503583"/>
            </a:xfrm>
            <a:prstGeom prst="roundRect">
              <a:avLst/>
            </a:prstGeom>
            <a:solidFill>
              <a:srgbClr val="D6DCE5"/>
            </a:solidFill>
            <a:ln>
              <a:solidFill>
                <a:srgbClr val="D6D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Answer Generation</a:t>
              </a:r>
            </a:p>
          </p:txBody>
        </p:sp>
        <p:sp>
          <p:nvSpPr>
            <p:cNvPr id="16" name="圆角矩形 30">
              <a:extLst>
                <a:ext uri="{FF2B5EF4-FFF2-40B4-BE49-F238E27FC236}">
                  <a16:creationId xmlns:a16="http://schemas.microsoft.com/office/drawing/2014/main" id="{F58C8274-AF9C-9C96-A0DA-052E45E03A3B}"/>
                </a:ext>
              </a:extLst>
            </p:cNvPr>
            <p:cNvSpPr/>
            <p:nvPr/>
          </p:nvSpPr>
          <p:spPr>
            <a:xfrm>
              <a:off x="3734586" y="4081663"/>
              <a:ext cx="1603514" cy="503583"/>
            </a:xfrm>
            <a:prstGeom prst="roundRect">
              <a:avLst/>
            </a:prstGeom>
            <a:solidFill>
              <a:srgbClr val="D6DCE5"/>
            </a:solidFill>
            <a:ln>
              <a:solidFill>
                <a:srgbClr val="D6D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Post-process</a:t>
              </a:r>
              <a:endPara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圆角矩形 31">
              <a:extLst>
                <a:ext uri="{FF2B5EF4-FFF2-40B4-BE49-F238E27FC236}">
                  <a16:creationId xmlns:a16="http://schemas.microsoft.com/office/drawing/2014/main" id="{1B832096-F45D-9454-147D-61FB83BF518F}"/>
                </a:ext>
              </a:extLst>
            </p:cNvPr>
            <p:cNvSpPr/>
            <p:nvPr/>
          </p:nvSpPr>
          <p:spPr>
            <a:xfrm>
              <a:off x="6130595" y="4081662"/>
              <a:ext cx="1822445" cy="503583"/>
            </a:xfrm>
            <a:prstGeom prst="roundRect">
              <a:avLst/>
            </a:prstGeom>
            <a:grpFill/>
            <a:ln>
              <a:solidFill>
                <a:srgbClr val="D6D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Verification</a:t>
              </a:r>
              <a:endPara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圆角矩形 32">
              <a:extLst>
                <a:ext uri="{FF2B5EF4-FFF2-40B4-BE49-F238E27FC236}">
                  <a16:creationId xmlns:a16="http://schemas.microsoft.com/office/drawing/2014/main" id="{3F7FC7A7-FCFB-450E-392C-11BFAADE9898}"/>
                </a:ext>
              </a:extLst>
            </p:cNvPr>
            <p:cNvSpPr/>
            <p:nvPr/>
          </p:nvSpPr>
          <p:spPr>
            <a:xfrm>
              <a:off x="8910347" y="4081665"/>
              <a:ext cx="1603514" cy="503583"/>
            </a:xfrm>
            <a:prstGeom prst="roundRect">
              <a:avLst/>
            </a:prstGeom>
            <a:solidFill>
              <a:srgbClr val="2F5597"/>
            </a:solidFill>
            <a:ln>
              <a:solidFill>
                <a:srgbClr val="D6D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Voting</a:t>
              </a:r>
              <a:endPara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9" name="直线箭头连接符 33">
              <a:extLst>
                <a:ext uri="{FF2B5EF4-FFF2-40B4-BE49-F238E27FC236}">
                  <a16:creationId xmlns:a16="http://schemas.microsoft.com/office/drawing/2014/main" id="{41BA675C-E839-7BC8-E717-6191284633B3}"/>
                </a:ext>
              </a:extLst>
            </p:cNvPr>
            <p:cNvCxnSpPr>
              <a:stCxn id="15" idx="3"/>
              <a:endCxn id="16" idx="1"/>
            </p:cNvCxnSpPr>
            <p:nvPr/>
          </p:nvCxnSpPr>
          <p:spPr>
            <a:xfrm>
              <a:off x="3025872" y="4333455"/>
              <a:ext cx="708714" cy="0"/>
            </a:xfrm>
            <a:prstGeom prst="straightConnector1">
              <a:avLst/>
            </a:prstGeom>
            <a:grpFill/>
            <a:ln w="19050">
              <a:solidFill>
                <a:srgbClr val="D6DCE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箭头连接符 34">
              <a:extLst>
                <a:ext uri="{FF2B5EF4-FFF2-40B4-BE49-F238E27FC236}">
                  <a16:creationId xmlns:a16="http://schemas.microsoft.com/office/drawing/2014/main" id="{968A2498-8365-917F-C5DB-AB2D80C29B3D}"/>
                </a:ext>
              </a:extLst>
            </p:cNvPr>
            <p:cNvCxnSpPr>
              <a:cxnSpLocks/>
              <a:stCxn id="16" idx="3"/>
              <a:endCxn id="17" idx="1"/>
            </p:cNvCxnSpPr>
            <p:nvPr/>
          </p:nvCxnSpPr>
          <p:spPr>
            <a:xfrm flipV="1">
              <a:off x="5338100" y="4333454"/>
              <a:ext cx="792495" cy="1"/>
            </a:xfrm>
            <a:prstGeom prst="straightConnector1">
              <a:avLst/>
            </a:prstGeom>
            <a:grpFill/>
            <a:ln w="19050">
              <a:solidFill>
                <a:srgbClr val="D6DCE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箭头连接符 35">
              <a:extLst>
                <a:ext uri="{FF2B5EF4-FFF2-40B4-BE49-F238E27FC236}">
                  <a16:creationId xmlns:a16="http://schemas.microsoft.com/office/drawing/2014/main" id="{9052ACDA-61D2-6848-FC5A-81D5D5902168}"/>
                </a:ext>
              </a:extLst>
            </p:cNvPr>
            <p:cNvCxnSpPr>
              <a:cxnSpLocks/>
              <a:stCxn id="17" idx="3"/>
              <a:endCxn id="18" idx="1"/>
            </p:cNvCxnSpPr>
            <p:nvPr/>
          </p:nvCxnSpPr>
          <p:spPr>
            <a:xfrm>
              <a:off x="7953040" y="4333454"/>
              <a:ext cx="957307" cy="3"/>
            </a:xfrm>
            <a:prstGeom prst="straightConnector1">
              <a:avLst/>
            </a:prstGeom>
            <a:grpFill/>
            <a:ln w="19050">
              <a:solidFill>
                <a:srgbClr val="D6DCE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组合 249">
            <a:extLst>
              <a:ext uri="{FF2B5EF4-FFF2-40B4-BE49-F238E27FC236}">
                <a16:creationId xmlns:a16="http://schemas.microsoft.com/office/drawing/2014/main" id="{4EA28D8E-5B8A-6532-E8C2-893CF98F5DA7}"/>
              </a:ext>
            </a:extLst>
          </p:cNvPr>
          <p:cNvGrpSpPr/>
          <p:nvPr/>
        </p:nvGrpSpPr>
        <p:grpSpPr>
          <a:xfrm>
            <a:off x="2243825" y="1196490"/>
            <a:ext cx="7596169" cy="3564894"/>
            <a:chOff x="1442068" y="1197032"/>
            <a:chExt cx="7596169" cy="3564894"/>
          </a:xfrm>
        </p:grpSpPr>
        <p:grpSp>
          <p:nvGrpSpPr>
            <p:cNvPr id="249" name="组合 248">
              <a:extLst>
                <a:ext uri="{FF2B5EF4-FFF2-40B4-BE49-F238E27FC236}">
                  <a16:creationId xmlns:a16="http://schemas.microsoft.com/office/drawing/2014/main" id="{AE94C511-10ED-A6F3-4DDB-35175043802C}"/>
                </a:ext>
              </a:extLst>
            </p:cNvPr>
            <p:cNvGrpSpPr/>
            <p:nvPr/>
          </p:nvGrpSpPr>
          <p:grpSpPr>
            <a:xfrm>
              <a:off x="1442068" y="1197032"/>
              <a:ext cx="5170298" cy="3564894"/>
              <a:chOff x="1442068" y="1197032"/>
              <a:chExt cx="5170298" cy="3564894"/>
            </a:xfrm>
          </p:grpSpPr>
          <p:grpSp>
            <p:nvGrpSpPr>
              <p:cNvPr id="91" name="组合 90">
                <a:extLst>
                  <a:ext uri="{FF2B5EF4-FFF2-40B4-BE49-F238E27FC236}">
                    <a16:creationId xmlns:a16="http://schemas.microsoft.com/office/drawing/2014/main" id="{35A67DD5-4F68-7A41-1ABD-C8D139766916}"/>
                  </a:ext>
                </a:extLst>
              </p:cNvPr>
              <p:cNvGrpSpPr/>
              <p:nvPr/>
            </p:nvGrpSpPr>
            <p:grpSpPr>
              <a:xfrm>
                <a:off x="1968499" y="1197032"/>
                <a:ext cx="3020846" cy="677048"/>
                <a:chOff x="1539644" y="1781621"/>
                <a:chExt cx="3749421" cy="860164"/>
              </a:xfrm>
            </p:grpSpPr>
            <p:grpSp>
              <p:nvGrpSpPr>
                <p:cNvPr id="12" name="组合 11">
                  <a:extLst>
                    <a:ext uri="{FF2B5EF4-FFF2-40B4-BE49-F238E27FC236}">
                      <a16:creationId xmlns:a16="http://schemas.microsoft.com/office/drawing/2014/main" id="{62C0B879-BFF0-1250-77BC-1EA8DE3D8EBD}"/>
                    </a:ext>
                  </a:extLst>
                </p:cNvPr>
                <p:cNvGrpSpPr/>
                <p:nvPr/>
              </p:nvGrpSpPr>
              <p:grpSpPr>
                <a:xfrm>
                  <a:off x="1539644" y="1839652"/>
                  <a:ext cx="700312" cy="759425"/>
                  <a:chOff x="1518102" y="1801550"/>
                  <a:chExt cx="700312" cy="759425"/>
                </a:xfrm>
              </p:grpSpPr>
              <p:sp>
                <p:nvSpPr>
                  <p:cNvPr id="11" name="流程图: 接点 10">
                    <a:extLst>
                      <a:ext uri="{FF2B5EF4-FFF2-40B4-BE49-F238E27FC236}">
                        <a16:creationId xmlns:a16="http://schemas.microsoft.com/office/drawing/2014/main" id="{E4063744-3EB0-3CD6-EE95-9987C27CCDD0}"/>
                      </a:ext>
                    </a:extLst>
                  </p:cNvPr>
                  <p:cNvSpPr/>
                  <p:nvPr/>
                </p:nvSpPr>
                <p:spPr>
                  <a:xfrm>
                    <a:off x="1550248" y="1979875"/>
                    <a:ext cx="596604" cy="581100"/>
                  </a:xfrm>
                  <a:prstGeom prst="flowChartConnector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ts val="15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7" name="文本框 26">
                    <a:extLst>
                      <a:ext uri="{FF2B5EF4-FFF2-40B4-BE49-F238E27FC236}">
                        <a16:creationId xmlns:a16="http://schemas.microsoft.com/office/drawing/2014/main" id="{2D20264F-1961-9E79-5E1D-047C3C690716}"/>
                      </a:ext>
                    </a:extLst>
                  </p:cNvPr>
                  <p:cNvSpPr txBox="1"/>
                  <p:nvPr/>
                </p:nvSpPr>
                <p:spPr>
                  <a:xfrm>
                    <a:off x="1518102" y="1801550"/>
                    <a:ext cx="700312" cy="6647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Arial" charset="0"/>
                        <a:ea typeface="宋体" charset="-122"/>
                        <a:cs typeface="+mn-cs"/>
                      </a:rPr>
                      <a:t> </a:t>
                    </a:r>
                    <a:r>
                      <a:rPr lang="en-US" altLang="zh-CN" sz="1400" b="1" dirty="0" err="1">
                        <a:solidFill>
                          <a:srgbClr val="002060"/>
                        </a:solidFill>
                        <a:latin typeface="Arial" charset="0"/>
                        <a:ea typeface="宋体" charset="-122"/>
                      </a:rPr>
                      <a:t>CoT</a:t>
                    </a:r>
                    <a:endParaRPr kumimoji="0" lang="zh-CN" alt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22" name="组合 21">
                  <a:extLst>
                    <a:ext uri="{FF2B5EF4-FFF2-40B4-BE49-F238E27FC236}">
                      <a16:creationId xmlns:a16="http://schemas.microsoft.com/office/drawing/2014/main" id="{24B01E3D-510C-B834-4342-04B345171B9F}"/>
                    </a:ext>
                  </a:extLst>
                </p:cNvPr>
                <p:cNvGrpSpPr/>
                <p:nvPr/>
              </p:nvGrpSpPr>
              <p:grpSpPr>
                <a:xfrm>
                  <a:off x="2672406" y="2012759"/>
                  <a:ext cx="840812" cy="581100"/>
                  <a:chOff x="4058892" y="2014333"/>
                  <a:chExt cx="840812" cy="581100"/>
                </a:xfrm>
              </p:grpSpPr>
              <p:sp>
                <p:nvSpPr>
                  <p:cNvPr id="23" name="流程图: 接点 22">
                    <a:extLst>
                      <a:ext uri="{FF2B5EF4-FFF2-40B4-BE49-F238E27FC236}">
                        <a16:creationId xmlns:a16="http://schemas.microsoft.com/office/drawing/2014/main" id="{989A3CC6-3AF1-C193-48C1-4CC272A12605}"/>
                      </a:ext>
                    </a:extLst>
                  </p:cNvPr>
                  <p:cNvSpPr/>
                  <p:nvPr/>
                </p:nvSpPr>
                <p:spPr>
                  <a:xfrm>
                    <a:off x="4095640" y="2014333"/>
                    <a:ext cx="596604" cy="581100"/>
                  </a:xfrm>
                  <a:prstGeom prst="flowChartConnector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ts val="15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1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3C3D4EBE-4036-9B2A-F1A1-E1A7EBFBE104}"/>
                      </a:ext>
                    </a:extLst>
                  </p:cNvPr>
                  <p:cNvSpPr txBox="1"/>
                  <p:nvPr/>
                </p:nvSpPr>
                <p:spPr>
                  <a:xfrm>
                    <a:off x="4058892" y="2113687"/>
                    <a:ext cx="840812" cy="39101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US" altLang="zh-CN" sz="1400" b="1" dirty="0">
                        <a:solidFill>
                          <a:srgbClr val="002060"/>
                        </a:solidFill>
                        <a:latin typeface="Arial" charset="0"/>
                        <a:ea typeface="宋体" charset="-122"/>
                      </a:rPr>
                      <a:t>True</a:t>
                    </a:r>
                    <a:endParaRPr kumimoji="0" lang="zh-CN" alt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74" name="组合 73">
                  <a:extLst>
                    <a:ext uri="{FF2B5EF4-FFF2-40B4-BE49-F238E27FC236}">
                      <a16:creationId xmlns:a16="http://schemas.microsoft.com/office/drawing/2014/main" id="{B512AAE9-8987-CE7C-4040-448F361B5550}"/>
                    </a:ext>
                  </a:extLst>
                </p:cNvPr>
                <p:cNvGrpSpPr/>
                <p:nvPr/>
              </p:nvGrpSpPr>
              <p:grpSpPr>
                <a:xfrm>
                  <a:off x="4580351" y="1781621"/>
                  <a:ext cx="708714" cy="860164"/>
                  <a:chOff x="2461473" y="3288786"/>
                  <a:chExt cx="708714" cy="860164"/>
                </a:xfrm>
              </p:grpSpPr>
              <p:sp>
                <p:nvSpPr>
                  <p:cNvPr id="6" name="流程图: 接点 5">
                    <a:extLst>
                      <a:ext uri="{FF2B5EF4-FFF2-40B4-BE49-F238E27FC236}">
                        <a16:creationId xmlns:a16="http://schemas.microsoft.com/office/drawing/2014/main" id="{23E3A2DB-1329-CD91-71DB-65FA2FB98ED2}"/>
                      </a:ext>
                    </a:extLst>
                  </p:cNvPr>
                  <p:cNvSpPr/>
                  <p:nvPr/>
                </p:nvSpPr>
                <p:spPr>
                  <a:xfrm>
                    <a:off x="2461473" y="3471998"/>
                    <a:ext cx="708714" cy="676952"/>
                  </a:xfrm>
                  <a:prstGeom prst="flowChartConnector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73" name="文本框 72">
                    <a:extLst>
                      <a:ext uri="{FF2B5EF4-FFF2-40B4-BE49-F238E27FC236}">
                        <a16:creationId xmlns:a16="http://schemas.microsoft.com/office/drawing/2014/main" id="{91E2A84B-7660-955E-F4AC-F5FE0D54A534}"/>
                      </a:ext>
                    </a:extLst>
                  </p:cNvPr>
                  <p:cNvSpPr txBox="1"/>
                  <p:nvPr/>
                </p:nvSpPr>
                <p:spPr>
                  <a:xfrm>
                    <a:off x="2461473" y="3288786"/>
                    <a:ext cx="700312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Arial" charset="0"/>
                        <a:ea typeface="宋体" charset="-122"/>
                        <a:cs typeface="+mn-cs"/>
                      </a:rPr>
                      <a:t> </a:t>
                    </a:r>
                    <a:r>
                      <a:rPr kumimoji="0" lang="en-US" altLang="zh-CN" sz="1600" b="1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charset="-122"/>
                        <a:cs typeface="Times New Roman" panose="02020603050405020304" pitchFamily="18" charset="0"/>
                      </a:rPr>
                      <a:t>W</a:t>
                    </a:r>
                    <a:r>
                      <a:rPr kumimoji="0" lang="en-US" altLang="zh-CN" sz="1000" b="1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charset="-122"/>
                        <a:cs typeface="Times New Roman" panose="02020603050405020304" pitchFamily="18" charset="0"/>
                      </a:rPr>
                      <a:t>CT</a:t>
                    </a:r>
                    <a:endParaRPr kumimoji="0" lang="zh-CN" altLang="en-US" sz="1600" b="1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76" name="直接连接符 75">
                  <a:extLst>
                    <a:ext uri="{FF2B5EF4-FFF2-40B4-BE49-F238E27FC236}">
                      <a16:creationId xmlns:a16="http://schemas.microsoft.com/office/drawing/2014/main" id="{6E83CD2E-7B67-82A2-2FA3-FB6CB75134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08119" y="2314498"/>
                  <a:ext cx="93104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" name="组合 91">
                <a:extLst>
                  <a:ext uri="{FF2B5EF4-FFF2-40B4-BE49-F238E27FC236}">
                    <a16:creationId xmlns:a16="http://schemas.microsoft.com/office/drawing/2014/main" id="{26029789-0033-E313-9C07-89B3A7B6AF6E}"/>
                  </a:ext>
                </a:extLst>
              </p:cNvPr>
              <p:cNvGrpSpPr/>
              <p:nvPr/>
            </p:nvGrpSpPr>
            <p:grpSpPr>
              <a:xfrm>
                <a:off x="1978333" y="1780036"/>
                <a:ext cx="3025268" cy="668940"/>
                <a:chOff x="1551850" y="1791922"/>
                <a:chExt cx="3754909" cy="849863"/>
              </a:xfrm>
            </p:grpSpPr>
            <p:grpSp>
              <p:nvGrpSpPr>
                <p:cNvPr id="93" name="组合 92">
                  <a:extLst>
                    <a:ext uri="{FF2B5EF4-FFF2-40B4-BE49-F238E27FC236}">
                      <a16:creationId xmlns:a16="http://schemas.microsoft.com/office/drawing/2014/main" id="{D82CCCE1-C71C-42BD-8F18-736403D7FBED}"/>
                    </a:ext>
                  </a:extLst>
                </p:cNvPr>
                <p:cNvGrpSpPr/>
                <p:nvPr/>
              </p:nvGrpSpPr>
              <p:grpSpPr>
                <a:xfrm>
                  <a:off x="1551850" y="1843776"/>
                  <a:ext cx="700312" cy="755301"/>
                  <a:chOff x="1530308" y="1805674"/>
                  <a:chExt cx="700312" cy="755301"/>
                </a:xfrm>
              </p:grpSpPr>
              <p:sp>
                <p:nvSpPr>
                  <p:cNvPr id="102" name="流程图: 接点 101">
                    <a:extLst>
                      <a:ext uri="{FF2B5EF4-FFF2-40B4-BE49-F238E27FC236}">
                        <a16:creationId xmlns:a16="http://schemas.microsoft.com/office/drawing/2014/main" id="{9604A27A-5D53-3B0D-A266-F77B9A10500C}"/>
                      </a:ext>
                    </a:extLst>
                  </p:cNvPr>
                  <p:cNvSpPr/>
                  <p:nvPr/>
                </p:nvSpPr>
                <p:spPr>
                  <a:xfrm>
                    <a:off x="1550248" y="1979875"/>
                    <a:ext cx="596604" cy="581100"/>
                  </a:xfrm>
                  <a:prstGeom prst="flowChartConnector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ts val="15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03" name="文本框 102">
                    <a:extLst>
                      <a:ext uri="{FF2B5EF4-FFF2-40B4-BE49-F238E27FC236}">
                        <a16:creationId xmlns:a16="http://schemas.microsoft.com/office/drawing/2014/main" id="{5CA6D062-B63C-E1EB-778B-29D4C8FB91E6}"/>
                      </a:ext>
                    </a:extLst>
                  </p:cNvPr>
                  <p:cNvSpPr txBox="1"/>
                  <p:nvPr/>
                </p:nvSpPr>
                <p:spPr>
                  <a:xfrm>
                    <a:off x="1530308" y="1805674"/>
                    <a:ext cx="700312" cy="6647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Arial" charset="0"/>
                        <a:ea typeface="宋体" charset="-122"/>
                        <a:cs typeface="+mn-cs"/>
                      </a:rPr>
                      <a:t> </a:t>
                    </a:r>
                    <a:r>
                      <a:rPr lang="en-US" altLang="zh-CN" sz="1400" b="1" dirty="0" err="1">
                        <a:solidFill>
                          <a:srgbClr val="002060"/>
                        </a:solidFill>
                        <a:latin typeface="Arial" charset="0"/>
                        <a:ea typeface="宋体" charset="-122"/>
                      </a:rPr>
                      <a:t>CoT</a:t>
                    </a:r>
                    <a:endParaRPr kumimoji="0" lang="zh-CN" alt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94" name="组合 93">
                  <a:extLst>
                    <a:ext uri="{FF2B5EF4-FFF2-40B4-BE49-F238E27FC236}">
                      <a16:creationId xmlns:a16="http://schemas.microsoft.com/office/drawing/2014/main" id="{7131EFA5-8C44-82AC-616F-C8A14724D09E}"/>
                    </a:ext>
                  </a:extLst>
                </p:cNvPr>
                <p:cNvGrpSpPr/>
                <p:nvPr/>
              </p:nvGrpSpPr>
              <p:grpSpPr>
                <a:xfrm>
                  <a:off x="2667964" y="2012759"/>
                  <a:ext cx="806118" cy="581100"/>
                  <a:chOff x="4054450" y="2014333"/>
                  <a:chExt cx="806118" cy="581100"/>
                </a:xfrm>
              </p:grpSpPr>
              <p:sp>
                <p:nvSpPr>
                  <p:cNvPr id="100" name="流程图: 接点 99">
                    <a:extLst>
                      <a:ext uri="{FF2B5EF4-FFF2-40B4-BE49-F238E27FC236}">
                        <a16:creationId xmlns:a16="http://schemas.microsoft.com/office/drawing/2014/main" id="{51BBDA47-507A-AE02-21DA-0E6E3A1CE306}"/>
                      </a:ext>
                    </a:extLst>
                  </p:cNvPr>
                  <p:cNvSpPr/>
                  <p:nvPr/>
                </p:nvSpPr>
                <p:spPr>
                  <a:xfrm>
                    <a:off x="4095640" y="2014333"/>
                    <a:ext cx="596604" cy="581100"/>
                  </a:xfrm>
                  <a:prstGeom prst="flowChartConnector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ts val="15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1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01" name="文本框 100">
                    <a:extLst>
                      <a:ext uri="{FF2B5EF4-FFF2-40B4-BE49-F238E27FC236}">
                        <a16:creationId xmlns:a16="http://schemas.microsoft.com/office/drawing/2014/main" id="{B229DE21-B711-B42C-F22C-A67E12EFFAA7}"/>
                      </a:ext>
                    </a:extLst>
                  </p:cNvPr>
                  <p:cNvSpPr txBox="1"/>
                  <p:nvPr/>
                </p:nvSpPr>
                <p:spPr>
                  <a:xfrm>
                    <a:off x="4054450" y="2145047"/>
                    <a:ext cx="806118" cy="351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Arial" charset="0"/>
                        <a:ea typeface="宋体" charset="-122"/>
                        <a:cs typeface="+mn-cs"/>
                      </a:rPr>
                      <a:t>False</a:t>
                    </a:r>
                    <a:endParaRPr kumimoji="0" lang="zh-CN" altLang="en-US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96" name="组合 95">
                  <a:extLst>
                    <a:ext uri="{FF2B5EF4-FFF2-40B4-BE49-F238E27FC236}">
                      <a16:creationId xmlns:a16="http://schemas.microsoft.com/office/drawing/2014/main" id="{15B51186-1489-9D2B-F7B8-2BF860328EA3}"/>
                    </a:ext>
                  </a:extLst>
                </p:cNvPr>
                <p:cNvGrpSpPr/>
                <p:nvPr/>
              </p:nvGrpSpPr>
              <p:grpSpPr>
                <a:xfrm>
                  <a:off x="4580351" y="1791922"/>
                  <a:ext cx="726408" cy="849863"/>
                  <a:chOff x="2461473" y="3299087"/>
                  <a:chExt cx="726408" cy="849863"/>
                </a:xfrm>
              </p:grpSpPr>
              <p:sp>
                <p:nvSpPr>
                  <p:cNvPr id="98" name="流程图: 接点 97">
                    <a:extLst>
                      <a:ext uri="{FF2B5EF4-FFF2-40B4-BE49-F238E27FC236}">
                        <a16:creationId xmlns:a16="http://schemas.microsoft.com/office/drawing/2014/main" id="{AB8AB4F3-6057-FEB9-4B5F-DA32CC8636E4}"/>
                      </a:ext>
                    </a:extLst>
                  </p:cNvPr>
                  <p:cNvSpPr/>
                  <p:nvPr/>
                </p:nvSpPr>
                <p:spPr>
                  <a:xfrm>
                    <a:off x="2461473" y="3471998"/>
                    <a:ext cx="708714" cy="676952"/>
                  </a:xfrm>
                  <a:prstGeom prst="flowChartConnector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99" name="文本框 98">
                    <a:extLst>
                      <a:ext uri="{FF2B5EF4-FFF2-40B4-BE49-F238E27FC236}">
                        <a16:creationId xmlns:a16="http://schemas.microsoft.com/office/drawing/2014/main" id="{20B8C98F-2C8D-C65A-ECF2-EF734353B2B9}"/>
                      </a:ext>
                    </a:extLst>
                  </p:cNvPr>
                  <p:cNvSpPr txBox="1"/>
                  <p:nvPr/>
                </p:nvSpPr>
                <p:spPr>
                  <a:xfrm>
                    <a:off x="2487569" y="3299087"/>
                    <a:ext cx="700312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Arial" charset="0"/>
                        <a:ea typeface="宋体" charset="-122"/>
                        <a:cs typeface="+mn-cs"/>
                      </a:rPr>
                      <a:t> </a:t>
                    </a:r>
                    <a:r>
                      <a:rPr kumimoji="0" lang="en-US" altLang="zh-CN" sz="1600" b="1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charset="-122"/>
                        <a:cs typeface="Times New Roman" panose="02020603050405020304" pitchFamily="18" charset="0"/>
                      </a:rPr>
                      <a:t>W</a:t>
                    </a:r>
                    <a:r>
                      <a:rPr kumimoji="0" lang="en-US" altLang="zh-CN" sz="1000" b="1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charset="-122"/>
                        <a:cs typeface="Times New Roman" panose="02020603050405020304" pitchFamily="18" charset="0"/>
                      </a:rPr>
                      <a:t>CF</a:t>
                    </a:r>
                    <a:endParaRPr kumimoji="0" lang="zh-CN" altLang="en-US" sz="1600" b="1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97" name="直接连接符 96">
                  <a:extLst>
                    <a:ext uri="{FF2B5EF4-FFF2-40B4-BE49-F238E27FC236}">
                      <a16:creationId xmlns:a16="http://schemas.microsoft.com/office/drawing/2014/main" id="{BFDDBF9A-42C4-DB06-FB0A-1B48576886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08119" y="2314498"/>
                  <a:ext cx="93104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组合 139">
                <a:extLst>
                  <a:ext uri="{FF2B5EF4-FFF2-40B4-BE49-F238E27FC236}">
                    <a16:creationId xmlns:a16="http://schemas.microsoft.com/office/drawing/2014/main" id="{61EBAD03-771A-53EE-15F8-B02DE799BEF7}"/>
                  </a:ext>
                </a:extLst>
              </p:cNvPr>
              <p:cNvGrpSpPr/>
              <p:nvPr/>
            </p:nvGrpSpPr>
            <p:grpSpPr>
              <a:xfrm>
                <a:off x="1987640" y="2357057"/>
                <a:ext cx="3004244" cy="666814"/>
                <a:chOff x="1563401" y="1794623"/>
                <a:chExt cx="3728814" cy="847162"/>
              </a:xfrm>
            </p:grpSpPr>
            <p:grpSp>
              <p:nvGrpSpPr>
                <p:cNvPr id="141" name="组合 140">
                  <a:extLst>
                    <a:ext uri="{FF2B5EF4-FFF2-40B4-BE49-F238E27FC236}">
                      <a16:creationId xmlns:a16="http://schemas.microsoft.com/office/drawing/2014/main" id="{1694E1D5-582F-BDA6-47A9-F136F4C2F1EA}"/>
                    </a:ext>
                  </a:extLst>
                </p:cNvPr>
                <p:cNvGrpSpPr/>
                <p:nvPr/>
              </p:nvGrpSpPr>
              <p:grpSpPr>
                <a:xfrm>
                  <a:off x="1563401" y="1850343"/>
                  <a:ext cx="700312" cy="748734"/>
                  <a:chOff x="1541859" y="1812241"/>
                  <a:chExt cx="700312" cy="748734"/>
                </a:xfrm>
              </p:grpSpPr>
              <p:sp>
                <p:nvSpPr>
                  <p:cNvPr id="150" name="流程图: 接点 149">
                    <a:extLst>
                      <a:ext uri="{FF2B5EF4-FFF2-40B4-BE49-F238E27FC236}">
                        <a16:creationId xmlns:a16="http://schemas.microsoft.com/office/drawing/2014/main" id="{6069EC2C-473D-0D5A-E130-D8946EC0206A}"/>
                      </a:ext>
                    </a:extLst>
                  </p:cNvPr>
                  <p:cNvSpPr/>
                  <p:nvPr/>
                </p:nvSpPr>
                <p:spPr>
                  <a:xfrm>
                    <a:off x="1550248" y="1979875"/>
                    <a:ext cx="596604" cy="581100"/>
                  </a:xfrm>
                  <a:prstGeom prst="flowChartConnector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ts val="15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51" name="文本框 150">
                    <a:extLst>
                      <a:ext uri="{FF2B5EF4-FFF2-40B4-BE49-F238E27FC236}">
                        <a16:creationId xmlns:a16="http://schemas.microsoft.com/office/drawing/2014/main" id="{7B3086B0-37B9-1E41-6782-C1D33507DDA2}"/>
                      </a:ext>
                    </a:extLst>
                  </p:cNvPr>
                  <p:cNvSpPr txBox="1"/>
                  <p:nvPr/>
                </p:nvSpPr>
                <p:spPr>
                  <a:xfrm>
                    <a:off x="1541859" y="1812241"/>
                    <a:ext cx="700312" cy="6647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Arial" charset="0"/>
                        <a:ea typeface="宋体" charset="-122"/>
                        <a:cs typeface="+mn-cs"/>
                      </a:rPr>
                      <a:t> </a:t>
                    </a:r>
                    <a:r>
                      <a:rPr lang="en-US" altLang="zh-CN" sz="1400" b="1" dirty="0" err="1">
                        <a:solidFill>
                          <a:srgbClr val="002060"/>
                        </a:solidFill>
                        <a:latin typeface="Arial" charset="0"/>
                        <a:ea typeface="宋体" charset="-122"/>
                      </a:rPr>
                      <a:t>PoT</a:t>
                    </a:r>
                    <a:endParaRPr kumimoji="0" lang="zh-CN" alt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142" name="组合 141">
                  <a:extLst>
                    <a:ext uri="{FF2B5EF4-FFF2-40B4-BE49-F238E27FC236}">
                      <a16:creationId xmlns:a16="http://schemas.microsoft.com/office/drawing/2014/main" id="{3119C529-C2D2-CF21-5FA5-20AE11817DDC}"/>
                    </a:ext>
                  </a:extLst>
                </p:cNvPr>
                <p:cNvGrpSpPr/>
                <p:nvPr/>
              </p:nvGrpSpPr>
              <p:grpSpPr>
                <a:xfrm>
                  <a:off x="2672385" y="2012759"/>
                  <a:ext cx="734554" cy="581100"/>
                  <a:chOff x="4058871" y="2014333"/>
                  <a:chExt cx="734554" cy="581100"/>
                </a:xfrm>
              </p:grpSpPr>
              <p:sp>
                <p:nvSpPr>
                  <p:cNvPr id="148" name="流程图: 接点 147">
                    <a:extLst>
                      <a:ext uri="{FF2B5EF4-FFF2-40B4-BE49-F238E27FC236}">
                        <a16:creationId xmlns:a16="http://schemas.microsoft.com/office/drawing/2014/main" id="{9EEA9D27-2538-5EBC-5AEB-3927F570DF59}"/>
                      </a:ext>
                    </a:extLst>
                  </p:cNvPr>
                  <p:cNvSpPr/>
                  <p:nvPr/>
                </p:nvSpPr>
                <p:spPr>
                  <a:xfrm>
                    <a:off x="4095640" y="2014333"/>
                    <a:ext cx="596604" cy="581100"/>
                  </a:xfrm>
                  <a:prstGeom prst="flowChartConnector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ts val="15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1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49" name="文本框 148">
                    <a:extLst>
                      <a:ext uri="{FF2B5EF4-FFF2-40B4-BE49-F238E27FC236}">
                        <a16:creationId xmlns:a16="http://schemas.microsoft.com/office/drawing/2014/main" id="{78205FC4-7027-517D-5A60-CC6DE1DB0E6E}"/>
                      </a:ext>
                    </a:extLst>
                  </p:cNvPr>
                  <p:cNvSpPr txBox="1"/>
                  <p:nvPr/>
                </p:nvSpPr>
                <p:spPr>
                  <a:xfrm>
                    <a:off x="4058871" y="2090859"/>
                    <a:ext cx="734554" cy="39101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Arial" charset="0"/>
                        <a:ea typeface="宋体" charset="-122"/>
                        <a:cs typeface="+mn-cs"/>
                      </a:rPr>
                      <a:t>True</a:t>
                    </a:r>
                    <a:endParaRPr kumimoji="0" lang="zh-CN" alt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144" name="组合 143">
                  <a:extLst>
                    <a:ext uri="{FF2B5EF4-FFF2-40B4-BE49-F238E27FC236}">
                      <a16:creationId xmlns:a16="http://schemas.microsoft.com/office/drawing/2014/main" id="{FDE51C1B-14B6-6FAC-C73E-D2221990C782}"/>
                    </a:ext>
                  </a:extLst>
                </p:cNvPr>
                <p:cNvGrpSpPr/>
                <p:nvPr/>
              </p:nvGrpSpPr>
              <p:grpSpPr>
                <a:xfrm>
                  <a:off x="4580351" y="1794623"/>
                  <a:ext cx="711864" cy="847162"/>
                  <a:chOff x="2461473" y="3301788"/>
                  <a:chExt cx="711864" cy="847162"/>
                </a:xfrm>
              </p:grpSpPr>
              <p:sp>
                <p:nvSpPr>
                  <p:cNvPr id="146" name="流程图: 接点 145">
                    <a:extLst>
                      <a:ext uri="{FF2B5EF4-FFF2-40B4-BE49-F238E27FC236}">
                        <a16:creationId xmlns:a16="http://schemas.microsoft.com/office/drawing/2014/main" id="{8D58D911-3359-B0E6-E2A8-00C857371FB8}"/>
                      </a:ext>
                    </a:extLst>
                  </p:cNvPr>
                  <p:cNvSpPr/>
                  <p:nvPr/>
                </p:nvSpPr>
                <p:spPr>
                  <a:xfrm>
                    <a:off x="2461473" y="3471998"/>
                    <a:ext cx="708714" cy="676952"/>
                  </a:xfrm>
                  <a:prstGeom prst="flowChartConnector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47" name="文本框 146">
                    <a:extLst>
                      <a:ext uri="{FF2B5EF4-FFF2-40B4-BE49-F238E27FC236}">
                        <a16:creationId xmlns:a16="http://schemas.microsoft.com/office/drawing/2014/main" id="{796E455F-C1DB-9E9D-6E7D-13759D33A4D0}"/>
                      </a:ext>
                    </a:extLst>
                  </p:cNvPr>
                  <p:cNvSpPr txBox="1"/>
                  <p:nvPr/>
                </p:nvSpPr>
                <p:spPr>
                  <a:xfrm>
                    <a:off x="2473025" y="3301788"/>
                    <a:ext cx="700312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Arial" charset="0"/>
                        <a:ea typeface="宋体" charset="-122"/>
                        <a:cs typeface="+mn-cs"/>
                      </a:rPr>
                      <a:t> </a:t>
                    </a:r>
                    <a:r>
                      <a:rPr kumimoji="0" lang="en-US" altLang="zh-CN" sz="1600" b="1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charset="-122"/>
                        <a:cs typeface="Times New Roman" panose="02020603050405020304" pitchFamily="18" charset="0"/>
                      </a:rPr>
                      <a:t>W</a:t>
                    </a:r>
                    <a:r>
                      <a:rPr lang="en-US" altLang="zh-CN" sz="1000" b="1" dirty="0">
                        <a:latin typeface="Times New Roman" panose="02020603050405020304" pitchFamily="18" charset="0"/>
                        <a:ea typeface="宋体" charset="-122"/>
                        <a:cs typeface="Times New Roman" panose="02020603050405020304" pitchFamily="18" charset="0"/>
                      </a:rPr>
                      <a:t>P</a:t>
                    </a:r>
                    <a:r>
                      <a:rPr kumimoji="0" lang="en-US" altLang="zh-CN" sz="1000" b="1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charset="-122"/>
                        <a:cs typeface="Times New Roman" panose="02020603050405020304" pitchFamily="18" charset="0"/>
                      </a:rPr>
                      <a:t>T</a:t>
                    </a:r>
                    <a:endParaRPr kumimoji="0" lang="zh-CN" altLang="en-US" sz="1600" b="1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145" name="直接连接符 144">
                  <a:extLst>
                    <a:ext uri="{FF2B5EF4-FFF2-40B4-BE49-F238E27FC236}">
                      <a16:creationId xmlns:a16="http://schemas.microsoft.com/office/drawing/2014/main" id="{DC4306CD-961A-66C9-2EAD-F301E3151F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08119" y="2314498"/>
                  <a:ext cx="93104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2" name="组合 151">
                <a:extLst>
                  <a:ext uri="{FF2B5EF4-FFF2-40B4-BE49-F238E27FC236}">
                    <a16:creationId xmlns:a16="http://schemas.microsoft.com/office/drawing/2014/main" id="{CD1C09C1-2421-A27E-D8A5-07FA284964E3}"/>
                  </a:ext>
                </a:extLst>
              </p:cNvPr>
              <p:cNvGrpSpPr/>
              <p:nvPr/>
            </p:nvGrpSpPr>
            <p:grpSpPr>
              <a:xfrm>
                <a:off x="1978333" y="2915748"/>
                <a:ext cx="3035102" cy="687766"/>
                <a:chOff x="1539644" y="1768005"/>
                <a:chExt cx="3767115" cy="873780"/>
              </a:xfrm>
            </p:grpSpPr>
            <p:grpSp>
              <p:nvGrpSpPr>
                <p:cNvPr id="153" name="组合 152">
                  <a:extLst>
                    <a:ext uri="{FF2B5EF4-FFF2-40B4-BE49-F238E27FC236}">
                      <a16:creationId xmlns:a16="http://schemas.microsoft.com/office/drawing/2014/main" id="{B6CB6070-D9DA-5C09-064D-367AE2CC2512}"/>
                    </a:ext>
                  </a:extLst>
                </p:cNvPr>
                <p:cNvGrpSpPr/>
                <p:nvPr/>
              </p:nvGrpSpPr>
              <p:grpSpPr>
                <a:xfrm>
                  <a:off x="1539644" y="1865545"/>
                  <a:ext cx="700312" cy="733532"/>
                  <a:chOff x="1518102" y="1827443"/>
                  <a:chExt cx="700312" cy="733532"/>
                </a:xfrm>
              </p:grpSpPr>
              <p:sp>
                <p:nvSpPr>
                  <p:cNvPr id="162" name="流程图: 接点 161">
                    <a:extLst>
                      <a:ext uri="{FF2B5EF4-FFF2-40B4-BE49-F238E27FC236}">
                        <a16:creationId xmlns:a16="http://schemas.microsoft.com/office/drawing/2014/main" id="{F82BFEEC-5638-A2E4-412B-E48A11E23D04}"/>
                      </a:ext>
                    </a:extLst>
                  </p:cNvPr>
                  <p:cNvSpPr/>
                  <p:nvPr/>
                </p:nvSpPr>
                <p:spPr>
                  <a:xfrm>
                    <a:off x="1550248" y="1979875"/>
                    <a:ext cx="596604" cy="581100"/>
                  </a:xfrm>
                  <a:prstGeom prst="flowChartConnector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ts val="15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63" name="文本框 162">
                    <a:extLst>
                      <a:ext uri="{FF2B5EF4-FFF2-40B4-BE49-F238E27FC236}">
                        <a16:creationId xmlns:a16="http://schemas.microsoft.com/office/drawing/2014/main" id="{9A19696F-8AA5-2EDC-E727-A6EAA8ACF591}"/>
                      </a:ext>
                    </a:extLst>
                  </p:cNvPr>
                  <p:cNvSpPr txBox="1"/>
                  <p:nvPr/>
                </p:nvSpPr>
                <p:spPr>
                  <a:xfrm>
                    <a:off x="1518102" y="1827443"/>
                    <a:ext cx="700312" cy="6647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Arial" charset="0"/>
                        <a:ea typeface="宋体" charset="-122"/>
                        <a:cs typeface="+mn-cs"/>
                      </a:rPr>
                      <a:t> P</a:t>
                    </a:r>
                    <a:r>
                      <a:rPr lang="en-US" altLang="zh-CN" sz="1400" b="1" dirty="0" err="1">
                        <a:solidFill>
                          <a:srgbClr val="002060"/>
                        </a:solidFill>
                        <a:latin typeface="Arial" charset="0"/>
                        <a:ea typeface="宋体" charset="-122"/>
                      </a:rPr>
                      <a:t>oT</a:t>
                    </a:r>
                    <a:endParaRPr kumimoji="0" lang="zh-CN" alt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154" name="组合 153">
                  <a:extLst>
                    <a:ext uri="{FF2B5EF4-FFF2-40B4-BE49-F238E27FC236}">
                      <a16:creationId xmlns:a16="http://schemas.microsoft.com/office/drawing/2014/main" id="{DFF5368E-5E9E-7AC8-E1D7-29CC5CE7EA3F}"/>
                    </a:ext>
                  </a:extLst>
                </p:cNvPr>
                <p:cNvGrpSpPr/>
                <p:nvPr/>
              </p:nvGrpSpPr>
              <p:grpSpPr>
                <a:xfrm>
                  <a:off x="2667964" y="2012759"/>
                  <a:ext cx="806118" cy="581100"/>
                  <a:chOff x="4054450" y="2014333"/>
                  <a:chExt cx="806118" cy="581100"/>
                </a:xfrm>
              </p:grpSpPr>
              <p:sp>
                <p:nvSpPr>
                  <p:cNvPr id="160" name="流程图: 接点 159">
                    <a:extLst>
                      <a:ext uri="{FF2B5EF4-FFF2-40B4-BE49-F238E27FC236}">
                        <a16:creationId xmlns:a16="http://schemas.microsoft.com/office/drawing/2014/main" id="{3B5F344F-1C00-B761-1F45-49BCDA2BE802}"/>
                      </a:ext>
                    </a:extLst>
                  </p:cNvPr>
                  <p:cNvSpPr/>
                  <p:nvPr/>
                </p:nvSpPr>
                <p:spPr>
                  <a:xfrm>
                    <a:off x="4095640" y="2014333"/>
                    <a:ext cx="596604" cy="581100"/>
                  </a:xfrm>
                  <a:prstGeom prst="flowChartConnector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905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ts val="15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1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61" name="文本框 160">
                    <a:extLst>
                      <a:ext uri="{FF2B5EF4-FFF2-40B4-BE49-F238E27FC236}">
                        <a16:creationId xmlns:a16="http://schemas.microsoft.com/office/drawing/2014/main" id="{30064A52-9A62-4B1E-DE7E-76D9BF560AA0}"/>
                      </a:ext>
                    </a:extLst>
                  </p:cNvPr>
                  <p:cNvSpPr txBox="1"/>
                  <p:nvPr/>
                </p:nvSpPr>
                <p:spPr>
                  <a:xfrm>
                    <a:off x="4054450" y="2145047"/>
                    <a:ext cx="806118" cy="35191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Arial" charset="0"/>
                        <a:ea typeface="宋体" charset="-122"/>
                        <a:cs typeface="+mn-cs"/>
                      </a:rPr>
                      <a:t>False</a:t>
                    </a:r>
                    <a:endParaRPr kumimoji="0" lang="zh-CN" altLang="en-US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156" name="组合 155">
                  <a:extLst>
                    <a:ext uri="{FF2B5EF4-FFF2-40B4-BE49-F238E27FC236}">
                      <a16:creationId xmlns:a16="http://schemas.microsoft.com/office/drawing/2014/main" id="{25521AA9-D68D-5B5C-B09B-0D60DFE5C4D9}"/>
                    </a:ext>
                  </a:extLst>
                </p:cNvPr>
                <p:cNvGrpSpPr/>
                <p:nvPr/>
              </p:nvGrpSpPr>
              <p:grpSpPr>
                <a:xfrm>
                  <a:off x="4580351" y="1768005"/>
                  <a:ext cx="726408" cy="873780"/>
                  <a:chOff x="2461473" y="3275170"/>
                  <a:chExt cx="726408" cy="873780"/>
                </a:xfrm>
              </p:grpSpPr>
              <p:sp>
                <p:nvSpPr>
                  <p:cNvPr id="158" name="流程图: 接点 157">
                    <a:extLst>
                      <a:ext uri="{FF2B5EF4-FFF2-40B4-BE49-F238E27FC236}">
                        <a16:creationId xmlns:a16="http://schemas.microsoft.com/office/drawing/2014/main" id="{49403454-71F5-1A93-AE3A-D4D741BF9B84}"/>
                      </a:ext>
                    </a:extLst>
                  </p:cNvPr>
                  <p:cNvSpPr/>
                  <p:nvPr/>
                </p:nvSpPr>
                <p:spPr>
                  <a:xfrm>
                    <a:off x="2461473" y="3471998"/>
                    <a:ext cx="708714" cy="676952"/>
                  </a:xfrm>
                  <a:prstGeom prst="flowChartConnector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59" name="文本框 158">
                    <a:extLst>
                      <a:ext uri="{FF2B5EF4-FFF2-40B4-BE49-F238E27FC236}">
                        <a16:creationId xmlns:a16="http://schemas.microsoft.com/office/drawing/2014/main" id="{F01A625E-6B57-E783-999C-2BC6FC819EA5}"/>
                      </a:ext>
                    </a:extLst>
                  </p:cNvPr>
                  <p:cNvSpPr txBox="1"/>
                  <p:nvPr/>
                </p:nvSpPr>
                <p:spPr>
                  <a:xfrm>
                    <a:off x="2487569" y="3275170"/>
                    <a:ext cx="700312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Arial" charset="0"/>
                        <a:ea typeface="宋体" charset="-122"/>
                        <a:cs typeface="+mn-cs"/>
                      </a:rPr>
                      <a:t> </a:t>
                    </a:r>
                    <a:r>
                      <a:rPr kumimoji="0" lang="en-US" altLang="zh-CN" sz="1600" b="1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charset="-122"/>
                        <a:cs typeface="Times New Roman" panose="02020603050405020304" pitchFamily="18" charset="0"/>
                      </a:rPr>
                      <a:t>W</a:t>
                    </a:r>
                    <a:r>
                      <a:rPr kumimoji="0" lang="en-US" altLang="zh-CN" sz="1000" b="1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charset="-122"/>
                        <a:cs typeface="Times New Roman" panose="02020603050405020304" pitchFamily="18" charset="0"/>
                      </a:rPr>
                      <a:t>P</a:t>
                    </a:r>
                    <a:r>
                      <a:rPr lang="en-US" altLang="zh-CN" sz="1000" b="1" dirty="0">
                        <a:latin typeface="Times New Roman" panose="02020603050405020304" pitchFamily="18" charset="0"/>
                        <a:ea typeface="宋体" charset="-122"/>
                        <a:cs typeface="Times New Roman" panose="02020603050405020304" pitchFamily="18" charset="0"/>
                      </a:rPr>
                      <a:t>F</a:t>
                    </a:r>
                    <a:endParaRPr kumimoji="0" lang="zh-CN" altLang="en-US" sz="1600" b="1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Times New Roman" panose="02020603050405020304" pitchFamily="18" charset="0"/>
                      <a:ea typeface="宋体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157" name="直接连接符 156">
                  <a:extLst>
                    <a:ext uri="{FF2B5EF4-FFF2-40B4-BE49-F238E27FC236}">
                      <a16:creationId xmlns:a16="http://schemas.microsoft.com/office/drawing/2014/main" id="{C556D403-A26A-CB36-5433-22244081D8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08119" y="2314498"/>
                  <a:ext cx="931047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3" name="组合 202">
                <a:extLst>
                  <a:ext uri="{FF2B5EF4-FFF2-40B4-BE49-F238E27FC236}">
                    <a16:creationId xmlns:a16="http://schemas.microsoft.com/office/drawing/2014/main" id="{4C8689F1-5B58-E63A-3941-2A7E6E1A4DC4}"/>
                  </a:ext>
                </a:extLst>
              </p:cNvPr>
              <p:cNvGrpSpPr/>
              <p:nvPr/>
            </p:nvGrpSpPr>
            <p:grpSpPr>
              <a:xfrm>
                <a:off x="1888352" y="3655249"/>
                <a:ext cx="3125083" cy="1106677"/>
                <a:chOff x="6733688" y="2797879"/>
                <a:chExt cx="3878798" cy="1405991"/>
              </a:xfrm>
            </p:grpSpPr>
            <p:grpSp>
              <p:nvGrpSpPr>
                <p:cNvPr id="164" name="组合 163">
                  <a:extLst>
                    <a:ext uri="{FF2B5EF4-FFF2-40B4-BE49-F238E27FC236}">
                      <a16:creationId xmlns:a16="http://schemas.microsoft.com/office/drawing/2014/main" id="{26029789-0033-E313-9C07-89B3A7B6AF6E}"/>
                    </a:ext>
                  </a:extLst>
                </p:cNvPr>
                <p:cNvGrpSpPr/>
                <p:nvPr/>
              </p:nvGrpSpPr>
              <p:grpSpPr>
                <a:xfrm>
                  <a:off x="6733688" y="3343910"/>
                  <a:ext cx="3867641" cy="859960"/>
                  <a:chOff x="1424180" y="1781825"/>
                  <a:chExt cx="3867641" cy="859960"/>
                </a:xfrm>
              </p:grpSpPr>
              <p:grpSp>
                <p:nvGrpSpPr>
                  <p:cNvPr id="165" name="组合 164">
                    <a:extLst>
                      <a:ext uri="{FF2B5EF4-FFF2-40B4-BE49-F238E27FC236}">
                        <a16:creationId xmlns:a16="http://schemas.microsoft.com/office/drawing/2014/main" id="{D82CCCE1-C71C-42BD-8F18-736403D7FBED}"/>
                      </a:ext>
                    </a:extLst>
                  </p:cNvPr>
                  <p:cNvGrpSpPr/>
                  <p:nvPr/>
                </p:nvGrpSpPr>
                <p:grpSpPr>
                  <a:xfrm>
                    <a:off x="1424180" y="2017977"/>
                    <a:ext cx="891825" cy="581100"/>
                    <a:chOff x="1402638" y="1979875"/>
                    <a:chExt cx="891825" cy="581100"/>
                  </a:xfrm>
                </p:grpSpPr>
                <p:sp>
                  <p:nvSpPr>
                    <p:cNvPr id="174" name="流程图: 接点 173">
                      <a:extLst>
                        <a:ext uri="{FF2B5EF4-FFF2-40B4-BE49-F238E27FC236}">
                          <a16:creationId xmlns:a16="http://schemas.microsoft.com/office/drawing/2014/main" id="{9604A27A-5D53-3B0D-A266-F77B9A1050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50248" y="1979875"/>
                      <a:ext cx="596604" cy="581100"/>
                    </a:xfrm>
                    <a:prstGeom prst="flowChartConnector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 w="190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175" name="文本框 102">
                      <a:extLst>
                        <a:ext uri="{FF2B5EF4-FFF2-40B4-BE49-F238E27FC236}">
                          <a16:creationId xmlns:a16="http://schemas.microsoft.com/office/drawing/2014/main" id="{5CA6D062-B63C-E1EB-778B-29D4C8FB91E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02638" y="2102395"/>
                      <a:ext cx="891825" cy="35191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charset="0"/>
                          <a:ea typeface="宋体" charset="-122"/>
                          <a:cs typeface="+mn-cs"/>
                        </a:rPr>
                        <a:t> </a:t>
                      </a:r>
                      <a:r>
                        <a:rPr lang="en-US" altLang="zh-CN" sz="1100" b="1" dirty="0">
                          <a:solidFill>
                            <a:srgbClr val="002060"/>
                          </a:solidFill>
                          <a:latin typeface="Arial" charset="0"/>
                          <a:ea typeface="宋体" charset="-122"/>
                        </a:rPr>
                        <a:t>o</a:t>
                      </a:r>
                      <a:r>
                        <a:rPr kumimoji="0" lang="en-US" altLang="zh-CN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charset="0"/>
                          <a:ea typeface="宋体" charset="-122"/>
                          <a:cs typeface="+mn-cs"/>
                        </a:rPr>
                        <a:t>thers</a:t>
                      </a:r>
                      <a:endParaRPr kumimoji="0" lang="zh-CN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Arial" charset="0"/>
                        <a:ea typeface="宋体" charset="-122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166" name="组合 165">
                    <a:extLst>
                      <a:ext uri="{FF2B5EF4-FFF2-40B4-BE49-F238E27FC236}">
                        <a16:creationId xmlns:a16="http://schemas.microsoft.com/office/drawing/2014/main" id="{7131EFA5-8C44-82AC-616F-C8A14724D09E}"/>
                      </a:ext>
                    </a:extLst>
                  </p:cNvPr>
                  <p:cNvGrpSpPr/>
                  <p:nvPr/>
                </p:nvGrpSpPr>
                <p:grpSpPr>
                  <a:xfrm>
                    <a:off x="2667964" y="2012759"/>
                    <a:ext cx="806118" cy="581100"/>
                    <a:chOff x="4054450" y="2014333"/>
                    <a:chExt cx="806118" cy="581100"/>
                  </a:xfrm>
                </p:grpSpPr>
                <p:sp>
                  <p:nvSpPr>
                    <p:cNvPr id="172" name="流程图: 接点 171">
                      <a:extLst>
                        <a:ext uri="{FF2B5EF4-FFF2-40B4-BE49-F238E27FC236}">
                          <a16:creationId xmlns:a16="http://schemas.microsoft.com/office/drawing/2014/main" id="{51BBDA47-507A-AE02-21DA-0E6E3A1CE3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95640" y="2014333"/>
                      <a:ext cx="596604" cy="581100"/>
                    </a:xfrm>
                    <a:prstGeom prst="flowChartConnector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 w="190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173" name="文本框 100">
                      <a:extLst>
                        <a:ext uri="{FF2B5EF4-FFF2-40B4-BE49-F238E27FC236}">
                          <a16:creationId xmlns:a16="http://schemas.microsoft.com/office/drawing/2014/main" id="{B229DE21-B711-B42C-F22C-A67E12EFFAA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54450" y="2145047"/>
                      <a:ext cx="806118" cy="35191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charset="0"/>
                          <a:ea typeface="宋体" charset="-122"/>
                          <a:cs typeface="+mn-cs"/>
                        </a:rPr>
                        <a:t>False</a:t>
                      </a:r>
                      <a:endParaRPr kumimoji="0" lang="zh-CN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Arial" charset="0"/>
                        <a:ea typeface="宋体" charset="-122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168" name="组合 167">
                    <a:extLst>
                      <a:ext uri="{FF2B5EF4-FFF2-40B4-BE49-F238E27FC236}">
                        <a16:creationId xmlns:a16="http://schemas.microsoft.com/office/drawing/2014/main" id="{15B51186-1489-9D2B-F7B8-2BF860328EA3}"/>
                      </a:ext>
                    </a:extLst>
                  </p:cNvPr>
                  <p:cNvGrpSpPr/>
                  <p:nvPr/>
                </p:nvGrpSpPr>
                <p:grpSpPr>
                  <a:xfrm>
                    <a:off x="4580351" y="1781825"/>
                    <a:ext cx="711470" cy="859960"/>
                    <a:chOff x="2461473" y="3288990"/>
                    <a:chExt cx="711470" cy="859960"/>
                  </a:xfrm>
                </p:grpSpPr>
                <p:sp>
                  <p:nvSpPr>
                    <p:cNvPr id="170" name="流程图: 接点 169">
                      <a:extLst>
                        <a:ext uri="{FF2B5EF4-FFF2-40B4-BE49-F238E27FC236}">
                          <a16:creationId xmlns:a16="http://schemas.microsoft.com/office/drawing/2014/main" id="{AB8AB4F3-6057-FEB9-4B5F-DA32CC8636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61473" y="3471998"/>
                      <a:ext cx="708714" cy="676952"/>
                    </a:xfrm>
                    <a:prstGeom prst="flowChartConnector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171" name="文本框 98">
                      <a:extLst>
                        <a:ext uri="{FF2B5EF4-FFF2-40B4-BE49-F238E27FC236}">
                          <a16:creationId xmlns:a16="http://schemas.microsoft.com/office/drawing/2014/main" id="{20B8C98F-2C8D-C65A-ECF2-EF734353B2B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72631" y="3288990"/>
                      <a:ext cx="700312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charset="0"/>
                          <a:ea typeface="宋体" charset="-122"/>
                          <a:cs typeface="+mn-cs"/>
                        </a:rPr>
                        <a:t> </a:t>
                      </a: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altLang="zh-CN" sz="1000" b="1" dirty="0">
                          <a:latin typeface="Times New Roman" panose="02020603050405020304" pitchFamily="18" charset="0"/>
                          <a:ea typeface="宋体" charset="-122"/>
                          <a:cs typeface="Times New Roman" panose="02020603050405020304" pitchFamily="18" charset="0"/>
                        </a:rPr>
                        <a:t>OF</a:t>
                      </a:r>
                      <a:endParaRPr kumimoji="0" lang="zh-CN" altLang="en-US" sz="1600" b="1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cxnSp>
                <p:nvCxnSpPr>
                  <p:cNvPr id="169" name="直接连接符 168">
                    <a:extLst>
                      <a:ext uri="{FF2B5EF4-FFF2-40B4-BE49-F238E27FC236}">
                        <a16:creationId xmlns:a16="http://schemas.microsoft.com/office/drawing/2014/main" id="{BFDDBF9A-42C4-DB06-FB0A-1B48576886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8119" y="2314498"/>
                    <a:ext cx="931047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2" name="组合 201">
                  <a:extLst>
                    <a:ext uri="{FF2B5EF4-FFF2-40B4-BE49-F238E27FC236}">
                      <a16:creationId xmlns:a16="http://schemas.microsoft.com/office/drawing/2014/main" id="{631FA355-D384-7696-A77F-CBF3D0CB51BC}"/>
                    </a:ext>
                  </a:extLst>
                </p:cNvPr>
                <p:cNvGrpSpPr/>
                <p:nvPr/>
              </p:nvGrpSpPr>
              <p:grpSpPr>
                <a:xfrm>
                  <a:off x="6739309" y="2797879"/>
                  <a:ext cx="3873177" cy="676952"/>
                  <a:chOff x="6739309" y="2797879"/>
                  <a:chExt cx="3873177" cy="676952"/>
                </a:xfrm>
              </p:grpSpPr>
              <p:grpSp>
                <p:nvGrpSpPr>
                  <p:cNvPr id="188" name="组合 187">
                    <a:extLst>
                      <a:ext uri="{FF2B5EF4-FFF2-40B4-BE49-F238E27FC236}">
                        <a16:creationId xmlns:a16="http://schemas.microsoft.com/office/drawing/2014/main" id="{0CF1514E-5ABE-6AED-6C74-BE1098BDC87A}"/>
                      </a:ext>
                    </a:extLst>
                  </p:cNvPr>
                  <p:cNvGrpSpPr/>
                  <p:nvPr/>
                </p:nvGrpSpPr>
                <p:grpSpPr>
                  <a:xfrm>
                    <a:off x="6867638" y="2797879"/>
                    <a:ext cx="3744848" cy="676952"/>
                    <a:chOff x="1571790" y="1964833"/>
                    <a:chExt cx="3744848" cy="676952"/>
                  </a:xfrm>
                </p:grpSpPr>
                <p:sp>
                  <p:nvSpPr>
                    <p:cNvPr id="198" name="流程图: 接点 197">
                      <a:extLst>
                        <a:ext uri="{FF2B5EF4-FFF2-40B4-BE49-F238E27FC236}">
                          <a16:creationId xmlns:a16="http://schemas.microsoft.com/office/drawing/2014/main" id="{6FD7A090-F424-7E7D-8D65-B75E193322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71790" y="2017977"/>
                      <a:ext cx="596604" cy="581100"/>
                    </a:xfrm>
                    <a:prstGeom prst="flowChartConnector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 w="1905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grpSp>
                  <p:nvGrpSpPr>
                    <p:cNvPr id="190" name="组合 189">
                      <a:extLst>
                        <a:ext uri="{FF2B5EF4-FFF2-40B4-BE49-F238E27FC236}">
                          <a16:creationId xmlns:a16="http://schemas.microsoft.com/office/drawing/2014/main" id="{CF6D68CB-608F-6B99-89B6-E9F6984C71C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70713" y="2012759"/>
                      <a:ext cx="799687" cy="581100"/>
                      <a:chOff x="4057199" y="2014333"/>
                      <a:chExt cx="799687" cy="581100"/>
                    </a:xfrm>
                  </p:grpSpPr>
                  <p:sp>
                    <p:nvSpPr>
                      <p:cNvPr id="196" name="流程图: 接点 195">
                        <a:extLst>
                          <a:ext uri="{FF2B5EF4-FFF2-40B4-BE49-F238E27FC236}">
                            <a16:creationId xmlns:a16="http://schemas.microsoft.com/office/drawing/2014/main" id="{925AE4D3-AF6C-5EA5-76D1-3F7ED9593D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95640" y="2014333"/>
                        <a:ext cx="596604" cy="581100"/>
                      </a:xfrm>
                      <a:prstGeom prst="flowChartConnector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 w="19050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ts val="15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197" name="文本框 196">
                        <a:extLst>
                          <a:ext uri="{FF2B5EF4-FFF2-40B4-BE49-F238E27FC236}">
                            <a16:creationId xmlns:a16="http://schemas.microsoft.com/office/drawing/2014/main" id="{523AAA5B-9D5A-1B7A-79C4-7D96A28C190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057199" y="2112906"/>
                        <a:ext cx="799687" cy="3910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zh-CN" sz="14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Arial" charset="0"/>
                            <a:ea typeface="宋体" charset="-122"/>
                            <a:cs typeface="+mn-cs"/>
                          </a:rPr>
                          <a:t>True</a:t>
                        </a:r>
                        <a:endParaRPr kumimoji="0" lang="zh-CN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Arial" charset="0"/>
                          <a:ea typeface="宋体" charset="-122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192" name="组合 191">
                      <a:extLst>
                        <a:ext uri="{FF2B5EF4-FFF2-40B4-BE49-F238E27FC236}">
                          <a16:creationId xmlns:a16="http://schemas.microsoft.com/office/drawing/2014/main" id="{C5E24646-D696-7E1B-231A-DB142B300D0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488801" y="1964833"/>
                      <a:ext cx="827837" cy="676952"/>
                      <a:chOff x="2369923" y="3471998"/>
                      <a:chExt cx="827837" cy="676952"/>
                    </a:xfrm>
                  </p:grpSpPr>
                  <p:sp>
                    <p:nvSpPr>
                      <p:cNvPr id="194" name="流程图: 接点 193">
                        <a:extLst>
                          <a:ext uri="{FF2B5EF4-FFF2-40B4-BE49-F238E27FC236}">
                            <a16:creationId xmlns:a16="http://schemas.microsoft.com/office/drawing/2014/main" id="{95AB3E7F-EF08-66E1-3024-132CDB561A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61473" y="3471998"/>
                        <a:ext cx="708714" cy="676952"/>
                      </a:xfrm>
                      <a:prstGeom prst="flowChartConnector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宋体" panose="02010600030101010101" pitchFamily="2" charset="-122"/>
                          <a:cs typeface="+mn-cs"/>
                        </a:endParaRPr>
                      </a:p>
                    </p:txBody>
                  </p:sp>
                  <p:sp>
                    <p:nvSpPr>
                      <p:cNvPr id="195" name="文本框 194">
                        <a:extLst>
                          <a:ext uri="{FF2B5EF4-FFF2-40B4-BE49-F238E27FC236}">
                            <a16:creationId xmlns:a16="http://schemas.microsoft.com/office/drawing/2014/main" id="{775118B2-3EFB-25D5-2433-A08E09D44CB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369923" y="3609080"/>
                        <a:ext cx="827837" cy="4301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zh-CN" sz="16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Arial" charset="0"/>
                            <a:ea typeface="宋体" charset="-122"/>
                            <a:cs typeface="+mn-cs"/>
                          </a:rPr>
                          <a:t> </a:t>
                        </a:r>
                        <a:r>
                          <a:rPr kumimoji="0" lang="en-US" altLang="zh-CN" sz="1600" b="1" i="0" u="none" strike="noStrike" kern="1200" cap="none" spc="0" normalizeH="0" baseline="0" noProof="0" dirty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charset="-122"/>
                            <a:cs typeface="Times New Roman" panose="02020603050405020304" pitchFamily="18" charset="0"/>
                          </a:rPr>
                          <a:t>W</a:t>
                        </a:r>
                        <a:r>
                          <a:rPr lang="en-US" altLang="zh-CN" sz="1000" b="1" dirty="0">
                            <a:latin typeface="Times New Roman" panose="02020603050405020304" pitchFamily="18" charset="0"/>
                            <a:ea typeface="宋体" charset="-122"/>
                            <a:cs typeface="Times New Roman" panose="02020603050405020304" pitchFamily="18" charset="0"/>
                          </a:rPr>
                          <a:t>O</a:t>
                        </a:r>
                        <a:r>
                          <a:rPr kumimoji="0" lang="en-US" altLang="zh-CN" sz="1000" b="1" i="0" u="none" strike="noStrike" kern="1200" cap="none" spc="0" normalizeH="0" baseline="0" noProof="0" dirty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宋体" charset="-122"/>
                            <a:cs typeface="Times New Roman" panose="02020603050405020304" pitchFamily="18" charset="0"/>
                          </a:rPr>
                          <a:t>T</a:t>
                        </a:r>
                        <a:endParaRPr kumimoji="0" lang="zh-CN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cxnSp>
                  <p:nvCxnSpPr>
                    <p:cNvPr id="193" name="直接连接符 192">
                      <a:extLst>
                        <a:ext uri="{FF2B5EF4-FFF2-40B4-BE49-F238E27FC236}">
                          <a16:creationId xmlns:a16="http://schemas.microsoft.com/office/drawing/2014/main" id="{C2A02305-834C-7111-3F1F-C80C8D70752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508119" y="2314498"/>
                      <a:ext cx="931047" cy="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00" name="文本框 102">
                    <a:extLst>
                      <a:ext uri="{FF2B5EF4-FFF2-40B4-BE49-F238E27FC236}">
                        <a16:creationId xmlns:a16="http://schemas.microsoft.com/office/drawing/2014/main" id="{0F4E1DED-5ECA-4D32-61B7-4A221EAB4E92}"/>
                      </a:ext>
                    </a:extLst>
                  </p:cNvPr>
                  <p:cNvSpPr txBox="1"/>
                  <p:nvPr/>
                </p:nvSpPr>
                <p:spPr>
                  <a:xfrm>
                    <a:off x="6739309" y="2968075"/>
                    <a:ext cx="974348" cy="35191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Arial" charset="0"/>
                        <a:ea typeface="宋体" charset="-122"/>
                        <a:cs typeface="+mn-cs"/>
                      </a:rPr>
                      <a:t> </a:t>
                    </a:r>
                    <a:r>
                      <a:rPr lang="en-US" altLang="zh-CN" sz="1100" b="1" dirty="0">
                        <a:solidFill>
                          <a:srgbClr val="002060"/>
                        </a:solidFill>
                        <a:latin typeface="Arial" charset="0"/>
                        <a:ea typeface="宋体" charset="-122"/>
                      </a:rPr>
                      <a:t>o</a:t>
                    </a:r>
                    <a:r>
                      <a:rPr kumimoji="0" lang="en-US" altLang="zh-CN" sz="1100" b="1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Arial" charset="0"/>
                        <a:ea typeface="宋体" charset="-122"/>
                        <a:cs typeface="+mn-cs"/>
                      </a:rPr>
                      <a:t>thers</a:t>
                    </a:r>
                    <a:endParaRPr kumimoji="0" lang="zh-CN" altLang="en-US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Arial" charset="0"/>
                      <a:ea typeface="宋体" charset="-122"/>
                      <a:cs typeface="+mn-cs"/>
                    </a:endParaRPr>
                  </a:p>
                </p:txBody>
              </p:sp>
            </p:grpSp>
          </p:grpSp>
          <p:sp>
            <p:nvSpPr>
              <p:cNvPr id="206" name="矩形 205">
                <a:extLst>
                  <a:ext uri="{FF2B5EF4-FFF2-40B4-BE49-F238E27FC236}">
                    <a16:creationId xmlns:a16="http://schemas.microsoft.com/office/drawing/2014/main" id="{6B1E3404-7071-4886-4493-D84F31EC33FB}"/>
                  </a:ext>
                </a:extLst>
              </p:cNvPr>
              <p:cNvSpPr/>
              <p:nvPr/>
            </p:nvSpPr>
            <p:spPr>
              <a:xfrm>
                <a:off x="1452825" y="1375859"/>
                <a:ext cx="1045885" cy="103852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err="1">
                    <a:solidFill>
                      <a:srgbClr val="002060"/>
                    </a:solidFill>
                  </a:rPr>
                  <a:t>CoT</a:t>
                </a:r>
                <a:endParaRPr lang="zh-CN" altLang="en-US" sz="2000" b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7" name="矩形 206">
                <a:extLst>
                  <a:ext uri="{FF2B5EF4-FFF2-40B4-BE49-F238E27FC236}">
                    <a16:creationId xmlns:a16="http://schemas.microsoft.com/office/drawing/2014/main" id="{2649A0C8-90B0-82EF-5DE1-2D325E3F53BC}"/>
                  </a:ext>
                </a:extLst>
              </p:cNvPr>
              <p:cNvSpPr/>
              <p:nvPr/>
            </p:nvSpPr>
            <p:spPr>
              <a:xfrm>
                <a:off x="1442068" y="2521904"/>
                <a:ext cx="1051895" cy="108367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 err="1">
                    <a:solidFill>
                      <a:srgbClr val="002060"/>
                    </a:solidFill>
                  </a:rPr>
                  <a:t>PoT</a:t>
                </a:r>
                <a:endParaRPr lang="zh-CN" altLang="en-US" sz="2000" b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208" name="矩形 207">
                <a:extLst>
                  <a:ext uri="{FF2B5EF4-FFF2-40B4-BE49-F238E27FC236}">
                    <a16:creationId xmlns:a16="http://schemas.microsoft.com/office/drawing/2014/main" id="{A7D8D14F-5DBC-FD99-3F4B-F4363DD455CE}"/>
                  </a:ext>
                </a:extLst>
              </p:cNvPr>
              <p:cNvSpPr/>
              <p:nvPr/>
            </p:nvSpPr>
            <p:spPr>
              <a:xfrm>
                <a:off x="1442068" y="3685914"/>
                <a:ext cx="1051895" cy="107201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rgbClr val="002060"/>
                    </a:solidFill>
                  </a:rPr>
                  <a:t>others</a:t>
                </a:r>
                <a:endParaRPr lang="zh-CN" altLang="en-US" sz="2000" b="1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209" name="直接连接符 208">
                <a:extLst>
                  <a:ext uri="{FF2B5EF4-FFF2-40B4-BE49-F238E27FC236}">
                    <a16:creationId xmlns:a16="http://schemas.microsoft.com/office/drawing/2014/main" id="{8E7E8211-4EEA-5641-A9B9-CF49E7B42D14}"/>
                  </a:ext>
                </a:extLst>
              </p:cNvPr>
              <p:cNvCxnSpPr>
                <a:cxnSpLocks/>
                <a:stCxn id="206" idx="3"/>
                <a:endCxn id="28" idx="1"/>
              </p:cNvCxnSpPr>
              <p:nvPr/>
            </p:nvCxnSpPr>
            <p:spPr>
              <a:xfrm flipV="1">
                <a:off x="2498710" y="1611056"/>
                <a:ext cx="382436" cy="284064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接连接符 211">
                <a:extLst>
                  <a:ext uri="{FF2B5EF4-FFF2-40B4-BE49-F238E27FC236}">
                    <a16:creationId xmlns:a16="http://schemas.microsoft.com/office/drawing/2014/main" id="{5E19A4D6-1BF2-B1CD-8A7E-57F99F147B03}"/>
                  </a:ext>
                </a:extLst>
              </p:cNvPr>
              <p:cNvCxnSpPr>
                <a:cxnSpLocks/>
                <a:stCxn id="207" idx="3"/>
                <a:endCxn id="149" idx="1"/>
              </p:cNvCxnSpPr>
              <p:nvPr/>
            </p:nvCxnSpPr>
            <p:spPr>
              <a:xfrm flipV="1">
                <a:off x="2493963" y="2742879"/>
                <a:ext cx="387167" cy="320861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直接连接符 214">
                <a:extLst>
                  <a:ext uri="{FF2B5EF4-FFF2-40B4-BE49-F238E27FC236}">
                    <a16:creationId xmlns:a16="http://schemas.microsoft.com/office/drawing/2014/main" id="{8E7E8211-4EEA-5641-A9B9-CF49E7B42D14}"/>
                  </a:ext>
                </a:extLst>
              </p:cNvPr>
              <p:cNvCxnSpPr>
                <a:cxnSpLocks/>
                <a:stCxn id="208" idx="3"/>
                <a:endCxn id="197" idx="1"/>
              </p:cNvCxnSpPr>
              <p:nvPr/>
            </p:nvCxnSpPr>
            <p:spPr>
              <a:xfrm flipV="1">
                <a:off x="2493963" y="3924449"/>
                <a:ext cx="387695" cy="297472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接连接符 217">
                <a:extLst>
                  <a:ext uri="{FF2B5EF4-FFF2-40B4-BE49-F238E27FC236}">
                    <a16:creationId xmlns:a16="http://schemas.microsoft.com/office/drawing/2014/main" id="{8E7E8211-4EEA-5641-A9B9-CF49E7B42D14}"/>
                  </a:ext>
                </a:extLst>
              </p:cNvPr>
              <p:cNvCxnSpPr>
                <a:cxnSpLocks/>
                <a:endCxn id="101" idx="1"/>
              </p:cNvCxnSpPr>
              <p:nvPr/>
            </p:nvCxnSpPr>
            <p:spPr>
              <a:xfrm>
                <a:off x="2507172" y="1895120"/>
                <a:ext cx="370396" cy="300127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直接连接符 220">
                <a:extLst>
                  <a:ext uri="{FF2B5EF4-FFF2-40B4-BE49-F238E27FC236}">
                    <a16:creationId xmlns:a16="http://schemas.microsoft.com/office/drawing/2014/main" id="{8E7E8211-4EEA-5641-A9B9-CF49E7B42D14}"/>
                  </a:ext>
                </a:extLst>
              </p:cNvPr>
              <p:cNvCxnSpPr>
                <a:cxnSpLocks/>
                <a:stCxn id="207" idx="3"/>
                <a:endCxn id="161" idx="1"/>
              </p:cNvCxnSpPr>
              <p:nvPr/>
            </p:nvCxnSpPr>
            <p:spPr>
              <a:xfrm>
                <a:off x="2493963" y="3063740"/>
                <a:ext cx="393439" cy="286045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直接连接符 224">
                <a:extLst>
                  <a:ext uri="{FF2B5EF4-FFF2-40B4-BE49-F238E27FC236}">
                    <a16:creationId xmlns:a16="http://schemas.microsoft.com/office/drawing/2014/main" id="{8E7E8211-4EEA-5641-A9B9-CF49E7B42D14}"/>
                  </a:ext>
                </a:extLst>
              </p:cNvPr>
              <p:cNvCxnSpPr>
                <a:cxnSpLocks/>
                <a:stCxn id="208" idx="3"/>
                <a:endCxn id="173" idx="1"/>
              </p:cNvCxnSpPr>
              <p:nvPr/>
            </p:nvCxnSpPr>
            <p:spPr>
              <a:xfrm>
                <a:off x="2493963" y="4221921"/>
                <a:ext cx="396485" cy="286276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8" name="右大括号 227">
                <a:extLst>
                  <a:ext uri="{FF2B5EF4-FFF2-40B4-BE49-F238E27FC236}">
                    <a16:creationId xmlns:a16="http://schemas.microsoft.com/office/drawing/2014/main" id="{10FB217E-D38A-D03B-0A5C-E2B48EF1C492}"/>
                  </a:ext>
                </a:extLst>
              </p:cNvPr>
              <p:cNvSpPr/>
              <p:nvPr/>
            </p:nvSpPr>
            <p:spPr>
              <a:xfrm>
                <a:off x="5129223" y="1450851"/>
                <a:ext cx="755856" cy="3187183"/>
              </a:xfrm>
              <a:prstGeom prst="rightBrac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29" name="直接连接符 228">
                <a:extLst>
                  <a:ext uri="{FF2B5EF4-FFF2-40B4-BE49-F238E27FC236}">
                    <a16:creationId xmlns:a16="http://schemas.microsoft.com/office/drawing/2014/main" id="{DD27FF8E-56B1-2FF5-7065-314689FAAD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2237" y="3044442"/>
                <a:ext cx="750129" cy="0"/>
              </a:xfrm>
              <a:prstGeom prst="line">
                <a:avLst/>
              </a:prstGeom>
              <a:ln w="28575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6" name="组合 245">
              <a:extLst>
                <a:ext uri="{FF2B5EF4-FFF2-40B4-BE49-F238E27FC236}">
                  <a16:creationId xmlns:a16="http://schemas.microsoft.com/office/drawing/2014/main" id="{E6DF53FC-E3FC-C085-3C72-1FBC667BF426}"/>
                </a:ext>
              </a:extLst>
            </p:cNvPr>
            <p:cNvGrpSpPr/>
            <p:nvPr/>
          </p:nvGrpSpPr>
          <p:grpSpPr>
            <a:xfrm>
              <a:off x="6555308" y="2197954"/>
              <a:ext cx="2482929" cy="1415429"/>
              <a:chOff x="8117389" y="1900776"/>
              <a:chExt cx="2482929" cy="1415429"/>
            </a:xfrm>
          </p:grpSpPr>
          <p:grpSp>
            <p:nvGrpSpPr>
              <p:cNvPr id="245" name="组合 244">
                <a:extLst>
                  <a:ext uri="{FF2B5EF4-FFF2-40B4-BE49-F238E27FC236}">
                    <a16:creationId xmlns:a16="http://schemas.microsoft.com/office/drawing/2014/main" id="{8764AB94-1E81-A59E-64E1-835F9BF0FC6C}"/>
                  </a:ext>
                </a:extLst>
              </p:cNvPr>
              <p:cNvGrpSpPr/>
              <p:nvPr/>
            </p:nvGrpSpPr>
            <p:grpSpPr>
              <a:xfrm>
                <a:off x="8595585" y="1900776"/>
                <a:ext cx="1181851" cy="1032987"/>
                <a:chOff x="8595585" y="1900776"/>
                <a:chExt cx="1181851" cy="1032987"/>
              </a:xfrm>
            </p:grpSpPr>
            <p:pic>
              <p:nvPicPr>
                <p:cNvPr id="233" name="图形 66" descr="法槌">
                  <a:extLst>
                    <a:ext uri="{FF2B5EF4-FFF2-40B4-BE49-F238E27FC236}">
                      <a16:creationId xmlns:a16="http://schemas.microsoft.com/office/drawing/2014/main" id="{B12AFD46-D721-6664-15E2-784CDB53E6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703854" y="1900776"/>
                  <a:ext cx="811231" cy="830386"/>
                </a:xfrm>
                <a:prstGeom prst="rect">
                  <a:avLst/>
                </a:prstGeom>
              </p:spPr>
            </p:pic>
            <p:sp>
              <p:nvSpPr>
                <p:cNvPr id="232" name="文本框 77">
                  <a:extLst>
                    <a:ext uri="{FF2B5EF4-FFF2-40B4-BE49-F238E27FC236}">
                      <a16:creationId xmlns:a16="http://schemas.microsoft.com/office/drawing/2014/main" id="{5B93506D-69A7-26FC-21C5-AD35374D57E4}"/>
                    </a:ext>
                  </a:extLst>
                </p:cNvPr>
                <p:cNvSpPr txBox="1"/>
                <p:nvPr/>
              </p:nvSpPr>
              <p:spPr>
                <a:xfrm>
                  <a:off x="8595585" y="2672153"/>
                  <a:ext cx="1181851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1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charset="-122"/>
                      <a:cs typeface="Times New Roman" panose="02020603050405020304" pitchFamily="18" charset="0"/>
                    </a:rPr>
                    <a:t>weighted voting</a:t>
                  </a:r>
                  <a:endParaRPr kumimoji="0" lang="zh-CN" alt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endParaRPr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1" name="文本框 240">
                    <a:extLst>
                      <a:ext uri="{FF2B5EF4-FFF2-40B4-BE49-F238E27FC236}">
                        <a16:creationId xmlns:a16="http://schemas.microsoft.com/office/drawing/2014/main" id="{826053F4-A249-07F6-1B09-F382698DFACF}"/>
                      </a:ext>
                    </a:extLst>
                  </p:cNvPr>
                  <p:cNvSpPr txBox="1"/>
                  <p:nvPr/>
                </p:nvSpPr>
                <p:spPr>
                  <a:xfrm>
                    <a:off x="8117389" y="2926739"/>
                    <a:ext cx="2482929" cy="3894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/>
                      <a:t>Voting Score = </a:t>
                    </a:r>
                    <a14:m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pt-BR" altLang="zh-CN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pt-BR" altLang="zh-CN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altLang="zh-CN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𝑲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nary>
                      </m:oMath>
                    </a14:m>
                    <a:endParaRPr lang="zh-CN" altLang="en-US" b="1" dirty="0"/>
                  </a:p>
                </p:txBody>
              </p:sp>
            </mc:Choice>
            <mc:Fallback>
              <p:sp>
                <p:nvSpPr>
                  <p:cNvPr id="241" name="文本框 240">
                    <a:extLst>
                      <a:ext uri="{FF2B5EF4-FFF2-40B4-BE49-F238E27FC236}">
                        <a16:creationId xmlns:a16="http://schemas.microsoft.com/office/drawing/2014/main" id="{826053F4-A249-07F6-1B09-F382698DFAC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17389" y="2926739"/>
                    <a:ext cx="2482929" cy="3894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211" t="-109375" r="-1229" b="-17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18892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2">
            <a:extLst>
              <a:ext uri="{FF2B5EF4-FFF2-40B4-BE49-F238E27FC236}">
                <a16:creationId xmlns:a16="http://schemas.microsoft.com/office/drawing/2014/main" id="{365E641C-961C-4723-8732-4D4B404541BE}"/>
              </a:ext>
            </a:extLst>
          </p:cNvPr>
          <p:cNvSpPr txBox="1">
            <a:spLocks/>
          </p:cNvSpPr>
          <p:nvPr/>
        </p:nvSpPr>
        <p:spPr>
          <a:xfrm>
            <a:off x="335360" y="1063680"/>
            <a:ext cx="12025336" cy="53896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4586"/>
              </a:buClr>
              <a:buSzPct val="7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itchFamily="50"/>
                <a:cs typeface="Times New Roman" panose="02020603050405020304" pitchFamily="18" charset="0"/>
              </a:rPr>
              <a:t>Our Method</a:t>
            </a:r>
            <a:endParaRPr kumimoji="0" lang="en-US" altLang="zh-CN" sz="1600" b="0" i="1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itchFamily="18" charset="0"/>
              <a:ea typeface="Microsoft YaHei" pitchFamily="50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4586"/>
              </a:buClr>
              <a:buSzPct val="7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itchFamily="50"/>
                <a:cs typeface="Times New Roman" panose="02020603050405020304" pitchFamily="18" charset="0"/>
              </a:rPr>
              <a:t>Chain of Thoughts Prompting</a:t>
            </a:r>
            <a:r>
              <a:rPr kumimoji="0" lang="en-US" altLang="zh-CN" sz="2000" b="0" i="0" u="none" strike="noStrike" kern="1200" cap="none" spc="0" normalizeH="0" baseline="30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itchFamily="50"/>
                <a:cs typeface="Times New Roman" panose="02020603050405020304" pitchFamily="18" charset="0"/>
              </a:rPr>
              <a:t> [1]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itchFamily="50"/>
                <a:cs typeface="Times New Roman" panose="02020603050405020304" pitchFamily="18" charset="0"/>
              </a:rPr>
              <a:t> 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4586"/>
              </a:buClr>
              <a:buSzPct val="7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Microsoft YaHei" pitchFamily="50"/>
                <a:cs typeface="Times New Roman" panose="02020603050405020304" pitchFamily="18" charset="0"/>
              </a:rPr>
              <a:t>Provide several examples for LLMs to demonstrate the step-by-step reasoning process in natural language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4586"/>
              </a:buClr>
              <a:buSzPct val="7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Microsoft YaHei" pitchFamily="50"/>
                <a:cs typeface="Times New Roman" panose="02020603050405020304" pitchFamily="18" charset="0"/>
              </a:rPr>
              <a:t>Ask LLMs to generate a solution to the given problem in natural language and its answer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4586"/>
              </a:buClr>
              <a:buSzPct val="7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itchFamily="50"/>
                <a:cs typeface="Times New Roman" panose="02020603050405020304" pitchFamily="18" charset="0"/>
              </a:rPr>
              <a:t>Program of Thoughts Prompting</a:t>
            </a:r>
            <a:r>
              <a:rPr kumimoji="0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itchFamily="50"/>
                <a:cs typeface="Times New Roman" panose="02020603050405020304" pitchFamily="18" charset="0"/>
              </a:rPr>
              <a:t> </a:t>
            </a:r>
            <a:r>
              <a:rPr kumimoji="0" lang="en-US" altLang="zh-CN" sz="2000" b="0" i="0" u="none" strike="noStrike" kern="1200" cap="none" spc="0" normalizeH="0" baseline="30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itchFamily="50"/>
                <a:cs typeface="Times New Roman" panose="02020603050405020304" pitchFamily="18" charset="0"/>
              </a:rPr>
              <a:t>[2]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Microsoft YaHei" pitchFamily="50"/>
                <a:cs typeface="Times New Roman" panose="02020603050405020304" pitchFamily="18" charset="0"/>
              </a:rPr>
              <a:t> 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4586"/>
              </a:buClr>
              <a:buSzPct val="7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Microsoft YaHei" pitchFamily="50"/>
                <a:cs typeface="Times New Roman" panose="02020603050405020304" pitchFamily="18" charset="0"/>
              </a:rPr>
              <a:t>Provide several examples for LLMs to demonstrate the step-by-step reasoning process in the form of Python code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4586"/>
              </a:buClr>
              <a:buSzPct val="7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Microsoft YaHei" pitchFamily="50"/>
                <a:cs typeface="Times New Roman" panose="02020603050405020304" pitchFamily="18" charset="0"/>
              </a:rPr>
              <a:t>Ask LLMs to generate a piece of Python code to solve the given problem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4586"/>
              </a:buClr>
              <a:buSzPct val="7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Microsoft YaHei" pitchFamily="50"/>
                <a:cs typeface="Times New Roman" panose="02020603050405020304" pitchFamily="18" charset="0"/>
              </a:rPr>
              <a:t>Use an external code interpreter to execute the generated programs to derive the answer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4586"/>
              </a:buClr>
              <a:buSzPct val="7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itchFamily="50"/>
                <a:cs typeface="Times New Roman" panose="02020603050405020304" pitchFamily="18" charset="0"/>
              </a:rPr>
              <a:t>Self-Consistency</a:t>
            </a:r>
            <a:r>
              <a:rPr kumimoji="0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itchFamily="50"/>
                <a:cs typeface="Times New Roman" panose="02020603050405020304" pitchFamily="18" charset="0"/>
              </a:rPr>
              <a:t> </a:t>
            </a:r>
            <a:r>
              <a:rPr kumimoji="0" lang="en-US" altLang="zh-CN" sz="2000" b="0" i="0" u="none" strike="noStrike" kern="1200" cap="none" spc="0" normalizeH="0" baseline="30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itchFamily="50"/>
                <a:cs typeface="Times New Roman" panose="02020603050405020304" pitchFamily="18" charset="0"/>
              </a:rPr>
              <a:t>[3]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itchFamily="50"/>
                <a:cs typeface="Times New Roman" panose="02020603050405020304" pitchFamily="18" charset="0"/>
              </a:rPr>
              <a:t> &amp; Explicit Code-based Self-Verification</a:t>
            </a:r>
            <a:r>
              <a:rPr kumimoji="0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itchFamily="50"/>
                <a:cs typeface="Times New Roman" panose="02020603050405020304" pitchFamily="18" charset="0"/>
              </a:rPr>
              <a:t> </a:t>
            </a:r>
            <a:r>
              <a:rPr kumimoji="0" lang="en-US" altLang="zh-CN" sz="2000" b="0" i="0" u="none" strike="noStrike" kern="1200" cap="none" spc="0" normalizeH="0" baseline="3000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itchFamily="50"/>
                <a:cs typeface="Times New Roman" panose="02020603050405020304" pitchFamily="18" charset="0"/>
              </a:rPr>
              <a:t>[4]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4586"/>
              </a:buClr>
              <a:buSzPct val="7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Microsoft YaHei" pitchFamily="50"/>
                <a:cs typeface="Times New Roman" panose="02020603050405020304" pitchFamily="18" charset="0"/>
              </a:rPr>
              <a:t>Repeat multiple times and generate multiple answers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4586"/>
              </a:buClr>
              <a:buSzPct val="7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Microsoft YaHei" pitchFamily="50"/>
                <a:cs typeface="Times New Roman" panose="02020603050405020304" pitchFamily="18" charset="0"/>
              </a:rPr>
              <a:t>Provide several examples for LLMs to demonstrate the verifying process in the form of Python code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4586"/>
              </a:buClr>
              <a:buSzPct val="7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Microsoft YaHei" pitchFamily="50"/>
                <a:cs typeface="Times New Roman" panose="02020603050405020304" pitchFamily="18" charset="0"/>
              </a:rPr>
              <a:t>Ask LLMs to generate a piece of Python code to verify the given problem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4586"/>
              </a:buClr>
              <a:buSzPct val="70000"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sz="1800" dirty="0">
                <a:solidFill>
                  <a:srgbClr val="1C1C1C"/>
                </a:solidFill>
                <a:latin typeface="Times New Roman" pitchFamily="18" charset="0"/>
                <a:ea typeface="Microsoft YaHei" pitchFamily="50"/>
                <a:cs typeface="Times New Roman" panose="02020603050405020304" pitchFamily="18" charset="0"/>
              </a:rPr>
              <a:t>P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Microsoft YaHei" pitchFamily="50"/>
                <a:cs typeface="Times New Roman" panose="02020603050405020304" pitchFamily="18" charset="0"/>
              </a:rPr>
              <a:t>erform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Microsoft YaHei" pitchFamily="50"/>
                <a:cs typeface="Times New Roman" panose="02020603050405020304" pitchFamily="18" charset="0"/>
              </a:rPr>
              <a:t> verification-guided weighted voting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4586"/>
              </a:buClr>
              <a:buSzPct val="7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Microsoft YaHei" pitchFamily="50"/>
                <a:cs typeface="Times New Roman" panose="02020603050405020304" pitchFamily="18" charset="0"/>
              </a:rPr>
              <a:t>Consider the option with the highest vote as the final answer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2B46B2D-6BD7-4B66-84F1-EF105D3A9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>
              <a:lnSpc>
                <a:spcPct val="100000"/>
              </a:lnSpc>
              <a:defRPr/>
            </a:pPr>
            <a:r>
              <a:rPr lang="en-US" altLang="zh-CN" sz="4500" dirty="0">
                <a:solidFill>
                  <a:prstClr val="white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Solution</a:t>
            </a:r>
            <a:endParaRPr lang="zh-CN" altLang="en-US" sz="4500" dirty="0">
              <a:solidFill>
                <a:prstClr val="white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5978CF2-1DEC-4311-9EAA-29AD43BC33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C63437-A4DD-47E2-B39F-B4494D074D76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67B2F35-3FA9-2D50-A784-6C64A0B4D7F3}"/>
              </a:ext>
            </a:extLst>
          </p:cNvPr>
          <p:cNvSpPr txBox="1"/>
          <p:nvPr/>
        </p:nvSpPr>
        <p:spPr>
          <a:xfrm>
            <a:off x="331912" y="5794320"/>
            <a:ext cx="1185664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[1] Wei, Jason, et al. "Chain-of-thought prompting elicits reasoning in large language models." Advances in Neural Information Processing Systems 35 (2022): 24824-24837.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[2] Chen, 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Wenhu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, et al. "Program of thoughts prompting: Disentangling computation from reasoning for numerical reasoning tasks." 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arXiv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preprint arXiv:2211.12588 (2022).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[3] Wang, 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Xuezhi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, et al. "Self-consistency improves chain of thought reasoning in language models." 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arXiv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preprint arXiv:2203.11171 (2022).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[4] Zhou, 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Aojun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, et al. "Solving challenging math word problems using gpt-4 code interpreter with code-based self-verification." </a:t>
            </a:r>
            <a:r>
              <a:rPr kumimoji="0" lang="en-US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arXiv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preprint arXiv:2308.07921 (2023).</a:t>
            </a:r>
          </a:p>
        </p:txBody>
      </p:sp>
    </p:spTree>
    <p:extLst>
      <p:ext uri="{BB962C8B-B14F-4D97-AF65-F5344CB8AC3E}">
        <p14:creationId xmlns:p14="http://schemas.microsoft.com/office/powerpoint/2010/main" val="2206256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B46B2D-6BD7-4B66-84F1-EF105D3A9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>
              <a:lnSpc>
                <a:spcPct val="100000"/>
              </a:lnSpc>
              <a:defRPr/>
            </a:pPr>
            <a:r>
              <a:rPr lang="en-US" altLang="zh-CN" sz="4500" dirty="0">
                <a:solidFill>
                  <a:prstClr val="white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Solution</a:t>
            </a:r>
            <a:endParaRPr lang="zh-CN" altLang="en-US" sz="4500" dirty="0">
              <a:solidFill>
                <a:prstClr val="white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5978CF2-1DEC-4311-9EAA-29AD43BC33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C63437-A4DD-47E2-B39F-B4494D074D76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2D3A2C-CAB0-21B2-F183-216379F28333}"/>
              </a:ext>
            </a:extLst>
          </p:cNvPr>
          <p:cNvSpPr txBox="1"/>
          <p:nvPr/>
        </p:nvSpPr>
        <p:spPr>
          <a:xfrm>
            <a:off x="264817" y="980728"/>
            <a:ext cx="73235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4586"/>
              </a:buClr>
              <a:buSzPct val="7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itchFamily="50"/>
                <a:cs typeface="Times New Roman" panose="02020603050405020304" pitchFamily="18" charset="0"/>
              </a:rPr>
              <a:t> Track2(English) Framework</a:t>
            </a:r>
            <a:endParaRPr kumimoji="0" lang="en-US" altLang="zh-CN" sz="1600" b="0" i="1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itchFamily="18" charset="0"/>
              <a:ea typeface="Microsoft YaHei" pitchFamily="50"/>
              <a:cs typeface="Times New Roman" panose="02020603050405020304" pitchFamily="18" charset="0"/>
            </a:endParaRPr>
          </a:p>
        </p:txBody>
      </p: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66729DB6-72EE-03B2-CE47-2D5523862B3E}"/>
              </a:ext>
            </a:extLst>
          </p:cNvPr>
          <p:cNvGrpSpPr/>
          <p:nvPr/>
        </p:nvGrpSpPr>
        <p:grpSpPr>
          <a:xfrm>
            <a:off x="1836939" y="4646079"/>
            <a:ext cx="2100450" cy="857595"/>
            <a:chOff x="954862" y="2627376"/>
            <a:chExt cx="2756455" cy="1219133"/>
          </a:xfrm>
        </p:grpSpPr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B8EB5514-2B66-3673-E110-9A135D7BB27A}"/>
                </a:ext>
              </a:extLst>
            </p:cNvPr>
            <p:cNvGrpSpPr/>
            <p:nvPr/>
          </p:nvGrpSpPr>
          <p:grpSpPr>
            <a:xfrm>
              <a:off x="954862" y="2627376"/>
              <a:ext cx="2470799" cy="1116148"/>
              <a:chOff x="8399235" y="1612330"/>
              <a:chExt cx="2470799" cy="1116148"/>
            </a:xfrm>
          </p:grpSpPr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96C6B5BE-ABDC-AA63-F41B-E1E014876FF2}"/>
                  </a:ext>
                </a:extLst>
              </p:cNvPr>
              <p:cNvGrpSpPr/>
              <p:nvPr/>
            </p:nvGrpSpPr>
            <p:grpSpPr>
              <a:xfrm>
                <a:off x="8399235" y="1612330"/>
                <a:ext cx="2470799" cy="1116148"/>
                <a:chOff x="8399235" y="1612330"/>
                <a:chExt cx="2470799" cy="1116148"/>
              </a:xfrm>
            </p:grpSpPr>
            <p:sp>
              <p:nvSpPr>
                <p:cNvPr id="94" name="矩形: 圆角 587">
                  <a:extLst>
                    <a:ext uri="{FF2B5EF4-FFF2-40B4-BE49-F238E27FC236}">
                      <a16:creationId xmlns:a16="http://schemas.microsoft.com/office/drawing/2014/main" id="{B2F76138-584C-69DA-D519-D826858D94FF}"/>
                    </a:ext>
                  </a:extLst>
                </p:cNvPr>
                <p:cNvSpPr/>
                <p:nvPr/>
              </p:nvSpPr>
              <p:spPr>
                <a:xfrm>
                  <a:off x="8399235" y="1612330"/>
                  <a:ext cx="2470799" cy="1001808"/>
                </a:xfrm>
                <a:prstGeom prst="roundRect">
                  <a:avLst>
                    <a:gd name="adj" fmla="val 3511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5" name="文本框 94">
                  <a:extLst>
                    <a:ext uri="{FF2B5EF4-FFF2-40B4-BE49-F238E27FC236}">
                      <a16:creationId xmlns:a16="http://schemas.microsoft.com/office/drawing/2014/main" id="{843D4AD2-262A-AAC7-FA2E-B59E67208A86}"/>
                    </a:ext>
                  </a:extLst>
                </p:cNvPr>
                <p:cNvSpPr txBox="1"/>
                <p:nvPr/>
              </p:nvSpPr>
              <p:spPr>
                <a:xfrm>
                  <a:off x="8672383" y="2400334"/>
                  <a:ext cx="1943911" cy="3281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endParaRPr>
                </a:p>
              </p:txBody>
            </p:sp>
          </p:grpSp>
          <p:pic>
            <p:nvPicPr>
              <p:cNvPr id="69" name="图片 68">
                <a:extLst>
                  <a:ext uri="{FF2B5EF4-FFF2-40B4-BE49-F238E27FC236}">
                    <a16:creationId xmlns:a16="http://schemas.microsoft.com/office/drawing/2014/main" id="{025EFC40-B088-A93F-8589-2FE73DC448F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54514" b="73200"/>
              <a:stretch/>
            </p:blipFill>
            <p:spPr>
              <a:xfrm>
                <a:off x="8453463" y="1661899"/>
                <a:ext cx="2362342" cy="780593"/>
              </a:xfrm>
              <a:prstGeom prst="rect">
                <a:avLst/>
              </a:prstGeom>
              <a:ln w="15875">
                <a:solidFill>
                  <a:schemeClr val="bg1">
                    <a:lumMod val="75000"/>
                  </a:schemeClr>
                </a:solidFill>
              </a:ln>
            </p:spPr>
          </p:pic>
        </p:grpSp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33F23FDD-FAF0-CC1C-5668-8F62C6482447}"/>
                </a:ext>
              </a:extLst>
            </p:cNvPr>
            <p:cNvGrpSpPr/>
            <p:nvPr/>
          </p:nvGrpSpPr>
          <p:grpSpPr>
            <a:xfrm>
              <a:off x="1054508" y="2671719"/>
              <a:ext cx="2470799" cy="1116148"/>
              <a:chOff x="8399235" y="1612330"/>
              <a:chExt cx="2470799" cy="1116148"/>
            </a:xfrm>
          </p:grpSpPr>
          <p:grpSp>
            <p:nvGrpSpPr>
              <p:cNvPr id="99" name="组合 98">
                <a:extLst>
                  <a:ext uri="{FF2B5EF4-FFF2-40B4-BE49-F238E27FC236}">
                    <a16:creationId xmlns:a16="http://schemas.microsoft.com/office/drawing/2014/main" id="{1AB039AA-6578-0033-A40A-8E4E2BB9D044}"/>
                  </a:ext>
                </a:extLst>
              </p:cNvPr>
              <p:cNvGrpSpPr/>
              <p:nvPr/>
            </p:nvGrpSpPr>
            <p:grpSpPr>
              <a:xfrm>
                <a:off x="8399235" y="1612330"/>
                <a:ext cx="2470799" cy="1116148"/>
                <a:chOff x="8399235" y="1612330"/>
                <a:chExt cx="2470799" cy="1116148"/>
              </a:xfrm>
            </p:grpSpPr>
            <p:sp>
              <p:nvSpPr>
                <p:cNvPr id="101" name="矩形: 圆角 587">
                  <a:extLst>
                    <a:ext uri="{FF2B5EF4-FFF2-40B4-BE49-F238E27FC236}">
                      <a16:creationId xmlns:a16="http://schemas.microsoft.com/office/drawing/2014/main" id="{5FC5DE8B-62D3-7F1F-E06E-768F59DB3970}"/>
                    </a:ext>
                  </a:extLst>
                </p:cNvPr>
                <p:cNvSpPr/>
                <p:nvPr/>
              </p:nvSpPr>
              <p:spPr>
                <a:xfrm>
                  <a:off x="8399235" y="1612330"/>
                  <a:ext cx="2470799" cy="1001808"/>
                </a:xfrm>
                <a:prstGeom prst="roundRect">
                  <a:avLst>
                    <a:gd name="adj" fmla="val 3511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3BD14B1B-770B-BC43-A7F8-8B16CE71D802}"/>
                    </a:ext>
                  </a:extLst>
                </p:cNvPr>
                <p:cNvSpPr txBox="1"/>
                <p:nvPr/>
              </p:nvSpPr>
              <p:spPr>
                <a:xfrm>
                  <a:off x="8672383" y="2400334"/>
                  <a:ext cx="1943911" cy="3281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endParaRPr>
                </a:p>
              </p:txBody>
            </p:sp>
          </p:grpSp>
          <p:pic>
            <p:nvPicPr>
              <p:cNvPr id="100" name="图片 99">
                <a:extLst>
                  <a:ext uri="{FF2B5EF4-FFF2-40B4-BE49-F238E27FC236}">
                    <a16:creationId xmlns:a16="http://schemas.microsoft.com/office/drawing/2014/main" id="{110DF57E-F0A2-2243-A92B-30E3A5CDF53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54514" b="73200"/>
              <a:stretch/>
            </p:blipFill>
            <p:spPr>
              <a:xfrm>
                <a:off x="8453463" y="1661899"/>
                <a:ext cx="2362342" cy="780593"/>
              </a:xfrm>
              <a:prstGeom prst="rect">
                <a:avLst/>
              </a:prstGeom>
              <a:ln w="15875">
                <a:solidFill>
                  <a:schemeClr val="bg1">
                    <a:lumMod val="75000"/>
                  </a:schemeClr>
                </a:solidFill>
              </a:ln>
            </p:spPr>
          </p:pic>
        </p:grpSp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B102B44F-35FB-358D-C9F5-18B1EC535527}"/>
                </a:ext>
              </a:extLst>
            </p:cNvPr>
            <p:cNvGrpSpPr/>
            <p:nvPr/>
          </p:nvGrpSpPr>
          <p:grpSpPr>
            <a:xfrm>
              <a:off x="1154154" y="2730361"/>
              <a:ext cx="2470799" cy="1116148"/>
              <a:chOff x="8399235" y="1612330"/>
              <a:chExt cx="2470799" cy="1116148"/>
            </a:xfrm>
          </p:grpSpPr>
          <p:grpSp>
            <p:nvGrpSpPr>
              <p:cNvPr id="105" name="组合 104">
                <a:extLst>
                  <a:ext uri="{FF2B5EF4-FFF2-40B4-BE49-F238E27FC236}">
                    <a16:creationId xmlns:a16="http://schemas.microsoft.com/office/drawing/2014/main" id="{D45931EB-B0B2-C56C-51A3-998B422296F9}"/>
                  </a:ext>
                </a:extLst>
              </p:cNvPr>
              <p:cNvGrpSpPr/>
              <p:nvPr/>
            </p:nvGrpSpPr>
            <p:grpSpPr>
              <a:xfrm>
                <a:off x="8399235" y="1612330"/>
                <a:ext cx="2470799" cy="1116148"/>
                <a:chOff x="8399235" y="1612330"/>
                <a:chExt cx="2470799" cy="1116148"/>
              </a:xfrm>
            </p:grpSpPr>
            <p:sp>
              <p:nvSpPr>
                <p:cNvPr id="131" name="矩形: 圆角 587">
                  <a:extLst>
                    <a:ext uri="{FF2B5EF4-FFF2-40B4-BE49-F238E27FC236}">
                      <a16:creationId xmlns:a16="http://schemas.microsoft.com/office/drawing/2014/main" id="{657B88F0-3A67-1832-50E8-51307EA04AA3}"/>
                    </a:ext>
                  </a:extLst>
                </p:cNvPr>
                <p:cNvSpPr/>
                <p:nvPr/>
              </p:nvSpPr>
              <p:spPr>
                <a:xfrm>
                  <a:off x="8399235" y="1612330"/>
                  <a:ext cx="2470799" cy="1001808"/>
                </a:xfrm>
                <a:prstGeom prst="roundRect">
                  <a:avLst>
                    <a:gd name="adj" fmla="val 3511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7EFBEC18-B80B-716B-AAE4-E2F84D206BFC}"/>
                    </a:ext>
                  </a:extLst>
                </p:cNvPr>
                <p:cNvSpPr txBox="1"/>
                <p:nvPr/>
              </p:nvSpPr>
              <p:spPr>
                <a:xfrm>
                  <a:off x="8672383" y="2400334"/>
                  <a:ext cx="1943911" cy="3281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endParaRPr>
                </a:p>
              </p:txBody>
            </p:sp>
          </p:grpSp>
          <p:pic>
            <p:nvPicPr>
              <p:cNvPr id="109" name="图片 108">
                <a:extLst>
                  <a:ext uri="{FF2B5EF4-FFF2-40B4-BE49-F238E27FC236}">
                    <a16:creationId xmlns:a16="http://schemas.microsoft.com/office/drawing/2014/main" id="{2E98D2E4-A460-96F6-513B-18E193E842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54514" b="73200"/>
              <a:stretch/>
            </p:blipFill>
            <p:spPr>
              <a:xfrm>
                <a:off x="8453463" y="1661899"/>
                <a:ext cx="2362342" cy="780593"/>
              </a:xfrm>
              <a:prstGeom prst="rect">
                <a:avLst/>
              </a:prstGeom>
              <a:ln w="15875">
                <a:solidFill>
                  <a:schemeClr val="bg1">
                    <a:lumMod val="75000"/>
                  </a:schemeClr>
                </a:solidFill>
              </a:ln>
            </p:spPr>
          </p:pic>
        </p:grpSp>
        <p:grpSp>
          <p:nvGrpSpPr>
            <p:cNvPr id="137" name="组合 136">
              <a:extLst>
                <a:ext uri="{FF2B5EF4-FFF2-40B4-BE49-F238E27FC236}">
                  <a16:creationId xmlns:a16="http://schemas.microsoft.com/office/drawing/2014/main" id="{0B9457A3-4F76-9A31-FA87-D717669E23E2}"/>
                </a:ext>
              </a:extLst>
            </p:cNvPr>
            <p:cNvGrpSpPr/>
            <p:nvPr/>
          </p:nvGrpSpPr>
          <p:grpSpPr>
            <a:xfrm>
              <a:off x="1240518" y="2788313"/>
              <a:ext cx="2470799" cy="1050521"/>
              <a:chOff x="8399235" y="1612330"/>
              <a:chExt cx="2470799" cy="1050521"/>
            </a:xfrm>
          </p:grpSpPr>
          <p:grpSp>
            <p:nvGrpSpPr>
              <p:cNvPr id="139" name="组合 138">
                <a:extLst>
                  <a:ext uri="{FF2B5EF4-FFF2-40B4-BE49-F238E27FC236}">
                    <a16:creationId xmlns:a16="http://schemas.microsoft.com/office/drawing/2014/main" id="{A2F16BAA-80DF-E468-08DF-464B7F073A1F}"/>
                  </a:ext>
                </a:extLst>
              </p:cNvPr>
              <p:cNvGrpSpPr/>
              <p:nvPr/>
            </p:nvGrpSpPr>
            <p:grpSpPr>
              <a:xfrm>
                <a:off x="8399235" y="1612330"/>
                <a:ext cx="2470799" cy="1050521"/>
                <a:chOff x="8399235" y="1612330"/>
                <a:chExt cx="2470799" cy="1050521"/>
              </a:xfrm>
            </p:grpSpPr>
            <p:sp>
              <p:nvSpPr>
                <p:cNvPr id="141" name="矩形: 圆角 587">
                  <a:extLst>
                    <a:ext uri="{FF2B5EF4-FFF2-40B4-BE49-F238E27FC236}">
                      <a16:creationId xmlns:a16="http://schemas.microsoft.com/office/drawing/2014/main" id="{46CDCF0D-96D6-A165-CCDA-156DCD1AE3BF}"/>
                    </a:ext>
                  </a:extLst>
                </p:cNvPr>
                <p:cNvSpPr/>
                <p:nvPr/>
              </p:nvSpPr>
              <p:spPr>
                <a:xfrm>
                  <a:off x="8399235" y="1612330"/>
                  <a:ext cx="2470799" cy="1001808"/>
                </a:xfrm>
                <a:prstGeom prst="roundRect">
                  <a:avLst>
                    <a:gd name="adj" fmla="val 3511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2" name="文本框 141">
                  <a:extLst>
                    <a:ext uri="{FF2B5EF4-FFF2-40B4-BE49-F238E27FC236}">
                      <a16:creationId xmlns:a16="http://schemas.microsoft.com/office/drawing/2014/main" id="{D84A9C2A-059B-CB57-3228-7973BFC94A05}"/>
                    </a:ext>
                  </a:extLst>
                </p:cNvPr>
                <p:cNvSpPr txBox="1"/>
                <p:nvPr/>
              </p:nvSpPr>
              <p:spPr>
                <a:xfrm>
                  <a:off x="8672383" y="2400335"/>
                  <a:ext cx="1943911" cy="2625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charset="-122"/>
                      <a:cs typeface="Times New Roman" panose="02020603050405020304" pitchFamily="18" charset="0"/>
                    </a:rPr>
                    <a:t>verifier generation prompts</a:t>
                  </a:r>
                  <a:endParaRPr kumimoji="0" lang="zh-CN" altLang="en-US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endParaRPr>
                </a:p>
              </p:txBody>
            </p:sp>
          </p:grpSp>
          <p:pic>
            <p:nvPicPr>
              <p:cNvPr id="140" name="图片 139">
                <a:extLst>
                  <a:ext uri="{FF2B5EF4-FFF2-40B4-BE49-F238E27FC236}">
                    <a16:creationId xmlns:a16="http://schemas.microsoft.com/office/drawing/2014/main" id="{138A632D-A2D0-E30D-5AC8-60E550C3AC3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54514" b="73200"/>
              <a:stretch/>
            </p:blipFill>
            <p:spPr>
              <a:xfrm>
                <a:off x="8453463" y="1661899"/>
                <a:ext cx="2362342" cy="780593"/>
              </a:xfrm>
              <a:prstGeom prst="rect">
                <a:avLst/>
              </a:prstGeom>
              <a:ln w="15875">
                <a:solidFill>
                  <a:schemeClr val="bg1">
                    <a:lumMod val="75000"/>
                  </a:schemeClr>
                </a:solidFill>
              </a:ln>
            </p:spPr>
          </p:pic>
        </p:grpSp>
      </p:grp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7D00940D-997E-DF7C-2F8C-985FCB6EA011}"/>
              </a:ext>
            </a:extLst>
          </p:cNvPr>
          <p:cNvGrpSpPr/>
          <p:nvPr/>
        </p:nvGrpSpPr>
        <p:grpSpPr>
          <a:xfrm>
            <a:off x="4793940" y="4492008"/>
            <a:ext cx="2145684" cy="1141821"/>
            <a:chOff x="5305616" y="3141516"/>
            <a:chExt cx="2815817" cy="1623180"/>
          </a:xfrm>
        </p:grpSpPr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C8290529-E6F9-8EF5-BD9C-6452A8EE0613}"/>
                </a:ext>
              </a:extLst>
            </p:cNvPr>
            <p:cNvGrpSpPr/>
            <p:nvPr/>
          </p:nvGrpSpPr>
          <p:grpSpPr>
            <a:xfrm>
              <a:off x="5305616" y="3141516"/>
              <a:ext cx="2375140" cy="1623180"/>
              <a:chOff x="3225978" y="3325136"/>
              <a:chExt cx="2375140" cy="1623180"/>
            </a:xfrm>
          </p:grpSpPr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99528412-D9C2-66D3-E8D1-6E83E169C362}"/>
                  </a:ext>
                </a:extLst>
              </p:cNvPr>
              <p:cNvGrpSpPr/>
              <p:nvPr/>
            </p:nvGrpSpPr>
            <p:grpSpPr>
              <a:xfrm>
                <a:off x="3225978" y="3325136"/>
                <a:ext cx="2110357" cy="1422123"/>
                <a:chOff x="1562063" y="4068990"/>
                <a:chExt cx="2110357" cy="1422123"/>
              </a:xfrm>
            </p:grpSpPr>
            <p:sp>
              <p:nvSpPr>
                <p:cNvPr id="49" name="矩形: 圆角 587">
                  <a:extLst>
                    <a:ext uri="{FF2B5EF4-FFF2-40B4-BE49-F238E27FC236}">
                      <a16:creationId xmlns:a16="http://schemas.microsoft.com/office/drawing/2014/main" id="{044F6A62-9EA0-CC00-0D22-C8405E1E6A3C}"/>
                    </a:ext>
                  </a:extLst>
                </p:cNvPr>
                <p:cNvSpPr/>
                <p:nvPr/>
              </p:nvSpPr>
              <p:spPr>
                <a:xfrm>
                  <a:off x="1562063" y="4068990"/>
                  <a:ext cx="2110357" cy="1422123"/>
                </a:xfrm>
                <a:prstGeom prst="roundRect">
                  <a:avLst>
                    <a:gd name="adj" fmla="val 3511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pic>
              <p:nvPicPr>
                <p:cNvPr id="48" name="图片 47">
                  <a:extLst>
                    <a:ext uri="{FF2B5EF4-FFF2-40B4-BE49-F238E27FC236}">
                      <a16:creationId xmlns:a16="http://schemas.microsoft.com/office/drawing/2014/main" id="{C950DDF0-E0E7-E181-5664-47CB8DF276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r="53623" b="54972"/>
                <a:stretch/>
              </p:blipFill>
              <p:spPr>
                <a:xfrm>
                  <a:off x="1631644" y="4130067"/>
                  <a:ext cx="1971194" cy="1100515"/>
                </a:xfrm>
                <a:prstGeom prst="rect">
                  <a:avLst/>
                </a:prstGeom>
                <a:ln w="15875">
                  <a:solidFill>
                    <a:schemeClr val="bg1">
                      <a:lumMod val="75000"/>
                    </a:schemeClr>
                  </a:solidFill>
                </a:ln>
              </p:spPr>
            </p:pic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55B2B293-2F43-A5F9-7383-A1CD9A703592}"/>
                    </a:ext>
                  </a:extLst>
                </p:cNvPr>
                <p:cNvSpPr txBox="1"/>
                <p:nvPr/>
              </p:nvSpPr>
              <p:spPr>
                <a:xfrm>
                  <a:off x="1631644" y="5229864"/>
                  <a:ext cx="1943911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9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charset="-122"/>
                      <a:cs typeface="Times New Roman" panose="02020603050405020304" pitchFamily="18" charset="0"/>
                    </a:rPr>
                    <a:t>verify code</a:t>
                  </a:r>
                  <a:endParaRPr kumimoji="0" lang="zh-CN" altLang="en-U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1C2862A2-92C4-54DC-D7BC-E817B27A1790}"/>
                  </a:ext>
                </a:extLst>
              </p:cNvPr>
              <p:cNvGrpSpPr/>
              <p:nvPr/>
            </p:nvGrpSpPr>
            <p:grpSpPr>
              <a:xfrm>
                <a:off x="3308838" y="3379969"/>
                <a:ext cx="2110357" cy="1422123"/>
                <a:chOff x="1534638" y="4069656"/>
                <a:chExt cx="2110357" cy="1422123"/>
              </a:xfrm>
            </p:grpSpPr>
            <p:sp>
              <p:nvSpPr>
                <p:cNvPr id="55" name="矩形: 圆角 587">
                  <a:extLst>
                    <a:ext uri="{FF2B5EF4-FFF2-40B4-BE49-F238E27FC236}">
                      <a16:creationId xmlns:a16="http://schemas.microsoft.com/office/drawing/2014/main" id="{87114394-3142-D5D9-C74C-8B39560ABD50}"/>
                    </a:ext>
                  </a:extLst>
                </p:cNvPr>
                <p:cNvSpPr/>
                <p:nvPr/>
              </p:nvSpPr>
              <p:spPr>
                <a:xfrm>
                  <a:off x="1534638" y="4069656"/>
                  <a:ext cx="2110357" cy="1422123"/>
                </a:xfrm>
                <a:prstGeom prst="roundRect">
                  <a:avLst>
                    <a:gd name="adj" fmla="val 3511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pic>
              <p:nvPicPr>
                <p:cNvPr id="56" name="图片 55">
                  <a:extLst>
                    <a:ext uri="{FF2B5EF4-FFF2-40B4-BE49-F238E27FC236}">
                      <a16:creationId xmlns:a16="http://schemas.microsoft.com/office/drawing/2014/main" id="{32D4C6F6-5613-7BAD-68E0-E77988C987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r="53623" b="54972"/>
                <a:stretch/>
              </p:blipFill>
              <p:spPr>
                <a:xfrm>
                  <a:off x="1604220" y="4130733"/>
                  <a:ext cx="1971194" cy="1100515"/>
                </a:xfrm>
                <a:prstGeom prst="rect">
                  <a:avLst/>
                </a:prstGeom>
                <a:ln w="15875">
                  <a:solidFill>
                    <a:schemeClr val="bg1">
                      <a:lumMod val="75000"/>
                    </a:schemeClr>
                  </a:solidFill>
                </a:ln>
              </p:spPr>
            </p:pic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50D0C69D-36BF-EC09-DB9D-3A1A249C5B38}"/>
                    </a:ext>
                  </a:extLst>
                </p:cNvPr>
                <p:cNvSpPr txBox="1"/>
                <p:nvPr/>
              </p:nvSpPr>
              <p:spPr>
                <a:xfrm>
                  <a:off x="1631644" y="5229864"/>
                  <a:ext cx="1943911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9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charset="-122"/>
                      <a:cs typeface="Times New Roman" panose="02020603050405020304" pitchFamily="18" charset="0"/>
                    </a:rPr>
                    <a:t>verify code</a:t>
                  </a:r>
                  <a:endParaRPr kumimoji="0" lang="zh-CN" altLang="en-U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0A378592-ADDD-637E-C731-D37295A58F78}"/>
                  </a:ext>
                </a:extLst>
              </p:cNvPr>
              <p:cNvGrpSpPr/>
              <p:nvPr/>
            </p:nvGrpSpPr>
            <p:grpSpPr>
              <a:xfrm>
                <a:off x="3395970" y="3438261"/>
                <a:ext cx="2110357" cy="1422123"/>
                <a:chOff x="1502774" y="4053465"/>
                <a:chExt cx="2110357" cy="1422123"/>
              </a:xfrm>
            </p:grpSpPr>
            <p:sp>
              <p:nvSpPr>
                <p:cNvPr id="59" name="矩形: 圆角 587">
                  <a:extLst>
                    <a:ext uri="{FF2B5EF4-FFF2-40B4-BE49-F238E27FC236}">
                      <a16:creationId xmlns:a16="http://schemas.microsoft.com/office/drawing/2014/main" id="{A98C684A-C840-F1F4-E3A6-2E4DC5B3FD1B}"/>
                    </a:ext>
                  </a:extLst>
                </p:cNvPr>
                <p:cNvSpPr/>
                <p:nvPr/>
              </p:nvSpPr>
              <p:spPr>
                <a:xfrm>
                  <a:off x="1502774" y="4053465"/>
                  <a:ext cx="2110357" cy="1422123"/>
                </a:xfrm>
                <a:prstGeom prst="roundRect">
                  <a:avLst>
                    <a:gd name="adj" fmla="val 3511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pic>
              <p:nvPicPr>
                <p:cNvPr id="60" name="图片 59">
                  <a:extLst>
                    <a:ext uri="{FF2B5EF4-FFF2-40B4-BE49-F238E27FC236}">
                      <a16:creationId xmlns:a16="http://schemas.microsoft.com/office/drawing/2014/main" id="{0FB9FED1-5AD9-2690-5DF0-4D46940A19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r="53623" b="54972"/>
                <a:stretch/>
              </p:blipFill>
              <p:spPr>
                <a:xfrm>
                  <a:off x="1572356" y="4114541"/>
                  <a:ext cx="1971194" cy="1100515"/>
                </a:xfrm>
                <a:prstGeom prst="rect">
                  <a:avLst/>
                </a:prstGeom>
                <a:ln w="15875">
                  <a:solidFill>
                    <a:schemeClr val="bg1">
                      <a:lumMod val="75000"/>
                    </a:schemeClr>
                  </a:solidFill>
                </a:ln>
              </p:spPr>
            </p:pic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974787A2-20CB-2775-172B-2344817FA12B}"/>
                    </a:ext>
                  </a:extLst>
                </p:cNvPr>
                <p:cNvSpPr txBox="1"/>
                <p:nvPr/>
              </p:nvSpPr>
              <p:spPr>
                <a:xfrm>
                  <a:off x="1631644" y="5229864"/>
                  <a:ext cx="1943911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9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charset="-122"/>
                      <a:cs typeface="Times New Roman" panose="02020603050405020304" pitchFamily="18" charset="0"/>
                    </a:rPr>
                    <a:t>verify code</a:t>
                  </a:r>
                  <a:endParaRPr kumimoji="0" lang="zh-CN" altLang="en-U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" name="组合 61">
                <a:extLst>
                  <a:ext uri="{FF2B5EF4-FFF2-40B4-BE49-F238E27FC236}">
                    <a16:creationId xmlns:a16="http://schemas.microsoft.com/office/drawing/2014/main" id="{3F14BA5A-AAD4-3BE0-A9CD-BBAB5D8DD5B0}"/>
                  </a:ext>
                </a:extLst>
              </p:cNvPr>
              <p:cNvGrpSpPr/>
              <p:nvPr/>
            </p:nvGrpSpPr>
            <p:grpSpPr>
              <a:xfrm>
                <a:off x="3490761" y="3495026"/>
                <a:ext cx="2110357" cy="1453290"/>
                <a:chOff x="1484715" y="4039090"/>
                <a:chExt cx="2110357" cy="1453290"/>
              </a:xfrm>
            </p:grpSpPr>
            <p:sp>
              <p:nvSpPr>
                <p:cNvPr id="63" name="矩形: 圆角 587">
                  <a:extLst>
                    <a:ext uri="{FF2B5EF4-FFF2-40B4-BE49-F238E27FC236}">
                      <a16:creationId xmlns:a16="http://schemas.microsoft.com/office/drawing/2014/main" id="{F77770BF-8790-C367-FB8D-ED8B460AA540}"/>
                    </a:ext>
                  </a:extLst>
                </p:cNvPr>
                <p:cNvSpPr/>
                <p:nvPr/>
              </p:nvSpPr>
              <p:spPr>
                <a:xfrm>
                  <a:off x="1484715" y="4039090"/>
                  <a:ext cx="2110357" cy="1422123"/>
                </a:xfrm>
                <a:prstGeom prst="roundRect">
                  <a:avLst>
                    <a:gd name="adj" fmla="val 3511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pic>
              <p:nvPicPr>
                <p:cNvPr id="64" name="图片 63">
                  <a:extLst>
                    <a:ext uri="{FF2B5EF4-FFF2-40B4-BE49-F238E27FC236}">
                      <a16:creationId xmlns:a16="http://schemas.microsoft.com/office/drawing/2014/main" id="{E68D6D2E-E307-8525-5AF7-E7184EB3508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r="53623" b="54972"/>
                <a:stretch/>
              </p:blipFill>
              <p:spPr>
                <a:xfrm>
                  <a:off x="1554295" y="4100166"/>
                  <a:ext cx="1971194" cy="1100516"/>
                </a:xfrm>
                <a:prstGeom prst="rect">
                  <a:avLst/>
                </a:prstGeom>
                <a:ln w="15875">
                  <a:solidFill>
                    <a:schemeClr val="bg1">
                      <a:lumMod val="75000"/>
                    </a:schemeClr>
                  </a:solidFill>
                </a:ln>
              </p:spPr>
            </p:pic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7C82B4FB-5169-317C-110E-06A90BC25349}"/>
                    </a:ext>
                  </a:extLst>
                </p:cNvPr>
                <p:cNvSpPr txBox="1"/>
                <p:nvPr/>
              </p:nvSpPr>
              <p:spPr>
                <a:xfrm>
                  <a:off x="1631645" y="5229864"/>
                  <a:ext cx="1943911" cy="2625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charset="-122"/>
                      <a:cs typeface="Times New Roman" panose="02020603050405020304" pitchFamily="18" charset="0"/>
                    </a:rPr>
                    <a:t>verify code</a:t>
                  </a:r>
                  <a:endParaRPr kumimoji="0" lang="zh-CN" altLang="en-US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4EEDC438-B616-8CA4-655E-9C058BC02F2D}"/>
                </a:ext>
              </a:extLst>
            </p:cNvPr>
            <p:cNvSpPr txBox="1"/>
            <p:nvPr/>
          </p:nvSpPr>
          <p:spPr>
            <a:xfrm>
              <a:off x="7576091" y="3764726"/>
              <a:ext cx="545342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rPr>
                <a:t>×1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cxnSp>
        <p:nvCxnSpPr>
          <p:cNvPr id="147" name="直线箭头连接符 107">
            <a:extLst>
              <a:ext uri="{FF2B5EF4-FFF2-40B4-BE49-F238E27FC236}">
                <a16:creationId xmlns:a16="http://schemas.microsoft.com/office/drawing/2014/main" id="{85637035-D5B9-DD4A-71D5-658F12CC9E3F}"/>
              </a:ext>
            </a:extLst>
          </p:cNvPr>
          <p:cNvCxnSpPr>
            <a:cxnSpLocks/>
          </p:cNvCxnSpPr>
          <p:nvPr/>
        </p:nvCxnSpPr>
        <p:spPr>
          <a:xfrm>
            <a:off x="3999844" y="5100275"/>
            <a:ext cx="76566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C52615B-222A-8878-2E05-0F58FAFCDC9F}"/>
              </a:ext>
            </a:extLst>
          </p:cNvPr>
          <p:cNvGrpSpPr/>
          <p:nvPr/>
        </p:nvGrpSpPr>
        <p:grpSpPr>
          <a:xfrm>
            <a:off x="4021532" y="2030005"/>
            <a:ext cx="548709" cy="623361"/>
            <a:chOff x="4738243" y="1661281"/>
            <a:chExt cx="720080" cy="886152"/>
          </a:xfrm>
        </p:grpSpPr>
        <p:pic>
          <p:nvPicPr>
            <p:cNvPr id="75" name="图形 74" descr="原子">
              <a:extLst>
                <a:ext uri="{FF2B5EF4-FFF2-40B4-BE49-F238E27FC236}">
                  <a16:creationId xmlns:a16="http://schemas.microsoft.com/office/drawing/2014/main" id="{573A5F52-5918-77DF-1B7F-E826002E7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738243" y="1661281"/>
              <a:ext cx="720080" cy="720080"/>
            </a:xfrm>
            <a:prstGeom prst="rect">
              <a:avLst/>
            </a:prstGeom>
          </p:spPr>
        </p:pic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DAFA415E-4DE4-D5A0-21CC-474133C5145B}"/>
                </a:ext>
              </a:extLst>
            </p:cNvPr>
            <p:cNvSpPr txBox="1"/>
            <p:nvPr/>
          </p:nvSpPr>
          <p:spPr>
            <a:xfrm>
              <a:off x="4871864" y="2284917"/>
              <a:ext cx="504056" cy="2625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LLM</a:t>
              </a:r>
              <a:endParaRPr kumimoji="0" lang="zh-CN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cxnSp>
        <p:nvCxnSpPr>
          <p:cNvPr id="13" name="直线箭头连接符 107">
            <a:extLst>
              <a:ext uri="{FF2B5EF4-FFF2-40B4-BE49-F238E27FC236}">
                <a16:creationId xmlns:a16="http://schemas.microsoft.com/office/drawing/2014/main" id="{9A5385DD-F916-DBAB-B266-217BC88B1313}"/>
              </a:ext>
            </a:extLst>
          </p:cNvPr>
          <p:cNvCxnSpPr>
            <a:cxnSpLocks/>
          </p:cNvCxnSpPr>
          <p:nvPr/>
        </p:nvCxnSpPr>
        <p:spPr>
          <a:xfrm flipV="1">
            <a:off x="3994733" y="2640699"/>
            <a:ext cx="575508" cy="46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7C75FECD-5DCC-31B0-D92F-B441A0F040B4}"/>
              </a:ext>
            </a:extLst>
          </p:cNvPr>
          <p:cNvGrpSpPr/>
          <p:nvPr/>
        </p:nvGrpSpPr>
        <p:grpSpPr>
          <a:xfrm>
            <a:off x="4641892" y="1988840"/>
            <a:ext cx="2261642" cy="1133870"/>
            <a:chOff x="5505458" y="1009648"/>
            <a:chExt cx="2967990" cy="1611877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80C8A5CF-2315-8715-AEC4-67C86BDBC290}"/>
                </a:ext>
              </a:extLst>
            </p:cNvPr>
            <p:cNvGrpSpPr/>
            <p:nvPr/>
          </p:nvGrpSpPr>
          <p:grpSpPr>
            <a:xfrm>
              <a:off x="5505458" y="1009648"/>
              <a:ext cx="2310232" cy="1611877"/>
              <a:chOff x="6892360" y="1209775"/>
              <a:chExt cx="2310232" cy="1611877"/>
            </a:xfrm>
          </p:grpSpPr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0C956B5A-2298-B4B6-8B44-23F7F4C3F038}"/>
                  </a:ext>
                </a:extLst>
              </p:cNvPr>
              <p:cNvGrpSpPr/>
              <p:nvPr/>
            </p:nvGrpSpPr>
            <p:grpSpPr>
              <a:xfrm>
                <a:off x="6892360" y="1209775"/>
                <a:ext cx="2110357" cy="1422123"/>
                <a:chOff x="5137649" y="278243"/>
                <a:chExt cx="2110357" cy="1422123"/>
              </a:xfrm>
            </p:grpSpPr>
            <p:sp>
              <p:nvSpPr>
                <p:cNvPr id="15" name="矩形: 圆角 587">
                  <a:extLst>
                    <a:ext uri="{FF2B5EF4-FFF2-40B4-BE49-F238E27FC236}">
                      <a16:creationId xmlns:a16="http://schemas.microsoft.com/office/drawing/2014/main" id="{3506705A-92D6-03AE-BA94-5EDE1F56718E}"/>
                    </a:ext>
                  </a:extLst>
                </p:cNvPr>
                <p:cNvSpPr/>
                <p:nvPr/>
              </p:nvSpPr>
              <p:spPr>
                <a:xfrm>
                  <a:off x="5137649" y="278243"/>
                  <a:ext cx="2110357" cy="1422123"/>
                </a:xfrm>
                <a:prstGeom prst="roundRect">
                  <a:avLst>
                    <a:gd name="adj" fmla="val 3511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pic>
              <p:nvPicPr>
                <p:cNvPr id="29" name="图片 28">
                  <a:extLst>
                    <a:ext uri="{FF2B5EF4-FFF2-40B4-BE49-F238E27FC236}">
                      <a16:creationId xmlns:a16="http://schemas.microsoft.com/office/drawing/2014/main" id="{64D14A39-07AF-85EB-F022-A1B9FD746D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483" r="70507" b="61734"/>
                <a:stretch/>
              </p:blipFill>
              <p:spPr>
                <a:xfrm>
                  <a:off x="5186152" y="326410"/>
                  <a:ext cx="2013348" cy="1137117"/>
                </a:xfrm>
                <a:prstGeom prst="rect">
                  <a:avLst/>
                </a:prstGeom>
                <a:noFill/>
                <a:ln w="15875">
                  <a:solidFill>
                    <a:schemeClr val="bg1">
                      <a:lumMod val="65000"/>
                    </a:schemeClr>
                  </a:solidFill>
                </a:ln>
              </p:spPr>
            </p:pic>
          </p:grpSp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5F3BF0E1-F343-5B78-BAA2-72C18F59F23E}"/>
                  </a:ext>
                </a:extLst>
              </p:cNvPr>
              <p:cNvGrpSpPr/>
              <p:nvPr/>
            </p:nvGrpSpPr>
            <p:grpSpPr>
              <a:xfrm>
                <a:off x="6958337" y="1266365"/>
                <a:ext cx="2110357" cy="1422122"/>
                <a:chOff x="5115231" y="278845"/>
                <a:chExt cx="2110357" cy="1422122"/>
              </a:xfrm>
            </p:grpSpPr>
            <p:sp>
              <p:nvSpPr>
                <p:cNvPr id="32" name="矩形: 圆角 587">
                  <a:extLst>
                    <a:ext uri="{FF2B5EF4-FFF2-40B4-BE49-F238E27FC236}">
                      <a16:creationId xmlns:a16="http://schemas.microsoft.com/office/drawing/2014/main" id="{28AFB128-974A-E6BC-21B8-D3C9F74E0E80}"/>
                    </a:ext>
                  </a:extLst>
                </p:cNvPr>
                <p:cNvSpPr/>
                <p:nvPr/>
              </p:nvSpPr>
              <p:spPr>
                <a:xfrm>
                  <a:off x="5115231" y="278845"/>
                  <a:ext cx="2110357" cy="1422122"/>
                </a:xfrm>
                <a:prstGeom prst="roundRect">
                  <a:avLst>
                    <a:gd name="adj" fmla="val 3511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pic>
              <p:nvPicPr>
                <p:cNvPr id="34" name="图片 33">
                  <a:extLst>
                    <a:ext uri="{FF2B5EF4-FFF2-40B4-BE49-F238E27FC236}">
                      <a16:creationId xmlns:a16="http://schemas.microsoft.com/office/drawing/2014/main" id="{B80B6461-B7AB-6EB3-1C7A-14C2395515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483" r="70507" b="61734"/>
                <a:stretch/>
              </p:blipFill>
              <p:spPr>
                <a:xfrm>
                  <a:off x="5163734" y="327011"/>
                  <a:ext cx="2013349" cy="1137115"/>
                </a:xfrm>
                <a:prstGeom prst="rect">
                  <a:avLst/>
                </a:prstGeom>
                <a:noFill/>
                <a:ln w="15875">
                  <a:solidFill>
                    <a:schemeClr val="bg1">
                      <a:lumMod val="65000"/>
                    </a:schemeClr>
                  </a:solidFill>
                </a:ln>
              </p:spPr>
            </p:pic>
          </p:grpSp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id="{6A37ED3F-F918-8FB0-6FFC-C665824575B3}"/>
                  </a:ext>
                </a:extLst>
              </p:cNvPr>
              <p:cNvGrpSpPr/>
              <p:nvPr/>
            </p:nvGrpSpPr>
            <p:grpSpPr>
              <a:xfrm>
                <a:off x="7024036" y="1322358"/>
                <a:ext cx="2110357" cy="1422123"/>
                <a:chOff x="5081284" y="307096"/>
                <a:chExt cx="2110357" cy="1422123"/>
              </a:xfrm>
            </p:grpSpPr>
            <p:sp>
              <p:nvSpPr>
                <p:cNvPr id="36" name="矩形: 圆角 587">
                  <a:extLst>
                    <a:ext uri="{FF2B5EF4-FFF2-40B4-BE49-F238E27FC236}">
                      <a16:creationId xmlns:a16="http://schemas.microsoft.com/office/drawing/2014/main" id="{7B3F0CFD-7D5A-1F7D-6DC3-11BB0150EE5E}"/>
                    </a:ext>
                  </a:extLst>
                </p:cNvPr>
                <p:cNvSpPr/>
                <p:nvPr/>
              </p:nvSpPr>
              <p:spPr>
                <a:xfrm>
                  <a:off x="5081284" y="307096"/>
                  <a:ext cx="2110357" cy="1422123"/>
                </a:xfrm>
                <a:prstGeom prst="roundRect">
                  <a:avLst>
                    <a:gd name="adj" fmla="val 3511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pic>
              <p:nvPicPr>
                <p:cNvPr id="38" name="图片 37">
                  <a:extLst>
                    <a:ext uri="{FF2B5EF4-FFF2-40B4-BE49-F238E27FC236}">
                      <a16:creationId xmlns:a16="http://schemas.microsoft.com/office/drawing/2014/main" id="{FA0D8F24-47CD-8421-3B70-D6202E5ADC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483" r="70507" b="61734"/>
                <a:stretch/>
              </p:blipFill>
              <p:spPr>
                <a:xfrm>
                  <a:off x="5129787" y="355262"/>
                  <a:ext cx="2013349" cy="1137116"/>
                </a:xfrm>
                <a:prstGeom prst="rect">
                  <a:avLst/>
                </a:prstGeom>
                <a:noFill/>
                <a:ln w="15875">
                  <a:solidFill>
                    <a:schemeClr val="bg1">
                      <a:lumMod val="65000"/>
                    </a:schemeClr>
                  </a:solidFill>
                </a:ln>
              </p:spPr>
            </p:pic>
          </p:grpSp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id="{A1DD5CC9-D455-19EC-B547-2E3C2C91228B}"/>
                  </a:ext>
                </a:extLst>
              </p:cNvPr>
              <p:cNvGrpSpPr/>
              <p:nvPr/>
            </p:nvGrpSpPr>
            <p:grpSpPr>
              <a:xfrm>
                <a:off x="7092234" y="1377093"/>
                <a:ext cx="2110358" cy="1444559"/>
                <a:chOff x="5030592" y="306963"/>
                <a:chExt cx="2110358" cy="1444559"/>
              </a:xfrm>
            </p:grpSpPr>
            <p:sp>
              <p:nvSpPr>
                <p:cNvPr id="40" name="矩形: 圆角 587">
                  <a:extLst>
                    <a:ext uri="{FF2B5EF4-FFF2-40B4-BE49-F238E27FC236}">
                      <a16:creationId xmlns:a16="http://schemas.microsoft.com/office/drawing/2014/main" id="{45BBD75B-823A-8ACD-D839-B86598F4A1EB}"/>
                    </a:ext>
                  </a:extLst>
                </p:cNvPr>
                <p:cNvSpPr/>
                <p:nvPr/>
              </p:nvSpPr>
              <p:spPr>
                <a:xfrm>
                  <a:off x="5030592" y="306963"/>
                  <a:ext cx="2110358" cy="1422123"/>
                </a:xfrm>
                <a:prstGeom prst="roundRect">
                  <a:avLst>
                    <a:gd name="adj" fmla="val 3511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EDAB81FB-7713-59AD-91B8-CD505A3CF61B}"/>
                    </a:ext>
                  </a:extLst>
                </p:cNvPr>
                <p:cNvSpPr txBox="1"/>
                <p:nvPr/>
              </p:nvSpPr>
              <p:spPr>
                <a:xfrm>
                  <a:off x="5102505" y="1489006"/>
                  <a:ext cx="1943910" cy="2625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charset="-122"/>
                      <a:cs typeface="Times New Roman" panose="02020603050405020304" pitchFamily="18" charset="0"/>
                    </a:rPr>
                    <a:t>Python code</a:t>
                  </a:r>
                  <a:endParaRPr kumimoji="0" lang="zh-CN" altLang="en-US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2" name="图片 41">
                  <a:extLst>
                    <a:ext uri="{FF2B5EF4-FFF2-40B4-BE49-F238E27FC236}">
                      <a16:creationId xmlns:a16="http://schemas.microsoft.com/office/drawing/2014/main" id="{36C0575A-0DA8-7ACA-7056-E8018AA0CA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483" r="70507" b="61734"/>
                <a:stretch/>
              </p:blipFill>
              <p:spPr>
                <a:xfrm>
                  <a:off x="5079097" y="355129"/>
                  <a:ext cx="2013349" cy="1137116"/>
                </a:xfrm>
                <a:prstGeom prst="rect">
                  <a:avLst/>
                </a:prstGeom>
                <a:noFill/>
                <a:ln w="15875">
                  <a:solidFill>
                    <a:schemeClr val="bg1">
                      <a:lumMod val="65000"/>
                    </a:schemeClr>
                  </a:solidFill>
                </a:ln>
              </p:spPr>
            </p:pic>
          </p:grpSp>
        </p:grp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B6B4AEEB-91F4-7EAB-DD77-8AD53E43502C}"/>
                </a:ext>
              </a:extLst>
            </p:cNvPr>
            <p:cNvSpPr txBox="1"/>
            <p:nvPr/>
          </p:nvSpPr>
          <p:spPr>
            <a:xfrm>
              <a:off x="7707299" y="1734012"/>
              <a:ext cx="766149" cy="525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rPr>
                <a:t>×K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08B2034D-7EAF-3504-EF50-DFCD05E8F486}"/>
              </a:ext>
            </a:extLst>
          </p:cNvPr>
          <p:cNvGrpSpPr/>
          <p:nvPr/>
        </p:nvGrpSpPr>
        <p:grpSpPr>
          <a:xfrm>
            <a:off x="1836939" y="2194963"/>
            <a:ext cx="2102734" cy="848399"/>
            <a:chOff x="529074" y="1384645"/>
            <a:chExt cx="2759453" cy="1206060"/>
          </a:xfrm>
        </p:grpSpPr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66166398-B7EC-2DBD-A02D-8EA0086B8694}"/>
                </a:ext>
              </a:extLst>
            </p:cNvPr>
            <p:cNvGrpSpPr/>
            <p:nvPr/>
          </p:nvGrpSpPr>
          <p:grpSpPr>
            <a:xfrm>
              <a:off x="529074" y="1384645"/>
              <a:ext cx="2470799" cy="1116148"/>
              <a:chOff x="8399235" y="1612330"/>
              <a:chExt cx="2470799" cy="1116148"/>
            </a:xfrm>
          </p:grpSpPr>
          <p:sp>
            <p:nvSpPr>
              <p:cNvPr id="26" name="矩形: 圆角 587">
                <a:extLst>
                  <a:ext uri="{FF2B5EF4-FFF2-40B4-BE49-F238E27FC236}">
                    <a16:creationId xmlns:a16="http://schemas.microsoft.com/office/drawing/2014/main" id="{3411AE49-6FD3-9987-810D-D7FF5C8A0548}"/>
                  </a:ext>
                </a:extLst>
              </p:cNvPr>
              <p:cNvSpPr/>
              <p:nvPr/>
            </p:nvSpPr>
            <p:spPr>
              <a:xfrm>
                <a:off x="8399235" y="1612330"/>
                <a:ext cx="2470799" cy="1001808"/>
              </a:xfrm>
              <a:prstGeom prst="roundRect">
                <a:avLst>
                  <a:gd name="adj" fmla="val 3511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5B897DB-2688-96C6-5DAA-EED5F94446E4}"/>
                  </a:ext>
                </a:extLst>
              </p:cNvPr>
              <p:cNvSpPr txBox="1"/>
              <p:nvPr/>
            </p:nvSpPr>
            <p:spPr>
              <a:xfrm>
                <a:off x="8672383" y="2400334"/>
                <a:ext cx="1943912" cy="328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71" name="图片 70">
                <a:extLst>
                  <a:ext uri="{FF2B5EF4-FFF2-40B4-BE49-F238E27FC236}">
                    <a16:creationId xmlns:a16="http://schemas.microsoft.com/office/drawing/2014/main" id="{5DABABC2-8302-FDF0-083D-5264A698848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r="49712" b="68899"/>
              <a:stretch/>
            </p:blipFill>
            <p:spPr>
              <a:xfrm>
                <a:off x="8466161" y="1665258"/>
                <a:ext cx="2356357" cy="751888"/>
              </a:xfrm>
              <a:prstGeom prst="rect">
                <a:avLst/>
              </a:prstGeom>
              <a:ln w="15875">
                <a:solidFill>
                  <a:schemeClr val="bg1">
                    <a:lumMod val="75000"/>
                  </a:schemeClr>
                </a:solidFill>
              </a:ln>
            </p:spPr>
          </p:pic>
        </p:grp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11740315-FA72-1935-409D-D96F0AE5DD80}"/>
                </a:ext>
              </a:extLst>
            </p:cNvPr>
            <p:cNvGrpSpPr/>
            <p:nvPr/>
          </p:nvGrpSpPr>
          <p:grpSpPr>
            <a:xfrm>
              <a:off x="618339" y="1429477"/>
              <a:ext cx="2470799" cy="1116148"/>
              <a:chOff x="8399235" y="1612330"/>
              <a:chExt cx="2470799" cy="1116148"/>
            </a:xfrm>
          </p:grpSpPr>
          <p:sp>
            <p:nvSpPr>
              <p:cNvPr id="76" name="矩形: 圆角 587">
                <a:extLst>
                  <a:ext uri="{FF2B5EF4-FFF2-40B4-BE49-F238E27FC236}">
                    <a16:creationId xmlns:a16="http://schemas.microsoft.com/office/drawing/2014/main" id="{E5413CA6-D6DB-36D0-8374-11ADE28F3D70}"/>
                  </a:ext>
                </a:extLst>
              </p:cNvPr>
              <p:cNvSpPr/>
              <p:nvPr/>
            </p:nvSpPr>
            <p:spPr>
              <a:xfrm>
                <a:off x="8399235" y="1612330"/>
                <a:ext cx="2470799" cy="1001808"/>
              </a:xfrm>
              <a:prstGeom prst="roundRect">
                <a:avLst>
                  <a:gd name="adj" fmla="val 3511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A2DDE616-A449-472F-8B3B-307BC1F7A509}"/>
                  </a:ext>
                </a:extLst>
              </p:cNvPr>
              <p:cNvSpPr txBox="1"/>
              <p:nvPr/>
            </p:nvSpPr>
            <p:spPr>
              <a:xfrm>
                <a:off x="8672383" y="2400334"/>
                <a:ext cx="1943912" cy="328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79" name="图片 78">
                <a:extLst>
                  <a:ext uri="{FF2B5EF4-FFF2-40B4-BE49-F238E27FC236}">
                    <a16:creationId xmlns:a16="http://schemas.microsoft.com/office/drawing/2014/main" id="{56B10817-4376-83A3-CD24-0C348E0C881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r="49712" b="68899"/>
              <a:stretch/>
            </p:blipFill>
            <p:spPr>
              <a:xfrm>
                <a:off x="8466161" y="1665258"/>
                <a:ext cx="2356357" cy="751888"/>
              </a:xfrm>
              <a:prstGeom prst="rect">
                <a:avLst/>
              </a:prstGeom>
              <a:ln w="15875">
                <a:solidFill>
                  <a:schemeClr val="bg1">
                    <a:lumMod val="75000"/>
                  </a:schemeClr>
                </a:solidFill>
              </a:ln>
            </p:spPr>
          </p:pic>
        </p:grp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790D3210-ECBF-21DB-0329-FC7B9620E354}"/>
                </a:ext>
              </a:extLst>
            </p:cNvPr>
            <p:cNvGrpSpPr/>
            <p:nvPr/>
          </p:nvGrpSpPr>
          <p:grpSpPr>
            <a:xfrm>
              <a:off x="714616" y="1474557"/>
              <a:ext cx="2470799" cy="1116148"/>
              <a:chOff x="8399235" y="1612330"/>
              <a:chExt cx="2470799" cy="1116148"/>
            </a:xfrm>
          </p:grpSpPr>
          <p:sp>
            <p:nvSpPr>
              <p:cNvPr id="81" name="矩形: 圆角 587">
                <a:extLst>
                  <a:ext uri="{FF2B5EF4-FFF2-40B4-BE49-F238E27FC236}">
                    <a16:creationId xmlns:a16="http://schemas.microsoft.com/office/drawing/2014/main" id="{910796F1-CE20-E96B-0A55-32CD6A981EC2}"/>
                  </a:ext>
                </a:extLst>
              </p:cNvPr>
              <p:cNvSpPr/>
              <p:nvPr/>
            </p:nvSpPr>
            <p:spPr>
              <a:xfrm>
                <a:off x="8399235" y="1612330"/>
                <a:ext cx="2470799" cy="1001808"/>
              </a:xfrm>
              <a:prstGeom prst="roundRect">
                <a:avLst>
                  <a:gd name="adj" fmla="val 3511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69F5782F-87C6-B381-0790-CED6EBEA4A43}"/>
                  </a:ext>
                </a:extLst>
              </p:cNvPr>
              <p:cNvSpPr txBox="1"/>
              <p:nvPr/>
            </p:nvSpPr>
            <p:spPr>
              <a:xfrm>
                <a:off x="8672383" y="2400334"/>
                <a:ext cx="1943912" cy="328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83" name="图片 82">
                <a:extLst>
                  <a:ext uri="{FF2B5EF4-FFF2-40B4-BE49-F238E27FC236}">
                    <a16:creationId xmlns:a16="http://schemas.microsoft.com/office/drawing/2014/main" id="{BD9732C7-6D7A-1D45-7B2D-40830A9ECC8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r="49712" b="68899"/>
              <a:stretch/>
            </p:blipFill>
            <p:spPr>
              <a:xfrm>
                <a:off x="8466161" y="1665258"/>
                <a:ext cx="2356357" cy="751888"/>
              </a:xfrm>
              <a:prstGeom prst="rect">
                <a:avLst/>
              </a:prstGeom>
              <a:ln w="15875">
                <a:solidFill>
                  <a:schemeClr val="bg1">
                    <a:lumMod val="75000"/>
                  </a:schemeClr>
                </a:solidFill>
              </a:ln>
            </p:spPr>
          </p:pic>
        </p:grp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28C7FF35-A089-EDE9-99E2-F823652DB49C}"/>
                </a:ext>
              </a:extLst>
            </p:cNvPr>
            <p:cNvGrpSpPr/>
            <p:nvPr/>
          </p:nvGrpSpPr>
          <p:grpSpPr>
            <a:xfrm>
              <a:off x="817728" y="1528633"/>
              <a:ext cx="2470799" cy="1050520"/>
              <a:chOff x="8399235" y="1612330"/>
              <a:chExt cx="2470799" cy="1050520"/>
            </a:xfrm>
          </p:grpSpPr>
          <p:sp>
            <p:nvSpPr>
              <p:cNvPr id="85" name="矩形: 圆角 587">
                <a:extLst>
                  <a:ext uri="{FF2B5EF4-FFF2-40B4-BE49-F238E27FC236}">
                    <a16:creationId xmlns:a16="http://schemas.microsoft.com/office/drawing/2014/main" id="{57A91ADA-BDA3-58D0-A547-64FF23D8C8E7}"/>
                  </a:ext>
                </a:extLst>
              </p:cNvPr>
              <p:cNvSpPr/>
              <p:nvPr/>
            </p:nvSpPr>
            <p:spPr>
              <a:xfrm>
                <a:off x="8399235" y="1612330"/>
                <a:ext cx="2470799" cy="1001808"/>
              </a:xfrm>
              <a:prstGeom prst="roundRect">
                <a:avLst>
                  <a:gd name="adj" fmla="val 3511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00EDCD26-8F4B-D1F4-7FD3-B5C294543454}"/>
                  </a:ext>
                </a:extLst>
              </p:cNvPr>
              <p:cNvSpPr txBox="1"/>
              <p:nvPr/>
            </p:nvSpPr>
            <p:spPr>
              <a:xfrm>
                <a:off x="8672383" y="2400334"/>
                <a:ext cx="1943912" cy="26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solution generation prompts - </a:t>
                </a:r>
                <a:r>
                  <a:rPr kumimoji="0" lang="en-US" altLang="zh-CN" sz="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PoT</a:t>
                </a:r>
                <a:endParaRPr kumimoji="0" lang="zh-CN" altLang="en-US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87" name="图片 86">
                <a:extLst>
                  <a:ext uri="{FF2B5EF4-FFF2-40B4-BE49-F238E27FC236}">
                    <a16:creationId xmlns:a16="http://schemas.microsoft.com/office/drawing/2014/main" id="{CF820CBF-BC82-57B1-3731-8A7E3E0410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r="49712" b="68899"/>
              <a:stretch/>
            </p:blipFill>
            <p:spPr>
              <a:xfrm>
                <a:off x="8466161" y="1665258"/>
                <a:ext cx="2356357" cy="751888"/>
              </a:xfrm>
              <a:prstGeom prst="rect">
                <a:avLst/>
              </a:prstGeom>
              <a:ln w="15875">
                <a:solidFill>
                  <a:schemeClr val="bg1">
                    <a:lumMod val="75000"/>
                  </a:schemeClr>
                </a:solidFill>
              </a:ln>
            </p:spPr>
          </p:pic>
        </p:grpSp>
      </p:grp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1DCF1359-C86F-706B-E4F0-C4B4108B717D}"/>
              </a:ext>
            </a:extLst>
          </p:cNvPr>
          <p:cNvGrpSpPr/>
          <p:nvPr/>
        </p:nvGrpSpPr>
        <p:grpSpPr>
          <a:xfrm>
            <a:off x="6915545" y="2005515"/>
            <a:ext cx="806017" cy="676008"/>
            <a:chOff x="6709679" y="2998158"/>
            <a:chExt cx="1057750" cy="960994"/>
          </a:xfrm>
        </p:grpSpPr>
        <p:pic>
          <p:nvPicPr>
            <p:cNvPr id="159" name="图形 158" descr="计算器​​">
              <a:extLst>
                <a:ext uri="{FF2B5EF4-FFF2-40B4-BE49-F238E27FC236}">
                  <a16:creationId xmlns:a16="http://schemas.microsoft.com/office/drawing/2014/main" id="{076A13F9-BA3A-41C4-DFFC-F09876E4C70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791897" y="2998158"/>
              <a:ext cx="765776" cy="765777"/>
            </a:xfrm>
            <a:prstGeom prst="rect">
              <a:avLst/>
            </a:prstGeom>
          </p:spPr>
        </p:pic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55C3E6F8-0DEC-B3E8-8141-F0A25D71CE4D}"/>
                </a:ext>
              </a:extLst>
            </p:cNvPr>
            <p:cNvSpPr txBox="1"/>
            <p:nvPr/>
          </p:nvSpPr>
          <p:spPr>
            <a:xfrm>
              <a:off x="6709679" y="3696636"/>
              <a:ext cx="1057750" cy="2625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code interpreter</a:t>
              </a:r>
              <a:endParaRPr kumimoji="0" lang="zh-CN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cxnSp>
        <p:nvCxnSpPr>
          <p:cNvPr id="162" name="直线箭头连接符 107">
            <a:extLst>
              <a:ext uri="{FF2B5EF4-FFF2-40B4-BE49-F238E27FC236}">
                <a16:creationId xmlns:a16="http://schemas.microsoft.com/office/drawing/2014/main" id="{DC5B1713-7A71-CA08-E492-47C852376789}"/>
              </a:ext>
            </a:extLst>
          </p:cNvPr>
          <p:cNvCxnSpPr>
            <a:cxnSpLocks/>
          </p:cNvCxnSpPr>
          <p:nvPr/>
        </p:nvCxnSpPr>
        <p:spPr>
          <a:xfrm>
            <a:off x="6949758" y="2688061"/>
            <a:ext cx="68971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矩形 165">
            <a:extLst>
              <a:ext uri="{FF2B5EF4-FFF2-40B4-BE49-F238E27FC236}">
                <a16:creationId xmlns:a16="http://schemas.microsoft.com/office/drawing/2014/main" id="{2F6121FF-CA58-F923-E732-FD8EAF732FDB}"/>
              </a:ext>
            </a:extLst>
          </p:cNvPr>
          <p:cNvSpPr/>
          <p:nvPr/>
        </p:nvSpPr>
        <p:spPr>
          <a:xfrm>
            <a:off x="7708174" y="2556911"/>
            <a:ext cx="873507" cy="22411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answers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314D1076-43BC-A2BD-8CA6-EEE45E03F8D4}"/>
              </a:ext>
            </a:extLst>
          </p:cNvPr>
          <p:cNvSpPr txBox="1"/>
          <p:nvPr/>
        </p:nvSpPr>
        <p:spPr>
          <a:xfrm>
            <a:off x="8511360" y="248947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×K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5CB6F50A-4BD5-9B20-ACA7-A3100A831BA6}"/>
              </a:ext>
            </a:extLst>
          </p:cNvPr>
          <p:cNvGrpSpPr/>
          <p:nvPr/>
        </p:nvGrpSpPr>
        <p:grpSpPr>
          <a:xfrm>
            <a:off x="4093183" y="4484945"/>
            <a:ext cx="548709" cy="626704"/>
            <a:chOff x="4738877" y="1610625"/>
            <a:chExt cx="720080" cy="890905"/>
          </a:xfrm>
        </p:grpSpPr>
        <p:pic>
          <p:nvPicPr>
            <p:cNvPr id="174" name="图形 173" descr="原子">
              <a:extLst>
                <a:ext uri="{FF2B5EF4-FFF2-40B4-BE49-F238E27FC236}">
                  <a16:creationId xmlns:a16="http://schemas.microsoft.com/office/drawing/2014/main" id="{C6C974CE-D9AE-5504-E5AE-3CD2411A6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738877" y="1610625"/>
              <a:ext cx="720080" cy="720081"/>
            </a:xfrm>
            <a:prstGeom prst="rect">
              <a:avLst/>
            </a:prstGeom>
          </p:spPr>
        </p:pic>
        <p:sp>
          <p:nvSpPr>
            <p:cNvPr id="175" name="文本框 174">
              <a:extLst>
                <a:ext uri="{FF2B5EF4-FFF2-40B4-BE49-F238E27FC236}">
                  <a16:creationId xmlns:a16="http://schemas.microsoft.com/office/drawing/2014/main" id="{C827F462-F7C5-5407-2CB8-29436A6D0B62}"/>
                </a:ext>
              </a:extLst>
            </p:cNvPr>
            <p:cNvSpPr txBox="1"/>
            <p:nvPr/>
          </p:nvSpPr>
          <p:spPr>
            <a:xfrm>
              <a:off x="4871809" y="2239014"/>
              <a:ext cx="504056" cy="2625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LLM</a:t>
              </a:r>
              <a:endParaRPr kumimoji="0" lang="zh-CN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sp>
        <p:nvSpPr>
          <p:cNvPr id="193" name="矩形 192">
            <a:extLst>
              <a:ext uri="{FF2B5EF4-FFF2-40B4-BE49-F238E27FC236}">
                <a16:creationId xmlns:a16="http://schemas.microsoft.com/office/drawing/2014/main" id="{E4F993E1-4087-31C5-CBEB-FE38AFF2F73F}"/>
              </a:ext>
            </a:extLst>
          </p:cNvPr>
          <p:cNvSpPr/>
          <p:nvPr/>
        </p:nvSpPr>
        <p:spPr>
          <a:xfrm>
            <a:off x="8968465" y="5019316"/>
            <a:ext cx="1529359" cy="22411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verification results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94" name="直线箭头连接符 107">
            <a:extLst>
              <a:ext uri="{FF2B5EF4-FFF2-40B4-BE49-F238E27FC236}">
                <a16:creationId xmlns:a16="http://schemas.microsoft.com/office/drawing/2014/main" id="{5153840D-83BB-0D98-23B1-70B2F779E5DC}"/>
              </a:ext>
            </a:extLst>
          </p:cNvPr>
          <p:cNvCxnSpPr>
            <a:cxnSpLocks/>
          </p:cNvCxnSpPr>
          <p:nvPr/>
        </p:nvCxnSpPr>
        <p:spPr>
          <a:xfrm>
            <a:off x="7032104" y="5111649"/>
            <a:ext cx="1894150" cy="114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文本框 195">
            <a:extLst>
              <a:ext uri="{FF2B5EF4-FFF2-40B4-BE49-F238E27FC236}">
                <a16:creationId xmlns:a16="http://schemas.microsoft.com/office/drawing/2014/main" id="{06C66F52-4CBD-4C24-1D63-1CDA7AB47533}"/>
              </a:ext>
            </a:extLst>
          </p:cNvPr>
          <p:cNvSpPr txBox="1"/>
          <p:nvPr/>
        </p:nvSpPr>
        <p:spPr>
          <a:xfrm>
            <a:off x="10423328" y="4930403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×(K+N)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0F01E4-5FF1-AA24-6B99-0EE6BA746C57}"/>
              </a:ext>
            </a:extLst>
          </p:cNvPr>
          <p:cNvSpPr/>
          <p:nvPr/>
        </p:nvSpPr>
        <p:spPr>
          <a:xfrm>
            <a:off x="264817" y="3692288"/>
            <a:ext cx="873507" cy="22411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problems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9" name="直线箭头连接符 107">
            <a:extLst>
              <a:ext uri="{FF2B5EF4-FFF2-40B4-BE49-F238E27FC236}">
                <a16:creationId xmlns:a16="http://schemas.microsoft.com/office/drawing/2014/main" id="{6799C192-3736-0259-5E82-7F594F3A9A6C}"/>
              </a:ext>
            </a:extLst>
          </p:cNvPr>
          <p:cNvCxnSpPr>
            <a:cxnSpLocks/>
          </p:cNvCxnSpPr>
          <p:nvPr/>
        </p:nvCxnSpPr>
        <p:spPr>
          <a:xfrm flipV="1">
            <a:off x="1227020" y="2805827"/>
            <a:ext cx="485787" cy="10127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线箭头连接符 107">
            <a:extLst>
              <a:ext uri="{FF2B5EF4-FFF2-40B4-BE49-F238E27FC236}">
                <a16:creationId xmlns:a16="http://schemas.microsoft.com/office/drawing/2014/main" id="{A34B5E46-EB77-EDF9-B276-16EFC8B23F59}"/>
              </a:ext>
            </a:extLst>
          </p:cNvPr>
          <p:cNvCxnSpPr>
            <a:cxnSpLocks/>
          </p:cNvCxnSpPr>
          <p:nvPr/>
        </p:nvCxnSpPr>
        <p:spPr>
          <a:xfrm>
            <a:off x="1227020" y="3818604"/>
            <a:ext cx="485786" cy="827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线箭头连接符 107">
            <a:extLst>
              <a:ext uri="{FF2B5EF4-FFF2-40B4-BE49-F238E27FC236}">
                <a16:creationId xmlns:a16="http://schemas.microsoft.com/office/drawing/2014/main" id="{F2C6DF39-42D0-E5FE-60AF-4ABF4A7806D3}"/>
              </a:ext>
            </a:extLst>
          </p:cNvPr>
          <p:cNvCxnSpPr>
            <a:cxnSpLocks/>
          </p:cNvCxnSpPr>
          <p:nvPr/>
        </p:nvCxnSpPr>
        <p:spPr>
          <a:xfrm flipV="1">
            <a:off x="1227020" y="3818604"/>
            <a:ext cx="575508" cy="46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D63574EA-D359-163A-1D4E-A5F4E1E7698E}"/>
              </a:ext>
            </a:extLst>
          </p:cNvPr>
          <p:cNvGrpSpPr/>
          <p:nvPr/>
        </p:nvGrpSpPr>
        <p:grpSpPr>
          <a:xfrm>
            <a:off x="4246752" y="3260379"/>
            <a:ext cx="548709" cy="612580"/>
            <a:chOff x="4173162" y="1844824"/>
            <a:chExt cx="548709" cy="612580"/>
          </a:xfrm>
        </p:grpSpPr>
        <p:pic>
          <p:nvPicPr>
            <p:cNvPr id="90" name="图形 89" descr="原子">
              <a:extLst>
                <a:ext uri="{FF2B5EF4-FFF2-40B4-BE49-F238E27FC236}">
                  <a16:creationId xmlns:a16="http://schemas.microsoft.com/office/drawing/2014/main" id="{2AD46C4B-AB93-6C54-20B0-D634819212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173162" y="1844824"/>
              <a:ext cx="548709" cy="506538"/>
            </a:xfrm>
            <a:prstGeom prst="rect">
              <a:avLst/>
            </a:prstGeom>
          </p:spPr>
        </p:pic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5BCFD38D-FC88-7A0D-6179-14F17924AEFC}"/>
                </a:ext>
              </a:extLst>
            </p:cNvPr>
            <p:cNvSpPr txBox="1"/>
            <p:nvPr/>
          </p:nvSpPr>
          <p:spPr>
            <a:xfrm>
              <a:off x="4276023" y="2272738"/>
              <a:ext cx="384096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LLM</a:t>
              </a:r>
              <a:endParaRPr kumimoji="0" lang="zh-CN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cxnSp>
        <p:nvCxnSpPr>
          <p:cNvPr id="96" name="直线箭头连接符 107">
            <a:extLst>
              <a:ext uri="{FF2B5EF4-FFF2-40B4-BE49-F238E27FC236}">
                <a16:creationId xmlns:a16="http://schemas.microsoft.com/office/drawing/2014/main" id="{7AF56AB9-3563-FEE1-72FA-CE61A5B027A7}"/>
              </a:ext>
            </a:extLst>
          </p:cNvPr>
          <p:cNvCxnSpPr>
            <a:cxnSpLocks/>
          </p:cNvCxnSpPr>
          <p:nvPr/>
        </p:nvCxnSpPr>
        <p:spPr>
          <a:xfrm flipV="1">
            <a:off x="4004852" y="3861855"/>
            <a:ext cx="1150929" cy="13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组合 225">
            <a:extLst>
              <a:ext uri="{FF2B5EF4-FFF2-40B4-BE49-F238E27FC236}">
                <a16:creationId xmlns:a16="http://schemas.microsoft.com/office/drawing/2014/main" id="{9DD677F6-9F9D-1841-91EA-6C4C85D1647A}"/>
              </a:ext>
            </a:extLst>
          </p:cNvPr>
          <p:cNvGrpSpPr/>
          <p:nvPr/>
        </p:nvGrpSpPr>
        <p:grpSpPr>
          <a:xfrm>
            <a:off x="5257979" y="3677136"/>
            <a:ext cx="1239413" cy="299739"/>
            <a:chOff x="4815431" y="3710220"/>
            <a:chExt cx="1239413" cy="299739"/>
          </a:xfrm>
        </p:grpSpPr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9300DC24-944B-87BB-37EC-FB65DE11A5C5}"/>
                </a:ext>
              </a:extLst>
            </p:cNvPr>
            <p:cNvSpPr/>
            <p:nvPr/>
          </p:nvSpPr>
          <p:spPr>
            <a:xfrm>
              <a:off x="4815431" y="3785840"/>
              <a:ext cx="873507" cy="22411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answers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30A24D80-57EE-B978-3E86-3EA164944911}"/>
                </a:ext>
              </a:extLst>
            </p:cNvPr>
            <p:cNvSpPr txBox="1"/>
            <p:nvPr/>
          </p:nvSpPr>
          <p:spPr>
            <a:xfrm>
              <a:off x="5609971" y="3710220"/>
              <a:ext cx="444873" cy="2598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rPr>
                <a:t>×N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E606A15B-185E-F590-6BFE-AE1A9461DD4F}"/>
              </a:ext>
            </a:extLst>
          </p:cNvPr>
          <p:cNvGrpSpPr/>
          <p:nvPr/>
        </p:nvGrpSpPr>
        <p:grpSpPr>
          <a:xfrm>
            <a:off x="7705206" y="3463263"/>
            <a:ext cx="869597" cy="893923"/>
            <a:chOff x="7712056" y="1859970"/>
            <a:chExt cx="869597" cy="893923"/>
          </a:xfrm>
        </p:grpSpPr>
        <p:pic>
          <p:nvPicPr>
            <p:cNvPr id="120" name="图形 119" descr="数据库">
              <a:extLst>
                <a:ext uri="{FF2B5EF4-FFF2-40B4-BE49-F238E27FC236}">
                  <a16:creationId xmlns:a16="http://schemas.microsoft.com/office/drawing/2014/main" id="{9FAC5859-FAD0-3F65-F111-B375989D6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773340" y="1859970"/>
              <a:ext cx="699909" cy="699909"/>
            </a:xfrm>
            <a:prstGeom prst="rect">
              <a:avLst/>
            </a:prstGeom>
          </p:spPr>
        </p:pic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A26CB3BF-3CDF-504A-4CCF-09EEF91F7271}"/>
                </a:ext>
              </a:extLst>
            </p:cNvPr>
            <p:cNvSpPr txBox="1"/>
            <p:nvPr/>
          </p:nvSpPr>
          <p:spPr>
            <a:xfrm>
              <a:off x="7712056" y="2476894"/>
              <a:ext cx="8695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answer set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23" name="直线箭头连接符 107">
            <a:extLst>
              <a:ext uri="{FF2B5EF4-FFF2-40B4-BE49-F238E27FC236}">
                <a16:creationId xmlns:a16="http://schemas.microsoft.com/office/drawing/2014/main" id="{99533C95-C999-22D5-73DA-22263B28D529}"/>
              </a:ext>
            </a:extLst>
          </p:cNvPr>
          <p:cNvCxnSpPr>
            <a:cxnSpLocks/>
          </p:cNvCxnSpPr>
          <p:nvPr/>
        </p:nvCxnSpPr>
        <p:spPr>
          <a:xfrm>
            <a:off x="6599948" y="3859215"/>
            <a:ext cx="11845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线箭头连接符 107">
            <a:extLst>
              <a:ext uri="{FF2B5EF4-FFF2-40B4-BE49-F238E27FC236}">
                <a16:creationId xmlns:a16="http://schemas.microsoft.com/office/drawing/2014/main" id="{7AF56AB9-3563-FEE1-72FA-CE61A5B027A7}"/>
              </a:ext>
            </a:extLst>
          </p:cNvPr>
          <p:cNvCxnSpPr>
            <a:cxnSpLocks/>
          </p:cNvCxnSpPr>
          <p:nvPr/>
        </p:nvCxnSpPr>
        <p:spPr>
          <a:xfrm>
            <a:off x="8113689" y="2841084"/>
            <a:ext cx="6856" cy="584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线箭头连接符 107">
            <a:extLst>
              <a:ext uri="{FF2B5EF4-FFF2-40B4-BE49-F238E27FC236}">
                <a16:creationId xmlns:a16="http://schemas.microsoft.com/office/drawing/2014/main" id="{F2A3EF81-699E-CE3D-7315-A1745FC9E504}"/>
              </a:ext>
            </a:extLst>
          </p:cNvPr>
          <p:cNvCxnSpPr>
            <a:cxnSpLocks/>
          </p:cNvCxnSpPr>
          <p:nvPr/>
        </p:nvCxnSpPr>
        <p:spPr>
          <a:xfrm flipH="1" flipV="1">
            <a:off x="9670844" y="4324114"/>
            <a:ext cx="12661" cy="6164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线箭头连接符 107">
            <a:extLst>
              <a:ext uri="{FF2B5EF4-FFF2-40B4-BE49-F238E27FC236}">
                <a16:creationId xmlns:a16="http://schemas.microsoft.com/office/drawing/2014/main" id="{C8F0EDC6-BD22-AEE7-674E-4C48F436CDBB}"/>
              </a:ext>
            </a:extLst>
          </p:cNvPr>
          <p:cNvCxnSpPr>
            <a:cxnSpLocks/>
            <a:endCxn id="261" idx="2"/>
          </p:cNvCxnSpPr>
          <p:nvPr/>
        </p:nvCxnSpPr>
        <p:spPr>
          <a:xfrm>
            <a:off x="8417033" y="3860638"/>
            <a:ext cx="853443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组合 182">
            <a:extLst>
              <a:ext uri="{FF2B5EF4-FFF2-40B4-BE49-F238E27FC236}">
                <a16:creationId xmlns:a16="http://schemas.microsoft.com/office/drawing/2014/main" id="{DDEDF266-82D1-D4FB-763A-682337352B7C}"/>
              </a:ext>
            </a:extLst>
          </p:cNvPr>
          <p:cNvGrpSpPr/>
          <p:nvPr/>
        </p:nvGrpSpPr>
        <p:grpSpPr>
          <a:xfrm>
            <a:off x="7252437" y="4426386"/>
            <a:ext cx="806017" cy="675825"/>
            <a:chOff x="6769713" y="2949861"/>
            <a:chExt cx="1057750" cy="960734"/>
          </a:xfrm>
        </p:grpSpPr>
        <p:pic>
          <p:nvPicPr>
            <p:cNvPr id="184" name="图形 183" descr="计算器​​">
              <a:extLst>
                <a:ext uri="{FF2B5EF4-FFF2-40B4-BE49-F238E27FC236}">
                  <a16:creationId xmlns:a16="http://schemas.microsoft.com/office/drawing/2014/main" id="{258AAFEB-BED2-3AE4-1B02-C5D4A27FA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824053" y="2949861"/>
              <a:ext cx="765776" cy="765776"/>
            </a:xfrm>
            <a:prstGeom prst="rect">
              <a:avLst/>
            </a:prstGeom>
          </p:spPr>
        </p:pic>
        <p:sp>
          <p:nvSpPr>
            <p:cNvPr id="185" name="文本框 184">
              <a:extLst>
                <a:ext uri="{FF2B5EF4-FFF2-40B4-BE49-F238E27FC236}">
                  <a16:creationId xmlns:a16="http://schemas.microsoft.com/office/drawing/2014/main" id="{07420FCE-9650-690A-1B93-16C8AEB79FB3}"/>
                </a:ext>
              </a:extLst>
            </p:cNvPr>
            <p:cNvSpPr txBox="1"/>
            <p:nvPr/>
          </p:nvSpPr>
          <p:spPr>
            <a:xfrm>
              <a:off x="6769713" y="3648079"/>
              <a:ext cx="1057750" cy="2625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code interpreter</a:t>
              </a:r>
              <a:endParaRPr kumimoji="0" lang="zh-CN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cxnSp>
        <p:nvCxnSpPr>
          <p:cNvPr id="252" name="直线箭头连接符 107">
            <a:extLst>
              <a:ext uri="{FF2B5EF4-FFF2-40B4-BE49-F238E27FC236}">
                <a16:creationId xmlns:a16="http://schemas.microsoft.com/office/drawing/2014/main" id="{49BB24BC-0F3F-4706-88A7-75C551ECDFEC}"/>
              </a:ext>
            </a:extLst>
          </p:cNvPr>
          <p:cNvCxnSpPr>
            <a:cxnSpLocks/>
            <a:stCxn id="261" idx="6"/>
          </p:cNvCxnSpPr>
          <p:nvPr/>
        </p:nvCxnSpPr>
        <p:spPr>
          <a:xfrm flipV="1">
            <a:off x="10069959" y="3858813"/>
            <a:ext cx="492002" cy="1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9" name="组合 268">
            <a:extLst>
              <a:ext uri="{FF2B5EF4-FFF2-40B4-BE49-F238E27FC236}">
                <a16:creationId xmlns:a16="http://schemas.microsoft.com/office/drawing/2014/main" id="{475E3690-6BB3-84B1-D4B7-6D11CAC80B4E}"/>
              </a:ext>
            </a:extLst>
          </p:cNvPr>
          <p:cNvGrpSpPr/>
          <p:nvPr/>
        </p:nvGrpSpPr>
        <p:grpSpPr>
          <a:xfrm>
            <a:off x="9270476" y="3483297"/>
            <a:ext cx="894236" cy="754681"/>
            <a:chOff x="9413027" y="3509426"/>
            <a:chExt cx="894236" cy="754681"/>
          </a:xfrm>
        </p:grpSpPr>
        <p:sp>
          <p:nvSpPr>
            <p:cNvPr id="261" name="流程图: 接点 260">
              <a:extLst>
                <a:ext uri="{FF2B5EF4-FFF2-40B4-BE49-F238E27FC236}">
                  <a16:creationId xmlns:a16="http://schemas.microsoft.com/office/drawing/2014/main" id="{60BC30FA-3F6D-96E3-0BF7-BF1FFBC8347F}"/>
                </a:ext>
              </a:extLst>
            </p:cNvPr>
            <p:cNvSpPr/>
            <p:nvPr/>
          </p:nvSpPr>
          <p:spPr>
            <a:xfrm>
              <a:off x="9413027" y="3509426"/>
              <a:ext cx="799483" cy="754681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7" name="文本框 266">
              <a:extLst>
                <a:ext uri="{FF2B5EF4-FFF2-40B4-BE49-F238E27FC236}">
                  <a16:creationId xmlns:a16="http://schemas.microsoft.com/office/drawing/2014/main" id="{351A08E4-FCE4-3A09-438C-987FD3687151}"/>
                </a:ext>
              </a:extLst>
            </p:cNvPr>
            <p:cNvSpPr txBox="1"/>
            <p:nvPr/>
          </p:nvSpPr>
          <p:spPr>
            <a:xfrm>
              <a:off x="9501246" y="4026470"/>
              <a:ext cx="806017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voting weights</a:t>
              </a:r>
              <a:endParaRPr kumimoji="0" lang="zh-CN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sp>
        <p:nvSpPr>
          <p:cNvPr id="277" name="矩形 276">
            <a:extLst>
              <a:ext uri="{FF2B5EF4-FFF2-40B4-BE49-F238E27FC236}">
                <a16:creationId xmlns:a16="http://schemas.microsoft.com/office/drawing/2014/main" id="{38F83F4A-2EB6-48BB-49CC-F1496F6F3DBB}"/>
              </a:ext>
            </a:extLst>
          </p:cNvPr>
          <p:cNvSpPr/>
          <p:nvPr/>
        </p:nvSpPr>
        <p:spPr>
          <a:xfrm>
            <a:off x="10674590" y="3739494"/>
            <a:ext cx="1199047" cy="2170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final answers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8CEC36A-CAA9-6BD9-6243-BB1100388849}"/>
              </a:ext>
            </a:extLst>
          </p:cNvPr>
          <p:cNvSpPr txBox="1"/>
          <p:nvPr/>
        </p:nvSpPr>
        <p:spPr>
          <a:xfrm>
            <a:off x="3924036" y="2654098"/>
            <a:ext cx="7491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post process</a:t>
            </a:r>
            <a:endParaRPr kumimoji="0" lang="zh-CN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DA9E1ED-0196-DFE0-ACCD-FCB7AD4BF17F}"/>
              </a:ext>
            </a:extLst>
          </p:cNvPr>
          <p:cNvSpPr txBox="1"/>
          <p:nvPr/>
        </p:nvSpPr>
        <p:spPr>
          <a:xfrm>
            <a:off x="4196598" y="3881242"/>
            <a:ext cx="7491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post process</a:t>
            </a:r>
            <a:endParaRPr kumimoji="0" lang="zh-CN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0798392-6F1E-25C7-6BB5-60830252E1E8}"/>
              </a:ext>
            </a:extLst>
          </p:cNvPr>
          <p:cNvSpPr txBox="1"/>
          <p:nvPr/>
        </p:nvSpPr>
        <p:spPr>
          <a:xfrm>
            <a:off x="4019709" y="5120413"/>
            <a:ext cx="7491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post process</a:t>
            </a:r>
            <a:endParaRPr kumimoji="0" lang="zh-CN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C75A5E8D-0CE7-02FE-6800-76CFA9631F43}"/>
              </a:ext>
            </a:extLst>
          </p:cNvPr>
          <p:cNvGrpSpPr/>
          <p:nvPr/>
        </p:nvGrpSpPr>
        <p:grpSpPr>
          <a:xfrm>
            <a:off x="1877168" y="3454809"/>
            <a:ext cx="2028535" cy="856449"/>
            <a:chOff x="1826655" y="3464455"/>
            <a:chExt cx="2028535" cy="856449"/>
          </a:xfrm>
        </p:grpSpPr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8C3B4F60-0E88-C614-D230-7E8DA91D44A9}"/>
                </a:ext>
              </a:extLst>
            </p:cNvPr>
            <p:cNvGrpSpPr/>
            <p:nvPr/>
          </p:nvGrpSpPr>
          <p:grpSpPr>
            <a:xfrm>
              <a:off x="1826655" y="3464455"/>
              <a:ext cx="1882777" cy="785151"/>
              <a:chOff x="1936953" y="4528311"/>
              <a:chExt cx="1882777" cy="785151"/>
            </a:xfrm>
          </p:grpSpPr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FCFB5297-0D94-A862-4339-8CB4044F43B3}"/>
                  </a:ext>
                </a:extLst>
              </p:cNvPr>
              <p:cNvGrpSpPr/>
              <p:nvPr/>
            </p:nvGrpSpPr>
            <p:grpSpPr>
              <a:xfrm>
                <a:off x="1936953" y="4528311"/>
                <a:ext cx="1882777" cy="785151"/>
                <a:chOff x="5238632" y="241057"/>
                <a:chExt cx="2470799" cy="1116148"/>
              </a:xfrm>
            </p:grpSpPr>
            <p:sp>
              <p:nvSpPr>
                <p:cNvPr id="44" name="矩形: 圆角 587">
                  <a:extLst>
                    <a:ext uri="{FF2B5EF4-FFF2-40B4-BE49-F238E27FC236}">
                      <a16:creationId xmlns:a16="http://schemas.microsoft.com/office/drawing/2014/main" id="{95B4DD59-12D1-B561-F9FD-138BD2B4A1F5}"/>
                    </a:ext>
                  </a:extLst>
                </p:cNvPr>
                <p:cNvSpPr/>
                <p:nvPr/>
              </p:nvSpPr>
              <p:spPr>
                <a:xfrm>
                  <a:off x="5238632" y="241057"/>
                  <a:ext cx="2470799" cy="1001808"/>
                </a:xfrm>
                <a:prstGeom prst="roundRect">
                  <a:avLst>
                    <a:gd name="adj" fmla="val 3511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F35742AE-E1D3-C14B-8CCF-56851758E740}"/>
                    </a:ext>
                  </a:extLst>
                </p:cNvPr>
                <p:cNvSpPr txBox="1"/>
                <p:nvPr/>
              </p:nvSpPr>
              <p:spPr>
                <a:xfrm>
                  <a:off x="5511780" y="1029061"/>
                  <a:ext cx="1943911" cy="3281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endParaRPr>
                </a:p>
              </p:txBody>
            </p:sp>
          </p:grpSp>
          <p:pic>
            <p:nvPicPr>
              <p:cNvPr id="111" name="图片 110">
                <a:extLst>
                  <a:ext uri="{FF2B5EF4-FFF2-40B4-BE49-F238E27FC236}">
                    <a16:creationId xmlns:a16="http://schemas.microsoft.com/office/drawing/2014/main" id="{58CD498D-13A8-88FB-E619-1B12EB9FD7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2031" y="4574589"/>
                <a:ext cx="1779616" cy="545932"/>
              </a:xfrm>
              <a:prstGeom prst="rect">
                <a:avLst/>
              </a:prstGeom>
              <a:ln w="15875">
                <a:solidFill>
                  <a:schemeClr val="bg1">
                    <a:lumMod val="75000"/>
                  </a:schemeClr>
                </a:solidFill>
              </a:ln>
            </p:spPr>
          </p:pic>
        </p:grpSp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36719373-52DD-CE23-A249-48A9E8B5D743}"/>
                </a:ext>
              </a:extLst>
            </p:cNvPr>
            <p:cNvGrpSpPr/>
            <p:nvPr/>
          </p:nvGrpSpPr>
          <p:grpSpPr>
            <a:xfrm>
              <a:off x="1871733" y="3501439"/>
              <a:ext cx="1882777" cy="785151"/>
              <a:chOff x="1936953" y="4528311"/>
              <a:chExt cx="1882777" cy="785151"/>
            </a:xfrm>
          </p:grpSpPr>
          <p:grpSp>
            <p:nvGrpSpPr>
              <p:cNvPr id="114" name="组合 113">
                <a:extLst>
                  <a:ext uri="{FF2B5EF4-FFF2-40B4-BE49-F238E27FC236}">
                    <a16:creationId xmlns:a16="http://schemas.microsoft.com/office/drawing/2014/main" id="{D78CDFAD-2220-0F33-AABB-B9CFC573834A}"/>
                  </a:ext>
                </a:extLst>
              </p:cNvPr>
              <p:cNvGrpSpPr/>
              <p:nvPr/>
            </p:nvGrpSpPr>
            <p:grpSpPr>
              <a:xfrm>
                <a:off x="1936953" y="4528311"/>
                <a:ext cx="1882777" cy="785151"/>
                <a:chOff x="5238632" y="241057"/>
                <a:chExt cx="2470799" cy="1116148"/>
              </a:xfrm>
            </p:grpSpPr>
            <p:sp>
              <p:nvSpPr>
                <p:cNvPr id="118" name="矩形: 圆角 587">
                  <a:extLst>
                    <a:ext uri="{FF2B5EF4-FFF2-40B4-BE49-F238E27FC236}">
                      <a16:creationId xmlns:a16="http://schemas.microsoft.com/office/drawing/2014/main" id="{D0965D6F-A9BE-9C2E-B33B-C148607D06A8}"/>
                    </a:ext>
                  </a:extLst>
                </p:cNvPr>
                <p:cNvSpPr/>
                <p:nvPr/>
              </p:nvSpPr>
              <p:spPr>
                <a:xfrm>
                  <a:off x="5238632" y="241057"/>
                  <a:ext cx="2470799" cy="1001808"/>
                </a:xfrm>
                <a:prstGeom prst="roundRect">
                  <a:avLst>
                    <a:gd name="adj" fmla="val 3511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19" name="文本框 118">
                  <a:extLst>
                    <a:ext uri="{FF2B5EF4-FFF2-40B4-BE49-F238E27FC236}">
                      <a16:creationId xmlns:a16="http://schemas.microsoft.com/office/drawing/2014/main" id="{5D915D56-CE06-2F87-9A73-4A343FDCA66F}"/>
                    </a:ext>
                  </a:extLst>
                </p:cNvPr>
                <p:cNvSpPr txBox="1"/>
                <p:nvPr/>
              </p:nvSpPr>
              <p:spPr>
                <a:xfrm>
                  <a:off x="5511780" y="1029061"/>
                  <a:ext cx="1943911" cy="3281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endParaRPr>
                </a:p>
              </p:txBody>
            </p:sp>
          </p:grpSp>
          <p:pic>
            <p:nvPicPr>
              <p:cNvPr id="117" name="图片 116">
                <a:extLst>
                  <a:ext uri="{FF2B5EF4-FFF2-40B4-BE49-F238E27FC236}">
                    <a16:creationId xmlns:a16="http://schemas.microsoft.com/office/drawing/2014/main" id="{1AF9C374-55C7-F60C-6911-A5EBCA569E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2031" y="4574589"/>
                <a:ext cx="1779616" cy="545932"/>
              </a:xfrm>
              <a:prstGeom prst="rect">
                <a:avLst/>
              </a:prstGeom>
              <a:ln w="15875">
                <a:solidFill>
                  <a:schemeClr val="bg1">
                    <a:lumMod val="75000"/>
                  </a:schemeClr>
                </a:solidFill>
              </a:ln>
            </p:spPr>
          </p:pic>
        </p:grpSp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3EC506B7-6157-07C3-4352-06EAABBD9925}"/>
                </a:ext>
              </a:extLst>
            </p:cNvPr>
            <p:cNvGrpSpPr/>
            <p:nvPr/>
          </p:nvGrpSpPr>
          <p:grpSpPr>
            <a:xfrm>
              <a:off x="1919303" y="3535753"/>
              <a:ext cx="1882777" cy="785151"/>
              <a:chOff x="1936953" y="4528311"/>
              <a:chExt cx="1882777" cy="785151"/>
            </a:xfrm>
          </p:grpSpPr>
          <p:grpSp>
            <p:nvGrpSpPr>
              <p:cNvPr id="125" name="组合 124">
                <a:extLst>
                  <a:ext uri="{FF2B5EF4-FFF2-40B4-BE49-F238E27FC236}">
                    <a16:creationId xmlns:a16="http://schemas.microsoft.com/office/drawing/2014/main" id="{7569E7C8-0033-BB91-67CD-9309321980CB}"/>
                  </a:ext>
                </a:extLst>
              </p:cNvPr>
              <p:cNvGrpSpPr/>
              <p:nvPr/>
            </p:nvGrpSpPr>
            <p:grpSpPr>
              <a:xfrm>
                <a:off x="1936953" y="4528311"/>
                <a:ext cx="1882777" cy="785151"/>
                <a:chOff x="5238632" y="241057"/>
                <a:chExt cx="2470799" cy="1116148"/>
              </a:xfrm>
            </p:grpSpPr>
            <p:sp>
              <p:nvSpPr>
                <p:cNvPr id="128" name="矩形: 圆角 587">
                  <a:extLst>
                    <a:ext uri="{FF2B5EF4-FFF2-40B4-BE49-F238E27FC236}">
                      <a16:creationId xmlns:a16="http://schemas.microsoft.com/office/drawing/2014/main" id="{90909A95-E9EE-4B3B-9D2F-EC29EDB0A8D0}"/>
                    </a:ext>
                  </a:extLst>
                </p:cNvPr>
                <p:cNvSpPr/>
                <p:nvPr/>
              </p:nvSpPr>
              <p:spPr>
                <a:xfrm>
                  <a:off x="5238632" y="241057"/>
                  <a:ext cx="2470799" cy="1001808"/>
                </a:xfrm>
                <a:prstGeom prst="roundRect">
                  <a:avLst>
                    <a:gd name="adj" fmla="val 3511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6788B3FE-5B83-E4D6-306A-0018F0F2D5CD}"/>
                    </a:ext>
                  </a:extLst>
                </p:cNvPr>
                <p:cNvSpPr txBox="1"/>
                <p:nvPr/>
              </p:nvSpPr>
              <p:spPr>
                <a:xfrm>
                  <a:off x="5511780" y="1029061"/>
                  <a:ext cx="1943911" cy="3281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endParaRPr>
                </a:p>
              </p:txBody>
            </p:sp>
          </p:grpSp>
          <p:pic>
            <p:nvPicPr>
              <p:cNvPr id="126" name="图片 125">
                <a:extLst>
                  <a:ext uri="{FF2B5EF4-FFF2-40B4-BE49-F238E27FC236}">
                    <a16:creationId xmlns:a16="http://schemas.microsoft.com/office/drawing/2014/main" id="{96968555-BC34-8AA5-D35D-E3972F13FB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2031" y="4574589"/>
                <a:ext cx="1779616" cy="545932"/>
              </a:xfrm>
              <a:prstGeom prst="rect">
                <a:avLst/>
              </a:prstGeom>
              <a:ln w="15875">
                <a:solidFill>
                  <a:schemeClr val="bg1">
                    <a:lumMod val="75000"/>
                  </a:schemeClr>
                </a:solidFill>
              </a:ln>
            </p:spPr>
          </p:pic>
        </p:grpSp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7CA346FC-8FA7-1F77-38DC-A044E3AB1729}"/>
                </a:ext>
              </a:extLst>
            </p:cNvPr>
            <p:cNvGrpSpPr/>
            <p:nvPr/>
          </p:nvGrpSpPr>
          <p:grpSpPr>
            <a:xfrm>
              <a:off x="1972413" y="3575175"/>
              <a:ext cx="1882777" cy="738983"/>
              <a:chOff x="3502102" y="4005279"/>
              <a:chExt cx="1882777" cy="738983"/>
            </a:xfrm>
          </p:grpSpPr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0B509C5D-D1CB-D8B2-2D5A-98ECE129E9AA}"/>
                  </a:ext>
                </a:extLst>
              </p:cNvPr>
              <p:cNvGrpSpPr/>
              <p:nvPr/>
            </p:nvGrpSpPr>
            <p:grpSpPr>
              <a:xfrm>
                <a:off x="3502102" y="4005279"/>
                <a:ext cx="1882777" cy="738983"/>
                <a:chOff x="5238632" y="241057"/>
                <a:chExt cx="2470799" cy="1050518"/>
              </a:xfrm>
            </p:grpSpPr>
            <p:sp>
              <p:nvSpPr>
                <p:cNvPr id="67" name="矩形: 圆角 587">
                  <a:extLst>
                    <a:ext uri="{FF2B5EF4-FFF2-40B4-BE49-F238E27FC236}">
                      <a16:creationId xmlns:a16="http://schemas.microsoft.com/office/drawing/2014/main" id="{8BC34B31-E933-D8A3-1E2F-F4F297FECF71}"/>
                    </a:ext>
                  </a:extLst>
                </p:cNvPr>
                <p:cNvSpPr/>
                <p:nvPr/>
              </p:nvSpPr>
              <p:spPr>
                <a:xfrm>
                  <a:off x="5238632" y="241057"/>
                  <a:ext cx="2470799" cy="1001808"/>
                </a:xfrm>
                <a:prstGeom prst="roundRect">
                  <a:avLst>
                    <a:gd name="adj" fmla="val 3511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704E0AFB-5568-F5BA-E179-39DBBECF4B52}"/>
                    </a:ext>
                  </a:extLst>
                </p:cNvPr>
                <p:cNvSpPr txBox="1"/>
                <p:nvPr/>
              </p:nvSpPr>
              <p:spPr>
                <a:xfrm>
                  <a:off x="5511780" y="1029059"/>
                  <a:ext cx="1943911" cy="2625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charset="-122"/>
                      <a:cs typeface="Times New Roman" panose="02020603050405020304" pitchFamily="18" charset="0"/>
                    </a:rPr>
                    <a:t>solution generation prompts - </a:t>
                  </a:r>
                  <a:r>
                    <a:rPr kumimoji="0" lang="en-US" altLang="zh-CN" sz="6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charset="-122"/>
                      <a:cs typeface="Times New Roman" panose="02020603050405020304" pitchFamily="18" charset="0"/>
                    </a:rPr>
                    <a:t>CoT</a:t>
                  </a:r>
                  <a:endParaRPr kumimoji="0" lang="zh-CN" altLang="en-US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endParaRPr>
                </a:p>
              </p:txBody>
            </p:sp>
          </p:grpSp>
          <p:pic>
            <p:nvPicPr>
              <p:cNvPr id="107" name="图片 106">
                <a:extLst>
                  <a:ext uri="{FF2B5EF4-FFF2-40B4-BE49-F238E27FC236}">
                    <a16:creationId xmlns:a16="http://schemas.microsoft.com/office/drawing/2014/main" id="{FA6E6253-F752-20C3-4757-ED744F6F34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56836" y="4055935"/>
                <a:ext cx="1779616" cy="545932"/>
              </a:xfrm>
              <a:prstGeom prst="rect">
                <a:avLst/>
              </a:prstGeom>
              <a:ln w="15875">
                <a:solidFill>
                  <a:schemeClr val="bg1">
                    <a:lumMod val="75000"/>
                  </a:schemeClr>
                </a:solidFill>
              </a:ln>
            </p:spPr>
          </p:pic>
        </p:grpSp>
      </p:grp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83070E5E-AE34-202C-B155-498B0F1A8119}"/>
              </a:ext>
            </a:extLst>
          </p:cNvPr>
          <p:cNvCxnSpPr>
            <a:cxnSpLocks/>
            <a:stCxn id="121" idx="2"/>
          </p:cNvCxnSpPr>
          <p:nvPr/>
        </p:nvCxnSpPr>
        <p:spPr>
          <a:xfrm>
            <a:off x="8140005" y="4357186"/>
            <a:ext cx="2496" cy="7031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弧形 147">
            <a:extLst>
              <a:ext uri="{FF2B5EF4-FFF2-40B4-BE49-F238E27FC236}">
                <a16:creationId xmlns:a16="http://schemas.microsoft.com/office/drawing/2014/main" id="{ECDEFC70-A2EA-7549-8884-4D2E1557433F}"/>
              </a:ext>
            </a:extLst>
          </p:cNvPr>
          <p:cNvSpPr/>
          <p:nvPr/>
        </p:nvSpPr>
        <p:spPr>
          <a:xfrm>
            <a:off x="8079444" y="5051530"/>
            <a:ext cx="121120" cy="120238"/>
          </a:xfrm>
          <a:prstGeom prst="arc">
            <a:avLst>
              <a:gd name="adj1" fmla="val 16200000"/>
              <a:gd name="adj2" fmla="val 583555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0B676DB1-EC51-27ED-045C-75304CE4A4B8}"/>
              </a:ext>
            </a:extLst>
          </p:cNvPr>
          <p:cNvCxnSpPr>
            <a:cxnSpLocks/>
          </p:cNvCxnSpPr>
          <p:nvPr/>
        </p:nvCxnSpPr>
        <p:spPr>
          <a:xfrm>
            <a:off x="8140004" y="5162993"/>
            <a:ext cx="0" cy="7031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连接符: 肘形 154">
            <a:extLst>
              <a:ext uri="{FF2B5EF4-FFF2-40B4-BE49-F238E27FC236}">
                <a16:creationId xmlns:a16="http://schemas.microsoft.com/office/drawing/2014/main" id="{575D0F46-05CB-B942-E973-7C3211E1AEDB}"/>
              </a:ext>
            </a:extLst>
          </p:cNvPr>
          <p:cNvCxnSpPr>
            <a:cxnSpLocks/>
            <a:endCxn id="142" idx="2"/>
          </p:cNvCxnSpPr>
          <p:nvPr/>
        </p:nvCxnSpPr>
        <p:spPr>
          <a:xfrm rot="10800000">
            <a:off x="3003396" y="5498276"/>
            <a:ext cx="5136613" cy="36784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形 23" descr="正义天平">
            <a:extLst>
              <a:ext uri="{FF2B5EF4-FFF2-40B4-BE49-F238E27FC236}">
                <a16:creationId xmlns:a16="http://schemas.microsoft.com/office/drawing/2014/main" id="{A6B0CD63-ED02-940D-C34C-9D0F0024378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57806" y="3474232"/>
            <a:ext cx="620230" cy="62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55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23" descr="正义天平">
            <a:extLst>
              <a:ext uri="{FF2B5EF4-FFF2-40B4-BE49-F238E27FC236}">
                <a16:creationId xmlns:a16="http://schemas.microsoft.com/office/drawing/2014/main" id="{83B4BF2B-97DA-3B92-7FAA-E0A780E2A3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57806" y="3474232"/>
            <a:ext cx="620230" cy="62023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2B46B2D-6BD7-4B66-84F1-EF105D3A9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>
              <a:lnSpc>
                <a:spcPct val="100000"/>
              </a:lnSpc>
              <a:defRPr/>
            </a:pPr>
            <a:r>
              <a:rPr lang="en-US" altLang="zh-CN" sz="4500" dirty="0">
                <a:solidFill>
                  <a:prstClr val="white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Solution</a:t>
            </a:r>
            <a:endParaRPr lang="zh-CN" altLang="en-US" sz="4500" dirty="0">
              <a:solidFill>
                <a:prstClr val="white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5978CF2-1DEC-4311-9EAA-29AD43BC33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C63437-A4DD-47E2-B39F-B4494D074D76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2D3A2C-CAB0-21B2-F183-216379F28333}"/>
              </a:ext>
            </a:extLst>
          </p:cNvPr>
          <p:cNvSpPr txBox="1"/>
          <p:nvPr/>
        </p:nvSpPr>
        <p:spPr>
          <a:xfrm>
            <a:off x="264817" y="980728"/>
            <a:ext cx="73235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4586"/>
              </a:buClr>
              <a:buSzPct val="7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itchFamily="50"/>
                <a:cs typeface="Times New Roman" panose="02020603050405020304" pitchFamily="18" charset="0"/>
              </a:rPr>
              <a:t> Track1(Chinese) Framework</a:t>
            </a:r>
            <a:endParaRPr kumimoji="0" lang="en-US" altLang="zh-CN" sz="1600" b="0" i="1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itchFamily="18" charset="0"/>
              <a:ea typeface="Microsoft YaHei" pitchFamily="50"/>
              <a:cs typeface="Times New Roman" panose="02020603050405020304" pitchFamily="18" charset="0"/>
            </a:endParaRPr>
          </a:p>
        </p:txBody>
      </p: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66729DB6-72EE-03B2-CE47-2D5523862B3E}"/>
              </a:ext>
            </a:extLst>
          </p:cNvPr>
          <p:cNvGrpSpPr/>
          <p:nvPr/>
        </p:nvGrpSpPr>
        <p:grpSpPr>
          <a:xfrm>
            <a:off x="1836939" y="4646079"/>
            <a:ext cx="2100450" cy="857595"/>
            <a:chOff x="954862" y="2627376"/>
            <a:chExt cx="2756455" cy="1219133"/>
          </a:xfrm>
        </p:grpSpPr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B8EB5514-2B66-3673-E110-9A135D7BB27A}"/>
                </a:ext>
              </a:extLst>
            </p:cNvPr>
            <p:cNvGrpSpPr/>
            <p:nvPr/>
          </p:nvGrpSpPr>
          <p:grpSpPr>
            <a:xfrm>
              <a:off x="954862" y="2627376"/>
              <a:ext cx="2470799" cy="1116148"/>
              <a:chOff x="8399235" y="1612330"/>
              <a:chExt cx="2470799" cy="1116148"/>
            </a:xfrm>
          </p:grpSpPr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96C6B5BE-ABDC-AA63-F41B-E1E014876FF2}"/>
                  </a:ext>
                </a:extLst>
              </p:cNvPr>
              <p:cNvGrpSpPr/>
              <p:nvPr/>
            </p:nvGrpSpPr>
            <p:grpSpPr>
              <a:xfrm>
                <a:off x="8399235" y="1612330"/>
                <a:ext cx="2470799" cy="1116148"/>
                <a:chOff x="8399235" y="1612330"/>
                <a:chExt cx="2470799" cy="1116148"/>
              </a:xfrm>
            </p:grpSpPr>
            <p:sp>
              <p:nvSpPr>
                <p:cNvPr id="94" name="矩形: 圆角 587">
                  <a:extLst>
                    <a:ext uri="{FF2B5EF4-FFF2-40B4-BE49-F238E27FC236}">
                      <a16:creationId xmlns:a16="http://schemas.microsoft.com/office/drawing/2014/main" id="{B2F76138-584C-69DA-D519-D826858D94FF}"/>
                    </a:ext>
                  </a:extLst>
                </p:cNvPr>
                <p:cNvSpPr/>
                <p:nvPr/>
              </p:nvSpPr>
              <p:spPr>
                <a:xfrm>
                  <a:off x="8399235" y="1612330"/>
                  <a:ext cx="2470799" cy="1001808"/>
                </a:xfrm>
                <a:prstGeom prst="roundRect">
                  <a:avLst>
                    <a:gd name="adj" fmla="val 3511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5" name="文本框 94">
                  <a:extLst>
                    <a:ext uri="{FF2B5EF4-FFF2-40B4-BE49-F238E27FC236}">
                      <a16:creationId xmlns:a16="http://schemas.microsoft.com/office/drawing/2014/main" id="{843D4AD2-262A-AAC7-FA2E-B59E67208A86}"/>
                    </a:ext>
                  </a:extLst>
                </p:cNvPr>
                <p:cNvSpPr txBox="1"/>
                <p:nvPr/>
              </p:nvSpPr>
              <p:spPr>
                <a:xfrm>
                  <a:off x="8672383" y="2400334"/>
                  <a:ext cx="1943911" cy="3281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endParaRPr>
                </a:p>
              </p:txBody>
            </p:sp>
          </p:grpSp>
          <p:pic>
            <p:nvPicPr>
              <p:cNvPr id="69" name="图片 68">
                <a:extLst>
                  <a:ext uri="{FF2B5EF4-FFF2-40B4-BE49-F238E27FC236}">
                    <a16:creationId xmlns:a16="http://schemas.microsoft.com/office/drawing/2014/main" id="{025EFC40-B088-A93F-8589-2FE73DC448F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r="54514" b="73200"/>
              <a:stretch/>
            </p:blipFill>
            <p:spPr>
              <a:xfrm>
                <a:off x="8453463" y="1661899"/>
                <a:ext cx="2362342" cy="780593"/>
              </a:xfrm>
              <a:prstGeom prst="rect">
                <a:avLst/>
              </a:prstGeom>
              <a:ln w="15875">
                <a:solidFill>
                  <a:schemeClr val="bg1">
                    <a:lumMod val="75000"/>
                  </a:schemeClr>
                </a:solidFill>
              </a:ln>
            </p:spPr>
          </p:pic>
        </p:grpSp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33F23FDD-FAF0-CC1C-5668-8F62C6482447}"/>
                </a:ext>
              </a:extLst>
            </p:cNvPr>
            <p:cNvGrpSpPr/>
            <p:nvPr/>
          </p:nvGrpSpPr>
          <p:grpSpPr>
            <a:xfrm>
              <a:off x="1054508" y="2671719"/>
              <a:ext cx="2470799" cy="1116148"/>
              <a:chOff x="8399235" y="1612330"/>
              <a:chExt cx="2470799" cy="1116148"/>
            </a:xfrm>
          </p:grpSpPr>
          <p:grpSp>
            <p:nvGrpSpPr>
              <p:cNvPr id="99" name="组合 98">
                <a:extLst>
                  <a:ext uri="{FF2B5EF4-FFF2-40B4-BE49-F238E27FC236}">
                    <a16:creationId xmlns:a16="http://schemas.microsoft.com/office/drawing/2014/main" id="{1AB039AA-6578-0033-A40A-8E4E2BB9D044}"/>
                  </a:ext>
                </a:extLst>
              </p:cNvPr>
              <p:cNvGrpSpPr/>
              <p:nvPr/>
            </p:nvGrpSpPr>
            <p:grpSpPr>
              <a:xfrm>
                <a:off x="8399235" y="1612330"/>
                <a:ext cx="2470799" cy="1116148"/>
                <a:chOff x="8399235" y="1612330"/>
                <a:chExt cx="2470799" cy="1116148"/>
              </a:xfrm>
            </p:grpSpPr>
            <p:sp>
              <p:nvSpPr>
                <p:cNvPr id="101" name="矩形: 圆角 587">
                  <a:extLst>
                    <a:ext uri="{FF2B5EF4-FFF2-40B4-BE49-F238E27FC236}">
                      <a16:creationId xmlns:a16="http://schemas.microsoft.com/office/drawing/2014/main" id="{5FC5DE8B-62D3-7F1F-E06E-768F59DB3970}"/>
                    </a:ext>
                  </a:extLst>
                </p:cNvPr>
                <p:cNvSpPr/>
                <p:nvPr/>
              </p:nvSpPr>
              <p:spPr>
                <a:xfrm>
                  <a:off x="8399235" y="1612330"/>
                  <a:ext cx="2470799" cy="1001808"/>
                </a:xfrm>
                <a:prstGeom prst="roundRect">
                  <a:avLst>
                    <a:gd name="adj" fmla="val 3511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3BD14B1B-770B-BC43-A7F8-8B16CE71D802}"/>
                    </a:ext>
                  </a:extLst>
                </p:cNvPr>
                <p:cNvSpPr txBox="1"/>
                <p:nvPr/>
              </p:nvSpPr>
              <p:spPr>
                <a:xfrm>
                  <a:off x="8672383" y="2400334"/>
                  <a:ext cx="1943911" cy="3281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endParaRPr>
                </a:p>
              </p:txBody>
            </p:sp>
          </p:grpSp>
          <p:pic>
            <p:nvPicPr>
              <p:cNvPr id="100" name="图片 99">
                <a:extLst>
                  <a:ext uri="{FF2B5EF4-FFF2-40B4-BE49-F238E27FC236}">
                    <a16:creationId xmlns:a16="http://schemas.microsoft.com/office/drawing/2014/main" id="{110DF57E-F0A2-2243-A92B-30E3A5CDF53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r="54514" b="73200"/>
              <a:stretch/>
            </p:blipFill>
            <p:spPr>
              <a:xfrm>
                <a:off x="8453463" y="1661899"/>
                <a:ext cx="2362342" cy="780593"/>
              </a:xfrm>
              <a:prstGeom prst="rect">
                <a:avLst/>
              </a:prstGeom>
              <a:ln w="15875">
                <a:solidFill>
                  <a:schemeClr val="bg1">
                    <a:lumMod val="75000"/>
                  </a:schemeClr>
                </a:solidFill>
              </a:ln>
            </p:spPr>
          </p:pic>
        </p:grpSp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B102B44F-35FB-358D-C9F5-18B1EC535527}"/>
                </a:ext>
              </a:extLst>
            </p:cNvPr>
            <p:cNvGrpSpPr/>
            <p:nvPr/>
          </p:nvGrpSpPr>
          <p:grpSpPr>
            <a:xfrm>
              <a:off x="1154154" y="2730361"/>
              <a:ext cx="2470799" cy="1116148"/>
              <a:chOff x="8399235" y="1612330"/>
              <a:chExt cx="2470799" cy="1116148"/>
            </a:xfrm>
          </p:grpSpPr>
          <p:grpSp>
            <p:nvGrpSpPr>
              <p:cNvPr id="105" name="组合 104">
                <a:extLst>
                  <a:ext uri="{FF2B5EF4-FFF2-40B4-BE49-F238E27FC236}">
                    <a16:creationId xmlns:a16="http://schemas.microsoft.com/office/drawing/2014/main" id="{D45931EB-B0B2-C56C-51A3-998B422296F9}"/>
                  </a:ext>
                </a:extLst>
              </p:cNvPr>
              <p:cNvGrpSpPr/>
              <p:nvPr/>
            </p:nvGrpSpPr>
            <p:grpSpPr>
              <a:xfrm>
                <a:off x="8399235" y="1612330"/>
                <a:ext cx="2470799" cy="1116148"/>
                <a:chOff x="8399235" y="1612330"/>
                <a:chExt cx="2470799" cy="1116148"/>
              </a:xfrm>
            </p:grpSpPr>
            <p:sp>
              <p:nvSpPr>
                <p:cNvPr id="131" name="矩形: 圆角 587">
                  <a:extLst>
                    <a:ext uri="{FF2B5EF4-FFF2-40B4-BE49-F238E27FC236}">
                      <a16:creationId xmlns:a16="http://schemas.microsoft.com/office/drawing/2014/main" id="{657B88F0-3A67-1832-50E8-51307EA04AA3}"/>
                    </a:ext>
                  </a:extLst>
                </p:cNvPr>
                <p:cNvSpPr/>
                <p:nvPr/>
              </p:nvSpPr>
              <p:spPr>
                <a:xfrm>
                  <a:off x="8399235" y="1612330"/>
                  <a:ext cx="2470799" cy="1001808"/>
                </a:xfrm>
                <a:prstGeom prst="roundRect">
                  <a:avLst>
                    <a:gd name="adj" fmla="val 3511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7EFBEC18-B80B-716B-AAE4-E2F84D206BFC}"/>
                    </a:ext>
                  </a:extLst>
                </p:cNvPr>
                <p:cNvSpPr txBox="1"/>
                <p:nvPr/>
              </p:nvSpPr>
              <p:spPr>
                <a:xfrm>
                  <a:off x="8672383" y="2400334"/>
                  <a:ext cx="1943911" cy="3281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endParaRPr>
                </a:p>
              </p:txBody>
            </p:sp>
          </p:grpSp>
          <p:pic>
            <p:nvPicPr>
              <p:cNvPr id="109" name="图片 108">
                <a:extLst>
                  <a:ext uri="{FF2B5EF4-FFF2-40B4-BE49-F238E27FC236}">
                    <a16:creationId xmlns:a16="http://schemas.microsoft.com/office/drawing/2014/main" id="{2E98D2E4-A460-96F6-513B-18E193E842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r="54514" b="73200"/>
              <a:stretch/>
            </p:blipFill>
            <p:spPr>
              <a:xfrm>
                <a:off x="8453463" y="1661899"/>
                <a:ext cx="2362342" cy="780593"/>
              </a:xfrm>
              <a:prstGeom prst="rect">
                <a:avLst/>
              </a:prstGeom>
              <a:ln w="15875">
                <a:solidFill>
                  <a:schemeClr val="bg1">
                    <a:lumMod val="75000"/>
                  </a:schemeClr>
                </a:solidFill>
              </a:ln>
            </p:spPr>
          </p:pic>
        </p:grpSp>
        <p:grpSp>
          <p:nvGrpSpPr>
            <p:cNvPr id="137" name="组合 136">
              <a:extLst>
                <a:ext uri="{FF2B5EF4-FFF2-40B4-BE49-F238E27FC236}">
                  <a16:creationId xmlns:a16="http://schemas.microsoft.com/office/drawing/2014/main" id="{0B9457A3-4F76-9A31-FA87-D717669E23E2}"/>
                </a:ext>
              </a:extLst>
            </p:cNvPr>
            <p:cNvGrpSpPr/>
            <p:nvPr/>
          </p:nvGrpSpPr>
          <p:grpSpPr>
            <a:xfrm>
              <a:off x="1240518" y="2788313"/>
              <a:ext cx="2470799" cy="1050521"/>
              <a:chOff x="8399235" y="1612330"/>
              <a:chExt cx="2470799" cy="1050521"/>
            </a:xfrm>
          </p:grpSpPr>
          <p:grpSp>
            <p:nvGrpSpPr>
              <p:cNvPr id="139" name="组合 138">
                <a:extLst>
                  <a:ext uri="{FF2B5EF4-FFF2-40B4-BE49-F238E27FC236}">
                    <a16:creationId xmlns:a16="http://schemas.microsoft.com/office/drawing/2014/main" id="{A2F16BAA-80DF-E468-08DF-464B7F073A1F}"/>
                  </a:ext>
                </a:extLst>
              </p:cNvPr>
              <p:cNvGrpSpPr/>
              <p:nvPr/>
            </p:nvGrpSpPr>
            <p:grpSpPr>
              <a:xfrm>
                <a:off x="8399235" y="1612330"/>
                <a:ext cx="2470799" cy="1050521"/>
                <a:chOff x="8399235" y="1612330"/>
                <a:chExt cx="2470799" cy="1050521"/>
              </a:xfrm>
            </p:grpSpPr>
            <p:sp>
              <p:nvSpPr>
                <p:cNvPr id="141" name="矩形: 圆角 587">
                  <a:extLst>
                    <a:ext uri="{FF2B5EF4-FFF2-40B4-BE49-F238E27FC236}">
                      <a16:creationId xmlns:a16="http://schemas.microsoft.com/office/drawing/2014/main" id="{46CDCF0D-96D6-A165-CCDA-156DCD1AE3BF}"/>
                    </a:ext>
                  </a:extLst>
                </p:cNvPr>
                <p:cNvSpPr/>
                <p:nvPr/>
              </p:nvSpPr>
              <p:spPr>
                <a:xfrm>
                  <a:off x="8399235" y="1612330"/>
                  <a:ext cx="2470799" cy="1001808"/>
                </a:xfrm>
                <a:prstGeom prst="roundRect">
                  <a:avLst>
                    <a:gd name="adj" fmla="val 3511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2" name="文本框 141">
                  <a:extLst>
                    <a:ext uri="{FF2B5EF4-FFF2-40B4-BE49-F238E27FC236}">
                      <a16:creationId xmlns:a16="http://schemas.microsoft.com/office/drawing/2014/main" id="{D84A9C2A-059B-CB57-3228-7973BFC94A05}"/>
                    </a:ext>
                  </a:extLst>
                </p:cNvPr>
                <p:cNvSpPr txBox="1"/>
                <p:nvPr/>
              </p:nvSpPr>
              <p:spPr>
                <a:xfrm>
                  <a:off x="8672383" y="2400335"/>
                  <a:ext cx="1943911" cy="2625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charset="-122"/>
                      <a:cs typeface="Times New Roman" panose="02020603050405020304" pitchFamily="18" charset="0"/>
                    </a:rPr>
                    <a:t>verifier generation prompts</a:t>
                  </a:r>
                  <a:endParaRPr kumimoji="0" lang="zh-CN" altLang="en-US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endParaRPr>
                </a:p>
              </p:txBody>
            </p:sp>
          </p:grpSp>
          <p:pic>
            <p:nvPicPr>
              <p:cNvPr id="140" name="图片 139">
                <a:extLst>
                  <a:ext uri="{FF2B5EF4-FFF2-40B4-BE49-F238E27FC236}">
                    <a16:creationId xmlns:a16="http://schemas.microsoft.com/office/drawing/2014/main" id="{138A632D-A2D0-E30D-5AC8-60E550C3AC3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r="54514" b="73200"/>
              <a:stretch/>
            </p:blipFill>
            <p:spPr>
              <a:xfrm>
                <a:off x="8453463" y="1661899"/>
                <a:ext cx="2362342" cy="780593"/>
              </a:xfrm>
              <a:prstGeom prst="rect">
                <a:avLst/>
              </a:prstGeom>
              <a:ln w="15875">
                <a:solidFill>
                  <a:schemeClr val="bg1">
                    <a:lumMod val="75000"/>
                  </a:schemeClr>
                </a:solidFill>
              </a:ln>
            </p:spPr>
          </p:pic>
        </p:grpSp>
      </p:grp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7D00940D-997E-DF7C-2F8C-985FCB6EA011}"/>
              </a:ext>
            </a:extLst>
          </p:cNvPr>
          <p:cNvGrpSpPr/>
          <p:nvPr/>
        </p:nvGrpSpPr>
        <p:grpSpPr>
          <a:xfrm>
            <a:off x="4793940" y="4492008"/>
            <a:ext cx="2145684" cy="1141821"/>
            <a:chOff x="5305616" y="3141516"/>
            <a:chExt cx="2815817" cy="1623180"/>
          </a:xfrm>
        </p:grpSpPr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C8290529-E6F9-8EF5-BD9C-6452A8EE0613}"/>
                </a:ext>
              </a:extLst>
            </p:cNvPr>
            <p:cNvGrpSpPr/>
            <p:nvPr/>
          </p:nvGrpSpPr>
          <p:grpSpPr>
            <a:xfrm>
              <a:off x="5305616" y="3141516"/>
              <a:ext cx="2375140" cy="1623180"/>
              <a:chOff x="3225978" y="3325136"/>
              <a:chExt cx="2375140" cy="1623180"/>
            </a:xfrm>
          </p:grpSpPr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99528412-D9C2-66D3-E8D1-6E83E169C362}"/>
                  </a:ext>
                </a:extLst>
              </p:cNvPr>
              <p:cNvGrpSpPr/>
              <p:nvPr/>
            </p:nvGrpSpPr>
            <p:grpSpPr>
              <a:xfrm>
                <a:off x="3225978" y="3325136"/>
                <a:ext cx="2110357" cy="1422123"/>
                <a:chOff x="1562063" y="4068990"/>
                <a:chExt cx="2110357" cy="1422123"/>
              </a:xfrm>
            </p:grpSpPr>
            <p:sp>
              <p:nvSpPr>
                <p:cNvPr id="49" name="矩形: 圆角 587">
                  <a:extLst>
                    <a:ext uri="{FF2B5EF4-FFF2-40B4-BE49-F238E27FC236}">
                      <a16:creationId xmlns:a16="http://schemas.microsoft.com/office/drawing/2014/main" id="{044F6A62-9EA0-CC00-0D22-C8405E1E6A3C}"/>
                    </a:ext>
                  </a:extLst>
                </p:cNvPr>
                <p:cNvSpPr/>
                <p:nvPr/>
              </p:nvSpPr>
              <p:spPr>
                <a:xfrm>
                  <a:off x="1562063" y="4068990"/>
                  <a:ext cx="2110357" cy="1422123"/>
                </a:xfrm>
                <a:prstGeom prst="roundRect">
                  <a:avLst>
                    <a:gd name="adj" fmla="val 3511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pic>
              <p:nvPicPr>
                <p:cNvPr id="48" name="图片 47">
                  <a:extLst>
                    <a:ext uri="{FF2B5EF4-FFF2-40B4-BE49-F238E27FC236}">
                      <a16:creationId xmlns:a16="http://schemas.microsoft.com/office/drawing/2014/main" id="{C950DDF0-E0E7-E181-5664-47CB8DF276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r="53623" b="54972"/>
                <a:stretch/>
              </p:blipFill>
              <p:spPr>
                <a:xfrm>
                  <a:off x="1631644" y="4130067"/>
                  <a:ext cx="1971194" cy="1100515"/>
                </a:xfrm>
                <a:prstGeom prst="rect">
                  <a:avLst/>
                </a:prstGeom>
                <a:ln w="15875">
                  <a:solidFill>
                    <a:schemeClr val="bg1">
                      <a:lumMod val="75000"/>
                    </a:schemeClr>
                  </a:solidFill>
                </a:ln>
              </p:spPr>
            </p:pic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55B2B293-2F43-A5F9-7383-A1CD9A703592}"/>
                    </a:ext>
                  </a:extLst>
                </p:cNvPr>
                <p:cNvSpPr txBox="1"/>
                <p:nvPr/>
              </p:nvSpPr>
              <p:spPr>
                <a:xfrm>
                  <a:off x="1631644" y="5229864"/>
                  <a:ext cx="1943911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9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charset="-122"/>
                      <a:cs typeface="Times New Roman" panose="02020603050405020304" pitchFamily="18" charset="0"/>
                    </a:rPr>
                    <a:t>verify code</a:t>
                  </a:r>
                  <a:endParaRPr kumimoji="0" lang="zh-CN" altLang="en-U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1C2862A2-92C4-54DC-D7BC-E817B27A1790}"/>
                  </a:ext>
                </a:extLst>
              </p:cNvPr>
              <p:cNvGrpSpPr/>
              <p:nvPr/>
            </p:nvGrpSpPr>
            <p:grpSpPr>
              <a:xfrm>
                <a:off x="3308838" y="3379969"/>
                <a:ext cx="2110357" cy="1422123"/>
                <a:chOff x="1534638" y="4069656"/>
                <a:chExt cx="2110357" cy="1422123"/>
              </a:xfrm>
            </p:grpSpPr>
            <p:sp>
              <p:nvSpPr>
                <p:cNvPr id="55" name="矩形: 圆角 587">
                  <a:extLst>
                    <a:ext uri="{FF2B5EF4-FFF2-40B4-BE49-F238E27FC236}">
                      <a16:creationId xmlns:a16="http://schemas.microsoft.com/office/drawing/2014/main" id="{87114394-3142-D5D9-C74C-8B39560ABD50}"/>
                    </a:ext>
                  </a:extLst>
                </p:cNvPr>
                <p:cNvSpPr/>
                <p:nvPr/>
              </p:nvSpPr>
              <p:spPr>
                <a:xfrm>
                  <a:off x="1534638" y="4069656"/>
                  <a:ext cx="2110357" cy="1422123"/>
                </a:xfrm>
                <a:prstGeom prst="roundRect">
                  <a:avLst>
                    <a:gd name="adj" fmla="val 3511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pic>
              <p:nvPicPr>
                <p:cNvPr id="56" name="图片 55">
                  <a:extLst>
                    <a:ext uri="{FF2B5EF4-FFF2-40B4-BE49-F238E27FC236}">
                      <a16:creationId xmlns:a16="http://schemas.microsoft.com/office/drawing/2014/main" id="{32D4C6F6-5613-7BAD-68E0-E77988C987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r="53623" b="54972"/>
                <a:stretch/>
              </p:blipFill>
              <p:spPr>
                <a:xfrm>
                  <a:off x="1604220" y="4130733"/>
                  <a:ext cx="1971194" cy="1100515"/>
                </a:xfrm>
                <a:prstGeom prst="rect">
                  <a:avLst/>
                </a:prstGeom>
                <a:ln w="15875">
                  <a:solidFill>
                    <a:schemeClr val="bg1">
                      <a:lumMod val="75000"/>
                    </a:schemeClr>
                  </a:solidFill>
                </a:ln>
              </p:spPr>
            </p:pic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50D0C69D-36BF-EC09-DB9D-3A1A249C5B38}"/>
                    </a:ext>
                  </a:extLst>
                </p:cNvPr>
                <p:cNvSpPr txBox="1"/>
                <p:nvPr/>
              </p:nvSpPr>
              <p:spPr>
                <a:xfrm>
                  <a:off x="1631644" y="5229864"/>
                  <a:ext cx="1943911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9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charset="-122"/>
                      <a:cs typeface="Times New Roman" panose="02020603050405020304" pitchFamily="18" charset="0"/>
                    </a:rPr>
                    <a:t>verify code</a:t>
                  </a:r>
                  <a:endParaRPr kumimoji="0" lang="zh-CN" altLang="en-U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0A378592-ADDD-637E-C731-D37295A58F78}"/>
                  </a:ext>
                </a:extLst>
              </p:cNvPr>
              <p:cNvGrpSpPr/>
              <p:nvPr/>
            </p:nvGrpSpPr>
            <p:grpSpPr>
              <a:xfrm>
                <a:off x="3395970" y="3438261"/>
                <a:ext cx="2110357" cy="1422123"/>
                <a:chOff x="1502774" y="4053465"/>
                <a:chExt cx="2110357" cy="1422123"/>
              </a:xfrm>
            </p:grpSpPr>
            <p:sp>
              <p:nvSpPr>
                <p:cNvPr id="59" name="矩形: 圆角 587">
                  <a:extLst>
                    <a:ext uri="{FF2B5EF4-FFF2-40B4-BE49-F238E27FC236}">
                      <a16:creationId xmlns:a16="http://schemas.microsoft.com/office/drawing/2014/main" id="{A98C684A-C840-F1F4-E3A6-2E4DC5B3FD1B}"/>
                    </a:ext>
                  </a:extLst>
                </p:cNvPr>
                <p:cNvSpPr/>
                <p:nvPr/>
              </p:nvSpPr>
              <p:spPr>
                <a:xfrm>
                  <a:off x="1502774" y="4053465"/>
                  <a:ext cx="2110357" cy="1422123"/>
                </a:xfrm>
                <a:prstGeom prst="roundRect">
                  <a:avLst>
                    <a:gd name="adj" fmla="val 3511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pic>
              <p:nvPicPr>
                <p:cNvPr id="60" name="图片 59">
                  <a:extLst>
                    <a:ext uri="{FF2B5EF4-FFF2-40B4-BE49-F238E27FC236}">
                      <a16:creationId xmlns:a16="http://schemas.microsoft.com/office/drawing/2014/main" id="{0FB9FED1-5AD9-2690-5DF0-4D46940A19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r="53623" b="54972"/>
                <a:stretch/>
              </p:blipFill>
              <p:spPr>
                <a:xfrm>
                  <a:off x="1572356" y="4114541"/>
                  <a:ext cx="1971194" cy="1100515"/>
                </a:xfrm>
                <a:prstGeom prst="rect">
                  <a:avLst/>
                </a:prstGeom>
                <a:ln w="15875">
                  <a:solidFill>
                    <a:schemeClr val="bg1">
                      <a:lumMod val="75000"/>
                    </a:schemeClr>
                  </a:solidFill>
                </a:ln>
              </p:spPr>
            </p:pic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974787A2-20CB-2775-172B-2344817FA12B}"/>
                    </a:ext>
                  </a:extLst>
                </p:cNvPr>
                <p:cNvSpPr txBox="1"/>
                <p:nvPr/>
              </p:nvSpPr>
              <p:spPr>
                <a:xfrm>
                  <a:off x="1631644" y="5229864"/>
                  <a:ext cx="1943911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9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charset="-122"/>
                      <a:cs typeface="Times New Roman" panose="02020603050405020304" pitchFamily="18" charset="0"/>
                    </a:rPr>
                    <a:t>verify code</a:t>
                  </a:r>
                  <a:endParaRPr kumimoji="0" lang="zh-CN" altLang="en-U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2" name="组合 61">
                <a:extLst>
                  <a:ext uri="{FF2B5EF4-FFF2-40B4-BE49-F238E27FC236}">
                    <a16:creationId xmlns:a16="http://schemas.microsoft.com/office/drawing/2014/main" id="{3F14BA5A-AAD4-3BE0-A9CD-BBAB5D8DD5B0}"/>
                  </a:ext>
                </a:extLst>
              </p:cNvPr>
              <p:cNvGrpSpPr/>
              <p:nvPr/>
            </p:nvGrpSpPr>
            <p:grpSpPr>
              <a:xfrm>
                <a:off x="3490761" y="3495026"/>
                <a:ext cx="2110357" cy="1453290"/>
                <a:chOff x="1484715" y="4039090"/>
                <a:chExt cx="2110357" cy="1453290"/>
              </a:xfrm>
            </p:grpSpPr>
            <p:sp>
              <p:nvSpPr>
                <p:cNvPr id="63" name="矩形: 圆角 587">
                  <a:extLst>
                    <a:ext uri="{FF2B5EF4-FFF2-40B4-BE49-F238E27FC236}">
                      <a16:creationId xmlns:a16="http://schemas.microsoft.com/office/drawing/2014/main" id="{F77770BF-8790-C367-FB8D-ED8B460AA540}"/>
                    </a:ext>
                  </a:extLst>
                </p:cNvPr>
                <p:cNvSpPr/>
                <p:nvPr/>
              </p:nvSpPr>
              <p:spPr>
                <a:xfrm>
                  <a:off x="1484715" y="4039090"/>
                  <a:ext cx="2110357" cy="1422123"/>
                </a:xfrm>
                <a:prstGeom prst="roundRect">
                  <a:avLst>
                    <a:gd name="adj" fmla="val 3511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pic>
              <p:nvPicPr>
                <p:cNvPr id="64" name="图片 63">
                  <a:extLst>
                    <a:ext uri="{FF2B5EF4-FFF2-40B4-BE49-F238E27FC236}">
                      <a16:creationId xmlns:a16="http://schemas.microsoft.com/office/drawing/2014/main" id="{E68D6D2E-E307-8525-5AF7-E7184EB3508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r="53623" b="54972"/>
                <a:stretch/>
              </p:blipFill>
              <p:spPr>
                <a:xfrm>
                  <a:off x="1554295" y="4100166"/>
                  <a:ext cx="1971194" cy="1100516"/>
                </a:xfrm>
                <a:prstGeom prst="rect">
                  <a:avLst/>
                </a:prstGeom>
                <a:ln w="15875">
                  <a:solidFill>
                    <a:schemeClr val="bg1">
                      <a:lumMod val="75000"/>
                    </a:schemeClr>
                  </a:solidFill>
                </a:ln>
              </p:spPr>
            </p:pic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7C82B4FB-5169-317C-110E-06A90BC25349}"/>
                    </a:ext>
                  </a:extLst>
                </p:cNvPr>
                <p:cNvSpPr txBox="1"/>
                <p:nvPr/>
              </p:nvSpPr>
              <p:spPr>
                <a:xfrm>
                  <a:off x="1631645" y="5229864"/>
                  <a:ext cx="1943911" cy="2625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charset="-122"/>
                      <a:cs typeface="Times New Roman" panose="02020603050405020304" pitchFamily="18" charset="0"/>
                    </a:rPr>
                    <a:t>verify code</a:t>
                  </a:r>
                  <a:endParaRPr kumimoji="0" lang="zh-CN" altLang="en-US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4EEDC438-B616-8CA4-655E-9C058BC02F2D}"/>
                </a:ext>
              </a:extLst>
            </p:cNvPr>
            <p:cNvSpPr txBox="1"/>
            <p:nvPr/>
          </p:nvSpPr>
          <p:spPr>
            <a:xfrm>
              <a:off x="7576091" y="3764726"/>
              <a:ext cx="545342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rPr>
                <a:t>×1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cxnSp>
        <p:nvCxnSpPr>
          <p:cNvPr id="147" name="直线箭头连接符 107">
            <a:extLst>
              <a:ext uri="{FF2B5EF4-FFF2-40B4-BE49-F238E27FC236}">
                <a16:creationId xmlns:a16="http://schemas.microsoft.com/office/drawing/2014/main" id="{85637035-D5B9-DD4A-71D5-658F12CC9E3F}"/>
              </a:ext>
            </a:extLst>
          </p:cNvPr>
          <p:cNvCxnSpPr>
            <a:cxnSpLocks/>
          </p:cNvCxnSpPr>
          <p:nvPr/>
        </p:nvCxnSpPr>
        <p:spPr>
          <a:xfrm>
            <a:off x="3999844" y="5100275"/>
            <a:ext cx="76566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C52615B-222A-8878-2E05-0F58FAFCDC9F}"/>
              </a:ext>
            </a:extLst>
          </p:cNvPr>
          <p:cNvGrpSpPr/>
          <p:nvPr/>
        </p:nvGrpSpPr>
        <p:grpSpPr>
          <a:xfrm>
            <a:off x="4021532" y="2030005"/>
            <a:ext cx="548709" cy="623361"/>
            <a:chOff x="4738243" y="1661281"/>
            <a:chExt cx="720080" cy="886152"/>
          </a:xfrm>
        </p:grpSpPr>
        <p:pic>
          <p:nvPicPr>
            <p:cNvPr id="75" name="图形 74" descr="原子">
              <a:extLst>
                <a:ext uri="{FF2B5EF4-FFF2-40B4-BE49-F238E27FC236}">
                  <a16:creationId xmlns:a16="http://schemas.microsoft.com/office/drawing/2014/main" id="{573A5F52-5918-77DF-1B7F-E826002E7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738243" y="1661281"/>
              <a:ext cx="720080" cy="720080"/>
            </a:xfrm>
            <a:prstGeom prst="rect">
              <a:avLst/>
            </a:prstGeom>
          </p:spPr>
        </p:pic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DAFA415E-4DE4-D5A0-21CC-474133C5145B}"/>
                </a:ext>
              </a:extLst>
            </p:cNvPr>
            <p:cNvSpPr txBox="1"/>
            <p:nvPr/>
          </p:nvSpPr>
          <p:spPr>
            <a:xfrm>
              <a:off x="4871864" y="2284917"/>
              <a:ext cx="504056" cy="2625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LLM</a:t>
              </a:r>
              <a:endParaRPr kumimoji="0" lang="zh-CN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cxnSp>
        <p:nvCxnSpPr>
          <p:cNvPr id="13" name="直线箭头连接符 107">
            <a:extLst>
              <a:ext uri="{FF2B5EF4-FFF2-40B4-BE49-F238E27FC236}">
                <a16:creationId xmlns:a16="http://schemas.microsoft.com/office/drawing/2014/main" id="{9A5385DD-F916-DBAB-B266-217BC88B1313}"/>
              </a:ext>
            </a:extLst>
          </p:cNvPr>
          <p:cNvCxnSpPr>
            <a:cxnSpLocks/>
          </p:cNvCxnSpPr>
          <p:nvPr/>
        </p:nvCxnSpPr>
        <p:spPr>
          <a:xfrm flipV="1">
            <a:off x="3994733" y="2640699"/>
            <a:ext cx="575508" cy="46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7C75FECD-5DCC-31B0-D92F-B441A0F040B4}"/>
              </a:ext>
            </a:extLst>
          </p:cNvPr>
          <p:cNvGrpSpPr/>
          <p:nvPr/>
        </p:nvGrpSpPr>
        <p:grpSpPr>
          <a:xfrm>
            <a:off x="4641892" y="1988840"/>
            <a:ext cx="2261642" cy="1133870"/>
            <a:chOff x="5505458" y="1009648"/>
            <a:chExt cx="2967990" cy="1611877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80C8A5CF-2315-8715-AEC4-67C86BDBC290}"/>
                </a:ext>
              </a:extLst>
            </p:cNvPr>
            <p:cNvGrpSpPr/>
            <p:nvPr/>
          </p:nvGrpSpPr>
          <p:grpSpPr>
            <a:xfrm>
              <a:off x="5505458" y="1009648"/>
              <a:ext cx="2310232" cy="1611877"/>
              <a:chOff x="6892360" y="1209775"/>
              <a:chExt cx="2310232" cy="1611877"/>
            </a:xfrm>
          </p:grpSpPr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0C956B5A-2298-B4B6-8B44-23F7F4C3F038}"/>
                  </a:ext>
                </a:extLst>
              </p:cNvPr>
              <p:cNvGrpSpPr/>
              <p:nvPr/>
            </p:nvGrpSpPr>
            <p:grpSpPr>
              <a:xfrm>
                <a:off x="6892360" y="1209775"/>
                <a:ext cx="2110357" cy="1422123"/>
                <a:chOff x="5137649" y="278243"/>
                <a:chExt cx="2110357" cy="1422123"/>
              </a:xfrm>
            </p:grpSpPr>
            <p:sp>
              <p:nvSpPr>
                <p:cNvPr id="15" name="矩形: 圆角 587">
                  <a:extLst>
                    <a:ext uri="{FF2B5EF4-FFF2-40B4-BE49-F238E27FC236}">
                      <a16:creationId xmlns:a16="http://schemas.microsoft.com/office/drawing/2014/main" id="{3506705A-92D6-03AE-BA94-5EDE1F56718E}"/>
                    </a:ext>
                  </a:extLst>
                </p:cNvPr>
                <p:cNvSpPr/>
                <p:nvPr/>
              </p:nvSpPr>
              <p:spPr>
                <a:xfrm>
                  <a:off x="5137649" y="278243"/>
                  <a:ext cx="2110357" cy="1422123"/>
                </a:xfrm>
                <a:prstGeom prst="roundRect">
                  <a:avLst>
                    <a:gd name="adj" fmla="val 3511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pic>
              <p:nvPicPr>
                <p:cNvPr id="29" name="图片 28">
                  <a:extLst>
                    <a:ext uri="{FF2B5EF4-FFF2-40B4-BE49-F238E27FC236}">
                      <a16:creationId xmlns:a16="http://schemas.microsoft.com/office/drawing/2014/main" id="{64D14A39-07AF-85EB-F022-A1B9FD746D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/>
                <a:srcRect l="483" r="70507" b="61734"/>
                <a:stretch/>
              </p:blipFill>
              <p:spPr>
                <a:xfrm>
                  <a:off x="5186152" y="326410"/>
                  <a:ext cx="2013348" cy="1137117"/>
                </a:xfrm>
                <a:prstGeom prst="rect">
                  <a:avLst/>
                </a:prstGeom>
                <a:noFill/>
                <a:ln w="15875">
                  <a:solidFill>
                    <a:schemeClr val="bg1">
                      <a:lumMod val="65000"/>
                    </a:schemeClr>
                  </a:solidFill>
                </a:ln>
              </p:spPr>
            </p:pic>
          </p:grpSp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5F3BF0E1-F343-5B78-BAA2-72C18F59F23E}"/>
                  </a:ext>
                </a:extLst>
              </p:cNvPr>
              <p:cNvGrpSpPr/>
              <p:nvPr/>
            </p:nvGrpSpPr>
            <p:grpSpPr>
              <a:xfrm>
                <a:off x="6958337" y="1266365"/>
                <a:ext cx="2110357" cy="1422122"/>
                <a:chOff x="5115231" y="278845"/>
                <a:chExt cx="2110357" cy="1422122"/>
              </a:xfrm>
            </p:grpSpPr>
            <p:sp>
              <p:nvSpPr>
                <p:cNvPr id="32" name="矩形: 圆角 587">
                  <a:extLst>
                    <a:ext uri="{FF2B5EF4-FFF2-40B4-BE49-F238E27FC236}">
                      <a16:creationId xmlns:a16="http://schemas.microsoft.com/office/drawing/2014/main" id="{28AFB128-974A-E6BC-21B8-D3C9F74E0E80}"/>
                    </a:ext>
                  </a:extLst>
                </p:cNvPr>
                <p:cNvSpPr/>
                <p:nvPr/>
              </p:nvSpPr>
              <p:spPr>
                <a:xfrm>
                  <a:off x="5115231" y="278845"/>
                  <a:ext cx="2110357" cy="1422122"/>
                </a:xfrm>
                <a:prstGeom prst="roundRect">
                  <a:avLst>
                    <a:gd name="adj" fmla="val 3511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pic>
              <p:nvPicPr>
                <p:cNvPr id="34" name="图片 33">
                  <a:extLst>
                    <a:ext uri="{FF2B5EF4-FFF2-40B4-BE49-F238E27FC236}">
                      <a16:creationId xmlns:a16="http://schemas.microsoft.com/office/drawing/2014/main" id="{B80B6461-B7AB-6EB3-1C7A-14C2395515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/>
                <a:srcRect l="483" r="70507" b="61734"/>
                <a:stretch/>
              </p:blipFill>
              <p:spPr>
                <a:xfrm>
                  <a:off x="5163734" y="327011"/>
                  <a:ext cx="2013349" cy="1137115"/>
                </a:xfrm>
                <a:prstGeom prst="rect">
                  <a:avLst/>
                </a:prstGeom>
                <a:noFill/>
                <a:ln w="15875">
                  <a:solidFill>
                    <a:schemeClr val="bg1">
                      <a:lumMod val="65000"/>
                    </a:schemeClr>
                  </a:solidFill>
                </a:ln>
              </p:spPr>
            </p:pic>
          </p:grpSp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id="{6A37ED3F-F918-8FB0-6FFC-C665824575B3}"/>
                  </a:ext>
                </a:extLst>
              </p:cNvPr>
              <p:cNvGrpSpPr/>
              <p:nvPr/>
            </p:nvGrpSpPr>
            <p:grpSpPr>
              <a:xfrm>
                <a:off x="7024036" y="1322358"/>
                <a:ext cx="2110357" cy="1422123"/>
                <a:chOff x="5081284" y="307096"/>
                <a:chExt cx="2110357" cy="1422123"/>
              </a:xfrm>
            </p:grpSpPr>
            <p:sp>
              <p:nvSpPr>
                <p:cNvPr id="36" name="矩形: 圆角 587">
                  <a:extLst>
                    <a:ext uri="{FF2B5EF4-FFF2-40B4-BE49-F238E27FC236}">
                      <a16:creationId xmlns:a16="http://schemas.microsoft.com/office/drawing/2014/main" id="{7B3F0CFD-7D5A-1F7D-6DC3-11BB0150EE5E}"/>
                    </a:ext>
                  </a:extLst>
                </p:cNvPr>
                <p:cNvSpPr/>
                <p:nvPr/>
              </p:nvSpPr>
              <p:spPr>
                <a:xfrm>
                  <a:off x="5081284" y="307096"/>
                  <a:ext cx="2110357" cy="1422123"/>
                </a:xfrm>
                <a:prstGeom prst="roundRect">
                  <a:avLst>
                    <a:gd name="adj" fmla="val 3511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pic>
              <p:nvPicPr>
                <p:cNvPr id="38" name="图片 37">
                  <a:extLst>
                    <a:ext uri="{FF2B5EF4-FFF2-40B4-BE49-F238E27FC236}">
                      <a16:creationId xmlns:a16="http://schemas.microsoft.com/office/drawing/2014/main" id="{FA0D8F24-47CD-8421-3B70-D6202E5ADC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/>
                <a:srcRect l="483" r="70507" b="61734"/>
                <a:stretch/>
              </p:blipFill>
              <p:spPr>
                <a:xfrm>
                  <a:off x="5129787" y="355262"/>
                  <a:ext cx="2013349" cy="1137116"/>
                </a:xfrm>
                <a:prstGeom prst="rect">
                  <a:avLst/>
                </a:prstGeom>
                <a:noFill/>
                <a:ln w="15875">
                  <a:solidFill>
                    <a:schemeClr val="bg1">
                      <a:lumMod val="65000"/>
                    </a:schemeClr>
                  </a:solidFill>
                </a:ln>
              </p:spPr>
            </p:pic>
          </p:grpSp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id="{A1DD5CC9-D455-19EC-B547-2E3C2C91228B}"/>
                  </a:ext>
                </a:extLst>
              </p:cNvPr>
              <p:cNvGrpSpPr/>
              <p:nvPr/>
            </p:nvGrpSpPr>
            <p:grpSpPr>
              <a:xfrm>
                <a:off x="7092234" y="1377093"/>
                <a:ext cx="2110358" cy="1444559"/>
                <a:chOff x="5030592" y="306963"/>
                <a:chExt cx="2110358" cy="1444559"/>
              </a:xfrm>
            </p:grpSpPr>
            <p:sp>
              <p:nvSpPr>
                <p:cNvPr id="40" name="矩形: 圆角 587">
                  <a:extLst>
                    <a:ext uri="{FF2B5EF4-FFF2-40B4-BE49-F238E27FC236}">
                      <a16:creationId xmlns:a16="http://schemas.microsoft.com/office/drawing/2014/main" id="{45BBD75B-823A-8ACD-D839-B86598F4A1EB}"/>
                    </a:ext>
                  </a:extLst>
                </p:cNvPr>
                <p:cNvSpPr/>
                <p:nvPr/>
              </p:nvSpPr>
              <p:spPr>
                <a:xfrm>
                  <a:off x="5030592" y="306963"/>
                  <a:ext cx="2110358" cy="1422123"/>
                </a:xfrm>
                <a:prstGeom prst="roundRect">
                  <a:avLst>
                    <a:gd name="adj" fmla="val 3511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EDAB81FB-7713-59AD-91B8-CD505A3CF61B}"/>
                    </a:ext>
                  </a:extLst>
                </p:cNvPr>
                <p:cNvSpPr txBox="1"/>
                <p:nvPr/>
              </p:nvSpPr>
              <p:spPr>
                <a:xfrm>
                  <a:off x="5102505" y="1489006"/>
                  <a:ext cx="1943910" cy="2625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charset="-122"/>
                      <a:cs typeface="Times New Roman" panose="02020603050405020304" pitchFamily="18" charset="0"/>
                    </a:rPr>
                    <a:t>Python code</a:t>
                  </a:r>
                  <a:endParaRPr kumimoji="0" lang="zh-CN" altLang="en-US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42" name="图片 41">
                  <a:extLst>
                    <a:ext uri="{FF2B5EF4-FFF2-40B4-BE49-F238E27FC236}">
                      <a16:creationId xmlns:a16="http://schemas.microsoft.com/office/drawing/2014/main" id="{36C0575A-0DA8-7ACA-7056-E8018AA0CA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/>
                <a:srcRect l="483" r="70507" b="61734"/>
                <a:stretch/>
              </p:blipFill>
              <p:spPr>
                <a:xfrm>
                  <a:off x="5079097" y="355129"/>
                  <a:ext cx="2013349" cy="1137116"/>
                </a:xfrm>
                <a:prstGeom prst="rect">
                  <a:avLst/>
                </a:prstGeom>
                <a:noFill/>
                <a:ln w="15875">
                  <a:solidFill>
                    <a:schemeClr val="bg1">
                      <a:lumMod val="65000"/>
                    </a:schemeClr>
                  </a:solidFill>
                </a:ln>
              </p:spPr>
            </p:pic>
          </p:grpSp>
        </p:grp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B6B4AEEB-91F4-7EAB-DD77-8AD53E43502C}"/>
                </a:ext>
              </a:extLst>
            </p:cNvPr>
            <p:cNvSpPr txBox="1"/>
            <p:nvPr/>
          </p:nvSpPr>
          <p:spPr>
            <a:xfrm>
              <a:off x="7707299" y="1734012"/>
              <a:ext cx="766149" cy="5250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rPr>
                <a:t>×K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08B2034D-7EAF-3504-EF50-DFCD05E8F486}"/>
              </a:ext>
            </a:extLst>
          </p:cNvPr>
          <p:cNvGrpSpPr/>
          <p:nvPr/>
        </p:nvGrpSpPr>
        <p:grpSpPr>
          <a:xfrm>
            <a:off x="1836939" y="2194963"/>
            <a:ext cx="2102734" cy="848399"/>
            <a:chOff x="529074" y="1384645"/>
            <a:chExt cx="2759453" cy="1206060"/>
          </a:xfrm>
        </p:grpSpPr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66166398-B7EC-2DBD-A02D-8EA0086B8694}"/>
                </a:ext>
              </a:extLst>
            </p:cNvPr>
            <p:cNvGrpSpPr/>
            <p:nvPr/>
          </p:nvGrpSpPr>
          <p:grpSpPr>
            <a:xfrm>
              <a:off x="529074" y="1384645"/>
              <a:ext cx="2470799" cy="1116148"/>
              <a:chOff x="8399235" y="1612330"/>
              <a:chExt cx="2470799" cy="1116148"/>
            </a:xfrm>
          </p:grpSpPr>
          <p:sp>
            <p:nvSpPr>
              <p:cNvPr id="26" name="矩形: 圆角 587">
                <a:extLst>
                  <a:ext uri="{FF2B5EF4-FFF2-40B4-BE49-F238E27FC236}">
                    <a16:creationId xmlns:a16="http://schemas.microsoft.com/office/drawing/2014/main" id="{3411AE49-6FD3-9987-810D-D7FF5C8A0548}"/>
                  </a:ext>
                </a:extLst>
              </p:cNvPr>
              <p:cNvSpPr/>
              <p:nvPr/>
            </p:nvSpPr>
            <p:spPr>
              <a:xfrm>
                <a:off x="8399235" y="1612330"/>
                <a:ext cx="2470799" cy="1001808"/>
              </a:xfrm>
              <a:prstGeom prst="roundRect">
                <a:avLst>
                  <a:gd name="adj" fmla="val 3511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5B897DB-2688-96C6-5DAA-EED5F94446E4}"/>
                  </a:ext>
                </a:extLst>
              </p:cNvPr>
              <p:cNvSpPr txBox="1"/>
              <p:nvPr/>
            </p:nvSpPr>
            <p:spPr>
              <a:xfrm>
                <a:off x="8672383" y="2400334"/>
                <a:ext cx="1943912" cy="328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71" name="图片 70">
                <a:extLst>
                  <a:ext uri="{FF2B5EF4-FFF2-40B4-BE49-F238E27FC236}">
                    <a16:creationId xmlns:a16="http://schemas.microsoft.com/office/drawing/2014/main" id="{5DABABC2-8302-FDF0-083D-5264A698848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r="49712" b="68899"/>
              <a:stretch/>
            </p:blipFill>
            <p:spPr>
              <a:xfrm>
                <a:off x="8466161" y="1665258"/>
                <a:ext cx="2356357" cy="751888"/>
              </a:xfrm>
              <a:prstGeom prst="rect">
                <a:avLst/>
              </a:prstGeom>
              <a:ln w="15875">
                <a:solidFill>
                  <a:schemeClr val="bg1">
                    <a:lumMod val="75000"/>
                  </a:schemeClr>
                </a:solidFill>
              </a:ln>
            </p:spPr>
          </p:pic>
        </p:grp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11740315-FA72-1935-409D-D96F0AE5DD80}"/>
                </a:ext>
              </a:extLst>
            </p:cNvPr>
            <p:cNvGrpSpPr/>
            <p:nvPr/>
          </p:nvGrpSpPr>
          <p:grpSpPr>
            <a:xfrm>
              <a:off x="618339" y="1429477"/>
              <a:ext cx="2470799" cy="1116148"/>
              <a:chOff x="8399235" y="1612330"/>
              <a:chExt cx="2470799" cy="1116148"/>
            </a:xfrm>
          </p:grpSpPr>
          <p:sp>
            <p:nvSpPr>
              <p:cNvPr id="76" name="矩形: 圆角 587">
                <a:extLst>
                  <a:ext uri="{FF2B5EF4-FFF2-40B4-BE49-F238E27FC236}">
                    <a16:creationId xmlns:a16="http://schemas.microsoft.com/office/drawing/2014/main" id="{E5413CA6-D6DB-36D0-8374-11ADE28F3D70}"/>
                  </a:ext>
                </a:extLst>
              </p:cNvPr>
              <p:cNvSpPr/>
              <p:nvPr/>
            </p:nvSpPr>
            <p:spPr>
              <a:xfrm>
                <a:off x="8399235" y="1612330"/>
                <a:ext cx="2470799" cy="1001808"/>
              </a:xfrm>
              <a:prstGeom prst="roundRect">
                <a:avLst>
                  <a:gd name="adj" fmla="val 3511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A2DDE616-A449-472F-8B3B-307BC1F7A509}"/>
                  </a:ext>
                </a:extLst>
              </p:cNvPr>
              <p:cNvSpPr txBox="1"/>
              <p:nvPr/>
            </p:nvSpPr>
            <p:spPr>
              <a:xfrm>
                <a:off x="8672383" y="2400334"/>
                <a:ext cx="1943912" cy="328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79" name="图片 78">
                <a:extLst>
                  <a:ext uri="{FF2B5EF4-FFF2-40B4-BE49-F238E27FC236}">
                    <a16:creationId xmlns:a16="http://schemas.microsoft.com/office/drawing/2014/main" id="{56B10817-4376-83A3-CD24-0C348E0C881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r="49712" b="68899"/>
              <a:stretch/>
            </p:blipFill>
            <p:spPr>
              <a:xfrm>
                <a:off x="8466161" y="1665258"/>
                <a:ext cx="2356357" cy="751888"/>
              </a:xfrm>
              <a:prstGeom prst="rect">
                <a:avLst/>
              </a:prstGeom>
              <a:ln w="15875">
                <a:solidFill>
                  <a:schemeClr val="bg1">
                    <a:lumMod val="75000"/>
                  </a:schemeClr>
                </a:solidFill>
              </a:ln>
            </p:spPr>
          </p:pic>
        </p:grp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790D3210-ECBF-21DB-0329-FC7B9620E354}"/>
                </a:ext>
              </a:extLst>
            </p:cNvPr>
            <p:cNvGrpSpPr/>
            <p:nvPr/>
          </p:nvGrpSpPr>
          <p:grpSpPr>
            <a:xfrm>
              <a:off x="714616" y="1474557"/>
              <a:ext cx="2470799" cy="1116148"/>
              <a:chOff x="8399235" y="1612330"/>
              <a:chExt cx="2470799" cy="1116148"/>
            </a:xfrm>
          </p:grpSpPr>
          <p:sp>
            <p:nvSpPr>
              <p:cNvPr id="81" name="矩形: 圆角 587">
                <a:extLst>
                  <a:ext uri="{FF2B5EF4-FFF2-40B4-BE49-F238E27FC236}">
                    <a16:creationId xmlns:a16="http://schemas.microsoft.com/office/drawing/2014/main" id="{910796F1-CE20-E96B-0A55-32CD6A981EC2}"/>
                  </a:ext>
                </a:extLst>
              </p:cNvPr>
              <p:cNvSpPr/>
              <p:nvPr/>
            </p:nvSpPr>
            <p:spPr>
              <a:xfrm>
                <a:off x="8399235" y="1612330"/>
                <a:ext cx="2470799" cy="1001808"/>
              </a:xfrm>
              <a:prstGeom prst="roundRect">
                <a:avLst>
                  <a:gd name="adj" fmla="val 3511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69F5782F-87C6-B381-0790-CED6EBEA4A43}"/>
                  </a:ext>
                </a:extLst>
              </p:cNvPr>
              <p:cNvSpPr txBox="1"/>
              <p:nvPr/>
            </p:nvSpPr>
            <p:spPr>
              <a:xfrm>
                <a:off x="8672383" y="2400334"/>
                <a:ext cx="1943912" cy="328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83" name="图片 82">
                <a:extLst>
                  <a:ext uri="{FF2B5EF4-FFF2-40B4-BE49-F238E27FC236}">
                    <a16:creationId xmlns:a16="http://schemas.microsoft.com/office/drawing/2014/main" id="{BD9732C7-6D7A-1D45-7B2D-40830A9ECC8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r="49712" b="68899"/>
              <a:stretch/>
            </p:blipFill>
            <p:spPr>
              <a:xfrm>
                <a:off x="8466161" y="1665258"/>
                <a:ext cx="2356357" cy="751888"/>
              </a:xfrm>
              <a:prstGeom prst="rect">
                <a:avLst/>
              </a:prstGeom>
              <a:ln w="15875">
                <a:solidFill>
                  <a:schemeClr val="bg1">
                    <a:lumMod val="75000"/>
                  </a:schemeClr>
                </a:solidFill>
              </a:ln>
            </p:spPr>
          </p:pic>
        </p:grp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28C7FF35-A089-EDE9-99E2-F823652DB49C}"/>
                </a:ext>
              </a:extLst>
            </p:cNvPr>
            <p:cNvGrpSpPr/>
            <p:nvPr/>
          </p:nvGrpSpPr>
          <p:grpSpPr>
            <a:xfrm>
              <a:off x="817728" y="1528633"/>
              <a:ext cx="2470799" cy="1050520"/>
              <a:chOff x="8399235" y="1612330"/>
              <a:chExt cx="2470799" cy="1050520"/>
            </a:xfrm>
          </p:grpSpPr>
          <p:sp>
            <p:nvSpPr>
              <p:cNvPr id="85" name="矩形: 圆角 587">
                <a:extLst>
                  <a:ext uri="{FF2B5EF4-FFF2-40B4-BE49-F238E27FC236}">
                    <a16:creationId xmlns:a16="http://schemas.microsoft.com/office/drawing/2014/main" id="{57A91ADA-BDA3-58D0-A547-64FF23D8C8E7}"/>
                  </a:ext>
                </a:extLst>
              </p:cNvPr>
              <p:cNvSpPr/>
              <p:nvPr/>
            </p:nvSpPr>
            <p:spPr>
              <a:xfrm>
                <a:off x="8399235" y="1612330"/>
                <a:ext cx="2470799" cy="1001808"/>
              </a:xfrm>
              <a:prstGeom prst="roundRect">
                <a:avLst>
                  <a:gd name="adj" fmla="val 3511"/>
                </a:avLst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00EDCD26-8F4B-D1F4-7FD3-B5C294543454}"/>
                  </a:ext>
                </a:extLst>
              </p:cNvPr>
              <p:cNvSpPr txBox="1"/>
              <p:nvPr/>
            </p:nvSpPr>
            <p:spPr>
              <a:xfrm>
                <a:off x="8672383" y="2400334"/>
                <a:ext cx="1943912" cy="26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solution generation prompts - </a:t>
                </a:r>
                <a:r>
                  <a:rPr kumimoji="0" lang="en-US" altLang="zh-CN" sz="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PoT</a:t>
                </a:r>
                <a:endParaRPr kumimoji="0" lang="zh-CN" altLang="en-US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87" name="图片 86">
                <a:extLst>
                  <a:ext uri="{FF2B5EF4-FFF2-40B4-BE49-F238E27FC236}">
                    <a16:creationId xmlns:a16="http://schemas.microsoft.com/office/drawing/2014/main" id="{CF820CBF-BC82-57B1-3731-8A7E3E04103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r="49712" b="68899"/>
              <a:stretch/>
            </p:blipFill>
            <p:spPr>
              <a:xfrm>
                <a:off x="8466161" y="1665258"/>
                <a:ext cx="2356357" cy="751888"/>
              </a:xfrm>
              <a:prstGeom prst="rect">
                <a:avLst/>
              </a:prstGeom>
              <a:ln w="15875">
                <a:solidFill>
                  <a:schemeClr val="bg1">
                    <a:lumMod val="75000"/>
                  </a:schemeClr>
                </a:solidFill>
              </a:ln>
            </p:spPr>
          </p:pic>
        </p:grpSp>
      </p:grp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1DCF1359-C86F-706B-E4F0-C4B4108B717D}"/>
              </a:ext>
            </a:extLst>
          </p:cNvPr>
          <p:cNvGrpSpPr/>
          <p:nvPr/>
        </p:nvGrpSpPr>
        <p:grpSpPr>
          <a:xfrm>
            <a:off x="6915545" y="2005515"/>
            <a:ext cx="806017" cy="676008"/>
            <a:chOff x="6709679" y="2998158"/>
            <a:chExt cx="1057750" cy="960994"/>
          </a:xfrm>
        </p:grpSpPr>
        <p:pic>
          <p:nvPicPr>
            <p:cNvPr id="159" name="图形 158" descr="计算器​​">
              <a:extLst>
                <a:ext uri="{FF2B5EF4-FFF2-40B4-BE49-F238E27FC236}">
                  <a16:creationId xmlns:a16="http://schemas.microsoft.com/office/drawing/2014/main" id="{076A13F9-BA3A-41C4-DFFC-F09876E4C7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791897" y="2998158"/>
              <a:ext cx="765776" cy="765777"/>
            </a:xfrm>
            <a:prstGeom prst="rect">
              <a:avLst/>
            </a:prstGeom>
          </p:spPr>
        </p:pic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55C3E6F8-0DEC-B3E8-8141-F0A25D71CE4D}"/>
                </a:ext>
              </a:extLst>
            </p:cNvPr>
            <p:cNvSpPr txBox="1"/>
            <p:nvPr/>
          </p:nvSpPr>
          <p:spPr>
            <a:xfrm>
              <a:off x="6709679" y="3696636"/>
              <a:ext cx="1057750" cy="2625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code interpreter</a:t>
              </a:r>
              <a:endParaRPr kumimoji="0" lang="zh-CN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cxnSp>
        <p:nvCxnSpPr>
          <p:cNvPr id="162" name="直线箭头连接符 107">
            <a:extLst>
              <a:ext uri="{FF2B5EF4-FFF2-40B4-BE49-F238E27FC236}">
                <a16:creationId xmlns:a16="http://schemas.microsoft.com/office/drawing/2014/main" id="{DC5B1713-7A71-CA08-E492-47C852376789}"/>
              </a:ext>
            </a:extLst>
          </p:cNvPr>
          <p:cNvCxnSpPr>
            <a:cxnSpLocks/>
          </p:cNvCxnSpPr>
          <p:nvPr/>
        </p:nvCxnSpPr>
        <p:spPr>
          <a:xfrm>
            <a:off x="6949758" y="2688061"/>
            <a:ext cx="68971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矩形 165">
            <a:extLst>
              <a:ext uri="{FF2B5EF4-FFF2-40B4-BE49-F238E27FC236}">
                <a16:creationId xmlns:a16="http://schemas.microsoft.com/office/drawing/2014/main" id="{2F6121FF-CA58-F923-E732-FD8EAF732FDB}"/>
              </a:ext>
            </a:extLst>
          </p:cNvPr>
          <p:cNvSpPr/>
          <p:nvPr/>
        </p:nvSpPr>
        <p:spPr>
          <a:xfrm>
            <a:off x="7708174" y="2556911"/>
            <a:ext cx="873507" cy="22411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answers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314D1076-43BC-A2BD-8CA6-EEE45E03F8D4}"/>
              </a:ext>
            </a:extLst>
          </p:cNvPr>
          <p:cNvSpPr txBox="1"/>
          <p:nvPr/>
        </p:nvSpPr>
        <p:spPr>
          <a:xfrm>
            <a:off x="8511360" y="2489477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×K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5CB6F50A-4BD5-9B20-ACA7-A3100A831BA6}"/>
              </a:ext>
            </a:extLst>
          </p:cNvPr>
          <p:cNvGrpSpPr/>
          <p:nvPr/>
        </p:nvGrpSpPr>
        <p:grpSpPr>
          <a:xfrm>
            <a:off x="4093183" y="4484945"/>
            <a:ext cx="548709" cy="626704"/>
            <a:chOff x="4738877" y="1610625"/>
            <a:chExt cx="720080" cy="890905"/>
          </a:xfrm>
        </p:grpSpPr>
        <p:pic>
          <p:nvPicPr>
            <p:cNvPr id="174" name="图形 173" descr="原子">
              <a:extLst>
                <a:ext uri="{FF2B5EF4-FFF2-40B4-BE49-F238E27FC236}">
                  <a16:creationId xmlns:a16="http://schemas.microsoft.com/office/drawing/2014/main" id="{C6C974CE-D9AE-5504-E5AE-3CD2411A6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738877" y="1610625"/>
              <a:ext cx="720080" cy="720081"/>
            </a:xfrm>
            <a:prstGeom prst="rect">
              <a:avLst/>
            </a:prstGeom>
          </p:spPr>
        </p:pic>
        <p:sp>
          <p:nvSpPr>
            <p:cNvPr id="175" name="文本框 174">
              <a:extLst>
                <a:ext uri="{FF2B5EF4-FFF2-40B4-BE49-F238E27FC236}">
                  <a16:creationId xmlns:a16="http://schemas.microsoft.com/office/drawing/2014/main" id="{C827F462-F7C5-5407-2CB8-29436A6D0B62}"/>
                </a:ext>
              </a:extLst>
            </p:cNvPr>
            <p:cNvSpPr txBox="1"/>
            <p:nvPr/>
          </p:nvSpPr>
          <p:spPr>
            <a:xfrm>
              <a:off x="4871809" y="2239014"/>
              <a:ext cx="504056" cy="2625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LLM</a:t>
              </a:r>
              <a:endParaRPr kumimoji="0" lang="zh-CN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sp>
        <p:nvSpPr>
          <p:cNvPr id="193" name="矩形 192">
            <a:extLst>
              <a:ext uri="{FF2B5EF4-FFF2-40B4-BE49-F238E27FC236}">
                <a16:creationId xmlns:a16="http://schemas.microsoft.com/office/drawing/2014/main" id="{E4F993E1-4087-31C5-CBEB-FE38AFF2F73F}"/>
              </a:ext>
            </a:extLst>
          </p:cNvPr>
          <p:cNvSpPr/>
          <p:nvPr/>
        </p:nvSpPr>
        <p:spPr>
          <a:xfrm>
            <a:off x="8968465" y="5019316"/>
            <a:ext cx="1529359" cy="22411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verification results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94" name="直线箭头连接符 107">
            <a:extLst>
              <a:ext uri="{FF2B5EF4-FFF2-40B4-BE49-F238E27FC236}">
                <a16:creationId xmlns:a16="http://schemas.microsoft.com/office/drawing/2014/main" id="{5153840D-83BB-0D98-23B1-70B2F779E5DC}"/>
              </a:ext>
            </a:extLst>
          </p:cNvPr>
          <p:cNvCxnSpPr>
            <a:cxnSpLocks/>
          </p:cNvCxnSpPr>
          <p:nvPr/>
        </p:nvCxnSpPr>
        <p:spPr>
          <a:xfrm>
            <a:off x="7032104" y="5111649"/>
            <a:ext cx="1894150" cy="114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文本框 195">
            <a:extLst>
              <a:ext uri="{FF2B5EF4-FFF2-40B4-BE49-F238E27FC236}">
                <a16:creationId xmlns:a16="http://schemas.microsoft.com/office/drawing/2014/main" id="{06C66F52-4CBD-4C24-1D63-1CDA7AB47533}"/>
              </a:ext>
            </a:extLst>
          </p:cNvPr>
          <p:cNvSpPr txBox="1"/>
          <p:nvPr/>
        </p:nvSpPr>
        <p:spPr>
          <a:xfrm>
            <a:off x="10423328" y="4930403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×(K+N)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0F01E4-5FF1-AA24-6B99-0EE6BA746C57}"/>
              </a:ext>
            </a:extLst>
          </p:cNvPr>
          <p:cNvSpPr/>
          <p:nvPr/>
        </p:nvSpPr>
        <p:spPr>
          <a:xfrm>
            <a:off x="215457" y="2549823"/>
            <a:ext cx="907180" cy="3427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ts val="1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origin</a:t>
            </a:r>
            <a:b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</a:b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problems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9" name="直线箭头连接符 107">
            <a:extLst>
              <a:ext uri="{FF2B5EF4-FFF2-40B4-BE49-F238E27FC236}">
                <a16:creationId xmlns:a16="http://schemas.microsoft.com/office/drawing/2014/main" id="{6799C192-3736-0259-5E82-7F594F3A9A6C}"/>
              </a:ext>
            </a:extLst>
          </p:cNvPr>
          <p:cNvCxnSpPr>
            <a:cxnSpLocks/>
          </p:cNvCxnSpPr>
          <p:nvPr/>
        </p:nvCxnSpPr>
        <p:spPr>
          <a:xfrm flipV="1">
            <a:off x="1229645" y="2805827"/>
            <a:ext cx="483162" cy="10127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线箭头连接符 107">
            <a:extLst>
              <a:ext uri="{FF2B5EF4-FFF2-40B4-BE49-F238E27FC236}">
                <a16:creationId xmlns:a16="http://schemas.microsoft.com/office/drawing/2014/main" id="{A34B5E46-EB77-EDF9-B276-16EFC8B23F59}"/>
              </a:ext>
            </a:extLst>
          </p:cNvPr>
          <p:cNvCxnSpPr>
            <a:cxnSpLocks/>
          </p:cNvCxnSpPr>
          <p:nvPr/>
        </p:nvCxnSpPr>
        <p:spPr>
          <a:xfrm>
            <a:off x="1225595" y="3818604"/>
            <a:ext cx="487211" cy="827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线箭头连接符 107">
            <a:extLst>
              <a:ext uri="{FF2B5EF4-FFF2-40B4-BE49-F238E27FC236}">
                <a16:creationId xmlns:a16="http://schemas.microsoft.com/office/drawing/2014/main" id="{F2C6DF39-42D0-E5FE-60AF-4ABF4A7806D3}"/>
              </a:ext>
            </a:extLst>
          </p:cNvPr>
          <p:cNvCxnSpPr>
            <a:cxnSpLocks/>
          </p:cNvCxnSpPr>
          <p:nvPr/>
        </p:nvCxnSpPr>
        <p:spPr>
          <a:xfrm flipV="1">
            <a:off x="1227020" y="3818604"/>
            <a:ext cx="575508" cy="46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组合 176">
            <a:extLst>
              <a:ext uri="{FF2B5EF4-FFF2-40B4-BE49-F238E27FC236}">
                <a16:creationId xmlns:a16="http://schemas.microsoft.com/office/drawing/2014/main" id="{D63574EA-D359-163A-1D4E-A5F4E1E7698E}"/>
              </a:ext>
            </a:extLst>
          </p:cNvPr>
          <p:cNvGrpSpPr/>
          <p:nvPr/>
        </p:nvGrpSpPr>
        <p:grpSpPr>
          <a:xfrm>
            <a:off x="4246752" y="3260379"/>
            <a:ext cx="548709" cy="612580"/>
            <a:chOff x="4173162" y="1844824"/>
            <a:chExt cx="548709" cy="612580"/>
          </a:xfrm>
        </p:grpSpPr>
        <p:pic>
          <p:nvPicPr>
            <p:cNvPr id="90" name="图形 89" descr="原子">
              <a:extLst>
                <a:ext uri="{FF2B5EF4-FFF2-40B4-BE49-F238E27FC236}">
                  <a16:creationId xmlns:a16="http://schemas.microsoft.com/office/drawing/2014/main" id="{2AD46C4B-AB93-6C54-20B0-D6348192123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173162" y="1844824"/>
              <a:ext cx="548709" cy="506538"/>
            </a:xfrm>
            <a:prstGeom prst="rect">
              <a:avLst/>
            </a:prstGeom>
          </p:spPr>
        </p:pic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5BCFD38D-FC88-7A0D-6179-14F17924AEFC}"/>
                </a:ext>
              </a:extLst>
            </p:cNvPr>
            <p:cNvSpPr txBox="1"/>
            <p:nvPr/>
          </p:nvSpPr>
          <p:spPr>
            <a:xfrm>
              <a:off x="4276023" y="2272738"/>
              <a:ext cx="384096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LLM</a:t>
              </a:r>
              <a:endParaRPr kumimoji="0" lang="zh-CN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cxnSp>
        <p:nvCxnSpPr>
          <p:cNvPr id="96" name="直线箭头连接符 107">
            <a:extLst>
              <a:ext uri="{FF2B5EF4-FFF2-40B4-BE49-F238E27FC236}">
                <a16:creationId xmlns:a16="http://schemas.microsoft.com/office/drawing/2014/main" id="{7AF56AB9-3563-FEE1-72FA-CE61A5B027A7}"/>
              </a:ext>
            </a:extLst>
          </p:cNvPr>
          <p:cNvCxnSpPr>
            <a:cxnSpLocks/>
          </p:cNvCxnSpPr>
          <p:nvPr/>
        </p:nvCxnSpPr>
        <p:spPr>
          <a:xfrm flipV="1">
            <a:off x="4004852" y="3861855"/>
            <a:ext cx="1150929" cy="13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组合 225">
            <a:extLst>
              <a:ext uri="{FF2B5EF4-FFF2-40B4-BE49-F238E27FC236}">
                <a16:creationId xmlns:a16="http://schemas.microsoft.com/office/drawing/2014/main" id="{9DD677F6-9F9D-1841-91EA-6C4C85D1647A}"/>
              </a:ext>
            </a:extLst>
          </p:cNvPr>
          <p:cNvGrpSpPr/>
          <p:nvPr/>
        </p:nvGrpSpPr>
        <p:grpSpPr>
          <a:xfrm>
            <a:off x="5257979" y="3677136"/>
            <a:ext cx="1239413" cy="299739"/>
            <a:chOff x="4815431" y="3710220"/>
            <a:chExt cx="1239413" cy="299739"/>
          </a:xfrm>
        </p:grpSpPr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9300DC24-944B-87BB-37EC-FB65DE11A5C5}"/>
                </a:ext>
              </a:extLst>
            </p:cNvPr>
            <p:cNvSpPr/>
            <p:nvPr/>
          </p:nvSpPr>
          <p:spPr>
            <a:xfrm>
              <a:off x="4815431" y="3785840"/>
              <a:ext cx="873507" cy="22411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answers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30A24D80-57EE-B978-3E86-3EA164944911}"/>
                </a:ext>
              </a:extLst>
            </p:cNvPr>
            <p:cNvSpPr txBox="1"/>
            <p:nvPr/>
          </p:nvSpPr>
          <p:spPr>
            <a:xfrm>
              <a:off x="5609971" y="3710220"/>
              <a:ext cx="444873" cy="2598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rPr>
                <a:t>×N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E606A15B-185E-F590-6BFE-AE1A9461DD4F}"/>
              </a:ext>
            </a:extLst>
          </p:cNvPr>
          <p:cNvGrpSpPr/>
          <p:nvPr/>
        </p:nvGrpSpPr>
        <p:grpSpPr>
          <a:xfrm>
            <a:off x="7705206" y="3463263"/>
            <a:ext cx="869597" cy="893923"/>
            <a:chOff x="7712056" y="1859970"/>
            <a:chExt cx="869597" cy="893923"/>
          </a:xfrm>
        </p:grpSpPr>
        <p:pic>
          <p:nvPicPr>
            <p:cNvPr id="120" name="图形 119" descr="数据库">
              <a:extLst>
                <a:ext uri="{FF2B5EF4-FFF2-40B4-BE49-F238E27FC236}">
                  <a16:creationId xmlns:a16="http://schemas.microsoft.com/office/drawing/2014/main" id="{9FAC5859-FAD0-3F65-F111-B375989D6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773340" y="1859970"/>
              <a:ext cx="699909" cy="699909"/>
            </a:xfrm>
            <a:prstGeom prst="rect">
              <a:avLst/>
            </a:prstGeom>
          </p:spPr>
        </p:pic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A26CB3BF-3CDF-504A-4CCF-09EEF91F7271}"/>
                </a:ext>
              </a:extLst>
            </p:cNvPr>
            <p:cNvSpPr txBox="1"/>
            <p:nvPr/>
          </p:nvSpPr>
          <p:spPr>
            <a:xfrm>
              <a:off x="7712056" y="2476894"/>
              <a:ext cx="8695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answer set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23" name="直线箭头连接符 107">
            <a:extLst>
              <a:ext uri="{FF2B5EF4-FFF2-40B4-BE49-F238E27FC236}">
                <a16:creationId xmlns:a16="http://schemas.microsoft.com/office/drawing/2014/main" id="{99533C95-C999-22D5-73DA-22263B28D529}"/>
              </a:ext>
            </a:extLst>
          </p:cNvPr>
          <p:cNvCxnSpPr>
            <a:cxnSpLocks/>
          </p:cNvCxnSpPr>
          <p:nvPr/>
        </p:nvCxnSpPr>
        <p:spPr>
          <a:xfrm>
            <a:off x="6599948" y="3859215"/>
            <a:ext cx="118451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线箭头连接符 107">
            <a:extLst>
              <a:ext uri="{FF2B5EF4-FFF2-40B4-BE49-F238E27FC236}">
                <a16:creationId xmlns:a16="http://schemas.microsoft.com/office/drawing/2014/main" id="{7AF56AB9-3563-FEE1-72FA-CE61A5B027A7}"/>
              </a:ext>
            </a:extLst>
          </p:cNvPr>
          <p:cNvCxnSpPr>
            <a:cxnSpLocks/>
          </p:cNvCxnSpPr>
          <p:nvPr/>
        </p:nvCxnSpPr>
        <p:spPr>
          <a:xfrm>
            <a:off x="8113689" y="2841084"/>
            <a:ext cx="6856" cy="5844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线箭头连接符 107">
            <a:extLst>
              <a:ext uri="{FF2B5EF4-FFF2-40B4-BE49-F238E27FC236}">
                <a16:creationId xmlns:a16="http://schemas.microsoft.com/office/drawing/2014/main" id="{F2A3EF81-699E-CE3D-7315-A1745FC9E504}"/>
              </a:ext>
            </a:extLst>
          </p:cNvPr>
          <p:cNvCxnSpPr>
            <a:cxnSpLocks/>
          </p:cNvCxnSpPr>
          <p:nvPr/>
        </p:nvCxnSpPr>
        <p:spPr>
          <a:xfrm flipH="1" flipV="1">
            <a:off x="9670844" y="4324114"/>
            <a:ext cx="12661" cy="6164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线箭头连接符 107">
            <a:extLst>
              <a:ext uri="{FF2B5EF4-FFF2-40B4-BE49-F238E27FC236}">
                <a16:creationId xmlns:a16="http://schemas.microsoft.com/office/drawing/2014/main" id="{C8F0EDC6-BD22-AEE7-674E-4C48F436CDBB}"/>
              </a:ext>
            </a:extLst>
          </p:cNvPr>
          <p:cNvCxnSpPr>
            <a:cxnSpLocks/>
            <a:endCxn id="261" idx="2"/>
          </p:cNvCxnSpPr>
          <p:nvPr/>
        </p:nvCxnSpPr>
        <p:spPr>
          <a:xfrm>
            <a:off x="8417033" y="3860638"/>
            <a:ext cx="853443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组合 182">
            <a:extLst>
              <a:ext uri="{FF2B5EF4-FFF2-40B4-BE49-F238E27FC236}">
                <a16:creationId xmlns:a16="http://schemas.microsoft.com/office/drawing/2014/main" id="{DDEDF266-82D1-D4FB-763A-682337352B7C}"/>
              </a:ext>
            </a:extLst>
          </p:cNvPr>
          <p:cNvGrpSpPr/>
          <p:nvPr/>
        </p:nvGrpSpPr>
        <p:grpSpPr>
          <a:xfrm>
            <a:off x="7252437" y="4426386"/>
            <a:ext cx="806017" cy="675825"/>
            <a:chOff x="6769713" y="2949861"/>
            <a:chExt cx="1057750" cy="960734"/>
          </a:xfrm>
        </p:grpSpPr>
        <p:pic>
          <p:nvPicPr>
            <p:cNvPr id="184" name="图形 183" descr="计算器​​">
              <a:extLst>
                <a:ext uri="{FF2B5EF4-FFF2-40B4-BE49-F238E27FC236}">
                  <a16:creationId xmlns:a16="http://schemas.microsoft.com/office/drawing/2014/main" id="{258AAFEB-BED2-3AE4-1B02-C5D4A27FA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824053" y="2949861"/>
              <a:ext cx="765776" cy="765776"/>
            </a:xfrm>
            <a:prstGeom prst="rect">
              <a:avLst/>
            </a:prstGeom>
          </p:spPr>
        </p:pic>
        <p:sp>
          <p:nvSpPr>
            <p:cNvPr id="185" name="文本框 184">
              <a:extLst>
                <a:ext uri="{FF2B5EF4-FFF2-40B4-BE49-F238E27FC236}">
                  <a16:creationId xmlns:a16="http://schemas.microsoft.com/office/drawing/2014/main" id="{07420FCE-9650-690A-1B93-16C8AEB79FB3}"/>
                </a:ext>
              </a:extLst>
            </p:cNvPr>
            <p:cNvSpPr txBox="1"/>
            <p:nvPr/>
          </p:nvSpPr>
          <p:spPr>
            <a:xfrm>
              <a:off x="6769713" y="3648079"/>
              <a:ext cx="1057750" cy="2625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code interpreter</a:t>
              </a:r>
              <a:endParaRPr kumimoji="0" lang="zh-CN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cxnSp>
        <p:nvCxnSpPr>
          <p:cNvPr id="252" name="直线箭头连接符 107">
            <a:extLst>
              <a:ext uri="{FF2B5EF4-FFF2-40B4-BE49-F238E27FC236}">
                <a16:creationId xmlns:a16="http://schemas.microsoft.com/office/drawing/2014/main" id="{49BB24BC-0F3F-4706-88A7-75C551ECDFEC}"/>
              </a:ext>
            </a:extLst>
          </p:cNvPr>
          <p:cNvCxnSpPr>
            <a:cxnSpLocks/>
            <a:stCxn id="261" idx="6"/>
          </p:cNvCxnSpPr>
          <p:nvPr/>
        </p:nvCxnSpPr>
        <p:spPr>
          <a:xfrm flipV="1">
            <a:off x="10069959" y="3858813"/>
            <a:ext cx="492002" cy="18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9" name="组合 268">
            <a:extLst>
              <a:ext uri="{FF2B5EF4-FFF2-40B4-BE49-F238E27FC236}">
                <a16:creationId xmlns:a16="http://schemas.microsoft.com/office/drawing/2014/main" id="{475E3690-6BB3-84B1-D4B7-6D11CAC80B4E}"/>
              </a:ext>
            </a:extLst>
          </p:cNvPr>
          <p:cNvGrpSpPr/>
          <p:nvPr/>
        </p:nvGrpSpPr>
        <p:grpSpPr>
          <a:xfrm>
            <a:off x="9270476" y="3483297"/>
            <a:ext cx="894236" cy="754681"/>
            <a:chOff x="9413027" y="3509426"/>
            <a:chExt cx="894236" cy="754681"/>
          </a:xfrm>
        </p:grpSpPr>
        <p:sp>
          <p:nvSpPr>
            <p:cNvPr id="261" name="流程图: 接点 260">
              <a:extLst>
                <a:ext uri="{FF2B5EF4-FFF2-40B4-BE49-F238E27FC236}">
                  <a16:creationId xmlns:a16="http://schemas.microsoft.com/office/drawing/2014/main" id="{60BC30FA-3F6D-96E3-0BF7-BF1FFBC8347F}"/>
                </a:ext>
              </a:extLst>
            </p:cNvPr>
            <p:cNvSpPr/>
            <p:nvPr/>
          </p:nvSpPr>
          <p:spPr>
            <a:xfrm>
              <a:off x="9413027" y="3509426"/>
              <a:ext cx="799483" cy="754681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7" name="文本框 266">
              <a:extLst>
                <a:ext uri="{FF2B5EF4-FFF2-40B4-BE49-F238E27FC236}">
                  <a16:creationId xmlns:a16="http://schemas.microsoft.com/office/drawing/2014/main" id="{351A08E4-FCE4-3A09-438C-987FD3687151}"/>
                </a:ext>
              </a:extLst>
            </p:cNvPr>
            <p:cNvSpPr txBox="1"/>
            <p:nvPr/>
          </p:nvSpPr>
          <p:spPr>
            <a:xfrm>
              <a:off x="9501246" y="4026470"/>
              <a:ext cx="806017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voting weights</a:t>
              </a:r>
              <a:endParaRPr kumimoji="0" lang="zh-CN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  <p:sp>
        <p:nvSpPr>
          <p:cNvPr id="277" name="矩形 276">
            <a:extLst>
              <a:ext uri="{FF2B5EF4-FFF2-40B4-BE49-F238E27FC236}">
                <a16:creationId xmlns:a16="http://schemas.microsoft.com/office/drawing/2014/main" id="{38F83F4A-2EB6-48BB-49CC-F1496F6F3DBB}"/>
              </a:ext>
            </a:extLst>
          </p:cNvPr>
          <p:cNvSpPr/>
          <p:nvPr/>
        </p:nvSpPr>
        <p:spPr>
          <a:xfrm>
            <a:off x="10674590" y="3739494"/>
            <a:ext cx="1199047" cy="2170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final answers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8CEC36A-CAA9-6BD9-6243-BB1100388849}"/>
              </a:ext>
            </a:extLst>
          </p:cNvPr>
          <p:cNvSpPr txBox="1"/>
          <p:nvPr/>
        </p:nvSpPr>
        <p:spPr>
          <a:xfrm>
            <a:off x="3924036" y="2654098"/>
            <a:ext cx="7491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post process</a:t>
            </a:r>
            <a:endParaRPr kumimoji="0" lang="zh-CN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DA9E1ED-0196-DFE0-ACCD-FCB7AD4BF17F}"/>
              </a:ext>
            </a:extLst>
          </p:cNvPr>
          <p:cNvSpPr txBox="1"/>
          <p:nvPr/>
        </p:nvSpPr>
        <p:spPr>
          <a:xfrm>
            <a:off x="4196598" y="3881242"/>
            <a:ext cx="7491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post process</a:t>
            </a:r>
            <a:endParaRPr kumimoji="0" lang="zh-CN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0798392-6F1E-25C7-6BB5-60830252E1E8}"/>
              </a:ext>
            </a:extLst>
          </p:cNvPr>
          <p:cNvSpPr txBox="1"/>
          <p:nvPr/>
        </p:nvSpPr>
        <p:spPr>
          <a:xfrm>
            <a:off x="4019709" y="5120413"/>
            <a:ext cx="74911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post process</a:t>
            </a:r>
            <a:endParaRPr kumimoji="0" lang="zh-CN" alt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C75A5E8D-0CE7-02FE-6800-76CFA9631F43}"/>
              </a:ext>
            </a:extLst>
          </p:cNvPr>
          <p:cNvGrpSpPr/>
          <p:nvPr/>
        </p:nvGrpSpPr>
        <p:grpSpPr>
          <a:xfrm>
            <a:off x="1877168" y="3454809"/>
            <a:ext cx="2028535" cy="856449"/>
            <a:chOff x="1826655" y="3464455"/>
            <a:chExt cx="2028535" cy="856449"/>
          </a:xfrm>
        </p:grpSpPr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8C3B4F60-0E88-C614-D230-7E8DA91D44A9}"/>
                </a:ext>
              </a:extLst>
            </p:cNvPr>
            <p:cNvGrpSpPr/>
            <p:nvPr/>
          </p:nvGrpSpPr>
          <p:grpSpPr>
            <a:xfrm>
              <a:off x="1826655" y="3464455"/>
              <a:ext cx="1882777" cy="785151"/>
              <a:chOff x="1936953" y="4528311"/>
              <a:chExt cx="1882777" cy="785151"/>
            </a:xfrm>
          </p:grpSpPr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FCFB5297-0D94-A862-4339-8CB4044F43B3}"/>
                  </a:ext>
                </a:extLst>
              </p:cNvPr>
              <p:cNvGrpSpPr/>
              <p:nvPr/>
            </p:nvGrpSpPr>
            <p:grpSpPr>
              <a:xfrm>
                <a:off x="1936953" y="4528311"/>
                <a:ext cx="1882777" cy="785151"/>
                <a:chOff x="5238632" y="241057"/>
                <a:chExt cx="2470799" cy="1116148"/>
              </a:xfrm>
            </p:grpSpPr>
            <p:sp>
              <p:nvSpPr>
                <p:cNvPr id="44" name="矩形: 圆角 587">
                  <a:extLst>
                    <a:ext uri="{FF2B5EF4-FFF2-40B4-BE49-F238E27FC236}">
                      <a16:creationId xmlns:a16="http://schemas.microsoft.com/office/drawing/2014/main" id="{95B4DD59-12D1-B561-F9FD-138BD2B4A1F5}"/>
                    </a:ext>
                  </a:extLst>
                </p:cNvPr>
                <p:cNvSpPr/>
                <p:nvPr/>
              </p:nvSpPr>
              <p:spPr>
                <a:xfrm>
                  <a:off x="5238632" y="241057"/>
                  <a:ext cx="2470799" cy="1001808"/>
                </a:xfrm>
                <a:prstGeom prst="roundRect">
                  <a:avLst>
                    <a:gd name="adj" fmla="val 3511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F35742AE-E1D3-C14B-8CCF-56851758E740}"/>
                    </a:ext>
                  </a:extLst>
                </p:cNvPr>
                <p:cNvSpPr txBox="1"/>
                <p:nvPr/>
              </p:nvSpPr>
              <p:spPr>
                <a:xfrm>
                  <a:off x="5511780" y="1029061"/>
                  <a:ext cx="1943911" cy="3281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endParaRPr>
                </a:p>
              </p:txBody>
            </p:sp>
          </p:grpSp>
          <p:pic>
            <p:nvPicPr>
              <p:cNvPr id="111" name="图片 110">
                <a:extLst>
                  <a:ext uri="{FF2B5EF4-FFF2-40B4-BE49-F238E27FC236}">
                    <a16:creationId xmlns:a16="http://schemas.microsoft.com/office/drawing/2014/main" id="{58CD498D-13A8-88FB-E619-1B12EB9FD7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2031" y="4574589"/>
                <a:ext cx="1779616" cy="545932"/>
              </a:xfrm>
              <a:prstGeom prst="rect">
                <a:avLst/>
              </a:prstGeom>
              <a:ln w="15875">
                <a:solidFill>
                  <a:schemeClr val="bg1">
                    <a:lumMod val="75000"/>
                  </a:schemeClr>
                </a:solidFill>
              </a:ln>
            </p:spPr>
          </p:pic>
        </p:grpSp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36719373-52DD-CE23-A249-48A9E8B5D743}"/>
                </a:ext>
              </a:extLst>
            </p:cNvPr>
            <p:cNvGrpSpPr/>
            <p:nvPr/>
          </p:nvGrpSpPr>
          <p:grpSpPr>
            <a:xfrm>
              <a:off x="1871733" y="3501439"/>
              <a:ext cx="1882777" cy="785151"/>
              <a:chOff x="1936953" y="4528311"/>
              <a:chExt cx="1882777" cy="785151"/>
            </a:xfrm>
          </p:grpSpPr>
          <p:grpSp>
            <p:nvGrpSpPr>
              <p:cNvPr id="114" name="组合 113">
                <a:extLst>
                  <a:ext uri="{FF2B5EF4-FFF2-40B4-BE49-F238E27FC236}">
                    <a16:creationId xmlns:a16="http://schemas.microsoft.com/office/drawing/2014/main" id="{D78CDFAD-2220-0F33-AABB-B9CFC573834A}"/>
                  </a:ext>
                </a:extLst>
              </p:cNvPr>
              <p:cNvGrpSpPr/>
              <p:nvPr/>
            </p:nvGrpSpPr>
            <p:grpSpPr>
              <a:xfrm>
                <a:off x="1936953" y="4528311"/>
                <a:ext cx="1882777" cy="785151"/>
                <a:chOff x="5238632" y="241057"/>
                <a:chExt cx="2470799" cy="1116148"/>
              </a:xfrm>
            </p:grpSpPr>
            <p:sp>
              <p:nvSpPr>
                <p:cNvPr id="118" name="矩形: 圆角 587">
                  <a:extLst>
                    <a:ext uri="{FF2B5EF4-FFF2-40B4-BE49-F238E27FC236}">
                      <a16:creationId xmlns:a16="http://schemas.microsoft.com/office/drawing/2014/main" id="{D0965D6F-A9BE-9C2E-B33B-C148607D06A8}"/>
                    </a:ext>
                  </a:extLst>
                </p:cNvPr>
                <p:cNvSpPr/>
                <p:nvPr/>
              </p:nvSpPr>
              <p:spPr>
                <a:xfrm>
                  <a:off x="5238632" y="241057"/>
                  <a:ext cx="2470799" cy="1001808"/>
                </a:xfrm>
                <a:prstGeom prst="roundRect">
                  <a:avLst>
                    <a:gd name="adj" fmla="val 3511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19" name="文本框 118">
                  <a:extLst>
                    <a:ext uri="{FF2B5EF4-FFF2-40B4-BE49-F238E27FC236}">
                      <a16:creationId xmlns:a16="http://schemas.microsoft.com/office/drawing/2014/main" id="{5D915D56-CE06-2F87-9A73-4A343FDCA66F}"/>
                    </a:ext>
                  </a:extLst>
                </p:cNvPr>
                <p:cNvSpPr txBox="1"/>
                <p:nvPr/>
              </p:nvSpPr>
              <p:spPr>
                <a:xfrm>
                  <a:off x="5511780" y="1029061"/>
                  <a:ext cx="1943911" cy="3281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endParaRPr>
                </a:p>
              </p:txBody>
            </p:sp>
          </p:grpSp>
          <p:pic>
            <p:nvPicPr>
              <p:cNvPr id="117" name="图片 116">
                <a:extLst>
                  <a:ext uri="{FF2B5EF4-FFF2-40B4-BE49-F238E27FC236}">
                    <a16:creationId xmlns:a16="http://schemas.microsoft.com/office/drawing/2014/main" id="{1AF9C374-55C7-F60C-6911-A5EBCA569E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2031" y="4574589"/>
                <a:ext cx="1779616" cy="545932"/>
              </a:xfrm>
              <a:prstGeom prst="rect">
                <a:avLst/>
              </a:prstGeom>
              <a:ln w="15875">
                <a:solidFill>
                  <a:schemeClr val="bg1">
                    <a:lumMod val="75000"/>
                  </a:schemeClr>
                </a:solidFill>
              </a:ln>
            </p:spPr>
          </p:pic>
        </p:grpSp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3EC506B7-6157-07C3-4352-06EAABBD9925}"/>
                </a:ext>
              </a:extLst>
            </p:cNvPr>
            <p:cNvGrpSpPr/>
            <p:nvPr/>
          </p:nvGrpSpPr>
          <p:grpSpPr>
            <a:xfrm>
              <a:off x="1919303" y="3535753"/>
              <a:ext cx="1882777" cy="785151"/>
              <a:chOff x="1936953" y="4528311"/>
              <a:chExt cx="1882777" cy="785151"/>
            </a:xfrm>
          </p:grpSpPr>
          <p:grpSp>
            <p:nvGrpSpPr>
              <p:cNvPr id="125" name="组合 124">
                <a:extLst>
                  <a:ext uri="{FF2B5EF4-FFF2-40B4-BE49-F238E27FC236}">
                    <a16:creationId xmlns:a16="http://schemas.microsoft.com/office/drawing/2014/main" id="{7569E7C8-0033-BB91-67CD-9309321980CB}"/>
                  </a:ext>
                </a:extLst>
              </p:cNvPr>
              <p:cNvGrpSpPr/>
              <p:nvPr/>
            </p:nvGrpSpPr>
            <p:grpSpPr>
              <a:xfrm>
                <a:off x="1936953" y="4528311"/>
                <a:ext cx="1882777" cy="785151"/>
                <a:chOff x="5238632" y="241057"/>
                <a:chExt cx="2470799" cy="1116148"/>
              </a:xfrm>
            </p:grpSpPr>
            <p:sp>
              <p:nvSpPr>
                <p:cNvPr id="128" name="矩形: 圆角 587">
                  <a:extLst>
                    <a:ext uri="{FF2B5EF4-FFF2-40B4-BE49-F238E27FC236}">
                      <a16:creationId xmlns:a16="http://schemas.microsoft.com/office/drawing/2014/main" id="{90909A95-E9EE-4B3B-9D2F-EC29EDB0A8D0}"/>
                    </a:ext>
                  </a:extLst>
                </p:cNvPr>
                <p:cNvSpPr/>
                <p:nvPr/>
              </p:nvSpPr>
              <p:spPr>
                <a:xfrm>
                  <a:off x="5238632" y="241057"/>
                  <a:ext cx="2470799" cy="1001808"/>
                </a:xfrm>
                <a:prstGeom prst="roundRect">
                  <a:avLst>
                    <a:gd name="adj" fmla="val 3511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6788B3FE-5B83-E4D6-306A-0018F0F2D5CD}"/>
                    </a:ext>
                  </a:extLst>
                </p:cNvPr>
                <p:cNvSpPr txBox="1"/>
                <p:nvPr/>
              </p:nvSpPr>
              <p:spPr>
                <a:xfrm>
                  <a:off x="5511780" y="1029061"/>
                  <a:ext cx="1943911" cy="3281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endParaRPr>
                </a:p>
              </p:txBody>
            </p:sp>
          </p:grpSp>
          <p:pic>
            <p:nvPicPr>
              <p:cNvPr id="126" name="图片 125">
                <a:extLst>
                  <a:ext uri="{FF2B5EF4-FFF2-40B4-BE49-F238E27FC236}">
                    <a16:creationId xmlns:a16="http://schemas.microsoft.com/office/drawing/2014/main" id="{96968555-BC34-8AA5-D35D-E3972F13FB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82031" y="4574589"/>
                <a:ext cx="1779616" cy="545932"/>
              </a:xfrm>
              <a:prstGeom prst="rect">
                <a:avLst/>
              </a:prstGeom>
              <a:ln w="15875">
                <a:solidFill>
                  <a:schemeClr val="bg1">
                    <a:lumMod val="75000"/>
                  </a:schemeClr>
                </a:solidFill>
              </a:ln>
            </p:spPr>
          </p:pic>
        </p:grpSp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7CA346FC-8FA7-1F77-38DC-A044E3AB1729}"/>
                </a:ext>
              </a:extLst>
            </p:cNvPr>
            <p:cNvGrpSpPr/>
            <p:nvPr/>
          </p:nvGrpSpPr>
          <p:grpSpPr>
            <a:xfrm>
              <a:off x="1972413" y="3575175"/>
              <a:ext cx="1882777" cy="738983"/>
              <a:chOff x="3502102" y="4005279"/>
              <a:chExt cx="1882777" cy="738983"/>
            </a:xfrm>
          </p:grpSpPr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0B509C5D-D1CB-D8B2-2D5A-98ECE129E9AA}"/>
                  </a:ext>
                </a:extLst>
              </p:cNvPr>
              <p:cNvGrpSpPr/>
              <p:nvPr/>
            </p:nvGrpSpPr>
            <p:grpSpPr>
              <a:xfrm>
                <a:off x="3502102" y="4005279"/>
                <a:ext cx="1882777" cy="738983"/>
                <a:chOff x="5238632" y="241057"/>
                <a:chExt cx="2470799" cy="1050518"/>
              </a:xfrm>
            </p:grpSpPr>
            <p:sp>
              <p:nvSpPr>
                <p:cNvPr id="67" name="矩形: 圆角 587">
                  <a:extLst>
                    <a:ext uri="{FF2B5EF4-FFF2-40B4-BE49-F238E27FC236}">
                      <a16:creationId xmlns:a16="http://schemas.microsoft.com/office/drawing/2014/main" id="{8BC34B31-E933-D8A3-1E2F-F4F297FECF71}"/>
                    </a:ext>
                  </a:extLst>
                </p:cNvPr>
                <p:cNvSpPr/>
                <p:nvPr/>
              </p:nvSpPr>
              <p:spPr>
                <a:xfrm>
                  <a:off x="5238632" y="241057"/>
                  <a:ext cx="2470799" cy="1001808"/>
                </a:xfrm>
                <a:prstGeom prst="roundRect">
                  <a:avLst>
                    <a:gd name="adj" fmla="val 3511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704E0AFB-5568-F5BA-E179-39DBBECF4B52}"/>
                    </a:ext>
                  </a:extLst>
                </p:cNvPr>
                <p:cNvSpPr txBox="1"/>
                <p:nvPr/>
              </p:nvSpPr>
              <p:spPr>
                <a:xfrm>
                  <a:off x="5511780" y="1029059"/>
                  <a:ext cx="1943911" cy="2625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charset="-122"/>
                      <a:cs typeface="Times New Roman" panose="02020603050405020304" pitchFamily="18" charset="0"/>
                    </a:rPr>
                    <a:t>solution generation prompts - </a:t>
                  </a:r>
                  <a:r>
                    <a:rPr kumimoji="0" lang="en-US" altLang="zh-CN" sz="6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charset="-122"/>
                      <a:cs typeface="Times New Roman" panose="02020603050405020304" pitchFamily="18" charset="0"/>
                    </a:rPr>
                    <a:t>CoT</a:t>
                  </a:r>
                  <a:endParaRPr kumimoji="0" lang="zh-CN" altLang="en-US" sz="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endParaRPr>
                </a:p>
              </p:txBody>
            </p:sp>
          </p:grpSp>
          <p:pic>
            <p:nvPicPr>
              <p:cNvPr id="107" name="图片 106">
                <a:extLst>
                  <a:ext uri="{FF2B5EF4-FFF2-40B4-BE49-F238E27FC236}">
                    <a16:creationId xmlns:a16="http://schemas.microsoft.com/office/drawing/2014/main" id="{FA6E6253-F752-20C3-4757-ED744F6F34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56836" y="4055935"/>
                <a:ext cx="1779616" cy="545932"/>
              </a:xfrm>
              <a:prstGeom prst="rect">
                <a:avLst/>
              </a:prstGeom>
              <a:ln w="15875">
                <a:solidFill>
                  <a:schemeClr val="bg1">
                    <a:lumMod val="75000"/>
                  </a:schemeClr>
                </a:solidFill>
              </a:ln>
            </p:spPr>
          </p:pic>
        </p:grpSp>
      </p:grp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83070E5E-AE34-202C-B155-498B0F1A8119}"/>
              </a:ext>
            </a:extLst>
          </p:cNvPr>
          <p:cNvCxnSpPr>
            <a:cxnSpLocks/>
            <a:stCxn id="121" idx="2"/>
          </p:cNvCxnSpPr>
          <p:nvPr/>
        </p:nvCxnSpPr>
        <p:spPr>
          <a:xfrm>
            <a:off x="8140005" y="4357186"/>
            <a:ext cx="2496" cy="7031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弧形 147">
            <a:extLst>
              <a:ext uri="{FF2B5EF4-FFF2-40B4-BE49-F238E27FC236}">
                <a16:creationId xmlns:a16="http://schemas.microsoft.com/office/drawing/2014/main" id="{ECDEFC70-A2EA-7549-8884-4D2E1557433F}"/>
              </a:ext>
            </a:extLst>
          </p:cNvPr>
          <p:cNvSpPr/>
          <p:nvPr/>
        </p:nvSpPr>
        <p:spPr>
          <a:xfrm>
            <a:off x="8079444" y="5051530"/>
            <a:ext cx="121120" cy="120238"/>
          </a:xfrm>
          <a:prstGeom prst="arc">
            <a:avLst>
              <a:gd name="adj1" fmla="val 16200000"/>
              <a:gd name="adj2" fmla="val 583555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0B676DB1-EC51-27ED-045C-75304CE4A4B8}"/>
              </a:ext>
            </a:extLst>
          </p:cNvPr>
          <p:cNvCxnSpPr>
            <a:cxnSpLocks/>
          </p:cNvCxnSpPr>
          <p:nvPr/>
        </p:nvCxnSpPr>
        <p:spPr>
          <a:xfrm>
            <a:off x="8140004" y="5162993"/>
            <a:ext cx="0" cy="7031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连接符: 肘形 154">
            <a:extLst>
              <a:ext uri="{FF2B5EF4-FFF2-40B4-BE49-F238E27FC236}">
                <a16:creationId xmlns:a16="http://schemas.microsoft.com/office/drawing/2014/main" id="{575D0F46-05CB-B942-E973-7C3211E1AEDB}"/>
              </a:ext>
            </a:extLst>
          </p:cNvPr>
          <p:cNvCxnSpPr>
            <a:cxnSpLocks/>
            <a:endCxn id="142" idx="2"/>
          </p:cNvCxnSpPr>
          <p:nvPr/>
        </p:nvCxnSpPr>
        <p:spPr>
          <a:xfrm rot="10800000">
            <a:off x="3003396" y="5498276"/>
            <a:ext cx="5136613" cy="36784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3ED94C52-31C2-845C-D59D-B7EB0C64E5CE}"/>
              </a:ext>
            </a:extLst>
          </p:cNvPr>
          <p:cNvSpPr/>
          <p:nvPr/>
        </p:nvSpPr>
        <p:spPr>
          <a:xfrm>
            <a:off x="213953" y="3686563"/>
            <a:ext cx="886642" cy="31377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translated</a:t>
            </a:r>
            <a:b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</a:b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problems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1" name="直线箭头连接符 107">
            <a:extLst>
              <a:ext uri="{FF2B5EF4-FFF2-40B4-BE49-F238E27FC236}">
                <a16:creationId xmlns:a16="http://schemas.microsoft.com/office/drawing/2014/main" id="{0BAF76AD-3191-F575-DBF1-67E033FB08D5}"/>
              </a:ext>
            </a:extLst>
          </p:cNvPr>
          <p:cNvCxnSpPr>
            <a:cxnSpLocks/>
          </p:cNvCxnSpPr>
          <p:nvPr/>
        </p:nvCxnSpPr>
        <p:spPr>
          <a:xfrm>
            <a:off x="474290" y="2980114"/>
            <a:ext cx="2800" cy="6532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DDF2A67A-8B28-D1C2-D73A-95333B384FDF}"/>
              </a:ext>
            </a:extLst>
          </p:cNvPr>
          <p:cNvSpPr txBox="1"/>
          <p:nvPr/>
        </p:nvSpPr>
        <p:spPr>
          <a:xfrm>
            <a:off x="476484" y="3147032"/>
            <a:ext cx="749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translate into</a:t>
            </a:r>
            <a:b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</a:b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rPr>
              <a:t>     English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-122"/>
              <a:cs typeface="+mn-cs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969F7795-B2BC-6DDA-B867-FABACD5C8FF1}"/>
              </a:ext>
            </a:extLst>
          </p:cNvPr>
          <p:cNvGrpSpPr/>
          <p:nvPr/>
        </p:nvGrpSpPr>
        <p:grpSpPr>
          <a:xfrm>
            <a:off x="129680" y="3106927"/>
            <a:ext cx="350396" cy="419180"/>
            <a:chOff x="4738243" y="1661281"/>
            <a:chExt cx="772519" cy="1031826"/>
          </a:xfrm>
        </p:grpSpPr>
        <p:pic>
          <p:nvPicPr>
            <p:cNvPr id="22" name="图形 21" descr="原子">
              <a:extLst>
                <a:ext uri="{FF2B5EF4-FFF2-40B4-BE49-F238E27FC236}">
                  <a16:creationId xmlns:a16="http://schemas.microsoft.com/office/drawing/2014/main" id="{99BD5E82-1189-AF22-4062-A8AE87A21BF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738243" y="1661281"/>
              <a:ext cx="720080" cy="720080"/>
            </a:xfrm>
            <a:prstGeom prst="rect">
              <a:avLst/>
            </a:prstGeom>
          </p:spPr>
        </p:pic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DF2EEC7-0996-F239-B7DE-A529636086FA}"/>
                </a:ext>
              </a:extLst>
            </p:cNvPr>
            <p:cNvSpPr txBox="1"/>
            <p:nvPr/>
          </p:nvSpPr>
          <p:spPr>
            <a:xfrm>
              <a:off x="4759743" y="2276426"/>
              <a:ext cx="751019" cy="4166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LLM</a:t>
              </a:r>
              <a:endParaRPr kumimoji="0" lang="zh-CN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8746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B46B2D-6BD7-4B66-84F1-EF105D3A9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>
              <a:lnSpc>
                <a:spcPct val="100000"/>
              </a:lnSpc>
              <a:defRPr/>
            </a:pPr>
            <a:r>
              <a:rPr lang="en-US" altLang="zh-CN" sz="4500" dirty="0">
                <a:solidFill>
                  <a:prstClr val="white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Solution</a:t>
            </a:r>
            <a:endParaRPr lang="zh-CN" altLang="en-US" sz="4500" dirty="0">
              <a:solidFill>
                <a:prstClr val="white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5978CF2-1DEC-4311-9EAA-29AD43BC33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C63437-A4DD-47E2-B39F-B4494D074D76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2D3A2C-CAB0-21B2-F183-216379F28333}"/>
              </a:ext>
            </a:extLst>
          </p:cNvPr>
          <p:cNvSpPr txBox="1"/>
          <p:nvPr/>
        </p:nvSpPr>
        <p:spPr>
          <a:xfrm>
            <a:off x="264817" y="980728"/>
            <a:ext cx="73235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4586"/>
              </a:buClr>
              <a:buSzPct val="7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itchFamily="50"/>
                <a:cs typeface="Times New Roman" panose="02020603050405020304" pitchFamily="18" charset="0"/>
              </a:rPr>
              <a:t> Framework</a:t>
            </a:r>
            <a:endParaRPr kumimoji="0" lang="en-US" altLang="zh-CN" sz="1600" b="0" i="1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itchFamily="18" charset="0"/>
              <a:ea typeface="Microsoft YaHei" pitchFamily="50"/>
              <a:cs typeface="Times New Roman" panose="02020603050405020304" pitchFamily="18" charset="0"/>
            </a:endParaRPr>
          </a:p>
        </p:txBody>
      </p: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ADAF3080-7F99-4947-AE77-DA897B99D537}"/>
              </a:ext>
            </a:extLst>
          </p:cNvPr>
          <p:cNvGrpSpPr/>
          <p:nvPr/>
        </p:nvGrpSpPr>
        <p:grpSpPr>
          <a:xfrm>
            <a:off x="1415480" y="5503738"/>
            <a:ext cx="9091503" cy="503586"/>
            <a:chOff x="1422358" y="4081662"/>
            <a:chExt cx="9091503" cy="503586"/>
          </a:xfrm>
          <a:solidFill>
            <a:srgbClr val="D6DCE5"/>
          </a:solidFill>
        </p:grpSpPr>
        <p:sp>
          <p:nvSpPr>
            <p:cNvPr id="120" name="圆角矩形 29">
              <a:extLst>
                <a:ext uri="{FF2B5EF4-FFF2-40B4-BE49-F238E27FC236}">
                  <a16:creationId xmlns:a16="http://schemas.microsoft.com/office/drawing/2014/main" id="{F05DF1CE-6B64-17E4-4FD3-B94E7CBF4EDA}"/>
                </a:ext>
              </a:extLst>
            </p:cNvPr>
            <p:cNvSpPr/>
            <p:nvPr/>
          </p:nvSpPr>
          <p:spPr>
            <a:xfrm>
              <a:off x="1422358" y="4081663"/>
              <a:ext cx="1603514" cy="503583"/>
            </a:xfrm>
            <a:prstGeom prst="roundRect">
              <a:avLst/>
            </a:prstGeom>
            <a:solidFill>
              <a:srgbClr val="2F5597"/>
            </a:solidFill>
            <a:ln>
              <a:solidFill>
                <a:srgbClr val="D6D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Answer Generation</a:t>
              </a:r>
              <a:endParaRPr kumimoji="1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1" name="圆角矩形 30">
              <a:extLst>
                <a:ext uri="{FF2B5EF4-FFF2-40B4-BE49-F238E27FC236}">
                  <a16:creationId xmlns:a16="http://schemas.microsoft.com/office/drawing/2014/main" id="{4B1BE6A7-A692-B92F-4DBA-CB3A0D72B36C}"/>
                </a:ext>
              </a:extLst>
            </p:cNvPr>
            <p:cNvSpPr/>
            <p:nvPr/>
          </p:nvSpPr>
          <p:spPr>
            <a:xfrm>
              <a:off x="3734586" y="4081663"/>
              <a:ext cx="1603514" cy="503583"/>
            </a:xfrm>
            <a:prstGeom prst="roundRect">
              <a:avLst/>
            </a:prstGeom>
            <a:grpFill/>
            <a:ln>
              <a:solidFill>
                <a:srgbClr val="D6D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Post-process</a:t>
              </a:r>
              <a:endPara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2" name="圆角矩形 31">
              <a:extLst>
                <a:ext uri="{FF2B5EF4-FFF2-40B4-BE49-F238E27FC236}">
                  <a16:creationId xmlns:a16="http://schemas.microsoft.com/office/drawing/2014/main" id="{C45E4FA4-9BC2-5A0F-9051-4634A8E919FB}"/>
                </a:ext>
              </a:extLst>
            </p:cNvPr>
            <p:cNvSpPr/>
            <p:nvPr/>
          </p:nvSpPr>
          <p:spPr>
            <a:xfrm>
              <a:off x="6130595" y="4081662"/>
              <a:ext cx="1822445" cy="503583"/>
            </a:xfrm>
            <a:prstGeom prst="roundRect">
              <a:avLst/>
            </a:prstGeom>
            <a:grpFill/>
            <a:ln>
              <a:solidFill>
                <a:srgbClr val="D6D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Verification</a:t>
              </a:r>
              <a:endPara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" name="圆角矩形 32">
              <a:extLst>
                <a:ext uri="{FF2B5EF4-FFF2-40B4-BE49-F238E27FC236}">
                  <a16:creationId xmlns:a16="http://schemas.microsoft.com/office/drawing/2014/main" id="{7C79FD74-3E73-9268-6CD8-C9ACBAB46AE3}"/>
                </a:ext>
              </a:extLst>
            </p:cNvPr>
            <p:cNvSpPr/>
            <p:nvPr/>
          </p:nvSpPr>
          <p:spPr>
            <a:xfrm>
              <a:off x="8910347" y="4081665"/>
              <a:ext cx="1603514" cy="503583"/>
            </a:xfrm>
            <a:prstGeom prst="roundRect">
              <a:avLst/>
            </a:prstGeom>
            <a:grpFill/>
            <a:ln>
              <a:solidFill>
                <a:srgbClr val="D6D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Voting</a:t>
              </a:r>
              <a:endPara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27" name="直线箭头连接符 33">
              <a:extLst>
                <a:ext uri="{FF2B5EF4-FFF2-40B4-BE49-F238E27FC236}">
                  <a16:creationId xmlns:a16="http://schemas.microsoft.com/office/drawing/2014/main" id="{307E07A5-A7CA-B79C-3788-1BE60FB0AC9E}"/>
                </a:ext>
              </a:extLst>
            </p:cNvPr>
            <p:cNvCxnSpPr>
              <a:stCxn id="120" idx="3"/>
              <a:endCxn id="121" idx="1"/>
            </p:cNvCxnSpPr>
            <p:nvPr/>
          </p:nvCxnSpPr>
          <p:spPr>
            <a:xfrm>
              <a:off x="3025872" y="4333455"/>
              <a:ext cx="708714" cy="0"/>
            </a:xfrm>
            <a:prstGeom prst="straightConnector1">
              <a:avLst/>
            </a:prstGeom>
            <a:grpFill/>
            <a:ln w="19050">
              <a:solidFill>
                <a:srgbClr val="D6DCE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线箭头连接符 34">
              <a:extLst>
                <a:ext uri="{FF2B5EF4-FFF2-40B4-BE49-F238E27FC236}">
                  <a16:creationId xmlns:a16="http://schemas.microsoft.com/office/drawing/2014/main" id="{704AD1CE-2A16-2EB8-AD84-4210590F005E}"/>
                </a:ext>
              </a:extLst>
            </p:cNvPr>
            <p:cNvCxnSpPr>
              <a:cxnSpLocks/>
              <a:stCxn id="121" idx="3"/>
              <a:endCxn id="122" idx="1"/>
            </p:cNvCxnSpPr>
            <p:nvPr/>
          </p:nvCxnSpPr>
          <p:spPr>
            <a:xfrm flipV="1">
              <a:off x="5338100" y="4333454"/>
              <a:ext cx="792495" cy="1"/>
            </a:xfrm>
            <a:prstGeom prst="straightConnector1">
              <a:avLst/>
            </a:prstGeom>
            <a:grpFill/>
            <a:ln w="19050">
              <a:solidFill>
                <a:srgbClr val="D6DCE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线箭头连接符 35">
              <a:extLst>
                <a:ext uri="{FF2B5EF4-FFF2-40B4-BE49-F238E27FC236}">
                  <a16:creationId xmlns:a16="http://schemas.microsoft.com/office/drawing/2014/main" id="{844B0ED3-4A11-4A20-3BA1-6DEE7A5A3600}"/>
                </a:ext>
              </a:extLst>
            </p:cNvPr>
            <p:cNvCxnSpPr>
              <a:cxnSpLocks/>
              <a:stCxn id="122" idx="3"/>
              <a:endCxn id="123" idx="1"/>
            </p:cNvCxnSpPr>
            <p:nvPr/>
          </p:nvCxnSpPr>
          <p:spPr>
            <a:xfrm>
              <a:off x="7953040" y="4333454"/>
              <a:ext cx="957307" cy="3"/>
            </a:xfrm>
            <a:prstGeom prst="straightConnector1">
              <a:avLst/>
            </a:prstGeom>
            <a:grpFill/>
            <a:ln w="19050">
              <a:solidFill>
                <a:srgbClr val="D6DCE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组合 194">
            <a:extLst>
              <a:ext uri="{FF2B5EF4-FFF2-40B4-BE49-F238E27FC236}">
                <a16:creationId xmlns:a16="http://schemas.microsoft.com/office/drawing/2014/main" id="{E9B8CEC6-EB00-6783-95F2-EEFCF3B63BA3}"/>
              </a:ext>
            </a:extLst>
          </p:cNvPr>
          <p:cNvGrpSpPr/>
          <p:nvPr/>
        </p:nvGrpSpPr>
        <p:grpSpPr>
          <a:xfrm>
            <a:off x="658664" y="1552937"/>
            <a:ext cx="10488660" cy="3741770"/>
            <a:chOff x="658664" y="1552937"/>
            <a:chExt cx="10488660" cy="3741770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1C52615B-222A-8878-2E05-0F58FAFCDC9F}"/>
                </a:ext>
              </a:extLst>
            </p:cNvPr>
            <p:cNvGrpSpPr/>
            <p:nvPr/>
          </p:nvGrpSpPr>
          <p:grpSpPr>
            <a:xfrm>
              <a:off x="6709720" y="2940704"/>
              <a:ext cx="922523" cy="982305"/>
              <a:chOff x="4597319" y="1663805"/>
              <a:chExt cx="720080" cy="866926"/>
            </a:xfrm>
          </p:grpSpPr>
          <p:pic>
            <p:nvPicPr>
              <p:cNvPr id="75" name="图形 74" descr="原子">
                <a:extLst>
                  <a:ext uri="{FF2B5EF4-FFF2-40B4-BE49-F238E27FC236}">
                    <a16:creationId xmlns:a16="http://schemas.microsoft.com/office/drawing/2014/main" id="{573A5F52-5918-77DF-1B7F-E826002E7B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597319" y="1663805"/>
                <a:ext cx="720080" cy="720080"/>
              </a:xfrm>
              <a:prstGeom prst="rect">
                <a:avLst/>
              </a:prstGeom>
            </p:spPr>
          </p:pic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DAFA415E-4DE4-D5A0-21CC-474133C5145B}"/>
                  </a:ext>
                </a:extLst>
              </p:cNvPr>
              <p:cNvSpPr txBox="1"/>
              <p:nvPr/>
            </p:nvSpPr>
            <p:spPr>
              <a:xfrm>
                <a:off x="4751328" y="2286268"/>
                <a:ext cx="504056" cy="2444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LLM</a:t>
                </a: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endParaRPr>
              </a:p>
            </p:txBody>
          </p:sp>
        </p:grpSp>
        <p:cxnSp>
          <p:nvCxnSpPr>
            <p:cNvPr id="13" name="直线箭头连接符 107">
              <a:extLst>
                <a:ext uri="{FF2B5EF4-FFF2-40B4-BE49-F238E27FC236}">
                  <a16:creationId xmlns:a16="http://schemas.microsoft.com/office/drawing/2014/main" id="{9A5385DD-F916-DBAB-B266-217BC88B1313}"/>
                </a:ext>
              </a:extLst>
            </p:cNvPr>
            <p:cNvCxnSpPr>
              <a:cxnSpLocks/>
            </p:cNvCxnSpPr>
            <p:nvPr/>
          </p:nvCxnSpPr>
          <p:spPr>
            <a:xfrm>
              <a:off x="6226153" y="2273859"/>
              <a:ext cx="596232" cy="6823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08B2034D-7EAF-3504-EF50-DFCD05E8F486}"/>
                </a:ext>
              </a:extLst>
            </p:cNvPr>
            <p:cNvGrpSpPr/>
            <p:nvPr/>
          </p:nvGrpSpPr>
          <p:grpSpPr>
            <a:xfrm>
              <a:off x="2695218" y="1552937"/>
              <a:ext cx="3443168" cy="1461744"/>
              <a:chOff x="529074" y="1384645"/>
              <a:chExt cx="2759453" cy="1206060"/>
            </a:xfrm>
          </p:grpSpPr>
          <p:grpSp>
            <p:nvGrpSpPr>
              <p:cNvPr id="72" name="组合 71">
                <a:extLst>
                  <a:ext uri="{FF2B5EF4-FFF2-40B4-BE49-F238E27FC236}">
                    <a16:creationId xmlns:a16="http://schemas.microsoft.com/office/drawing/2014/main" id="{66166398-B7EC-2DBD-A02D-8EA0086B8694}"/>
                  </a:ext>
                </a:extLst>
              </p:cNvPr>
              <p:cNvGrpSpPr/>
              <p:nvPr/>
            </p:nvGrpSpPr>
            <p:grpSpPr>
              <a:xfrm>
                <a:off x="529074" y="1384645"/>
                <a:ext cx="2470799" cy="1116148"/>
                <a:chOff x="8399235" y="1612330"/>
                <a:chExt cx="2470799" cy="1116148"/>
              </a:xfrm>
            </p:grpSpPr>
            <p:sp>
              <p:nvSpPr>
                <p:cNvPr id="26" name="矩形: 圆角 587">
                  <a:extLst>
                    <a:ext uri="{FF2B5EF4-FFF2-40B4-BE49-F238E27FC236}">
                      <a16:creationId xmlns:a16="http://schemas.microsoft.com/office/drawing/2014/main" id="{3411AE49-6FD3-9987-810D-D7FF5C8A0548}"/>
                    </a:ext>
                  </a:extLst>
                </p:cNvPr>
                <p:cNvSpPr/>
                <p:nvPr/>
              </p:nvSpPr>
              <p:spPr>
                <a:xfrm>
                  <a:off x="8399235" y="1612330"/>
                  <a:ext cx="2470799" cy="1001808"/>
                </a:xfrm>
                <a:prstGeom prst="roundRect">
                  <a:avLst>
                    <a:gd name="adj" fmla="val 3511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D5B897DB-2688-96C6-5DAA-EED5F94446E4}"/>
                    </a:ext>
                  </a:extLst>
                </p:cNvPr>
                <p:cNvSpPr txBox="1"/>
                <p:nvPr/>
              </p:nvSpPr>
              <p:spPr>
                <a:xfrm>
                  <a:off x="8672383" y="2400334"/>
                  <a:ext cx="1943912" cy="3281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1" name="图片 70">
                  <a:extLst>
                    <a:ext uri="{FF2B5EF4-FFF2-40B4-BE49-F238E27FC236}">
                      <a16:creationId xmlns:a16="http://schemas.microsoft.com/office/drawing/2014/main" id="{5DABABC2-8302-FDF0-083D-5264A69884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r="49712" b="68899"/>
                <a:stretch/>
              </p:blipFill>
              <p:spPr>
                <a:xfrm>
                  <a:off x="8466161" y="1665258"/>
                  <a:ext cx="2356357" cy="751888"/>
                </a:xfrm>
                <a:prstGeom prst="rect">
                  <a:avLst/>
                </a:prstGeom>
                <a:ln w="15875">
                  <a:solidFill>
                    <a:schemeClr val="bg1">
                      <a:lumMod val="75000"/>
                    </a:schemeClr>
                  </a:solidFill>
                </a:ln>
              </p:spPr>
            </p:pic>
          </p:grpSp>
          <p:grpSp>
            <p:nvGrpSpPr>
              <p:cNvPr id="74" name="组合 73">
                <a:extLst>
                  <a:ext uri="{FF2B5EF4-FFF2-40B4-BE49-F238E27FC236}">
                    <a16:creationId xmlns:a16="http://schemas.microsoft.com/office/drawing/2014/main" id="{11740315-FA72-1935-409D-D96F0AE5DD80}"/>
                  </a:ext>
                </a:extLst>
              </p:cNvPr>
              <p:cNvGrpSpPr/>
              <p:nvPr/>
            </p:nvGrpSpPr>
            <p:grpSpPr>
              <a:xfrm>
                <a:off x="618339" y="1429477"/>
                <a:ext cx="2470799" cy="1116148"/>
                <a:chOff x="8399235" y="1612330"/>
                <a:chExt cx="2470799" cy="1116148"/>
              </a:xfrm>
            </p:grpSpPr>
            <p:sp>
              <p:nvSpPr>
                <p:cNvPr id="76" name="矩形: 圆角 587">
                  <a:extLst>
                    <a:ext uri="{FF2B5EF4-FFF2-40B4-BE49-F238E27FC236}">
                      <a16:creationId xmlns:a16="http://schemas.microsoft.com/office/drawing/2014/main" id="{E5413CA6-D6DB-36D0-8374-11ADE28F3D70}"/>
                    </a:ext>
                  </a:extLst>
                </p:cNvPr>
                <p:cNvSpPr/>
                <p:nvPr/>
              </p:nvSpPr>
              <p:spPr>
                <a:xfrm>
                  <a:off x="8399235" y="1612330"/>
                  <a:ext cx="2470799" cy="1001808"/>
                </a:xfrm>
                <a:prstGeom prst="roundRect">
                  <a:avLst>
                    <a:gd name="adj" fmla="val 3511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A2DDE616-A449-472F-8B3B-307BC1F7A509}"/>
                    </a:ext>
                  </a:extLst>
                </p:cNvPr>
                <p:cNvSpPr txBox="1"/>
                <p:nvPr/>
              </p:nvSpPr>
              <p:spPr>
                <a:xfrm>
                  <a:off x="8672383" y="2400334"/>
                  <a:ext cx="1943912" cy="3281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79" name="图片 78">
                  <a:extLst>
                    <a:ext uri="{FF2B5EF4-FFF2-40B4-BE49-F238E27FC236}">
                      <a16:creationId xmlns:a16="http://schemas.microsoft.com/office/drawing/2014/main" id="{56B10817-4376-83A3-CD24-0C348E0C88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r="49712" b="68899"/>
                <a:stretch/>
              </p:blipFill>
              <p:spPr>
                <a:xfrm>
                  <a:off x="8466161" y="1665258"/>
                  <a:ext cx="2356357" cy="751888"/>
                </a:xfrm>
                <a:prstGeom prst="rect">
                  <a:avLst/>
                </a:prstGeom>
                <a:ln w="15875">
                  <a:solidFill>
                    <a:schemeClr val="bg1">
                      <a:lumMod val="75000"/>
                    </a:schemeClr>
                  </a:solidFill>
                </a:ln>
              </p:spPr>
            </p:pic>
          </p:grpSp>
          <p:grpSp>
            <p:nvGrpSpPr>
              <p:cNvPr id="80" name="组合 79">
                <a:extLst>
                  <a:ext uri="{FF2B5EF4-FFF2-40B4-BE49-F238E27FC236}">
                    <a16:creationId xmlns:a16="http://schemas.microsoft.com/office/drawing/2014/main" id="{790D3210-ECBF-21DB-0329-FC7B9620E354}"/>
                  </a:ext>
                </a:extLst>
              </p:cNvPr>
              <p:cNvGrpSpPr/>
              <p:nvPr/>
            </p:nvGrpSpPr>
            <p:grpSpPr>
              <a:xfrm>
                <a:off x="714616" y="1474557"/>
                <a:ext cx="2470799" cy="1116148"/>
                <a:chOff x="8399235" y="1612330"/>
                <a:chExt cx="2470799" cy="1116148"/>
              </a:xfrm>
            </p:grpSpPr>
            <p:sp>
              <p:nvSpPr>
                <p:cNvPr id="81" name="矩形: 圆角 587">
                  <a:extLst>
                    <a:ext uri="{FF2B5EF4-FFF2-40B4-BE49-F238E27FC236}">
                      <a16:creationId xmlns:a16="http://schemas.microsoft.com/office/drawing/2014/main" id="{910796F1-CE20-E96B-0A55-32CD6A981EC2}"/>
                    </a:ext>
                  </a:extLst>
                </p:cNvPr>
                <p:cNvSpPr/>
                <p:nvPr/>
              </p:nvSpPr>
              <p:spPr>
                <a:xfrm>
                  <a:off x="8399235" y="1612330"/>
                  <a:ext cx="2470799" cy="1001808"/>
                </a:xfrm>
                <a:prstGeom prst="roundRect">
                  <a:avLst>
                    <a:gd name="adj" fmla="val 3511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69F5782F-87C6-B381-0790-CED6EBEA4A43}"/>
                    </a:ext>
                  </a:extLst>
                </p:cNvPr>
                <p:cNvSpPr txBox="1"/>
                <p:nvPr/>
              </p:nvSpPr>
              <p:spPr>
                <a:xfrm>
                  <a:off x="8672383" y="2400334"/>
                  <a:ext cx="1943912" cy="3281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9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3" name="图片 82">
                  <a:extLst>
                    <a:ext uri="{FF2B5EF4-FFF2-40B4-BE49-F238E27FC236}">
                      <a16:creationId xmlns:a16="http://schemas.microsoft.com/office/drawing/2014/main" id="{BD9732C7-6D7A-1D45-7B2D-40830A9ECC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r="49712" b="68899"/>
                <a:stretch/>
              </p:blipFill>
              <p:spPr>
                <a:xfrm>
                  <a:off x="8466161" y="1665258"/>
                  <a:ext cx="2356357" cy="751888"/>
                </a:xfrm>
                <a:prstGeom prst="rect">
                  <a:avLst/>
                </a:prstGeom>
                <a:ln w="15875">
                  <a:solidFill>
                    <a:schemeClr val="bg1">
                      <a:lumMod val="75000"/>
                    </a:schemeClr>
                  </a:solidFill>
                </a:ln>
              </p:spPr>
            </p:pic>
          </p:grpSp>
          <p:grpSp>
            <p:nvGrpSpPr>
              <p:cNvPr id="84" name="组合 83">
                <a:extLst>
                  <a:ext uri="{FF2B5EF4-FFF2-40B4-BE49-F238E27FC236}">
                    <a16:creationId xmlns:a16="http://schemas.microsoft.com/office/drawing/2014/main" id="{28C7FF35-A089-EDE9-99E2-F823652DB49C}"/>
                  </a:ext>
                </a:extLst>
              </p:cNvPr>
              <p:cNvGrpSpPr/>
              <p:nvPr/>
            </p:nvGrpSpPr>
            <p:grpSpPr>
              <a:xfrm>
                <a:off x="817728" y="1528633"/>
                <a:ext cx="2470799" cy="1007127"/>
                <a:chOff x="8399235" y="1612330"/>
                <a:chExt cx="2470799" cy="1007127"/>
              </a:xfrm>
            </p:grpSpPr>
            <p:sp>
              <p:nvSpPr>
                <p:cNvPr id="85" name="矩形: 圆角 587">
                  <a:extLst>
                    <a:ext uri="{FF2B5EF4-FFF2-40B4-BE49-F238E27FC236}">
                      <a16:creationId xmlns:a16="http://schemas.microsoft.com/office/drawing/2014/main" id="{57A91ADA-BDA3-58D0-A547-64FF23D8C8E7}"/>
                    </a:ext>
                  </a:extLst>
                </p:cNvPr>
                <p:cNvSpPr/>
                <p:nvPr/>
              </p:nvSpPr>
              <p:spPr>
                <a:xfrm>
                  <a:off x="8399235" y="1612330"/>
                  <a:ext cx="2470799" cy="1001808"/>
                </a:xfrm>
                <a:prstGeom prst="roundRect">
                  <a:avLst>
                    <a:gd name="adj" fmla="val 3511"/>
                  </a:avLst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00EDCD26-8F4B-D1F4-7FD3-B5C294543454}"/>
                    </a:ext>
                  </a:extLst>
                </p:cNvPr>
                <p:cNvSpPr txBox="1"/>
                <p:nvPr/>
              </p:nvSpPr>
              <p:spPr>
                <a:xfrm>
                  <a:off x="8636197" y="2390910"/>
                  <a:ext cx="1943912" cy="2285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charset="-122"/>
                      <a:cs typeface="Times New Roman" panose="02020603050405020304" pitchFamily="18" charset="0"/>
                    </a:rPr>
                    <a:t>solution generation prompts - </a:t>
                  </a:r>
                  <a:r>
                    <a:rPr kumimoji="0" lang="en-US" altLang="zh-CN" sz="12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charset="-122"/>
                      <a:cs typeface="Times New Roman" panose="02020603050405020304" pitchFamily="18" charset="0"/>
                    </a:rPr>
                    <a:t>PoT</a:t>
                  </a:r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87" name="图片 86">
                  <a:extLst>
                    <a:ext uri="{FF2B5EF4-FFF2-40B4-BE49-F238E27FC236}">
                      <a16:creationId xmlns:a16="http://schemas.microsoft.com/office/drawing/2014/main" id="{CF820CBF-BC82-57B1-3731-8A7E3E0410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r="49712" b="68899"/>
                <a:stretch/>
              </p:blipFill>
              <p:spPr>
                <a:xfrm>
                  <a:off x="8466161" y="1665258"/>
                  <a:ext cx="2356357" cy="751888"/>
                </a:xfrm>
                <a:prstGeom prst="rect">
                  <a:avLst/>
                </a:prstGeom>
                <a:ln w="15875">
                  <a:solidFill>
                    <a:schemeClr val="bg1">
                      <a:lumMod val="75000"/>
                    </a:schemeClr>
                  </a:solidFill>
                </a:ln>
              </p:spPr>
            </p:pic>
          </p:grpSp>
        </p:grp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F0F01E4-5FF1-AA24-6B99-0EE6BA746C57}"/>
                </a:ext>
              </a:extLst>
            </p:cNvPr>
            <p:cNvSpPr/>
            <p:nvPr/>
          </p:nvSpPr>
          <p:spPr>
            <a:xfrm>
              <a:off x="658664" y="3214689"/>
              <a:ext cx="1231603" cy="41296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problems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9" name="直线箭头连接符 107">
              <a:extLst>
                <a:ext uri="{FF2B5EF4-FFF2-40B4-BE49-F238E27FC236}">
                  <a16:creationId xmlns:a16="http://schemas.microsoft.com/office/drawing/2014/main" id="{6799C192-3736-0259-5E82-7F594F3A9A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1029" y="2264155"/>
              <a:ext cx="513348" cy="1164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线箭头连接符 107">
              <a:extLst>
                <a:ext uri="{FF2B5EF4-FFF2-40B4-BE49-F238E27FC236}">
                  <a16:creationId xmlns:a16="http://schemas.microsoft.com/office/drawing/2014/main" id="{F2C6DF39-42D0-E5FE-60AF-4ABF4A7806D3}"/>
                </a:ext>
              </a:extLst>
            </p:cNvPr>
            <p:cNvCxnSpPr>
              <a:cxnSpLocks/>
            </p:cNvCxnSpPr>
            <p:nvPr/>
          </p:nvCxnSpPr>
          <p:spPr>
            <a:xfrm>
              <a:off x="2021029" y="3429000"/>
              <a:ext cx="618587" cy="960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线箭头连接符 107">
              <a:extLst>
                <a:ext uri="{FF2B5EF4-FFF2-40B4-BE49-F238E27FC236}">
                  <a16:creationId xmlns:a16="http://schemas.microsoft.com/office/drawing/2014/main" id="{7AF56AB9-3563-FEE1-72FA-CE61A5B027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2458" y="3772443"/>
              <a:ext cx="659927" cy="7038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0" name="组合 129">
              <a:extLst>
                <a:ext uri="{FF2B5EF4-FFF2-40B4-BE49-F238E27FC236}">
                  <a16:creationId xmlns:a16="http://schemas.microsoft.com/office/drawing/2014/main" id="{C75A5E8D-0CE7-02FE-6800-76CFA9631F43}"/>
                </a:ext>
              </a:extLst>
            </p:cNvPr>
            <p:cNvGrpSpPr/>
            <p:nvPr/>
          </p:nvGrpSpPr>
          <p:grpSpPr>
            <a:xfrm>
              <a:off x="2778726" y="3634209"/>
              <a:ext cx="3297401" cy="1660498"/>
              <a:chOff x="1826655" y="3464455"/>
              <a:chExt cx="2028535" cy="856449"/>
            </a:xfrm>
          </p:grpSpPr>
          <p:grpSp>
            <p:nvGrpSpPr>
              <p:cNvPr id="112" name="组合 111">
                <a:extLst>
                  <a:ext uri="{FF2B5EF4-FFF2-40B4-BE49-F238E27FC236}">
                    <a16:creationId xmlns:a16="http://schemas.microsoft.com/office/drawing/2014/main" id="{8C3B4F60-0E88-C614-D230-7E8DA91D44A9}"/>
                  </a:ext>
                </a:extLst>
              </p:cNvPr>
              <p:cNvGrpSpPr/>
              <p:nvPr/>
            </p:nvGrpSpPr>
            <p:grpSpPr>
              <a:xfrm>
                <a:off x="1826655" y="3464455"/>
                <a:ext cx="1882777" cy="785151"/>
                <a:chOff x="1936953" y="4528311"/>
                <a:chExt cx="1882777" cy="785151"/>
              </a:xfrm>
            </p:grpSpPr>
            <p:grpSp>
              <p:nvGrpSpPr>
                <p:cNvPr id="28" name="组合 27">
                  <a:extLst>
                    <a:ext uri="{FF2B5EF4-FFF2-40B4-BE49-F238E27FC236}">
                      <a16:creationId xmlns:a16="http://schemas.microsoft.com/office/drawing/2014/main" id="{FCFB5297-0D94-A862-4339-8CB4044F43B3}"/>
                    </a:ext>
                  </a:extLst>
                </p:cNvPr>
                <p:cNvGrpSpPr/>
                <p:nvPr/>
              </p:nvGrpSpPr>
              <p:grpSpPr>
                <a:xfrm>
                  <a:off x="1936953" y="4528311"/>
                  <a:ext cx="1882777" cy="785151"/>
                  <a:chOff x="5238632" y="241057"/>
                  <a:chExt cx="2470799" cy="1116148"/>
                </a:xfrm>
              </p:grpSpPr>
              <p:sp>
                <p:nvSpPr>
                  <p:cNvPr id="44" name="矩形: 圆角 587">
                    <a:extLst>
                      <a:ext uri="{FF2B5EF4-FFF2-40B4-BE49-F238E27FC236}">
                        <a16:creationId xmlns:a16="http://schemas.microsoft.com/office/drawing/2014/main" id="{95B4DD59-12D1-B561-F9FD-138BD2B4A1F5}"/>
                      </a:ext>
                    </a:extLst>
                  </p:cNvPr>
                  <p:cNvSpPr/>
                  <p:nvPr/>
                </p:nvSpPr>
                <p:spPr>
                  <a:xfrm>
                    <a:off x="5238632" y="241057"/>
                    <a:ext cx="2470799" cy="1001808"/>
                  </a:xfrm>
                  <a:prstGeom prst="roundRect">
                    <a:avLst>
                      <a:gd name="adj" fmla="val 3511"/>
                    </a:avLst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47" name="文本框 46">
                    <a:extLst>
                      <a:ext uri="{FF2B5EF4-FFF2-40B4-BE49-F238E27FC236}">
                        <a16:creationId xmlns:a16="http://schemas.microsoft.com/office/drawing/2014/main" id="{F35742AE-E1D3-C14B-8CCF-56851758E740}"/>
                      </a:ext>
                    </a:extLst>
                  </p:cNvPr>
                  <p:cNvSpPr txBox="1"/>
                  <p:nvPr/>
                </p:nvSpPr>
                <p:spPr>
                  <a:xfrm>
                    <a:off x="5511780" y="1029061"/>
                    <a:ext cx="1943911" cy="3281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9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pic>
              <p:nvPicPr>
                <p:cNvPr id="111" name="图片 110">
                  <a:extLst>
                    <a:ext uri="{FF2B5EF4-FFF2-40B4-BE49-F238E27FC236}">
                      <a16:creationId xmlns:a16="http://schemas.microsoft.com/office/drawing/2014/main" id="{58CD498D-13A8-88FB-E619-1B12EB9FD7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82031" y="4574589"/>
                  <a:ext cx="1779616" cy="545932"/>
                </a:xfrm>
                <a:prstGeom prst="rect">
                  <a:avLst/>
                </a:prstGeom>
                <a:ln w="15875">
                  <a:solidFill>
                    <a:schemeClr val="bg1">
                      <a:lumMod val="75000"/>
                    </a:schemeClr>
                  </a:solidFill>
                </a:ln>
              </p:spPr>
            </p:pic>
          </p:grpSp>
          <p:grpSp>
            <p:nvGrpSpPr>
              <p:cNvPr id="113" name="组合 112">
                <a:extLst>
                  <a:ext uri="{FF2B5EF4-FFF2-40B4-BE49-F238E27FC236}">
                    <a16:creationId xmlns:a16="http://schemas.microsoft.com/office/drawing/2014/main" id="{36719373-52DD-CE23-A249-48A9E8B5D743}"/>
                  </a:ext>
                </a:extLst>
              </p:cNvPr>
              <p:cNvGrpSpPr/>
              <p:nvPr/>
            </p:nvGrpSpPr>
            <p:grpSpPr>
              <a:xfrm>
                <a:off x="1871733" y="3501439"/>
                <a:ext cx="1882777" cy="785151"/>
                <a:chOff x="1936953" y="4528311"/>
                <a:chExt cx="1882777" cy="785151"/>
              </a:xfrm>
            </p:grpSpPr>
            <p:grpSp>
              <p:nvGrpSpPr>
                <p:cNvPr id="114" name="组合 113">
                  <a:extLst>
                    <a:ext uri="{FF2B5EF4-FFF2-40B4-BE49-F238E27FC236}">
                      <a16:creationId xmlns:a16="http://schemas.microsoft.com/office/drawing/2014/main" id="{D78CDFAD-2220-0F33-AABB-B9CFC573834A}"/>
                    </a:ext>
                  </a:extLst>
                </p:cNvPr>
                <p:cNvGrpSpPr/>
                <p:nvPr/>
              </p:nvGrpSpPr>
              <p:grpSpPr>
                <a:xfrm>
                  <a:off x="1936953" y="4528311"/>
                  <a:ext cx="1882777" cy="785151"/>
                  <a:chOff x="5238632" y="241057"/>
                  <a:chExt cx="2470799" cy="1116148"/>
                </a:xfrm>
              </p:grpSpPr>
              <p:sp>
                <p:nvSpPr>
                  <p:cNvPr id="118" name="矩形: 圆角 587">
                    <a:extLst>
                      <a:ext uri="{FF2B5EF4-FFF2-40B4-BE49-F238E27FC236}">
                        <a16:creationId xmlns:a16="http://schemas.microsoft.com/office/drawing/2014/main" id="{D0965D6F-A9BE-9C2E-B33B-C148607D06A8}"/>
                      </a:ext>
                    </a:extLst>
                  </p:cNvPr>
                  <p:cNvSpPr/>
                  <p:nvPr/>
                </p:nvSpPr>
                <p:spPr>
                  <a:xfrm>
                    <a:off x="5238632" y="241057"/>
                    <a:ext cx="2470799" cy="1001808"/>
                  </a:xfrm>
                  <a:prstGeom prst="roundRect">
                    <a:avLst>
                      <a:gd name="adj" fmla="val 3511"/>
                    </a:avLst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19" name="文本框 118">
                    <a:extLst>
                      <a:ext uri="{FF2B5EF4-FFF2-40B4-BE49-F238E27FC236}">
                        <a16:creationId xmlns:a16="http://schemas.microsoft.com/office/drawing/2014/main" id="{5D915D56-CE06-2F87-9A73-4A343FDCA66F}"/>
                      </a:ext>
                    </a:extLst>
                  </p:cNvPr>
                  <p:cNvSpPr txBox="1"/>
                  <p:nvPr/>
                </p:nvSpPr>
                <p:spPr>
                  <a:xfrm>
                    <a:off x="5511780" y="1029061"/>
                    <a:ext cx="1943911" cy="3281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9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pic>
              <p:nvPicPr>
                <p:cNvPr id="117" name="图片 116">
                  <a:extLst>
                    <a:ext uri="{FF2B5EF4-FFF2-40B4-BE49-F238E27FC236}">
                      <a16:creationId xmlns:a16="http://schemas.microsoft.com/office/drawing/2014/main" id="{1AF9C374-55C7-F60C-6911-A5EBCA569E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82031" y="4574589"/>
                  <a:ext cx="1779616" cy="545932"/>
                </a:xfrm>
                <a:prstGeom prst="rect">
                  <a:avLst/>
                </a:prstGeom>
                <a:ln w="15875">
                  <a:solidFill>
                    <a:schemeClr val="bg1">
                      <a:lumMod val="75000"/>
                    </a:schemeClr>
                  </a:solidFill>
                </a:ln>
              </p:spPr>
            </p:pic>
          </p:grpSp>
          <p:grpSp>
            <p:nvGrpSpPr>
              <p:cNvPr id="124" name="组合 123">
                <a:extLst>
                  <a:ext uri="{FF2B5EF4-FFF2-40B4-BE49-F238E27FC236}">
                    <a16:creationId xmlns:a16="http://schemas.microsoft.com/office/drawing/2014/main" id="{3EC506B7-6157-07C3-4352-06EAABBD9925}"/>
                  </a:ext>
                </a:extLst>
              </p:cNvPr>
              <p:cNvGrpSpPr/>
              <p:nvPr/>
            </p:nvGrpSpPr>
            <p:grpSpPr>
              <a:xfrm>
                <a:off x="1919303" y="3535753"/>
                <a:ext cx="1882777" cy="785151"/>
                <a:chOff x="1936953" y="4528311"/>
                <a:chExt cx="1882777" cy="785151"/>
              </a:xfrm>
            </p:grpSpPr>
            <p:grpSp>
              <p:nvGrpSpPr>
                <p:cNvPr id="125" name="组合 124">
                  <a:extLst>
                    <a:ext uri="{FF2B5EF4-FFF2-40B4-BE49-F238E27FC236}">
                      <a16:creationId xmlns:a16="http://schemas.microsoft.com/office/drawing/2014/main" id="{7569E7C8-0033-BB91-67CD-9309321980CB}"/>
                    </a:ext>
                  </a:extLst>
                </p:cNvPr>
                <p:cNvGrpSpPr/>
                <p:nvPr/>
              </p:nvGrpSpPr>
              <p:grpSpPr>
                <a:xfrm>
                  <a:off x="1936953" y="4528311"/>
                  <a:ext cx="1882777" cy="785151"/>
                  <a:chOff x="5238632" y="241057"/>
                  <a:chExt cx="2470799" cy="1116148"/>
                </a:xfrm>
              </p:grpSpPr>
              <p:sp>
                <p:nvSpPr>
                  <p:cNvPr id="128" name="矩形: 圆角 587">
                    <a:extLst>
                      <a:ext uri="{FF2B5EF4-FFF2-40B4-BE49-F238E27FC236}">
                        <a16:creationId xmlns:a16="http://schemas.microsoft.com/office/drawing/2014/main" id="{90909A95-E9EE-4B3B-9D2F-EC29EDB0A8D0}"/>
                      </a:ext>
                    </a:extLst>
                  </p:cNvPr>
                  <p:cNvSpPr/>
                  <p:nvPr/>
                </p:nvSpPr>
                <p:spPr>
                  <a:xfrm>
                    <a:off x="5238632" y="241057"/>
                    <a:ext cx="2470799" cy="1001808"/>
                  </a:xfrm>
                  <a:prstGeom prst="roundRect">
                    <a:avLst>
                      <a:gd name="adj" fmla="val 3511"/>
                    </a:avLst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29" name="文本框 128">
                    <a:extLst>
                      <a:ext uri="{FF2B5EF4-FFF2-40B4-BE49-F238E27FC236}">
                        <a16:creationId xmlns:a16="http://schemas.microsoft.com/office/drawing/2014/main" id="{6788B3FE-5B83-E4D6-306A-0018F0F2D5CD}"/>
                      </a:ext>
                    </a:extLst>
                  </p:cNvPr>
                  <p:cNvSpPr txBox="1"/>
                  <p:nvPr/>
                </p:nvSpPr>
                <p:spPr>
                  <a:xfrm>
                    <a:off x="5511780" y="1029061"/>
                    <a:ext cx="1943911" cy="3281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9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pic>
              <p:nvPicPr>
                <p:cNvPr id="126" name="图片 125">
                  <a:extLst>
                    <a:ext uri="{FF2B5EF4-FFF2-40B4-BE49-F238E27FC236}">
                      <a16:creationId xmlns:a16="http://schemas.microsoft.com/office/drawing/2014/main" id="{96968555-BC34-8AA5-D35D-E3972F13FB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82031" y="4574589"/>
                  <a:ext cx="1779616" cy="545932"/>
                </a:xfrm>
                <a:prstGeom prst="rect">
                  <a:avLst/>
                </a:prstGeom>
                <a:ln w="15875">
                  <a:solidFill>
                    <a:schemeClr val="bg1">
                      <a:lumMod val="75000"/>
                    </a:schemeClr>
                  </a:solidFill>
                </a:ln>
              </p:spPr>
            </p:pic>
          </p:grpSp>
          <p:grpSp>
            <p:nvGrpSpPr>
              <p:cNvPr id="108" name="组合 107">
                <a:extLst>
                  <a:ext uri="{FF2B5EF4-FFF2-40B4-BE49-F238E27FC236}">
                    <a16:creationId xmlns:a16="http://schemas.microsoft.com/office/drawing/2014/main" id="{7CA346FC-8FA7-1F77-38DC-A044E3AB1729}"/>
                  </a:ext>
                </a:extLst>
              </p:cNvPr>
              <p:cNvGrpSpPr/>
              <p:nvPr/>
            </p:nvGrpSpPr>
            <p:grpSpPr>
              <a:xfrm>
                <a:off x="1972413" y="3575175"/>
                <a:ext cx="1882777" cy="716010"/>
                <a:chOff x="3502102" y="4005279"/>
                <a:chExt cx="1882777" cy="716010"/>
              </a:xfrm>
            </p:grpSpPr>
            <p:grpSp>
              <p:nvGrpSpPr>
                <p:cNvPr id="51" name="组合 50">
                  <a:extLst>
                    <a:ext uri="{FF2B5EF4-FFF2-40B4-BE49-F238E27FC236}">
                      <a16:creationId xmlns:a16="http://schemas.microsoft.com/office/drawing/2014/main" id="{0B509C5D-D1CB-D8B2-2D5A-98ECE129E9AA}"/>
                    </a:ext>
                  </a:extLst>
                </p:cNvPr>
                <p:cNvGrpSpPr/>
                <p:nvPr/>
              </p:nvGrpSpPr>
              <p:grpSpPr>
                <a:xfrm>
                  <a:off x="3502102" y="4005279"/>
                  <a:ext cx="1882777" cy="716010"/>
                  <a:chOff x="5238632" y="241057"/>
                  <a:chExt cx="2470799" cy="1017860"/>
                </a:xfrm>
              </p:grpSpPr>
              <p:sp>
                <p:nvSpPr>
                  <p:cNvPr id="67" name="矩形: 圆角 587">
                    <a:extLst>
                      <a:ext uri="{FF2B5EF4-FFF2-40B4-BE49-F238E27FC236}">
                        <a16:creationId xmlns:a16="http://schemas.microsoft.com/office/drawing/2014/main" id="{8BC34B31-E933-D8A3-1E2F-F4F297FECF71}"/>
                      </a:ext>
                    </a:extLst>
                  </p:cNvPr>
                  <p:cNvSpPr/>
                  <p:nvPr/>
                </p:nvSpPr>
                <p:spPr>
                  <a:xfrm>
                    <a:off x="5238632" y="241057"/>
                    <a:ext cx="2470799" cy="1001808"/>
                  </a:xfrm>
                  <a:prstGeom prst="roundRect">
                    <a:avLst>
                      <a:gd name="adj" fmla="val 3511"/>
                    </a:avLst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68" name="文本框 67">
                    <a:extLst>
                      <a:ext uri="{FF2B5EF4-FFF2-40B4-BE49-F238E27FC236}">
                        <a16:creationId xmlns:a16="http://schemas.microsoft.com/office/drawing/2014/main" id="{704E0AFB-5568-F5BA-E179-39DBBECF4B52}"/>
                      </a:ext>
                    </a:extLst>
                  </p:cNvPr>
                  <p:cNvSpPr txBox="1"/>
                  <p:nvPr/>
                </p:nvSpPr>
                <p:spPr>
                  <a:xfrm>
                    <a:off x="5481575" y="1055817"/>
                    <a:ext cx="1989305" cy="2031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charset="-122"/>
                        <a:cs typeface="Times New Roman" panose="02020603050405020304" pitchFamily="18" charset="0"/>
                      </a:rPr>
                      <a:t>solution generation prompts - </a:t>
                    </a:r>
                    <a:r>
                      <a:rPr kumimoji="0" lang="en-US" altLang="zh-CN" sz="1200" b="1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charset="-122"/>
                        <a:cs typeface="Times New Roman" panose="02020603050405020304" pitchFamily="18" charset="0"/>
                      </a:rPr>
                      <a:t>CoT</a:t>
                    </a:r>
                    <a:endParaRPr kumimoji="0" lang="zh-CN" altLang="en-US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pic>
              <p:nvPicPr>
                <p:cNvPr id="107" name="图片 106">
                  <a:extLst>
                    <a:ext uri="{FF2B5EF4-FFF2-40B4-BE49-F238E27FC236}">
                      <a16:creationId xmlns:a16="http://schemas.microsoft.com/office/drawing/2014/main" id="{FA6E6253-F752-20C3-4757-ED744F6F34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56836" y="4055935"/>
                  <a:ext cx="1779616" cy="545932"/>
                </a:xfrm>
                <a:prstGeom prst="rect">
                  <a:avLst/>
                </a:prstGeom>
                <a:ln w="15875">
                  <a:solidFill>
                    <a:schemeClr val="bg1">
                      <a:lumMod val="75000"/>
                    </a:schemeClr>
                  </a:solidFill>
                </a:ln>
              </p:spPr>
            </p:pic>
          </p:grpSp>
        </p:grp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C303BC25-86FF-1008-AAAC-0DA83A52F3A8}"/>
                </a:ext>
              </a:extLst>
            </p:cNvPr>
            <p:cNvSpPr/>
            <p:nvPr/>
          </p:nvSpPr>
          <p:spPr>
            <a:xfrm>
              <a:off x="9385400" y="2074000"/>
              <a:ext cx="1231603" cy="41296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responses-</a:t>
              </a:r>
              <a:r>
                <a:rPr kumimoji="0" lang="en-US" altLang="zh-CN" sz="1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PoT</a:t>
              </a: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70" name="直线箭头连接符 107">
              <a:extLst>
                <a:ext uri="{FF2B5EF4-FFF2-40B4-BE49-F238E27FC236}">
                  <a16:creationId xmlns:a16="http://schemas.microsoft.com/office/drawing/2014/main" id="{B2401126-91FF-7471-E55D-92D34DED2E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35532" y="2273859"/>
              <a:ext cx="1929738" cy="602242"/>
            </a:xfrm>
            <a:prstGeom prst="bentConnector3">
              <a:avLst>
                <a:gd name="adj1" fmla="val -544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7DE1323F-C5A0-9865-6237-6B79FF7982D1}"/>
                </a:ext>
              </a:extLst>
            </p:cNvPr>
            <p:cNvSpPr txBox="1"/>
            <p:nvPr/>
          </p:nvSpPr>
          <p:spPr>
            <a:xfrm>
              <a:off x="7812786" y="4296657"/>
              <a:ext cx="10685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rPr>
                <a:t>repeat N times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pic>
          <p:nvPicPr>
            <p:cNvPr id="146" name="图形 145" descr="重复">
              <a:extLst>
                <a:ext uri="{FF2B5EF4-FFF2-40B4-BE49-F238E27FC236}">
                  <a16:creationId xmlns:a16="http://schemas.microsoft.com/office/drawing/2014/main" id="{C88A14CF-CEE1-5FE5-2282-7B21B4005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072139" y="3784274"/>
              <a:ext cx="473240" cy="506815"/>
            </a:xfrm>
            <a:prstGeom prst="rect">
              <a:avLst/>
            </a:prstGeom>
          </p:spPr>
        </p:pic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F355F506-8FDC-8AFB-9D70-99E50EE93C2F}"/>
                </a:ext>
              </a:extLst>
            </p:cNvPr>
            <p:cNvSpPr txBox="1"/>
            <p:nvPr/>
          </p:nvSpPr>
          <p:spPr>
            <a:xfrm>
              <a:off x="10563510" y="2095815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rPr>
                <a:t>×K</a:t>
              </a:r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D4D1E247-4DC5-7B71-C93C-6D3E69EF6E18}"/>
                </a:ext>
              </a:extLst>
            </p:cNvPr>
            <p:cNvSpPr/>
            <p:nvPr/>
          </p:nvSpPr>
          <p:spPr>
            <a:xfrm>
              <a:off x="9385400" y="4367674"/>
              <a:ext cx="1231603" cy="412963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responses-</a:t>
              </a:r>
              <a:r>
                <a:rPr kumimoji="0" lang="en-US" altLang="zh-CN" sz="1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CoT</a:t>
              </a:r>
              <a:endPara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84" name="直线箭头连接符 107">
              <a:extLst>
                <a:ext uri="{FF2B5EF4-FFF2-40B4-BE49-F238E27FC236}">
                  <a16:creationId xmlns:a16="http://schemas.microsoft.com/office/drawing/2014/main" id="{B03058C4-BBF6-75FC-B71A-696353B4CC20}"/>
                </a:ext>
              </a:extLst>
            </p:cNvPr>
            <p:cNvCxnSpPr>
              <a:cxnSpLocks/>
            </p:cNvCxnSpPr>
            <p:nvPr/>
          </p:nvCxnSpPr>
          <p:spPr>
            <a:xfrm>
              <a:off x="7351524" y="4023835"/>
              <a:ext cx="1911150" cy="545801"/>
            </a:xfrm>
            <a:prstGeom prst="bentConnector3">
              <a:avLst>
                <a:gd name="adj1" fmla="val 56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文本框 189">
              <a:extLst>
                <a:ext uri="{FF2B5EF4-FFF2-40B4-BE49-F238E27FC236}">
                  <a16:creationId xmlns:a16="http://schemas.microsoft.com/office/drawing/2014/main" id="{5109C4AD-2041-E6A6-857B-C8494E044819}"/>
                </a:ext>
              </a:extLst>
            </p:cNvPr>
            <p:cNvSpPr txBox="1"/>
            <p:nvPr/>
          </p:nvSpPr>
          <p:spPr>
            <a:xfrm>
              <a:off x="10559378" y="4389074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rPr>
                <a:t>×N</a:t>
              </a:r>
            </a:p>
          </p:txBody>
        </p:sp>
        <p:sp>
          <p:nvSpPr>
            <p:cNvPr id="192" name="文本框 191">
              <a:extLst>
                <a:ext uri="{FF2B5EF4-FFF2-40B4-BE49-F238E27FC236}">
                  <a16:creationId xmlns:a16="http://schemas.microsoft.com/office/drawing/2014/main" id="{D3082F62-32D0-E4B8-5D89-62A214E7A744}"/>
                </a:ext>
              </a:extLst>
            </p:cNvPr>
            <p:cNvSpPr txBox="1"/>
            <p:nvPr/>
          </p:nvSpPr>
          <p:spPr>
            <a:xfrm>
              <a:off x="7779405" y="2298208"/>
              <a:ext cx="10685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宋体" charset="-122"/>
                  <a:cs typeface="+mn-cs"/>
                </a:rPr>
                <a:t>repeat K times</a:t>
              </a:r>
              <a:endParaRPr kumimoji="0" lang="zh-CN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-122"/>
                <a:cs typeface="+mn-cs"/>
              </a:endParaRPr>
            </a:p>
          </p:txBody>
        </p:sp>
        <p:pic>
          <p:nvPicPr>
            <p:cNvPr id="193" name="图形 192" descr="重复">
              <a:extLst>
                <a:ext uri="{FF2B5EF4-FFF2-40B4-BE49-F238E27FC236}">
                  <a16:creationId xmlns:a16="http://schemas.microsoft.com/office/drawing/2014/main" id="{FB40C764-0287-F023-4599-30CE4EC2F17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077080" y="2546512"/>
              <a:ext cx="473240" cy="5068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6609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2">
            <a:extLst>
              <a:ext uri="{FF2B5EF4-FFF2-40B4-BE49-F238E27FC236}">
                <a16:creationId xmlns:a16="http://schemas.microsoft.com/office/drawing/2014/main" id="{365E641C-961C-4723-8732-4D4B404541BE}"/>
              </a:ext>
            </a:extLst>
          </p:cNvPr>
          <p:cNvSpPr txBox="1">
            <a:spLocks/>
          </p:cNvSpPr>
          <p:nvPr/>
        </p:nvSpPr>
        <p:spPr>
          <a:xfrm>
            <a:off x="335360" y="1063680"/>
            <a:ext cx="12025336" cy="53896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4586"/>
              </a:buClr>
              <a:buSzPct val="7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itchFamily="50"/>
                <a:cs typeface="Times New Roman" panose="02020603050405020304" pitchFamily="18" charset="0"/>
              </a:rPr>
              <a:t>Details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4586"/>
              </a:buClr>
              <a:buSzPct val="7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itchFamily="50"/>
                <a:cs typeface="Times New Roman" panose="02020603050405020304" pitchFamily="18" charset="0"/>
              </a:rPr>
              <a:t>Chain of Thoughts Prompting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4586"/>
              </a:buClr>
              <a:buSzPct val="7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Microsoft YaHei" pitchFamily="50"/>
                <a:cs typeface="Times New Roman" panose="02020603050405020304" pitchFamily="18" charset="0"/>
              </a:rPr>
              <a:t>Sample problems from our manually </a:t>
            </a:r>
            <a:b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Microsoft YaHei" pitchFamily="50"/>
                <a:cs typeface="Times New Roman" panose="02020603050405020304" pitchFamily="18" charset="0"/>
              </a:rPr>
            </a:b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Microsoft YaHei" pitchFamily="50"/>
                <a:cs typeface="Times New Roman" panose="02020603050405020304" pitchFamily="18" charset="0"/>
              </a:rPr>
              <a:t>constructed small-scale data set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4586"/>
              </a:buClr>
              <a:buSzPct val="7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Microsoft YaHei" pitchFamily="50"/>
                <a:cs typeface="Times New Roman" panose="02020603050405020304" pitchFamily="18" charset="0"/>
              </a:rPr>
              <a:t>Use samples with the highest similarity </a:t>
            </a:r>
            <a:b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Microsoft YaHei" pitchFamily="50"/>
                <a:cs typeface="Times New Roman" panose="02020603050405020304" pitchFamily="18" charset="0"/>
              </a:rPr>
            </a:b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Microsoft YaHei" pitchFamily="50"/>
                <a:cs typeface="Times New Roman" panose="02020603050405020304" pitchFamily="18" charset="0"/>
              </a:rPr>
              <a:t>to the given problem as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Microsoft YaHei" pitchFamily="50"/>
                <a:cs typeface="Times New Roman" panose="02020603050405020304" pitchFamily="18" charset="0"/>
              </a:rPr>
              <a:t>CoT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Microsoft YaHei" pitchFamily="50"/>
                <a:cs typeface="Times New Roman" panose="02020603050405020304" pitchFamily="18" charset="0"/>
              </a:rPr>
              <a:t> examples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4586"/>
              </a:buClr>
              <a:buSzPct val="7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Microsoft YaHei" pitchFamily="50"/>
                <a:cs typeface="Times New Roman" panose="02020603050405020304" pitchFamily="18" charset="0"/>
              </a:rPr>
              <a:t>If all our samples are not similar enough to </a:t>
            </a:r>
            <a:b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Microsoft YaHei" pitchFamily="50"/>
                <a:cs typeface="Times New Roman" panose="02020603050405020304" pitchFamily="18" charset="0"/>
              </a:rPr>
            </a:b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Microsoft YaHei" pitchFamily="50"/>
                <a:cs typeface="Times New Roman" panose="02020603050405020304" pitchFamily="18" charset="0"/>
              </a:rPr>
              <a:t>the given problem, then choose the ones </a:t>
            </a:r>
            <a:b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Microsoft YaHei" pitchFamily="50"/>
                <a:cs typeface="Times New Roman" panose="02020603050405020304" pitchFamily="18" charset="0"/>
              </a:rPr>
            </a:b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Microsoft YaHei" pitchFamily="50"/>
                <a:cs typeface="Times New Roman" panose="02020603050405020304" pitchFamily="18" charset="0"/>
              </a:rPr>
              <a:t>that have the same knowledge point routes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2B46B2D-6BD7-4B66-84F1-EF105D3A9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>
              <a:lnSpc>
                <a:spcPct val="100000"/>
              </a:lnSpc>
              <a:defRPr/>
            </a:pPr>
            <a:r>
              <a:rPr lang="en-US" altLang="zh-CN" sz="4500" dirty="0">
                <a:solidFill>
                  <a:prstClr val="white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Solution</a:t>
            </a:r>
            <a:endParaRPr lang="zh-CN" altLang="en-US" sz="4500" dirty="0">
              <a:solidFill>
                <a:prstClr val="white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5978CF2-1DEC-4311-9EAA-29AD43BC33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C63437-A4DD-47E2-B39F-B4494D074D76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0B134F0-6184-0407-108B-D7AB545874DB}"/>
              </a:ext>
            </a:extLst>
          </p:cNvPr>
          <p:cNvSpPr/>
          <p:nvPr/>
        </p:nvSpPr>
        <p:spPr>
          <a:xfrm>
            <a:off x="6258485" y="1881612"/>
            <a:ext cx="5474802" cy="1938992"/>
          </a:xfrm>
          <a:prstGeom prst="rect">
            <a:avLst/>
          </a:prstGeom>
          <a:ln w="28575">
            <a:solidFill>
              <a:srgbClr val="2F5597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onsolas" panose="020B0609020204030204" pitchFamily="49" charset="0"/>
                <a:ea typeface="宋体" charset="-122"/>
                <a:cs typeface="+mn-cs"/>
              </a:rPr>
              <a:t>Prompt1: Please solve the following [Problem] </a:t>
            </a:r>
            <a:r>
              <a:rPr kumimoji="0" lang="en-US" altLang="zh-CN" sz="2000" b="1" i="0" u="sng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onsolas" panose="020B0609020204030204" pitchFamily="49" charset="0"/>
                <a:ea typeface="宋体" charset="-122"/>
                <a:cs typeface="+mn-cs"/>
              </a:rPr>
              <a:t>step by step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onsolas" panose="020B0609020204030204" pitchFamily="49" charset="0"/>
                <a:ea typeface="宋体" charset="-122"/>
                <a:cs typeface="+mn-cs"/>
              </a:rPr>
              <a:t>and finally summarize a pure number as the final answer. The format of output is [Solution]: xxx \n [Answer]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onsolas" panose="020B0609020204030204" pitchFamily="49" charset="0"/>
                <a:ea typeface="宋体" charset="-122"/>
                <a:cs typeface="+mn-cs"/>
              </a:rPr>
              <a:t>：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onsolas" panose="020B0609020204030204" pitchFamily="49" charset="0"/>
                <a:ea typeface="宋体" charset="-122"/>
                <a:cs typeface="+mn-cs"/>
              </a:rPr>
              <a:t>xxx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onsolas" panose="020B0609020204030204" pitchFamily="49" charset="0"/>
                <a:ea typeface="宋体" charset="-122"/>
                <a:cs typeface="+mn-cs"/>
              </a:rPr>
              <a:t>。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onsolas" panose="020B0609020204030204" pitchFamily="49" charset="0"/>
                <a:ea typeface="宋体" charset="-122"/>
                <a:cs typeface="+mn-cs"/>
              </a:rPr>
              <a:t>[Problem]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Consolas" panose="020B0609020204030204" pitchFamily="49" charset="0"/>
                <a:ea typeface="宋体" charset="-122"/>
                <a:cs typeface="+mn-cs"/>
              </a:rPr>
              <a:t>：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Consolas" panose="020B0609020204030204" pitchFamily="49" charset="0"/>
              <a:ea typeface="宋体" charset="-122"/>
              <a:cs typeface="+mn-cs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411D680-CE5C-7D4D-6313-DCBE99510E18}"/>
              </a:ext>
            </a:extLst>
          </p:cNvPr>
          <p:cNvGrpSpPr/>
          <p:nvPr/>
        </p:nvGrpSpPr>
        <p:grpSpPr>
          <a:xfrm>
            <a:off x="1550248" y="5013175"/>
            <a:ext cx="9091503" cy="503586"/>
            <a:chOff x="1422358" y="4081662"/>
            <a:chExt cx="9091503" cy="503586"/>
          </a:xfrm>
          <a:solidFill>
            <a:srgbClr val="D6DCE5"/>
          </a:solidFill>
        </p:grpSpPr>
        <p:sp>
          <p:nvSpPr>
            <p:cNvPr id="15" name="圆角矩形 29">
              <a:extLst>
                <a:ext uri="{FF2B5EF4-FFF2-40B4-BE49-F238E27FC236}">
                  <a16:creationId xmlns:a16="http://schemas.microsoft.com/office/drawing/2014/main" id="{44D0F99A-6743-6DF4-8B2F-D649E1045A34}"/>
                </a:ext>
              </a:extLst>
            </p:cNvPr>
            <p:cNvSpPr/>
            <p:nvPr/>
          </p:nvSpPr>
          <p:spPr>
            <a:xfrm>
              <a:off x="1422358" y="4081663"/>
              <a:ext cx="1603514" cy="503583"/>
            </a:xfrm>
            <a:prstGeom prst="roundRect">
              <a:avLst/>
            </a:prstGeom>
            <a:solidFill>
              <a:srgbClr val="2F5597"/>
            </a:solidFill>
            <a:ln>
              <a:solidFill>
                <a:srgbClr val="D6D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Answer Generation</a:t>
              </a:r>
              <a:endParaRPr kumimoji="1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圆角矩形 30">
              <a:extLst>
                <a:ext uri="{FF2B5EF4-FFF2-40B4-BE49-F238E27FC236}">
                  <a16:creationId xmlns:a16="http://schemas.microsoft.com/office/drawing/2014/main" id="{F58C8274-AF9C-9C96-A0DA-052E45E03A3B}"/>
                </a:ext>
              </a:extLst>
            </p:cNvPr>
            <p:cNvSpPr/>
            <p:nvPr/>
          </p:nvSpPr>
          <p:spPr>
            <a:xfrm>
              <a:off x="3734586" y="4081663"/>
              <a:ext cx="1603514" cy="503583"/>
            </a:xfrm>
            <a:prstGeom prst="roundRect">
              <a:avLst/>
            </a:prstGeom>
            <a:grpFill/>
            <a:ln>
              <a:solidFill>
                <a:srgbClr val="D6D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Post-process</a:t>
              </a:r>
              <a:endPara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圆角矩形 31">
              <a:extLst>
                <a:ext uri="{FF2B5EF4-FFF2-40B4-BE49-F238E27FC236}">
                  <a16:creationId xmlns:a16="http://schemas.microsoft.com/office/drawing/2014/main" id="{1B832096-F45D-9454-147D-61FB83BF518F}"/>
                </a:ext>
              </a:extLst>
            </p:cNvPr>
            <p:cNvSpPr/>
            <p:nvPr/>
          </p:nvSpPr>
          <p:spPr>
            <a:xfrm>
              <a:off x="6130595" y="4081662"/>
              <a:ext cx="1822445" cy="503583"/>
            </a:xfrm>
            <a:prstGeom prst="roundRect">
              <a:avLst/>
            </a:prstGeom>
            <a:grpFill/>
            <a:ln>
              <a:solidFill>
                <a:srgbClr val="D6D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Verification</a:t>
              </a:r>
              <a:endPara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圆角矩形 32">
              <a:extLst>
                <a:ext uri="{FF2B5EF4-FFF2-40B4-BE49-F238E27FC236}">
                  <a16:creationId xmlns:a16="http://schemas.microsoft.com/office/drawing/2014/main" id="{3F7FC7A7-FCFB-450E-392C-11BFAADE9898}"/>
                </a:ext>
              </a:extLst>
            </p:cNvPr>
            <p:cNvSpPr/>
            <p:nvPr/>
          </p:nvSpPr>
          <p:spPr>
            <a:xfrm>
              <a:off x="8910347" y="4081665"/>
              <a:ext cx="1603514" cy="503583"/>
            </a:xfrm>
            <a:prstGeom prst="roundRect">
              <a:avLst/>
            </a:prstGeom>
            <a:grpFill/>
            <a:ln>
              <a:solidFill>
                <a:srgbClr val="D6D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Voting</a:t>
              </a:r>
              <a:endPara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9" name="直线箭头连接符 33">
              <a:extLst>
                <a:ext uri="{FF2B5EF4-FFF2-40B4-BE49-F238E27FC236}">
                  <a16:creationId xmlns:a16="http://schemas.microsoft.com/office/drawing/2014/main" id="{41BA675C-E839-7BC8-E717-6191284633B3}"/>
                </a:ext>
              </a:extLst>
            </p:cNvPr>
            <p:cNvCxnSpPr>
              <a:stCxn id="15" idx="3"/>
              <a:endCxn id="16" idx="1"/>
            </p:cNvCxnSpPr>
            <p:nvPr/>
          </p:nvCxnSpPr>
          <p:spPr>
            <a:xfrm>
              <a:off x="3025872" y="4333455"/>
              <a:ext cx="708714" cy="0"/>
            </a:xfrm>
            <a:prstGeom prst="straightConnector1">
              <a:avLst/>
            </a:prstGeom>
            <a:grpFill/>
            <a:ln w="19050">
              <a:solidFill>
                <a:srgbClr val="D6DCE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箭头连接符 34">
              <a:extLst>
                <a:ext uri="{FF2B5EF4-FFF2-40B4-BE49-F238E27FC236}">
                  <a16:creationId xmlns:a16="http://schemas.microsoft.com/office/drawing/2014/main" id="{968A2498-8365-917F-C5DB-AB2D80C29B3D}"/>
                </a:ext>
              </a:extLst>
            </p:cNvPr>
            <p:cNvCxnSpPr>
              <a:cxnSpLocks/>
              <a:stCxn id="16" idx="3"/>
              <a:endCxn id="17" idx="1"/>
            </p:cNvCxnSpPr>
            <p:nvPr/>
          </p:nvCxnSpPr>
          <p:spPr>
            <a:xfrm flipV="1">
              <a:off x="5338100" y="4333454"/>
              <a:ext cx="792495" cy="1"/>
            </a:xfrm>
            <a:prstGeom prst="straightConnector1">
              <a:avLst/>
            </a:prstGeom>
            <a:grpFill/>
            <a:ln w="19050">
              <a:solidFill>
                <a:srgbClr val="D6DCE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箭头连接符 35">
              <a:extLst>
                <a:ext uri="{FF2B5EF4-FFF2-40B4-BE49-F238E27FC236}">
                  <a16:creationId xmlns:a16="http://schemas.microsoft.com/office/drawing/2014/main" id="{9052ACDA-61D2-6848-FC5A-81D5D5902168}"/>
                </a:ext>
              </a:extLst>
            </p:cNvPr>
            <p:cNvCxnSpPr>
              <a:cxnSpLocks/>
              <a:stCxn id="17" idx="3"/>
              <a:endCxn id="18" idx="1"/>
            </p:cNvCxnSpPr>
            <p:nvPr/>
          </p:nvCxnSpPr>
          <p:spPr>
            <a:xfrm>
              <a:off x="7953040" y="4333454"/>
              <a:ext cx="957307" cy="3"/>
            </a:xfrm>
            <a:prstGeom prst="straightConnector1">
              <a:avLst/>
            </a:prstGeom>
            <a:grpFill/>
            <a:ln w="19050">
              <a:solidFill>
                <a:srgbClr val="D6DCE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951121AD-E0DB-191E-FE76-74A98DADA499}"/>
              </a:ext>
            </a:extLst>
          </p:cNvPr>
          <p:cNvSpPr txBox="1"/>
          <p:nvPr/>
        </p:nvSpPr>
        <p:spPr>
          <a:xfrm>
            <a:off x="7470784" y="3996648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CoT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Prompt in Natural Language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352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2">
            <a:extLst>
              <a:ext uri="{FF2B5EF4-FFF2-40B4-BE49-F238E27FC236}">
                <a16:creationId xmlns:a16="http://schemas.microsoft.com/office/drawing/2014/main" id="{365E641C-961C-4723-8732-4D4B404541BE}"/>
              </a:ext>
            </a:extLst>
          </p:cNvPr>
          <p:cNvSpPr txBox="1">
            <a:spLocks/>
          </p:cNvSpPr>
          <p:nvPr/>
        </p:nvSpPr>
        <p:spPr>
          <a:xfrm>
            <a:off x="335360" y="1063680"/>
            <a:ext cx="12025336" cy="538965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4586"/>
              </a:buClr>
              <a:buSzPct val="7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itchFamily="50"/>
                <a:cs typeface="Times New Roman" panose="02020603050405020304" pitchFamily="18" charset="0"/>
              </a:rPr>
              <a:t>Details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4586"/>
              </a:buClr>
              <a:buSzPct val="7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anose="02020603050405020304" pitchFamily="18" charset="0"/>
                <a:ea typeface="Microsoft YaHei" pitchFamily="50"/>
                <a:cs typeface="Times New Roman" panose="02020603050405020304" pitchFamily="18" charset="0"/>
              </a:rPr>
              <a:t>Program of Thoughts Prompting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4586"/>
              </a:buClr>
              <a:buSzPct val="7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Microsoft YaHei" pitchFamily="50"/>
                <a:cs typeface="Times New Roman" panose="02020603050405020304" pitchFamily="18" charset="0"/>
              </a:rPr>
              <a:t>Let LLMs play the role of Python programming and math teacher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4586"/>
              </a:buClr>
              <a:buSzPct val="7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Microsoft YaHei" pitchFamily="50"/>
                <a:cs typeface="Times New Roman" panose="02020603050405020304" pitchFamily="18" charset="0"/>
              </a:rPr>
              <a:t>Provide LLMs with the knowledge point routes of the given problem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4586"/>
              </a:buClr>
              <a:buSzPct val="7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Microsoft YaHei" pitchFamily="50"/>
                <a:cs typeface="Times New Roman" panose="02020603050405020304" pitchFamily="18" charset="0"/>
              </a:rPr>
              <a:t>Ask LLMs not to generate any description or comment in natural language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4586"/>
              </a:buClr>
              <a:buSzPct val="7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Microsoft YaHei" pitchFamily="50"/>
                <a:cs typeface="Times New Roman" panose="02020603050405020304" pitchFamily="18" charset="0"/>
              </a:rPr>
              <a:t>Require LLMs to generate simple Python code 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4586"/>
              </a:buClr>
              <a:buSzPct val="7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Microsoft YaHei" pitchFamily="50"/>
                <a:cs typeface="Times New Roman" panose="02020603050405020304" pitchFamily="18" charset="0"/>
              </a:rPr>
              <a:t>Suggest LLMs to use powerful Python library, such as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Microsoft YaHei" pitchFamily="50"/>
                <a:cs typeface="Times New Roman" panose="02020603050405020304" pitchFamily="18" charset="0"/>
              </a:rPr>
              <a:t>sympy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imes New Roman" pitchFamily="18" charset="0"/>
              <a:ea typeface="Microsoft YaHei" pitchFamily="50"/>
              <a:cs typeface="Times New Roman" panose="02020603050405020304" pitchFamily="18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4586"/>
              </a:buClr>
              <a:buSzPct val="7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Microsoft YaHei" pitchFamily="50"/>
                <a:cs typeface="Times New Roman" panose="02020603050405020304" pitchFamily="18" charset="0"/>
              </a:rPr>
              <a:t>Select several problems as examples from the official dataset, </a:t>
            </a:r>
            <a:b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Microsoft YaHei" pitchFamily="50"/>
                <a:cs typeface="Times New Roman" panose="02020603050405020304" pitchFamily="18" charset="0"/>
              </a:rPr>
            </a:b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imes New Roman" pitchFamily="18" charset="0"/>
                <a:ea typeface="Microsoft YaHei" pitchFamily="50"/>
                <a:cs typeface="Times New Roman" panose="02020603050405020304" pitchFamily="18" charset="0"/>
              </a:rPr>
              <a:t>which are suitable for resolution using code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2B46B2D-6BD7-4B66-84F1-EF105D3A9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>
              <a:lnSpc>
                <a:spcPct val="100000"/>
              </a:lnSpc>
              <a:defRPr/>
            </a:pPr>
            <a:r>
              <a:rPr lang="en-US" altLang="zh-CN" sz="4500" dirty="0">
                <a:solidFill>
                  <a:prstClr val="white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Solution</a:t>
            </a:r>
            <a:endParaRPr lang="zh-CN" altLang="en-US" sz="4500" dirty="0">
              <a:solidFill>
                <a:prstClr val="white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5978CF2-1DEC-4311-9EAA-29AD43BC33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C63437-A4DD-47E2-B39F-B4494D074D76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411D680-CE5C-7D4D-6313-DCBE99510E18}"/>
              </a:ext>
            </a:extLst>
          </p:cNvPr>
          <p:cNvGrpSpPr/>
          <p:nvPr/>
        </p:nvGrpSpPr>
        <p:grpSpPr>
          <a:xfrm>
            <a:off x="1550248" y="5013175"/>
            <a:ext cx="9091503" cy="503586"/>
            <a:chOff x="1422358" y="4081662"/>
            <a:chExt cx="9091503" cy="503586"/>
          </a:xfrm>
          <a:solidFill>
            <a:srgbClr val="D6DCE5"/>
          </a:solidFill>
        </p:grpSpPr>
        <p:sp>
          <p:nvSpPr>
            <p:cNvPr id="15" name="圆角矩形 29">
              <a:extLst>
                <a:ext uri="{FF2B5EF4-FFF2-40B4-BE49-F238E27FC236}">
                  <a16:creationId xmlns:a16="http://schemas.microsoft.com/office/drawing/2014/main" id="{44D0F99A-6743-6DF4-8B2F-D649E1045A34}"/>
                </a:ext>
              </a:extLst>
            </p:cNvPr>
            <p:cNvSpPr/>
            <p:nvPr/>
          </p:nvSpPr>
          <p:spPr>
            <a:xfrm>
              <a:off x="1422358" y="4081663"/>
              <a:ext cx="1603514" cy="503583"/>
            </a:xfrm>
            <a:prstGeom prst="roundRect">
              <a:avLst/>
            </a:prstGeom>
            <a:solidFill>
              <a:srgbClr val="2F5597"/>
            </a:solidFill>
            <a:ln>
              <a:solidFill>
                <a:srgbClr val="D6D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Answer Generation</a:t>
              </a:r>
              <a:endParaRPr kumimoji="1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圆角矩形 30">
              <a:extLst>
                <a:ext uri="{FF2B5EF4-FFF2-40B4-BE49-F238E27FC236}">
                  <a16:creationId xmlns:a16="http://schemas.microsoft.com/office/drawing/2014/main" id="{F58C8274-AF9C-9C96-A0DA-052E45E03A3B}"/>
                </a:ext>
              </a:extLst>
            </p:cNvPr>
            <p:cNvSpPr/>
            <p:nvPr/>
          </p:nvSpPr>
          <p:spPr>
            <a:xfrm>
              <a:off x="3734586" y="4081663"/>
              <a:ext cx="1603514" cy="503583"/>
            </a:xfrm>
            <a:prstGeom prst="roundRect">
              <a:avLst/>
            </a:prstGeom>
            <a:grpFill/>
            <a:ln>
              <a:solidFill>
                <a:srgbClr val="D6D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Post-process</a:t>
              </a:r>
              <a:endPara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圆角矩形 31">
              <a:extLst>
                <a:ext uri="{FF2B5EF4-FFF2-40B4-BE49-F238E27FC236}">
                  <a16:creationId xmlns:a16="http://schemas.microsoft.com/office/drawing/2014/main" id="{1B832096-F45D-9454-147D-61FB83BF518F}"/>
                </a:ext>
              </a:extLst>
            </p:cNvPr>
            <p:cNvSpPr/>
            <p:nvPr/>
          </p:nvSpPr>
          <p:spPr>
            <a:xfrm>
              <a:off x="6130595" y="4081662"/>
              <a:ext cx="1822445" cy="503583"/>
            </a:xfrm>
            <a:prstGeom prst="roundRect">
              <a:avLst/>
            </a:prstGeom>
            <a:grpFill/>
            <a:ln>
              <a:solidFill>
                <a:srgbClr val="D6D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Verification</a:t>
              </a:r>
              <a:endPara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圆角矩形 32">
              <a:extLst>
                <a:ext uri="{FF2B5EF4-FFF2-40B4-BE49-F238E27FC236}">
                  <a16:creationId xmlns:a16="http://schemas.microsoft.com/office/drawing/2014/main" id="{3F7FC7A7-FCFB-450E-392C-11BFAADE9898}"/>
                </a:ext>
              </a:extLst>
            </p:cNvPr>
            <p:cNvSpPr/>
            <p:nvPr/>
          </p:nvSpPr>
          <p:spPr>
            <a:xfrm>
              <a:off x="8910347" y="4081665"/>
              <a:ext cx="1603514" cy="503583"/>
            </a:xfrm>
            <a:prstGeom prst="roundRect">
              <a:avLst/>
            </a:prstGeom>
            <a:grpFill/>
            <a:ln>
              <a:solidFill>
                <a:srgbClr val="D6D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Voting</a:t>
              </a:r>
              <a:endPara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9" name="直线箭头连接符 33">
              <a:extLst>
                <a:ext uri="{FF2B5EF4-FFF2-40B4-BE49-F238E27FC236}">
                  <a16:creationId xmlns:a16="http://schemas.microsoft.com/office/drawing/2014/main" id="{41BA675C-E839-7BC8-E717-6191284633B3}"/>
                </a:ext>
              </a:extLst>
            </p:cNvPr>
            <p:cNvCxnSpPr>
              <a:stCxn id="15" idx="3"/>
              <a:endCxn id="16" idx="1"/>
            </p:cNvCxnSpPr>
            <p:nvPr/>
          </p:nvCxnSpPr>
          <p:spPr>
            <a:xfrm>
              <a:off x="3025872" y="4333455"/>
              <a:ext cx="708714" cy="0"/>
            </a:xfrm>
            <a:prstGeom prst="straightConnector1">
              <a:avLst/>
            </a:prstGeom>
            <a:grpFill/>
            <a:ln w="19050">
              <a:solidFill>
                <a:srgbClr val="D6DCE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箭头连接符 34">
              <a:extLst>
                <a:ext uri="{FF2B5EF4-FFF2-40B4-BE49-F238E27FC236}">
                  <a16:creationId xmlns:a16="http://schemas.microsoft.com/office/drawing/2014/main" id="{968A2498-8365-917F-C5DB-AB2D80C29B3D}"/>
                </a:ext>
              </a:extLst>
            </p:cNvPr>
            <p:cNvCxnSpPr>
              <a:cxnSpLocks/>
              <a:stCxn id="16" idx="3"/>
              <a:endCxn id="17" idx="1"/>
            </p:cNvCxnSpPr>
            <p:nvPr/>
          </p:nvCxnSpPr>
          <p:spPr>
            <a:xfrm flipV="1">
              <a:off x="5338100" y="4333454"/>
              <a:ext cx="792495" cy="1"/>
            </a:xfrm>
            <a:prstGeom prst="straightConnector1">
              <a:avLst/>
            </a:prstGeom>
            <a:grpFill/>
            <a:ln w="19050">
              <a:solidFill>
                <a:srgbClr val="D6DCE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箭头连接符 35">
              <a:extLst>
                <a:ext uri="{FF2B5EF4-FFF2-40B4-BE49-F238E27FC236}">
                  <a16:creationId xmlns:a16="http://schemas.microsoft.com/office/drawing/2014/main" id="{9052ACDA-61D2-6848-FC5A-81D5D5902168}"/>
                </a:ext>
              </a:extLst>
            </p:cNvPr>
            <p:cNvCxnSpPr>
              <a:cxnSpLocks/>
              <a:stCxn id="17" idx="3"/>
              <a:endCxn id="18" idx="1"/>
            </p:cNvCxnSpPr>
            <p:nvPr/>
          </p:nvCxnSpPr>
          <p:spPr>
            <a:xfrm>
              <a:off x="7953040" y="4333454"/>
              <a:ext cx="957307" cy="3"/>
            </a:xfrm>
            <a:prstGeom prst="straightConnector1">
              <a:avLst/>
            </a:prstGeom>
            <a:grpFill/>
            <a:ln w="19050">
              <a:solidFill>
                <a:srgbClr val="D6DCE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5960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B46B2D-6BD7-4B66-84F1-EF105D3A9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>
              <a:lnSpc>
                <a:spcPct val="100000"/>
              </a:lnSpc>
              <a:defRPr/>
            </a:pPr>
            <a:r>
              <a:rPr lang="en-US" altLang="zh-CN" sz="4500" dirty="0">
                <a:solidFill>
                  <a:prstClr val="white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Solution</a:t>
            </a:r>
            <a:endParaRPr lang="zh-CN" altLang="en-US" sz="4500" dirty="0">
              <a:solidFill>
                <a:prstClr val="white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5978CF2-1DEC-4311-9EAA-29AD43BC33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C63437-A4DD-47E2-B39F-B4494D074D76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AA0ADEF-6C86-7186-8E60-7511FBB406F7}"/>
              </a:ext>
            </a:extLst>
          </p:cNvPr>
          <p:cNvSpPr txBox="1"/>
          <p:nvPr/>
        </p:nvSpPr>
        <p:spPr>
          <a:xfrm>
            <a:off x="5051884" y="5774810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PoT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Prompt - Part 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D6A24F6-850D-6D2D-39BB-698076F9D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608" y="1206092"/>
            <a:ext cx="6889437" cy="4445816"/>
          </a:xfrm>
          <a:prstGeom prst="rect">
            <a:avLst/>
          </a:prstGeom>
          <a:ln w="28575">
            <a:solidFill>
              <a:srgbClr val="2F5597"/>
            </a:solidFill>
          </a:ln>
        </p:spPr>
      </p:pic>
    </p:spTree>
    <p:extLst>
      <p:ext uri="{BB962C8B-B14F-4D97-AF65-F5344CB8AC3E}">
        <p14:creationId xmlns:p14="http://schemas.microsoft.com/office/powerpoint/2010/main" val="2254985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B46B2D-6BD7-4B66-84F1-EF105D3A9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14400">
              <a:lnSpc>
                <a:spcPct val="100000"/>
              </a:lnSpc>
              <a:defRPr/>
            </a:pPr>
            <a:r>
              <a:rPr lang="en-US" altLang="zh-CN" sz="4500" dirty="0">
                <a:solidFill>
                  <a:prstClr val="white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Solution</a:t>
            </a:r>
            <a:endParaRPr lang="zh-CN" altLang="en-US" sz="4500" dirty="0">
              <a:solidFill>
                <a:prstClr val="white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5978CF2-1DEC-4311-9EAA-29AD43BC33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C63437-A4DD-47E2-B39F-B4494D074D76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793CB4D-6936-DEE1-78FE-F85A1B678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896" y="1340939"/>
            <a:ext cx="9076207" cy="4176122"/>
          </a:xfrm>
          <a:prstGeom prst="rect">
            <a:avLst/>
          </a:prstGeom>
          <a:ln w="28575">
            <a:solidFill>
              <a:srgbClr val="2F5597"/>
            </a:solidFill>
          </a:ln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3EBD2B08-4D62-ED29-9BDC-C9CF32EDAFA7}"/>
              </a:ext>
            </a:extLst>
          </p:cNvPr>
          <p:cNvSpPr txBox="1"/>
          <p:nvPr/>
        </p:nvSpPr>
        <p:spPr>
          <a:xfrm>
            <a:off x="5069883" y="5774810"/>
            <a:ext cx="2052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PoT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Prompt - Part 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672215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B6230063-7367-4C8A-A3DC-93734ABDE81A}" vid="{2FB61EE6-B099-4A8F-9CC7-95AE9E9E807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1917</Words>
  <Application>Microsoft Office PowerPoint</Application>
  <PresentationFormat>宽屏</PresentationFormat>
  <Paragraphs>344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微软雅黑</vt:lpstr>
      <vt:lpstr>等线</vt:lpstr>
      <vt:lpstr>Arial</vt:lpstr>
      <vt:lpstr>Calibri</vt:lpstr>
      <vt:lpstr>Calibri Light</vt:lpstr>
      <vt:lpstr>Cambria Math</vt:lpstr>
      <vt:lpstr>Consolas</vt:lpstr>
      <vt:lpstr>Palatino Linotype</vt:lpstr>
      <vt:lpstr>Times New Roman</vt:lpstr>
      <vt:lpstr>Wingdings</vt:lpstr>
      <vt:lpstr>主题1</vt:lpstr>
      <vt:lpstr>PowerPoint 演示文稿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Yukikawa Aisaka</dc:creator>
  <cp:lastModifiedBy>Yukikawa Aisaka</cp:lastModifiedBy>
  <cp:revision>6</cp:revision>
  <dcterms:created xsi:type="dcterms:W3CDTF">2024-01-31T16:16:25Z</dcterms:created>
  <dcterms:modified xsi:type="dcterms:W3CDTF">2024-02-01T05:05:22Z</dcterms:modified>
</cp:coreProperties>
</file>