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85A89-8FCA-4566-AE08-B45A787825E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9D212F7-8EE1-43D8-A140-5E3EA8B9B724}">
      <dgm:prSet/>
      <dgm:spPr/>
      <dgm:t>
        <a:bodyPr/>
        <a:lstStyle/>
        <a:p>
          <a:r>
            <a:rPr lang="en-US" dirty="0"/>
            <a:t>Highs &amp; Lows of GDP Per Captia in 1952 and 2007</a:t>
          </a:r>
        </a:p>
      </dgm:t>
    </dgm:pt>
    <dgm:pt modelId="{2CD7F990-A5F2-4BB1-8048-7B0CCD771F9F}" type="parTrans" cxnId="{08CE0B27-DAED-4F5B-B111-B3C57A65E1F6}">
      <dgm:prSet/>
      <dgm:spPr/>
      <dgm:t>
        <a:bodyPr/>
        <a:lstStyle/>
        <a:p>
          <a:endParaRPr lang="en-US"/>
        </a:p>
      </dgm:t>
    </dgm:pt>
    <dgm:pt modelId="{EDA02444-A640-4784-B45E-C5EB9E5CFDFF}" type="sibTrans" cxnId="{08CE0B27-DAED-4F5B-B111-B3C57A65E1F6}">
      <dgm:prSet/>
      <dgm:spPr/>
      <dgm:t>
        <a:bodyPr/>
        <a:lstStyle/>
        <a:p>
          <a:endParaRPr lang="en-US"/>
        </a:p>
      </dgm:t>
    </dgm:pt>
    <dgm:pt modelId="{155D8FB1-A72E-482A-A3B3-BA5EB08FC26F}">
      <dgm:prSet/>
      <dgm:spPr/>
      <dgm:t>
        <a:bodyPr/>
        <a:lstStyle/>
        <a:p>
          <a:r>
            <a:rPr lang="en-US" dirty="0"/>
            <a:t>Graph and Variations</a:t>
          </a:r>
        </a:p>
      </dgm:t>
    </dgm:pt>
    <dgm:pt modelId="{AEB5A7C7-8BEA-4940-BE6F-B34814694494}" type="parTrans" cxnId="{6ED06583-D7E8-4D01-896A-FD07956CD84F}">
      <dgm:prSet/>
      <dgm:spPr/>
      <dgm:t>
        <a:bodyPr/>
        <a:lstStyle/>
        <a:p>
          <a:endParaRPr lang="en-US"/>
        </a:p>
      </dgm:t>
    </dgm:pt>
    <dgm:pt modelId="{178D673A-1746-40F4-B487-78A4316EBE11}" type="sibTrans" cxnId="{6ED06583-D7E8-4D01-896A-FD07956CD84F}">
      <dgm:prSet/>
      <dgm:spPr/>
      <dgm:t>
        <a:bodyPr/>
        <a:lstStyle/>
        <a:p>
          <a:endParaRPr lang="en-US"/>
        </a:p>
      </dgm:t>
    </dgm:pt>
    <dgm:pt modelId="{4458B74E-0AE2-48C1-B985-5D2A2AE64F25}">
      <dgm:prSet/>
      <dgm:spPr/>
      <dgm:t>
        <a:bodyPr/>
        <a:lstStyle/>
        <a:p>
          <a:r>
            <a:rPr lang="en-US" dirty="0"/>
            <a:t>Summary and Conclusion</a:t>
          </a:r>
        </a:p>
      </dgm:t>
    </dgm:pt>
    <dgm:pt modelId="{6062725A-A500-41D2-A1F0-A06A629418AF}" type="parTrans" cxnId="{874A959B-660F-48B1-BB0D-E2A0077008F5}">
      <dgm:prSet/>
      <dgm:spPr/>
      <dgm:t>
        <a:bodyPr/>
        <a:lstStyle/>
        <a:p>
          <a:endParaRPr lang="en-US"/>
        </a:p>
      </dgm:t>
    </dgm:pt>
    <dgm:pt modelId="{15FE688C-6CDB-4CF8-A362-47F839DCBB59}" type="sibTrans" cxnId="{874A959B-660F-48B1-BB0D-E2A0077008F5}">
      <dgm:prSet/>
      <dgm:spPr/>
      <dgm:t>
        <a:bodyPr/>
        <a:lstStyle/>
        <a:p>
          <a:endParaRPr lang="en-US"/>
        </a:p>
      </dgm:t>
    </dgm:pt>
    <dgm:pt modelId="{AB1CC0D4-F276-453E-9E47-0EA678156613}" type="pres">
      <dgm:prSet presAssocID="{FDE85A89-8FCA-4566-AE08-B45A787825E9}" presName="linear" presStyleCnt="0">
        <dgm:presLayoutVars>
          <dgm:animLvl val="lvl"/>
          <dgm:resizeHandles val="exact"/>
        </dgm:presLayoutVars>
      </dgm:prSet>
      <dgm:spPr/>
    </dgm:pt>
    <dgm:pt modelId="{EE7287AD-A48A-44CE-967A-E10766A6AC23}" type="pres">
      <dgm:prSet presAssocID="{99D212F7-8EE1-43D8-A140-5E3EA8B9B724}" presName="parentText" presStyleLbl="node1" presStyleIdx="0" presStyleCnt="3">
        <dgm:presLayoutVars>
          <dgm:chMax val="0"/>
          <dgm:bulletEnabled val="1"/>
        </dgm:presLayoutVars>
      </dgm:prSet>
      <dgm:spPr/>
    </dgm:pt>
    <dgm:pt modelId="{4F86E273-BC0D-4683-B4FB-7523F2D0508D}" type="pres">
      <dgm:prSet presAssocID="{EDA02444-A640-4784-B45E-C5EB9E5CFDFF}" presName="spacer" presStyleCnt="0"/>
      <dgm:spPr/>
    </dgm:pt>
    <dgm:pt modelId="{8AA1052E-1001-43D2-A60F-3373F5FEFFC4}" type="pres">
      <dgm:prSet presAssocID="{155D8FB1-A72E-482A-A3B3-BA5EB08FC26F}" presName="parentText" presStyleLbl="node1" presStyleIdx="1" presStyleCnt="3">
        <dgm:presLayoutVars>
          <dgm:chMax val="0"/>
          <dgm:bulletEnabled val="1"/>
        </dgm:presLayoutVars>
      </dgm:prSet>
      <dgm:spPr/>
    </dgm:pt>
    <dgm:pt modelId="{015C30E1-F86E-4EA0-A95D-690A8775689C}" type="pres">
      <dgm:prSet presAssocID="{178D673A-1746-40F4-B487-78A4316EBE11}" presName="spacer" presStyleCnt="0"/>
      <dgm:spPr/>
    </dgm:pt>
    <dgm:pt modelId="{B9109288-D0AA-4BF6-8310-EBA431C83FEE}" type="pres">
      <dgm:prSet presAssocID="{4458B74E-0AE2-48C1-B985-5D2A2AE64F25}" presName="parentText" presStyleLbl="node1" presStyleIdx="2" presStyleCnt="3">
        <dgm:presLayoutVars>
          <dgm:chMax val="0"/>
          <dgm:bulletEnabled val="1"/>
        </dgm:presLayoutVars>
      </dgm:prSet>
      <dgm:spPr/>
    </dgm:pt>
  </dgm:ptLst>
  <dgm:cxnLst>
    <dgm:cxn modelId="{0FC21800-990F-4CBB-8B3B-AA706702B866}" type="presOf" srcId="{FDE85A89-8FCA-4566-AE08-B45A787825E9}" destId="{AB1CC0D4-F276-453E-9E47-0EA678156613}" srcOrd="0" destOrd="0" presId="urn:microsoft.com/office/officeart/2005/8/layout/vList2"/>
    <dgm:cxn modelId="{08CE0B27-DAED-4F5B-B111-B3C57A65E1F6}" srcId="{FDE85A89-8FCA-4566-AE08-B45A787825E9}" destId="{99D212F7-8EE1-43D8-A140-5E3EA8B9B724}" srcOrd="0" destOrd="0" parTransId="{2CD7F990-A5F2-4BB1-8048-7B0CCD771F9F}" sibTransId="{EDA02444-A640-4784-B45E-C5EB9E5CFDFF}"/>
    <dgm:cxn modelId="{C4E35465-42AF-4EA6-A45A-D5D31562A16C}" type="presOf" srcId="{4458B74E-0AE2-48C1-B985-5D2A2AE64F25}" destId="{B9109288-D0AA-4BF6-8310-EBA431C83FEE}" srcOrd="0" destOrd="0" presId="urn:microsoft.com/office/officeart/2005/8/layout/vList2"/>
    <dgm:cxn modelId="{6D07994C-0B8A-4C18-BA88-99642BE1531F}" type="presOf" srcId="{99D212F7-8EE1-43D8-A140-5E3EA8B9B724}" destId="{EE7287AD-A48A-44CE-967A-E10766A6AC23}" srcOrd="0" destOrd="0" presId="urn:microsoft.com/office/officeart/2005/8/layout/vList2"/>
    <dgm:cxn modelId="{6ED06583-D7E8-4D01-896A-FD07956CD84F}" srcId="{FDE85A89-8FCA-4566-AE08-B45A787825E9}" destId="{155D8FB1-A72E-482A-A3B3-BA5EB08FC26F}" srcOrd="1" destOrd="0" parTransId="{AEB5A7C7-8BEA-4940-BE6F-B34814694494}" sibTransId="{178D673A-1746-40F4-B487-78A4316EBE11}"/>
    <dgm:cxn modelId="{874A959B-660F-48B1-BB0D-E2A0077008F5}" srcId="{FDE85A89-8FCA-4566-AE08-B45A787825E9}" destId="{4458B74E-0AE2-48C1-B985-5D2A2AE64F25}" srcOrd="2" destOrd="0" parTransId="{6062725A-A500-41D2-A1F0-A06A629418AF}" sibTransId="{15FE688C-6CDB-4CF8-A362-47F839DCBB59}"/>
    <dgm:cxn modelId="{D3AEE3F6-E5E5-432A-B2C9-07E83CBEA936}" type="presOf" srcId="{155D8FB1-A72E-482A-A3B3-BA5EB08FC26F}" destId="{8AA1052E-1001-43D2-A60F-3373F5FEFFC4}" srcOrd="0" destOrd="0" presId="urn:microsoft.com/office/officeart/2005/8/layout/vList2"/>
    <dgm:cxn modelId="{C55F8B3C-BBDE-44E0-8246-59F216984E37}" type="presParOf" srcId="{AB1CC0D4-F276-453E-9E47-0EA678156613}" destId="{EE7287AD-A48A-44CE-967A-E10766A6AC23}" srcOrd="0" destOrd="0" presId="urn:microsoft.com/office/officeart/2005/8/layout/vList2"/>
    <dgm:cxn modelId="{9B0BC7AE-6730-4758-9E74-9B0020558F8C}" type="presParOf" srcId="{AB1CC0D4-F276-453E-9E47-0EA678156613}" destId="{4F86E273-BC0D-4683-B4FB-7523F2D0508D}" srcOrd="1" destOrd="0" presId="urn:microsoft.com/office/officeart/2005/8/layout/vList2"/>
    <dgm:cxn modelId="{D3506622-97E9-4DBC-B36B-AAC71E60F807}" type="presParOf" srcId="{AB1CC0D4-F276-453E-9E47-0EA678156613}" destId="{8AA1052E-1001-43D2-A60F-3373F5FEFFC4}" srcOrd="2" destOrd="0" presId="urn:microsoft.com/office/officeart/2005/8/layout/vList2"/>
    <dgm:cxn modelId="{36B80B38-01B3-4C8E-B5C9-4B597F46C447}" type="presParOf" srcId="{AB1CC0D4-F276-453E-9E47-0EA678156613}" destId="{015C30E1-F86E-4EA0-A95D-690A8775689C}" srcOrd="3" destOrd="0" presId="urn:microsoft.com/office/officeart/2005/8/layout/vList2"/>
    <dgm:cxn modelId="{804B7035-1EEA-4144-8DAB-4666CCD888A8}" type="presParOf" srcId="{AB1CC0D4-F276-453E-9E47-0EA678156613}" destId="{B9109288-D0AA-4BF6-8310-EBA431C83FE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27BB58-C0D5-4782-B9FD-DE842AB2B175}" type="doc">
      <dgm:prSet loTypeId="urn:microsoft.com/office/officeart/2017/3/layout/HorizontalPathTimeline" loCatId="process" qsTypeId="urn:microsoft.com/office/officeart/2005/8/quickstyle/simple4" qsCatId="simple" csTypeId="urn:microsoft.com/office/officeart/2005/8/colors/colorful1" csCatId="colorful" phldr="1"/>
      <dgm:spPr/>
      <dgm:t>
        <a:bodyPr/>
        <a:lstStyle/>
        <a:p>
          <a:endParaRPr lang="en-US"/>
        </a:p>
      </dgm:t>
    </dgm:pt>
    <dgm:pt modelId="{B516AA11-EC52-441E-B7C7-368C4754074B}">
      <dgm:prSet/>
      <dgm:spPr/>
      <dgm:t>
        <a:bodyPr/>
        <a:lstStyle/>
        <a:p>
          <a:pPr>
            <a:defRPr b="1"/>
          </a:pPr>
          <a:r>
            <a:rPr lang="en-US" dirty="0"/>
            <a:t>1952 and 2007</a:t>
          </a:r>
        </a:p>
      </dgm:t>
    </dgm:pt>
    <dgm:pt modelId="{EE90DD46-E590-497A-AF87-5135ABFAE3F9}" type="parTrans" cxnId="{E9F4E515-3D20-4D95-B1CA-491D27E09C85}">
      <dgm:prSet/>
      <dgm:spPr/>
      <dgm:t>
        <a:bodyPr/>
        <a:lstStyle/>
        <a:p>
          <a:endParaRPr lang="en-US"/>
        </a:p>
      </dgm:t>
    </dgm:pt>
    <dgm:pt modelId="{3854BAB1-DFDF-465D-B1E9-758FD364ED17}" type="sibTrans" cxnId="{E9F4E515-3D20-4D95-B1CA-491D27E09C85}">
      <dgm:prSet/>
      <dgm:spPr/>
      <dgm:t>
        <a:bodyPr/>
        <a:lstStyle/>
        <a:p>
          <a:endParaRPr lang="en-US"/>
        </a:p>
      </dgm:t>
    </dgm:pt>
    <dgm:pt modelId="{8B348957-B1B2-4294-AAF7-4FF525DB634C}">
      <dgm:prSet/>
      <dgm:spPr/>
      <dgm:t>
        <a:bodyPr/>
        <a:lstStyle/>
        <a:p>
          <a:r>
            <a:rPr lang="en-US" dirty="0"/>
            <a:t>Egypt had the lowest gdpPerCap in both 1952 and 2007. </a:t>
          </a:r>
        </a:p>
      </dgm:t>
    </dgm:pt>
    <dgm:pt modelId="{396F5D55-88F7-4090-BCD9-7D424CE18F6D}" type="parTrans" cxnId="{D439622B-4DD7-4EF9-9538-55C03CCB33DE}">
      <dgm:prSet/>
      <dgm:spPr/>
      <dgm:t>
        <a:bodyPr/>
        <a:lstStyle/>
        <a:p>
          <a:endParaRPr lang="en-US"/>
        </a:p>
      </dgm:t>
    </dgm:pt>
    <dgm:pt modelId="{0393D654-7AFD-4D10-A7BB-47DED6406CAF}" type="sibTrans" cxnId="{D439622B-4DD7-4EF9-9538-55C03CCB33DE}">
      <dgm:prSet/>
      <dgm:spPr/>
      <dgm:t>
        <a:bodyPr/>
        <a:lstStyle/>
        <a:p>
          <a:endParaRPr lang="en-US"/>
        </a:p>
      </dgm:t>
    </dgm:pt>
    <dgm:pt modelId="{E71DFE5A-631D-4601-A0BE-FF7D31F87F57}">
      <dgm:prSet/>
      <dgm:spPr/>
      <dgm:t>
        <a:bodyPr/>
        <a:lstStyle/>
        <a:p>
          <a:pPr>
            <a:defRPr b="1"/>
          </a:pPr>
          <a:r>
            <a:rPr lang="en-US" dirty="0"/>
            <a:t>2007</a:t>
          </a:r>
        </a:p>
      </dgm:t>
    </dgm:pt>
    <dgm:pt modelId="{5B1C9D38-FE01-4205-8218-0272E13FEB23}" type="parTrans" cxnId="{77EDA52E-445E-42FD-87EC-1A92304BB10A}">
      <dgm:prSet/>
      <dgm:spPr/>
      <dgm:t>
        <a:bodyPr/>
        <a:lstStyle/>
        <a:p>
          <a:endParaRPr lang="en-US"/>
        </a:p>
      </dgm:t>
    </dgm:pt>
    <dgm:pt modelId="{6E572830-55C3-45F7-8558-BCEE130CB8CD}" type="sibTrans" cxnId="{77EDA52E-445E-42FD-87EC-1A92304BB10A}">
      <dgm:prSet/>
      <dgm:spPr/>
      <dgm:t>
        <a:bodyPr/>
        <a:lstStyle/>
        <a:p>
          <a:endParaRPr lang="en-US"/>
        </a:p>
      </dgm:t>
    </dgm:pt>
    <dgm:pt modelId="{FC51F7EE-2874-4B45-B52F-8B140F3D865F}">
      <dgm:prSet/>
      <dgm:spPr/>
      <dgm:t>
        <a:bodyPr/>
        <a:lstStyle/>
        <a:p>
          <a:r>
            <a:rPr lang="en-US" dirty="0"/>
            <a:t>Switzerland had the highest gdpPerCap in 1952. While the United States had the highest gdpPerCap in 2007.</a:t>
          </a:r>
        </a:p>
      </dgm:t>
    </dgm:pt>
    <dgm:pt modelId="{B166733C-E328-4AE4-878B-9AAC1D4C4FE6}" type="parTrans" cxnId="{93B8A880-A61B-4795-9730-93C2F6DFA2BD}">
      <dgm:prSet/>
      <dgm:spPr/>
      <dgm:t>
        <a:bodyPr/>
        <a:lstStyle/>
        <a:p>
          <a:endParaRPr lang="en-US"/>
        </a:p>
      </dgm:t>
    </dgm:pt>
    <dgm:pt modelId="{D25ADE54-1F11-4A61-B9D9-2D1FA671FF51}" type="sibTrans" cxnId="{93B8A880-A61B-4795-9730-93C2F6DFA2BD}">
      <dgm:prSet/>
      <dgm:spPr/>
      <dgm:t>
        <a:bodyPr/>
        <a:lstStyle/>
        <a:p>
          <a:endParaRPr lang="en-US"/>
        </a:p>
      </dgm:t>
    </dgm:pt>
    <dgm:pt modelId="{14D3586B-76BB-49ED-9B45-C08102DC0FD6}" type="pres">
      <dgm:prSet presAssocID="{A927BB58-C0D5-4782-B9FD-DE842AB2B175}" presName="root" presStyleCnt="0">
        <dgm:presLayoutVars>
          <dgm:chMax/>
          <dgm:chPref/>
          <dgm:animLvl val="lvl"/>
        </dgm:presLayoutVars>
      </dgm:prSet>
      <dgm:spPr/>
    </dgm:pt>
    <dgm:pt modelId="{E02D7A6F-2723-4E16-9F9D-334595F54031}" type="pres">
      <dgm:prSet presAssocID="{A927BB58-C0D5-4782-B9FD-DE842AB2B175}" presName="divider" presStyleLbl="node1" presStyleIdx="0" presStyleCnt="1"/>
      <dgm:spPr/>
    </dgm:pt>
    <dgm:pt modelId="{6C0AB9FD-BAF2-4F42-9C53-2A407BC9EF05}" type="pres">
      <dgm:prSet presAssocID="{A927BB58-C0D5-4782-B9FD-DE842AB2B175}" presName="nodes" presStyleCnt="0">
        <dgm:presLayoutVars>
          <dgm:chMax/>
          <dgm:chPref/>
          <dgm:animLvl val="lvl"/>
        </dgm:presLayoutVars>
      </dgm:prSet>
      <dgm:spPr/>
    </dgm:pt>
    <dgm:pt modelId="{904D3A1C-B5CD-4DE4-BC3F-F09FD23CA280}" type="pres">
      <dgm:prSet presAssocID="{B516AA11-EC52-441E-B7C7-368C4754074B}" presName="composite" presStyleCnt="0"/>
      <dgm:spPr/>
    </dgm:pt>
    <dgm:pt modelId="{B25B828F-13CC-488F-BB5C-6423B84654B0}" type="pres">
      <dgm:prSet presAssocID="{B516AA11-EC52-441E-B7C7-368C4754074B}" presName="L1TextContainer" presStyleLbl="revTx" presStyleIdx="0" presStyleCnt="2">
        <dgm:presLayoutVars>
          <dgm:chMax val="1"/>
          <dgm:chPref val="1"/>
          <dgm:bulletEnabled val="1"/>
        </dgm:presLayoutVars>
      </dgm:prSet>
      <dgm:spPr/>
    </dgm:pt>
    <dgm:pt modelId="{F3CC8F14-4909-419D-9896-BBB10FABA10C}" type="pres">
      <dgm:prSet presAssocID="{B516AA11-EC52-441E-B7C7-368C4754074B}" presName="L2TextContainerWrapper" presStyleCnt="0">
        <dgm:presLayoutVars>
          <dgm:chMax val="0"/>
          <dgm:chPref val="0"/>
          <dgm:bulletEnabled val="1"/>
        </dgm:presLayoutVars>
      </dgm:prSet>
      <dgm:spPr/>
    </dgm:pt>
    <dgm:pt modelId="{0AC6D77D-149E-4981-8B81-0C4CF71248CB}" type="pres">
      <dgm:prSet presAssocID="{B516AA11-EC52-441E-B7C7-368C4754074B}" presName="L2TextContainer" presStyleLbl="bgAccFollowNode1" presStyleIdx="0" presStyleCnt="2"/>
      <dgm:spPr/>
    </dgm:pt>
    <dgm:pt modelId="{3CD559EE-F4CC-49E2-A78D-443D26044018}" type="pres">
      <dgm:prSet presAssocID="{B516AA11-EC52-441E-B7C7-368C4754074B}" presName="FlexibleEmptyPlaceHolder" presStyleCnt="0"/>
      <dgm:spPr/>
    </dgm:pt>
    <dgm:pt modelId="{60148FC4-6F57-477B-A78D-4D3164255DBD}" type="pres">
      <dgm:prSet presAssocID="{B516AA11-EC52-441E-B7C7-368C4754074B}" presName="ConnectLine" presStyleLbl="alignNode1" presStyleIdx="0" presStyleCnt="2"/>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35000"/>
            </a:srgbClr>
          </a:outerShdw>
        </a:effectLst>
      </dgm:spPr>
    </dgm:pt>
    <dgm:pt modelId="{A71D75E0-49A3-4F40-A068-69B76493B3C2}" type="pres">
      <dgm:prSet presAssocID="{B516AA11-EC52-441E-B7C7-368C4754074B}" presName="ConnectorPoint" presStyleLbl="fgAcc1" presStyleIdx="0" presStyleCnt="2"/>
      <dgm:spPr>
        <a:solidFill>
          <a:schemeClr val="lt1">
            <a:alpha val="90000"/>
            <a:hueOff val="0"/>
            <a:satOff val="0"/>
            <a:lumOff val="0"/>
            <a:alphaOff val="0"/>
          </a:schemeClr>
        </a:solidFill>
        <a:ln w="12700" cap="rnd" cmpd="sng" algn="ctr">
          <a:noFill/>
          <a:prstDash val="solid"/>
        </a:ln>
        <a:effectLst/>
      </dgm:spPr>
    </dgm:pt>
    <dgm:pt modelId="{5D2EBB45-2F1D-40DC-A206-704BA9ABBC78}" type="pres">
      <dgm:prSet presAssocID="{B516AA11-EC52-441E-B7C7-368C4754074B}" presName="EmptyPlaceHolder" presStyleCnt="0"/>
      <dgm:spPr/>
    </dgm:pt>
    <dgm:pt modelId="{9C8D6E65-0164-4AD6-9E1F-567BBA4D6DC4}" type="pres">
      <dgm:prSet presAssocID="{3854BAB1-DFDF-465D-B1E9-758FD364ED17}" presName="spaceBetweenRectangles" presStyleCnt="0"/>
      <dgm:spPr/>
    </dgm:pt>
    <dgm:pt modelId="{ED047F4A-CAA0-474B-BD7E-83857E6C575D}" type="pres">
      <dgm:prSet presAssocID="{E71DFE5A-631D-4601-A0BE-FF7D31F87F57}" presName="composite" presStyleCnt="0"/>
      <dgm:spPr/>
    </dgm:pt>
    <dgm:pt modelId="{9CBC57F4-E4CF-4237-BF70-C0D4D2951F49}" type="pres">
      <dgm:prSet presAssocID="{E71DFE5A-631D-4601-A0BE-FF7D31F87F57}" presName="L1TextContainer" presStyleLbl="revTx" presStyleIdx="1" presStyleCnt="2">
        <dgm:presLayoutVars>
          <dgm:chMax val="1"/>
          <dgm:chPref val="1"/>
          <dgm:bulletEnabled val="1"/>
        </dgm:presLayoutVars>
      </dgm:prSet>
      <dgm:spPr/>
    </dgm:pt>
    <dgm:pt modelId="{7FB6DA28-6029-4723-8117-13B67A2A065A}" type="pres">
      <dgm:prSet presAssocID="{E71DFE5A-631D-4601-A0BE-FF7D31F87F57}" presName="L2TextContainerWrapper" presStyleCnt="0">
        <dgm:presLayoutVars>
          <dgm:chMax val="0"/>
          <dgm:chPref val="0"/>
          <dgm:bulletEnabled val="1"/>
        </dgm:presLayoutVars>
      </dgm:prSet>
      <dgm:spPr/>
    </dgm:pt>
    <dgm:pt modelId="{E11CCACD-1B87-4EFC-AEAE-4E8B3AE6E6D1}" type="pres">
      <dgm:prSet presAssocID="{E71DFE5A-631D-4601-A0BE-FF7D31F87F57}" presName="L2TextContainer" presStyleLbl="bgAccFollowNode1" presStyleIdx="1" presStyleCnt="2"/>
      <dgm:spPr/>
    </dgm:pt>
    <dgm:pt modelId="{568B4791-6F0B-4F30-873E-E9A3E5C516A3}" type="pres">
      <dgm:prSet presAssocID="{E71DFE5A-631D-4601-A0BE-FF7D31F87F57}" presName="FlexibleEmptyPlaceHolder" presStyleCnt="0"/>
      <dgm:spPr/>
    </dgm:pt>
    <dgm:pt modelId="{1E363968-89A9-4DAF-AF43-D347E80CD346}" type="pres">
      <dgm:prSet presAssocID="{E71DFE5A-631D-4601-A0BE-FF7D31F87F57}" presName="ConnectLine" presStyleLbl="alignNode1" presStyleIdx="1" presStyleCnt="2"/>
      <dgm:spPr>
        <a:gradFill rotWithShape="0">
          <a:gsLst>
            <a:gs pos="0">
              <a:schemeClr val="accent3">
                <a:tint val="96000"/>
                <a:lumMod val="100000"/>
              </a:schemeClr>
            </a:gs>
            <a:gs pos="78000">
              <a:schemeClr val="accent3">
                <a:shade val="94000"/>
                <a:lumMod val="94000"/>
              </a:schemeClr>
            </a:gs>
          </a:gsLst>
          <a:lin ang="5400000" scaled="0"/>
        </a:gradFill>
        <a:ln w="6350" cap="rnd" cmpd="sng" algn="ctr">
          <a:solidFill>
            <a:schemeClr val="accent3">
              <a:hueOff val="0"/>
              <a:satOff val="0"/>
              <a:lumOff val="0"/>
              <a:alphaOff val="0"/>
            </a:schemeClr>
          </a:solidFill>
          <a:prstDash val="dash"/>
        </a:ln>
        <a:effectLst>
          <a:outerShdw blurRad="38100" dist="25400" dir="5400000" rotWithShape="0">
            <a:srgbClr val="000000">
              <a:alpha val="35000"/>
            </a:srgbClr>
          </a:outerShdw>
        </a:effectLst>
      </dgm:spPr>
    </dgm:pt>
    <dgm:pt modelId="{11D3757A-1EDA-4A36-9C83-A34D50EADD42}" type="pres">
      <dgm:prSet presAssocID="{E71DFE5A-631D-4601-A0BE-FF7D31F87F57}" presName="ConnectorPoint" presStyleLbl="fgAcc1" presStyleIdx="1" presStyleCnt="2"/>
      <dgm:spPr>
        <a:solidFill>
          <a:schemeClr val="lt1">
            <a:alpha val="90000"/>
            <a:hueOff val="0"/>
            <a:satOff val="0"/>
            <a:lumOff val="0"/>
            <a:alphaOff val="0"/>
          </a:schemeClr>
        </a:solidFill>
        <a:ln w="12700" cap="rnd" cmpd="sng" algn="ctr">
          <a:noFill/>
          <a:prstDash val="solid"/>
        </a:ln>
        <a:effectLst/>
      </dgm:spPr>
    </dgm:pt>
    <dgm:pt modelId="{6C59DA68-AC49-4F1C-AF70-607D0936B32B}" type="pres">
      <dgm:prSet presAssocID="{E71DFE5A-631D-4601-A0BE-FF7D31F87F57}" presName="EmptyPlaceHolder" presStyleCnt="0"/>
      <dgm:spPr/>
    </dgm:pt>
  </dgm:ptLst>
  <dgm:cxnLst>
    <dgm:cxn modelId="{E9F4E515-3D20-4D95-B1CA-491D27E09C85}" srcId="{A927BB58-C0D5-4782-B9FD-DE842AB2B175}" destId="{B516AA11-EC52-441E-B7C7-368C4754074B}" srcOrd="0" destOrd="0" parTransId="{EE90DD46-E590-497A-AF87-5135ABFAE3F9}" sibTransId="{3854BAB1-DFDF-465D-B1E9-758FD364ED17}"/>
    <dgm:cxn modelId="{AB443C22-7DEE-442F-A6E2-76947AF6B93A}" type="presOf" srcId="{E71DFE5A-631D-4601-A0BE-FF7D31F87F57}" destId="{9CBC57F4-E4CF-4237-BF70-C0D4D2951F49}" srcOrd="0" destOrd="0" presId="urn:microsoft.com/office/officeart/2017/3/layout/HorizontalPathTimeline"/>
    <dgm:cxn modelId="{EBCA8422-A158-498E-A95C-954BF0C7D30D}" type="presOf" srcId="{8B348957-B1B2-4294-AAF7-4FF525DB634C}" destId="{0AC6D77D-149E-4981-8B81-0C4CF71248CB}" srcOrd="0" destOrd="0" presId="urn:microsoft.com/office/officeart/2017/3/layout/HorizontalPathTimeline"/>
    <dgm:cxn modelId="{D439622B-4DD7-4EF9-9538-55C03CCB33DE}" srcId="{B516AA11-EC52-441E-B7C7-368C4754074B}" destId="{8B348957-B1B2-4294-AAF7-4FF525DB634C}" srcOrd="0" destOrd="0" parTransId="{396F5D55-88F7-4090-BCD9-7D424CE18F6D}" sibTransId="{0393D654-7AFD-4D10-A7BB-47DED6406CAF}"/>
    <dgm:cxn modelId="{77EDA52E-445E-42FD-87EC-1A92304BB10A}" srcId="{A927BB58-C0D5-4782-B9FD-DE842AB2B175}" destId="{E71DFE5A-631D-4601-A0BE-FF7D31F87F57}" srcOrd="1" destOrd="0" parTransId="{5B1C9D38-FE01-4205-8218-0272E13FEB23}" sibTransId="{6E572830-55C3-45F7-8558-BCEE130CB8CD}"/>
    <dgm:cxn modelId="{BCEAD75D-6BFE-46B9-BCA3-AC818DE14A6B}" type="presOf" srcId="{A927BB58-C0D5-4782-B9FD-DE842AB2B175}" destId="{14D3586B-76BB-49ED-9B45-C08102DC0FD6}" srcOrd="0" destOrd="0" presId="urn:microsoft.com/office/officeart/2017/3/layout/HorizontalPathTimeline"/>
    <dgm:cxn modelId="{93B8A880-A61B-4795-9730-93C2F6DFA2BD}" srcId="{E71DFE5A-631D-4601-A0BE-FF7D31F87F57}" destId="{FC51F7EE-2874-4B45-B52F-8B140F3D865F}" srcOrd="0" destOrd="0" parTransId="{B166733C-E328-4AE4-878B-9AAC1D4C4FE6}" sibTransId="{D25ADE54-1F11-4A61-B9D9-2D1FA671FF51}"/>
    <dgm:cxn modelId="{8858C9DE-A195-455E-8605-46DDFC60E119}" type="presOf" srcId="{FC51F7EE-2874-4B45-B52F-8B140F3D865F}" destId="{E11CCACD-1B87-4EFC-AEAE-4E8B3AE6E6D1}" srcOrd="0" destOrd="0" presId="urn:microsoft.com/office/officeart/2017/3/layout/HorizontalPathTimeline"/>
    <dgm:cxn modelId="{94A5D9F7-EAF0-4EB1-B0D0-12B97C087ACB}" type="presOf" srcId="{B516AA11-EC52-441E-B7C7-368C4754074B}" destId="{B25B828F-13CC-488F-BB5C-6423B84654B0}" srcOrd="0" destOrd="0" presId="urn:microsoft.com/office/officeart/2017/3/layout/HorizontalPathTimeline"/>
    <dgm:cxn modelId="{AF4EF6A1-A8D0-48C2-A4C1-BCCFDA3C2245}" type="presParOf" srcId="{14D3586B-76BB-49ED-9B45-C08102DC0FD6}" destId="{E02D7A6F-2723-4E16-9F9D-334595F54031}" srcOrd="0" destOrd="0" presId="urn:microsoft.com/office/officeart/2017/3/layout/HorizontalPathTimeline"/>
    <dgm:cxn modelId="{F3B9A41D-03BA-4BEF-86C7-17454B17E71A}" type="presParOf" srcId="{14D3586B-76BB-49ED-9B45-C08102DC0FD6}" destId="{6C0AB9FD-BAF2-4F42-9C53-2A407BC9EF05}" srcOrd="1" destOrd="0" presId="urn:microsoft.com/office/officeart/2017/3/layout/HorizontalPathTimeline"/>
    <dgm:cxn modelId="{18AA6C39-C664-42A3-BB4A-8D99086D660E}" type="presParOf" srcId="{6C0AB9FD-BAF2-4F42-9C53-2A407BC9EF05}" destId="{904D3A1C-B5CD-4DE4-BC3F-F09FD23CA280}" srcOrd="0" destOrd="0" presId="urn:microsoft.com/office/officeart/2017/3/layout/HorizontalPathTimeline"/>
    <dgm:cxn modelId="{7D6CFBE1-BA88-44C5-BC9E-1C7A4EAFF32A}" type="presParOf" srcId="{904D3A1C-B5CD-4DE4-BC3F-F09FD23CA280}" destId="{B25B828F-13CC-488F-BB5C-6423B84654B0}" srcOrd="0" destOrd="0" presId="urn:microsoft.com/office/officeart/2017/3/layout/HorizontalPathTimeline"/>
    <dgm:cxn modelId="{545B78FC-1700-4B43-A562-BB78C9A4EF78}" type="presParOf" srcId="{904D3A1C-B5CD-4DE4-BC3F-F09FD23CA280}" destId="{F3CC8F14-4909-419D-9896-BBB10FABA10C}" srcOrd="1" destOrd="0" presId="urn:microsoft.com/office/officeart/2017/3/layout/HorizontalPathTimeline"/>
    <dgm:cxn modelId="{A02D98ED-0519-4893-9B6A-C43F0D67AC3B}" type="presParOf" srcId="{F3CC8F14-4909-419D-9896-BBB10FABA10C}" destId="{0AC6D77D-149E-4981-8B81-0C4CF71248CB}" srcOrd="0" destOrd="0" presId="urn:microsoft.com/office/officeart/2017/3/layout/HorizontalPathTimeline"/>
    <dgm:cxn modelId="{06A87316-CA98-4618-85E0-214BF7D21E7E}" type="presParOf" srcId="{F3CC8F14-4909-419D-9896-BBB10FABA10C}" destId="{3CD559EE-F4CC-49E2-A78D-443D26044018}" srcOrd="1" destOrd="0" presId="urn:microsoft.com/office/officeart/2017/3/layout/HorizontalPathTimeline"/>
    <dgm:cxn modelId="{4046FFE6-321E-4098-8EB5-D3FBD62FD827}" type="presParOf" srcId="{904D3A1C-B5CD-4DE4-BC3F-F09FD23CA280}" destId="{60148FC4-6F57-477B-A78D-4D3164255DBD}" srcOrd="2" destOrd="0" presId="urn:microsoft.com/office/officeart/2017/3/layout/HorizontalPathTimeline"/>
    <dgm:cxn modelId="{230E512E-0A59-41D2-9326-5233B0A55D64}" type="presParOf" srcId="{904D3A1C-B5CD-4DE4-BC3F-F09FD23CA280}" destId="{A71D75E0-49A3-4F40-A068-69B76493B3C2}" srcOrd="3" destOrd="0" presId="urn:microsoft.com/office/officeart/2017/3/layout/HorizontalPathTimeline"/>
    <dgm:cxn modelId="{0F5BE0B5-291D-49D5-8C1E-169946BD24AA}" type="presParOf" srcId="{904D3A1C-B5CD-4DE4-BC3F-F09FD23CA280}" destId="{5D2EBB45-2F1D-40DC-A206-704BA9ABBC78}" srcOrd="4" destOrd="0" presId="urn:microsoft.com/office/officeart/2017/3/layout/HorizontalPathTimeline"/>
    <dgm:cxn modelId="{90BD6D94-15C4-45AA-9372-F94D8BDA2E5B}" type="presParOf" srcId="{6C0AB9FD-BAF2-4F42-9C53-2A407BC9EF05}" destId="{9C8D6E65-0164-4AD6-9E1F-567BBA4D6DC4}" srcOrd="1" destOrd="0" presId="urn:microsoft.com/office/officeart/2017/3/layout/HorizontalPathTimeline"/>
    <dgm:cxn modelId="{C33B390F-7CC2-468B-A09C-21393D60AEE2}" type="presParOf" srcId="{6C0AB9FD-BAF2-4F42-9C53-2A407BC9EF05}" destId="{ED047F4A-CAA0-474B-BD7E-83857E6C575D}" srcOrd="2" destOrd="0" presId="urn:microsoft.com/office/officeart/2017/3/layout/HorizontalPathTimeline"/>
    <dgm:cxn modelId="{9925DD99-321E-4BDE-904D-BCAE451024E1}" type="presParOf" srcId="{ED047F4A-CAA0-474B-BD7E-83857E6C575D}" destId="{9CBC57F4-E4CF-4237-BF70-C0D4D2951F49}" srcOrd="0" destOrd="0" presId="urn:microsoft.com/office/officeart/2017/3/layout/HorizontalPathTimeline"/>
    <dgm:cxn modelId="{3246112D-F222-4A74-8C52-3073B7DD9FD7}" type="presParOf" srcId="{ED047F4A-CAA0-474B-BD7E-83857E6C575D}" destId="{7FB6DA28-6029-4723-8117-13B67A2A065A}" srcOrd="1" destOrd="0" presId="urn:microsoft.com/office/officeart/2017/3/layout/HorizontalPathTimeline"/>
    <dgm:cxn modelId="{09E9671B-7D72-4081-86E3-995748E5A755}" type="presParOf" srcId="{7FB6DA28-6029-4723-8117-13B67A2A065A}" destId="{E11CCACD-1B87-4EFC-AEAE-4E8B3AE6E6D1}" srcOrd="0" destOrd="0" presId="urn:microsoft.com/office/officeart/2017/3/layout/HorizontalPathTimeline"/>
    <dgm:cxn modelId="{15A2C2B3-2BBC-46DA-833B-5BB629410572}" type="presParOf" srcId="{7FB6DA28-6029-4723-8117-13B67A2A065A}" destId="{568B4791-6F0B-4F30-873E-E9A3E5C516A3}" srcOrd="1" destOrd="0" presId="urn:microsoft.com/office/officeart/2017/3/layout/HorizontalPathTimeline"/>
    <dgm:cxn modelId="{0739C3A4-B976-4239-A517-62FA888600AB}" type="presParOf" srcId="{ED047F4A-CAA0-474B-BD7E-83857E6C575D}" destId="{1E363968-89A9-4DAF-AF43-D347E80CD346}" srcOrd="2" destOrd="0" presId="urn:microsoft.com/office/officeart/2017/3/layout/HorizontalPathTimeline"/>
    <dgm:cxn modelId="{DF40629A-EE51-406C-A43B-E48BC9525BF9}" type="presParOf" srcId="{ED047F4A-CAA0-474B-BD7E-83857E6C575D}" destId="{11D3757A-1EDA-4A36-9C83-A34D50EADD42}" srcOrd="3" destOrd="0" presId="urn:microsoft.com/office/officeart/2017/3/layout/HorizontalPathTimeline"/>
    <dgm:cxn modelId="{8929821F-ACAF-4CF8-81D6-29442863AA29}" type="presParOf" srcId="{ED047F4A-CAA0-474B-BD7E-83857E6C575D}" destId="{6C59DA68-AC49-4F1C-AF70-607D0936B32B}"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287AD-A48A-44CE-967A-E10766A6AC23}">
      <dsp:nvSpPr>
        <dsp:cNvPr id="0" name=""/>
        <dsp:cNvSpPr/>
      </dsp:nvSpPr>
      <dsp:spPr>
        <a:xfrm>
          <a:off x="0" y="40589"/>
          <a:ext cx="6692813" cy="150579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Highs &amp; Lows of GDP Per Captia in 1952 and 2007</a:t>
          </a:r>
        </a:p>
      </dsp:txBody>
      <dsp:txXfrm>
        <a:off x="73507" y="114096"/>
        <a:ext cx="6545799" cy="1358776"/>
      </dsp:txXfrm>
    </dsp:sp>
    <dsp:sp modelId="{8AA1052E-1001-43D2-A60F-3373F5FEFFC4}">
      <dsp:nvSpPr>
        <dsp:cNvPr id="0" name=""/>
        <dsp:cNvSpPr/>
      </dsp:nvSpPr>
      <dsp:spPr>
        <a:xfrm>
          <a:off x="0" y="1658699"/>
          <a:ext cx="6692813" cy="1505790"/>
        </a:xfrm>
        <a:prstGeom prst="roundRect">
          <a:avLst/>
        </a:prstGeom>
        <a:gradFill rotWithShape="0">
          <a:gsLst>
            <a:gs pos="0">
              <a:schemeClr val="accent2">
                <a:hueOff val="0"/>
                <a:satOff val="0"/>
                <a:lumOff val="-5490"/>
                <a:alphaOff val="0"/>
                <a:tint val="96000"/>
                <a:lumMod val="100000"/>
              </a:schemeClr>
            </a:gs>
            <a:gs pos="78000">
              <a:schemeClr val="accent2">
                <a:hueOff val="0"/>
                <a:satOff val="0"/>
                <a:lumOff val="-54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Graph and Variations</a:t>
          </a:r>
        </a:p>
      </dsp:txBody>
      <dsp:txXfrm>
        <a:off x="73507" y="1732206"/>
        <a:ext cx="6545799" cy="1358776"/>
      </dsp:txXfrm>
    </dsp:sp>
    <dsp:sp modelId="{B9109288-D0AA-4BF6-8310-EBA431C83FEE}">
      <dsp:nvSpPr>
        <dsp:cNvPr id="0" name=""/>
        <dsp:cNvSpPr/>
      </dsp:nvSpPr>
      <dsp:spPr>
        <a:xfrm>
          <a:off x="0" y="3276809"/>
          <a:ext cx="6692813" cy="1505790"/>
        </a:xfrm>
        <a:prstGeom prst="roundRect">
          <a:avLst/>
        </a:prstGeom>
        <a:gradFill rotWithShape="0">
          <a:gsLst>
            <a:gs pos="0">
              <a:schemeClr val="accent2">
                <a:hueOff val="0"/>
                <a:satOff val="0"/>
                <a:lumOff val="-10980"/>
                <a:alphaOff val="0"/>
                <a:tint val="96000"/>
                <a:lumMod val="100000"/>
              </a:schemeClr>
            </a:gs>
            <a:gs pos="78000">
              <a:schemeClr val="accent2">
                <a:hueOff val="0"/>
                <a:satOff val="0"/>
                <a:lumOff val="-1098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Summary and Conclusion</a:t>
          </a:r>
        </a:p>
      </dsp:txBody>
      <dsp:txXfrm>
        <a:off x="73507" y="3350316"/>
        <a:ext cx="6545799" cy="1358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B828F-13CC-488F-BB5C-6423B84654B0}">
      <dsp:nvSpPr>
        <dsp:cNvPr id="0" name=""/>
        <dsp:cNvSpPr/>
      </dsp:nvSpPr>
      <dsp:spPr>
        <a:xfrm>
          <a:off x="334640" y="2590053"/>
          <a:ext cx="2677125" cy="545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1952 and 2007</a:t>
          </a:r>
        </a:p>
      </dsp:txBody>
      <dsp:txXfrm>
        <a:off x="334640" y="2590053"/>
        <a:ext cx="2677125" cy="545020"/>
      </dsp:txXfrm>
    </dsp:sp>
    <dsp:sp modelId="{E02D7A6F-2723-4E16-9F9D-334595F54031}">
      <dsp:nvSpPr>
        <dsp:cNvPr id="0" name=""/>
        <dsp:cNvSpPr/>
      </dsp:nvSpPr>
      <dsp:spPr>
        <a:xfrm>
          <a:off x="0" y="2315131"/>
          <a:ext cx="6692813" cy="192927"/>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AC6D77D-149E-4981-8B81-0C4CF71248CB}">
      <dsp:nvSpPr>
        <dsp:cNvPr id="0" name=""/>
        <dsp:cNvSpPr/>
      </dsp:nvSpPr>
      <dsp:spPr>
        <a:xfrm>
          <a:off x="200784" y="591066"/>
          <a:ext cx="2944838" cy="904122"/>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Egypt had the lowest gdpPerCap in both 1952 and 2007. </a:t>
          </a:r>
        </a:p>
      </dsp:txBody>
      <dsp:txXfrm>
        <a:off x="200784" y="591066"/>
        <a:ext cx="2944838" cy="904122"/>
      </dsp:txXfrm>
    </dsp:sp>
    <dsp:sp modelId="{60148FC4-6F57-477B-A78D-4D3164255DBD}">
      <dsp:nvSpPr>
        <dsp:cNvPr id="0" name=""/>
        <dsp:cNvSpPr/>
      </dsp:nvSpPr>
      <dsp:spPr>
        <a:xfrm>
          <a:off x="1673203" y="1495188"/>
          <a:ext cx="0" cy="819942"/>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CBC57F4-E4CF-4237-BF70-C0D4D2951F49}">
      <dsp:nvSpPr>
        <dsp:cNvPr id="0" name=""/>
        <dsp:cNvSpPr/>
      </dsp:nvSpPr>
      <dsp:spPr>
        <a:xfrm>
          <a:off x="3681047" y="1688116"/>
          <a:ext cx="2677125" cy="545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2007</a:t>
          </a:r>
        </a:p>
      </dsp:txBody>
      <dsp:txXfrm>
        <a:off x="3681047" y="1688116"/>
        <a:ext cx="2677125" cy="545020"/>
      </dsp:txXfrm>
    </dsp:sp>
    <dsp:sp modelId="{E11CCACD-1B87-4EFC-AEAE-4E8B3AE6E6D1}">
      <dsp:nvSpPr>
        <dsp:cNvPr id="0" name=""/>
        <dsp:cNvSpPr/>
      </dsp:nvSpPr>
      <dsp:spPr>
        <a:xfrm>
          <a:off x="3547191" y="3328001"/>
          <a:ext cx="2944838" cy="1093356"/>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Switzerland had the highest gdpPerCap in 1952. While the United States had the highest gdpPerCap in 2007.</a:t>
          </a:r>
        </a:p>
      </dsp:txBody>
      <dsp:txXfrm>
        <a:off x="3547191" y="3328001"/>
        <a:ext cx="2944838" cy="1093356"/>
      </dsp:txXfrm>
    </dsp:sp>
    <dsp:sp modelId="{1E363968-89A9-4DAF-AF43-D347E80CD346}">
      <dsp:nvSpPr>
        <dsp:cNvPr id="0" name=""/>
        <dsp:cNvSpPr/>
      </dsp:nvSpPr>
      <dsp:spPr>
        <a:xfrm>
          <a:off x="5019610" y="2508058"/>
          <a:ext cx="0" cy="819942"/>
        </a:xfrm>
        <a:prstGeom prst="line">
          <a:avLst/>
        </a:prstGeom>
        <a:gradFill rotWithShape="0">
          <a:gsLst>
            <a:gs pos="0">
              <a:schemeClr val="accent3">
                <a:tint val="96000"/>
                <a:lumMod val="100000"/>
              </a:schemeClr>
            </a:gs>
            <a:gs pos="78000">
              <a:schemeClr val="accent3">
                <a:shade val="94000"/>
                <a:lumMod val="94000"/>
              </a:schemeClr>
            </a:gs>
          </a:gsLst>
          <a:lin ang="5400000" scaled="0"/>
        </a:gradFill>
        <a:ln w="6350" cap="rnd" cmpd="sng" algn="ctr">
          <a:solidFill>
            <a:schemeClr val="accent3">
              <a:hueOff val="0"/>
              <a:satOff val="0"/>
              <a:lumOff val="0"/>
              <a:alphaOff val="0"/>
            </a:schemeClr>
          </a:solidFill>
          <a:prstDash val="dash"/>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71D75E0-49A3-4F40-A068-69B76493B3C2}">
      <dsp:nvSpPr>
        <dsp:cNvPr id="0" name=""/>
        <dsp:cNvSpPr/>
      </dsp:nvSpPr>
      <dsp:spPr>
        <a:xfrm>
          <a:off x="1612913" y="2351305"/>
          <a:ext cx="120579" cy="120579"/>
        </a:xfrm>
        <a:prstGeom prst="ellipse">
          <a:avLst/>
        </a:prstGeom>
        <a:solidFill>
          <a:schemeClr val="lt1">
            <a:alpha val="90000"/>
            <a:hueOff val="0"/>
            <a:satOff val="0"/>
            <a:lumOff val="0"/>
            <a:alphaOff val="0"/>
          </a:schemeClr>
        </a:solidFill>
        <a:ln w="12700" cap="rnd" cmpd="sng" algn="ctr">
          <a:noFill/>
          <a:prstDash val="solid"/>
        </a:ln>
        <a:effectLst/>
      </dsp:spPr>
      <dsp:style>
        <a:lnRef idx="1">
          <a:scrgbClr r="0" g="0" b="0"/>
        </a:lnRef>
        <a:fillRef idx="1">
          <a:scrgbClr r="0" g="0" b="0"/>
        </a:fillRef>
        <a:effectRef idx="0">
          <a:scrgbClr r="0" g="0" b="0"/>
        </a:effectRef>
        <a:fontRef idx="minor"/>
      </dsp:style>
    </dsp:sp>
    <dsp:sp modelId="{11D3757A-1EDA-4A36-9C83-A34D50EADD42}">
      <dsp:nvSpPr>
        <dsp:cNvPr id="0" name=""/>
        <dsp:cNvSpPr/>
      </dsp:nvSpPr>
      <dsp:spPr>
        <a:xfrm>
          <a:off x="4959320" y="2351305"/>
          <a:ext cx="120579" cy="120579"/>
        </a:xfrm>
        <a:prstGeom prst="ellipse">
          <a:avLst/>
        </a:prstGeom>
        <a:solidFill>
          <a:schemeClr val="lt1">
            <a:alpha val="90000"/>
            <a:hueOff val="0"/>
            <a:satOff val="0"/>
            <a:lumOff val="0"/>
            <a:alphaOff val="0"/>
          </a:schemeClr>
        </a:solidFill>
        <a:ln w="12700" cap="rnd"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89808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69681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8213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87540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453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327657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115687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169682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54972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1771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50232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27805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51761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72509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41480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7/11/2022</a:t>
            </a:fld>
            <a:endParaRPr lang="en-US" dirty="0"/>
          </a:p>
        </p:txBody>
      </p:sp>
    </p:spTree>
    <p:extLst>
      <p:ext uri="{BB962C8B-B14F-4D97-AF65-F5344CB8AC3E}">
        <p14:creationId xmlns:p14="http://schemas.microsoft.com/office/powerpoint/2010/main" val="891541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7CF0BCE0-945C-4FDF-95A1-2149B1FF5B83}" type="datetimeFigureOut">
              <a:rPr lang="en-US" smtClean="0"/>
              <a:pPr algn="r"/>
              <a:t>7/11/2022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59625651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The planet earth taken from the outer space">
            <a:extLst>
              <a:ext uri="{FF2B5EF4-FFF2-40B4-BE49-F238E27FC236}">
                <a16:creationId xmlns:a16="http://schemas.microsoft.com/office/drawing/2014/main" id="{358D2BC1-68E4-463F-8596-FEC4D016A413}"/>
              </a:ext>
            </a:extLst>
          </p:cNvPr>
          <p:cNvPicPr>
            <a:picLocks noChangeAspect="1"/>
          </p:cNvPicPr>
          <p:nvPr/>
        </p:nvPicPr>
        <p:blipFill rotWithShape="1">
          <a:blip r:embed="rId2"/>
          <a:srcRect l="31478" t="104" r="-2" b="8986"/>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845DDC5-7F5C-4741-80A2-0C06BF530A91}"/>
              </a:ext>
            </a:extLst>
          </p:cNvPr>
          <p:cNvSpPr>
            <a:spLocks noGrp="1"/>
          </p:cNvSpPr>
          <p:nvPr>
            <p:ph type="ctrTitle"/>
          </p:nvPr>
        </p:nvSpPr>
        <p:spPr>
          <a:xfrm>
            <a:off x="668867" y="1678666"/>
            <a:ext cx="4088190" cy="2369093"/>
          </a:xfrm>
        </p:spPr>
        <p:txBody>
          <a:bodyPr>
            <a:normAutofit/>
          </a:bodyPr>
          <a:lstStyle/>
          <a:p>
            <a:pPr>
              <a:lnSpc>
                <a:spcPct val="90000"/>
              </a:lnSpc>
            </a:pPr>
            <a:r>
              <a:rPr lang="en-US" sz="4100" dirty="0">
                <a:solidFill>
                  <a:schemeClr val="accent1">
                    <a:lumMod val="75000"/>
                  </a:schemeClr>
                </a:solidFill>
              </a:rPr>
              <a:t>Life Expectancy Around the World during 1952-2007</a:t>
            </a:r>
          </a:p>
        </p:txBody>
      </p:sp>
      <p:sp>
        <p:nvSpPr>
          <p:cNvPr id="3" name="Subtitle 2">
            <a:extLst>
              <a:ext uri="{FF2B5EF4-FFF2-40B4-BE49-F238E27FC236}">
                <a16:creationId xmlns:a16="http://schemas.microsoft.com/office/drawing/2014/main" id="{C5C91C49-902E-4AF8-AA50-FC1164F3DA6B}"/>
              </a:ext>
            </a:extLst>
          </p:cNvPr>
          <p:cNvSpPr>
            <a:spLocks noGrp="1"/>
          </p:cNvSpPr>
          <p:nvPr>
            <p:ph type="subTitle" idx="1"/>
          </p:nvPr>
        </p:nvSpPr>
        <p:spPr>
          <a:xfrm>
            <a:off x="677335" y="4050831"/>
            <a:ext cx="4079721" cy="1096901"/>
          </a:xfrm>
        </p:spPr>
        <p:txBody>
          <a:bodyPr>
            <a:normAutofit/>
          </a:bodyPr>
          <a:lstStyle/>
          <a:p>
            <a:r>
              <a:rPr lang="en-US" sz="1600" dirty="0"/>
              <a:t>By Hanna Bohannon</a:t>
            </a:r>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887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F72453-DE5E-46E1-9B69-2E5588BA1400}"/>
              </a:ext>
            </a:extLst>
          </p:cNvPr>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Overview</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8" name="Content Placeholder 2">
            <a:extLst>
              <a:ext uri="{FF2B5EF4-FFF2-40B4-BE49-F238E27FC236}">
                <a16:creationId xmlns:a16="http://schemas.microsoft.com/office/drawing/2014/main" id="{C0D6A3F3-188E-4F24-B63D-520794B8A874}"/>
              </a:ext>
            </a:extLst>
          </p:cNvPr>
          <p:cNvGraphicFramePr>
            <a:graphicFrameLocks noGrp="1"/>
          </p:cNvGraphicFramePr>
          <p:nvPr>
            <p:ph idx="1"/>
            <p:extLst>
              <p:ext uri="{D42A27DB-BD31-4B8C-83A1-F6EECF244321}">
                <p14:modId xmlns:p14="http://schemas.microsoft.com/office/powerpoint/2010/main" val="93599040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488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78F338F-C69E-4956-8555-D8877E4EBFAB}"/>
              </a:ext>
            </a:extLst>
          </p:cNvPr>
          <p:cNvSpPr>
            <a:spLocks noGrp="1"/>
          </p:cNvSpPr>
          <p:nvPr>
            <p:ph type="title"/>
          </p:nvPr>
        </p:nvSpPr>
        <p:spPr>
          <a:xfrm>
            <a:off x="652481" y="1382486"/>
            <a:ext cx="3547581" cy="4093028"/>
          </a:xfrm>
        </p:spPr>
        <p:txBody>
          <a:bodyPr anchor="ctr">
            <a:normAutofit/>
          </a:bodyPr>
          <a:lstStyle/>
          <a:p>
            <a:pPr>
              <a:lnSpc>
                <a:spcPct val="90000"/>
              </a:lnSpc>
            </a:pPr>
            <a:r>
              <a:rPr lang="en-US" sz="4100" dirty="0">
                <a:solidFill>
                  <a:schemeClr val="accent1">
                    <a:lumMod val="75000"/>
                  </a:schemeClr>
                </a:solidFill>
              </a:rPr>
              <a:t>Countries with the Lowest &amp; Highest per capita GDP in 1952 and 2007</a:t>
            </a:r>
            <a:br>
              <a:rPr lang="en-US" sz="4100" dirty="0">
                <a:solidFill>
                  <a:schemeClr val="accent1">
                    <a:lumMod val="75000"/>
                  </a:schemeClr>
                </a:solidFill>
              </a:rPr>
            </a:br>
            <a:endParaRPr lang="en-US" sz="4100" dirty="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537D2EE0-9403-4648-9BF6-9144814AB0CA}"/>
              </a:ext>
            </a:extLst>
          </p:cNvPr>
          <p:cNvGraphicFramePr>
            <a:graphicFrameLocks noGrp="1"/>
          </p:cNvGraphicFramePr>
          <p:nvPr>
            <p:ph idx="1"/>
            <p:extLst>
              <p:ext uri="{D42A27DB-BD31-4B8C-83A1-F6EECF244321}">
                <p14:modId xmlns:p14="http://schemas.microsoft.com/office/powerpoint/2010/main" val="245832235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02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0C8CF44-53E2-4682-AB1B-2917615238B8}"/>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dirty="0">
                <a:solidFill>
                  <a:srgbClr val="FFFFFF"/>
                </a:solidFill>
              </a:rPr>
              <a:t>Graph and Variations</a:t>
            </a:r>
            <a:br>
              <a:rPr lang="en-US" dirty="0">
                <a:solidFill>
                  <a:srgbClr val="FFFFFF"/>
                </a:solidFill>
              </a:rPr>
            </a:br>
            <a:endParaRPr lang="en-US" dirty="0">
              <a:solidFill>
                <a:srgbClr val="FFFFFF"/>
              </a:solidFill>
            </a:endParaRPr>
          </a:p>
        </p:txBody>
      </p:sp>
      <p:pic>
        <p:nvPicPr>
          <p:cNvPr id="5" name="Content Placeholder 4" descr="Chart, line chart&#10;&#10;Description automatically generated">
            <a:extLst>
              <a:ext uri="{FF2B5EF4-FFF2-40B4-BE49-F238E27FC236}">
                <a16:creationId xmlns:a16="http://schemas.microsoft.com/office/drawing/2014/main" id="{23A9A10C-4126-4AFF-AF90-0A30B7CC0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 y="1688022"/>
            <a:ext cx="5437206" cy="3535911"/>
          </a:xfrm>
          <a:prstGeom prst="rect">
            <a:avLst/>
          </a:prstGeom>
        </p:spPr>
      </p:pic>
      <p:sp>
        <p:nvSpPr>
          <p:cNvPr id="3" name="TextBox 2">
            <a:extLst>
              <a:ext uri="{FF2B5EF4-FFF2-40B4-BE49-F238E27FC236}">
                <a16:creationId xmlns:a16="http://schemas.microsoft.com/office/drawing/2014/main" id="{84838DEF-4CE1-42EE-8A9A-DF2A6231F49D}"/>
              </a:ext>
            </a:extLst>
          </p:cNvPr>
          <p:cNvSpPr txBox="1"/>
          <p:nvPr/>
        </p:nvSpPr>
        <p:spPr>
          <a:xfrm>
            <a:off x="7181725" y="2837329"/>
            <a:ext cx="4512988" cy="3317938"/>
          </a:xfrm>
          <a:prstGeom prst="rect">
            <a:avLst/>
          </a:prstGeom>
        </p:spPr>
        <p:txBody>
          <a:bodyPr vert="horz" lIns="91440" tIns="45720" rIns="91440" bIns="45720" rtlCol="0" anchor="t">
            <a:normAutofit lnSpcReduction="10000"/>
          </a:bodyPr>
          <a:lstStyle/>
          <a:p>
            <a:pPr marL="285750" indent="-285750">
              <a:spcBef>
                <a:spcPts val="1000"/>
              </a:spcBef>
              <a:buClr>
                <a:schemeClr val="bg1"/>
              </a:buClr>
              <a:buSzPct val="80000"/>
              <a:buFont typeface="Courier New" panose="02070309020205020404" pitchFamily="49" charset="0"/>
              <a:buChar char="o"/>
            </a:pPr>
            <a:r>
              <a:rPr lang="en-US" dirty="0">
                <a:solidFill>
                  <a:srgbClr val="FFFFFF"/>
                </a:solidFill>
              </a:rPr>
              <a:t>If we look here, we’ll see that the median years for life expectancy for each country was the early 90s, and we began to see a decline in South Africa by ten years in life expectancy. This was largely due to apartheid, war, and HIV/AIDS. </a:t>
            </a:r>
          </a:p>
          <a:p>
            <a:pPr marL="285750" indent="-285750">
              <a:spcBef>
                <a:spcPts val="1000"/>
              </a:spcBef>
              <a:buClr>
                <a:schemeClr val="bg1"/>
              </a:buClr>
              <a:buSzPct val="80000"/>
              <a:buFont typeface="Courier New" panose="02070309020205020404" pitchFamily="49" charset="0"/>
              <a:buChar char="o"/>
            </a:pPr>
            <a:r>
              <a:rPr lang="en-US" dirty="0">
                <a:solidFill>
                  <a:srgbClr val="FFFFFF"/>
                </a:solidFill>
              </a:rPr>
              <a:t>Japan however seems to have the secret to living a long healthy life, closely followed by Switzerland with them reaching a little over 80 years of age in life expectancy in 2007. </a:t>
            </a:r>
          </a:p>
        </p:txBody>
      </p:sp>
    </p:spTree>
    <p:extLst>
      <p:ext uri="{BB962C8B-B14F-4D97-AF65-F5344CB8AC3E}">
        <p14:creationId xmlns:p14="http://schemas.microsoft.com/office/powerpoint/2010/main" val="95589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0F23-0E90-4D56-BD86-B40C4648A584}"/>
              </a:ext>
            </a:extLst>
          </p:cNvPr>
          <p:cNvSpPr>
            <a:spLocks noGrp="1"/>
          </p:cNvSpPr>
          <p:nvPr>
            <p:ph type="title"/>
          </p:nvPr>
        </p:nvSpPr>
        <p:spPr/>
        <p:txBody>
          <a:bodyPr/>
          <a:lstStyle/>
          <a:p>
            <a:r>
              <a:rPr lang="en-US" dirty="0">
                <a:solidFill>
                  <a:schemeClr val="accent5"/>
                </a:solidFill>
              </a:rPr>
              <a:t>Summary and Conclusion</a:t>
            </a:r>
            <a:br>
              <a:rPr lang="en-US" dirty="0">
                <a:solidFill>
                  <a:schemeClr val="accent5"/>
                </a:solidFill>
              </a:rPr>
            </a:br>
            <a:endParaRPr lang="en-US" dirty="0">
              <a:solidFill>
                <a:schemeClr val="accent5"/>
              </a:solidFill>
            </a:endParaRPr>
          </a:p>
        </p:txBody>
      </p:sp>
      <p:sp>
        <p:nvSpPr>
          <p:cNvPr id="3" name="Content Placeholder 2">
            <a:extLst>
              <a:ext uri="{FF2B5EF4-FFF2-40B4-BE49-F238E27FC236}">
                <a16:creationId xmlns:a16="http://schemas.microsoft.com/office/drawing/2014/main" id="{221A9FF4-790B-4CE8-980F-C2FB83699ABE}"/>
              </a:ext>
            </a:extLst>
          </p:cNvPr>
          <p:cNvSpPr>
            <a:spLocks noGrp="1"/>
          </p:cNvSpPr>
          <p:nvPr>
            <p:ph idx="1"/>
          </p:nvPr>
        </p:nvSpPr>
        <p:spPr/>
        <p:txBody>
          <a:bodyPr/>
          <a:lstStyle/>
          <a:p>
            <a:pPr marL="0" indent="0">
              <a:buNone/>
            </a:pPr>
            <a:r>
              <a:rPr lang="en-US" dirty="0"/>
              <a:t>When it comes to life expectancy around the world, there’s numerous factors that affect the growth and aging of the population in different countries. Such as lifestyle, politics, health, and climate control. All of those combined can drastically affect a country in a blink of an eye.</a:t>
            </a:r>
          </a:p>
        </p:txBody>
      </p:sp>
    </p:spTree>
    <p:extLst>
      <p:ext uri="{BB962C8B-B14F-4D97-AF65-F5344CB8AC3E}">
        <p14:creationId xmlns:p14="http://schemas.microsoft.com/office/powerpoint/2010/main" val="2525691884"/>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470</TotalTime>
  <Words>225</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Courier New</vt:lpstr>
      <vt:lpstr>Trebuchet MS</vt:lpstr>
      <vt:lpstr>Wingdings 3</vt:lpstr>
      <vt:lpstr>Facet</vt:lpstr>
      <vt:lpstr>Life Expectancy Around the World during 1952-2007</vt:lpstr>
      <vt:lpstr>Overview</vt:lpstr>
      <vt:lpstr>Countries with the Lowest &amp; Highest per capita GDP in 1952 and 2007 </vt:lpstr>
      <vt:lpstr>Graph and Variations </vt:lpstr>
      <vt:lpstr>Summary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Around the World during 1952-2007</dc:title>
  <dc:creator>hannabohannon@gmail.com</dc:creator>
  <cp:lastModifiedBy>Hanna Bohannon</cp:lastModifiedBy>
  <cp:revision>3</cp:revision>
  <dcterms:created xsi:type="dcterms:W3CDTF">2022-01-12T19:51:12Z</dcterms:created>
  <dcterms:modified xsi:type="dcterms:W3CDTF">2022-07-11T22:43:07Z</dcterms:modified>
</cp:coreProperties>
</file>