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CD9"/>
    <a:srgbClr val="008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CDAB-51C1-4BE5-9AC3-63705663EE0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9ACD-C2A1-4258-A7E5-A170D105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CDAB-51C1-4BE5-9AC3-63705663EE0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9ACD-C2A1-4258-A7E5-A170D105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9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CDAB-51C1-4BE5-9AC3-63705663EE0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9ACD-C2A1-4258-A7E5-A170D105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5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CDAB-51C1-4BE5-9AC3-63705663EE0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9ACD-C2A1-4258-A7E5-A170D105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0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CDAB-51C1-4BE5-9AC3-63705663EE0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9ACD-C2A1-4258-A7E5-A170D105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8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CDAB-51C1-4BE5-9AC3-63705663EE0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9ACD-C2A1-4258-A7E5-A170D105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6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CDAB-51C1-4BE5-9AC3-63705663EE0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9ACD-C2A1-4258-A7E5-A170D105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4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CDAB-51C1-4BE5-9AC3-63705663EE0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9ACD-C2A1-4258-A7E5-A170D105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1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CDAB-51C1-4BE5-9AC3-63705663EE0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9ACD-C2A1-4258-A7E5-A170D105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1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CDAB-51C1-4BE5-9AC3-63705663EE0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9ACD-C2A1-4258-A7E5-A170D105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8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CDAB-51C1-4BE5-9AC3-63705663EE0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9ACD-C2A1-4258-A7E5-A170D105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7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CCDAB-51C1-4BE5-9AC3-63705663EE0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9ACD-C2A1-4258-A7E5-A170D105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4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CE0F3DF6-F879-47DC-8257-8610729FFA96}"/>
              </a:ext>
            </a:extLst>
          </p:cNvPr>
          <p:cNvSpPr/>
          <p:nvPr/>
        </p:nvSpPr>
        <p:spPr>
          <a:xfrm>
            <a:off x="15936" y="0"/>
            <a:ext cx="7772399" cy="1213347"/>
          </a:xfrm>
          <a:prstGeom prst="rect">
            <a:avLst/>
          </a:prstGeom>
          <a:solidFill>
            <a:srgbClr val="008DC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01B95-3F1D-471F-BF0E-1E2E9CBE1D88}"/>
              </a:ext>
            </a:extLst>
          </p:cNvPr>
          <p:cNvSpPr txBox="1"/>
          <p:nvPr/>
        </p:nvSpPr>
        <p:spPr>
          <a:xfrm>
            <a:off x="-15936" y="474455"/>
            <a:ext cx="777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Strengthening Prevention and Control of Diabetes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4D7F3C-CDAD-4014-AC9F-37F5A5A2F88E}"/>
              </a:ext>
            </a:extLst>
          </p:cNvPr>
          <p:cNvSpPr txBox="1"/>
          <p:nvPr/>
        </p:nvSpPr>
        <p:spPr>
          <a:xfrm>
            <a:off x="3429000" y="45720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Graphic 9" descr="Fruit bowl with solid fill">
            <a:extLst>
              <a:ext uri="{FF2B5EF4-FFF2-40B4-BE49-F238E27FC236}">
                <a16:creationId xmlns:a16="http://schemas.microsoft.com/office/drawing/2014/main" id="{04B023B8-CF26-43BA-8E68-75F417BE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318" y="4752522"/>
            <a:ext cx="914400" cy="914400"/>
          </a:xfrm>
          <a:prstGeom prst="rect">
            <a:avLst/>
          </a:prstGeom>
        </p:spPr>
      </p:pic>
      <p:pic>
        <p:nvPicPr>
          <p:cNvPr id="12" name="Graphic 11" descr="Yoga with solid fill">
            <a:extLst>
              <a:ext uri="{FF2B5EF4-FFF2-40B4-BE49-F238E27FC236}">
                <a16:creationId xmlns:a16="http://schemas.microsoft.com/office/drawing/2014/main" id="{991A66E6-DB11-46A5-A017-58F90FA1F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691406" y="4770783"/>
            <a:ext cx="914400" cy="914400"/>
          </a:xfrm>
          <a:prstGeom prst="rect">
            <a:avLst/>
          </a:prstGeom>
        </p:spPr>
      </p:pic>
      <p:pic>
        <p:nvPicPr>
          <p:cNvPr id="14" name="Graphic 13" descr="Medicine with solid fill">
            <a:extLst>
              <a:ext uri="{FF2B5EF4-FFF2-40B4-BE49-F238E27FC236}">
                <a16:creationId xmlns:a16="http://schemas.microsoft.com/office/drawing/2014/main" id="{0D3FFCB9-C88F-4126-BB3A-0EA9AD6614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82545" y="4770783"/>
            <a:ext cx="914400" cy="914400"/>
          </a:xfrm>
          <a:prstGeom prst="rect">
            <a:avLst/>
          </a:prstGeom>
        </p:spPr>
      </p:pic>
      <p:pic>
        <p:nvPicPr>
          <p:cNvPr id="16" name="Graphic 15" descr="No smoking with solid fill">
            <a:extLst>
              <a:ext uri="{FF2B5EF4-FFF2-40B4-BE49-F238E27FC236}">
                <a16:creationId xmlns:a16="http://schemas.microsoft.com/office/drawing/2014/main" id="{D88B0CC3-3FEE-4D8B-9CEE-539074AF21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11553" y="4791309"/>
            <a:ext cx="914400" cy="914400"/>
          </a:xfrm>
          <a:prstGeom prst="rect">
            <a:avLst/>
          </a:prstGeom>
        </p:spPr>
      </p:pic>
      <p:pic>
        <p:nvPicPr>
          <p:cNvPr id="18" name="Graphic 17" descr="Clipboard Mixed with solid fill">
            <a:extLst>
              <a:ext uri="{FF2B5EF4-FFF2-40B4-BE49-F238E27FC236}">
                <a16:creationId xmlns:a16="http://schemas.microsoft.com/office/drawing/2014/main" id="{4EA61B13-02BD-4172-9297-F8E3822BC1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84267" y="4691903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0E638E-7ACD-4FCC-AABD-B8334DB3A335}"/>
              </a:ext>
            </a:extLst>
          </p:cNvPr>
          <p:cNvSpPr txBox="1"/>
          <p:nvPr/>
        </p:nvSpPr>
        <p:spPr>
          <a:xfrm rot="10800000" flipV="1">
            <a:off x="3842802" y="9818127"/>
            <a:ext cx="4214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https://www.who.int/news-room/fact-sheets/detail/diabetes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BC0E57-E872-40FF-91DC-E9A984A98750}"/>
              </a:ext>
            </a:extLst>
          </p:cNvPr>
          <p:cNvSpPr txBox="1"/>
          <p:nvPr/>
        </p:nvSpPr>
        <p:spPr>
          <a:xfrm>
            <a:off x="2062320" y="1505561"/>
            <a:ext cx="31296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Health Impact</a:t>
            </a:r>
          </a:p>
          <a:p>
            <a:endParaRPr lang="en-US" dirty="0"/>
          </a:p>
        </p:txBody>
      </p:sp>
      <p:pic>
        <p:nvPicPr>
          <p:cNvPr id="24" name="Graphic 23" descr="Heart with pulse with solid fill">
            <a:extLst>
              <a:ext uri="{FF2B5EF4-FFF2-40B4-BE49-F238E27FC236}">
                <a16:creationId xmlns:a16="http://schemas.microsoft.com/office/drawing/2014/main" id="{DBE7CBFC-7016-4E89-92F8-BF6695F14B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21288" y="2310444"/>
            <a:ext cx="914400" cy="914400"/>
          </a:xfrm>
          <a:prstGeom prst="rect">
            <a:avLst/>
          </a:prstGeom>
        </p:spPr>
      </p:pic>
      <p:pic>
        <p:nvPicPr>
          <p:cNvPr id="26" name="Graphic 25" descr="Kidneys with solid fill">
            <a:extLst>
              <a:ext uri="{FF2B5EF4-FFF2-40B4-BE49-F238E27FC236}">
                <a16:creationId xmlns:a16="http://schemas.microsoft.com/office/drawing/2014/main" id="{91A391B3-F18B-45D4-AFA9-8E9AD862F3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99512" y="2244225"/>
            <a:ext cx="914400" cy="914400"/>
          </a:xfrm>
          <a:prstGeom prst="rect">
            <a:avLst/>
          </a:prstGeom>
        </p:spPr>
      </p:pic>
      <p:pic>
        <p:nvPicPr>
          <p:cNvPr id="28" name="Graphic 27" descr="Blind with solid fill">
            <a:extLst>
              <a:ext uri="{FF2B5EF4-FFF2-40B4-BE49-F238E27FC236}">
                <a16:creationId xmlns:a16="http://schemas.microsoft.com/office/drawing/2014/main" id="{FA28BC93-0144-4E6E-9DD1-EA247F38D0B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39745" y="2212751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3BC9C27-6AD3-4E99-92EB-592CD9106A16}"/>
              </a:ext>
            </a:extLst>
          </p:cNvPr>
          <p:cNvSpPr txBox="1"/>
          <p:nvPr/>
        </p:nvSpPr>
        <p:spPr>
          <a:xfrm>
            <a:off x="955910" y="3431158"/>
            <a:ext cx="559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Heart Attacks           Kidney Failure             1 Million Blind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4354FC-D116-4FD6-BFF6-F4E937B345F8}"/>
              </a:ext>
            </a:extLst>
          </p:cNvPr>
          <p:cNvSpPr txBox="1"/>
          <p:nvPr/>
        </p:nvSpPr>
        <p:spPr>
          <a:xfrm>
            <a:off x="2091305" y="4174360"/>
            <a:ext cx="3130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Prevention Measures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65705-5D2E-4E84-81D9-AC1B3C728776}"/>
              </a:ext>
            </a:extLst>
          </p:cNvPr>
          <p:cNvSpPr txBox="1"/>
          <p:nvPr/>
        </p:nvSpPr>
        <p:spPr>
          <a:xfrm>
            <a:off x="282803" y="5923871"/>
            <a:ext cx="1123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Healthy Diet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4521FB-8C3B-4FE8-A7F0-232D7CEBE93A}"/>
              </a:ext>
            </a:extLst>
          </p:cNvPr>
          <p:cNvSpPr txBox="1"/>
          <p:nvPr/>
        </p:nvSpPr>
        <p:spPr>
          <a:xfrm>
            <a:off x="1488532" y="5888579"/>
            <a:ext cx="132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Exercise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C132F1-163B-4D49-BFD3-3BCFFC70B6AB}"/>
              </a:ext>
            </a:extLst>
          </p:cNvPr>
          <p:cNvSpPr txBox="1"/>
          <p:nvPr/>
        </p:nvSpPr>
        <p:spPr>
          <a:xfrm>
            <a:off x="2927820" y="5888430"/>
            <a:ext cx="1002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</a:t>
            </a:r>
          </a:p>
          <a:p>
            <a:pPr algn="ctr"/>
            <a:r>
              <a:rPr lang="en-US" b="1" dirty="0"/>
              <a:t>Tobacco</a:t>
            </a:r>
          </a:p>
          <a:p>
            <a:pPr algn="ctr"/>
            <a:r>
              <a:rPr lang="en-US" b="1" dirty="0"/>
              <a:t>Use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32D1B8-7CC6-402E-9E2D-356490C4E8A9}"/>
              </a:ext>
            </a:extLst>
          </p:cNvPr>
          <p:cNvSpPr txBox="1"/>
          <p:nvPr/>
        </p:nvSpPr>
        <p:spPr>
          <a:xfrm>
            <a:off x="4225751" y="588404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Medication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2C6FC7-B89E-4C1F-98AB-33A50E9809FD}"/>
              </a:ext>
            </a:extLst>
          </p:cNvPr>
          <p:cNvSpPr txBox="1"/>
          <p:nvPr/>
        </p:nvSpPr>
        <p:spPr>
          <a:xfrm>
            <a:off x="5726556" y="5886295"/>
            <a:ext cx="1287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Regular Screening + Treatment</a:t>
            </a:r>
          </a:p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4290A2-7CC3-4132-B49C-0C9983674CDD}"/>
              </a:ext>
            </a:extLst>
          </p:cNvPr>
          <p:cNvSpPr txBox="1"/>
          <p:nvPr/>
        </p:nvSpPr>
        <p:spPr>
          <a:xfrm>
            <a:off x="2235688" y="7235687"/>
            <a:ext cx="2704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Those at High Risk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0537CC-7327-4AE9-8099-8171ACD1214F}"/>
              </a:ext>
            </a:extLst>
          </p:cNvPr>
          <p:cNvSpPr txBox="1"/>
          <p:nvPr/>
        </p:nvSpPr>
        <p:spPr>
          <a:xfrm>
            <a:off x="15936" y="1935476"/>
            <a:ext cx="747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solidFill>
                  <a:srgbClr val="3C4245"/>
                </a:solidFill>
                <a:effectLst/>
                <a:latin typeface="+mj-lt"/>
              </a:rPr>
              <a:t>1.5 Million Deaths </a:t>
            </a:r>
            <a:r>
              <a:rPr lang="en-US" sz="2000" b="1" dirty="0">
                <a:solidFill>
                  <a:srgbClr val="3C4245"/>
                </a:solidFill>
                <a:latin typeface="+mj-lt"/>
              </a:rPr>
              <a:t>D</a:t>
            </a:r>
            <a:r>
              <a:rPr lang="en-US" sz="2000" b="1" i="0" dirty="0">
                <a:solidFill>
                  <a:srgbClr val="3C4245"/>
                </a:solidFill>
                <a:effectLst/>
                <a:latin typeface="+mj-lt"/>
              </a:rPr>
              <a:t>irectly </a:t>
            </a:r>
            <a:r>
              <a:rPr lang="en-US" sz="2000" b="1" dirty="0">
                <a:solidFill>
                  <a:srgbClr val="3C4245"/>
                </a:solidFill>
                <a:latin typeface="+mj-lt"/>
              </a:rPr>
              <a:t>C</a:t>
            </a:r>
            <a:r>
              <a:rPr lang="en-US" sz="2000" b="1" i="0" dirty="0">
                <a:solidFill>
                  <a:srgbClr val="3C4245"/>
                </a:solidFill>
                <a:effectLst/>
                <a:latin typeface="+mj-lt"/>
              </a:rPr>
              <a:t>aused by Diabetes</a:t>
            </a:r>
            <a:endParaRPr lang="en-US" sz="2000" dirty="0"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DA74BB-08F3-4EED-827D-064D90DE389B}"/>
              </a:ext>
            </a:extLst>
          </p:cNvPr>
          <p:cNvSpPr txBox="1"/>
          <p:nvPr/>
        </p:nvSpPr>
        <p:spPr>
          <a:xfrm>
            <a:off x="4561754" y="8110837"/>
            <a:ext cx="3399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C4245"/>
                </a:solidFill>
                <a:latin typeface="+mj-lt"/>
              </a:rPr>
              <a:t>L</a:t>
            </a:r>
            <a:r>
              <a:rPr lang="en-US" sz="2000" b="1" i="0" dirty="0">
                <a:solidFill>
                  <a:srgbClr val="3C4245"/>
                </a:solidFill>
                <a:effectLst/>
                <a:latin typeface="+mj-lt"/>
              </a:rPr>
              <a:t>ow- and Middle-Income </a:t>
            </a:r>
            <a:r>
              <a:rPr lang="en-US" sz="2000" b="1" dirty="0">
                <a:solidFill>
                  <a:srgbClr val="3C4245"/>
                </a:solidFill>
                <a:latin typeface="+mj-lt"/>
              </a:rPr>
              <a:t>C</a:t>
            </a:r>
            <a:r>
              <a:rPr lang="en-US" sz="2000" b="1" i="0" dirty="0">
                <a:solidFill>
                  <a:srgbClr val="3C4245"/>
                </a:solidFill>
                <a:effectLst/>
                <a:latin typeface="+mj-lt"/>
              </a:rPr>
              <a:t>ountries</a:t>
            </a:r>
            <a:endParaRPr lang="en-US" sz="2000" b="1" dirty="0">
              <a:latin typeface="+mj-lt"/>
            </a:endParaRPr>
          </a:p>
        </p:txBody>
      </p:sp>
      <p:pic>
        <p:nvPicPr>
          <p:cNvPr id="41" name="Graphic 40" descr="Earth globe: Africa and Europe with solid fill">
            <a:extLst>
              <a:ext uri="{FF2B5EF4-FFF2-40B4-BE49-F238E27FC236}">
                <a16:creationId xmlns:a16="http://schemas.microsoft.com/office/drawing/2014/main" id="{51E5B523-8C80-4F50-98A9-C9A17A2F512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792218" y="7700266"/>
            <a:ext cx="1119333" cy="1119333"/>
          </a:xfrm>
          <a:prstGeom prst="rect">
            <a:avLst/>
          </a:prstGeom>
        </p:spPr>
      </p:pic>
      <p:pic>
        <p:nvPicPr>
          <p:cNvPr id="43" name="Graphic 42" descr="Group with solid fill">
            <a:extLst>
              <a:ext uri="{FF2B5EF4-FFF2-40B4-BE49-F238E27FC236}">
                <a16:creationId xmlns:a16="http://schemas.microsoft.com/office/drawing/2014/main" id="{D12FB7B2-DE25-44C7-9743-5AE80423B5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6557" y="7585837"/>
            <a:ext cx="1281975" cy="128197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296582B-DCB7-41FD-AF67-94FBBE2FFC9F}"/>
              </a:ext>
            </a:extLst>
          </p:cNvPr>
          <p:cNvSpPr txBox="1"/>
          <p:nvPr/>
        </p:nvSpPr>
        <p:spPr>
          <a:xfrm>
            <a:off x="614424" y="8110837"/>
            <a:ext cx="339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C4245"/>
                </a:solidFill>
                <a:latin typeface="+mj-lt"/>
              </a:rPr>
              <a:t>Ages 18-30</a:t>
            </a:r>
            <a:endParaRPr lang="en-US" sz="2000" b="1" dirty="0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1A185FF-414D-4FCF-BAFF-6E516B089A7E}"/>
              </a:ext>
            </a:extLst>
          </p:cNvPr>
          <p:cNvSpPr/>
          <p:nvPr/>
        </p:nvSpPr>
        <p:spPr>
          <a:xfrm>
            <a:off x="15935" y="9652368"/>
            <a:ext cx="7772399" cy="400110"/>
          </a:xfrm>
          <a:prstGeom prst="rect">
            <a:avLst/>
          </a:prstGeom>
          <a:solidFill>
            <a:srgbClr val="008DC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2CF6B4B-A145-44C1-93FC-5FF15BF0886E}"/>
              </a:ext>
            </a:extLst>
          </p:cNvPr>
          <p:cNvCxnSpPr/>
          <p:nvPr/>
        </p:nvCxnSpPr>
        <p:spPr>
          <a:xfrm>
            <a:off x="15935" y="4154100"/>
            <a:ext cx="7772399" cy="0"/>
          </a:xfrm>
          <a:prstGeom prst="line">
            <a:avLst/>
          </a:prstGeom>
          <a:ln w="38100">
            <a:solidFill>
              <a:srgbClr val="008CD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B1A8A28-EA62-4F93-B7ED-E700674A933A}"/>
              </a:ext>
            </a:extLst>
          </p:cNvPr>
          <p:cNvCxnSpPr/>
          <p:nvPr/>
        </p:nvCxnSpPr>
        <p:spPr>
          <a:xfrm>
            <a:off x="-15935" y="7086624"/>
            <a:ext cx="7772399" cy="0"/>
          </a:xfrm>
          <a:prstGeom prst="line">
            <a:avLst/>
          </a:prstGeom>
          <a:ln w="38100">
            <a:solidFill>
              <a:srgbClr val="008CD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38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</TotalTime>
  <Words>60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hannabohannon@gmail.com</dc:creator>
  <cp:lastModifiedBy>Hanna Bohannon</cp:lastModifiedBy>
  <cp:revision>15</cp:revision>
  <dcterms:created xsi:type="dcterms:W3CDTF">2022-03-25T15:24:06Z</dcterms:created>
  <dcterms:modified xsi:type="dcterms:W3CDTF">2022-07-11T23:35:55Z</dcterms:modified>
</cp:coreProperties>
</file>