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July 11, 2022</a:t>
            </a:fld>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6855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July 11, 2022</a:t>
            </a:fld>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38477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July 11, 2022</a:t>
            </a:fld>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20970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July 11, 2022</a:t>
            </a:fld>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65126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July 11, 2022</a:t>
            </a:fld>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102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July 11, 2022</a:t>
            </a:fld>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19434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July 11, 2022</a:t>
            </a:fld>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606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July 11, 2022</a:t>
            </a:fld>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2150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July 11, 2022</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72532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July 11, 2022</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6143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July 11, 2022</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8036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July 11,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9777483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Coloured Gadgets">
            <a:extLst>
              <a:ext uri="{FF2B5EF4-FFF2-40B4-BE49-F238E27FC236}">
                <a16:creationId xmlns:a16="http://schemas.microsoft.com/office/drawing/2014/main" id="{F699C533-F75F-F5BA-3D16-B4D3B063978F}"/>
              </a:ext>
            </a:extLst>
          </p:cNvPr>
          <p:cNvPicPr>
            <a:picLocks noChangeAspect="1"/>
          </p:cNvPicPr>
          <p:nvPr/>
        </p:nvPicPr>
        <p:blipFill rotWithShape="1">
          <a:blip r:embed="rId2"/>
          <a:srcRect l="12202" r="40300" b="1"/>
          <a:stretch/>
        </p:blipFill>
        <p:spPr>
          <a:xfrm>
            <a:off x="-1" y="10"/>
            <a:ext cx="4587901" cy="6857990"/>
          </a:xfrm>
          <a:prstGeom prst="rect">
            <a:avLst/>
          </a:prstGeom>
        </p:spPr>
      </p:pic>
      <p:sp>
        <p:nvSpPr>
          <p:cNvPr id="33" name="Rectangle 21">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3">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5">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27">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0E4AA2-B211-442A-BA8A-75D9B4F395BA}"/>
              </a:ext>
            </a:extLst>
          </p:cNvPr>
          <p:cNvSpPr>
            <a:spLocks noGrp="1"/>
          </p:cNvSpPr>
          <p:nvPr>
            <p:ph type="ctrTitle"/>
          </p:nvPr>
        </p:nvSpPr>
        <p:spPr>
          <a:xfrm>
            <a:off x="5275425" y="768485"/>
            <a:ext cx="6133656" cy="3169674"/>
          </a:xfrm>
        </p:spPr>
        <p:txBody>
          <a:bodyPr>
            <a:normAutofit/>
          </a:bodyPr>
          <a:lstStyle/>
          <a:p>
            <a:pPr algn="r"/>
            <a:r>
              <a:rPr lang="en-US" sz="3200" dirty="0">
                <a:solidFill>
                  <a:schemeClr val="bg1"/>
                </a:solidFill>
              </a:rPr>
              <a:t>The Best and Worst of Games &amp; How to improve their sales</a:t>
            </a:r>
          </a:p>
        </p:txBody>
      </p:sp>
      <p:sp>
        <p:nvSpPr>
          <p:cNvPr id="3" name="Subtitle 2">
            <a:extLst>
              <a:ext uri="{FF2B5EF4-FFF2-40B4-BE49-F238E27FC236}">
                <a16:creationId xmlns:a16="http://schemas.microsoft.com/office/drawing/2014/main" id="{19975034-8784-4016-970A-C26DFF70CA41}"/>
              </a:ext>
            </a:extLst>
          </p:cNvPr>
          <p:cNvSpPr>
            <a:spLocks noGrp="1"/>
          </p:cNvSpPr>
          <p:nvPr>
            <p:ph type="subTitle" idx="1"/>
          </p:nvPr>
        </p:nvSpPr>
        <p:spPr>
          <a:xfrm>
            <a:off x="5862918" y="4793128"/>
            <a:ext cx="5462494" cy="1141157"/>
          </a:xfrm>
        </p:spPr>
        <p:txBody>
          <a:bodyPr>
            <a:normAutofit/>
          </a:bodyPr>
          <a:lstStyle/>
          <a:p>
            <a:pPr algn="r"/>
            <a:r>
              <a:rPr lang="en-US" sz="1400" dirty="0">
                <a:solidFill>
                  <a:schemeClr val="bg1"/>
                </a:solidFill>
              </a:rPr>
              <a:t>Presented by Hanna Bohannon</a:t>
            </a:r>
          </a:p>
        </p:txBody>
      </p:sp>
    </p:spTree>
    <p:extLst>
      <p:ext uri="{BB962C8B-B14F-4D97-AF65-F5344CB8AC3E}">
        <p14:creationId xmlns:p14="http://schemas.microsoft.com/office/powerpoint/2010/main" val="3925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38CD-48B3-4783-A7BC-50DB47D8F4B3}"/>
              </a:ext>
            </a:extLst>
          </p:cNvPr>
          <p:cNvSpPr>
            <a:spLocks noGrp="1"/>
          </p:cNvSpPr>
          <p:nvPr>
            <p:ph type="ctrTitle"/>
          </p:nvPr>
        </p:nvSpPr>
        <p:spPr>
          <a:xfrm>
            <a:off x="1524000" y="1033272"/>
            <a:ext cx="9144000" cy="932006"/>
          </a:xfrm>
        </p:spPr>
        <p:txBody>
          <a:bodyPr/>
          <a:lstStyle/>
          <a:p>
            <a:r>
              <a:rPr lang="en-US" dirty="0"/>
              <a:t>Table of contents</a:t>
            </a:r>
          </a:p>
        </p:txBody>
      </p:sp>
      <p:sp>
        <p:nvSpPr>
          <p:cNvPr id="3" name="Subtitle 2">
            <a:extLst>
              <a:ext uri="{FF2B5EF4-FFF2-40B4-BE49-F238E27FC236}">
                <a16:creationId xmlns:a16="http://schemas.microsoft.com/office/drawing/2014/main" id="{EF32BD75-1BED-49EE-BE43-B9D601E97431}"/>
              </a:ext>
            </a:extLst>
          </p:cNvPr>
          <p:cNvSpPr>
            <a:spLocks noGrp="1"/>
          </p:cNvSpPr>
          <p:nvPr>
            <p:ph type="subTitle" idx="1"/>
          </p:nvPr>
        </p:nvSpPr>
        <p:spPr>
          <a:xfrm>
            <a:off x="1524000" y="2265528"/>
            <a:ext cx="9144000" cy="2992272"/>
          </a:xfrm>
        </p:spPr>
        <p:txBody>
          <a:bodyPr/>
          <a:lstStyle/>
          <a:p>
            <a:pPr marL="285750" indent="-285750">
              <a:buFont typeface="Arial" panose="020B0604020202020204" pitchFamily="34" charset="0"/>
              <a:buChar char="•"/>
            </a:pPr>
            <a:r>
              <a:rPr lang="en-US" dirty="0"/>
              <a:t>Sales over the years</a:t>
            </a:r>
          </a:p>
          <a:p>
            <a:pPr marL="285750" indent="-285750">
              <a:buFont typeface="Arial" panose="020B0604020202020204" pitchFamily="34" charset="0"/>
              <a:buChar char="•"/>
            </a:pPr>
            <a:r>
              <a:rPr lang="en-US" dirty="0"/>
              <a:t>Popular genre</a:t>
            </a:r>
          </a:p>
          <a:p>
            <a:pPr marL="285750" indent="-285750">
              <a:buFont typeface="Arial" panose="020B0604020202020204" pitchFamily="34" charset="0"/>
              <a:buChar char="•"/>
            </a:pPr>
            <a:r>
              <a:rPr lang="en-US" dirty="0"/>
              <a:t>Video game to platform comparison</a:t>
            </a:r>
          </a:p>
          <a:p>
            <a:pPr marL="285750" indent="-285750">
              <a:buFont typeface="Arial" panose="020B0604020202020204" pitchFamily="34" charset="0"/>
              <a:buChar char="•"/>
            </a:pPr>
            <a:r>
              <a:rPr lang="en-US" dirty="0"/>
              <a:t>Nintendo games</a:t>
            </a:r>
          </a:p>
          <a:p>
            <a:pPr marL="285750" indent="-285750">
              <a:buFont typeface="Arial" panose="020B0604020202020204" pitchFamily="34" charset="0"/>
              <a:buChar char="•"/>
            </a:pPr>
            <a:r>
              <a:rPr lang="en-US" dirty="0"/>
              <a:t>Solution to boost sales</a:t>
            </a:r>
          </a:p>
          <a:p>
            <a:pPr marL="285750" indent="-285750">
              <a:buFont typeface="Arial" panose="020B0604020202020204" pitchFamily="34" charset="0"/>
              <a:buChar char="•"/>
            </a:pPr>
            <a:r>
              <a:rPr lang="en-US" dirty="0"/>
              <a:t>conclusion</a:t>
            </a:r>
          </a:p>
        </p:txBody>
      </p:sp>
    </p:spTree>
    <p:extLst>
      <p:ext uri="{BB962C8B-B14F-4D97-AF65-F5344CB8AC3E}">
        <p14:creationId xmlns:p14="http://schemas.microsoft.com/office/powerpoint/2010/main" val="37815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6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7" name="Rectangle 6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C133ED-635E-4D81-BBA5-CF1BD305CDE1}"/>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3600" dirty="0"/>
              <a:t>Sales over the years</a:t>
            </a:r>
            <a:br>
              <a:rPr lang="en-US" sz="3600" dirty="0"/>
            </a:br>
            <a:endParaRPr lang="en-US" sz="3600" dirty="0"/>
          </a:p>
        </p:txBody>
      </p:sp>
      <p:sp>
        <p:nvSpPr>
          <p:cNvPr id="4" name="Text Placeholder 3">
            <a:extLst>
              <a:ext uri="{FF2B5EF4-FFF2-40B4-BE49-F238E27FC236}">
                <a16:creationId xmlns:a16="http://schemas.microsoft.com/office/drawing/2014/main" id="{B6422135-8FD8-41B6-B9C8-D2ADAC5A5920}"/>
              </a:ext>
            </a:extLst>
          </p:cNvPr>
          <p:cNvSpPr>
            <a:spLocks noGrp="1"/>
          </p:cNvSpPr>
          <p:nvPr>
            <p:ph type="body" sz="half" idx="2"/>
          </p:nvPr>
        </p:nvSpPr>
        <p:spPr>
          <a:xfrm>
            <a:off x="1371601" y="2345635"/>
            <a:ext cx="4911392" cy="3583940"/>
          </a:xfrm>
        </p:spPr>
        <p:txBody>
          <a:bodyPr vert="horz" lIns="0" tIns="0" rIns="0" bIns="0" rtlCol="0" anchor="t">
            <a:normAutofit/>
          </a:bodyPr>
          <a:lstStyle/>
          <a:p>
            <a:r>
              <a:rPr lang="en-US" dirty="0"/>
              <a:t>Over the two decades the sales of games hit a peak that it hasn’t seen again with huge plummet present day. The peak happened between 2006 and 2010 with a post steady decline. </a:t>
            </a:r>
          </a:p>
        </p:txBody>
      </p:sp>
      <p:pic>
        <p:nvPicPr>
          <p:cNvPr id="8" name="Picture Placeholder 7" descr="Chart, line chart&#10;&#10;Description automatically generated">
            <a:extLst>
              <a:ext uri="{FF2B5EF4-FFF2-40B4-BE49-F238E27FC236}">
                <a16:creationId xmlns:a16="http://schemas.microsoft.com/office/drawing/2014/main" id="{3420F725-BC21-4D4E-9772-D2667A37F1B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
          <a:stretch/>
        </p:blipFill>
        <p:spPr>
          <a:xfrm>
            <a:off x="6644639" y="1761865"/>
            <a:ext cx="5090161" cy="2863044"/>
          </a:xfrm>
          <a:prstGeom prst="rect">
            <a:avLst/>
          </a:prstGeom>
        </p:spPr>
      </p:pic>
      <p:sp>
        <p:nvSpPr>
          <p:cNvPr id="78" name="Rectangle 7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962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3ED-635E-4D81-BBA5-CF1BD305CDE1}"/>
              </a:ext>
            </a:extLst>
          </p:cNvPr>
          <p:cNvSpPr>
            <a:spLocks noGrp="1"/>
          </p:cNvSpPr>
          <p:nvPr>
            <p:ph type="title"/>
          </p:nvPr>
        </p:nvSpPr>
        <p:spPr>
          <a:xfrm>
            <a:off x="1371600" y="457200"/>
            <a:ext cx="4911393" cy="1556724"/>
          </a:xfrm>
        </p:spPr>
        <p:txBody>
          <a:bodyPr vert="horz" lIns="0" tIns="0" rIns="0" bIns="0" rtlCol="0" anchor="b">
            <a:normAutofit fontScale="90000"/>
          </a:bodyPr>
          <a:lstStyle/>
          <a:p>
            <a:pPr>
              <a:lnSpc>
                <a:spcPct val="90000"/>
              </a:lnSpc>
            </a:pPr>
            <a:r>
              <a:rPr lang="en-US" sz="3600" dirty="0"/>
              <a:t>Popular genre</a:t>
            </a:r>
            <a:br>
              <a:rPr lang="en-US" sz="3600" dirty="0"/>
            </a:br>
            <a:br>
              <a:rPr lang="en-US" sz="3600" dirty="0"/>
            </a:br>
            <a:endParaRPr lang="en-US" sz="3600" dirty="0"/>
          </a:p>
        </p:txBody>
      </p:sp>
      <p:sp>
        <p:nvSpPr>
          <p:cNvPr id="4" name="Text Placeholder 3">
            <a:extLst>
              <a:ext uri="{FF2B5EF4-FFF2-40B4-BE49-F238E27FC236}">
                <a16:creationId xmlns:a16="http://schemas.microsoft.com/office/drawing/2014/main" id="{B6422135-8FD8-41B6-B9C8-D2ADAC5A5920}"/>
              </a:ext>
            </a:extLst>
          </p:cNvPr>
          <p:cNvSpPr>
            <a:spLocks noGrp="1"/>
          </p:cNvSpPr>
          <p:nvPr>
            <p:ph type="body" sz="half" idx="2"/>
          </p:nvPr>
        </p:nvSpPr>
        <p:spPr>
          <a:xfrm>
            <a:off x="1371601" y="2345635"/>
            <a:ext cx="4911392" cy="3583940"/>
          </a:xfrm>
        </p:spPr>
        <p:txBody>
          <a:bodyPr vert="horz" lIns="0" tIns="0" rIns="0" bIns="0" rtlCol="0" anchor="t">
            <a:normAutofit/>
          </a:bodyPr>
          <a:lstStyle/>
          <a:p>
            <a:pPr marL="285750" indent="-285750">
              <a:buFont typeface="Arial" panose="020B0604020202020204" pitchFamily="34" charset="0"/>
              <a:buChar char="•"/>
            </a:pPr>
            <a:r>
              <a:rPr lang="en-US" dirty="0"/>
              <a:t>Action genre dominated at 26 million</a:t>
            </a:r>
          </a:p>
          <a:p>
            <a:pPr marL="285750" indent="-285750">
              <a:buFont typeface="Arial" panose="020B0604020202020204" pitchFamily="34" charset="0"/>
              <a:buChar char="•"/>
            </a:pPr>
            <a:r>
              <a:rPr lang="en-US" dirty="0"/>
              <a:t>Sports genre 17 million</a:t>
            </a:r>
          </a:p>
          <a:p>
            <a:pPr marL="285750" indent="-285750">
              <a:buFont typeface="Arial" panose="020B0604020202020204" pitchFamily="34" charset="0"/>
              <a:buChar char="•"/>
            </a:pPr>
            <a:r>
              <a:rPr lang="en-US" dirty="0"/>
              <a:t>Adventure and Miscellaneous genre tied at 14 million</a:t>
            </a:r>
          </a:p>
        </p:txBody>
      </p:sp>
      <p:pic>
        <p:nvPicPr>
          <p:cNvPr id="8" name="Picture Placeholder 7">
            <a:extLst>
              <a:ext uri="{FF2B5EF4-FFF2-40B4-BE49-F238E27FC236}">
                <a16:creationId xmlns:a16="http://schemas.microsoft.com/office/drawing/2014/main" id="{3420F725-BC21-4D4E-9772-D2667A37F1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 r="21"/>
          <a:stretch/>
        </p:blipFill>
        <p:spPr>
          <a:xfrm>
            <a:off x="6644639" y="1761865"/>
            <a:ext cx="5090161" cy="2863044"/>
          </a:xfrm>
          <a:prstGeom prst="rect">
            <a:avLst/>
          </a:prstGeom>
        </p:spPr>
      </p:pic>
    </p:spTree>
    <p:extLst>
      <p:ext uri="{BB962C8B-B14F-4D97-AF65-F5344CB8AC3E}">
        <p14:creationId xmlns:p14="http://schemas.microsoft.com/office/powerpoint/2010/main" val="97412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C133ED-635E-4D81-BBA5-CF1BD305CDE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2500" spc="750" dirty="0">
                <a:solidFill>
                  <a:schemeClr val="bg1"/>
                </a:solidFill>
              </a:rPr>
              <a:t>Video game to platform comparison</a:t>
            </a:r>
            <a:br>
              <a:rPr lang="en-US" sz="2500" spc="750" dirty="0">
                <a:solidFill>
                  <a:schemeClr val="bg1"/>
                </a:solidFill>
              </a:rPr>
            </a:br>
            <a:br>
              <a:rPr lang="en-US" sz="2500" spc="750" dirty="0">
                <a:solidFill>
                  <a:schemeClr val="bg1"/>
                </a:solidFill>
              </a:rPr>
            </a:br>
            <a:endParaRPr lang="en-US" sz="2500" spc="750" dirty="0">
              <a:solidFill>
                <a:schemeClr val="bg1"/>
              </a:solidFill>
            </a:endParaRPr>
          </a:p>
        </p:txBody>
      </p:sp>
      <p:sp>
        <p:nvSpPr>
          <p:cNvPr id="4" name="Text Placeholder 3">
            <a:extLst>
              <a:ext uri="{FF2B5EF4-FFF2-40B4-BE49-F238E27FC236}">
                <a16:creationId xmlns:a16="http://schemas.microsoft.com/office/drawing/2014/main" id="{B6422135-8FD8-41B6-B9C8-D2ADAC5A5920}"/>
              </a:ext>
            </a:extLst>
          </p:cNvPr>
          <p:cNvSpPr>
            <a:spLocks noGrp="1"/>
          </p:cNvSpPr>
          <p:nvPr>
            <p:ph type="body" sz="half" idx="2"/>
          </p:nvPr>
        </p:nvSpPr>
        <p:spPr>
          <a:xfrm>
            <a:off x="474243" y="4800600"/>
            <a:ext cx="3230603" cy="1538784"/>
          </a:xfrm>
        </p:spPr>
        <p:txBody>
          <a:bodyPr vert="horz" lIns="0" tIns="0" rIns="0" bIns="0" rtlCol="0">
            <a:normAutofit/>
          </a:bodyPr>
          <a:lstStyle/>
          <a:p>
            <a:pPr algn="r">
              <a:lnSpc>
                <a:spcPct val="140000"/>
              </a:lnSpc>
            </a:pPr>
            <a:r>
              <a:rPr lang="en-US" sz="1200" b="1" cap="all" spc="600" dirty="0">
                <a:solidFill>
                  <a:schemeClr val="bg1"/>
                </a:solidFill>
              </a:rPr>
              <a:t>During the peak years of between 2006-2010 the top two platforms were Sony PS2 and Nintendo DS.</a:t>
            </a:r>
          </a:p>
        </p:txBody>
      </p:sp>
      <p:pic>
        <p:nvPicPr>
          <p:cNvPr id="8" name="Picture Placeholder 7">
            <a:extLst>
              <a:ext uri="{FF2B5EF4-FFF2-40B4-BE49-F238E27FC236}">
                <a16:creationId xmlns:a16="http://schemas.microsoft.com/office/drawing/2014/main" id="{3420F725-BC21-4D4E-9772-D2667A37F1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 r="21"/>
          <a:stretch/>
        </p:blipFill>
        <p:spPr>
          <a:xfrm>
            <a:off x="4503619" y="1402928"/>
            <a:ext cx="7214138" cy="4059657"/>
          </a:xfrm>
          <a:prstGeom prst="rect">
            <a:avLst/>
          </a:prstGeom>
        </p:spPr>
      </p:pic>
    </p:spTree>
    <p:extLst>
      <p:ext uri="{BB962C8B-B14F-4D97-AF65-F5344CB8AC3E}">
        <p14:creationId xmlns:p14="http://schemas.microsoft.com/office/powerpoint/2010/main" val="131647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C133ED-635E-4D81-BBA5-CF1BD305CDE1}"/>
              </a:ext>
            </a:extLst>
          </p:cNvPr>
          <p:cNvSpPr>
            <a:spLocks noGrp="1"/>
          </p:cNvSpPr>
          <p:nvPr>
            <p:ph type="title"/>
          </p:nvPr>
        </p:nvSpPr>
        <p:spPr>
          <a:xfrm>
            <a:off x="409518" y="586855"/>
            <a:ext cx="3258570" cy="3387497"/>
          </a:xfrm>
        </p:spPr>
        <p:txBody>
          <a:bodyPr vert="horz" lIns="0" tIns="0" rIns="0" bIns="0" rtlCol="0" anchor="b">
            <a:normAutofit/>
          </a:bodyPr>
          <a:lstStyle/>
          <a:p>
            <a:pPr algn="r"/>
            <a:r>
              <a:rPr lang="en-US">
                <a:solidFill>
                  <a:schemeClr val="bg1"/>
                </a:solidFill>
              </a:rPr>
              <a:t>Nintendo games</a:t>
            </a:r>
            <a:br>
              <a:rPr lang="en-US">
                <a:solidFill>
                  <a:schemeClr val="bg1"/>
                </a:solidFill>
              </a:rPr>
            </a:br>
            <a:br>
              <a:rPr lang="en-US">
                <a:solidFill>
                  <a:schemeClr val="bg1"/>
                </a:solidFill>
              </a:rPr>
            </a:br>
            <a:endParaRPr lang="en-US">
              <a:solidFill>
                <a:schemeClr val="bg1"/>
              </a:solidFill>
            </a:endParaRPr>
          </a:p>
        </p:txBody>
      </p:sp>
      <p:sp>
        <p:nvSpPr>
          <p:cNvPr id="4" name="Text Placeholder 3">
            <a:extLst>
              <a:ext uri="{FF2B5EF4-FFF2-40B4-BE49-F238E27FC236}">
                <a16:creationId xmlns:a16="http://schemas.microsoft.com/office/drawing/2014/main" id="{B6422135-8FD8-41B6-B9C8-D2ADAC5A5920}"/>
              </a:ext>
            </a:extLst>
          </p:cNvPr>
          <p:cNvSpPr>
            <a:spLocks noGrp="1"/>
          </p:cNvSpPr>
          <p:nvPr>
            <p:ph type="body" sz="half" idx="2"/>
          </p:nvPr>
        </p:nvSpPr>
        <p:spPr>
          <a:xfrm>
            <a:off x="4581727" y="833535"/>
            <a:ext cx="3025303" cy="5361991"/>
          </a:xfrm>
        </p:spPr>
        <p:txBody>
          <a:bodyPr vert="horz" lIns="0" tIns="0" rIns="0" bIns="0" rtlCol="0" anchor="ctr">
            <a:normAutofit/>
          </a:bodyPr>
          <a:lstStyle/>
          <a:p>
            <a:r>
              <a:rPr lang="en-US" dirty="0"/>
              <a:t>There were over 5000 Nintendo games alone. With such a variety of games it’s no wonder they’re platform were one of the top played. </a:t>
            </a:r>
          </a:p>
        </p:txBody>
      </p:sp>
      <p:pic>
        <p:nvPicPr>
          <p:cNvPr id="8" name="Picture Placeholder 7">
            <a:extLst>
              <a:ext uri="{FF2B5EF4-FFF2-40B4-BE49-F238E27FC236}">
                <a16:creationId xmlns:a16="http://schemas.microsoft.com/office/drawing/2014/main" id="{3420F725-BC21-4D4E-9772-D2667A37F1B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171" r="-2" b="22673"/>
          <a:stretch/>
        </p:blipFill>
        <p:spPr>
          <a:xfrm>
            <a:off x="8109502" y="10"/>
            <a:ext cx="4082498" cy="6857990"/>
          </a:xfrm>
          <a:prstGeom prst="rect">
            <a:avLst/>
          </a:prstGeom>
        </p:spPr>
      </p:pic>
    </p:spTree>
    <p:extLst>
      <p:ext uri="{BB962C8B-B14F-4D97-AF65-F5344CB8AC3E}">
        <p14:creationId xmlns:p14="http://schemas.microsoft.com/office/powerpoint/2010/main" val="135369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AA6849DF-0565-4BBD-ABA5-DE1ABE1C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3"/>
            <a:ext cx="12192001" cy="2386333"/>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D5DA368-8AC9-41F6-99BB-6BA0C6E7D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84016" y="-3126817"/>
            <a:ext cx="2387027" cy="8640659"/>
          </a:xfrm>
          <a:prstGeom prst="rect">
            <a:avLst/>
          </a:prstGeom>
          <a:gradFill>
            <a:gsLst>
              <a:gs pos="1000">
                <a:schemeClr val="accent2">
                  <a:alpha val="65000"/>
                </a:schemeClr>
              </a:gs>
              <a:gs pos="99000">
                <a:schemeClr val="accent5">
                  <a:alpha val="12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2820EC4-55F0-48FC-B7E6-3E7F5DE34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213653" y="693"/>
            <a:ext cx="8978348" cy="2386331"/>
          </a:xfrm>
          <a:prstGeom prst="rect">
            <a:avLst/>
          </a:prstGeom>
          <a:gradFill>
            <a:gsLst>
              <a:gs pos="27000">
                <a:schemeClr val="accent5">
                  <a:lumMod val="60000"/>
                  <a:lumOff val="40000"/>
                  <a:alpha val="0"/>
                </a:schemeClr>
              </a:gs>
              <a:gs pos="100000">
                <a:schemeClr val="accent6">
                  <a:alpha val="8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C133ED-635E-4D81-BBA5-CF1BD305CDE1}"/>
              </a:ext>
            </a:extLst>
          </p:cNvPr>
          <p:cNvSpPr>
            <a:spLocks noGrp="1"/>
          </p:cNvSpPr>
          <p:nvPr>
            <p:ph type="title"/>
          </p:nvPr>
        </p:nvSpPr>
        <p:spPr>
          <a:xfrm>
            <a:off x="1371600" y="574964"/>
            <a:ext cx="9448801" cy="1047132"/>
          </a:xfrm>
        </p:spPr>
        <p:txBody>
          <a:bodyPr vert="horz" lIns="0" tIns="0" rIns="0" bIns="0" rtlCol="0" anchor="ctr">
            <a:normAutofit/>
          </a:bodyPr>
          <a:lstStyle/>
          <a:p>
            <a:pPr>
              <a:lnSpc>
                <a:spcPct val="90000"/>
              </a:lnSpc>
            </a:pPr>
            <a:r>
              <a:rPr lang="en-US" sz="3600" dirty="0">
                <a:solidFill>
                  <a:schemeClr val="bg1"/>
                </a:solidFill>
              </a:rPr>
              <a:t>Sales boost solutions</a:t>
            </a:r>
            <a:br>
              <a:rPr lang="en-US" sz="3600" dirty="0">
                <a:solidFill>
                  <a:schemeClr val="bg1"/>
                </a:solidFill>
              </a:rPr>
            </a:br>
            <a:endParaRPr lang="en-US" sz="3600" dirty="0">
              <a:solidFill>
                <a:schemeClr val="bg1"/>
              </a:solidFill>
            </a:endParaRPr>
          </a:p>
        </p:txBody>
      </p:sp>
      <p:pic>
        <p:nvPicPr>
          <p:cNvPr id="8" name="Picture Placeholder 7">
            <a:extLst>
              <a:ext uri="{FF2B5EF4-FFF2-40B4-BE49-F238E27FC236}">
                <a16:creationId xmlns:a16="http://schemas.microsoft.com/office/drawing/2014/main" id="{3420F725-BC21-4D4E-9772-D2667A37F1B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4" b="4"/>
          <a:stretch/>
        </p:blipFill>
        <p:spPr>
          <a:xfrm>
            <a:off x="1826653"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5" name="Picture 4" descr="A person with her hand on her face&#10;&#10;Description automatically generated with medium confidence">
            <a:extLst>
              <a:ext uri="{FF2B5EF4-FFF2-40B4-BE49-F238E27FC236}">
                <a16:creationId xmlns:a16="http://schemas.microsoft.com/office/drawing/2014/main" id="{AFB94AF6-99E9-4CDB-9197-6D167CE064C9}"/>
              </a:ext>
            </a:extLst>
          </p:cNvPr>
          <p:cNvPicPr>
            <a:picLocks noChangeAspect="1"/>
          </p:cNvPicPr>
          <p:nvPr/>
        </p:nvPicPr>
        <p:blipFill rotWithShape="1">
          <a:blip r:embed="rId3">
            <a:extLst>
              <a:ext uri="{28A0092B-C50C-407E-A947-70E740481C1C}">
                <a14:useLocalDpi xmlns:a14="http://schemas.microsoft.com/office/drawing/2010/main" val="0"/>
              </a:ext>
            </a:extLst>
          </a:blip>
          <a:srcRect l="25313" r="18437" b="-1"/>
          <a:stretch/>
        </p:blipFill>
        <p:spPr>
          <a:xfrm>
            <a:off x="4813890"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7" name="Picture 6" descr="A person wearing headphones&#10;&#10;Description automatically generated with medium confidence">
            <a:extLst>
              <a:ext uri="{FF2B5EF4-FFF2-40B4-BE49-F238E27FC236}">
                <a16:creationId xmlns:a16="http://schemas.microsoft.com/office/drawing/2014/main" id="{7028540F-B403-458C-B432-755CFFC0C39F}"/>
              </a:ext>
            </a:extLst>
          </p:cNvPr>
          <p:cNvPicPr>
            <a:picLocks noChangeAspect="1"/>
          </p:cNvPicPr>
          <p:nvPr/>
        </p:nvPicPr>
        <p:blipFill rotWithShape="1">
          <a:blip r:embed="rId4">
            <a:extLst>
              <a:ext uri="{28A0092B-C50C-407E-A947-70E740481C1C}">
                <a14:useLocalDpi xmlns:a14="http://schemas.microsoft.com/office/drawing/2010/main" val="0"/>
              </a:ext>
            </a:extLst>
          </a:blip>
          <a:srcRect l="9375" r="34377" b="4"/>
          <a:stretch/>
        </p:blipFill>
        <p:spPr>
          <a:xfrm>
            <a:off x="7801127"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4" name="Text Placeholder 3">
            <a:extLst>
              <a:ext uri="{FF2B5EF4-FFF2-40B4-BE49-F238E27FC236}">
                <a16:creationId xmlns:a16="http://schemas.microsoft.com/office/drawing/2014/main" id="{B6422135-8FD8-41B6-B9C8-D2ADAC5A5920}"/>
              </a:ext>
            </a:extLst>
          </p:cNvPr>
          <p:cNvSpPr>
            <a:spLocks noGrp="1"/>
          </p:cNvSpPr>
          <p:nvPr>
            <p:ph type="body" sz="half" idx="2"/>
          </p:nvPr>
        </p:nvSpPr>
        <p:spPr>
          <a:xfrm>
            <a:off x="1371601" y="4786744"/>
            <a:ext cx="9448800" cy="1442631"/>
          </a:xfrm>
        </p:spPr>
        <p:txBody>
          <a:bodyPr vert="horz" lIns="0" tIns="0" rIns="0" bIns="0" rtlCol="0">
            <a:normAutofit/>
          </a:bodyPr>
          <a:lstStyle/>
          <a:p>
            <a:pPr indent="-228600">
              <a:buFont typeface="Arial" panose="020B0604020202020204" pitchFamily="34" charset="0"/>
              <a:buChar char="•"/>
            </a:pPr>
            <a:r>
              <a:rPr lang="en-US" sz="1500" dirty="0"/>
              <a:t>Technology has integrated rather well with social media over the years especially with video games and the gaming community. One corner of that community is the YouTube Gaming Community. A surefire way to boost game sales would be to sponsor via some of the top YouTube Gamers such as CoryxKenshin, Jazzy Guns, and Dashie Games. These YouTube Gamer’s channel has millions of subscribers and supporters who will love to play game after watching them play. Early access, giveaways, and special features will also be great incentives for the viewers. </a:t>
            </a:r>
          </a:p>
        </p:txBody>
      </p:sp>
    </p:spTree>
    <p:extLst>
      <p:ext uri="{BB962C8B-B14F-4D97-AF65-F5344CB8AC3E}">
        <p14:creationId xmlns:p14="http://schemas.microsoft.com/office/powerpoint/2010/main" val="205658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D38CD-48B3-4783-A7BC-50DB47D8F4B3}"/>
              </a:ext>
            </a:extLst>
          </p:cNvPr>
          <p:cNvSpPr>
            <a:spLocks noGrp="1"/>
          </p:cNvSpPr>
          <p:nvPr>
            <p:ph type="ctrTitle"/>
          </p:nvPr>
        </p:nvSpPr>
        <p:spPr>
          <a:xfrm>
            <a:off x="1524000" y="1104445"/>
            <a:ext cx="9144000" cy="1413672"/>
          </a:xfrm>
        </p:spPr>
        <p:txBody>
          <a:bodyPr anchor="ctr">
            <a:normAutofit/>
          </a:bodyPr>
          <a:lstStyle/>
          <a:p>
            <a:r>
              <a:rPr lang="en-US" sz="4400" dirty="0">
                <a:solidFill>
                  <a:schemeClr val="bg1"/>
                </a:solidFill>
              </a:rPr>
              <a:t>conclusion</a:t>
            </a:r>
          </a:p>
        </p:txBody>
      </p:sp>
      <p:sp>
        <p:nvSpPr>
          <p:cNvPr id="3" name="Subtitle 2">
            <a:extLst>
              <a:ext uri="{FF2B5EF4-FFF2-40B4-BE49-F238E27FC236}">
                <a16:creationId xmlns:a16="http://schemas.microsoft.com/office/drawing/2014/main" id="{EF32BD75-1BED-49EE-BE43-B9D601E97431}"/>
              </a:ext>
            </a:extLst>
          </p:cNvPr>
          <p:cNvSpPr>
            <a:spLocks noGrp="1"/>
          </p:cNvSpPr>
          <p:nvPr>
            <p:ph type="subTitle" idx="1"/>
          </p:nvPr>
        </p:nvSpPr>
        <p:spPr>
          <a:xfrm>
            <a:off x="2022582" y="2208629"/>
            <a:ext cx="8138765" cy="3917580"/>
          </a:xfrm>
        </p:spPr>
        <p:txBody>
          <a:bodyPr anchor="ctr">
            <a:normAutofit/>
          </a:bodyPr>
          <a:lstStyle/>
          <a:p>
            <a:pPr algn="l"/>
            <a:r>
              <a:rPr lang="en-US" sz="1400" dirty="0">
                <a:solidFill>
                  <a:schemeClr val="bg1"/>
                </a:solidFill>
              </a:rPr>
              <a:t>The gaming world and its global community has evolved and grown over the years. Along side of it is how the influence to play games has as well. Try before you buy has a whole new meaning and it packed with more entertainment where the consumer get more for their money’s worth.</a:t>
            </a:r>
          </a:p>
        </p:txBody>
      </p:sp>
    </p:spTree>
    <p:extLst>
      <p:ext uri="{BB962C8B-B14F-4D97-AF65-F5344CB8AC3E}">
        <p14:creationId xmlns:p14="http://schemas.microsoft.com/office/powerpoint/2010/main" val="62919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501</TotalTime>
  <Words>312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Nova</vt:lpstr>
      <vt:lpstr>GradientRiseVTI</vt:lpstr>
      <vt:lpstr>The Best and Worst of Games &amp; How to improve their sales</vt:lpstr>
      <vt:lpstr>Table of contents</vt:lpstr>
      <vt:lpstr>Sales over the years </vt:lpstr>
      <vt:lpstr>Popular genre  </vt:lpstr>
      <vt:lpstr>Video game to platform comparison  </vt:lpstr>
      <vt:lpstr>Nintendo games  </vt:lpstr>
      <vt:lpstr>Sales boost solutions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and Worst of Games &amp; How to improve their sales</dc:title>
  <dc:creator>hannabohannon@gmail.com</dc:creator>
  <cp:lastModifiedBy>Hanna Bohannon</cp:lastModifiedBy>
  <cp:revision>10</cp:revision>
  <dcterms:created xsi:type="dcterms:W3CDTF">2022-03-24T21:35:37Z</dcterms:created>
  <dcterms:modified xsi:type="dcterms:W3CDTF">2022-07-12T01:33:40Z</dcterms:modified>
</cp:coreProperties>
</file>