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3"/>
    <p:restoredTop sz="94676"/>
  </p:normalViewPr>
  <p:slideViewPr>
    <p:cSldViewPr snapToGrid="0">
      <p:cViewPr varScale="1">
        <p:scale>
          <a:sx n="84" d="100"/>
          <a:sy n="84" d="100"/>
        </p:scale>
        <p:origin x="208"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A22B72-3F87-45AA-BA00-9E978758992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D198554-5861-4111-BCF4-5FFC148F1CA4}">
      <dgm:prSet/>
      <dgm:spPr/>
      <dgm:t>
        <a:bodyPr/>
        <a:lstStyle/>
        <a:p>
          <a:pPr>
            <a:lnSpc>
              <a:spcPct val="100000"/>
            </a:lnSpc>
          </a:pPr>
          <a:r>
            <a:rPr lang="en-US"/>
            <a:t>Managing defenses</a:t>
          </a:r>
        </a:p>
      </dgm:t>
    </dgm:pt>
    <dgm:pt modelId="{C44FE923-6079-42F7-A74C-4CFC48160007}" type="parTrans" cxnId="{7B4CCD93-9CAF-4431-8B5C-6C3624F4E86B}">
      <dgm:prSet/>
      <dgm:spPr/>
      <dgm:t>
        <a:bodyPr/>
        <a:lstStyle/>
        <a:p>
          <a:endParaRPr lang="en-US"/>
        </a:p>
      </dgm:t>
    </dgm:pt>
    <dgm:pt modelId="{0B33675C-CE3D-4108-91BB-B622F4E14765}" type="sibTrans" cxnId="{7B4CCD93-9CAF-4431-8B5C-6C3624F4E86B}">
      <dgm:prSet/>
      <dgm:spPr/>
      <dgm:t>
        <a:bodyPr/>
        <a:lstStyle/>
        <a:p>
          <a:endParaRPr lang="en-US"/>
        </a:p>
      </dgm:t>
    </dgm:pt>
    <dgm:pt modelId="{B4EBFC0B-CC04-4A95-8247-FD5A4F85310C}">
      <dgm:prSet/>
      <dgm:spPr/>
      <dgm:t>
        <a:bodyPr/>
        <a:lstStyle/>
        <a:p>
          <a:pPr>
            <a:lnSpc>
              <a:spcPct val="100000"/>
            </a:lnSpc>
          </a:pPr>
          <a:r>
            <a:rPr lang="en-US"/>
            <a:t>Antimalware software</a:t>
          </a:r>
        </a:p>
      </dgm:t>
    </dgm:pt>
    <dgm:pt modelId="{A41FF25A-A3EF-41CE-A992-FB5E894AF19B}" type="parTrans" cxnId="{28DF91D5-E68A-4563-B04A-10758138DB4A}">
      <dgm:prSet/>
      <dgm:spPr/>
      <dgm:t>
        <a:bodyPr/>
        <a:lstStyle/>
        <a:p>
          <a:endParaRPr lang="en-US"/>
        </a:p>
      </dgm:t>
    </dgm:pt>
    <dgm:pt modelId="{2C4CD339-8E0F-40AC-A5AE-EFDB7ED6EFDF}" type="sibTrans" cxnId="{28DF91D5-E68A-4563-B04A-10758138DB4A}">
      <dgm:prSet/>
      <dgm:spPr/>
      <dgm:t>
        <a:bodyPr/>
        <a:lstStyle/>
        <a:p>
          <a:endParaRPr lang="en-US"/>
        </a:p>
      </dgm:t>
    </dgm:pt>
    <dgm:pt modelId="{E778EBAB-F8D2-4080-A0AD-647F591DAB7B}">
      <dgm:prSet/>
      <dgm:spPr/>
      <dgm:t>
        <a:bodyPr/>
        <a:lstStyle/>
        <a:p>
          <a:pPr>
            <a:lnSpc>
              <a:spcPct val="100000"/>
            </a:lnSpc>
          </a:pPr>
          <a:r>
            <a:rPr lang="en-US"/>
            <a:t>Firewall</a:t>
          </a:r>
        </a:p>
      </dgm:t>
    </dgm:pt>
    <dgm:pt modelId="{2D705AA4-8CD9-40D2-AB7E-22F5D7206D67}" type="parTrans" cxnId="{36844FE4-B3EF-433A-A815-6460D0B1DE01}">
      <dgm:prSet/>
      <dgm:spPr/>
      <dgm:t>
        <a:bodyPr/>
        <a:lstStyle/>
        <a:p>
          <a:endParaRPr lang="en-US"/>
        </a:p>
      </dgm:t>
    </dgm:pt>
    <dgm:pt modelId="{84882596-BD58-4E7F-8373-1DE2A7B402EE}" type="sibTrans" cxnId="{36844FE4-B3EF-433A-A815-6460D0B1DE01}">
      <dgm:prSet/>
      <dgm:spPr/>
      <dgm:t>
        <a:bodyPr/>
        <a:lstStyle/>
        <a:p>
          <a:endParaRPr lang="en-US"/>
        </a:p>
      </dgm:t>
    </dgm:pt>
    <dgm:pt modelId="{14311199-3B74-43CD-9815-2C16A6DD6641}">
      <dgm:prSet/>
      <dgm:spPr/>
      <dgm:t>
        <a:bodyPr/>
        <a:lstStyle/>
        <a:p>
          <a:pPr>
            <a:lnSpc>
              <a:spcPct val="100000"/>
            </a:lnSpc>
          </a:pPr>
          <a:r>
            <a:rPr lang="en-US"/>
            <a:t>Data backups</a:t>
          </a:r>
        </a:p>
      </dgm:t>
    </dgm:pt>
    <dgm:pt modelId="{08B04FD7-8185-4BE0-B917-7A9521706AF2}" type="parTrans" cxnId="{B1C847BD-2A46-4EB3-A5FD-5F1E2D23A4D9}">
      <dgm:prSet/>
      <dgm:spPr/>
      <dgm:t>
        <a:bodyPr/>
        <a:lstStyle/>
        <a:p>
          <a:endParaRPr lang="en-US"/>
        </a:p>
      </dgm:t>
    </dgm:pt>
    <dgm:pt modelId="{60335C86-69C8-432F-9812-6AC4258110F9}" type="sibTrans" cxnId="{B1C847BD-2A46-4EB3-A5FD-5F1E2D23A4D9}">
      <dgm:prSet/>
      <dgm:spPr/>
      <dgm:t>
        <a:bodyPr/>
        <a:lstStyle/>
        <a:p>
          <a:endParaRPr lang="en-US"/>
        </a:p>
      </dgm:t>
    </dgm:pt>
    <dgm:pt modelId="{AF00332B-1A74-4926-B39B-2FA5C980747A}">
      <dgm:prSet/>
      <dgm:spPr/>
      <dgm:t>
        <a:bodyPr/>
        <a:lstStyle/>
        <a:p>
          <a:pPr>
            <a:lnSpc>
              <a:spcPct val="100000"/>
            </a:lnSpc>
          </a:pPr>
          <a:r>
            <a:rPr lang="en-US"/>
            <a:t>Regular cloud backups</a:t>
          </a:r>
        </a:p>
      </dgm:t>
    </dgm:pt>
    <dgm:pt modelId="{3B41AA7C-1C56-44B1-9550-6E3F7712EE62}" type="parTrans" cxnId="{D6FB6A09-9147-4056-87EF-1B2EF65C43D7}">
      <dgm:prSet/>
      <dgm:spPr/>
      <dgm:t>
        <a:bodyPr/>
        <a:lstStyle/>
        <a:p>
          <a:endParaRPr lang="en-US"/>
        </a:p>
      </dgm:t>
    </dgm:pt>
    <dgm:pt modelId="{E6058A69-1E5F-4E84-AF88-8BF1E904B1C1}" type="sibTrans" cxnId="{D6FB6A09-9147-4056-87EF-1B2EF65C43D7}">
      <dgm:prSet/>
      <dgm:spPr/>
      <dgm:t>
        <a:bodyPr/>
        <a:lstStyle/>
        <a:p>
          <a:endParaRPr lang="en-US"/>
        </a:p>
      </dgm:t>
    </dgm:pt>
    <dgm:pt modelId="{E9037215-93C8-4CE9-86F7-07EB04A81F12}">
      <dgm:prSet/>
      <dgm:spPr/>
      <dgm:t>
        <a:bodyPr/>
        <a:lstStyle/>
        <a:p>
          <a:pPr>
            <a:lnSpc>
              <a:spcPct val="100000"/>
            </a:lnSpc>
          </a:pPr>
          <a:r>
            <a:rPr lang="en-US"/>
            <a:t>Two-factor authentication</a:t>
          </a:r>
        </a:p>
      </dgm:t>
    </dgm:pt>
    <dgm:pt modelId="{08FB70CA-664D-4403-9B93-D8E06779F296}" type="parTrans" cxnId="{A9BA7082-C045-4BD3-9EE7-EDFF1C49A3AE}">
      <dgm:prSet/>
      <dgm:spPr/>
      <dgm:t>
        <a:bodyPr/>
        <a:lstStyle/>
        <a:p>
          <a:endParaRPr lang="en-US"/>
        </a:p>
      </dgm:t>
    </dgm:pt>
    <dgm:pt modelId="{97425C2B-ED7D-4261-90FF-168490152046}" type="sibTrans" cxnId="{A9BA7082-C045-4BD3-9EE7-EDFF1C49A3AE}">
      <dgm:prSet/>
      <dgm:spPr/>
      <dgm:t>
        <a:bodyPr/>
        <a:lstStyle/>
        <a:p>
          <a:endParaRPr lang="en-US"/>
        </a:p>
      </dgm:t>
    </dgm:pt>
    <dgm:pt modelId="{B40B1FAD-B8C2-4029-A0A0-C1AF73606F72}">
      <dgm:prSet/>
      <dgm:spPr/>
      <dgm:t>
        <a:bodyPr/>
        <a:lstStyle/>
        <a:p>
          <a:pPr>
            <a:lnSpc>
              <a:spcPct val="100000"/>
            </a:lnSpc>
          </a:pPr>
          <a:r>
            <a:rPr lang="en-US"/>
            <a:t>Strong passwords</a:t>
          </a:r>
        </a:p>
      </dgm:t>
    </dgm:pt>
    <dgm:pt modelId="{F9E0D24A-879E-40A9-BB0D-705CAA75EDA2}" type="parTrans" cxnId="{139B3B9B-3BE3-4400-895C-53CB8CFC9E0D}">
      <dgm:prSet/>
      <dgm:spPr/>
      <dgm:t>
        <a:bodyPr/>
        <a:lstStyle/>
        <a:p>
          <a:endParaRPr lang="en-US"/>
        </a:p>
      </dgm:t>
    </dgm:pt>
    <dgm:pt modelId="{E4CB07AB-A711-4853-8606-D1F127B88899}" type="sibTrans" cxnId="{139B3B9B-3BE3-4400-895C-53CB8CFC9E0D}">
      <dgm:prSet/>
      <dgm:spPr/>
      <dgm:t>
        <a:bodyPr/>
        <a:lstStyle/>
        <a:p>
          <a:endParaRPr lang="en-US"/>
        </a:p>
      </dgm:t>
    </dgm:pt>
    <dgm:pt modelId="{785AC0A1-BE65-4AA1-8243-80AA7FF5EFFD}" type="pres">
      <dgm:prSet presAssocID="{1BA22B72-3F87-45AA-BA00-9E9787589921}" presName="root" presStyleCnt="0">
        <dgm:presLayoutVars>
          <dgm:dir/>
          <dgm:resizeHandles val="exact"/>
        </dgm:presLayoutVars>
      </dgm:prSet>
      <dgm:spPr/>
    </dgm:pt>
    <dgm:pt modelId="{9BC94E23-0848-4FA4-BDE1-6EA5488140C2}" type="pres">
      <dgm:prSet presAssocID="{ED198554-5861-4111-BCF4-5FFC148F1CA4}" presName="compNode" presStyleCnt="0"/>
      <dgm:spPr/>
    </dgm:pt>
    <dgm:pt modelId="{7EF1A180-1B09-41A1-9CB2-BCFF57159677}" type="pres">
      <dgm:prSet presAssocID="{ED198554-5861-4111-BCF4-5FFC148F1CA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9436FF25-8986-4FAD-8C89-13A0687703F7}" type="pres">
      <dgm:prSet presAssocID="{ED198554-5861-4111-BCF4-5FFC148F1CA4}" presName="spaceRect" presStyleCnt="0"/>
      <dgm:spPr/>
    </dgm:pt>
    <dgm:pt modelId="{9D643B85-B435-47F0-823B-62B4EEA3147B}" type="pres">
      <dgm:prSet presAssocID="{ED198554-5861-4111-BCF4-5FFC148F1CA4}" presName="textRect" presStyleLbl="revTx" presStyleIdx="0" presStyleCnt="7">
        <dgm:presLayoutVars>
          <dgm:chMax val="1"/>
          <dgm:chPref val="1"/>
        </dgm:presLayoutVars>
      </dgm:prSet>
      <dgm:spPr/>
    </dgm:pt>
    <dgm:pt modelId="{A662287C-E050-4AC2-864F-ED9AE20C2024}" type="pres">
      <dgm:prSet presAssocID="{0B33675C-CE3D-4108-91BB-B622F4E14765}" presName="sibTrans" presStyleCnt="0"/>
      <dgm:spPr/>
    </dgm:pt>
    <dgm:pt modelId="{E4244D28-67FC-4020-A919-90E8F9FD42E0}" type="pres">
      <dgm:prSet presAssocID="{B4EBFC0B-CC04-4A95-8247-FD5A4F85310C}" presName="compNode" presStyleCnt="0"/>
      <dgm:spPr/>
    </dgm:pt>
    <dgm:pt modelId="{2035D44B-F307-4BA8-9960-8CEB5956B26D}" type="pres">
      <dgm:prSet presAssocID="{B4EBFC0B-CC04-4A95-8247-FD5A4F85310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F4EE4712-1E51-41D4-A010-534B3D399EBB}" type="pres">
      <dgm:prSet presAssocID="{B4EBFC0B-CC04-4A95-8247-FD5A4F85310C}" presName="spaceRect" presStyleCnt="0"/>
      <dgm:spPr/>
    </dgm:pt>
    <dgm:pt modelId="{7D669CB1-7EA2-4074-B507-C5B170E8E87B}" type="pres">
      <dgm:prSet presAssocID="{B4EBFC0B-CC04-4A95-8247-FD5A4F85310C}" presName="textRect" presStyleLbl="revTx" presStyleIdx="1" presStyleCnt="7">
        <dgm:presLayoutVars>
          <dgm:chMax val="1"/>
          <dgm:chPref val="1"/>
        </dgm:presLayoutVars>
      </dgm:prSet>
      <dgm:spPr/>
    </dgm:pt>
    <dgm:pt modelId="{12579A5D-C123-4815-B2FA-7C318A8B698E}" type="pres">
      <dgm:prSet presAssocID="{2C4CD339-8E0F-40AC-A5AE-EFDB7ED6EFDF}" presName="sibTrans" presStyleCnt="0"/>
      <dgm:spPr/>
    </dgm:pt>
    <dgm:pt modelId="{ED1F2C56-A291-43F2-A76C-5997250F217F}" type="pres">
      <dgm:prSet presAssocID="{E778EBAB-F8D2-4080-A0AD-647F591DAB7B}" presName="compNode" presStyleCnt="0"/>
      <dgm:spPr/>
    </dgm:pt>
    <dgm:pt modelId="{44C81460-F367-41F9-B2A0-3A002184586F}" type="pres">
      <dgm:prSet presAssocID="{E778EBAB-F8D2-4080-A0AD-647F591DAB7B}"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97D8C73F-832F-4450-9712-948892F44133}" type="pres">
      <dgm:prSet presAssocID="{E778EBAB-F8D2-4080-A0AD-647F591DAB7B}" presName="spaceRect" presStyleCnt="0"/>
      <dgm:spPr/>
    </dgm:pt>
    <dgm:pt modelId="{79E4507D-2B06-4281-BA42-1306CF0D4B1C}" type="pres">
      <dgm:prSet presAssocID="{E778EBAB-F8D2-4080-A0AD-647F591DAB7B}" presName="textRect" presStyleLbl="revTx" presStyleIdx="2" presStyleCnt="7">
        <dgm:presLayoutVars>
          <dgm:chMax val="1"/>
          <dgm:chPref val="1"/>
        </dgm:presLayoutVars>
      </dgm:prSet>
      <dgm:spPr/>
    </dgm:pt>
    <dgm:pt modelId="{A4510E82-EE94-46BF-AADF-A14744FC6131}" type="pres">
      <dgm:prSet presAssocID="{84882596-BD58-4E7F-8373-1DE2A7B402EE}" presName="sibTrans" presStyleCnt="0"/>
      <dgm:spPr/>
    </dgm:pt>
    <dgm:pt modelId="{6CF23EB9-AC25-4B5E-873A-8389CB953552}" type="pres">
      <dgm:prSet presAssocID="{14311199-3B74-43CD-9815-2C16A6DD6641}" presName="compNode" presStyleCnt="0"/>
      <dgm:spPr/>
    </dgm:pt>
    <dgm:pt modelId="{58C89A2B-432D-4E83-8DCB-75CCDC5E3E3B}" type="pres">
      <dgm:prSet presAssocID="{14311199-3B74-43CD-9815-2C16A6DD6641}"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6EFD861A-D7AB-4205-95AA-EC1DF3D512B2}" type="pres">
      <dgm:prSet presAssocID="{14311199-3B74-43CD-9815-2C16A6DD6641}" presName="spaceRect" presStyleCnt="0"/>
      <dgm:spPr/>
    </dgm:pt>
    <dgm:pt modelId="{C1221612-18B9-4BAC-BF61-8393DD329985}" type="pres">
      <dgm:prSet presAssocID="{14311199-3B74-43CD-9815-2C16A6DD6641}" presName="textRect" presStyleLbl="revTx" presStyleIdx="3" presStyleCnt="7">
        <dgm:presLayoutVars>
          <dgm:chMax val="1"/>
          <dgm:chPref val="1"/>
        </dgm:presLayoutVars>
      </dgm:prSet>
      <dgm:spPr/>
    </dgm:pt>
    <dgm:pt modelId="{6BFAAA9E-86D3-4543-ADAB-1B7662B1CD30}" type="pres">
      <dgm:prSet presAssocID="{60335C86-69C8-432F-9812-6AC4258110F9}" presName="sibTrans" presStyleCnt="0"/>
      <dgm:spPr/>
    </dgm:pt>
    <dgm:pt modelId="{46AD3001-6FCC-4B11-9605-4645A940E2E0}" type="pres">
      <dgm:prSet presAssocID="{AF00332B-1A74-4926-B39B-2FA5C980747A}" presName="compNode" presStyleCnt="0"/>
      <dgm:spPr/>
    </dgm:pt>
    <dgm:pt modelId="{58FC3419-7D75-4E36-A5F5-AB524C91B6DB}" type="pres">
      <dgm:prSet presAssocID="{AF00332B-1A74-4926-B39B-2FA5C980747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F54F4ECD-D974-4C60-82B1-C4ABE54AF12D}" type="pres">
      <dgm:prSet presAssocID="{AF00332B-1A74-4926-B39B-2FA5C980747A}" presName="spaceRect" presStyleCnt="0"/>
      <dgm:spPr/>
    </dgm:pt>
    <dgm:pt modelId="{1DFAC16F-0CF3-4743-B528-EC1A642D6EEC}" type="pres">
      <dgm:prSet presAssocID="{AF00332B-1A74-4926-B39B-2FA5C980747A}" presName="textRect" presStyleLbl="revTx" presStyleIdx="4" presStyleCnt="7">
        <dgm:presLayoutVars>
          <dgm:chMax val="1"/>
          <dgm:chPref val="1"/>
        </dgm:presLayoutVars>
      </dgm:prSet>
      <dgm:spPr/>
    </dgm:pt>
    <dgm:pt modelId="{0251FC62-7ADF-480E-A64D-10EDD00C712A}" type="pres">
      <dgm:prSet presAssocID="{E6058A69-1E5F-4E84-AF88-8BF1E904B1C1}" presName="sibTrans" presStyleCnt="0"/>
      <dgm:spPr/>
    </dgm:pt>
    <dgm:pt modelId="{96698CA3-9E2F-46EC-98AC-5849ACA94FC5}" type="pres">
      <dgm:prSet presAssocID="{E9037215-93C8-4CE9-86F7-07EB04A81F12}" presName="compNode" presStyleCnt="0"/>
      <dgm:spPr/>
    </dgm:pt>
    <dgm:pt modelId="{8E7FE1C6-1494-41E2-B583-E3A626742D51}" type="pres">
      <dgm:prSet presAssocID="{E9037215-93C8-4CE9-86F7-07EB04A81F1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Key"/>
        </a:ext>
      </dgm:extLst>
    </dgm:pt>
    <dgm:pt modelId="{41A0CCA1-F8E0-4D1B-9204-099D3D0AB796}" type="pres">
      <dgm:prSet presAssocID="{E9037215-93C8-4CE9-86F7-07EB04A81F12}" presName="spaceRect" presStyleCnt="0"/>
      <dgm:spPr/>
    </dgm:pt>
    <dgm:pt modelId="{59C9A106-713F-49B5-BD93-E3DA1BF982AC}" type="pres">
      <dgm:prSet presAssocID="{E9037215-93C8-4CE9-86F7-07EB04A81F12}" presName="textRect" presStyleLbl="revTx" presStyleIdx="5" presStyleCnt="7">
        <dgm:presLayoutVars>
          <dgm:chMax val="1"/>
          <dgm:chPref val="1"/>
        </dgm:presLayoutVars>
      </dgm:prSet>
      <dgm:spPr/>
    </dgm:pt>
    <dgm:pt modelId="{42ED1962-B713-4A82-BD0D-3C345867345F}" type="pres">
      <dgm:prSet presAssocID="{97425C2B-ED7D-4261-90FF-168490152046}" presName="sibTrans" presStyleCnt="0"/>
      <dgm:spPr/>
    </dgm:pt>
    <dgm:pt modelId="{C5A141B9-11E4-4F79-B7AE-61A32E346532}" type="pres">
      <dgm:prSet presAssocID="{B40B1FAD-B8C2-4029-A0A0-C1AF73606F72}" presName="compNode" presStyleCnt="0"/>
      <dgm:spPr/>
    </dgm:pt>
    <dgm:pt modelId="{A7B47550-EC7A-4AF6-B5B6-79E5217A3890}" type="pres">
      <dgm:prSet presAssocID="{B40B1FAD-B8C2-4029-A0A0-C1AF73606F7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Lock"/>
        </a:ext>
      </dgm:extLst>
    </dgm:pt>
    <dgm:pt modelId="{C94C7E48-4F4D-4519-8B4A-E33496E0B5F2}" type="pres">
      <dgm:prSet presAssocID="{B40B1FAD-B8C2-4029-A0A0-C1AF73606F72}" presName="spaceRect" presStyleCnt="0"/>
      <dgm:spPr/>
    </dgm:pt>
    <dgm:pt modelId="{45C92938-BE25-45D7-95B3-39D173FA5D92}" type="pres">
      <dgm:prSet presAssocID="{B40B1FAD-B8C2-4029-A0A0-C1AF73606F72}" presName="textRect" presStyleLbl="revTx" presStyleIdx="6" presStyleCnt="7">
        <dgm:presLayoutVars>
          <dgm:chMax val="1"/>
          <dgm:chPref val="1"/>
        </dgm:presLayoutVars>
      </dgm:prSet>
      <dgm:spPr/>
    </dgm:pt>
  </dgm:ptLst>
  <dgm:cxnLst>
    <dgm:cxn modelId="{D6FB6A09-9147-4056-87EF-1B2EF65C43D7}" srcId="{1BA22B72-3F87-45AA-BA00-9E9787589921}" destId="{AF00332B-1A74-4926-B39B-2FA5C980747A}" srcOrd="4" destOrd="0" parTransId="{3B41AA7C-1C56-44B1-9550-6E3F7712EE62}" sibTransId="{E6058A69-1E5F-4E84-AF88-8BF1E904B1C1}"/>
    <dgm:cxn modelId="{F142E10C-2C4E-4C78-B4C9-944F24CD6E75}" type="presOf" srcId="{B4EBFC0B-CC04-4A95-8247-FD5A4F85310C}" destId="{7D669CB1-7EA2-4074-B507-C5B170E8E87B}" srcOrd="0" destOrd="0" presId="urn:microsoft.com/office/officeart/2018/2/layout/IconLabelList"/>
    <dgm:cxn modelId="{1FCEDF52-AF09-4E40-AB20-BB813647AA78}" type="presOf" srcId="{E778EBAB-F8D2-4080-A0AD-647F591DAB7B}" destId="{79E4507D-2B06-4281-BA42-1306CF0D4B1C}" srcOrd="0" destOrd="0" presId="urn:microsoft.com/office/officeart/2018/2/layout/IconLabelList"/>
    <dgm:cxn modelId="{C694D05B-769B-48A9-A302-407863243B67}" type="presOf" srcId="{E9037215-93C8-4CE9-86F7-07EB04A81F12}" destId="{59C9A106-713F-49B5-BD93-E3DA1BF982AC}" srcOrd="0" destOrd="0" presId="urn:microsoft.com/office/officeart/2018/2/layout/IconLabelList"/>
    <dgm:cxn modelId="{35B13B5D-9611-4A1A-9B20-F8798EB978D9}" type="presOf" srcId="{AF00332B-1A74-4926-B39B-2FA5C980747A}" destId="{1DFAC16F-0CF3-4743-B528-EC1A642D6EEC}" srcOrd="0" destOrd="0" presId="urn:microsoft.com/office/officeart/2018/2/layout/IconLabelList"/>
    <dgm:cxn modelId="{A9BA7082-C045-4BD3-9EE7-EDFF1C49A3AE}" srcId="{1BA22B72-3F87-45AA-BA00-9E9787589921}" destId="{E9037215-93C8-4CE9-86F7-07EB04A81F12}" srcOrd="5" destOrd="0" parTransId="{08FB70CA-664D-4403-9B93-D8E06779F296}" sibTransId="{97425C2B-ED7D-4261-90FF-168490152046}"/>
    <dgm:cxn modelId="{7B4CCD93-9CAF-4431-8B5C-6C3624F4E86B}" srcId="{1BA22B72-3F87-45AA-BA00-9E9787589921}" destId="{ED198554-5861-4111-BCF4-5FFC148F1CA4}" srcOrd="0" destOrd="0" parTransId="{C44FE923-6079-42F7-A74C-4CFC48160007}" sibTransId="{0B33675C-CE3D-4108-91BB-B622F4E14765}"/>
    <dgm:cxn modelId="{139B3B9B-3BE3-4400-895C-53CB8CFC9E0D}" srcId="{1BA22B72-3F87-45AA-BA00-9E9787589921}" destId="{B40B1FAD-B8C2-4029-A0A0-C1AF73606F72}" srcOrd="6" destOrd="0" parTransId="{F9E0D24A-879E-40A9-BB0D-705CAA75EDA2}" sibTransId="{E4CB07AB-A711-4853-8606-D1F127B88899}"/>
    <dgm:cxn modelId="{46C38CAB-CAC9-4BA9-829E-71BE029E786B}" type="presOf" srcId="{ED198554-5861-4111-BCF4-5FFC148F1CA4}" destId="{9D643B85-B435-47F0-823B-62B4EEA3147B}" srcOrd="0" destOrd="0" presId="urn:microsoft.com/office/officeart/2018/2/layout/IconLabelList"/>
    <dgm:cxn modelId="{B1C847BD-2A46-4EB3-A5FD-5F1E2D23A4D9}" srcId="{1BA22B72-3F87-45AA-BA00-9E9787589921}" destId="{14311199-3B74-43CD-9815-2C16A6DD6641}" srcOrd="3" destOrd="0" parTransId="{08B04FD7-8185-4BE0-B917-7A9521706AF2}" sibTransId="{60335C86-69C8-432F-9812-6AC4258110F9}"/>
    <dgm:cxn modelId="{C3A495BD-589C-4C2A-BBFC-0EEDA18ADA69}" type="presOf" srcId="{1BA22B72-3F87-45AA-BA00-9E9787589921}" destId="{785AC0A1-BE65-4AA1-8243-80AA7FF5EFFD}" srcOrd="0" destOrd="0" presId="urn:microsoft.com/office/officeart/2018/2/layout/IconLabelList"/>
    <dgm:cxn modelId="{28DF91D5-E68A-4563-B04A-10758138DB4A}" srcId="{1BA22B72-3F87-45AA-BA00-9E9787589921}" destId="{B4EBFC0B-CC04-4A95-8247-FD5A4F85310C}" srcOrd="1" destOrd="0" parTransId="{A41FF25A-A3EF-41CE-A992-FB5E894AF19B}" sibTransId="{2C4CD339-8E0F-40AC-A5AE-EFDB7ED6EFDF}"/>
    <dgm:cxn modelId="{D4D0C5D7-673A-4470-B628-7A9F312BB0E9}" type="presOf" srcId="{14311199-3B74-43CD-9815-2C16A6DD6641}" destId="{C1221612-18B9-4BAC-BF61-8393DD329985}" srcOrd="0" destOrd="0" presId="urn:microsoft.com/office/officeart/2018/2/layout/IconLabelList"/>
    <dgm:cxn modelId="{DB49DADE-8AC4-499C-A613-95C7056D42EA}" type="presOf" srcId="{B40B1FAD-B8C2-4029-A0A0-C1AF73606F72}" destId="{45C92938-BE25-45D7-95B3-39D173FA5D92}" srcOrd="0" destOrd="0" presId="urn:microsoft.com/office/officeart/2018/2/layout/IconLabelList"/>
    <dgm:cxn modelId="{36844FE4-B3EF-433A-A815-6460D0B1DE01}" srcId="{1BA22B72-3F87-45AA-BA00-9E9787589921}" destId="{E778EBAB-F8D2-4080-A0AD-647F591DAB7B}" srcOrd="2" destOrd="0" parTransId="{2D705AA4-8CD9-40D2-AB7E-22F5D7206D67}" sibTransId="{84882596-BD58-4E7F-8373-1DE2A7B402EE}"/>
    <dgm:cxn modelId="{2028A26E-06DF-4EDE-9E6B-C9FC4963A2E4}" type="presParOf" srcId="{785AC0A1-BE65-4AA1-8243-80AA7FF5EFFD}" destId="{9BC94E23-0848-4FA4-BDE1-6EA5488140C2}" srcOrd="0" destOrd="0" presId="urn:microsoft.com/office/officeart/2018/2/layout/IconLabelList"/>
    <dgm:cxn modelId="{DFC60A10-C363-405B-9A09-0F3CBACFD019}" type="presParOf" srcId="{9BC94E23-0848-4FA4-BDE1-6EA5488140C2}" destId="{7EF1A180-1B09-41A1-9CB2-BCFF57159677}" srcOrd="0" destOrd="0" presId="urn:microsoft.com/office/officeart/2018/2/layout/IconLabelList"/>
    <dgm:cxn modelId="{73F917BD-BD3E-4545-A991-BDB3C54C80D1}" type="presParOf" srcId="{9BC94E23-0848-4FA4-BDE1-6EA5488140C2}" destId="{9436FF25-8986-4FAD-8C89-13A0687703F7}" srcOrd="1" destOrd="0" presId="urn:microsoft.com/office/officeart/2018/2/layout/IconLabelList"/>
    <dgm:cxn modelId="{67CFFA7C-07EE-4FC0-98E3-F73144EFE37B}" type="presParOf" srcId="{9BC94E23-0848-4FA4-BDE1-6EA5488140C2}" destId="{9D643B85-B435-47F0-823B-62B4EEA3147B}" srcOrd="2" destOrd="0" presId="urn:microsoft.com/office/officeart/2018/2/layout/IconLabelList"/>
    <dgm:cxn modelId="{A1B0B9D8-4D66-48A2-9AA3-F11E1F6A0006}" type="presParOf" srcId="{785AC0A1-BE65-4AA1-8243-80AA7FF5EFFD}" destId="{A662287C-E050-4AC2-864F-ED9AE20C2024}" srcOrd="1" destOrd="0" presId="urn:microsoft.com/office/officeart/2018/2/layout/IconLabelList"/>
    <dgm:cxn modelId="{FB00F604-342F-4F13-A98B-8FEF1BFA250E}" type="presParOf" srcId="{785AC0A1-BE65-4AA1-8243-80AA7FF5EFFD}" destId="{E4244D28-67FC-4020-A919-90E8F9FD42E0}" srcOrd="2" destOrd="0" presId="urn:microsoft.com/office/officeart/2018/2/layout/IconLabelList"/>
    <dgm:cxn modelId="{73E92FDB-4E75-4CF2-9F1C-F8CF33FBEA85}" type="presParOf" srcId="{E4244D28-67FC-4020-A919-90E8F9FD42E0}" destId="{2035D44B-F307-4BA8-9960-8CEB5956B26D}" srcOrd="0" destOrd="0" presId="urn:microsoft.com/office/officeart/2018/2/layout/IconLabelList"/>
    <dgm:cxn modelId="{1647D312-B0EA-4DDD-9C6F-F7ED3265E582}" type="presParOf" srcId="{E4244D28-67FC-4020-A919-90E8F9FD42E0}" destId="{F4EE4712-1E51-41D4-A010-534B3D399EBB}" srcOrd="1" destOrd="0" presId="urn:microsoft.com/office/officeart/2018/2/layout/IconLabelList"/>
    <dgm:cxn modelId="{95AB9319-9042-473B-8D0B-41EA5ED70109}" type="presParOf" srcId="{E4244D28-67FC-4020-A919-90E8F9FD42E0}" destId="{7D669CB1-7EA2-4074-B507-C5B170E8E87B}" srcOrd="2" destOrd="0" presId="urn:microsoft.com/office/officeart/2018/2/layout/IconLabelList"/>
    <dgm:cxn modelId="{B3271C99-CABE-405C-8F60-900C34729E73}" type="presParOf" srcId="{785AC0A1-BE65-4AA1-8243-80AA7FF5EFFD}" destId="{12579A5D-C123-4815-B2FA-7C318A8B698E}" srcOrd="3" destOrd="0" presId="urn:microsoft.com/office/officeart/2018/2/layout/IconLabelList"/>
    <dgm:cxn modelId="{5F77F112-1146-4162-81D5-56635CC33A95}" type="presParOf" srcId="{785AC0A1-BE65-4AA1-8243-80AA7FF5EFFD}" destId="{ED1F2C56-A291-43F2-A76C-5997250F217F}" srcOrd="4" destOrd="0" presId="urn:microsoft.com/office/officeart/2018/2/layout/IconLabelList"/>
    <dgm:cxn modelId="{FEFC9142-E52C-410C-AD1A-C6A421A340D5}" type="presParOf" srcId="{ED1F2C56-A291-43F2-A76C-5997250F217F}" destId="{44C81460-F367-41F9-B2A0-3A002184586F}" srcOrd="0" destOrd="0" presId="urn:microsoft.com/office/officeart/2018/2/layout/IconLabelList"/>
    <dgm:cxn modelId="{9C0512E5-F4D3-4454-9F50-B3743C02F7BE}" type="presParOf" srcId="{ED1F2C56-A291-43F2-A76C-5997250F217F}" destId="{97D8C73F-832F-4450-9712-948892F44133}" srcOrd="1" destOrd="0" presId="urn:microsoft.com/office/officeart/2018/2/layout/IconLabelList"/>
    <dgm:cxn modelId="{A436948E-AECE-4C52-A145-44545F920EB9}" type="presParOf" srcId="{ED1F2C56-A291-43F2-A76C-5997250F217F}" destId="{79E4507D-2B06-4281-BA42-1306CF0D4B1C}" srcOrd="2" destOrd="0" presId="urn:microsoft.com/office/officeart/2018/2/layout/IconLabelList"/>
    <dgm:cxn modelId="{3A5F44BB-2E8F-49CC-B220-3D18F49C1DE3}" type="presParOf" srcId="{785AC0A1-BE65-4AA1-8243-80AA7FF5EFFD}" destId="{A4510E82-EE94-46BF-AADF-A14744FC6131}" srcOrd="5" destOrd="0" presId="urn:microsoft.com/office/officeart/2018/2/layout/IconLabelList"/>
    <dgm:cxn modelId="{2090E0C5-F145-44E1-B114-5311E0C32212}" type="presParOf" srcId="{785AC0A1-BE65-4AA1-8243-80AA7FF5EFFD}" destId="{6CF23EB9-AC25-4B5E-873A-8389CB953552}" srcOrd="6" destOrd="0" presId="urn:microsoft.com/office/officeart/2018/2/layout/IconLabelList"/>
    <dgm:cxn modelId="{9153A95F-0FCD-4B91-B112-3C4E7A69AD47}" type="presParOf" srcId="{6CF23EB9-AC25-4B5E-873A-8389CB953552}" destId="{58C89A2B-432D-4E83-8DCB-75CCDC5E3E3B}" srcOrd="0" destOrd="0" presId="urn:microsoft.com/office/officeart/2018/2/layout/IconLabelList"/>
    <dgm:cxn modelId="{DB400496-B3BA-487C-9A68-78F23861D3C3}" type="presParOf" srcId="{6CF23EB9-AC25-4B5E-873A-8389CB953552}" destId="{6EFD861A-D7AB-4205-95AA-EC1DF3D512B2}" srcOrd="1" destOrd="0" presId="urn:microsoft.com/office/officeart/2018/2/layout/IconLabelList"/>
    <dgm:cxn modelId="{DEFECFD3-4395-4036-8D40-7074B2BEC087}" type="presParOf" srcId="{6CF23EB9-AC25-4B5E-873A-8389CB953552}" destId="{C1221612-18B9-4BAC-BF61-8393DD329985}" srcOrd="2" destOrd="0" presId="urn:microsoft.com/office/officeart/2018/2/layout/IconLabelList"/>
    <dgm:cxn modelId="{903307A8-9F48-4CDF-A3DD-C8F35D530D3F}" type="presParOf" srcId="{785AC0A1-BE65-4AA1-8243-80AA7FF5EFFD}" destId="{6BFAAA9E-86D3-4543-ADAB-1B7662B1CD30}" srcOrd="7" destOrd="0" presId="urn:microsoft.com/office/officeart/2018/2/layout/IconLabelList"/>
    <dgm:cxn modelId="{A55860A2-429C-4777-B9CF-C4964E786281}" type="presParOf" srcId="{785AC0A1-BE65-4AA1-8243-80AA7FF5EFFD}" destId="{46AD3001-6FCC-4B11-9605-4645A940E2E0}" srcOrd="8" destOrd="0" presId="urn:microsoft.com/office/officeart/2018/2/layout/IconLabelList"/>
    <dgm:cxn modelId="{FC194B7F-6F73-430D-B461-FF2756E24DB3}" type="presParOf" srcId="{46AD3001-6FCC-4B11-9605-4645A940E2E0}" destId="{58FC3419-7D75-4E36-A5F5-AB524C91B6DB}" srcOrd="0" destOrd="0" presId="urn:microsoft.com/office/officeart/2018/2/layout/IconLabelList"/>
    <dgm:cxn modelId="{150D744F-C0FC-465D-82E5-88A8512814A2}" type="presParOf" srcId="{46AD3001-6FCC-4B11-9605-4645A940E2E0}" destId="{F54F4ECD-D974-4C60-82B1-C4ABE54AF12D}" srcOrd="1" destOrd="0" presId="urn:microsoft.com/office/officeart/2018/2/layout/IconLabelList"/>
    <dgm:cxn modelId="{62942FA3-812D-492E-9B63-98B8433CF23C}" type="presParOf" srcId="{46AD3001-6FCC-4B11-9605-4645A940E2E0}" destId="{1DFAC16F-0CF3-4743-B528-EC1A642D6EEC}" srcOrd="2" destOrd="0" presId="urn:microsoft.com/office/officeart/2018/2/layout/IconLabelList"/>
    <dgm:cxn modelId="{78811DA5-2CB4-476A-8314-7865992E0387}" type="presParOf" srcId="{785AC0A1-BE65-4AA1-8243-80AA7FF5EFFD}" destId="{0251FC62-7ADF-480E-A64D-10EDD00C712A}" srcOrd="9" destOrd="0" presId="urn:microsoft.com/office/officeart/2018/2/layout/IconLabelList"/>
    <dgm:cxn modelId="{22EDE87A-1A63-4C87-AFD4-411A724B71B8}" type="presParOf" srcId="{785AC0A1-BE65-4AA1-8243-80AA7FF5EFFD}" destId="{96698CA3-9E2F-46EC-98AC-5849ACA94FC5}" srcOrd="10" destOrd="0" presId="urn:microsoft.com/office/officeart/2018/2/layout/IconLabelList"/>
    <dgm:cxn modelId="{8661DB32-5CB7-4E63-BE4C-569FE1CEA908}" type="presParOf" srcId="{96698CA3-9E2F-46EC-98AC-5849ACA94FC5}" destId="{8E7FE1C6-1494-41E2-B583-E3A626742D51}" srcOrd="0" destOrd="0" presId="urn:microsoft.com/office/officeart/2018/2/layout/IconLabelList"/>
    <dgm:cxn modelId="{323663EA-173E-4835-AAA3-35C59D34E2C7}" type="presParOf" srcId="{96698CA3-9E2F-46EC-98AC-5849ACA94FC5}" destId="{41A0CCA1-F8E0-4D1B-9204-099D3D0AB796}" srcOrd="1" destOrd="0" presId="urn:microsoft.com/office/officeart/2018/2/layout/IconLabelList"/>
    <dgm:cxn modelId="{4D7B1BA5-53EF-41BD-A999-36E52904B3FA}" type="presParOf" srcId="{96698CA3-9E2F-46EC-98AC-5849ACA94FC5}" destId="{59C9A106-713F-49B5-BD93-E3DA1BF982AC}" srcOrd="2" destOrd="0" presId="urn:microsoft.com/office/officeart/2018/2/layout/IconLabelList"/>
    <dgm:cxn modelId="{8DC5950B-18BD-4D89-A114-107777225A77}" type="presParOf" srcId="{785AC0A1-BE65-4AA1-8243-80AA7FF5EFFD}" destId="{42ED1962-B713-4A82-BD0D-3C345867345F}" srcOrd="11" destOrd="0" presId="urn:microsoft.com/office/officeart/2018/2/layout/IconLabelList"/>
    <dgm:cxn modelId="{D5C78918-CFDB-4522-A696-B9C112E59F78}" type="presParOf" srcId="{785AC0A1-BE65-4AA1-8243-80AA7FF5EFFD}" destId="{C5A141B9-11E4-4F79-B7AE-61A32E346532}" srcOrd="12" destOrd="0" presId="urn:microsoft.com/office/officeart/2018/2/layout/IconLabelList"/>
    <dgm:cxn modelId="{F2A35C97-6A88-4BC8-A9B0-0AC8E57F084E}" type="presParOf" srcId="{C5A141B9-11E4-4F79-B7AE-61A32E346532}" destId="{A7B47550-EC7A-4AF6-B5B6-79E5217A3890}" srcOrd="0" destOrd="0" presId="urn:microsoft.com/office/officeart/2018/2/layout/IconLabelList"/>
    <dgm:cxn modelId="{87449F3D-C9EE-437B-A447-5B8B468ABAF4}" type="presParOf" srcId="{C5A141B9-11E4-4F79-B7AE-61A32E346532}" destId="{C94C7E48-4F4D-4519-8B4A-E33496E0B5F2}" srcOrd="1" destOrd="0" presId="urn:microsoft.com/office/officeart/2018/2/layout/IconLabelList"/>
    <dgm:cxn modelId="{C7144A58-6EDF-43E0-88A9-8FA744ADBC5E}" type="presParOf" srcId="{C5A141B9-11E4-4F79-B7AE-61A32E346532}" destId="{45C92938-BE25-45D7-95B3-39D173FA5D9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F1A180-1B09-41A1-9CB2-BCFF57159677}">
      <dsp:nvSpPr>
        <dsp:cNvPr id="0" name=""/>
        <dsp:cNvSpPr/>
      </dsp:nvSpPr>
      <dsp:spPr>
        <a:xfrm>
          <a:off x="352107" y="1079797"/>
          <a:ext cx="566367" cy="566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643B85-B435-47F0-823B-62B4EEA3147B}">
      <dsp:nvSpPr>
        <dsp:cNvPr id="0" name=""/>
        <dsp:cNvSpPr/>
      </dsp:nvSpPr>
      <dsp:spPr>
        <a:xfrm>
          <a:off x="5994"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Managing defenses</a:t>
          </a:r>
        </a:p>
      </dsp:txBody>
      <dsp:txXfrm>
        <a:off x="5994" y="1852296"/>
        <a:ext cx="1258593" cy="503437"/>
      </dsp:txXfrm>
    </dsp:sp>
    <dsp:sp modelId="{2035D44B-F307-4BA8-9960-8CEB5956B26D}">
      <dsp:nvSpPr>
        <dsp:cNvPr id="0" name=""/>
        <dsp:cNvSpPr/>
      </dsp:nvSpPr>
      <dsp:spPr>
        <a:xfrm>
          <a:off x="1830955" y="1079797"/>
          <a:ext cx="566367" cy="566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69CB1-7EA2-4074-B507-C5B170E8E87B}">
      <dsp:nvSpPr>
        <dsp:cNvPr id="0" name=""/>
        <dsp:cNvSpPr/>
      </dsp:nvSpPr>
      <dsp:spPr>
        <a:xfrm>
          <a:off x="1484841"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Antimalware software</a:t>
          </a:r>
        </a:p>
      </dsp:txBody>
      <dsp:txXfrm>
        <a:off x="1484841" y="1852296"/>
        <a:ext cx="1258593" cy="503437"/>
      </dsp:txXfrm>
    </dsp:sp>
    <dsp:sp modelId="{44C81460-F367-41F9-B2A0-3A002184586F}">
      <dsp:nvSpPr>
        <dsp:cNvPr id="0" name=""/>
        <dsp:cNvSpPr/>
      </dsp:nvSpPr>
      <dsp:spPr>
        <a:xfrm>
          <a:off x="3309802" y="1079797"/>
          <a:ext cx="566367" cy="566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E4507D-2B06-4281-BA42-1306CF0D4B1C}">
      <dsp:nvSpPr>
        <dsp:cNvPr id="0" name=""/>
        <dsp:cNvSpPr/>
      </dsp:nvSpPr>
      <dsp:spPr>
        <a:xfrm>
          <a:off x="2963689"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Firewall</a:t>
          </a:r>
        </a:p>
      </dsp:txBody>
      <dsp:txXfrm>
        <a:off x="2963689" y="1852296"/>
        <a:ext cx="1258593" cy="503437"/>
      </dsp:txXfrm>
    </dsp:sp>
    <dsp:sp modelId="{58C89A2B-432D-4E83-8DCB-75CCDC5E3E3B}">
      <dsp:nvSpPr>
        <dsp:cNvPr id="0" name=""/>
        <dsp:cNvSpPr/>
      </dsp:nvSpPr>
      <dsp:spPr>
        <a:xfrm>
          <a:off x="4788650" y="1079797"/>
          <a:ext cx="566367" cy="566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221612-18B9-4BAC-BF61-8393DD329985}">
      <dsp:nvSpPr>
        <dsp:cNvPr id="0" name=""/>
        <dsp:cNvSpPr/>
      </dsp:nvSpPr>
      <dsp:spPr>
        <a:xfrm>
          <a:off x="4442537"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Data backups</a:t>
          </a:r>
        </a:p>
      </dsp:txBody>
      <dsp:txXfrm>
        <a:off x="4442537" y="1852296"/>
        <a:ext cx="1258593" cy="503437"/>
      </dsp:txXfrm>
    </dsp:sp>
    <dsp:sp modelId="{58FC3419-7D75-4E36-A5F5-AB524C91B6DB}">
      <dsp:nvSpPr>
        <dsp:cNvPr id="0" name=""/>
        <dsp:cNvSpPr/>
      </dsp:nvSpPr>
      <dsp:spPr>
        <a:xfrm>
          <a:off x="6267498" y="1079797"/>
          <a:ext cx="566367" cy="5663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FAC16F-0CF3-4743-B528-EC1A642D6EEC}">
      <dsp:nvSpPr>
        <dsp:cNvPr id="0" name=""/>
        <dsp:cNvSpPr/>
      </dsp:nvSpPr>
      <dsp:spPr>
        <a:xfrm>
          <a:off x="5921384"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Regular cloud backups</a:t>
          </a:r>
        </a:p>
      </dsp:txBody>
      <dsp:txXfrm>
        <a:off x="5921384" y="1852296"/>
        <a:ext cx="1258593" cy="503437"/>
      </dsp:txXfrm>
    </dsp:sp>
    <dsp:sp modelId="{8E7FE1C6-1494-41E2-B583-E3A626742D51}">
      <dsp:nvSpPr>
        <dsp:cNvPr id="0" name=""/>
        <dsp:cNvSpPr/>
      </dsp:nvSpPr>
      <dsp:spPr>
        <a:xfrm>
          <a:off x="7746345" y="1079797"/>
          <a:ext cx="566367" cy="5663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9A106-713F-49B5-BD93-E3DA1BF982AC}">
      <dsp:nvSpPr>
        <dsp:cNvPr id="0" name=""/>
        <dsp:cNvSpPr/>
      </dsp:nvSpPr>
      <dsp:spPr>
        <a:xfrm>
          <a:off x="7400232"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Two-factor authentication</a:t>
          </a:r>
        </a:p>
      </dsp:txBody>
      <dsp:txXfrm>
        <a:off x="7400232" y="1852296"/>
        <a:ext cx="1258593" cy="503437"/>
      </dsp:txXfrm>
    </dsp:sp>
    <dsp:sp modelId="{A7B47550-EC7A-4AF6-B5B6-79E5217A3890}">
      <dsp:nvSpPr>
        <dsp:cNvPr id="0" name=""/>
        <dsp:cNvSpPr/>
      </dsp:nvSpPr>
      <dsp:spPr>
        <a:xfrm>
          <a:off x="9225193" y="1079797"/>
          <a:ext cx="566367" cy="5663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92938-BE25-45D7-95B3-39D173FA5D92}">
      <dsp:nvSpPr>
        <dsp:cNvPr id="0" name=""/>
        <dsp:cNvSpPr/>
      </dsp:nvSpPr>
      <dsp:spPr>
        <a:xfrm>
          <a:off x="8879080" y="1852296"/>
          <a:ext cx="1258593" cy="5034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Strong passwords</a:t>
          </a:r>
        </a:p>
      </dsp:txBody>
      <dsp:txXfrm>
        <a:off x="8879080" y="1852296"/>
        <a:ext cx="1258593" cy="50343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F9E0-F0B6-65A1-7BEB-8A4EF96156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71ECE-F24E-4DEF-30F4-934A506B0D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BFFF4C-BCC4-B6AD-3497-595480E107CC}"/>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505CF626-FEC7-B988-CFEF-F09D41EF9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C5EDE-A7F7-6C6F-2F7A-45130212233C}"/>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3438166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9A66-4BBF-7C8F-2B52-8D1B98D7E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64D46B-60BC-61EC-2C2D-D363877F91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6DB158-09AC-3E70-D1C9-F3FACF6C7FFB}"/>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2DFE2A5D-D2EF-E896-0EBA-F0A9175133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7729D-D2E1-5DD2-501D-DFA642B088F7}"/>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134906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80514-CBE9-6107-8485-A5E72E988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8E724-D3ED-E3C9-1A6F-DE7EA8521D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E64773-79A2-874F-8F58-4E2F94E73B7E}"/>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926D97E9-5FBB-5A26-2C1E-D7C5047A1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39AD6-069D-C52A-38A2-3FC28472942A}"/>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6645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5CC5F-AFE0-751B-339B-824E1C485F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7B4D31-E2CC-C6A4-B6D5-28D15A618A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3317C2-D3E3-9E66-FE9F-63DEC98D763A}"/>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B898BCC5-C978-C7FD-AF03-9A478BAB8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97D21-9F70-F997-6529-48464F2AC22B}"/>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1280193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EF64-2F2F-0313-41E6-649FCA31D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428FF0-D1FA-2F7E-9325-221F5515F7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CDE527-8D7A-3CDE-C005-D498F9EBDD79}"/>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3470A5D6-31BA-ECCC-B478-E126A576E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B7A9A-7C59-1ABF-EE7E-82A7B45A216B}"/>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2465816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BFF7-E816-25E6-B172-48AAF8EA4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BE71DD-6FBA-4FB4-8A07-27148863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177E83-7C02-0A75-6484-245D833CC3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5CAAF2-2F1F-42EA-80E6-9E5F38A5138A}"/>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6" name="Footer Placeholder 5">
            <a:extLst>
              <a:ext uri="{FF2B5EF4-FFF2-40B4-BE49-F238E27FC236}">
                <a16:creationId xmlns:a16="http://schemas.microsoft.com/office/drawing/2014/main" id="{FC79944A-40F0-91E6-C328-569635734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1BD090-9897-C6AD-BB4D-170B7CEBF764}"/>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146163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9688-2A36-E72B-1EC1-5C45ACC09D8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334616-0040-73FC-509C-70F26C705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69AD22-25F9-8331-3621-E3A5D88107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B17D4-E87D-195E-4A97-C9DD229F7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D93CC6-49B2-BC68-2DE4-AFAC9C750D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CF883-758B-81B1-7A98-1017B1FA203E}"/>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8" name="Footer Placeholder 7">
            <a:extLst>
              <a:ext uri="{FF2B5EF4-FFF2-40B4-BE49-F238E27FC236}">
                <a16:creationId xmlns:a16="http://schemas.microsoft.com/office/drawing/2014/main" id="{965EC258-B3BB-00A1-A04E-75B581BD61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4F444C-72F0-EFC3-54B8-C95715389C72}"/>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4255726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9310-0AFE-ECD9-2C88-F9BEB3E5B4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3825E-86AA-3039-B890-F8E9D5D1CF97}"/>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4" name="Footer Placeholder 3">
            <a:extLst>
              <a:ext uri="{FF2B5EF4-FFF2-40B4-BE49-F238E27FC236}">
                <a16:creationId xmlns:a16="http://schemas.microsoft.com/office/drawing/2014/main" id="{CD2C67B8-5F8B-BBC2-0E50-6A409A1BBE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547B3C-BE80-CBC6-C7DE-0C16465B6791}"/>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200052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3DF8D-0741-368D-5AC3-6152F99BC0FE}"/>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3" name="Footer Placeholder 2">
            <a:extLst>
              <a:ext uri="{FF2B5EF4-FFF2-40B4-BE49-F238E27FC236}">
                <a16:creationId xmlns:a16="http://schemas.microsoft.com/office/drawing/2014/main" id="{AC89155A-8813-FCBE-7CBC-D08BB5AE6F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D3A02-ED9C-C56A-BE3F-A1EF986A9511}"/>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227880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4F8F-6A31-6A64-E0F3-BB46FA4BB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053D72-697C-E97F-A605-AD9C9DA2CB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04E926-012D-48C8-8F7E-32A9269C8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847D3-C8CD-0F44-29BB-55ECE41AFA9D}"/>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6" name="Footer Placeholder 5">
            <a:extLst>
              <a:ext uri="{FF2B5EF4-FFF2-40B4-BE49-F238E27FC236}">
                <a16:creationId xmlns:a16="http://schemas.microsoft.com/office/drawing/2014/main" id="{94482AE6-59AB-D0E5-5A4D-064E4152B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464D6C-AA71-970F-89FD-77009B9FE0DC}"/>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322112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6B45-54CC-87A6-2AE8-7E2531B33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B54D3A-920A-A214-5440-E6B77B9B2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6315F0-F1C1-DB04-F606-54F45A400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A055A-DE88-5B9B-0C73-FB53FB151F8D}"/>
              </a:ext>
            </a:extLst>
          </p:cNvPr>
          <p:cNvSpPr>
            <a:spLocks noGrp="1"/>
          </p:cNvSpPr>
          <p:nvPr>
            <p:ph type="dt" sz="half" idx="10"/>
          </p:nvPr>
        </p:nvSpPr>
        <p:spPr/>
        <p:txBody>
          <a:bodyPr/>
          <a:lstStyle/>
          <a:p>
            <a:fld id="{124C9527-4425-0A4E-9180-0F1FDB2D0C70}" type="datetimeFigureOut">
              <a:rPr lang="en-US" smtClean="0"/>
              <a:t>10/10/25</a:t>
            </a:fld>
            <a:endParaRPr lang="en-US"/>
          </a:p>
        </p:txBody>
      </p:sp>
      <p:sp>
        <p:nvSpPr>
          <p:cNvPr id="6" name="Footer Placeholder 5">
            <a:extLst>
              <a:ext uri="{FF2B5EF4-FFF2-40B4-BE49-F238E27FC236}">
                <a16:creationId xmlns:a16="http://schemas.microsoft.com/office/drawing/2014/main" id="{66172E7F-97DC-E34E-55B3-9E012078F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18EBC1-0951-3EE9-C6F3-74C7A02FE4B1}"/>
              </a:ext>
            </a:extLst>
          </p:cNvPr>
          <p:cNvSpPr>
            <a:spLocks noGrp="1"/>
          </p:cNvSpPr>
          <p:nvPr>
            <p:ph type="sldNum" sz="quarter" idx="12"/>
          </p:nvPr>
        </p:nvSpPr>
        <p:spPr/>
        <p:txBody>
          <a:bodyPr/>
          <a:lstStyle/>
          <a:p>
            <a:fld id="{0999A87E-4C3F-C345-AAB2-8F4F04F969CC}" type="slidenum">
              <a:rPr lang="en-US" smtClean="0"/>
              <a:t>‹#›</a:t>
            </a:fld>
            <a:endParaRPr lang="en-US"/>
          </a:p>
        </p:txBody>
      </p:sp>
    </p:spTree>
    <p:extLst>
      <p:ext uri="{BB962C8B-B14F-4D97-AF65-F5344CB8AC3E}">
        <p14:creationId xmlns:p14="http://schemas.microsoft.com/office/powerpoint/2010/main" val="1608214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4A319-FF01-0156-9E48-17F56CFC0C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655E40-7A2C-3B17-9A0C-CC5CAB4437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B99BB-AAA9-4DAD-2FA7-E82AF9A105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4C9527-4425-0A4E-9180-0F1FDB2D0C70}" type="datetimeFigureOut">
              <a:rPr lang="en-US" smtClean="0"/>
              <a:t>10/10/25</a:t>
            </a:fld>
            <a:endParaRPr lang="en-US"/>
          </a:p>
        </p:txBody>
      </p:sp>
      <p:sp>
        <p:nvSpPr>
          <p:cNvPr id="5" name="Footer Placeholder 4">
            <a:extLst>
              <a:ext uri="{FF2B5EF4-FFF2-40B4-BE49-F238E27FC236}">
                <a16:creationId xmlns:a16="http://schemas.microsoft.com/office/drawing/2014/main" id="{E77EE7AE-B423-3ECB-8EF1-66BFCEDFF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DF5436-E2FE-9478-ED1D-01ED783B3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99A87E-4C3F-C345-AAB2-8F4F04F969CC}" type="slidenum">
              <a:rPr lang="en-US" smtClean="0"/>
              <a:t>‹#›</a:t>
            </a:fld>
            <a:endParaRPr lang="en-US"/>
          </a:p>
        </p:txBody>
      </p:sp>
    </p:spTree>
    <p:extLst>
      <p:ext uri="{BB962C8B-B14F-4D97-AF65-F5344CB8AC3E}">
        <p14:creationId xmlns:p14="http://schemas.microsoft.com/office/powerpoint/2010/main" val="224669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ctworks.org/10-signs-your-computer-infected-viruses-malware-or-trojans/"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hyperlink" Target="https://cat.xula.edu/food/just-encryption/" TargetMode="External"/><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ditoy.com/posts/8611" TargetMode="External"/><Relationship Id="rId2" Type="http://schemas.openxmlformats.org/officeDocument/2006/relationships/image" Target="../media/image2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hackerwebsecurity.com/ticketmaster-dovra-pagare-una-multa-di-10-milioni-di-dollari-per-aver-hackerato-unazienda-rivale/" TargetMode="External"/><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hacking-cybercrime-cybersecurity-3112539/"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hondublog.com/2016/un-fallo-de-seguridad-permite-hackear-teclados-y-ratones-de-microsoft-hp-y-logitech/"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tr/uyar%C4%B1-dikkat-%C3%BCnlem-i%C5%9Fareti-mark-98596/"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pixabay.com/de/photos/facebook-social-media-kommunikation-2815970/"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creativecommons.org/licenses/by/3.0/" TargetMode="External"/><Relationship Id="rId5" Type="http://schemas.openxmlformats.org/officeDocument/2006/relationships/hyperlink" Target="https://2024.igem.wiki/iea/attributions" TargetMode="Externa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0D93E7-447B-7E0F-0A8F-3ED89109A1F1}"/>
              </a:ext>
            </a:extLst>
          </p:cNvPr>
          <p:cNvSpPr>
            <a:spLocks noGrp="1"/>
          </p:cNvSpPr>
          <p:nvPr>
            <p:ph type="ctrTitle"/>
          </p:nvPr>
        </p:nvSpPr>
        <p:spPr>
          <a:xfrm>
            <a:off x="1524000" y="1293338"/>
            <a:ext cx="9144000" cy="3274592"/>
          </a:xfrm>
        </p:spPr>
        <p:txBody>
          <a:bodyPr anchor="ctr">
            <a:normAutofit/>
          </a:bodyPr>
          <a:lstStyle/>
          <a:p>
            <a:r>
              <a:rPr lang="en-US" sz="7200">
                <a:latin typeface="Times New Roman" panose="02020603050405020304" pitchFamily="18" charset="0"/>
                <a:cs typeface="Times New Roman" panose="02020603050405020304" pitchFamily="18" charset="0"/>
              </a:rPr>
              <a:t>Security Awareness</a:t>
            </a:r>
          </a:p>
        </p:txBody>
      </p:sp>
      <p:sp>
        <p:nvSpPr>
          <p:cNvPr id="3" name="Subtitle 2">
            <a:extLst>
              <a:ext uri="{FF2B5EF4-FFF2-40B4-BE49-F238E27FC236}">
                <a16:creationId xmlns:a16="http://schemas.microsoft.com/office/drawing/2014/main" id="{EB738FF0-9E13-4E37-0CB6-4369F53E6A87}"/>
              </a:ext>
            </a:extLst>
          </p:cNvPr>
          <p:cNvSpPr>
            <a:spLocks noGrp="1"/>
          </p:cNvSpPr>
          <p:nvPr>
            <p:ph type="subTitle" idx="1"/>
          </p:nvPr>
        </p:nvSpPr>
        <p:spPr>
          <a:xfrm>
            <a:off x="1524000" y="5514052"/>
            <a:ext cx="9144000" cy="651910"/>
          </a:xfrm>
        </p:spPr>
        <p:txBody>
          <a:bodyPr anchor="ctr">
            <a:normAutofit/>
          </a:bodyPr>
          <a:lstStyle/>
          <a:p>
            <a:r>
              <a:rPr lang="en-US" dirty="0">
                <a:latin typeface="Times New Roman" panose="02020603050405020304" pitchFamily="18" charset="0"/>
                <a:cs typeface="Times New Roman" panose="02020603050405020304" pitchFamily="18" charset="0"/>
              </a:rPr>
              <a:t>By: Bronwyn Nelson</a:t>
            </a: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23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157277-2605-91BA-F629-62A4ACDE2215}"/>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Malware</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3D173C-B40C-4B3C-CB27-4F825E11B759}"/>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Malware is a software that enters a computer system without user’s knowledge or consent and then proceeds to perform unwanted and harmful actions.</a:t>
            </a:r>
          </a:p>
          <a:p>
            <a:r>
              <a:rPr lang="en-US" sz="2000">
                <a:latin typeface="Times New Roman" panose="02020603050405020304" pitchFamily="18" charset="0"/>
                <a:cs typeface="Times New Roman" panose="02020603050405020304" pitchFamily="18" charset="0"/>
              </a:rPr>
              <a:t>There is ransomware, blocker ransomware, crytomalware.</a:t>
            </a:r>
          </a:p>
        </p:txBody>
      </p:sp>
      <p:pic>
        <p:nvPicPr>
          <p:cNvPr id="5" name="Picture 4" descr="A close-up of a computer screen&#10;&#10;AI-generated content may be incorrect.">
            <a:extLst>
              <a:ext uri="{FF2B5EF4-FFF2-40B4-BE49-F238E27FC236}">
                <a16:creationId xmlns:a16="http://schemas.microsoft.com/office/drawing/2014/main" id="{C20B93B4-89B8-D8B0-8523-D01152FFFC9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911532" y="2731915"/>
            <a:ext cx="5150277" cy="3218923"/>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4913B71-6A15-F0B1-5516-E2103908FBC8}"/>
              </a:ext>
            </a:extLst>
          </p:cNvPr>
          <p:cNvSpPr txBox="1"/>
          <p:nvPr/>
        </p:nvSpPr>
        <p:spPr>
          <a:xfrm>
            <a:off x="8472639" y="5750783"/>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ictworks.org/10-signs-your-computer-infected-viruses-malware-or-trojan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67064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865B15-5BD8-2381-918E-C3076BB22DCE}"/>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Types of Malware</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356852-0E6C-EF16-024C-8F8A464C6F06}"/>
              </a:ext>
            </a:extLst>
          </p:cNvPr>
          <p:cNvSpPr>
            <a:spLocks noGrp="1"/>
          </p:cNvSpPr>
          <p:nvPr>
            <p:ph idx="1"/>
          </p:nvPr>
        </p:nvSpPr>
        <p:spPr>
          <a:xfrm>
            <a:off x="793660" y="2599509"/>
            <a:ext cx="10143668" cy="3435531"/>
          </a:xfrm>
        </p:spPr>
        <p:txBody>
          <a:bodyPr anchor="ctr">
            <a:normAutofit fontScale="92500" lnSpcReduction="20000"/>
          </a:bodyPr>
          <a:lstStyle/>
          <a:p>
            <a:r>
              <a:rPr lang="en-US" sz="2400" dirty="0">
                <a:latin typeface="Times New Roman" panose="02020603050405020304" pitchFamily="18" charset="0"/>
                <a:cs typeface="Times New Roman" panose="02020603050405020304" pitchFamily="18" charset="0"/>
              </a:rPr>
              <a:t>Keylogger: silently captures every key stroke that a user makes on their computer.</a:t>
            </a:r>
          </a:p>
          <a:p>
            <a:r>
              <a:rPr lang="en-US" sz="2400" dirty="0">
                <a:latin typeface="Times New Roman" panose="02020603050405020304" pitchFamily="18" charset="0"/>
                <a:cs typeface="Times New Roman" panose="02020603050405020304" pitchFamily="18" charset="0"/>
              </a:rPr>
              <a:t>Spyware: software downloaded without the consent or control of user</a:t>
            </a:r>
          </a:p>
          <a:p>
            <a:r>
              <a:rPr lang="en-US" sz="2400" dirty="0">
                <a:latin typeface="Times New Roman" panose="02020603050405020304" pitchFamily="18" charset="0"/>
                <a:cs typeface="Times New Roman" panose="02020603050405020304" pitchFamily="18" charset="0"/>
              </a:rPr>
              <a:t>PUPS, Trojans, RATs:  unwanted software, sometimes masquerades as something else</a:t>
            </a:r>
          </a:p>
          <a:p>
            <a:r>
              <a:rPr lang="en-US" sz="2400" dirty="0">
                <a:latin typeface="Times New Roman" panose="02020603050405020304" pitchFamily="18" charset="0"/>
                <a:cs typeface="Times New Roman" panose="02020603050405020304" pitchFamily="18" charset="0"/>
              </a:rPr>
              <a:t>file-based and fileless viruses: malicious code either attached to a file or not</a:t>
            </a:r>
          </a:p>
          <a:p>
            <a:r>
              <a:rPr lang="en-US" sz="2400" dirty="0">
                <a:latin typeface="Times New Roman" panose="02020603050405020304" pitchFamily="18" charset="0"/>
                <a:cs typeface="Times New Roman" panose="02020603050405020304" pitchFamily="18" charset="0"/>
              </a:rPr>
              <a:t>Worm: uses a computer network to replicate</a:t>
            </a:r>
          </a:p>
          <a:p>
            <a:r>
              <a:rPr lang="en-US" sz="2400" dirty="0">
                <a:latin typeface="Times New Roman" panose="02020603050405020304" pitchFamily="18" charset="0"/>
                <a:cs typeface="Times New Roman" panose="02020603050405020304" pitchFamily="18" charset="0"/>
              </a:rPr>
              <a:t>Bot: infected computer that’s places under remote control of the attacker</a:t>
            </a:r>
          </a:p>
          <a:p>
            <a:r>
              <a:rPr lang="en-US" sz="2400" dirty="0">
                <a:latin typeface="Times New Roman" panose="02020603050405020304" pitchFamily="18" charset="0"/>
                <a:cs typeface="Times New Roman" panose="02020603050405020304" pitchFamily="18" charset="0"/>
              </a:rPr>
              <a:t>Backdoor: access to a computer system without normal security</a:t>
            </a:r>
          </a:p>
          <a:p>
            <a:r>
              <a:rPr lang="en-US" sz="2400" dirty="0">
                <a:latin typeface="Times New Roman" panose="02020603050405020304" pitchFamily="18" charset="0"/>
                <a:cs typeface="Times New Roman" panose="02020603050405020304" pitchFamily="18" charset="0"/>
              </a:rPr>
              <a:t>Logic bomb: dormant malicious code in a program, that waits to be triggered</a:t>
            </a:r>
          </a:p>
          <a:p>
            <a:r>
              <a:rPr lang="en-US" sz="2400" dirty="0">
                <a:latin typeface="Times New Roman" panose="02020603050405020304" pitchFamily="18" charset="0"/>
                <a:cs typeface="Times New Roman" panose="02020603050405020304" pitchFamily="18" charset="0"/>
              </a:rPr>
              <a:t>Rootkit: hides its presence and other malwares presence on the computer</a:t>
            </a:r>
          </a:p>
        </p:txBody>
      </p:sp>
    </p:spTree>
    <p:extLst>
      <p:ext uri="{BB962C8B-B14F-4D97-AF65-F5344CB8AC3E}">
        <p14:creationId xmlns:p14="http://schemas.microsoft.com/office/powerpoint/2010/main" val="76931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EAF5FD-9F0D-0B3C-4CC9-DAFAAEF64AB6}"/>
              </a:ext>
            </a:extLst>
          </p:cNvPr>
          <p:cNvSpPr>
            <a:spLocks noGrp="1"/>
          </p:cNvSpPr>
          <p:nvPr>
            <p:ph type="title"/>
          </p:nvPr>
        </p:nvSpPr>
        <p:spPr>
          <a:xfrm>
            <a:off x="808638" y="386930"/>
            <a:ext cx="9236700" cy="1188950"/>
          </a:xfrm>
        </p:spPr>
        <p:txBody>
          <a:bodyPr anchor="b">
            <a:normAutofit/>
          </a:bodyPr>
          <a:lstStyle/>
          <a:p>
            <a:r>
              <a:rPr lang="en-US" sz="5400">
                <a:latin typeface="Times New Roman" panose="02020603050405020304" pitchFamily="18" charset="0"/>
                <a:cs typeface="Times New Roman" panose="02020603050405020304" pitchFamily="18" charset="0"/>
              </a:rPr>
              <a:t>Defenses</a:t>
            </a:r>
            <a:endParaRPr lang="en-US" sz="5400" dirty="0">
              <a:latin typeface="Times New Roman" panose="02020603050405020304" pitchFamily="18" charset="0"/>
              <a:cs typeface="Times New Roman" panose="02020603050405020304" pitchFamily="18" charset="0"/>
            </a:endParaRP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34" name="Rectangle 33">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44CB1D86-0636-9214-5371-D10235890078}"/>
              </a:ext>
            </a:extLst>
          </p:cNvPr>
          <p:cNvGraphicFramePr>
            <a:graphicFrameLocks noGrp="1"/>
          </p:cNvGraphicFramePr>
          <p:nvPr>
            <p:ph idx="1"/>
          </p:nvPr>
        </p:nvGraphicFramePr>
        <p:xfrm>
          <a:off x="793660" y="2599509"/>
          <a:ext cx="10143668" cy="3435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271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CA2415-2D70-E722-7BCC-9167F1D84E80}"/>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Awareness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24A9C74-40F1-36D0-4920-94A1B572C16B}"/>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Everyone should know these things when having a device that connects to the internet. Anyone could be a victim, but to prevent this, you need to know what to look for and how to stay safe. </a:t>
            </a:r>
          </a:p>
        </p:txBody>
      </p:sp>
      <p:pic>
        <p:nvPicPr>
          <p:cNvPr id="5" name="Picture 4" descr="A blue circle with a lock&#10;&#10;AI-generated content may be incorrect.">
            <a:extLst>
              <a:ext uri="{FF2B5EF4-FFF2-40B4-BE49-F238E27FC236}">
                <a16:creationId xmlns:a16="http://schemas.microsoft.com/office/drawing/2014/main" id="{E406BD34-1475-F172-E5F1-A2D4EFBEA7C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072876" y="266338"/>
            <a:ext cx="4580443" cy="1555518"/>
          </a:xfrm>
          <a:prstGeom prst="rect">
            <a:avLst/>
          </a:prstGeom>
        </p:spPr>
      </p:pic>
      <p:sp>
        <p:nvSpPr>
          <p:cNvPr id="6" name="TextBox 5">
            <a:extLst>
              <a:ext uri="{FF2B5EF4-FFF2-40B4-BE49-F238E27FC236}">
                <a16:creationId xmlns:a16="http://schemas.microsoft.com/office/drawing/2014/main" id="{A4283A15-B2D2-3D06-6257-42CFEFC73E7D}"/>
              </a:ext>
            </a:extLst>
          </p:cNvPr>
          <p:cNvSpPr txBox="1"/>
          <p:nvPr/>
        </p:nvSpPr>
        <p:spPr>
          <a:xfrm>
            <a:off x="5072876" y="1957040"/>
            <a:ext cx="4580443" cy="230832"/>
          </a:xfrm>
          <a:prstGeom prst="rect">
            <a:avLst/>
          </a:prstGeom>
          <a:noFill/>
        </p:spPr>
        <p:txBody>
          <a:bodyPr wrap="square" rtlCol="0">
            <a:spAutoFit/>
          </a:bodyPr>
          <a:lstStyle/>
          <a:p>
            <a:r>
              <a:rPr lang="en-US" sz="900">
                <a:hlinkClick r:id="rId3" tooltip="https://cat.xula.edu/food/just-encryption/"/>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389487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2CDCD-3080-00A6-D306-D632B941F6BD}"/>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The Equifax Breach</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559083-84E1-06F5-242B-808D9E1ADFBB}"/>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In 2017, hackers exploited the web application of Equifax. This incident had a loss of personal data of 147 million customers. Not only does this reveal person information of millions of people but causes damage to their reputation and financial losses.</a:t>
            </a:r>
          </a:p>
          <a:p>
            <a:r>
              <a:rPr lang="en-US" sz="2000">
                <a:latin typeface="Times New Roman" panose="02020603050405020304" pitchFamily="18" charset="0"/>
                <a:cs typeface="Times New Roman" panose="02020603050405020304" pitchFamily="18" charset="0"/>
              </a:rPr>
              <a:t>These hackers had access to about 209,000 credit card details and social security numbers of some clients. </a:t>
            </a:r>
          </a:p>
        </p:txBody>
      </p:sp>
      <p:pic>
        <p:nvPicPr>
          <p:cNvPr id="5" name="Picture 4" descr="Close-up of a credit file&#10;&#10;AI-generated content may be incorrect.">
            <a:extLst>
              <a:ext uri="{FF2B5EF4-FFF2-40B4-BE49-F238E27FC236}">
                <a16:creationId xmlns:a16="http://schemas.microsoft.com/office/drawing/2014/main" id="{03B727B3-6FEE-F290-A7C2-21790AD820EB}"/>
              </a:ext>
            </a:extLst>
          </p:cNvPr>
          <p:cNvPicPr>
            <a:picLocks noChangeAspect="1"/>
          </p:cNvPicPr>
          <p:nvPr/>
        </p:nvPicPr>
        <p:blipFill>
          <a:blip r:embed="rId2">
            <a:extLst>
              <a:ext uri="{837473B0-CC2E-450A-ABE3-18F120FF3D39}">
                <a1611:picAttrSrcUrl xmlns:a1611="http://schemas.microsoft.com/office/drawing/2016/11/main" r:id="rId3"/>
              </a:ext>
            </a:extLst>
          </a:blip>
          <a:srcRect t="3843" r="2" b="2"/>
          <a:stretch>
            <a:fillRect/>
          </a:stretch>
        </p:blipFill>
        <p:spPr>
          <a:xfrm>
            <a:off x="5911532" y="2484255"/>
            <a:ext cx="5150277" cy="37142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8F6FBAA-0FC7-9375-9885-F00ACF901E1F}"/>
              </a:ext>
            </a:extLst>
          </p:cNvPr>
          <p:cNvSpPr txBox="1"/>
          <p:nvPr/>
        </p:nvSpPr>
        <p:spPr>
          <a:xfrm>
            <a:off x="8629733" y="5998444"/>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ditoy.com/posts/8611">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789094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40794C-121F-9D61-1A38-DF2384D3F8E1}"/>
              </a:ext>
            </a:extLst>
          </p:cNvPr>
          <p:cNvSpPr>
            <a:spLocks noGrp="1"/>
          </p:cNvSpPr>
          <p:nvPr>
            <p:ph type="title"/>
          </p:nvPr>
        </p:nvSpPr>
        <p:spPr>
          <a:xfrm>
            <a:off x="793662" y="386930"/>
            <a:ext cx="10066122" cy="1298448"/>
          </a:xfrm>
        </p:spPr>
        <p:txBody>
          <a:bodyPr anchor="b">
            <a:normAutofit/>
          </a:bodyPr>
          <a:lstStyle/>
          <a:p>
            <a:r>
              <a:rPr lang="en-US" sz="4800">
                <a:latin typeface="Times New Roman" panose="02020603050405020304" pitchFamily="18" charset="0"/>
                <a:cs typeface="Times New Roman" panose="02020603050405020304" pitchFamily="18" charset="0"/>
              </a:rPr>
              <a:t>Ticketmaster Data Breach</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494CF5-6088-1197-2CA0-E7325DAF746A}"/>
              </a:ext>
            </a:extLst>
          </p:cNvPr>
          <p:cNvSpPr>
            <a:spLocks noGrp="1"/>
          </p:cNvSpPr>
          <p:nvPr>
            <p:ph idx="1"/>
          </p:nvPr>
        </p:nvSpPr>
        <p:spPr>
          <a:xfrm>
            <a:off x="793661" y="2599509"/>
            <a:ext cx="4530898" cy="3639450"/>
          </a:xfrm>
        </p:spPr>
        <p:txBody>
          <a:bodyPr anchor="ctr">
            <a:normAutofit/>
          </a:bodyPr>
          <a:lstStyle/>
          <a:p>
            <a:r>
              <a:rPr lang="en-US" sz="2000">
                <a:latin typeface="Times New Roman" panose="02020603050405020304" pitchFamily="18" charset="0"/>
                <a:cs typeface="Times New Roman" panose="02020603050405020304" pitchFamily="18" charset="0"/>
              </a:rPr>
              <a:t>The end of 2024, Ticketmaster had a data breach that affected millions of customers. The hackers stole names, email addresses, phone numbers, and even partial payment information. The hacker was traced back to a third-party system, that was for ticket processing. Ticketmaster had to review all third-party connections and strengthen its security overall. </a:t>
            </a:r>
          </a:p>
        </p:txBody>
      </p:sp>
      <p:pic>
        <p:nvPicPr>
          <p:cNvPr id="5" name="Picture 4" descr="Close-up of a ticket&#10;&#10;AI-generated content may be incorrect.">
            <a:extLst>
              <a:ext uri="{FF2B5EF4-FFF2-40B4-BE49-F238E27FC236}">
                <a16:creationId xmlns:a16="http://schemas.microsoft.com/office/drawing/2014/main" id="{3474B9EC-04B2-B34D-2F94-335DC325DEC6}"/>
              </a:ext>
            </a:extLst>
          </p:cNvPr>
          <p:cNvPicPr>
            <a:picLocks noChangeAspect="1"/>
          </p:cNvPicPr>
          <p:nvPr/>
        </p:nvPicPr>
        <p:blipFill>
          <a:blip r:embed="rId2">
            <a:extLst>
              <a:ext uri="{837473B0-CC2E-450A-ABE3-18F120FF3D39}">
                <a1611:picAttrSrcUrl xmlns:a1611="http://schemas.microsoft.com/office/drawing/2016/11/main" r:id="rId3"/>
              </a:ext>
            </a:extLst>
          </a:blip>
          <a:srcRect l="6148" r="1639" b="-2"/>
          <a:stretch>
            <a:fillRect/>
          </a:stretch>
        </p:blipFill>
        <p:spPr>
          <a:xfrm>
            <a:off x="5911532" y="2484255"/>
            <a:ext cx="5150277" cy="3714244"/>
          </a:xfrm>
          <a:prstGeom prst="rect">
            <a:avLst/>
          </a:prstGeom>
        </p:spPr>
      </p:pic>
      <p:sp>
        <p:nvSpPr>
          <p:cNvPr id="25" name="Rectangle 2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696D13-7F7E-2C29-D918-14E72B969EA5}"/>
              </a:ext>
            </a:extLst>
          </p:cNvPr>
          <p:cNvSpPr txBox="1"/>
          <p:nvPr/>
        </p:nvSpPr>
        <p:spPr>
          <a:xfrm>
            <a:off x="8472639" y="5998444"/>
            <a:ext cx="258917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hackerwebsecurity.com/ticketmaster-dovra-pagare-una-multa-di-10-milioni-di-dollari-per-aver-hackerato-unazienda-rival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49491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8FD1A4-0E7C-1191-890E-FE8D36848C7E}"/>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What is Security?</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7EB10C-FCB1-B010-CDB8-EB01E9903271}"/>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This is described as sacrificing convenience for the sake of safety.</a:t>
            </a:r>
          </a:p>
          <a:p>
            <a:r>
              <a:rPr lang="en-US" sz="2400" dirty="0">
                <a:latin typeface="Times New Roman" panose="02020603050405020304" pitchFamily="18" charset="0"/>
                <a:cs typeface="Times New Roman" panose="02020603050405020304" pitchFamily="18" charset="0"/>
              </a:rPr>
              <a:t>Security can be kept more secure with these six defenses; confidentiality, integrity, availability, authentication, authorization, accounting. </a:t>
            </a:r>
          </a:p>
        </p:txBody>
      </p:sp>
      <p:pic>
        <p:nvPicPr>
          <p:cNvPr id="5" name="Picture 4" descr="A lock on a circuit board&#10;&#10;AI-generated content may be incorrect.">
            <a:extLst>
              <a:ext uri="{FF2B5EF4-FFF2-40B4-BE49-F238E27FC236}">
                <a16:creationId xmlns:a16="http://schemas.microsoft.com/office/drawing/2014/main" id="{7BCEE873-5BF6-E874-27B6-88DF9DAE33E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707778" y="198798"/>
            <a:ext cx="2847702" cy="1601832"/>
          </a:xfrm>
          <a:prstGeom prst="rect">
            <a:avLst/>
          </a:prstGeom>
        </p:spPr>
      </p:pic>
    </p:spTree>
    <p:extLst>
      <p:ext uri="{BB962C8B-B14F-4D97-AF65-F5344CB8AC3E}">
        <p14:creationId xmlns:p14="http://schemas.microsoft.com/office/powerpoint/2010/main" val="16453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9D952C-DE7A-8FEE-CBAF-DB202D25C0E3}"/>
              </a:ext>
            </a:extLst>
          </p:cNvPr>
          <p:cNvSpPr>
            <a:spLocks noGrp="1"/>
          </p:cNvSpPr>
          <p:nvPr>
            <p:ph type="title"/>
          </p:nvPr>
        </p:nvSpPr>
        <p:spPr>
          <a:xfrm>
            <a:off x="6094105" y="802955"/>
            <a:ext cx="4977976" cy="1454051"/>
          </a:xfrm>
        </p:spPr>
        <p:txBody>
          <a:bodyPr>
            <a:normAutofit/>
          </a:bodyPr>
          <a:lstStyle/>
          <a:p>
            <a:r>
              <a:rPr lang="en-US" sz="3600">
                <a:solidFill>
                  <a:schemeClr val="tx2"/>
                </a:solidFill>
                <a:latin typeface="Times New Roman" panose="02020603050405020304" pitchFamily="18" charset="0"/>
                <a:cs typeface="Times New Roman" panose="02020603050405020304" pitchFamily="18" charset="0"/>
              </a:rPr>
              <a:t>What is Cybersecurity?</a:t>
            </a:r>
          </a:p>
        </p:txBody>
      </p:sp>
      <p:pic>
        <p:nvPicPr>
          <p:cNvPr id="18" name="Graphic 17" descr="Laptop Secure">
            <a:extLst>
              <a:ext uri="{FF2B5EF4-FFF2-40B4-BE49-F238E27FC236}">
                <a16:creationId xmlns:a16="http://schemas.microsoft.com/office/drawing/2014/main" id="{FBB5D7F5-1951-C6CE-9DA0-4C5DE88D78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7A90EA3A-0B1B-FF1B-BAEB-547D65985545}"/>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latin typeface="Times New Roman" panose="02020603050405020304" pitchFamily="18" charset="0"/>
                <a:cs typeface="Times New Roman" panose="02020603050405020304" pitchFamily="18" charset="0"/>
              </a:rPr>
              <a:t>Cybersecurity protects the integrity, confidentiality, and availability of information on the devices that store, manipulate, and transmit information through products, people, and procedures. </a:t>
            </a:r>
          </a:p>
          <a:p>
            <a:r>
              <a:rPr lang="en-US" sz="1800">
                <a:solidFill>
                  <a:schemeClr val="tx2"/>
                </a:solidFill>
                <a:latin typeface="Times New Roman" panose="02020603050405020304" pitchFamily="18" charset="0"/>
                <a:cs typeface="Times New Roman" panose="02020603050405020304" pitchFamily="18" charset="0"/>
              </a:rPr>
              <a:t>This helps to prevent identity theft, data theft, personal information stolen, and other sensitive information that a hacker would find on your accounts.</a:t>
            </a:r>
          </a:p>
        </p:txBody>
      </p:sp>
      <p:grpSp>
        <p:nvGrpSpPr>
          <p:cNvPr id="25" name="Group 24">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6" name="Freeform: Shape 25">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16481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F903DD-107C-D741-C671-4F32305B481B}"/>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Who Is Responsible For This?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81DCA5-473E-A5BF-73B3-B66035BA5F45}"/>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Threat agents are people or elements that have the ability to carry out a cyber threat.</a:t>
            </a:r>
          </a:p>
          <a:p>
            <a:r>
              <a:rPr lang="en-US" sz="2400" dirty="0">
                <a:latin typeface="Times New Roman" panose="02020603050405020304" pitchFamily="18" charset="0"/>
                <a:cs typeface="Times New Roman" panose="02020603050405020304" pitchFamily="18" charset="0"/>
              </a:rPr>
              <a:t>Threat actors are individuals or entities who are responsible for cyber attacks against users. </a:t>
            </a:r>
          </a:p>
          <a:p>
            <a:r>
              <a:rPr lang="en-US" sz="2400" dirty="0">
                <a:latin typeface="Times New Roman" panose="02020603050405020304" pitchFamily="18" charset="0"/>
                <a:cs typeface="Times New Roman" panose="02020603050405020304" pitchFamily="18" charset="0"/>
              </a:rPr>
              <a:t>Some cybercriminals include script kiddies, brokers, insiders, cyberterrorists, </a:t>
            </a:r>
            <a:r>
              <a:rPr lang="en-US" sz="2400" dirty="0" err="1">
                <a:latin typeface="Times New Roman" panose="02020603050405020304" pitchFamily="18" charset="0"/>
                <a:cs typeface="Times New Roman" panose="02020603050405020304" pitchFamily="18" charset="0"/>
              </a:rPr>
              <a:t>hactivists</a:t>
            </a:r>
            <a:r>
              <a:rPr lang="en-US" sz="2400" dirty="0">
                <a:latin typeface="Times New Roman" panose="02020603050405020304" pitchFamily="18" charset="0"/>
                <a:cs typeface="Times New Roman" panose="02020603050405020304" pitchFamily="18" charset="0"/>
              </a:rPr>
              <a:t>, or state actors. </a:t>
            </a:r>
          </a:p>
          <a:p>
            <a:r>
              <a:rPr lang="en-US" sz="2400" dirty="0">
                <a:latin typeface="Times New Roman" panose="02020603050405020304" pitchFamily="18" charset="0"/>
                <a:cs typeface="Times New Roman" panose="02020603050405020304" pitchFamily="18" charset="0"/>
              </a:rPr>
              <a:t>Vulnerability is a weakness that can be exploited. </a:t>
            </a:r>
          </a:p>
        </p:txBody>
      </p:sp>
    </p:spTree>
    <p:extLst>
      <p:ext uri="{BB962C8B-B14F-4D97-AF65-F5344CB8AC3E}">
        <p14:creationId xmlns:p14="http://schemas.microsoft.com/office/powerpoint/2010/main" val="297123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B5860C-3206-A02A-905F-AE71109180A6}"/>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Types of Attacks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AE0B7A-4EE4-0625-1FEB-9BE9DFC5C4F4}"/>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Password attacks</a:t>
            </a:r>
          </a:p>
          <a:p>
            <a:r>
              <a:rPr lang="en-US" sz="2400" dirty="0">
                <a:latin typeface="Times New Roman" panose="02020603050405020304" pitchFamily="18" charset="0"/>
                <a:cs typeface="Times New Roman" panose="02020603050405020304" pitchFamily="18" charset="0"/>
              </a:rPr>
              <a:t>Social engineering</a:t>
            </a:r>
          </a:p>
          <a:p>
            <a:r>
              <a:rPr lang="en-US" sz="2400" dirty="0">
                <a:latin typeface="Times New Roman" panose="02020603050405020304" pitchFamily="18" charset="0"/>
                <a:cs typeface="Times New Roman" panose="02020603050405020304" pitchFamily="18" charset="0"/>
              </a:rPr>
              <a:t>Phishing</a:t>
            </a:r>
          </a:p>
          <a:p>
            <a:r>
              <a:rPr lang="en-US" sz="2400" dirty="0">
                <a:latin typeface="Times New Roman" panose="02020603050405020304" pitchFamily="18" charset="0"/>
                <a:cs typeface="Times New Roman" panose="02020603050405020304" pitchFamily="18" charset="0"/>
              </a:rPr>
              <a:t>Social network risks</a:t>
            </a:r>
          </a:p>
          <a:p>
            <a:r>
              <a:rPr lang="en-US" sz="2400" dirty="0">
                <a:latin typeface="Times New Roman" panose="02020603050405020304" pitchFamily="18" charset="0"/>
                <a:cs typeface="Times New Roman" panose="02020603050405020304" pitchFamily="18" charset="0"/>
              </a:rPr>
              <a:t>Malware</a:t>
            </a:r>
          </a:p>
          <a:p>
            <a:endParaRPr lang="en-US" sz="2400" dirty="0"/>
          </a:p>
        </p:txBody>
      </p:sp>
      <p:pic>
        <p:nvPicPr>
          <p:cNvPr id="5" name="Picture 4" descr="A person in a hoodie with binary code&#10;&#10;AI-generated content may be incorrect.">
            <a:extLst>
              <a:ext uri="{FF2B5EF4-FFF2-40B4-BE49-F238E27FC236}">
                <a16:creationId xmlns:a16="http://schemas.microsoft.com/office/drawing/2014/main" id="{78F5A3A0-3B3F-2184-F9A2-116C2D34BE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08439" y="2776411"/>
            <a:ext cx="5019189" cy="2825931"/>
          </a:xfrm>
          <a:prstGeom prst="rect">
            <a:avLst/>
          </a:prstGeom>
        </p:spPr>
      </p:pic>
      <p:sp>
        <p:nvSpPr>
          <p:cNvPr id="6" name="TextBox 5">
            <a:extLst>
              <a:ext uri="{FF2B5EF4-FFF2-40B4-BE49-F238E27FC236}">
                <a16:creationId xmlns:a16="http://schemas.microsoft.com/office/drawing/2014/main" id="{6A4F810B-DEB0-2D01-C45A-0197A8A7DD8E}"/>
              </a:ext>
            </a:extLst>
          </p:cNvPr>
          <p:cNvSpPr txBox="1"/>
          <p:nvPr/>
        </p:nvSpPr>
        <p:spPr>
          <a:xfrm>
            <a:off x="5608440" y="5329112"/>
            <a:ext cx="4617600" cy="230832"/>
          </a:xfrm>
          <a:prstGeom prst="rect">
            <a:avLst/>
          </a:prstGeom>
          <a:noFill/>
        </p:spPr>
        <p:txBody>
          <a:bodyPr wrap="square" rtlCol="0">
            <a:spAutoFit/>
          </a:bodyPr>
          <a:lstStyle/>
          <a:p>
            <a:r>
              <a:rPr lang="en-US" sz="900">
                <a:hlinkClick r:id="rId3" tooltip="https://hondublog.com/2016/un-fallo-de-seguridad-permite-hackear-teclados-y-ratones-de-microsoft-hp-y-logitech/"/>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086235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CDCD9-70B4-5921-F709-CE37FFDF21E7}"/>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Password Attacks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695109-F440-4997-8BDD-215517F24AA7}"/>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Attackers use the most common and easiest passwords used and try hacking hundreds of people’s accounts with them. If they don’t access it using these generic passwords, they usually move on, unless you’re a target to them.</a:t>
            </a:r>
          </a:p>
          <a:p>
            <a:r>
              <a:rPr lang="en-US" sz="2400" dirty="0">
                <a:latin typeface="Times New Roman" panose="02020603050405020304" pitchFamily="18" charset="0"/>
                <a:cs typeface="Times New Roman" panose="02020603050405020304" pitchFamily="18" charset="0"/>
              </a:rPr>
              <a:t>Strong passwords are a must. Two-factor authentication is also important and can make your accounts more secure. </a:t>
            </a:r>
          </a:p>
        </p:txBody>
      </p:sp>
    </p:spTree>
    <p:extLst>
      <p:ext uri="{BB962C8B-B14F-4D97-AF65-F5344CB8AC3E}">
        <p14:creationId xmlns:p14="http://schemas.microsoft.com/office/powerpoint/2010/main" val="417201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5F3AC-BDA6-E3B6-EE71-9155DE7860D7}"/>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Social Engineering Attacks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15B70B-D14B-ACE7-82D6-A152ADE2D214}"/>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This involves someone impersonating someone. They could pretend to be a bank, a credit card, a popular business, your employer, federal cooperations. </a:t>
            </a:r>
          </a:p>
          <a:p>
            <a:r>
              <a:rPr lang="en-US" sz="2400" dirty="0">
                <a:latin typeface="Times New Roman" panose="02020603050405020304" pitchFamily="18" charset="0"/>
                <a:cs typeface="Times New Roman" panose="02020603050405020304" pitchFamily="18" charset="0"/>
              </a:rPr>
              <a:t>If someone reaches out pretending to be someone, they might ask for personal information, credit card numbers, social security numbers, addresses, or other sensitive information.</a:t>
            </a:r>
          </a:p>
          <a:p>
            <a:r>
              <a:rPr lang="en-US" sz="2400" dirty="0">
                <a:latin typeface="Times New Roman" panose="02020603050405020304" pitchFamily="18" charset="0"/>
                <a:cs typeface="Times New Roman" panose="02020603050405020304" pitchFamily="18" charset="0"/>
              </a:rPr>
              <a:t>They might act in a sense of urgency to receive this information. </a:t>
            </a:r>
          </a:p>
          <a:p>
            <a:r>
              <a:rPr lang="en-US" sz="2400" dirty="0">
                <a:latin typeface="Times New Roman" panose="02020603050405020304" pitchFamily="18" charset="0"/>
                <a:cs typeface="Times New Roman" panose="02020603050405020304" pitchFamily="18" charset="0"/>
              </a:rPr>
              <a:t>You should always be careful of who you’re talking to and who you’re giving your information to. </a:t>
            </a:r>
          </a:p>
        </p:txBody>
      </p:sp>
    </p:spTree>
    <p:extLst>
      <p:ext uri="{BB962C8B-B14F-4D97-AF65-F5344CB8AC3E}">
        <p14:creationId xmlns:p14="http://schemas.microsoft.com/office/powerpoint/2010/main" val="288963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FFFD33-F75F-05E6-F047-AE92BFC6E193}"/>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Phishing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4488D0-DA14-3628-D272-6A2C348CE516}"/>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There are ways to make sure you don’t fall for impersonations of someone or a company. </a:t>
            </a:r>
          </a:p>
          <a:p>
            <a:r>
              <a:rPr lang="en-US" sz="2400" dirty="0">
                <a:latin typeface="Times New Roman" panose="02020603050405020304" pitchFamily="18" charset="0"/>
                <a:cs typeface="Times New Roman" panose="02020603050405020304" pitchFamily="18" charset="0"/>
              </a:rPr>
              <a:t>There are some signs that can help decide if they are hackers.</a:t>
            </a:r>
          </a:p>
          <a:p>
            <a:r>
              <a:rPr lang="en-US" sz="2400" dirty="0">
                <a:latin typeface="Times New Roman" panose="02020603050405020304" pitchFamily="18" charset="0"/>
                <a:cs typeface="Times New Roman" panose="02020603050405020304" pitchFamily="18" charset="0"/>
              </a:rPr>
              <a:t>A sense of urgency for the information, asking for money or trying to give money, spelling errors, wrong names, suspicious links or attachments.</a:t>
            </a:r>
          </a:p>
        </p:txBody>
      </p:sp>
      <p:pic>
        <p:nvPicPr>
          <p:cNvPr id="5" name="Picture 4" descr="A blue circle with a white exclamation mark&#10;&#10;AI-generated content may be incorrect.">
            <a:extLst>
              <a:ext uri="{FF2B5EF4-FFF2-40B4-BE49-F238E27FC236}">
                <a16:creationId xmlns:a16="http://schemas.microsoft.com/office/drawing/2014/main" id="{1635A221-120C-1B37-7E07-821955EF074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163402" y="207479"/>
            <a:ext cx="1547852" cy="1547852"/>
          </a:xfrm>
          <a:prstGeom prst="rect">
            <a:avLst/>
          </a:prstGeom>
        </p:spPr>
      </p:pic>
    </p:spTree>
    <p:extLst>
      <p:ext uri="{BB962C8B-B14F-4D97-AF65-F5344CB8AC3E}">
        <p14:creationId xmlns:p14="http://schemas.microsoft.com/office/powerpoint/2010/main" val="2185515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9A590-49F0-9975-25E2-5E5EEFC41CD4}"/>
              </a:ext>
            </a:extLst>
          </p:cNvPr>
          <p:cNvSpPr>
            <a:spLocks noGrp="1"/>
          </p:cNvSpPr>
          <p:nvPr>
            <p:ph type="title"/>
          </p:nvPr>
        </p:nvSpPr>
        <p:spPr>
          <a:xfrm>
            <a:off x="808638" y="386930"/>
            <a:ext cx="9236700" cy="1188950"/>
          </a:xfrm>
        </p:spPr>
        <p:txBody>
          <a:bodyPr anchor="b">
            <a:normAutofit/>
          </a:bodyPr>
          <a:lstStyle/>
          <a:p>
            <a:r>
              <a:rPr lang="en-US" sz="5400" dirty="0">
                <a:latin typeface="Times New Roman" panose="02020603050405020304" pitchFamily="18" charset="0"/>
                <a:cs typeface="Times New Roman" panose="02020603050405020304" pitchFamily="18" charset="0"/>
              </a:rPr>
              <a:t>Social Networking Risks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34D4FE-7A57-0BD9-F40C-11B134DFF7CF}"/>
              </a:ext>
            </a:extLst>
          </p:cNvPr>
          <p:cNvSpPr>
            <a:spLocks noGrp="1"/>
          </p:cNvSpPr>
          <p:nvPr>
            <p:ph idx="1"/>
          </p:nvPr>
        </p:nvSpPr>
        <p:spPr>
          <a:xfrm>
            <a:off x="793660" y="2599509"/>
            <a:ext cx="10143668" cy="3435531"/>
          </a:xfrm>
        </p:spPr>
        <p:txBody>
          <a:bodyPr anchor="ctr">
            <a:normAutofit/>
          </a:bodyPr>
          <a:lstStyle/>
          <a:p>
            <a:r>
              <a:rPr lang="en-US" sz="2400" dirty="0">
                <a:latin typeface="Times New Roman" panose="02020603050405020304" pitchFamily="18" charset="0"/>
                <a:cs typeface="Times New Roman" panose="02020603050405020304" pitchFamily="18" charset="0"/>
              </a:rPr>
              <a:t>Social networking risks include what you post online. </a:t>
            </a:r>
          </a:p>
          <a:p>
            <a:r>
              <a:rPr lang="en-US" sz="2400" dirty="0">
                <a:latin typeface="Times New Roman" panose="02020603050405020304" pitchFamily="18" charset="0"/>
                <a:cs typeface="Times New Roman" panose="02020603050405020304" pitchFamily="18" charset="0"/>
              </a:rPr>
              <a:t>You should always be careful what friend requests you accept. Some could be trying to hack and gain access to your life.</a:t>
            </a:r>
          </a:p>
          <a:p>
            <a:r>
              <a:rPr lang="en-US" sz="2400" dirty="0">
                <a:latin typeface="Times New Roman" panose="02020603050405020304" pitchFamily="18" charset="0"/>
                <a:cs typeface="Times New Roman" panose="02020603050405020304" pitchFamily="18" charset="0"/>
              </a:rPr>
              <a:t>This is why you should never post too much of your personal life on your social medias if you are friends with people you do not know personally. </a:t>
            </a:r>
          </a:p>
        </p:txBody>
      </p:sp>
      <p:pic>
        <p:nvPicPr>
          <p:cNvPr id="5" name="Picture 4" descr="A blue square with a white letter f&#10;&#10;AI-generated content may be incorrect.">
            <a:extLst>
              <a:ext uri="{FF2B5EF4-FFF2-40B4-BE49-F238E27FC236}">
                <a16:creationId xmlns:a16="http://schemas.microsoft.com/office/drawing/2014/main" id="{28B57BF9-5400-EF8F-ED10-EB08A93A6B2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0186321" y="227025"/>
            <a:ext cx="1508760" cy="1508760"/>
          </a:xfrm>
          <a:prstGeom prst="rect">
            <a:avLst/>
          </a:prstGeom>
        </p:spPr>
      </p:pic>
      <p:pic>
        <p:nvPicPr>
          <p:cNvPr id="7" name="Picture 6" descr="A logo of a camera&#10;&#10;AI-generated content may be incorrect.">
            <a:extLst>
              <a:ext uri="{FF2B5EF4-FFF2-40B4-BE49-F238E27FC236}">
                <a16:creationId xmlns:a16="http://schemas.microsoft.com/office/drawing/2014/main" id="{0198CE10-4F58-5AD2-EC2A-71E0F4ADE60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860085" y="310959"/>
            <a:ext cx="1264921" cy="1264921"/>
          </a:xfrm>
          <a:prstGeom prst="rect">
            <a:avLst/>
          </a:prstGeom>
        </p:spPr>
      </p:pic>
      <p:sp>
        <p:nvSpPr>
          <p:cNvPr id="9" name="TextBox 8">
            <a:extLst>
              <a:ext uri="{FF2B5EF4-FFF2-40B4-BE49-F238E27FC236}">
                <a16:creationId xmlns:a16="http://schemas.microsoft.com/office/drawing/2014/main" id="{0A39BC8C-5F09-27A5-F144-DB58C2B2107B}"/>
              </a:ext>
            </a:extLst>
          </p:cNvPr>
          <p:cNvSpPr txBox="1"/>
          <p:nvPr/>
        </p:nvSpPr>
        <p:spPr>
          <a:xfrm>
            <a:off x="8860086" y="7168959"/>
            <a:ext cx="1078023" cy="646331"/>
          </a:xfrm>
          <a:prstGeom prst="rect">
            <a:avLst/>
          </a:prstGeom>
          <a:noFill/>
        </p:spPr>
        <p:txBody>
          <a:bodyPr wrap="square" rtlCol="0">
            <a:spAutoFit/>
          </a:bodyPr>
          <a:lstStyle/>
          <a:p>
            <a:r>
              <a:rPr lang="en-US" sz="900">
                <a:hlinkClick r:id="rId5" tooltip="https://2024.igem.wiki/iea/attributions"/>
              </a:rPr>
              <a:t>This Photo</a:t>
            </a:r>
            <a:r>
              <a:rPr lang="en-US" sz="900"/>
              <a:t> by Unknown Author is licensed under </a:t>
            </a:r>
            <a:r>
              <a:rPr lang="en-US" sz="900">
                <a:hlinkClick r:id="rId6" tooltip="https://creativecommons.org/licenses/by/3.0/"/>
              </a:rPr>
              <a:t>CC BY</a:t>
            </a:r>
            <a:endParaRPr lang="en-US" sz="900"/>
          </a:p>
        </p:txBody>
      </p:sp>
    </p:spTree>
    <p:extLst>
      <p:ext uri="{BB962C8B-B14F-4D97-AF65-F5344CB8AC3E}">
        <p14:creationId xmlns:p14="http://schemas.microsoft.com/office/powerpoint/2010/main" val="719300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1681</TotalTime>
  <Words>857</Words>
  <Application>Microsoft Macintosh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Times New Roman</vt:lpstr>
      <vt:lpstr>Office Theme</vt:lpstr>
      <vt:lpstr>Security Awareness</vt:lpstr>
      <vt:lpstr>What is Security?</vt:lpstr>
      <vt:lpstr>What is Cybersecurity?</vt:lpstr>
      <vt:lpstr>Who Is Responsible For This?</vt:lpstr>
      <vt:lpstr>Types of Attacks</vt:lpstr>
      <vt:lpstr>Password Attacks</vt:lpstr>
      <vt:lpstr>Social Engineering Attacks</vt:lpstr>
      <vt:lpstr>Phishing</vt:lpstr>
      <vt:lpstr>Social Networking Risks</vt:lpstr>
      <vt:lpstr>Malware</vt:lpstr>
      <vt:lpstr>Types of Malware</vt:lpstr>
      <vt:lpstr>Defenses</vt:lpstr>
      <vt:lpstr>Awareness</vt:lpstr>
      <vt:lpstr>The Equifax Breach</vt:lpstr>
      <vt:lpstr>Ticketmaster Data Breach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Bronwyn Nelson</dc:creator>
  <cp:lastModifiedBy>Bronwyn Nelson</cp:lastModifiedBy>
  <cp:revision>4</cp:revision>
  <dcterms:created xsi:type="dcterms:W3CDTF">2025-10-10T12:49:41Z</dcterms:created>
  <dcterms:modified xsi:type="dcterms:W3CDTF">2025-10-11T16:51:27Z</dcterms:modified>
</cp:coreProperties>
</file>