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353644-F63A-4C1D-9FD7-2A0498087C3E}">
  <a:tblStyle styleId="{4B353644-F63A-4C1D-9FD7-2A0498087C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lfaSlabOn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8f6032299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8f603229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9068307e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9068307e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f8aee98aa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f8aee98aa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8f603229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8f603229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f8aee98aa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f8aee98aa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9068307e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9068307e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9068307e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9068307e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8f60322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8f60322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8f603229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8f603229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8f603229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8f603229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8f603229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8f603229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8f603229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8f603229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eeexplore.ieee.org/document/88520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13.xml"/><Relationship Id="rId4" Type="http://schemas.openxmlformats.org/officeDocument/2006/relationships/image" Target="../media/image1.png"/><Relationship Id="rId5" Type="http://schemas.openxmlformats.org/officeDocument/2006/relationships/slide" Target="/ppt/slides/slid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299050"/>
            <a:ext cx="8520600" cy="128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800"/>
              <a:t>Pitch </a:t>
            </a:r>
            <a:r>
              <a:rPr lang="en-GB" sz="2800"/>
              <a:t>insensitive LSM - </a:t>
            </a:r>
            <a:r>
              <a:rPr lang="en-GB" sz="2800"/>
              <a:t>Convolution in f-space </a:t>
            </a:r>
            <a:endParaRPr sz="2800"/>
          </a:p>
        </p:txBody>
      </p:sp>
      <p:sp>
        <p:nvSpPr>
          <p:cNvPr id="57" name="Google Shape;57;p13"/>
          <p:cNvSpPr txBox="1"/>
          <p:nvPr>
            <p:ph idx="1" type="subTitle"/>
          </p:nvPr>
        </p:nvSpPr>
        <p:spPr>
          <a:xfrm>
            <a:off x="2397175" y="1791444"/>
            <a:ext cx="4200300" cy="780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sz="2222"/>
              <a:t>Group-14 </a:t>
            </a:r>
            <a:endParaRPr sz="2222"/>
          </a:p>
          <a:p>
            <a:pPr indent="0" lvl="0" marL="0" rtl="0" algn="ctr">
              <a:spcBef>
                <a:spcPts val="0"/>
              </a:spcBef>
              <a:spcAft>
                <a:spcPts val="0"/>
              </a:spcAft>
              <a:buNone/>
            </a:pPr>
            <a:r>
              <a:t/>
            </a:r>
            <a:endParaRPr/>
          </a:p>
        </p:txBody>
      </p:sp>
      <p:sp>
        <p:nvSpPr>
          <p:cNvPr id="58" name="Google Shape;58;p13"/>
          <p:cNvSpPr txBox="1"/>
          <p:nvPr/>
        </p:nvSpPr>
        <p:spPr>
          <a:xfrm>
            <a:off x="601575" y="2466475"/>
            <a:ext cx="254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Members</a:t>
            </a:r>
            <a:r>
              <a:rPr lang="en-GB">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Aman Shaikh - 19D070051</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Yogesh Katara- 19D070072</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Harsh Choudhary- 200070023</a:t>
            </a:r>
            <a:endParaRPr>
              <a:latin typeface="Roboto"/>
              <a:ea typeface="Roboto"/>
              <a:cs typeface="Roboto"/>
              <a:sym typeface="Roboto"/>
            </a:endParaRPr>
          </a:p>
        </p:txBody>
      </p:sp>
      <p:sp>
        <p:nvSpPr>
          <p:cNvPr id="59" name="Google Shape;59;p13"/>
          <p:cNvSpPr txBox="1"/>
          <p:nvPr/>
        </p:nvSpPr>
        <p:spPr>
          <a:xfrm>
            <a:off x="5432350" y="2748800"/>
            <a:ext cx="3196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roxima Nova"/>
                <a:ea typeface="Proxima Nova"/>
                <a:cs typeface="Proxima Nova"/>
                <a:sym typeface="Proxima Nova"/>
              </a:rPr>
              <a:t>Guide:</a:t>
            </a:r>
            <a:r>
              <a:rPr lang="en-GB">
                <a:latin typeface="Proxima Nova"/>
                <a:ea typeface="Proxima Nova"/>
                <a:cs typeface="Proxima Nova"/>
                <a:sym typeface="Proxima Nova"/>
              </a:rPr>
              <a:t> Vivek Saraswat </a:t>
            </a:r>
            <a:endParaRPr>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Prof. Udayan Ganguly</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0" name="Google Shape;60;p13"/>
          <p:cNvSpPr txBox="1"/>
          <p:nvPr/>
        </p:nvSpPr>
        <p:spPr>
          <a:xfrm>
            <a:off x="311700" y="3801725"/>
            <a:ext cx="831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Proxima Nova"/>
                <a:ea typeface="Proxima Nova"/>
                <a:cs typeface="Proxima Nova"/>
                <a:sym typeface="Proxima Nova"/>
              </a:rPr>
              <a:t>EE746: Neuromorphic Engineering</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Effect of filter size used in BSA</a:t>
            </a:r>
            <a:endParaRPr/>
          </a:p>
        </p:txBody>
      </p:sp>
      <p:sp>
        <p:nvSpPr>
          <p:cNvPr id="123" name="Google Shape;123;p22"/>
          <p:cNvSpPr txBox="1"/>
          <p:nvPr>
            <p:ph idx="1" type="body"/>
          </p:nvPr>
        </p:nvSpPr>
        <p:spPr>
          <a:xfrm>
            <a:off x="311700" y="1152475"/>
            <a:ext cx="5012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Ben Spiking Algorithm (BSA) is used to encode the input voice signals into spikes.</a:t>
            </a:r>
            <a:endParaRPr/>
          </a:p>
          <a:p>
            <a:pPr indent="-342900" lvl="0" marL="457200" rtl="0" algn="l">
              <a:spcBef>
                <a:spcPts val="0"/>
              </a:spcBef>
              <a:spcAft>
                <a:spcPts val="0"/>
              </a:spcAft>
              <a:buSzPts val="1800"/>
              <a:buChar char="●"/>
            </a:pPr>
            <a:r>
              <a:rPr lang="en-GB"/>
              <a:t>Increasing the filter size in BSA, the accuracy increased slightly.</a:t>
            </a:r>
            <a:endParaRPr/>
          </a:p>
          <a:p>
            <a:pPr indent="-342900" lvl="0" marL="457200" rtl="0" algn="l">
              <a:spcBef>
                <a:spcPts val="0"/>
              </a:spcBef>
              <a:spcAft>
                <a:spcPts val="0"/>
              </a:spcAft>
              <a:buSzPts val="1800"/>
              <a:buChar char="●"/>
            </a:pPr>
            <a:r>
              <a:rPr lang="en-GB"/>
              <a:t>Increasing filter size, increased spiking points in raster plots </a:t>
            </a:r>
            <a:endParaRPr/>
          </a:p>
          <a:p>
            <a:pPr indent="-342900" lvl="0" marL="457200" rtl="0" algn="l">
              <a:spcBef>
                <a:spcPts val="0"/>
              </a:spcBef>
              <a:spcAft>
                <a:spcPts val="0"/>
              </a:spcAft>
              <a:buSzPts val="1800"/>
              <a:buChar char="●"/>
            </a:pPr>
            <a:r>
              <a:rPr lang="en-GB"/>
              <a:t>This provides more data points for learning of LSM.</a:t>
            </a:r>
            <a:endParaRPr/>
          </a:p>
        </p:txBody>
      </p:sp>
      <p:graphicFrame>
        <p:nvGraphicFramePr>
          <p:cNvPr id="124" name="Google Shape;124;p22"/>
          <p:cNvGraphicFramePr/>
          <p:nvPr/>
        </p:nvGraphicFramePr>
        <p:xfrm>
          <a:off x="5324400" y="1809750"/>
          <a:ext cx="3000000" cy="3000000"/>
        </p:xfrm>
        <a:graphic>
          <a:graphicData uri="http://schemas.openxmlformats.org/drawingml/2006/table">
            <a:tbl>
              <a:tblPr>
                <a:noFill/>
                <a:tableStyleId>{4B353644-F63A-4C1D-9FD7-2A0498087C3E}</a:tableStyleId>
              </a:tblPr>
              <a:tblGrid>
                <a:gridCol w="1753950"/>
                <a:gridCol w="1753950"/>
              </a:tblGrid>
              <a:tr h="381000">
                <a:tc>
                  <a:txBody>
                    <a:bodyPr/>
                    <a:lstStyle/>
                    <a:p>
                      <a:pPr indent="0" lvl="0" marL="0" rtl="0" algn="ctr">
                        <a:spcBef>
                          <a:spcPts val="0"/>
                        </a:spcBef>
                        <a:spcAft>
                          <a:spcPts val="0"/>
                        </a:spcAft>
                        <a:buNone/>
                      </a:pPr>
                      <a:r>
                        <a:rPr b="1" lang="en-GB"/>
                        <a:t>Filter Size</a:t>
                      </a:r>
                      <a:endParaRPr b="1"/>
                    </a:p>
                  </a:txBody>
                  <a:tcPr marT="91425" marB="91425" marR="91425" marL="91425" anchor="ctr"/>
                </a:tc>
                <a:tc>
                  <a:txBody>
                    <a:bodyPr/>
                    <a:lstStyle/>
                    <a:p>
                      <a:pPr indent="0" lvl="0" marL="0" rtl="0" algn="ctr">
                        <a:spcBef>
                          <a:spcPts val="0"/>
                        </a:spcBef>
                        <a:spcAft>
                          <a:spcPts val="0"/>
                        </a:spcAft>
                        <a:buNone/>
                      </a:pPr>
                      <a:r>
                        <a:rPr b="1" lang="en-GB"/>
                        <a:t>Accuracy (%)</a:t>
                      </a:r>
                      <a:endParaRPr b="1"/>
                    </a:p>
                  </a:txBody>
                  <a:tcPr marT="91425" marB="91425" marR="91425" marL="91425" anchor="ctr"/>
                </a:tc>
              </a:tr>
              <a:tr h="381000">
                <a:tc>
                  <a:txBody>
                    <a:bodyPr/>
                    <a:lstStyle/>
                    <a:p>
                      <a:pPr indent="0" lvl="0" marL="0" rtl="0" algn="ctr">
                        <a:spcBef>
                          <a:spcPts val="0"/>
                        </a:spcBef>
                        <a:spcAft>
                          <a:spcPts val="0"/>
                        </a:spcAft>
                        <a:buNone/>
                      </a:pPr>
                      <a:r>
                        <a:rPr lang="en-GB"/>
                        <a:t>97</a:t>
                      </a:r>
                      <a:endParaRPr/>
                    </a:p>
                  </a:txBody>
                  <a:tcPr marT="91425" marB="91425" marR="91425" marL="91425" anchor="ctr"/>
                </a:tc>
                <a:tc>
                  <a:txBody>
                    <a:bodyPr/>
                    <a:lstStyle/>
                    <a:p>
                      <a:pPr indent="0" lvl="0" marL="0" rtl="0" algn="ctr">
                        <a:spcBef>
                          <a:spcPts val="0"/>
                        </a:spcBef>
                        <a:spcAft>
                          <a:spcPts val="0"/>
                        </a:spcAft>
                        <a:buNone/>
                      </a:pPr>
                      <a:r>
                        <a:rPr lang="en-GB"/>
                        <a:t>97.5</a:t>
                      </a:r>
                      <a:endParaRPr/>
                    </a:p>
                  </a:txBody>
                  <a:tcPr marT="91425" marB="91425" marR="91425" marL="91425" anchor="ctr"/>
                </a:tc>
              </a:tr>
              <a:tr h="381000">
                <a:tc>
                  <a:txBody>
                    <a:bodyPr/>
                    <a:lstStyle/>
                    <a:p>
                      <a:pPr indent="0" lvl="0" marL="0" rtl="0" algn="ctr">
                        <a:spcBef>
                          <a:spcPts val="0"/>
                        </a:spcBef>
                        <a:spcAft>
                          <a:spcPts val="0"/>
                        </a:spcAft>
                        <a:buNone/>
                      </a:pPr>
                      <a:r>
                        <a:rPr lang="en-GB"/>
                        <a:t>193</a:t>
                      </a:r>
                      <a:endParaRPr/>
                    </a:p>
                  </a:txBody>
                  <a:tcPr marT="91425" marB="91425" marR="91425" marL="91425" anchor="ctr"/>
                </a:tc>
                <a:tc>
                  <a:txBody>
                    <a:bodyPr/>
                    <a:lstStyle/>
                    <a:p>
                      <a:pPr indent="0" lvl="0" marL="0" rtl="0" algn="ctr">
                        <a:spcBef>
                          <a:spcPts val="0"/>
                        </a:spcBef>
                        <a:spcAft>
                          <a:spcPts val="0"/>
                        </a:spcAft>
                        <a:buNone/>
                      </a:pPr>
                      <a:r>
                        <a:rPr lang="en-GB"/>
                        <a:t>97.625</a:t>
                      </a:r>
                      <a:endParaRPr/>
                    </a:p>
                  </a:txBody>
                  <a:tcPr marT="91425" marB="91425" marR="91425" marL="91425" anchor="ctr"/>
                </a:tc>
              </a:tr>
              <a:tr h="381000">
                <a:tc>
                  <a:txBody>
                    <a:bodyPr/>
                    <a:lstStyle/>
                    <a:p>
                      <a:pPr indent="0" lvl="0" marL="0" rtl="0" algn="ctr">
                        <a:spcBef>
                          <a:spcPts val="0"/>
                        </a:spcBef>
                        <a:spcAft>
                          <a:spcPts val="0"/>
                        </a:spcAft>
                        <a:buNone/>
                      </a:pPr>
                      <a:r>
                        <a:rPr lang="en-GB"/>
                        <a:t>577</a:t>
                      </a:r>
                      <a:endParaRPr/>
                    </a:p>
                  </a:txBody>
                  <a:tcPr marT="91425" marB="91425" marR="91425" marL="91425" anchor="ctr"/>
                </a:tc>
                <a:tc>
                  <a:txBody>
                    <a:bodyPr/>
                    <a:lstStyle/>
                    <a:p>
                      <a:pPr indent="0" lvl="0" marL="0" rtl="0" algn="ctr">
                        <a:spcBef>
                          <a:spcPts val="0"/>
                        </a:spcBef>
                        <a:spcAft>
                          <a:spcPts val="0"/>
                        </a:spcAft>
                        <a:buNone/>
                      </a:pPr>
                      <a:r>
                        <a:rPr lang="en-GB"/>
                        <a:t>97.875</a:t>
                      </a:r>
                      <a:endParaRPr/>
                    </a:p>
                  </a:txBody>
                  <a:tcPr marT="91425" marB="91425" marR="91425" marL="91425" anchor="ctr"/>
                </a:tc>
              </a:tr>
            </a:tbl>
          </a:graphicData>
        </a:graphic>
      </p:graphicFrame>
      <p:sp>
        <p:nvSpPr>
          <p:cNvPr id="125" name="Google Shape;125;p22"/>
          <p:cNvSpPr txBox="1"/>
          <p:nvPr/>
        </p:nvSpPr>
        <p:spPr>
          <a:xfrm>
            <a:off x="5324400" y="3556275"/>
            <a:ext cx="35079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Proxima Nova"/>
                <a:ea typeface="Proxima Nova"/>
                <a:cs typeface="Proxima Nova"/>
                <a:sym typeface="Proxima Nova"/>
              </a:rPr>
              <a:t>Table III</a:t>
            </a:r>
            <a:endParaRPr b="1">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Filter</a:t>
            </a:r>
            <a:r>
              <a:rPr lang="en-GB">
                <a:latin typeface="Proxima Nova"/>
                <a:ea typeface="Proxima Nova"/>
                <a:cs typeface="Proxima Nova"/>
                <a:sym typeface="Proxima Nova"/>
              </a:rPr>
              <a:t> size vs Accuracy</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623400" y="42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Effect of filter size used in BSA</a:t>
            </a:r>
            <a:endParaRPr/>
          </a:p>
        </p:txBody>
      </p:sp>
      <p:pic>
        <p:nvPicPr>
          <p:cNvPr id="131" name="Google Shape;131;p23"/>
          <p:cNvPicPr preferRelativeResize="0"/>
          <p:nvPr/>
        </p:nvPicPr>
        <p:blipFill rotWithShape="1">
          <a:blip r:embed="rId3">
            <a:alphaModFix/>
          </a:blip>
          <a:srcRect b="10112" l="7115" r="5364" t="12929"/>
          <a:stretch/>
        </p:blipFill>
        <p:spPr>
          <a:xfrm>
            <a:off x="4713775" y="1677250"/>
            <a:ext cx="3913525" cy="2581050"/>
          </a:xfrm>
          <a:prstGeom prst="rect">
            <a:avLst/>
          </a:prstGeom>
          <a:noFill/>
          <a:ln>
            <a:noFill/>
          </a:ln>
        </p:spPr>
      </p:pic>
      <p:pic>
        <p:nvPicPr>
          <p:cNvPr id="132" name="Google Shape;132;p23"/>
          <p:cNvPicPr preferRelativeResize="0"/>
          <p:nvPr/>
        </p:nvPicPr>
        <p:blipFill rotWithShape="1">
          <a:blip r:embed="rId4">
            <a:alphaModFix/>
          </a:blip>
          <a:srcRect b="11053" l="6669" r="6260" t="11756"/>
          <a:stretch/>
        </p:blipFill>
        <p:spPr>
          <a:xfrm>
            <a:off x="832000" y="1630650"/>
            <a:ext cx="3881770" cy="2581050"/>
          </a:xfrm>
          <a:prstGeom prst="rect">
            <a:avLst/>
          </a:prstGeom>
          <a:noFill/>
          <a:ln>
            <a:noFill/>
          </a:ln>
        </p:spPr>
      </p:pic>
      <p:sp>
        <p:nvSpPr>
          <p:cNvPr id="133" name="Google Shape;133;p23"/>
          <p:cNvSpPr txBox="1"/>
          <p:nvPr/>
        </p:nvSpPr>
        <p:spPr>
          <a:xfrm>
            <a:off x="875875" y="4211700"/>
            <a:ext cx="756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Proxima Nova"/>
                <a:ea typeface="Proxima Nova"/>
                <a:cs typeface="Proxima Nova"/>
                <a:sym typeface="Proxima Nova"/>
              </a:rPr>
              <a:t>Fig. 3. Output of BSA for same input signal with filter size of 97 and 193 respectively</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and Conclusions</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LSMs are useful for speech recognition as they are efficient and low power consuming due to their SNN structure.</a:t>
            </a:r>
            <a:endParaRPr/>
          </a:p>
          <a:p>
            <a:pPr indent="-342900" lvl="0" marL="457200" rtl="0" algn="l">
              <a:spcBef>
                <a:spcPts val="0"/>
              </a:spcBef>
              <a:spcAft>
                <a:spcPts val="0"/>
              </a:spcAft>
              <a:buSzPts val="1800"/>
              <a:buChar char="●"/>
            </a:pPr>
            <a:r>
              <a:rPr lang="en-GB"/>
              <a:t>The training dataset must have all possible pitches for the model to work.</a:t>
            </a:r>
            <a:endParaRPr/>
          </a:p>
          <a:p>
            <a:pPr indent="-342900" lvl="0" marL="457200" rtl="0" algn="l">
              <a:spcBef>
                <a:spcPts val="0"/>
              </a:spcBef>
              <a:spcAft>
                <a:spcPts val="0"/>
              </a:spcAft>
              <a:buSzPts val="1800"/>
              <a:buChar char="●"/>
            </a:pPr>
            <a:r>
              <a:rPr lang="en-GB"/>
              <a:t>Increasing the size of the Liquid Reservoir helps improve the accuracy.</a:t>
            </a:r>
            <a:endParaRPr/>
          </a:p>
          <a:p>
            <a:pPr indent="-342900" lvl="0" marL="457200" rtl="0" algn="l">
              <a:spcBef>
                <a:spcPts val="0"/>
              </a:spcBef>
              <a:spcAft>
                <a:spcPts val="0"/>
              </a:spcAft>
              <a:buSzPts val="1800"/>
              <a:buChar char="●"/>
            </a:pPr>
            <a:r>
              <a:rPr lang="en-GB"/>
              <a:t>Increasing Filter size, slightly increasing accuracy but more hardware is needed for the filter.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a:t>
            </a:r>
            <a:r>
              <a:rPr lang="en-GB"/>
              <a:t>] A. Gorad, V. Saraswat and U. Ganguly, "Predicting Performance using Approximate State Space Model for Liquid State Machines," 2019 International Joint Conference on Neural Networks (IJCNN), 2019, pp. 1-8, doi: </a:t>
            </a:r>
            <a:r>
              <a:rPr lang="en-GB" u="sng">
                <a:solidFill>
                  <a:schemeClr val="hlink"/>
                </a:solidFill>
                <a:hlinkClick r:id="rId3"/>
              </a:rPr>
              <a:t>10.1109/IJCNN.2019.8852038</a:t>
            </a: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60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6" name="Google Shape;66;p14"/>
          <p:cNvSpPr txBox="1"/>
          <p:nvPr>
            <p:ph idx="1" type="body"/>
          </p:nvPr>
        </p:nvSpPr>
        <p:spPr>
          <a:xfrm>
            <a:off x="311700" y="13108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Speech recognition is a broad study area in computer science that recognizes spoken words and converts them to text</a:t>
            </a:r>
            <a:endParaRPr/>
          </a:p>
          <a:p>
            <a:pPr indent="0" lvl="0" marL="0" rtl="0" algn="l">
              <a:spcBef>
                <a:spcPts val="1200"/>
              </a:spcBef>
              <a:spcAft>
                <a:spcPts val="0"/>
              </a:spcAft>
              <a:buNone/>
            </a:pPr>
            <a:r>
              <a:rPr lang="en-GB"/>
              <a:t>Liquid State Machines (LSMs) are brain-inspired architecture, consisting of a large recurrent network of randomly connected spiking neurons</a:t>
            </a:r>
            <a:endParaRPr/>
          </a:p>
          <a:p>
            <a:pPr indent="0" lvl="0" marL="0" rtl="0" algn="l">
              <a:spcBef>
                <a:spcPts val="1200"/>
              </a:spcBef>
              <a:spcAft>
                <a:spcPts val="0"/>
              </a:spcAft>
              <a:buNone/>
            </a:pPr>
            <a:r>
              <a:rPr lang="en-GB"/>
              <a:t>It has various design parameters giving high flexibility for training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2" name="Google Shape;72;p15"/>
          <p:cNvSpPr txBox="1"/>
          <p:nvPr>
            <p:ph idx="1" type="body"/>
          </p:nvPr>
        </p:nvSpPr>
        <p:spPr>
          <a:xfrm>
            <a:off x="311700" y="1152475"/>
            <a:ext cx="5185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Preprocessing</a:t>
            </a:r>
            <a:r>
              <a:rPr lang="en-GB"/>
              <a:t>: This stage consists of a cascade of a second order filters and follows BSA algorithm to get the input spikes trains. 77 spike trains were generated for a corresponding input speech sample</a:t>
            </a:r>
            <a:endParaRPr/>
          </a:p>
          <a:p>
            <a:pPr indent="0" lvl="0" marL="0" rtl="0" algn="l">
              <a:spcBef>
                <a:spcPts val="1200"/>
              </a:spcBef>
              <a:spcAft>
                <a:spcPts val="0"/>
              </a:spcAft>
              <a:buNone/>
            </a:pPr>
            <a:r>
              <a:rPr b="1" lang="en-GB"/>
              <a:t>Liquid Reservoir:</a:t>
            </a:r>
            <a:r>
              <a:rPr lang="en-GB"/>
              <a:t> Grid of LIF neurons with fraction of excitatory and inhibitory neurons</a:t>
            </a:r>
            <a:endParaRPr/>
          </a:p>
          <a:p>
            <a:pPr indent="0" lvl="0" marL="0" rtl="0" algn="l">
              <a:spcBef>
                <a:spcPts val="1200"/>
              </a:spcBef>
              <a:spcAft>
                <a:spcPts val="1200"/>
              </a:spcAft>
              <a:buNone/>
            </a:pPr>
            <a:r>
              <a:rPr b="1" lang="en-GB"/>
              <a:t>Linear Classifier: </a:t>
            </a:r>
            <a:r>
              <a:rPr lang="en-GB"/>
              <a:t>A fully connected layer of spiking readout neurons to recognize the class of the input</a:t>
            </a:r>
            <a:endParaRPr/>
          </a:p>
        </p:txBody>
      </p:sp>
      <p:pic>
        <p:nvPicPr>
          <p:cNvPr id="73" name="Google Shape;73;p15"/>
          <p:cNvPicPr preferRelativeResize="0"/>
          <p:nvPr/>
        </p:nvPicPr>
        <p:blipFill>
          <a:blip r:embed="rId3">
            <a:alphaModFix/>
          </a:blip>
          <a:stretch>
            <a:fillRect/>
          </a:stretch>
        </p:blipFill>
        <p:spPr>
          <a:xfrm>
            <a:off x="5375400" y="1444798"/>
            <a:ext cx="3280175" cy="1940700"/>
          </a:xfrm>
          <a:prstGeom prst="rect">
            <a:avLst/>
          </a:prstGeom>
          <a:noFill/>
          <a:ln cap="flat" cmpd="sng" w="19050">
            <a:solidFill>
              <a:schemeClr val="dk2"/>
            </a:solidFill>
            <a:prstDash val="solid"/>
            <a:round/>
            <a:headEnd len="sm" w="sm" type="none"/>
            <a:tailEnd len="sm" w="sm" type="none"/>
          </a:ln>
        </p:spPr>
      </p:pic>
      <p:sp>
        <p:nvSpPr>
          <p:cNvPr id="74" name="Google Shape;74;p15"/>
          <p:cNvSpPr txBox="1"/>
          <p:nvPr/>
        </p:nvSpPr>
        <p:spPr>
          <a:xfrm>
            <a:off x="5436138" y="3568750"/>
            <a:ext cx="315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Proxima Nova"/>
                <a:ea typeface="Proxima Nova"/>
                <a:cs typeface="Proxima Nova"/>
                <a:sym typeface="Proxima Nova"/>
              </a:rPr>
              <a:t>Fig. 1. Implementation of LSM</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992050" y="997425"/>
            <a:ext cx="6386102" cy="2996251"/>
          </a:xfrm>
          <a:prstGeom prst="rect">
            <a:avLst/>
          </a:prstGeom>
          <a:noFill/>
          <a:ln cap="flat" cmpd="sng" w="19050">
            <a:solidFill>
              <a:schemeClr val="dk2"/>
            </a:solidFill>
            <a:prstDash val="solid"/>
            <a:round/>
            <a:headEnd len="sm" w="sm" type="none"/>
            <a:tailEnd len="sm" w="sm" type="none"/>
          </a:ln>
        </p:spPr>
      </p:pic>
      <p:sp>
        <p:nvSpPr>
          <p:cNvPr id="80" name="Google Shape;80;p16"/>
          <p:cNvSpPr txBox="1"/>
          <p:nvPr/>
        </p:nvSpPr>
        <p:spPr>
          <a:xfrm>
            <a:off x="1068250" y="4246175"/>
            <a:ext cx="6386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Proxima Nova"/>
                <a:ea typeface="Proxima Nova"/>
                <a:cs typeface="Proxima Nova"/>
                <a:sym typeface="Proxima Nova"/>
              </a:rPr>
              <a:t>Fig. 2. Raster plots of spoken digits (0-5) for a specific speaker.</a:t>
            </a:r>
            <a:endParaRPr>
              <a:latin typeface="Proxima Nova"/>
              <a:ea typeface="Proxima Nova"/>
              <a:cs typeface="Proxima Nova"/>
              <a:sym typeface="Proxima Nova"/>
            </a:endParaRPr>
          </a:p>
        </p:txBody>
      </p:sp>
      <p:sp>
        <p:nvSpPr>
          <p:cNvPr id="81" name="Google Shape;81;p16"/>
          <p:cNvSpPr txBox="1"/>
          <p:nvPr/>
        </p:nvSpPr>
        <p:spPr>
          <a:xfrm>
            <a:off x="931800" y="316800"/>
            <a:ext cx="36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a:t>
            </a:r>
            <a:endParaRPr/>
          </a:p>
        </p:txBody>
      </p:sp>
      <p:sp>
        <p:nvSpPr>
          <p:cNvPr id="87" name="Google Shape;87;p17"/>
          <p:cNvSpPr txBox="1"/>
          <p:nvPr>
            <p:ph idx="1" type="body"/>
          </p:nvPr>
        </p:nvSpPr>
        <p:spPr>
          <a:xfrm>
            <a:off x="311700" y="1152475"/>
            <a:ext cx="5133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a:t>
            </a:r>
            <a:r>
              <a:rPr lang="en-GB" sz="1400" u="sng">
                <a:solidFill>
                  <a:schemeClr val="accent5"/>
                </a:solidFill>
                <a:hlinkClick action="ppaction://hlinksldjump" r:id="rId3">
                  <a:extLst>
                    <a:ext uri="{A12FA001-AC4F-418D-AE19-62706E023703}">
                      <ahyp:hlinkClr val="tx"/>
                    </a:ext>
                  </a:extLst>
                </a:hlinkClick>
              </a:rPr>
              <a:t>[1]</a:t>
            </a:r>
            <a:r>
              <a:rPr lang="en-GB"/>
              <a:t>, the authors had perform spoken digit recognition on 500 samples from TI-46 dataset.</a:t>
            </a:r>
            <a:endParaRPr/>
          </a:p>
          <a:p>
            <a:pPr indent="-342900" lvl="0" marL="457200" rtl="0" algn="l">
              <a:spcBef>
                <a:spcPts val="0"/>
              </a:spcBef>
              <a:spcAft>
                <a:spcPts val="0"/>
              </a:spcAft>
              <a:buSzPts val="1800"/>
              <a:buChar char="●"/>
            </a:pPr>
            <a:r>
              <a:rPr lang="en-GB"/>
              <a:t>The samples consisted of 5 female speakers, each having 100 samples where each digit 0-9 had 10 samples each.</a:t>
            </a:r>
            <a:endParaRPr/>
          </a:p>
          <a:p>
            <a:pPr indent="-342900" lvl="0" marL="457200" rtl="0" algn="l">
              <a:spcBef>
                <a:spcPts val="0"/>
              </a:spcBef>
              <a:spcAft>
                <a:spcPts val="0"/>
              </a:spcAft>
              <a:buSzPts val="1800"/>
              <a:buChar char="●"/>
            </a:pPr>
            <a:r>
              <a:rPr lang="en-GB"/>
              <a:t>Reservoir size used was </a:t>
            </a:r>
            <a:r>
              <a:rPr b="1" lang="en-GB"/>
              <a:t>5x5x5</a:t>
            </a:r>
            <a:r>
              <a:rPr lang="en-GB"/>
              <a:t>.</a:t>
            </a:r>
            <a:endParaRPr/>
          </a:p>
          <a:p>
            <a:pPr indent="-342900" lvl="0" marL="457200" rtl="0" algn="l">
              <a:spcBef>
                <a:spcPts val="0"/>
              </a:spcBef>
              <a:spcAft>
                <a:spcPts val="0"/>
              </a:spcAft>
              <a:buSzPts val="1800"/>
              <a:buChar char="●"/>
            </a:pPr>
            <a:r>
              <a:rPr lang="en-GB"/>
              <a:t>5 fold testing and training was used for 20 epochs.</a:t>
            </a:r>
            <a:endParaRPr/>
          </a:p>
          <a:p>
            <a:pPr indent="-342900" lvl="0" marL="457200" rtl="0" algn="l">
              <a:spcBef>
                <a:spcPts val="0"/>
              </a:spcBef>
              <a:spcAft>
                <a:spcPts val="0"/>
              </a:spcAft>
              <a:buSzPts val="1800"/>
              <a:buChar char="●"/>
            </a:pPr>
            <a:r>
              <a:rPr lang="en-GB"/>
              <a:t>The accuracy was obtained to be </a:t>
            </a:r>
            <a:r>
              <a:rPr b="1" lang="en-GB"/>
              <a:t>99.09%.</a:t>
            </a:r>
            <a:endParaRPr b="1"/>
          </a:p>
        </p:txBody>
      </p:sp>
      <p:pic>
        <p:nvPicPr>
          <p:cNvPr id="88" name="Google Shape;88;p17"/>
          <p:cNvPicPr preferRelativeResize="0"/>
          <p:nvPr/>
        </p:nvPicPr>
        <p:blipFill>
          <a:blip r:embed="rId4">
            <a:alphaModFix/>
          </a:blip>
          <a:stretch>
            <a:fillRect/>
          </a:stretch>
        </p:blipFill>
        <p:spPr>
          <a:xfrm>
            <a:off x="5445000" y="1170125"/>
            <a:ext cx="3546600" cy="2275625"/>
          </a:xfrm>
          <a:prstGeom prst="rect">
            <a:avLst/>
          </a:prstGeom>
          <a:noFill/>
          <a:ln>
            <a:noFill/>
          </a:ln>
        </p:spPr>
      </p:pic>
      <p:sp>
        <p:nvSpPr>
          <p:cNvPr id="89" name="Google Shape;89;p17"/>
          <p:cNvSpPr txBox="1"/>
          <p:nvPr/>
        </p:nvSpPr>
        <p:spPr>
          <a:xfrm>
            <a:off x="5445000" y="3536150"/>
            <a:ext cx="338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roxima Nova"/>
                <a:ea typeface="Proxima Nova"/>
                <a:cs typeface="Proxima Nova"/>
                <a:sym typeface="Proxima Nova"/>
              </a:rPr>
              <a:t>Table I</a:t>
            </a:r>
            <a:endParaRPr b="1">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Performance comparison </a:t>
            </a:r>
            <a:r>
              <a:rPr lang="en-GB" u="sng">
                <a:solidFill>
                  <a:schemeClr val="hlink"/>
                </a:solidFill>
                <a:latin typeface="Proxima Nova"/>
                <a:ea typeface="Proxima Nova"/>
                <a:cs typeface="Proxima Nova"/>
                <a:sym typeface="Proxima Nova"/>
                <a:hlinkClick action="ppaction://hlinksldjump" r:id="rId5"/>
              </a:rPr>
              <a:t>[1]</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Replication</a:t>
            </a:r>
            <a:endParaRPr/>
          </a:p>
        </p:txBody>
      </p:sp>
      <p:sp>
        <p:nvSpPr>
          <p:cNvPr id="95" name="Google Shape;95;p18"/>
          <p:cNvSpPr txBox="1"/>
          <p:nvPr>
            <p:ph idx="1" type="body"/>
          </p:nvPr>
        </p:nvSpPr>
        <p:spPr>
          <a:xfrm>
            <a:off x="311700" y="1366800"/>
            <a:ext cx="8520600" cy="3599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The dataset and the codes from </a:t>
            </a:r>
            <a:r>
              <a:rPr lang="en-GB" sz="1900" u="sng">
                <a:solidFill>
                  <a:schemeClr val="hlink"/>
                </a:solidFill>
                <a:hlinkClick action="ppaction://hlinksldjump" r:id="rId3"/>
              </a:rPr>
              <a:t>[1]</a:t>
            </a:r>
            <a:r>
              <a:rPr lang="en-GB" sz="1900"/>
              <a:t> obtained were run and the accuracy obtained was </a:t>
            </a:r>
            <a:r>
              <a:rPr b="1" lang="en-GB" sz="1900"/>
              <a:t>98%</a:t>
            </a:r>
            <a:r>
              <a:rPr lang="en-GB" sz="1900"/>
              <a:t>.</a:t>
            </a:r>
            <a:endParaRPr sz="1900"/>
          </a:p>
          <a:p>
            <a:pPr indent="-349250" lvl="0" marL="457200" rtl="0" algn="l">
              <a:spcBef>
                <a:spcPts val="0"/>
              </a:spcBef>
              <a:spcAft>
                <a:spcPts val="0"/>
              </a:spcAft>
              <a:buSzPts val="1900"/>
              <a:buChar char="●"/>
            </a:pPr>
            <a:r>
              <a:rPr lang="en-GB" sz="1900"/>
              <a:t>The accuracy is quite high as all female speakers have high pitch.</a:t>
            </a:r>
            <a:endParaRPr sz="1900"/>
          </a:p>
          <a:p>
            <a:pPr indent="-349250" lvl="0" marL="457200" rtl="0" algn="l">
              <a:spcBef>
                <a:spcPts val="0"/>
              </a:spcBef>
              <a:spcAft>
                <a:spcPts val="0"/>
              </a:spcAft>
              <a:buSzPts val="1900"/>
              <a:buChar char="●"/>
            </a:pPr>
            <a:r>
              <a:rPr lang="en-GB" sz="1900"/>
              <a:t>Raster plots obtai</a:t>
            </a:r>
            <a:r>
              <a:rPr lang="en-GB" sz="1900"/>
              <a:t>ned are quite similar.</a:t>
            </a:r>
            <a:endParaRPr sz="1900"/>
          </a:p>
          <a:p>
            <a:pPr indent="-349250" lvl="0" marL="457200" rtl="0" algn="l">
              <a:spcBef>
                <a:spcPts val="0"/>
              </a:spcBef>
              <a:spcAft>
                <a:spcPts val="0"/>
              </a:spcAft>
              <a:buSzPts val="1900"/>
              <a:buChar char="●"/>
            </a:pPr>
            <a:r>
              <a:rPr lang="en-GB" sz="1900"/>
              <a:t>Different digits can be distinguished from their raster plots</a:t>
            </a:r>
            <a:endParaRPr sz="1900"/>
          </a:p>
          <a:p>
            <a:pPr indent="0" lvl="0" marL="457200" rtl="0" algn="l">
              <a:spcBef>
                <a:spcPts val="1200"/>
              </a:spcBef>
              <a:spcAft>
                <a:spcPts val="0"/>
              </a:spcAft>
              <a:buNone/>
            </a:pPr>
            <a:r>
              <a:t/>
            </a:r>
            <a:endParaRPr sz="1900"/>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 &amp; Methodology</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As a next step towards modelling LSMs as pitch insensitive, the dataset used contains 4 male and 4 female speakers.</a:t>
            </a:r>
            <a:endParaRPr/>
          </a:p>
          <a:p>
            <a:pPr indent="-342900" lvl="0" marL="457200" rtl="0" algn="l">
              <a:spcBef>
                <a:spcPts val="0"/>
              </a:spcBef>
              <a:spcAft>
                <a:spcPts val="0"/>
              </a:spcAft>
              <a:buSzPts val="1800"/>
              <a:buChar char="●"/>
            </a:pPr>
            <a:r>
              <a:rPr lang="en-GB"/>
              <a:t>We used 800 samples from TI-46 dataset which consist of 8 speakers, each having 100 samples of digit 0-9 have 10 </a:t>
            </a:r>
            <a:r>
              <a:rPr lang="en-GB"/>
              <a:t>sample</a:t>
            </a:r>
            <a:r>
              <a:rPr lang="en-GB"/>
              <a:t> each</a:t>
            </a:r>
            <a:endParaRPr/>
          </a:p>
          <a:p>
            <a:pPr indent="-342900" lvl="0" marL="457200" rtl="0" algn="l">
              <a:spcBef>
                <a:spcPts val="0"/>
              </a:spcBef>
              <a:spcAft>
                <a:spcPts val="0"/>
              </a:spcAft>
              <a:buSzPts val="1800"/>
              <a:buChar char="●"/>
            </a:pPr>
            <a:r>
              <a:rPr lang="en-GB"/>
              <a:t>This samples fed to the preprocessing unit to generate the training inputs for LSMs. </a:t>
            </a:r>
            <a:endParaRPr/>
          </a:p>
          <a:p>
            <a:pPr indent="-342900" lvl="0" marL="457200" rtl="0" algn="l">
              <a:spcBef>
                <a:spcPts val="0"/>
              </a:spcBef>
              <a:spcAft>
                <a:spcPts val="0"/>
              </a:spcAft>
              <a:buSzPts val="1800"/>
              <a:buChar char="●"/>
            </a:pPr>
            <a:r>
              <a:rPr lang="en-GB"/>
              <a:t>Reservoir size is same as used in paper and 5 fold training and testing is used.</a:t>
            </a:r>
            <a:endParaRPr/>
          </a:p>
          <a:p>
            <a:pPr indent="-342900" lvl="0" marL="457200" rtl="0" algn="l">
              <a:spcBef>
                <a:spcPts val="0"/>
              </a:spcBef>
              <a:spcAft>
                <a:spcPts val="0"/>
              </a:spcAft>
              <a:buSzPts val="1800"/>
              <a:buChar char="●"/>
            </a:pPr>
            <a:r>
              <a:rPr lang="en-GB"/>
              <a:t>The accuracy obtained is </a:t>
            </a:r>
            <a:r>
              <a:rPr b="1" lang="en-GB"/>
              <a:t>95.00%.</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 on one pitch and Test on another pitch</a:t>
            </a:r>
            <a:endParaRPr/>
          </a:p>
        </p:txBody>
      </p:sp>
      <p:sp>
        <p:nvSpPr>
          <p:cNvPr id="107" name="Google Shape;107;p20"/>
          <p:cNvSpPr txBox="1"/>
          <p:nvPr>
            <p:ph idx="1" type="body"/>
          </p:nvPr>
        </p:nvSpPr>
        <p:spPr>
          <a:xfrm>
            <a:off x="311700" y="1152475"/>
            <a:ext cx="8520600" cy="13086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GB"/>
              <a:t>Training the LSM on a particular pitch/speaker does not do well when testing </a:t>
            </a:r>
            <a:r>
              <a:rPr lang="en-GB"/>
              <a:t>on a different speaker.</a:t>
            </a:r>
            <a:endParaRPr/>
          </a:p>
          <a:p>
            <a:pPr indent="-317182" lvl="0" marL="457200" rtl="0" algn="l">
              <a:spcBef>
                <a:spcPts val="0"/>
              </a:spcBef>
              <a:spcAft>
                <a:spcPts val="0"/>
              </a:spcAft>
              <a:buSzPct val="100000"/>
              <a:buChar char="●"/>
            </a:pPr>
            <a:r>
              <a:rPr lang="en-GB"/>
              <a:t>Test accuracy is 0% for any random case.</a:t>
            </a:r>
            <a:endParaRPr/>
          </a:p>
          <a:p>
            <a:pPr indent="-317182" lvl="0" marL="457200" rtl="0" algn="l">
              <a:spcBef>
                <a:spcPts val="0"/>
              </a:spcBef>
              <a:spcAft>
                <a:spcPts val="0"/>
              </a:spcAft>
              <a:buSzPct val="100000"/>
              <a:buChar char="●"/>
            </a:pPr>
            <a:r>
              <a:rPr lang="en-GB"/>
              <a:t>As the model has never seen another pitch and both the signals are uncorrelated, it will  be rarely able to detect it and since the no of data points are not very large , the accuracy comes out to be 0 </a:t>
            </a:r>
            <a:endParaRPr/>
          </a:p>
          <a:p>
            <a:pPr indent="-317182" lvl="0" marL="457200" rtl="0" algn="l">
              <a:spcBef>
                <a:spcPts val="0"/>
              </a:spcBef>
              <a:spcAft>
                <a:spcPts val="0"/>
              </a:spcAft>
              <a:buSzPct val="100000"/>
              <a:buChar char="●"/>
            </a:pPr>
            <a:r>
              <a:rPr lang="en-GB"/>
              <a:t>The raster plots look different for different pitches.</a:t>
            </a:r>
            <a:endParaRPr/>
          </a:p>
        </p:txBody>
      </p:sp>
      <p:sp>
        <p:nvSpPr>
          <p:cNvPr id="108" name="Google Shape;108;p20"/>
          <p:cNvSpPr txBox="1"/>
          <p:nvPr>
            <p:ph type="title"/>
          </p:nvPr>
        </p:nvSpPr>
        <p:spPr>
          <a:xfrm>
            <a:off x="311700" y="2461125"/>
            <a:ext cx="85206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700"/>
              <a:t>Train on mixed pitches and Test on another pitch</a:t>
            </a:r>
            <a:endParaRPr sz="2700"/>
          </a:p>
        </p:txBody>
      </p:sp>
      <p:sp>
        <p:nvSpPr>
          <p:cNvPr id="109" name="Google Shape;109;p20"/>
          <p:cNvSpPr txBox="1"/>
          <p:nvPr>
            <p:ph idx="1" type="body"/>
          </p:nvPr>
        </p:nvSpPr>
        <p:spPr>
          <a:xfrm>
            <a:off x="311700" y="3569325"/>
            <a:ext cx="8520600" cy="87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After training the model on mixed pitches, the test accuracy on the untrained pitch is 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Effect of Liquid Reservoir size</a:t>
            </a:r>
            <a:endParaRPr/>
          </a:p>
        </p:txBody>
      </p:sp>
      <p:sp>
        <p:nvSpPr>
          <p:cNvPr id="115" name="Google Shape;115;p21"/>
          <p:cNvSpPr txBox="1"/>
          <p:nvPr>
            <p:ph idx="1" type="body"/>
          </p:nvPr>
        </p:nvSpPr>
        <p:spPr>
          <a:xfrm>
            <a:off x="311700" y="1152475"/>
            <a:ext cx="547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accuracy corresponding to the size of the reservoir is given in the table </a:t>
            </a:r>
            <a:endParaRPr/>
          </a:p>
          <a:p>
            <a:pPr indent="0" lvl="0" marL="0" rtl="0" algn="l">
              <a:spcBef>
                <a:spcPts val="1200"/>
              </a:spcBef>
              <a:spcAft>
                <a:spcPts val="0"/>
              </a:spcAft>
              <a:buNone/>
            </a:pPr>
            <a:r>
              <a:rPr lang="en-GB"/>
              <a:t>The accuracy increased with reservoir size.</a:t>
            </a:r>
            <a:endParaRPr/>
          </a:p>
          <a:p>
            <a:pPr indent="0" lvl="0" marL="0" rtl="0" algn="l">
              <a:spcBef>
                <a:spcPts val="1200"/>
              </a:spcBef>
              <a:spcAft>
                <a:spcPts val="0"/>
              </a:spcAft>
              <a:buNone/>
            </a:pPr>
            <a:r>
              <a:rPr lang="en-GB"/>
              <a:t>Computation time increased due to large matrices.</a:t>
            </a:r>
            <a:endParaRPr/>
          </a:p>
          <a:p>
            <a:pPr indent="0" lvl="0" marL="0" rtl="0" algn="l">
              <a:spcBef>
                <a:spcPts val="1200"/>
              </a:spcBef>
              <a:spcAft>
                <a:spcPts val="1200"/>
              </a:spcAft>
              <a:buNone/>
            </a:pPr>
            <a:r>
              <a:t/>
            </a:r>
            <a:endParaRPr/>
          </a:p>
        </p:txBody>
      </p:sp>
      <p:graphicFrame>
        <p:nvGraphicFramePr>
          <p:cNvPr id="116" name="Google Shape;116;p21"/>
          <p:cNvGraphicFramePr/>
          <p:nvPr/>
        </p:nvGraphicFramePr>
        <p:xfrm>
          <a:off x="5786200" y="1125550"/>
          <a:ext cx="3000000" cy="3000000"/>
        </p:xfrm>
        <a:graphic>
          <a:graphicData uri="http://schemas.openxmlformats.org/drawingml/2006/table">
            <a:tbl>
              <a:tblPr>
                <a:noFill/>
                <a:tableStyleId>{4B353644-F63A-4C1D-9FD7-2A0498087C3E}</a:tableStyleId>
              </a:tblPr>
              <a:tblGrid>
                <a:gridCol w="1523050"/>
                <a:gridCol w="1523050"/>
              </a:tblGrid>
              <a:tr h="578475">
                <a:tc>
                  <a:txBody>
                    <a:bodyPr/>
                    <a:lstStyle/>
                    <a:p>
                      <a:pPr indent="0" lvl="0" marL="0" rtl="0" algn="ctr">
                        <a:spcBef>
                          <a:spcPts val="0"/>
                        </a:spcBef>
                        <a:spcAft>
                          <a:spcPts val="0"/>
                        </a:spcAft>
                        <a:buNone/>
                      </a:pPr>
                      <a:r>
                        <a:rPr b="1" lang="en-GB"/>
                        <a:t>Reservoir Size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a:t>Accuracy(%)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78475">
                <a:tc>
                  <a:txBody>
                    <a:bodyPr/>
                    <a:lstStyle/>
                    <a:p>
                      <a:pPr indent="0" lvl="0" marL="0" rtl="0" algn="ctr">
                        <a:spcBef>
                          <a:spcPts val="0"/>
                        </a:spcBef>
                        <a:spcAft>
                          <a:spcPts val="0"/>
                        </a:spcAft>
                        <a:buNone/>
                      </a:pPr>
                      <a:r>
                        <a:rPr lang="en-GB" sz="1200"/>
                        <a:t>5x5x5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200"/>
                        <a:t>95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78475">
                <a:tc>
                  <a:txBody>
                    <a:bodyPr/>
                    <a:lstStyle/>
                    <a:p>
                      <a:pPr indent="0" lvl="0" marL="0" rtl="0" algn="ctr">
                        <a:spcBef>
                          <a:spcPts val="0"/>
                        </a:spcBef>
                        <a:spcAft>
                          <a:spcPts val="0"/>
                        </a:spcAft>
                        <a:buNone/>
                      </a:pPr>
                      <a:r>
                        <a:rPr lang="en-GB" sz="1200"/>
                        <a:t>5x5x8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200"/>
                        <a:t>96.25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78475">
                <a:tc>
                  <a:txBody>
                    <a:bodyPr/>
                    <a:lstStyle/>
                    <a:p>
                      <a:pPr indent="0" lvl="0" marL="0" rtl="0" algn="ctr">
                        <a:spcBef>
                          <a:spcPts val="0"/>
                        </a:spcBef>
                        <a:spcAft>
                          <a:spcPts val="0"/>
                        </a:spcAft>
                        <a:buNone/>
                      </a:pPr>
                      <a:r>
                        <a:rPr lang="en-GB" sz="1200"/>
                        <a:t>8x5x5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200"/>
                        <a:t>96.75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78475">
                <a:tc>
                  <a:txBody>
                    <a:bodyPr/>
                    <a:lstStyle/>
                    <a:p>
                      <a:pPr indent="0" lvl="0" marL="0" rtl="0" algn="ctr">
                        <a:spcBef>
                          <a:spcPts val="0"/>
                        </a:spcBef>
                        <a:spcAft>
                          <a:spcPts val="0"/>
                        </a:spcAft>
                        <a:buNone/>
                      </a:pPr>
                      <a:r>
                        <a:rPr lang="en-GB" sz="1200"/>
                        <a:t>10x5x5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200"/>
                        <a:t>97.5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117" name="Google Shape;117;p21"/>
          <p:cNvSpPr txBox="1"/>
          <p:nvPr/>
        </p:nvSpPr>
        <p:spPr>
          <a:xfrm>
            <a:off x="5786150" y="4038475"/>
            <a:ext cx="30462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Proxima Nova"/>
                <a:ea typeface="Proxima Nova"/>
                <a:cs typeface="Proxima Nova"/>
                <a:sym typeface="Proxima Nova"/>
              </a:rPr>
              <a:t>Table II</a:t>
            </a:r>
            <a:endParaRPr b="1">
              <a:latin typeface="Proxima Nova"/>
              <a:ea typeface="Proxima Nova"/>
              <a:cs typeface="Proxima Nova"/>
              <a:sym typeface="Proxima Nova"/>
            </a:endParaRPr>
          </a:p>
          <a:p>
            <a:pPr indent="0" lvl="0" marL="0" rtl="0" algn="ctr">
              <a:spcBef>
                <a:spcPts val="0"/>
              </a:spcBef>
              <a:spcAft>
                <a:spcPts val="0"/>
              </a:spcAft>
              <a:buNone/>
            </a:pPr>
            <a:r>
              <a:rPr lang="en-GB">
                <a:latin typeface="Proxima Nova"/>
                <a:ea typeface="Proxima Nova"/>
                <a:cs typeface="Proxima Nova"/>
                <a:sym typeface="Proxima Nova"/>
              </a:rPr>
              <a:t>Reservoir size vs Accuracy</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