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72" r:id="rId6"/>
    <p:sldId id="262" r:id="rId7"/>
    <p:sldId id="264" r:id="rId8"/>
    <p:sldId id="263" r:id="rId9"/>
    <p:sldId id="265" r:id="rId10"/>
    <p:sldId id="273" r:id="rId11"/>
    <p:sldId id="27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5833"/>
  </p:normalViewPr>
  <p:slideViewPr>
    <p:cSldViewPr snapToGrid="0">
      <p:cViewPr varScale="1">
        <p:scale>
          <a:sx n="95" d="100"/>
          <a:sy n="95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 (OR)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632929"/>
              </p:ext>
            </p:extLst>
          </p:nvPr>
        </p:nvGraphicFramePr>
        <p:xfrm>
          <a:off x="1103313" y="2052638"/>
          <a:ext cx="89471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/>
                <a:gridCol w="2982383"/>
                <a:gridCol w="29823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&amp;&amp;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76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 (NOT)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049992"/>
              </p:ext>
            </p:extLst>
          </p:nvPr>
        </p:nvGraphicFramePr>
        <p:xfrm>
          <a:off x="1103313" y="2052638"/>
          <a:ext cx="59647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/>
                <a:gridCol w="29823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12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smtClean="0"/>
              <a:t>object name].[method name](parameters)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Math.sin</a:t>
            </a:r>
            <a:r>
              <a:rPr lang="en-US" dirty="0" smtClean="0"/>
              <a:t>(3.145159)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(“Hello”)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1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Conditionals</a:t>
            </a:r>
            <a:endParaRPr lang="en-US" dirty="0" smtClean="0"/>
          </a:p>
          <a:p>
            <a:r>
              <a:rPr lang="en-US" dirty="0" smtClean="0"/>
              <a:t>Classes and methods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956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en-US" dirty="0" smtClean="0"/>
          </a:p>
          <a:p>
            <a:r>
              <a:rPr lang="en-US" dirty="0" smtClean="0"/>
              <a:t>If-else statements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891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6110" y="1501605"/>
            <a:ext cx="10501501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1" dirty="0">
                <a:solidFill>
                  <a:srgbClr val="008000"/>
                </a:solidFill>
                <a:latin typeface="Courier" charset="0"/>
                <a:ea typeface="Calibri" charset="0"/>
                <a:cs typeface="Courier" charset="0"/>
              </a:rPr>
              <a:t>if</a:t>
            </a:r>
            <a:r>
              <a:rPr lang="en-US" dirty="0">
                <a:solidFill>
                  <a:srgbClr val="666666"/>
                </a:solidFill>
                <a:latin typeface="Courier" charset="0"/>
                <a:ea typeface="Calibri" charset="0"/>
                <a:cs typeface="Courier" charset="0"/>
              </a:rPr>
              <a:t>(</a:t>
            </a:r>
            <a:r>
              <a:rPr lang="en-US" dirty="0">
                <a:latin typeface="Courier" charset="0"/>
                <a:ea typeface="Calibri" charset="0"/>
                <a:cs typeface="Courier" charset="0"/>
              </a:rPr>
              <a:t>condition</a:t>
            </a:r>
            <a:r>
              <a:rPr lang="en-US" dirty="0">
                <a:solidFill>
                  <a:srgbClr val="666666"/>
                </a:solidFill>
                <a:latin typeface="Courier" charset="0"/>
                <a:ea typeface="Calibri" charset="0"/>
                <a:cs typeface="Courier" charset="0"/>
              </a:rPr>
              <a:t>){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latin typeface="Courier" charset="0"/>
                <a:ea typeface="Calibri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alibri" charset="0"/>
                <a:cs typeface="Courier" charset="0"/>
              </a:rPr>
              <a:t>System</a:t>
            </a:r>
            <a:r>
              <a:rPr lang="en-US" dirty="0" err="1">
                <a:solidFill>
                  <a:srgbClr val="666666"/>
                </a:solidFill>
                <a:latin typeface="Courier" charset="0"/>
                <a:ea typeface="Calibri" charset="0"/>
                <a:cs typeface="Courier" charset="0"/>
              </a:rPr>
              <a:t>.</a:t>
            </a:r>
            <a:r>
              <a:rPr lang="en-US" dirty="0" err="1">
                <a:solidFill>
                  <a:srgbClr val="7D9029"/>
                </a:solidFill>
                <a:latin typeface="Courier" charset="0"/>
                <a:ea typeface="Calibri" charset="0"/>
                <a:cs typeface="Courier" charset="0"/>
              </a:rPr>
              <a:t>out</a:t>
            </a:r>
            <a:r>
              <a:rPr lang="en-US" dirty="0" err="1">
                <a:solidFill>
                  <a:srgbClr val="666666"/>
                </a:solidFill>
                <a:latin typeface="Courier" charset="0"/>
                <a:ea typeface="Calibri" charset="0"/>
                <a:cs typeface="Courier" charset="0"/>
              </a:rPr>
              <a:t>.</a:t>
            </a:r>
            <a:r>
              <a:rPr lang="en-US" dirty="0" err="1">
                <a:solidFill>
                  <a:srgbClr val="7D9029"/>
                </a:solidFill>
                <a:latin typeface="Courier" charset="0"/>
                <a:ea typeface="Calibri" charset="0"/>
                <a:cs typeface="Courier" charset="0"/>
              </a:rPr>
              <a:t>println</a:t>
            </a:r>
            <a:r>
              <a:rPr lang="en-US" dirty="0">
                <a:solidFill>
                  <a:srgbClr val="666666"/>
                </a:solidFill>
                <a:latin typeface="Courier" charset="0"/>
                <a:ea typeface="Calibri" charset="0"/>
                <a:cs typeface="Courier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urier" charset="0"/>
                <a:ea typeface="Calibri" charset="0"/>
                <a:cs typeface="Courier" charset="0"/>
              </a:rPr>
              <a:t>"It was true!!"</a:t>
            </a:r>
            <a:r>
              <a:rPr lang="en-US" dirty="0">
                <a:solidFill>
                  <a:srgbClr val="666666"/>
                </a:solidFill>
                <a:latin typeface="Courier" charset="0"/>
                <a:ea typeface="Calibri" charset="0"/>
                <a:cs typeface="Courier" charset="0"/>
              </a:rPr>
              <a:t>);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666666"/>
                </a:solidFill>
                <a:latin typeface="Courier" charset="0"/>
                <a:ea typeface="Calibri" charset="0"/>
                <a:cs typeface="Courier" charset="0"/>
              </a:rPr>
              <a:t>}</a:t>
            </a:r>
            <a:endParaRPr lang="en-US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26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6110" y="1501605"/>
            <a:ext cx="10501501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1" dirty="0">
                <a:solidFill>
                  <a:srgbClr val="008000"/>
                </a:solidFill>
                <a:latin typeface="Courier" charset="0"/>
                <a:ea typeface="Calibri" charset="0"/>
                <a:cs typeface="Courier" charset="0"/>
              </a:rPr>
              <a:t>if</a:t>
            </a:r>
            <a:r>
              <a:rPr lang="en-US" dirty="0">
                <a:solidFill>
                  <a:srgbClr val="666666"/>
                </a:solidFill>
                <a:latin typeface="Courier" charset="0"/>
                <a:ea typeface="Calibri" charset="0"/>
                <a:cs typeface="Courier" charset="0"/>
              </a:rPr>
              <a:t>(</a:t>
            </a:r>
            <a:r>
              <a:rPr lang="en-US" dirty="0">
                <a:latin typeface="Courier" charset="0"/>
                <a:ea typeface="Calibri" charset="0"/>
                <a:cs typeface="Courier" charset="0"/>
              </a:rPr>
              <a:t>condition</a:t>
            </a:r>
            <a:r>
              <a:rPr lang="en-US" dirty="0">
                <a:solidFill>
                  <a:srgbClr val="666666"/>
                </a:solidFill>
                <a:latin typeface="Courier" charset="0"/>
                <a:ea typeface="Calibri" charset="0"/>
                <a:cs typeface="Courier" charset="0"/>
              </a:rPr>
              <a:t>){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latin typeface="Courier" charset="0"/>
                <a:ea typeface="Calibri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alibri" charset="0"/>
                <a:cs typeface="Courier" charset="0"/>
              </a:rPr>
              <a:t>System</a:t>
            </a:r>
            <a:r>
              <a:rPr lang="en-US" dirty="0" err="1">
                <a:solidFill>
                  <a:srgbClr val="666666"/>
                </a:solidFill>
                <a:latin typeface="Courier" charset="0"/>
                <a:ea typeface="Calibri" charset="0"/>
                <a:cs typeface="Courier" charset="0"/>
              </a:rPr>
              <a:t>.</a:t>
            </a:r>
            <a:r>
              <a:rPr lang="en-US" dirty="0" err="1">
                <a:solidFill>
                  <a:srgbClr val="7D9029"/>
                </a:solidFill>
                <a:latin typeface="Courier" charset="0"/>
                <a:ea typeface="Calibri" charset="0"/>
                <a:cs typeface="Courier" charset="0"/>
              </a:rPr>
              <a:t>out</a:t>
            </a:r>
            <a:r>
              <a:rPr lang="en-US" dirty="0" err="1">
                <a:solidFill>
                  <a:srgbClr val="666666"/>
                </a:solidFill>
                <a:latin typeface="Courier" charset="0"/>
                <a:ea typeface="Calibri" charset="0"/>
                <a:cs typeface="Courier" charset="0"/>
              </a:rPr>
              <a:t>.</a:t>
            </a:r>
            <a:r>
              <a:rPr lang="en-US" dirty="0" err="1">
                <a:solidFill>
                  <a:srgbClr val="7D9029"/>
                </a:solidFill>
                <a:latin typeface="Courier" charset="0"/>
                <a:ea typeface="Calibri" charset="0"/>
                <a:cs typeface="Courier" charset="0"/>
              </a:rPr>
              <a:t>println</a:t>
            </a:r>
            <a:r>
              <a:rPr lang="en-US" dirty="0">
                <a:solidFill>
                  <a:srgbClr val="666666"/>
                </a:solidFill>
                <a:latin typeface="Courier" charset="0"/>
                <a:ea typeface="Calibri" charset="0"/>
                <a:cs typeface="Courier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urier" charset="0"/>
                <a:ea typeface="Calibri" charset="0"/>
                <a:cs typeface="Courier" charset="0"/>
              </a:rPr>
              <a:t>"It was true!!"</a:t>
            </a:r>
            <a:r>
              <a:rPr lang="en-US" dirty="0">
                <a:solidFill>
                  <a:srgbClr val="666666"/>
                </a:solidFill>
                <a:latin typeface="Courier" charset="0"/>
                <a:ea typeface="Calibri" charset="0"/>
                <a:cs typeface="Courier" charset="0"/>
              </a:rPr>
              <a:t>);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666666"/>
                </a:solidFill>
                <a:latin typeface="Courier" charset="0"/>
                <a:ea typeface="Calibri" charset="0"/>
                <a:cs typeface="Courier" charset="0"/>
              </a:rPr>
              <a:t>}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1" dirty="0" smtClean="0">
                <a:solidFill>
                  <a:srgbClr val="008000"/>
                </a:solidFill>
                <a:latin typeface="Courier" charset="0"/>
                <a:ea typeface="Calibri" charset="0"/>
                <a:cs typeface="Courier" charset="0"/>
              </a:rPr>
              <a:t>else</a:t>
            </a:r>
            <a:r>
              <a:rPr lang="en-US" dirty="0">
                <a:solidFill>
                  <a:srgbClr val="666666"/>
                </a:solidFill>
                <a:latin typeface="Courier" charset="0"/>
                <a:ea typeface="Calibri" charset="0"/>
                <a:cs typeface="Courier" charset="0"/>
              </a:rPr>
              <a:t>{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latin typeface="Courier" charset="0"/>
                <a:ea typeface="Calibri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alibri" charset="0"/>
                <a:cs typeface="Courier" charset="0"/>
              </a:rPr>
              <a:t>System</a:t>
            </a:r>
            <a:r>
              <a:rPr lang="en-US" dirty="0" err="1">
                <a:solidFill>
                  <a:srgbClr val="666666"/>
                </a:solidFill>
                <a:latin typeface="Courier" charset="0"/>
                <a:ea typeface="Calibri" charset="0"/>
                <a:cs typeface="Courier" charset="0"/>
              </a:rPr>
              <a:t>.</a:t>
            </a:r>
            <a:r>
              <a:rPr lang="en-US" dirty="0" err="1">
                <a:solidFill>
                  <a:srgbClr val="7D9029"/>
                </a:solidFill>
                <a:latin typeface="Courier" charset="0"/>
                <a:ea typeface="Calibri" charset="0"/>
                <a:cs typeface="Courier" charset="0"/>
              </a:rPr>
              <a:t>out</a:t>
            </a:r>
            <a:r>
              <a:rPr lang="en-US" dirty="0" err="1">
                <a:solidFill>
                  <a:srgbClr val="666666"/>
                </a:solidFill>
                <a:latin typeface="Courier" charset="0"/>
                <a:ea typeface="Calibri" charset="0"/>
                <a:cs typeface="Courier" charset="0"/>
              </a:rPr>
              <a:t>.</a:t>
            </a:r>
            <a:r>
              <a:rPr lang="en-US" dirty="0" err="1">
                <a:solidFill>
                  <a:srgbClr val="7D9029"/>
                </a:solidFill>
                <a:latin typeface="Courier" charset="0"/>
                <a:ea typeface="Calibri" charset="0"/>
                <a:cs typeface="Courier" charset="0"/>
              </a:rPr>
              <a:t>println</a:t>
            </a:r>
            <a:r>
              <a:rPr lang="en-US" dirty="0">
                <a:solidFill>
                  <a:srgbClr val="666666"/>
                </a:solidFill>
                <a:latin typeface="Courier" charset="0"/>
                <a:ea typeface="Calibri" charset="0"/>
                <a:cs typeface="Courier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urier" charset="0"/>
                <a:ea typeface="Calibri" charset="0"/>
                <a:cs typeface="Courier" charset="0"/>
              </a:rPr>
              <a:t>"It was </a:t>
            </a:r>
            <a:r>
              <a:rPr lang="en-US" dirty="0" smtClean="0">
                <a:solidFill>
                  <a:srgbClr val="BA2121"/>
                </a:solidFill>
                <a:latin typeface="Courier" charset="0"/>
                <a:ea typeface="Calibri" charset="0"/>
                <a:cs typeface="Courier" charset="0"/>
              </a:rPr>
              <a:t>false!!"</a:t>
            </a:r>
            <a:r>
              <a:rPr lang="en-US" dirty="0" smtClean="0">
                <a:solidFill>
                  <a:srgbClr val="666666"/>
                </a:solidFill>
                <a:latin typeface="Courier" charset="0"/>
                <a:ea typeface="Calibri" charset="0"/>
                <a:cs typeface="Courier" charset="0"/>
              </a:rPr>
              <a:t>);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666666"/>
                </a:solidFill>
                <a:latin typeface="Courier" charset="0"/>
                <a:ea typeface="Calibri" charset="0"/>
                <a:cs typeface="Courier" charset="0"/>
              </a:rPr>
              <a:t>}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dirty="0" smtClean="0">
              <a:solidFill>
                <a:srgbClr val="666666"/>
              </a:solidFill>
              <a:latin typeface="Courier" charset="0"/>
              <a:ea typeface="Calibri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68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arithmetic expressions</a:t>
            </a:r>
          </a:p>
          <a:p>
            <a:pPr lvl="1"/>
            <a:r>
              <a:rPr lang="en-US" dirty="0" smtClean="0"/>
              <a:t>Result in true/false, instead of numbers</a:t>
            </a:r>
          </a:p>
        </p:txBody>
      </p:sp>
    </p:spTree>
    <p:extLst>
      <p:ext uri="{BB962C8B-B14F-4D97-AF65-F5344CB8AC3E}">
        <p14:creationId xmlns:p14="http://schemas.microsoft.com/office/powerpoint/2010/main" val="330368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585605"/>
              </p:ext>
            </p:extLst>
          </p:nvPr>
        </p:nvGraphicFramePr>
        <p:xfrm>
          <a:off x="1103313" y="2052638"/>
          <a:ext cx="89471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26979" y="4796135"/>
            <a:ext cx="869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list </a:t>
            </a:r>
            <a:r>
              <a:rPr lang="en-US" dirty="0"/>
              <a:t>of operators can be found </a:t>
            </a:r>
            <a:r>
              <a:rPr lang="en-US" err="1"/>
              <a:t>here</a:t>
            </a:r>
            <a:r>
              <a:rPr lang="en-US" smtClean="0"/>
              <a:t>: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/tutorial/java/</a:t>
            </a:r>
            <a:r>
              <a:rPr lang="en-US" dirty="0" err="1"/>
              <a:t>nutsandbolts</a:t>
            </a:r>
            <a:r>
              <a:rPr lang="en-US" dirty="0"/>
              <a:t>/</a:t>
            </a:r>
            <a:r>
              <a:rPr lang="en-US" dirty="0" err="1"/>
              <a:t>opsummary.html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Truth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what the result of an expression will be, given different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6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 (AND)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892672"/>
              </p:ext>
            </p:extLst>
          </p:nvPr>
        </p:nvGraphicFramePr>
        <p:xfrm>
          <a:off x="1103313" y="2052638"/>
          <a:ext cx="89471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/>
                <a:gridCol w="2982383"/>
                <a:gridCol w="29823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&amp;&amp;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685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404</TotalTime>
  <Words>151</Words>
  <Application>Microsoft Macintosh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Century Gothic</vt:lpstr>
      <vt:lpstr>Courier</vt:lpstr>
      <vt:lpstr>Times New Roman</vt:lpstr>
      <vt:lpstr>Wingdings 3</vt:lpstr>
      <vt:lpstr>Arial</vt:lpstr>
      <vt:lpstr>Ion</vt:lpstr>
      <vt:lpstr>Conditionals</vt:lpstr>
      <vt:lpstr>Topics to Cover</vt:lpstr>
      <vt:lpstr>Conditionals</vt:lpstr>
      <vt:lpstr>If statements</vt:lpstr>
      <vt:lpstr>If-Else statements</vt:lpstr>
      <vt:lpstr>Conditional Expressions</vt:lpstr>
      <vt:lpstr>Logical Operators</vt:lpstr>
      <vt:lpstr>Truth Tables</vt:lpstr>
      <vt:lpstr>Truth Tables (AND)</vt:lpstr>
      <vt:lpstr>Truth Tables (OR)</vt:lpstr>
      <vt:lpstr>Truth Tables (NOT)</vt:lpstr>
      <vt:lpstr>Using objects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Joe Stanton</dc:creator>
  <cp:lastModifiedBy>Joe Stanton</cp:lastModifiedBy>
  <cp:revision>41</cp:revision>
  <dcterms:created xsi:type="dcterms:W3CDTF">2015-09-08T22:47:00Z</dcterms:created>
  <dcterms:modified xsi:type="dcterms:W3CDTF">2015-10-19T03:23:33Z</dcterms:modified>
</cp:coreProperties>
</file>