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20" r:id="rId3"/>
    <p:sldId id="429" r:id="rId4"/>
    <p:sldId id="431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22" r:id="rId13"/>
    <p:sldId id="418" r:id="rId14"/>
    <p:sldId id="442" r:id="rId15"/>
    <p:sldId id="430" r:id="rId16"/>
  </p:sldIdLst>
  <p:sldSz cx="9144000" cy="5143500" type="screen16x9"/>
  <p:notesSz cx="6858000" cy="9144000"/>
  <p:embeddedFontLst>
    <p:embeddedFont>
      <p:font typeface="Fira Sans Condensed" panose="02010600030101010101" charset="0"/>
      <p:regular r:id="rId18"/>
    </p:embeddedFont>
    <p:embeddedFont>
      <p:font typeface="Fira Sans Condensed ExtraBold" panose="02010600030101010101" charset="0"/>
      <p:bold r:id="rId19"/>
    </p:embeddedFont>
    <p:embeddedFont>
      <p:font typeface="微软雅黑" panose="020B0503020204020204" pitchFamily="34" charset="-122"/>
      <p:regular r:id="rId20"/>
      <p:bold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7E7"/>
    <a:srgbClr val="C00000"/>
    <a:srgbClr val="EEE8AA"/>
    <a:srgbClr val="2E8B57"/>
    <a:srgbClr val="D4F2E7"/>
    <a:srgbClr val="5B9BD5"/>
    <a:srgbClr val="CCFFCC"/>
    <a:srgbClr val="FF9966"/>
    <a:srgbClr val="5E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64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696" y="84"/>
      </p:cViewPr>
      <p:guideLst>
        <p:guide orient="horz" pos="1637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读者画像：显示</a:t>
            </a:r>
            <a:r>
              <a:rPr lang="en-US" altLang="zh-CN"/>
              <a:t>2023</a:t>
            </a:r>
            <a:r>
              <a:rPr lang="zh-CN" altLang="en-US"/>
              <a:t>年全年借阅数据中的读者身份情况</a:t>
            </a:r>
          </a:p>
          <a:p>
            <a:r>
              <a:rPr lang="zh-CN" altLang="en-US"/>
              <a:t>读者学院分布：</a:t>
            </a:r>
            <a:r>
              <a:rPr lang="zh-CN" altLang="en-US">
                <a:sym typeface="+mn-ea"/>
              </a:rPr>
              <a:t>显示</a:t>
            </a:r>
            <a:r>
              <a:rPr lang="en-US" altLang="zh-CN">
                <a:sym typeface="+mn-ea"/>
              </a:rPr>
              <a:t>2023</a:t>
            </a:r>
            <a:r>
              <a:rPr lang="zh-CN" altLang="en-US">
                <a:sym typeface="+mn-ea"/>
              </a:rPr>
              <a:t>年全年借阅数据中的读者学院分布情况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借阅排行榜：显示周、月、季度、年统计得出的借阅排行（注意标明具体的周、月、季度、年）</a:t>
            </a:r>
            <a:endParaRPr lang="zh-CN" altLang="en-US"/>
          </a:p>
          <a:p>
            <a:r>
              <a:rPr lang="zh-CN" altLang="en-US"/>
              <a:t>图书借还趋势：左侧显示今日的借还数据，右侧显示该月的借还数据</a:t>
            </a:r>
            <a:r>
              <a:rPr lang="zh-CN" altLang="en-US">
                <a:sym typeface="+mn-ea"/>
              </a:rPr>
              <a:t>（与日期保持一致）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新书榜单和检索热度：按照数据直接可视化，不用数据处理</a:t>
            </a:r>
          </a:p>
          <a:p>
            <a:r>
              <a:rPr lang="zh-CN" altLang="en-US">
                <a:sym typeface="+mn-ea"/>
              </a:rPr>
              <a:t>当天在馆人数视图：展示某天的即可（数据是给了全年的）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共享办公位视图：根据数据自由发挥，确定要表现的信息</a:t>
            </a:r>
          </a:p>
          <a:p>
            <a:r>
              <a:rPr lang="zh-CN" altLang="en-US">
                <a:sym typeface="+mn-ea"/>
              </a:rPr>
              <a:t>小组学习面试空间预约：显示当天以及未来几天的，不同房间的预约情况（数据有不同馆，选择一个馆数据即可，或者增加馆切换功能）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4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04" name="Google Shape;204;p2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2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1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3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4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5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6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7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8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A9C-103A-4B30-886D-6C0B0E01A06D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159-3B81-4C74-937F-24A944404A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 panose="020B0903050000020004"/>
              <a:buNone/>
              <a:defRPr sz="2800">
                <a:solidFill>
                  <a:schemeClr val="dk1"/>
                </a:solidFill>
                <a:latin typeface="Fira Sans Condensed ExtraBold" panose="020B0903050000020004"/>
                <a:ea typeface="Fira Sans Condensed ExtraBold" panose="020B0903050000020004"/>
                <a:cs typeface="Fira Sans Condensed ExtraBold" panose="020B0903050000020004"/>
                <a:sym typeface="Fira Sans Condensed ExtraBold" panose="020B090305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 panose="020B0503050000020004"/>
              <a:buChar char="●"/>
              <a:defRPr sz="1800"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 panose="020B0503050000020004"/>
              <a:buChar char="○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 panose="020B0503050000020004"/>
              <a:buChar char="■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 panose="020B0503050000020004"/>
              <a:buChar char="●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 panose="020B0503050000020004"/>
              <a:buChar char="○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 panose="020B0503050000020004"/>
              <a:buChar char="■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 panose="020B0503050000020004"/>
              <a:buChar char="●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 panose="020B0503050000020004"/>
              <a:buChar char="○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 panose="020B0503050000020004"/>
              <a:buChar char="■"/>
              <a:defRPr>
                <a:solidFill>
                  <a:schemeClr val="dk1"/>
                </a:solid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box.sjtu.edu.cn/l/r1Mm5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1368954"/>
            <a:ext cx="7166400" cy="1544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Week8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作业说明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" y="49696"/>
            <a:ext cx="2267538" cy="745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7759065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05-2023年全年实时在馆人数-2分钟一更新.json</a:t>
            </a:r>
            <a:r>
              <a:rPr lang="zh-CN" altLang="en-US">
                <a:ea typeface="宋体" panose="02010600030101010101" pitchFamily="2" charset="-122"/>
              </a:rPr>
              <a:t>（样本数量</a:t>
            </a:r>
            <a:r>
              <a:rPr lang="en-US" altLang="zh-CN">
                <a:ea typeface="宋体" panose="02010600030101010101" pitchFamily="2" charset="-122"/>
              </a:rPr>
              <a:t>≥150,000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95" y="1635760"/>
            <a:ext cx="3392805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7759065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06-2021年11月-2024年4月共享办公位预约情况.json</a:t>
            </a:r>
            <a:r>
              <a:rPr lang="zh-CN" altLang="en-US">
                <a:ea typeface="宋体" panose="02010600030101010101" pitchFamily="2" charset="-122"/>
              </a:rPr>
              <a:t>（样本数量</a:t>
            </a:r>
            <a:r>
              <a:rPr lang="en-US" altLang="zh-CN">
                <a:ea typeface="宋体" panose="02010600030101010101" pitchFamily="2" charset="-122"/>
              </a:rPr>
              <a:t>6,324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1635760"/>
            <a:ext cx="3507097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455" y="1635760"/>
            <a:ext cx="2608538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6323330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07-231101-240331小组学习面试空间预约情况</a:t>
            </a:r>
            <a:r>
              <a:rPr lang="zh-CN" altLang="en-US">
                <a:ea typeface="宋体" panose="02010600030101010101" pitchFamily="2" charset="-122"/>
              </a:rPr>
              <a:t>（样本数量25015）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1990713"/>
            <a:ext cx="2360930" cy="2698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30" y="2223770"/>
            <a:ext cx="2534920" cy="223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415" y="2223770"/>
            <a:ext cx="2248535" cy="223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842135"/>
            <a:ext cx="7856220" cy="2550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提交内容：可视化系统效果录屏、可视化系统源码、项目报告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项目报告要求：数据处理过程、算法（如有）、各个视图的设计说明、组内分工、分析结论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提交文件命名为：</a:t>
            </a:r>
            <a:r>
              <a:rPr lang="en-US" altLang="zh-CN" dirty="0">
                <a:sym typeface="+mn-ea"/>
              </a:rPr>
              <a:t>”Assignment8-Group_num.zip”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其他问题请及时联系助教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补充说明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450850"/>
            <a:ext cx="8838565" cy="4241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352550"/>
            <a:ext cx="7856220" cy="30397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可以借助</a:t>
            </a:r>
            <a:r>
              <a:rPr lang="en-US" altLang="zh-CN" dirty="0" err="1"/>
              <a:t>Figma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datav</a:t>
            </a:r>
            <a:r>
              <a:rPr lang="zh-CN" altLang="en-US" dirty="0">
                <a:ea typeface="宋体" panose="02010600030101010101" pitchFamily="2" charset="-122"/>
              </a:rPr>
              <a:t>等工具可以用来绘制草图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建议使用</a:t>
            </a:r>
            <a:r>
              <a:rPr lang="en-US" altLang="zh-CN" dirty="0" err="1">
                <a:ea typeface="宋体" panose="02010600030101010101" pitchFamily="2" charset="-122"/>
              </a:rPr>
              <a:t>Echarts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d3</a:t>
            </a:r>
            <a:r>
              <a:rPr lang="zh-CN" altLang="en-US" dirty="0">
                <a:ea typeface="宋体" panose="02010600030101010101" pitchFamily="2" charset="-122"/>
              </a:rPr>
              <a:t>等可视化工具实现视图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可以基于前端框架进行可视化实现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438275"/>
            <a:ext cx="7920990" cy="34099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本次作业需要根据给定数据进行数据分析，并制作可视化大屏系统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示例大屏仅作参考，不要求完全一致，同学们可以根据数据和可视化效果充分发挥自己的设计能力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不强制要求使用框架完成（提供</a:t>
            </a:r>
            <a:r>
              <a:rPr lang="en-US" altLang="zh-CN" dirty="0"/>
              <a:t>Vue</a:t>
            </a:r>
            <a:r>
              <a:rPr lang="zh-CN" altLang="en-US" dirty="0"/>
              <a:t>框架做参考）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视图需要具有基本的交互功能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作业形式：小组合作完成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时间：两周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截止日期：</a:t>
            </a:r>
            <a:r>
              <a:rPr lang="en-US" altLang="zh-CN" dirty="0">
                <a:sym typeface="+mn-ea"/>
              </a:rPr>
              <a:t>2024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25</a:t>
            </a:r>
            <a:r>
              <a:rPr lang="zh-CN" altLang="en-US" dirty="0">
                <a:sym typeface="+mn-ea"/>
              </a:rPr>
              <a:t>号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数据链接：</a:t>
            </a:r>
            <a:r>
              <a:rPr lang="zh-CN" altLang="en-US" dirty="0">
                <a:sym typeface="+mn-ea"/>
                <a:hlinkClick r:id="rId2"/>
              </a:rPr>
              <a:t>https://jbox.sjtu.edu.cn/l/r1Mm5h</a:t>
            </a:r>
            <a:endParaRPr lang="en-US" altLang="zh-C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数据提供单位：上海交通大学图书馆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数据服务中心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数据实验室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" y="4011930"/>
            <a:ext cx="3237865" cy="1138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880" y="2942590"/>
            <a:ext cx="2966720" cy="1043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34" y="2942386"/>
            <a:ext cx="3237678" cy="106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135" y="3996055"/>
            <a:ext cx="2966720" cy="1140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110" y="3958590"/>
            <a:ext cx="2885440" cy="11722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91820"/>
            <a:ext cx="5835650" cy="2324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00" y="0"/>
            <a:ext cx="5905500" cy="5918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" y="-17145"/>
            <a:ext cx="3237865" cy="16300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" y="1620520"/>
            <a:ext cx="3238500" cy="1314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7125" y="2944495"/>
            <a:ext cx="2870835" cy="10248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740" y="125730"/>
            <a:ext cx="1503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读者画像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042670"/>
            <a:ext cx="7885430" cy="400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读者画像：显示</a:t>
            </a:r>
            <a:r>
              <a:rPr lang="en-US" altLang="zh-CN" dirty="0">
                <a:sym typeface="+mn-ea"/>
              </a:rPr>
              <a:t>2023</a:t>
            </a:r>
            <a:r>
              <a:rPr lang="zh-CN" altLang="en-US" dirty="0">
                <a:sym typeface="+mn-ea"/>
              </a:rPr>
              <a:t>年全年借阅数据中的读者身份情况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读者学院分布：显示</a:t>
            </a:r>
            <a:r>
              <a:rPr lang="en-US" altLang="zh-CN" dirty="0">
                <a:sym typeface="+mn-ea"/>
              </a:rPr>
              <a:t>2023</a:t>
            </a:r>
            <a:r>
              <a:rPr lang="zh-CN" altLang="en-US" dirty="0">
                <a:sym typeface="+mn-ea"/>
              </a:rPr>
              <a:t>年全年借阅数据中的读者学院分布情况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借阅排行榜：显示周、月、季度、年统计得出的借阅排行（注意标明具体的周、月、季度、年）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图书借还趋势：左侧显示今日的借还数据，右侧显示该月的借还数据（与日期保持一致）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新书榜单和检索热度：按照数据直接可视化，不用数据处理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当天在馆人数视图：展示某天的即可（数据是给了全年的）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共享办公位视图：根据数据自由发挥，确定要表现的信息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小组学习面试空间预约：显示当天以及未来几天的，不同房间的预约情况（数据有不同馆，选择一个馆数据即可，或者增加馆切换功能）</a:t>
            </a:r>
          </a:p>
          <a:p>
            <a:pPr marL="127000" indent="0">
              <a:buFont typeface="Arial" panose="020B0604020202020204" pitchFamily="34" charset="0"/>
              <a:buNone/>
            </a:pP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视图说明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6323330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00-图书馆资源总量.json</a:t>
            </a:r>
            <a:r>
              <a:rPr lang="zh-CN" altLang="en-US">
                <a:ea typeface="宋体" panose="02010600030101010101" pitchFamily="2" charset="-122"/>
              </a:rPr>
              <a:t>（样本数量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" y="1738630"/>
            <a:ext cx="2083833" cy="309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1738630"/>
            <a:ext cx="1805811" cy="3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6323330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01-2023年全年图书借阅预约归还等数据.json</a:t>
            </a:r>
            <a:r>
              <a:rPr lang="zh-CN" altLang="en-US">
                <a:ea typeface="宋体" panose="02010600030101010101" pitchFamily="2" charset="-122"/>
              </a:rPr>
              <a:t>（样本数量</a:t>
            </a:r>
            <a:r>
              <a:rPr lang="en-US" altLang="zh-CN">
                <a:ea typeface="宋体" panose="02010600030101010101" pitchFamily="2" charset="-122"/>
              </a:rPr>
              <a:t>≥600,000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1853565"/>
            <a:ext cx="3385724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35" y="1853565"/>
            <a:ext cx="3826342" cy="27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6323330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02-2023年全年入馆数据.json</a:t>
            </a:r>
            <a:r>
              <a:rPr lang="zh-CN" altLang="en-US">
                <a:ea typeface="宋体" panose="02010600030101010101" pitchFamily="2" charset="-122"/>
              </a:rPr>
              <a:t>（样本数量</a:t>
            </a:r>
            <a:r>
              <a:rPr lang="en-US" altLang="zh-CN">
                <a:ea typeface="宋体" panose="02010600030101010101" pitchFamily="2" charset="-122"/>
              </a:rPr>
              <a:t>≥3,000,000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1802765"/>
            <a:ext cx="3812449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0" y="1802765"/>
            <a:ext cx="3812381" cy="27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6323330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03-检索热度.json</a:t>
            </a:r>
            <a:r>
              <a:rPr lang="zh-CN" altLang="en-US">
                <a:ea typeface="宋体" panose="02010600030101010101" pitchFamily="2" charset="-122"/>
              </a:rPr>
              <a:t>（样本数量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635760"/>
            <a:ext cx="3584575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72465" y="1176020"/>
            <a:ext cx="6323330" cy="459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04-新书榜单.json</a:t>
            </a:r>
            <a:r>
              <a:rPr lang="zh-CN" altLang="en-US">
                <a:ea typeface="宋体" panose="02010600030101010101" pitchFamily="2" charset="-122"/>
              </a:rPr>
              <a:t>（样本数量</a:t>
            </a:r>
            <a:r>
              <a:rPr lang="en-US" altLang="zh-CN">
                <a:ea typeface="宋体" panose="02010600030101010101" pitchFamily="2" charset="-122"/>
              </a:rPr>
              <a:t>15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数据说明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55" y="1691640"/>
            <a:ext cx="3895090" cy="32023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35a0d6-02a8-4048-80ce-08d442d7f5c5"/>
  <p:tag name="COMMONDATA" val="eyJoZGlkIjoiODRlZjU3MGYyYWFjOWMzZTkwMDY0Mzg2MmRmOWQ1MDkifQ=="/>
</p:tagLst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654</Words>
  <Application>Microsoft Office PowerPoint</Application>
  <PresentationFormat>全屏显示(16:9)</PresentationFormat>
  <Paragraphs>63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Fira Sans Condensed ExtraBold</vt:lpstr>
      <vt:lpstr>微软雅黑</vt:lpstr>
      <vt:lpstr>Fira Sans Condensed</vt:lpstr>
      <vt:lpstr>宋体</vt:lpstr>
      <vt:lpstr>Arial</vt:lpstr>
      <vt:lpstr>Clinical Case in Neurology by Slidesgo</vt:lpstr>
      <vt:lpstr>Week8作业说明</vt:lpstr>
      <vt:lpstr>作业要求</vt:lpstr>
      <vt:lpstr>PowerPoint 演示文稿</vt:lpstr>
      <vt:lpstr>视图说明</vt:lpstr>
      <vt:lpstr>数据说明</vt:lpstr>
      <vt:lpstr>数据说明</vt:lpstr>
      <vt:lpstr>数据说明</vt:lpstr>
      <vt:lpstr>数据说明</vt:lpstr>
      <vt:lpstr>数据说明</vt:lpstr>
      <vt:lpstr>数据说明</vt:lpstr>
      <vt:lpstr>数据说明</vt:lpstr>
      <vt:lpstr>数据说明</vt:lpstr>
      <vt:lpstr>补充说明</vt:lpstr>
      <vt:lpstr>PowerPoint 演示文稿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基于知识迁移的 弱监督目标检测方法研究 </dc:title>
  <dc:creator>lenovo</dc:creator>
  <cp:lastModifiedBy>etc</cp:lastModifiedBy>
  <cp:revision>854</cp:revision>
  <dcterms:created xsi:type="dcterms:W3CDTF">2023-03-29T16:06:00Z</dcterms:created>
  <dcterms:modified xsi:type="dcterms:W3CDTF">2024-04-12T07:20:55Z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66FFE7984AE94E9F9150E6F2F8AA5171</vt:lpwstr>
  </property>
  <property fmtid="{D5CDD505-2E9C-101B-9397-08002B2CF9AE}" pid="3" name="KSOProductBuildVer">
    <vt:lpwstr>2052-11.8.2.11718</vt:lpwstr>
  </property>
</Properties>
</file>