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3970000" cy="10795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77"/>
  </p:normalViewPr>
  <p:slideViewPr>
    <p:cSldViewPr snapToGrid="0" snapToObjects="1">
      <p:cViewPr varScale="1">
        <p:scale>
          <a:sx n="112" d="100"/>
          <a:sy n="112" d="100"/>
        </p:scale>
        <p:origin x="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crosoft.com/en-us/windows/use-snipping-tool-to-capture-screenshots-00246869-1843-655f-f220-97299b865f6b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support.apple.com/en-us/HT201361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support.google.com/chromebook/answer/10474268?hl=en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4572000" y="10337400"/>
            <a:ext cx="910332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237240" y="10073520"/>
            <a:ext cx="1754280" cy="524520"/>
          </a:xfrm>
          <a:prstGeom prst="roundRect">
            <a:avLst>
              <a:gd name="adj" fmla="val 36061"/>
            </a:avLst>
          </a:prstGeom>
          <a:solidFill>
            <a:srgbClr val="FFFFFF">
              <a:alpha val="1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407AAA"/>
                </a:solidFill>
                <a:latin typeface="Helvetica Neue"/>
                <a:ea typeface="Helvetica Neue"/>
              </a:rPr>
              <a:t>YOUR LOGO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1200" b="1" strike="noStrike" spc="-1">
                <a:solidFill>
                  <a:srgbClr val="407AAA"/>
                </a:solidFill>
                <a:latin typeface="Helvetica Neue"/>
                <a:ea typeface="Helvetica Neue"/>
              </a:rPr>
              <a:t>(optional)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198440" y="6805080"/>
            <a:ext cx="352080" cy="339480"/>
          </a:xfrm>
          <a:prstGeom prst="rect">
            <a:avLst/>
          </a:prstGeom>
          <a:solidFill>
            <a:srgbClr val="FFFFFF">
              <a:alpha val="1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4"/>
          <p:cNvSpPr/>
          <p:nvPr/>
        </p:nvSpPr>
        <p:spPr>
          <a:xfrm>
            <a:off x="9426600" y="1530000"/>
            <a:ext cx="426456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13120" y="1589760"/>
            <a:ext cx="243864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Getting started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23280" y="2743200"/>
            <a:ext cx="4298400" cy="934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Username: Your HCC email with @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Source Sans Pro"/>
                <a:ea typeface="Source Sans Pro"/>
              </a:rPr>
              <a:t>hcc.edu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Password: Your HCC password</a:t>
            </a:r>
          </a:p>
          <a:p>
            <a:pPr>
              <a:lnSpc>
                <a:spcPct val="90000"/>
              </a:lnSpc>
            </a:pPr>
            <a:endParaRPr lang="en-US" sz="1200" spc="-1" dirty="0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>
              <a:lnSpc>
                <a:spcPct val="9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Downloading MTH142Rtutorials:</a:t>
            </a:r>
          </a:p>
          <a:p>
            <a:pPr algn="l"/>
            <a:r>
              <a:rPr lang="en-US" sz="1200" b="0" i="0" dirty="0" err="1">
                <a:solidFill>
                  <a:srgbClr val="555555"/>
                </a:solidFill>
                <a:effectLst/>
                <a:latin typeface="Source Sans"/>
              </a:rPr>
              <a:t>install.packages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"/>
              </a:rPr>
              <a:t>("remotes")</a:t>
            </a: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Source Sans"/>
              </a:rPr>
              <a:t>remotes::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"/>
              </a:rPr>
              <a:t>install_git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"/>
              </a:rPr>
              <a:t>("https://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"/>
              </a:rPr>
              <a:t>github.com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"/>
              </a:rPr>
              <a:t>/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"/>
              </a:rPr>
              <a:t>Nics-Github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"/>
              </a:rPr>
              <a:t>/MTH142Rtutorials")</a:t>
            </a:r>
          </a:p>
          <a:p>
            <a:pPr algn="l"/>
            <a:r>
              <a:rPr lang="en-US" sz="1200" dirty="0">
                <a:solidFill>
                  <a:srgbClr val="555555"/>
                </a:solidFill>
                <a:latin typeface="Source Sans"/>
              </a:rPr>
              <a:t>Select 3 to install no updates.</a:t>
            </a: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Source Sans"/>
            </a:endParaRPr>
          </a:p>
          <a:p>
            <a:pPr>
              <a:lnSpc>
                <a:spcPct val="9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577840" y="10348560"/>
            <a:ext cx="8094960" cy="230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   </a:t>
            </a:r>
            <a:r>
              <a:rPr lang="en-US" sz="900" b="0" u="sng" strike="noStrike" spc="-1" dirty="0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2"/>
              </a:rPr>
              <a:t>CC BY SA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Nic Schwab •  </a:t>
            </a:r>
            <a:r>
              <a:rPr lang="en-US" sz="900" b="0" u="sng" strike="noStrike" spc="-1" dirty="0" err="1">
                <a:solidFill>
                  <a:srgbClr val="0000FF"/>
                </a:solidFill>
                <a:uFillTx/>
                <a:latin typeface="Source Sans Pro"/>
                <a:ea typeface="Source Sans Pro"/>
              </a:rPr>
              <a:t>nschwab@hcc.edu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•    Updated: </a:t>
            </a:r>
            <a:r>
              <a:rPr lang="en-US" sz="900" spc="-1" dirty="0">
                <a:solidFill>
                  <a:srgbClr val="000000"/>
                </a:solidFill>
                <a:latin typeface="Source Sans Pro"/>
                <a:ea typeface="Source Sans Pro"/>
              </a:rPr>
              <a:t>Jan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13, 2023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23280" y="2070000"/>
            <a:ext cx="4260960" cy="383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Signing into RStudio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74320" y="2377440"/>
            <a:ext cx="3274200" cy="36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0" tIns="12600" rIns="12600" bIns="12600"/>
          <a:lstStyle/>
          <a:p>
            <a:pPr algn="ctr">
              <a:lnSpc>
                <a:spcPct val="9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http://hcc-rstudiosrv1.hcc.edu:8787/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7931880" y="1560960"/>
            <a:ext cx="139176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Libraries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275760" y="361080"/>
            <a:ext cx="10894680" cy="799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lang="en-US" sz="4800" b="0" strike="noStrike" spc="-1" dirty="0">
                <a:solidFill>
                  <a:srgbClr val="585858"/>
                </a:solidFill>
                <a:latin typeface="Source Sans Pro Light"/>
                <a:ea typeface="Source Sans Pro Light"/>
              </a:rPr>
              <a:t>MTH142 Intro to Stats:: </a:t>
            </a:r>
            <a:r>
              <a:rPr lang="en-US" sz="3300" b="0" strike="noStrike" spc="-1" dirty="0">
                <a:solidFill>
                  <a:srgbClr val="585858"/>
                </a:solidFill>
                <a:latin typeface="Source Sans Pro Semibold"/>
                <a:ea typeface="Source Sans Pro Semibold"/>
              </a:rPr>
              <a:t>CHEAT SHEET</a:t>
            </a:r>
            <a:r>
              <a:rPr lang="en-US" sz="4800" b="0" strike="noStrike" spc="-1" dirty="0">
                <a:solidFill>
                  <a:srgbClr val="585858"/>
                </a:solidFill>
                <a:latin typeface="Source Sans Pro Light"/>
                <a:ea typeface="Source Sans Pro Light"/>
              </a:rPr>
              <a:t>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295560" y="4185360"/>
            <a:ext cx="4260960" cy="383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0" y="4185360"/>
            <a:ext cx="4260960" cy="24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46160" indent="-144720">
              <a:lnSpc>
                <a:spcPct val="90000"/>
              </a:lnSpc>
              <a:buClr>
                <a:srgbClr val="FFFFFF"/>
              </a:buClr>
              <a:buFont typeface="StarSymbol"/>
              <a:buAutoNum type="arabicPeriod" startAt="2"/>
            </a:pP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New .rmd  </a:t>
            </a:r>
            <a:r>
              <a:rPr lang="en-US" sz="12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File&gt;New File&gt;R Markdown...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4200" y="5695920"/>
            <a:ext cx="4260960" cy="24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 Uploading a file</a:t>
            </a:r>
            <a:r>
              <a:rPr lang="en-US" sz="12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Lower Right quadrant click upload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34200" y="7132320"/>
            <a:ext cx="4260960" cy="388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 Knitting a file </a:t>
            </a:r>
            <a:r>
              <a:rPr lang="en-US" sz="12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click the knit button and save.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4814280" y="1530000"/>
            <a:ext cx="711072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4697280" y="1892160"/>
            <a:ext cx="2908800" cy="472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Mac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:  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Shift + Command + 3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	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7892640" y="1891440"/>
            <a:ext cx="2095920" cy="877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ibrary(MTH142Rtutorials)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library(mosaic)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library(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openintro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library(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tidyverse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11083680" y="1892160"/>
            <a:ext cx="2534040" cy="190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4814280" y="3892320"/>
            <a:ext cx="295812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21"/>
          <p:cNvSpPr/>
          <p:nvPr/>
        </p:nvSpPr>
        <p:spPr>
          <a:xfrm>
            <a:off x="7955280" y="3892680"/>
            <a:ext cx="228600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4622400" y="4297680"/>
            <a:ext cx="2690280" cy="2284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mean,sd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, and five number summary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 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Just the five number summary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summary(cars93)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summarizes all the variables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tally(~cars93)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counts the observations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tally(~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type,data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counts the observation by subgroup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4570200" y="3938940"/>
            <a:ext cx="310464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 dirty="0">
                <a:solidFill>
                  <a:srgbClr val="628DB5"/>
                </a:solidFill>
                <a:latin typeface="Source Sans Pro"/>
                <a:ea typeface="Source Sans Pro"/>
              </a:rPr>
              <a:t>Summary Statistics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8022940" y="3954645"/>
            <a:ext cx="146952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 dirty="0">
                <a:solidFill>
                  <a:srgbClr val="628DB5"/>
                </a:solidFill>
                <a:latin typeface="Source Sans Pro"/>
                <a:ea typeface="Source Sans Pro"/>
              </a:rPr>
              <a:t>Variables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4663440" y="1542600"/>
            <a:ext cx="222516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Screen Shots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132120" y="3718440"/>
            <a:ext cx="160200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.Rmd files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4"/>
          <a:stretch/>
        </p:blipFill>
        <p:spPr>
          <a:xfrm>
            <a:off x="155880" y="4392000"/>
            <a:ext cx="4230000" cy="90900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5"/>
          <a:stretch/>
        </p:blipFill>
        <p:spPr>
          <a:xfrm>
            <a:off x="210600" y="5910480"/>
            <a:ext cx="2530080" cy="853560"/>
          </a:xfrm>
          <a:prstGeom prst="rect">
            <a:avLst/>
          </a:prstGeom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6"/>
          <a:stretch/>
        </p:blipFill>
        <p:spPr>
          <a:xfrm>
            <a:off x="262800" y="7406640"/>
            <a:ext cx="2569320" cy="875520"/>
          </a:xfrm>
          <a:prstGeom prst="rect">
            <a:avLst/>
          </a:prstGeom>
          <a:ln>
            <a:noFill/>
          </a:ln>
        </p:spPr>
      </p:pic>
      <p:sp>
        <p:nvSpPr>
          <p:cNvPr id="67" name="CustomShape 27"/>
          <p:cNvSpPr/>
          <p:nvPr/>
        </p:nvSpPr>
        <p:spPr>
          <a:xfrm>
            <a:off x="0" y="8569440"/>
            <a:ext cx="4477320" cy="388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  Exporting a file select file </a:t>
            </a:r>
            <a:r>
              <a:rPr lang="en-US" sz="12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in lower right quadrant</a:t>
            </a: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        </a:t>
            </a:r>
            <a:r>
              <a:rPr lang="en-US" sz="12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click</a:t>
            </a: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more </a:t>
            </a:r>
            <a:r>
              <a:rPr lang="en-US" sz="12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then</a:t>
            </a:r>
            <a:r>
              <a:rPr lang="en-US" sz="1200" b="1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Export…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200" b="0" strike="noStrike" spc="-1">
              <a:latin typeface="Arial"/>
            </a:endParaRPr>
          </a:p>
        </p:txBody>
      </p:sp>
      <p:pic>
        <p:nvPicPr>
          <p:cNvPr id="68" name="Picture 67"/>
          <p:cNvPicPr/>
          <p:nvPr/>
        </p:nvPicPr>
        <p:blipFill>
          <a:blip r:embed="rId7"/>
          <a:stretch/>
        </p:blipFill>
        <p:spPr>
          <a:xfrm>
            <a:off x="173880" y="8912880"/>
            <a:ext cx="4034880" cy="1672920"/>
          </a:xfrm>
          <a:prstGeom prst="rect">
            <a:avLst/>
          </a:prstGeom>
          <a:ln>
            <a:noFill/>
          </a:ln>
        </p:spPr>
      </p:pic>
      <p:sp>
        <p:nvSpPr>
          <p:cNvPr id="69" name="CustomShape 28"/>
          <p:cNvSpPr/>
          <p:nvPr/>
        </p:nvSpPr>
        <p:spPr>
          <a:xfrm>
            <a:off x="21980" y="1292400"/>
            <a:ext cx="4479120" cy="9305640"/>
          </a:xfrm>
          <a:prstGeom prst="rect">
            <a:avLst/>
          </a:prstGeom>
          <a:solidFill>
            <a:srgbClr val="729FCF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0" name="CustomShape 29"/>
          <p:cNvSpPr/>
          <p:nvPr/>
        </p:nvSpPr>
        <p:spPr>
          <a:xfrm>
            <a:off x="4663440" y="2367000"/>
            <a:ext cx="28324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u="sng" strike="noStrike" spc="-1">
                <a:solidFill>
                  <a:srgbClr val="0000FF"/>
                </a:solidFill>
                <a:uFillTx/>
                <a:latin typeface="Arial"/>
                <a:ea typeface="AR PL SungtiL GB"/>
                <a:hlinkClick r:id="rId8"/>
              </a:rPr>
              <a:t>Windows: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 PL SungtiL GB"/>
              </a:rPr>
              <a:t>       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+  Shift + 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AR PL SungtiL GB"/>
              </a:rPr>
              <a:t>		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AR PL SungtiL GB"/>
              </a:rPr>
              <a:t>		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u="sng" strike="noStrike" spc="-1">
                <a:solidFill>
                  <a:srgbClr val="0000FF"/>
                </a:solidFill>
                <a:uFillTx/>
                <a:latin typeface="Arial"/>
                <a:ea typeface="AR PL SungtiL GB"/>
                <a:hlinkClick r:id="rId9"/>
              </a:rPr>
              <a:t>Chromebook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 PL SungtiL GB"/>
              </a:rPr>
              <a:t>: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 PL SungtiL GB"/>
              </a:rPr>
              <a:t>Shift + Ctrl +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" name="CustomShape 30"/>
          <p:cNvSpPr/>
          <p:nvPr/>
        </p:nvSpPr>
        <p:spPr>
          <a:xfrm>
            <a:off x="10789920" y="1530360"/>
            <a:ext cx="241740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View Data Sets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72" name="CustomShape 31"/>
          <p:cNvSpPr/>
          <p:nvPr/>
        </p:nvSpPr>
        <p:spPr>
          <a:xfrm>
            <a:off x="10818720" y="1892160"/>
            <a:ext cx="2345400" cy="1686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cars93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the data set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glimpse(cars93)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head(cars93)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 six rows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tail() works too)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view(cars93)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makes window for all data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names(cars93)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show variable names only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3" name="CustomShape 32"/>
          <p:cNvSpPr/>
          <p:nvPr/>
        </p:nvSpPr>
        <p:spPr>
          <a:xfrm>
            <a:off x="8064900" y="4340430"/>
            <a:ext cx="1615680" cy="1244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a_variable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&lt;- c(1,2,3)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takes the vector 1,2,3 and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saves it as a variable with the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assignment operator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3"/>
          <p:cNvSpPr/>
          <p:nvPr/>
        </p:nvSpPr>
        <p:spPr>
          <a:xfrm>
            <a:off x="10927440" y="3892680"/>
            <a:ext cx="115848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Graphs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75" name="CustomShape 34"/>
          <p:cNvSpPr/>
          <p:nvPr/>
        </p:nvSpPr>
        <p:spPr>
          <a:xfrm>
            <a:off x="10927440" y="4222440"/>
            <a:ext cx="2831400" cy="29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box plots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gf_boxplot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weight,data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gf_boxplot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type~weight,data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histograms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gf_histogram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weight,data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bar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gf_bar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type,data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scatter plots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gf_point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weight~mpg_city,data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lines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gf_point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hp~mpg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) %&gt;%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gf_lm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hp~mpg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titles and labels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gf_histogram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weight,data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=cars93,xab="weight",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ylab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="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count",title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="weight in pounds")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76" name="Line 35"/>
          <p:cNvSpPr/>
          <p:nvPr/>
        </p:nvSpPr>
        <p:spPr>
          <a:xfrm>
            <a:off x="7980660" y="6764040"/>
            <a:ext cx="228600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36"/>
          <p:cNvSpPr/>
          <p:nvPr/>
        </p:nvSpPr>
        <p:spPr>
          <a:xfrm>
            <a:off x="4835160" y="6491880"/>
            <a:ext cx="293724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7"/>
          <p:cNvSpPr/>
          <p:nvPr/>
        </p:nvSpPr>
        <p:spPr>
          <a:xfrm>
            <a:off x="5212080" y="6766560"/>
            <a:ext cx="174348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8"/>
          <p:cNvSpPr/>
          <p:nvPr/>
        </p:nvSpPr>
        <p:spPr>
          <a:xfrm>
            <a:off x="8051220" y="5119830"/>
            <a:ext cx="164304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 dirty="0">
                <a:solidFill>
                  <a:srgbClr val="628DB5"/>
                </a:solidFill>
                <a:latin typeface="Source Sans Pro"/>
                <a:ea typeface="Source Sans Pro"/>
              </a:rPr>
              <a:t>Math Type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80" name="CustomShape 39"/>
          <p:cNvSpPr/>
          <p:nvPr/>
        </p:nvSpPr>
        <p:spPr>
          <a:xfrm>
            <a:off x="8083080" y="5978610"/>
            <a:ext cx="1850400" cy="99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Use 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$$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to enclose math type.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$\mu$             $\sigma$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$\bar{x}$        $\hat{p}$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$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H_o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$	$\alpha$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$\ne$	$\approx.$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spc="-1" dirty="0">
                <a:solidFill>
                  <a:srgbClr val="000000"/>
                </a:solidFill>
                <a:latin typeface="Times New Roman"/>
                <a:ea typeface="Source Sans Pro"/>
              </a:rPr>
              <a:t>$\sim$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	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1" name="CustomShape 40"/>
          <p:cNvSpPr/>
          <p:nvPr/>
        </p:nvSpPr>
        <p:spPr>
          <a:xfrm>
            <a:off x="4621680" y="6802200"/>
            <a:ext cx="212472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Confidence Intervals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en-US" sz="2500" b="0" strike="noStrike" spc="-1">
              <a:latin typeface="Arial"/>
            </a:endParaRPr>
          </a:p>
        </p:txBody>
      </p:sp>
      <p:sp>
        <p:nvSpPr>
          <p:cNvPr id="82" name="CustomShape 41"/>
          <p:cNvSpPr/>
          <p:nvPr/>
        </p:nvSpPr>
        <p:spPr>
          <a:xfrm>
            <a:off x="5364000" y="7589880"/>
            <a:ext cx="401040" cy="41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42"/>
          <p:cNvSpPr/>
          <p:nvPr/>
        </p:nvSpPr>
        <p:spPr>
          <a:xfrm>
            <a:off x="4638960" y="8466480"/>
            <a:ext cx="1850400" cy="186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From Data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type,success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small",data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=cars93,conf.level=0.95,correct=FALSE)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produces a 95% confidence interval for the proportion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of cars that were small in 1993.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produces a 95% confidence interval for the mean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weights of cars sold in 1993.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From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(20,60,conf.level=0.90,correct=FALSE)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produces a 90% confidence interval for the population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proportion given 20 successes in 60 trials.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For mean use formula below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For the confidence interval of the mean from statistics we use the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following formula: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		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Formula 43"/>
              <p:cNvSpPr txBox="1"/>
              <p:nvPr/>
            </p:nvSpPr>
            <p:spPr>
              <a:xfrm>
                <a:off x="6035040" y="10058400"/>
                <a:ext cx="1460880" cy="2869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¯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lit/>
                              <m:nor/>
                            </m:rPr>
                            <a:rPr/>
                            <m:t>∗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4" name="Formula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0" y="10058400"/>
                <a:ext cx="1460880" cy="286920"/>
              </a:xfrm>
              <a:prstGeom prst="rect">
                <a:avLst/>
              </a:prstGeom>
              <a:blipFill>
                <a:blip r:embed="rId10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ustomShape 44"/>
          <p:cNvSpPr/>
          <p:nvPr/>
        </p:nvSpPr>
        <p:spPr>
          <a:xfrm>
            <a:off x="9326880" y="8046720"/>
            <a:ext cx="4342680" cy="5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66B3"/>
                </a:solidFill>
                <a:latin typeface="Source Sans Pro"/>
                <a:ea typeface="DejaVu Sans"/>
              </a:rPr>
              <a:t>List of Standard Error formulas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11"/>
          <a:stretch/>
        </p:blipFill>
        <p:spPr>
          <a:xfrm>
            <a:off x="9380160" y="8929080"/>
            <a:ext cx="1577880" cy="577800"/>
          </a:xfrm>
          <a:prstGeom prst="rect">
            <a:avLst/>
          </a:prstGeom>
          <a:ln>
            <a:noFill/>
          </a:ln>
        </p:spPr>
      </p:pic>
      <p:sp>
        <p:nvSpPr>
          <p:cNvPr id="87" name="CustomShape 45"/>
          <p:cNvSpPr/>
          <p:nvPr/>
        </p:nvSpPr>
        <p:spPr>
          <a:xfrm>
            <a:off x="11155680" y="8346600"/>
            <a:ext cx="2513880" cy="19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 for a single proportion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 for a single mean or paired means.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 for two means (not paired)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12"/>
          <a:stretch/>
        </p:blipFill>
        <p:spPr>
          <a:xfrm>
            <a:off x="9380160" y="9509760"/>
            <a:ext cx="1616040" cy="79704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13"/>
          <a:stretch/>
        </p:blipFill>
        <p:spPr>
          <a:xfrm>
            <a:off x="9418320" y="8412480"/>
            <a:ext cx="1396800" cy="42552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14"/>
          <a:stretch/>
        </p:blipFill>
        <p:spPr>
          <a:xfrm>
            <a:off x="5486400" y="2367000"/>
            <a:ext cx="454680" cy="38736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/>
          <p:nvPr/>
        </p:nvPicPr>
        <p:blipFill>
          <a:blip r:embed="rId15"/>
          <a:stretch/>
        </p:blipFill>
        <p:spPr>
          <a:xfrm>
            <a:off x="6766560" y="3074400"/>
            <a:ext cx="317160" cy="317160"/>
          </a:xfrm>
          <a:prstGeom prst="rect">
            <a:avLst/>
          </a:prstGeom>
          <a:ln>
            <a:noFill/>
          </a:ln>
        </p:spPr>
      </p:pic>
      <p:sp>
        <p:nvSpPr>
          <p:cNvPr id="92" name="CustomShape 46"/>
          <p:cNvSpPr/>
          <p:nvPr/>
        </p:nvSpPr>
        <p:spPr>
          <a:xfrm>
            <a:off x="10789920" y="3745800"/>
            <a:ext cx="3106440" cy="4295160"/>
          </a:xfrm>
          <a:prstGeom prst="rect">
            <a:avLst/>
          </a:prstGeom>
          <a:solidFill>
            <a:srgbClr val="9D85BE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241200" y="10337400"/>
            <a:ext cx="1343412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1177200" y="7406820"/>
            <a:ext cx="352080" cy="339480"/>
          </a:xfrm>
          <a:prstGeom prst="rect">
            <a:avLst/>
          </a:prstGeom>
          <a:solidFill>
            <a:srgbClr val="FFFFFF">
              <a:alpha val="1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281880" y="5301587"/>
            <a:ext cx="243864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 dirty="0">
                <a:solidFill>
                  <a:srgbClr val="628DB5"/>
                </a:solidFill>
                <a:latin typeface="Source Sans Pro"/>
                <a:ea typeface="Source Sans Pro"/>
              </a:rPr>
              <a:t>Uploading Data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577840" y="10348560"/>
            <a:ext cx="8094960" cy="230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   </a:t>
            </a:r>
            <a:r>
              <a:rPr lang="en-US" sz="900" b="0" u="sng" strike="noStrike" spc="-1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2"/>
              </a:rPr>
              <a:t>CC BY SA</a:t>
            </a:r>
            <a:r>
              <a:rPr lang="en-US" sz="9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Nic Schwab •  </a:t>
            </a:r>
            <a:r>
              <a:rPr lang="en-US" sz="900" b="0" u="sng" strike="noStrike" spc="-1">
                <a:solidFill>
                  <a:srgbClr val="0000FF"/>
                </a:solidFill>
                <a:uFillTx/>
                <a:latin typeface="Source Sans Pro"/>
                <a:ea typeface="Source Sans Pro"/>
              </a:rPr>
              <a:t>nschwab@hcc.edu</a:t>
            </a:r>
            <a:r>
              <a:rPr lang="en-US" sz="900" b="0" strike="noStrike" spc="-1">
                <a:solidFill>
                  <a:srgbClr val="000000"/>
                </a:solidFill>
                <a:latin typeface="Source Sans Pro"/>
                <a:ea typeface="Source Sans Pro"/>
              </a:rPr>
              <a:t> •    Updated: Dec 29, 2021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23280" y="2070000"/>
            <a:ext cx="4260960" cy="383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4479120" y="6356970"/>
            <a:ext cx="139176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 dirty="0">
                <a:solidFill>
                  <a:srgbClr val="628DB5"/>
                </a:solidFill>
                <a:latin typeface="Source Sans Pro"/>
                <a:ea typeface="Source Sans Pro"/>
              </a:rPr>
              <a:t>student t distribution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275760" y="361080"/>
            <a:ext cx="10894680" cy="799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lang="en-US" sz="4800" b="0" strike="noStrike" spc="-1">
                <a:solidFill>
                  <a:srgbClr val="585858"/>
                </a:solidFill>
                <a:latin typeface="Source Sans Pro Light"/>
                <a:ea typeface="Source Sans Pro Light"/>
              </a:rPr>
              <a:t> 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295560" y="4185360"/>
            <a:ext cx="4260960" cy="383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256860" y="4209889"/>
            <a:ext cx="4260960" cy="24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10"/>
          <p:cNvSpPr/>
          <p:nvPr/>
        </p:nvSpPr>
        <p:spPr>
          <a:xfrm flipV="1">
            <a:off x="4685040" y="1554480"/>
            <a:ext cx="7567920" cy="75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4791240" y="1892160"/>
            <a:ext cx="2908800" cy="472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4499680" y="6835614"/>
            <a:ext cx="2831760" cy="877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NewRoman"/>
                <a:ea typeface="DejaVu Sans"/>
              </a:rPr>
              <a:t>xpt</a:t>
            </a:r>
            <a:r>
              <a:rPr lang="en-US" sz="1200" b="1" strike="noStrike" spc="-1" dirty="0">
                <a:solidFill>
                  <a:srgbClr val="000000"/>
                </a:solidFill>
                <a:latin typeface="TimesNewRoman"/>
                <a:ea typeface="DejaVu Sans"/>
              </a:rPr>
              <a:t>(1,df=11)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NewRoman"/>
                <a:ea typeface="DejaVu Sans"/>
              </a:rPr>
              <a:t>outputs the p-value if t=1 and 11 degrees of freedom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NewRoman"/>
                <a:ea typeface="DejaVu Sans"/>
              </a:rPr>
              <a:t>xqt</a:t>
            </a:r>
            <a:r>
              <a:rPr lang="en-US" sz="1200" b="1" strike="noStrike" spc="-1" dirty="0">
                <a:solidFill>
                  <a:srgbClr val="000000"/>
                </a:solidFill>
                <a:latin typeface="TimesNewRoman"/>
                <a:ea typeface="DejaVu Sans"/>
              </a:rPr>
              <a:t>(0.01,df=11)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NewRoman"/>
                <a:ea typeface="DejaVu Sans"/>
              </a:rPr>
              <a:t>outputs the t-score if probability=0.01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NewRoman"/>
                <a:ea typeface="Source Sans Pro"/>
              </a:rPr>
              <a:t>This is the formula for a t*-score for a single mean.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5" name="Line 13"/>
          <p:cNvSpPr/>
          <p:nvPr/>
        </p:nvSpPr>
        <p:spPr>
          <a:xfrm>
            <a:off x="4757040" y="3787560"/>
            <a:ext cx="7587360" cy="5292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8229600" y="6766560"/>
            <a:ext cx="2690280" cy="3106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u="sng" strike="noStrike" spc="-1" dirty="0">
                <a:solidFill>
                  <a:srgbClr val="000000"/>
                </a:solidFill>
                <a:uFillTx/>
                <a:latin typeface="Times New Roman"/>
                <a:ea typeface="Source Sans Pro"/>
              </a:rPr>
              <a:t>Proportions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type,success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small",p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=0.5 , data=cars93,alternative=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"t", 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correct=FALSE)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a two tailed hypothesis test with parameter p=0.5.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(x=20, n=60, p=0.5, correct=FALSE)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the results of  hypothesis test with 20 successes in 60 trials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binom.test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type,success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="small" , data=cars93,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conf.level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=0.90,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ci.method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"Wald"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a 90% confidence interval. Can use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prop.test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if appropriate.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u="sng" strike="noStrike" spc="-1" dirty="0">
                <a:solidFill>
                  <a:srgbClr val="000000"/>
                </a:solidFill>
                <a:uFillTx/>
                <a:latin typeface="Times New Roman"/>
                <a:ea typeface="Source Sans Pro"/>
              </a:rPr>
              <a:t>Single Mean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=cars93, mu=2000, alternative=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"g"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of a right tailed hypothesis test with parameter mu=2000.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u="sng" strike="noStrike" spc="-1" dirty="0">
                <a:solidFill>
                  <a:srgbClr val="000000"/>
                </a:solidFill>
                <a:uFillTx/>
                <a:latin typeface="Times New Roman"/>
                <a:ea typeface="Source Sans Pro"/>
              </a:rPr>
              <a:t>Difference of Means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time_hrs~division,data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nyc_marathon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, alternative="t")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Computes the difference of men and women winning times in NYC marathon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u="sng" strike="noStrike" spc="-1" dirty="0">
                <a:solidFill>
                  <a:srgbClr val="000000"/>
                </a:solidFill>
                <a:uFillTx/>
                <a:latin typeface="Times New Roman"/>
                <a:ea typeface="Source Sans Pro"/>
              </a:rPr>
              <a:t>ANOVA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cars_anova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&lt;-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aov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weight~type,data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performs the analysis of variance and saves it as a variable “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cars_anova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”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cars_anova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the summary of the analysis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cars_linear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&lt;-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price~weight,data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=cars93)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performs the linear regression and saves it as a variable “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cars_linear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”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cars_linear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the linear summary of the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8141400" y="4060800"/>
            <a:ext cx="310464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Hypothesis Tests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4606200" y="1571400"/>
            <a:ext cx="209736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normal distribution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132120" y="3718440"/>
            <a:ext cx="160200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8"/>
          <p:cNvSpPr/>
          <p:nvPr/>
        </p:nvSpPr>
        <p:spPr>
          <a:xfrm>
            <a:off x="4754880" y="2396880"/>
            <a:ext cx="28324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9"/>
          <p:cNvSpPr/>
          <p:nvPr/>
        </p:nvSpPr>
        <p:spPr>
          <a:xfrm>
            <a:off x="5212080" y="6766560"/>
            <a:ext cx="174348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0"/>
          <p:cNvSpPr/>
          <p:nvPr/>
        </p:nvSpPr>
        <p:spPr>
          <a:xfrm>
            <a:off x="5364000" y="7589880"/>
            <a:ext cx="401040" cy="41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Formula 21"/>
              <p:cNvSpPr txBox="1"/>
              <p:nvPr/>
            </p:nvSpPr>
            <p:spPr>
              <a:xfrm>
                <a:off x="4690800" y="2743200"/>
                <a:ext cx="1293840" cy="373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m:rPr>
                              <m:lit/>
                              <m:nor/>
                            </m:rPr>
                            <a:rPr sz="1400"/>
                            <m:t>∗</m:t>
                          </m:r>
                        </m:sup>
                      </m:sSup>
                      <m:r>
                        <a:rPr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^"/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1400" dirty="0"/>
              </a:p>
            </p:txBody>
          </p:sp>
        </mc:Choice>
        <mc:Fallback xmlns="">
          <p:sp>
            <p:nvSpPr>
              <p:cNvPr id="113" name="Formula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00" y="2743200"/>
                <a:ext cx="1293840" cy="373680"/>
              </a:xfrm>
              <a:prstGeom prst="rect">
                <a:avLst/>
              </a:prstGeom>
              <a:blipFill>
                <a:blip r:embed="rId3"/>
                <a:stretch>
                  <a:fillRect t="-2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CustomShape 22"/>
          <p:cNvSpPr/>
          <p:nvPr/>
        </p:nvSpPr>
        <p:spPr>
          <a:xfrm>
            <a:off x="4594279" y="2331681"/>
            <a:ext cx="2294200" cy="1244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</a:t>
            </a:r>
            <a:r>
              <a:rPr lang="en-US" sz="1200" b="1" strike="noStrike" spc="-1">
                <a:solidFill>
                  <a:srgbClr val="000000"/>
                </a:solidFill>
                <a:latin typeface="Times New Roman"/>
                <a:ea typeface="Source Sans Pro"/>
              </a:rPr>
              <a:t>1, mean=0 ,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sd=1)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the probability if z=1 from a standard normal dist.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xqnorm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(0.01,mean=0,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=1)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the z-score if probability=0.01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This is the formula for a z*-score for a single proportion.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ormula 23"/>
              <p:cNvSpPr txBox="1"/>
              <p:nvPr/>
            </p:nvSpPr>
            <p:spPr>
              <a:xfrm>
                <a:off x="4830380" y="7813644"/>
                <a:ext cx="1494920" cy="373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lit/>
                              <m:nor/>
                            </m:rPr>
                            <a:rPr sz="1400"/>
                            <m:t>∗</m:t>
                          </m:r>
                        </m:sup>
                      </m:sSup>
                      <m:r>
                        <a:rPr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¯"/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sz="140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sz="1400" dirty="0"/>
              </a:p>
            </p:txBody>
          </p:sp>
        </mc:Choice>
        <mc:Fallback xmlns="">
          <p:sp>
            <p:nvSpPr>
              <p:cNvPr id="115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80" y="7813644"/>
                <a:ext cx="1494920" cy="373680"/>
              </a:xfrm>
              <a:prstGeom prst="rect">
                <a:avLst/>
              </a:prstGeom>
              <a:blipFill>
                <a:blip r:embed="rId4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stomShape 24"/>
          <p:cNvSpPr/>
          <p:nvPr/>
        </p:nvSpPr>
        <p:spPr>
          <a:xfrm>
            <a:off x="218160" y="5557770"/>
            <a:ext cx="3990240" cy="55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1. Copy and paste data into a spreadsheet.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2. Variables are column headers (no spaces in variable name)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3. Save as an .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xls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file to your computer  (no spaces in file names)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4. Upload .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xls</a:t>
            </a: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file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5. Click on the file you uploaded &gt; Import Dataset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5"/>
          <a:stretch/>
        </p:blipFill>
        <p:spPr>
          <a:xfrm>
            <a:off x="295560" y="7231140"/>
            <a:ext cx="2530080" cy="85356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6"/>
          <a:stretch/>
        </p:blipFill>
        <p:spPr>
          <a:xfrm>
            <a:off x="361440" y="8690220"/>
            <a:ext cx="2359080" cy="1511280"/>
          </a:xfrm>
          <a:prstGeom prst="rect">
            <a:avLst/>
          </a:prstGeom>
          <a:ln>
            <a:noFill/>
          </a:ln>
        </p:spPr>
      </p:pic>
      <p:sp>
        <p:nvSpPr>
          <p:cNvPr id="119" name="CustomShape 25"/>
          <p:cNvSpPr/>
          <p:nvPr/>
        </p:nvSpPr>
        <p:spPr>
          <a:xfrm>
            <a:off x="4481550" y="6112710"/>
            <a:ext cx="2690280" cy="2284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27"/>
          <p:cNvSpPr/>
          <p:nvPr/>
        </p:nvSpPr>
        <p:spPr>
          <a:xfrm>
            <a:off x="178600" y="5278727"/>
            <a:ext cx="4203000" cy="5427360"/>
          </a:xfrm>
          <a:prstGeom prst="rect">
            <a:avLst/>
          </a:prstGeom>
          <a:solidFill>
            <a:srgbClr val="ADD58A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8"/>
          <p:cNvSpPr/>
          <p:nvPr/>
        </p:nvSpPr>
        <p:spPr>
          <a:xfrm>
            <a:off x="8138160" y="3967978"/>
            <a:ext cx="5699720" cy="6032520"/>
          </a:xfrm>
          <a:prstGeom prst="rect">
            <a:avLst/>
          </a:prstGeom>
          <a:solidFill>
            <a:srgbClr val="9D85BE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" name="CustomShape 29"/>
          <p:cNvSpPr/>
          <p:nvPr/>
        </p:nvSpPr>
        <p:spPr>
          <a:xfrm>
            <a:off x="182880" y="1554480"/>
            <a:ext cx="341460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628DB5"/>
                </a:solidFill>
                <a:latin typeface="Source Sans Pro"/>
                <a:ea typeface="Source Sans Pro"/>
              </a:rPr>
              <a:t>R Markdown cont. 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4" name="CustomShape 30"/>
          <p:cNvSpPr/>
          <p:nvPr/>
        </p:nvSpPr>
        <p:spPr>
          <a:xfrm>
            <a:off x="259560" y="2070000"/>
            <a:ext cx="4219560" cy="4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New chunk  </a:t>
            </a:r>
            <a:r>
              <a:rPr lang="en-US" sz="1200" b="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click the green c+ and select r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7"/>
          <a:stretch/>
        </p:blipFill>
        <p:spPr>
          <a:xfrm>
            <a:off x="301320" y="2480760"/>
            <a:ext cx="1160280" cy="1083960"/>
          </a:xfrm>
          <a:prstGeom prst="rect">
            <a:avLst/>
          </a:prstGeom>
          <a:ln>
            <a:noFill/>
          </a:ln>
        </p:spPr>
      </p:pic>
      <p:sp>
        <p:nvSpPr>
          <p:cNvPr id="126" name="CustomShape 31"/>
          <p:cNvSpPr/>
          <p:nvPr/>
        </p:nvSpPr>
        <p:spPr>
          <a:xfrm>
            <a:off x="178600" y="1561320"/>
            <a:ext cx="4171999" cy="3671820"/>
          </a:xfrm>
          <a:prstGeom prst="rect">
            <a:avLst/>
          </a:prstGeom>
          <a:solidFill>
            <a:srgbClr val="729FCF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7" name="CustomShape 32"/>
          <p:cNvSpPr/>
          <p:nvPr/>
        </p:nvSpPr>
        <p:spPr>
          <a:xfrm>
            <a:off x="4557600" y="3857040"/>
            <a:ext cx="209736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 dirty="0">
                <a:solidFill>
                  <a:srgbClr val="628DB5"/>
                </a:solidFill>
                <a:latin typeface="Source Sans Pro"/>
                <a:ea typeface="Source Sans Pro"/>
              </a:rPr>
              <a:t>binomial distribution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128" name="CustomShape 33"/>
          <p:cNvSpPr/>
          <p:nvPr/>
        </p:nvSpPr>
        <p:spPr>
          <a:xfrm>
            <a:off x="4580640" y="4849020"/>
            <a:ext cx="1566720" cy="1244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(x=4, size=5,prob=0.25)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the probability of 4 successes in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a trial of size 5 with a probability of success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of 0.25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Times New Roman"/>
                <a:ea typeface="Source Sans Pro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(x=2,size=5,prob=0.25)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Outputs the probability of 0,1,or 2 successes in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a trial of size 5 with a probability of success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of 0.25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FEA95-DF9B-E808-5CC9-91EB06D1153D}"/>
              </a:ext>
            </a:extLst>
          </p:cNvPr>
          <p:cNvSpPr txBox="1"/>
          <p:nvPr/>
        </p:nvSpPr>
        <p:spPr>
          <a:xfrm>
            <a:off x="255436" y="3737146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Rename a file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the box next to the file and chose rename.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851404-F4F1-E5AD-ED33-EB00ED62C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0" y="4147090"/>
            <a:ext cx="3350732" cy="1053087"/>
          </a:xfrm>
          <a:prstGeom prst="rect">
            <a:avLst/>
          </a:prstGeom>
        </p:spPr>
      </p:pic>
      <p:sp>
        <p:nvSpPr>
          <p:cNvPr id="7" name="CustomShape 11">
            <a:extLst>
              <a:ext uri="{FF2B5EF4-FFF2-40B4-BE49-F238E27FC236}">
                <a16:creationId xmlns:a16="http://schemas.microsoft.com/office/drawing/2014/main" id="{A863EA2B-5DCD-739E-BA42-287210B01B5F}"/>
              </a:ext>
            </a:extLst>
          </p:cNvPr>
          <p:cNvSpPr/>
          <p:nvPr/>
        </p:nvSpPr>
        <p:spPr>
          <a:xfrm>
            <a:off x="178600" y="365850"/>
            <a:ext cx="10894680" cy="799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lang="en-US" sz="4800" b="0" strike="noStrike" spc="-1" dirty="0">
                <a:solidFill>
                  <a:srgbClr val="585858"/>
                </a:solidFill>
                <a:latin typeface="Source Sans Pro Light"/>
                <a:ea typeface="Source Sans Pro Light"/>
              </a:rPr>
              <a:t>MTH142 Intro to Stats:: </a:t>
            </a:r>
            <a:r>
              <a:rPr lang="en-US" sz="3300" b="0" strike="noStrike" spc="-1" dirty="0">
                <a:solidFill>
                  <a:srgbClr val="585858"/>
                </a:solidFill>
                <a:latin typeface="Source Sans Pro Semibold"/>
                <a:ea typeface="Source Sans Pro Semibold"/>
              </a:rPr>
              <a:t>CHEAT SHEET</a:t>
            </a:r>
            <a:r>
              <a:rPr lang="en-US" sz="4800" b="0" strike="noStrike" spc="-1" dirty="0">
                <a:solidFill>
                  <a:srgbClr val="585858"/>
                </a:solidFill>
                <a:latin typeface="Source Sans Pro Light"/>
                <a:ea typeface="Source Sans Pro Light"/>
              </a:rPr>
              <a:t>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" name="CustomShape 32">
            <a:extLst>
              <a:ext uri="{FF2B5EF4-FFF2-40B4-BE49-F238E27FC236}">
                <a16:creationId xmlns:a16="http://schemas.microsoft.com/office/drawing/2014/main" id="{49E6A268-105D-5CD5-EA49-8ED6FFA5D212}"/>
              </a:ext>
            </a:extLst>
          </p:cNvPr>
          <p:cNvSpPr/>
          <p:nvPr/>
        </p:nvSpPr>
        <p:spPr>
          <a:xfrm>
            <a:off x="8342170" y="1623510"/>
            <a:ext cx="2097360" cy="327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80000"/>
              </a:lnSpc>
            </a:pPr>
            <a:r>
              <a:rPr lang="en-US" sz="2500" b="0" strike="noStrike" spc="-1" dirty="0">
                <a:solidFill>
                  <a:srgbClr val="628DB5"/>
                </a:solidFill>
                <a:latin typeface="Source Sans Pro"/>
                <a:ea typeface="Source Sans Pro"/>
              </a:rPr>
              <a:t>help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11" name="CustomShape 22">
            <a:extLst>
              <a:ext uri="{FF2B5EF4-FFF2-40B4-BE49-F238E27FC236}">
                <a16:creationId xmlns:a16="http://schemas.microsoft.com/office/drawing/2014/main" id="{03413087-DE64-AFC0-F775-852D64CE477A}"/>
              </a:ext>
            </a:extLst>
          </p:cNvPr>
          <p:cNvSpPr/>
          <p:nvPr/>
        </p:nvSpPr>
        <p:spPr>
          <a:xfrm>
            <a:off x="8342170" y="1736190"/>
            <a:ext cx="2294200" cy="1244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00" tIns="12600" rIns="12600" bIns="12600" anchor="ctr"/>
          <a:lstStyle/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To get more info on a dataset, load a library then use ? 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spc="-1" dirty="0">
                <a:solidFill>
                  <a:srgbClr val="000000"/>
                </a:solidFill>
                <a:latin typeface="Times New Roman"/>
                <a:ea typeface="Source Sans Pro"/>
              </a:rPr>
              <a:t>library(MTH142Rtutorials)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?MTH142Rtutorials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Times New Roman"/>
                <a:ea typeface="Source Sans Pro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1233</Words>
  <Application>Microsoft Macintosh PowerPoint</Application>
  <PresentationFormat>Custom</PresentationFormat>
  <Paragraphs>277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Arial</vt:lpstr>
      <vt:lpstr>Cambria Math</vt:lpstr>
      <vt:lpstr>Helvetica Neue</vt:lpstr>
      <vt:lpstr>Source Sans</vt:lpstr>
      <vt:lpstr>Source Sans Pro</vt:lpstr>
      <vt:lpstr>Source Sans Pro Light</vt:lpstr>
      <vt:lpstr>Source Sans Pro Semibold</vt:lpstr>
      <vt:lpstr>StarSymbol</vt:lpstr>
      <vt:lpstr>Symbol</vt:lpstr>
      <vt:lpstr>Times New Roman</vt:lpstr>
      <vt:lpstr>Times New Roman</vt:lpstr>
      <vt:lpstr>TimesNewRoman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 142 Cheatsheet</dc:title>
  <dc:subject/>
  <dc:creator/>
  <dc:description/>
  <cp:lastModifiedBy>Nicholas Schwab</cp:lastModifiedBy>
  <cp:revision>47</cp:revision>
  <dcterms:modified xsi:type="dcterms:W3CDTF">2023-01-30T21:13:06Z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