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1" r:id="rId2"/>
    <p:sldId id="274" r:id="rId3"/>
    <p:sldId id="267" r:id="rId4"/>
    <p:sldId id="262" r:id="rId5"/>
    <p:sldId id="264" r:id="rId6"/>
    <p:sldId id="263" r:id="rId7"/>
    <p:sldId id="266" r:id="rId8"/>
    <p:sldId id="270" r:id="rId9"/>
    <p:sldId id="272" r:id="rId10"/>
    <p:sldId id="268" r:id="rId11"/>
    <p:sldId id="271" r:id="rId12"/>
    <p:sldId id="273" r:id="rId13"/>
    <p:sldId id="265" r:id="rId14"/>
    <p:sldId id="256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DE36-6EC9-A142-AABA-BE305574774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7261-ECC7-C04E-BB9E-8EB806D8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5D25F0-5CDC-804C-82A3-C632A219FC07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D50FDC-081A-384A-B6B5-F2AA3E72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0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C45688-FF9D-A646-BFDB-F6E47DD07036}" type="slidenum">
              <a:rPr lang="en-US" sz="1200" i="1" smtClean="0">
                <a:latin typeface="Avenir Next Condensed" charset="0"/>
                <a:ea typeface="Avenir Next Condensed" charset="0"/>
                <a:cs typeface="Avenir Next Condensed" charset="0"/>
              </a:rPr>
              <a:t>‹#›</a:t>
            </a:fld>
            <a:endParaRPr lang="en-US" sz="1200" i="1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Shall we write something that we show it to friends and family?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71" y="4429919"/>
            <a:ext cx="2226039" cy="223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15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9348395" y="4678343"/>
            <a:ext cx="1118796" cy="2697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88332" y="1298823"/>
            <a:ext cx="48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dirty="0" smtClean="0"/>
              <a:t> property to identify button number.</a:t>
            </a:r>
          </a:p>
          <a:p>
            <a:r>
              <a:rPr lang="en-US" sz="1600" dirty="0" smtClean="0">
                <a:solidFill>
                  <a:srgbClr val="703DAA"/>
                </a:solidFill>
                <a:latin typeface="Menlo" charset="0"/>
              </a:rPr>
              <a:t>sender</a:t>
            </a:r>
            <a:r>
              <a:rPr lang="en-US" sz="1600" dirty="0" smtClean="0"/>
              <a:t> </a:t>
            </a:r>
            <a:r>
              <a:rPr lang="en-US" dirty="0" smtClean="0"/>
              <a:t>button object is passed in Touch Up Inside action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488332" y="4305404"/>
            <a:ext cx="4833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32" y="2710689"/>
            <a:ext cx="3225800" cy="1282700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47" idx="2"/>
          </p:cNvCxnSpPr>
          <p:nvPr/>
        </p:nvCxnSpPr>
        <p:spPr>
          <a:xfrm>
            <a:off x="2740914" y="3090298"/>
            <a:ext cx="6330515" cy="650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88332" y="5765705"/>
            <a:ext cx="486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Loop index starts from 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380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" grpId="0" animBg="1"/>
      <p:bldP spid="26" grpId="0" animBg="1"/>
      <p:bldP spid="27" grpId="0" animBg="1"/>
      <p:bldP spid="30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461325" y="2521308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Pentagon 25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Pentagon 26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Pentagon 29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Pentagon 4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Pentagon 4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Pentagon 4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Pentagon 4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1" name="Pentagon 5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Pentagon 5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2364654" y="2554861"/>
            <a:ext cx="1241810" cy="25705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64392" y="1783420"/>
            <a:ext cx="4182555" cy="32316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sz="1200" dirty="0">
                <a:solidFill>
                  <a:srgbClr val="BA2DA2"/>
                </a:solidFill>
                <a:latin typeface="Menlo" charset="0"/>
              </a:rPr>
              <a:t>let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 possibleMoves = [[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6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7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],</a:t>
            </a:r>
            <a:endParaRPr lang="is-I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9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12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13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],</a:t>
            </a:r>
          </a:p>
          <a:p>
            <a:r>
              <a:rPr lang="is-IS" sz="1200" dirty="0">
                <a:solidFill>
                  <a:srgbClr val="000000"/>
                </a:solidFill>
                <a:latin typeface="Menlo" charset="0"/>
              </a:rPr>
              <a:t>                         [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11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 smtClean="0">
                <a:solidFill>
                  <a:srgbClr val="272AD8"/>
                </a:solidFill>
                <a:latin typeface="Menlo" charset="0"/>
              </a:rPr>
              <a:t>14</a:t>
            </a:r>
            <a:r>
              <a:rPr lang="is-IS" sz="1200" dirty="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is-IS" sz="12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is-IS" sz="1200" dirty="0">
                <a:solidFill>
                  <a:srgbClr val="000000"/>
                </a:solidFill>
                <a:latin typeface="Menlo" charset="0"/>
              </a:rPr>
              <a:t>]]</a:t>
            </a:r>
          </a:p>
          <a:p>
            <a:endParaRPr lang="en-US" sz="1200" dirty="0"/>
          </a:p>
        </p:txBody>
      </p:sp>
      <p:sp>
        <p:nvSpPr>
          <p:cNvPr id="42" name="Right Arrow 41"/>
          <p:cNvSpPr>
            <a:spLocks/>
          </p:cNvSpPr>
          <p:nvPr/>
        </p:nvSpPr>
        <p:spPr>
          <a:xfrm rot="5400000">
            <a:off x="2986646" y="2929672"/>
            <a:ext cx="640080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2511201" y="2523379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2990638" y="2026845"/>
            <a:ext cx="636691" cy="46634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77967" y="92949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rgbClr val="BA2DA2"/>
                </a:solidFill>
                <a:latin typeface="Menlo" charset="0"/>
              </a:rPr>
              <a:t>canMove</a:t>
            </a:r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77967" y="1380466"/>
            <a:ext cx="359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Define all possible moves in an array</a:t>
            </a:r>
            <a:endParaRPr lang="en-US"/>
          </a:p>
        </p:txBody>
      </p:sp>
      <p:cxnSp>
        <p:nvCxnSpPr>
          <p:cNvPr id="60" name="Straight Arrow Connector 59"/>
          <p:cNvCxnSpPr>
            <a:endCxn id="32" idx="1"/>
          </p:cNvCxnSpPr>
          <p:nvPr/>
        </p:nvCxnSpPr>
        <p:spPr>
          <a:xfrm>
            <a:off x="3461325" y="2842804"/>
            <a:ext cx="2186023" cy="1808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7348" y="2900575"/>
            <a:ext cx="1338828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00" dirty="0" err="1" smtClean="0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00" dirty="0" smtClean="0">
                <a:solidFill>
                  <a:srgbClr val="703DAA"/>
                </a:solidFill>
                <a:latin typeface="Menlo" charset="0"/>
              </a:rPr>
              <a:t> == 6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2" idx="3"/>
          </p:cNvCxnSpPr>
          <p:nvPr/>
        </p:nvCxnSpPr>
        <p:spPr>
          <a:xfrm>
            <a:off x="6986176" y="3023686"/>
            <a:ext cx="834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7820809" y="2884833"/>
            <a:ext cx="1822406" cy="269786"/>
          </a:xfrm>
          <a:prstGeom prst="roundRect">
            <a:avLst/>
          </a:prstGeom>
          <a:solidFill>
            <a:srgbClr val="70AD47">
              <a:alpha val="5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59" idx="2"/>
            <a:endCxn id="65" idx="1"/>
          </p:cNvCxnSpPr>
          <p:nvPr/>
        </p:nvCxnSpPr>
        <p:spPr>
          <a:xfrm>
            <a:off x="8732012" y="3154619"/>
            <a:ext cx="1332078" cy="8147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01976" y="3482884"/>
            <a:ext cx="195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Cell(2) = 12 is not empty</a:t>
            </a:r>
          </a:p>
          <a:p>
            <a:r>
              <a:rPr lang="en-US" sz="1400" b="1" u="sng" dirty="0" smtClean="0"/>
              <a:t>Cell(5) is empty</a:t>
            </a:r>
          </a:p>
          <a:p>
            <a:r>
              <a:rPr lang="en-US" sz="1400" dirty="0" smtClean="0"/>
              <a:t>Cell(7) = 5 is not empty</a:t>
            </a:r>
          </a:p>
          <a:p>
            <a:r>
              <a:rPr lang="en-US" sz="1400" dirty="0" smtClean="0"/>
              <a:t>Cell(10) = 2 is not empty</a:t>
            </a:r>
            <a:endParaRPr lang="en-US" sz="1400" dirty="0"/>
          </a:p>
        </p:txBody>
      </p:sp>
      <p:cxnSp>
        <p:nvCxnSpPr>
          <p:cNvPr id="64" name="Straight Arrow Connector 63"/>
          <p:cNvCxnSpPr>
            <a:stCxn id="33" idx="2"/>
            <a:endCxn id="40" idx="0"/>
          </p:cNvCxnSpPr>
          <p:nvPr/>
        </p:nvCxnSpPr>
        <p:spPr>
          <a:xfrm flipH="1">
            <a:off x="10339862" y="4436991"/>
            <a:ext cx="841357" cy="1092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99403" y="5529803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true </a:t>
            </a:r>
            <a:r>
              <a:rPr lang="en-US" sz="1200" dirty="0" smtClean="0">
                <a:solidFill>
                  <a:srgbClr val="008400"/>
                </a:solidFill>
                <a:latin typeface="Menlo" charset="0"/>
              </a:rPr>
              <a:t>//</a:t>
            </a:r>
            <a:r>
              <a:rPr lang="en-US" sz="1200" dirty="0" err="1" smtClean="0">
                <a:solidFill>
                  <a:srgbClr val="008400"/>
                </a:solidFill>
                <a:latin typeface="Menlo" charset="0"/>
              </a:rPr>
              <a:t>canMove</a:t>
            </a:r>
            <a:r>
              <a:rPr lang="en-US" sz="1200" dirty="0" smtClean="0">
                <a:solidFill>
                  <a:srgbClr val="008400"/>
                </a:solidFill>
                <a:latin typeface="Menlo" charset="0"/>
              </a:rPr>
              <a:t> is true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5" name="Left Brace 64"/>
          <p:cNvSpPr/>
          <p:nvPr/>
        </p:nvSpPr>
        <p:spPr>
          <a:xfrm>
            <a:off x="10064090" y="3399247"/>
            <a:ext cx="275772" cy="114017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  <p:bldP spid="43" grpId="0" animBg="1"/>
      <p:bldP spid="44" grpId="0" animBg="1"/>
      <p:bldP spid="32" grpId="0" animBg="1"/>
      <p:bldP spid="59" grpId="0" animBg="1"/>
      <p:bldP spid="33" grpId="0"/>
      <p:bldP spid="40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</a:t>
            </a:r>
            <a:r>
              <a:rPr lang="mr-IN" dirty="0" smtClean="0"/>
              <a:t>–</a:t>
            </a:r>
            <a:r>
              <a:rPr lang="en-US" dirty="0" smtClean="0"/>
              <a:t> All together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2883" y="803970"/>
            <a:ext cx="6075173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31595D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sender.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tag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moveButton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(sender, </a:t>
            </a:r>
            <a:r>
              <a:rPr lang="en-US" sz="1050" dirty="0" err="1" smtClean="0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!)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>
                <a:solidFill>
                  <a:srgbClr val="4F8187"/>
                </a:solidFill>
                <a:latin typeface="Menlo" charset="0"/>
              </a:rPr>
              <a:t>blankButton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sender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moveButton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fromButton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//set title, border, background of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toButton</a:t>
            </a:r>
            <a:endParaRPr lang="en-US" sz="1050" dirty="0">
              <a:solidFill>
                <a:srgbClr val="0084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//clear title, border, background of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fromButton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canMove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enlo" charset="0"/>
              </a:rPr>
              <a:t>buttonPosition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sz="1050" dirty="0" err="1">
                <a:solidFill>
                  <a:srgbClr val="703DAA"/>
                </a:solidFill>
                <a:latin typeface="Menlo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-&gt; </a:t>
            </a:r>
            <a:r>
              <a:rPr lang="en-US" sz="1050" dirty="0">
                <a:solidFill>
                  <a:srgbClr val="703DAA"/>
                </a:solidFill>
                <a:latin typeface="Menlo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008400"/>
                </a:solidFill>
                <a:latin typeface="Menlo" charset="0"/>
              </a:rPr>
              <a:t>//Do check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smtClean="0">
                <a:solidFill>
                  <a:srgbClr val="BA2DA2"/>
                </a:solidFill>
                <a:latin typeface="Menlo" charset="0"/>
              </a:rPr>
              <a:t>true</a:t>
            </a:r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randomizePuzzle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{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smtClean="0">
                <a:solidFill>
                  <a:srgbClr val="008400"/>
                </a:solidFill>
                <a:latin typeface="Menlo" charset="0"/>
              </a:rPr>
              <a:t>//Randomize sequence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1050" dirty="0" err="1" smtClean="0">
                <a:solidFill>
                  <a:srgbClr val="31595D"/>
                </a:solidFill>
                <a:latin typeface="Menlo" charset="0"/>
              </a:rPr>
              <a:t>displayPuzzle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Menlo" charset="0"/>
              </a:rPr>
              <a:t>checkIfPuzzleSolved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() 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//loop </a:t>
            </a:r>
            <a:r>
              <a:rPr lang="is-IS" sz="1050" dirty="0">
                <a:solidFill>
                  <a:srgbClr val="008400"/>
                </a:solidFill>
                <a:latin typeface="Menlo" charset="0"/>
              </a:rPr>
              <a:t>through all cells to find if solution is found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i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..&lt;</a:t>
            </a:r>
            <a:r>
              <a:rPr lang="is-IS" sz="1050" dirty="0">
                <a:solidFill>
                  <a:srgbClr val="272AD8"/>
                </a:solidFill>
                <a:latin typeface="Menlo" charset="0"/>
              </a:rPr>
              <a:t>15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 smtClean="0">
                <a:solidFill>
                  <a:srgbClr val="4F8187"/>
                </a:solidFill>
                <a:latin typeface="Menlo" charset="0"/>
              </a:rPr>
              <a:t>solutionArray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[i] 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!=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i { </a:t>
            </a:r>
            <a:r>
              <a:rPr lang="is-IS" sz="1050" dirty="0" smtClean="0">
                <a:solidFill>
                  <a:srgbClr val="008400"/>
                </a:solidFill>
                <a:latin typeface="Menlo" charset="0"/>
              </a:rPr>
              <a:t>//this check will not work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is-I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sz="1050" dirty="0">
                <a:solidFill>
                  <a:srgbClr val="BA2DA2"/>
                </a:solidFill>
                <a:latin typeface="Menlo" charset="0"/>
              </a:rPr>
              <a:t>false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is-IS" sz="1050" dirty="0">
              <a:solidFill>
                <a:srgbClr val="000000"/>
              </a:solidFill>
              <a:latin typeface="Menlo" charset="0"/>
            </a:endParaRPr>
          </a:p>
          <a:p>
            <a:r>
              <a:rPr lang="is-IS" sz="105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sz="105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105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1503421" y="252184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/>
          <p:cNvSpPr/>
          <p:nvPr/>
        </p:nvSpPr>
        <p:spPr>
          <a:xfrm rot="16200000">
            <a:off x="1496598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Pentagon 72"/>
          <p:cNvSpPr/>
          <p:nvPr/>
        </p:nvSpPr>
        <p:spPr>
          <a:xfrm rot="16200000">
            <a:off x="2458695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Pentagon 73"/>
          <p:cNvSpPr/>
          <p:nvPr/>
        </p:nvSpPr>
        <p:spPr>
          <a:xfrm rot="16200000">
            <a:off x="3425804" y="1978741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Pentagon 74"/>
          <p:cNvSpPr/>
          <p:nvPr/>
        </p:nvSpPr>
        <p:spPr>
          <a:xfrm rot="16200000">
            <a:off x="4407437" y="1978740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Pentagon 75"/>
          <p:cNvSpPr/>
          <p:nvPr/>
        </p:nvSpPr>
        <p:spPr>
          <a:xfrm rot="16200000">
            <a:off x="1493739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Pentagon 76"/>
          <p:cNvSpPr/>
          <p:nvPr/>
        </p:nvSpPr>
        <p:spPr>
          <a:xfrm rot="16200000">
            <a:off x="2455836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8" name="Pentagon 77"/>
          <p:cNvSpPr/>
          <p:nvPr/>
        </p:nvSpPr>
        <p:spPr>
          <a:xfrm rot="16200000">
            <a:off x="3422945" y="29289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rot="16200000">
            <a:off x="4404578" y="292893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0" name="Pentagon 79"/>
          <p:cNvSpPr/>
          <p:nvPr/>
        </p:nvSpPr>
        <p:spPr>
          <a:xfrm rot="16200000">
            <a:off x="1502533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Pentagon 80"/>
          <p:cNvSpPr/>
          <p:nvPr/>
        </p:nvSpPr>
        <p:spPr>
          <a:xfrm rot="16200000">
            <a:off x="2464630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Pentagon 81"/>
          <p:cNvSpPr/>
          <p:nvPr/>
        </p:nvSpPr>
        <p:spPr>
          <a:xfrm rot="16200000">
            <a:off x="3431739" y="3902435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Pentagon 82"/>
          <p:cNvSpPr/>
          <p:nvPr/>
        </p:nvSpPr>
        <p:spPr>
          <a:xfrm rot="16200000">
            <a:off x="4413372" y="390243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Pentagon 83"/>
          <p:cNvSpPr/>
          <p:nvPr/>
        </p:nvSpPr>
        <p:spPr>
          <a:xfrm rot="16200000">
            <a:off x="1500567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Pentagon 84"/>
          <p:cNvSpPr/>
          <p:nvPr/>
        </p:nvSpPr>
        <p:spPr>
          <a:xfrm rot="16200000">
            <a:off x="2462664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Pentagon 85"/>
          <p:cNvSpPr/>
          <p:nvPr/>
        </p:nvSpPr>
        <p:spPr>
          <a:xfrm rot="16200000">
            <a:off x="3429773" y="4883164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Pentagon 86"/>
          <p:cNvSpPr/>
          <p:nvPr/>
        </p:nvSpPr>
        <p:spPr>
          <a:xfrm rot="16200000">
            <a:off x="4411406" y="4883163"/>
            <a:ext cx="355004" cy="21515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04169" y="2719209"/>
            <a:ext cx="1241810" cy="25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176172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85" y="3710788"/>
            <a:ext cx="342615" cy="37604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3793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80768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736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8736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73656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2709329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1230825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506130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1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72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774689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35373" y="1232901"/>
            <a:ext cx="2961375" cy="2375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035373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3" y="672234"/>
            <a:ext cx="369640" cy="36964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506130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107330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4690" y="5172298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98867" y="3681001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04690" y="296200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60" idx="1"/>
            <a:endCxn id="111" idx="3"/>
          </p:cNvCxnSpPr>
          <p:nvPr/>
        </p:nvCxnSpPr>
        <p:spPr>
          <a:xfrm flipH="1" flipV="1">
            <a:off x="3996748" y="2420791"/>
            <a:ext cx="1107942" cy="72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04690" y="5724177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5" idx="1"/>
            <a:endCxn id="103" idx="3"/>
          </p:cNvCxnSpPr>
          <p:nvPr/>
        </p:nvCxnSpPr>
        <p:spPr>
          <a:xfrm flipH="1">
            <a:off x="1449946" y="3865667"/>
            <a:ext cx="3648921" cy="560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102" idx="3"/>
          </p:cNvCxnSpPr>
          <p:nvPr/>
        </p:nvCxnSpPr>
        <p:spPr>
          <a:xfrm flipH="1" flipV="1">
            <a:off x="3752220" y="4426649"/>
            <a:ext cx="1352470" cy="93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1"/>
            <a:endCxn id="48" idx="2"/>
          </p:cNvCxnSpPr>
          <p:nvPr/>
        </p:nvCxnSpPr>
        <p:spPr>
          <a:xfrm flipH="1" flipV="1">
            <a:off x="3464196" y="5019534"/>
            <a:ext cx="1640494" cy="889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1"/>
            <a:endCxn id="117" idx="3"/>
          </p:cNvCxnSpPr>
          <p:nvPr/>
        </p:nvCxnSpPr>
        <p:spPr>
          <a:xfrm flipH="1">
            <a:off x="1449945" y="3146670"/>
            <a:ext cx="3654745" cy="17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1"/>
            <a:endCxn id="108" idx="0"/>
          </p:cNvCxnSpPr>
          <p:nvPr/>
        </p:nvCxnSpPr>
        <p:spPr>
          <a:xfrm flipH="1">
            <a:off x="1996325" y="3146670"/>
            <a:ext cx="3108365" cy="94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1"/>
            <a:endCxn id="107" idx="2"/>
          </p:cNvCxnSpPr>
          <p:nvPr/>
        </p:nvCxnSpPr>
        <p:spPr>
          <a:xfrm flipH="1">
            <a:off x="3476216" y="3146670"/>
            <a:ext cx="1628474" cy="940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5630" y="3759843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Displays when </a:t>
            </a:r>
            <a:r>
              <a:rPr lang="en-US" sz="1000" smtClean="0"/>
              <a:t>sound effect is off</a:t>
            </a:r>
            <a:endParaRPr lang="en-US" sz="100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3 -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United Delivery Service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Purpose of the app is to allow anyone to volunteer delivery of donated items from collection centers to shelters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245" y="5592127"/>
            <a:ext cx="603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Author: 	Prakash </a:t>
            </a:r>
            <a:r>
              <a:rPr lang="en-US" sz="1400" i="1" dirty="0" err="1" smtClean="0"/>
              <a:t>Sachania</a:t>
            </a:r>
            <a:r>
              <a:rPr lang="en-US" sz="1400" i="1" dirty="0" smtClean="0"/>
              <a:t> (</a:t>
            </a:r>
            <a:r>
              <a:rPr lang="en-US" sz="1400" i="1" dirty="0" err="1" smtClean="0"/>
              <a:t>psachania@hotmail.com</a:t>
            </a:r>
            <a:r>
              <a:rPr lang="en-US" sz="1400" i="1" dirty="0" smtClean="0"/>
              <a:t>)</a:t>
            </a:r>
          </a:p>
          <a:p>
            <a:r>
              <a:rPr lang="en-US" sz="1400" i="1" dirty="0" smtClean="0"/>
              <a:t>Date: 	7-Oct-2017</a:t>
            </a:r>
          </a:p>
          <a:p>
            <a:r>
              <a:rPr lang="en-US" sz="1400" i="1" dirty="0" smtClean="0"/>
              <a:t>Purpose:	Programming assignment for Fall 2017 Swift I coding classes at HCC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697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486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14147" y="547949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41170" y="2764032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1169" y="3246263"/>
            <a:ext cx="1914861" cy="29045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80141" y="3903033"/>
            <a:ext cx="1436915" cy="3628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2 - Login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585" y="1828800"/>
            <a:ext cx="2454711" cy="25980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675178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75177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8063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6094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53832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41" y="5678705"/>
            <a:ext cx="497840" cy="4000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47" y="5678705"/>
            <a:ext cx="453390" cy="4533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9" y="5749825"/>
            <a:ext cx="497840" cy="3111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47" y="5679249"/>
            <a:ext cx="440055" cy="45339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889541" y="886540"/>
            <a:ext cx="246743" cy="163900"/>
            <a:chOff x="9144000" y="449943"/>
            <a:chExt cx="246743" cy="1639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322360" y="2075540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75383" y="2082797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322360" y="2860492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Packets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75383" y="2867749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United @ Rosenberg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327008" y="3645444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4 Packets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0031" y="3652701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Houston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31407" y="4435493"/>
            <a:ext cx="940404" cy="7151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3 Packets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4430" y="4442750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Red Cross @ Sugar Land</a:t>
            </a:r>
          </a:p>
          <a:p>
            <a:r>
              <a:rPr lang="en-US" sz="1000" dirty="0" smtClean="0"/>
              <a:t>1000, Lake Drive, Rosenberg, TX 77277</a:t>
            </a:r>
          </a:p>
          <a:p>
            <a:r>
              <a:rPr lang="en-US" sz="1000" dirty="0" smtClean="0"/>
              <a:t>1.2 Miles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4257821" y="2255513"/>
            <a:ext cx="45719" cy="108437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Collection Centers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07179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825088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04656" y="3187897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10 KGs</a:t>
            </a:r>
          </a:p>
          <a:p>
            <a:pPr algn="r"/>
            <a:r>
              <a:rPr lang="en-US" sz="1200" dirty="0" smtClean="0"/>
              <a:t>2 Medium boxes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776502" y="3187897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4656" y="387049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60 KGs</a:t>
            </a:r>
          </a:p>
          <a:p>
            <a:pPr algn="r"/>
            <a:r>
              <a:rPr lang="en-US" sz="1200" dirty="0" smtClean="0"/>
              <a:t>10 Medium, 5 Large boxes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776502" y="3870499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904656" y="4569911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200" dirty="0" smtClean="0"/>
              <a:t>25 KGs</a:t>
            </a:r>
          </a:p>
          <a:p>
            <a:pPr algn="r"/>
            <a:r>
              <a:rPr lang="en-US" sz="1200" dirty="0" smtClean="0"/>
              <a:t>4 Medium, 2 Small boxes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776502" y="4569911"/>
            <a:ext cx="2044829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New born, Shoes</a:t>
            </a:r>
          </a:p>
          <a:p>
            <a:r>
              <a:rPr lang="en-US" sz="1000" dirty="0" smtClean="0"/>
              <a:t>Diapers, Shoes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825088" y="2907934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039" y="2073468"/>
            <a:ext cx="713021" cy="670579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848468" y="2008430"/>
            <a:ext cx="2171833" cy="9002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Pickup:</a:t>
            </a:r>
          </a:p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9016612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8452819" y="5540188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345705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238587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1131474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183" y="5678705"/>
            <a:ext cx="497840" cy="40005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89" y="5678705"/>
            <a:ext cx="453390" cy="45339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01" y="5749825"/>
            <a:ext cx="497840" cy="3111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89" y="5679249"/>
            <a:ext cx="440055" cy="45339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667183" y="886540"/>
            <a:ext cx="246743" cy="163900"/>
            <a:chOff x="9144000" y="449943"/>
            <a:chExt cx="246743" cy="1639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584821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02730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518442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8602730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681" y="1939906"/>
            <a:ext cx="713021" cy="67057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450346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616566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68404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530104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18" name="Triangle 117"/>
          <p:cNvSpPr/>
          <p:nvPr/>
        </p:nvSpPr>
        <p:spPr>
          <a:xfrm rot="16200000">
            <a:off x="4873852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/>
          <p:cNvSpPr/>
          <p:nvPr/>
        </p:nvSpPr>
        <p:spPr>
          <a:xfrm rot="16200000">
            <a:off x="8657415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768404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530104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776855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538555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83348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545048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36" name="Rounded Rectangle 135"/>
          <p:cNvSpPr/>
          <p:nvPr/>
        </p:nvSpPr>
        <p:spPr>
          <a:xfrm>
            <a:off x="11918560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27124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11181012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8540379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8628278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0632759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88369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Centers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4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Collection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428126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5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7585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3792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678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9560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42447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6" y="5678705"/>
            <a:ext cx="49784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2" y="5678705"/>
            <a:ext cx="453390" cy="453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4" y="5749825"/>
            <a:ext cx="497840" cy="311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2" y="5679249"/>
            <a:ext cx="440055" cy="4533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978156" y="886540"/>
            <a:ext cx="246743" cy="163900"/>
            <a:chOff x="9144000" y="449943"/>
            <a:chExt cx="246743" cy="1639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16705" y="152244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Scan packets</a:t>
            </a:r>
            <a:endParaRPr lang="en-US" b="1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934614" y="189177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723" y="2352618"/>
            <a:ext cx="2475037" cy="2431615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138816" y="2167579"/>
            <a:ext cx="2819997" cy="28431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470450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Red Cross @ Rosenberg</a:t>
            </a:r>
            <a:endParaRPr lang="en-US" b="1" i="1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72241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63812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472241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365" y="1939906"/>
            <a:ext cx="713021" cy="670579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557003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1000, Lake Drive,</a:t>
            </a:r>
          </a:p>
          <a:p>
            <a:r>
              <a:rPr lang="en-US" sz="1200" dirty="0" smtClean="0"/>
              <a:t>Rosenberg, TX 77277</a:t>
            </a:r>
          </a:p>
          <a:p>
            <a:r>
              <a:rPr lang="en-US" sz="1200" dirty="0" smtClean="0"/>
              <a:t>1.2 Miles</a:t>
            </a:r>
            <a:endParaRPr lang="en-US" sz="12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73625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88808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64978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1" name="Triangle 150"/>
          <p:cNvSpPr/>
          <p:nvPr/>
        </p:nvSpPr>
        <p:spPr>
          <a:xfrm rot="16200000">
            <a:off x="477709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688808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64978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89653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65823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90303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66473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158" name="Rounded Rectangle 157"/>
          <p:cNvSpPr/>
          <p:nvPr/>
        </p:nvSpPr>
        <p:spPr>
          <a:xfrm>
            <a:off x="803824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7300696" y="2754079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Pickup</a:t>
            </a:r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60063" y="3476666"/>
            <a:ext cx="1915752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Deliver @</a:t>
            </a:r>
            <a:r>
              <a:rPr lang="en-US" sz="1050" dirty="0"/>
              <a:t> </a:t>
            </a:r>
            <a:r>
              <a:rPr lang="en-US" sz="1050" dirty="0" smtClean="0"/>
              <a:t>Knox High School</a:t>
            </a:r>
          </a:p>
          <a:p>
            <a:r>
              <a:rPr lang="en-US" sz="1050" dirty="0" smtClean="0"/>
              <a:t>2000, Broadchurch Ln,</a:t>
            </a:r>
          </a:p>
          <a:p>
            <a:r>
              <a:rPr lang="en-US" sz="1050" dirty="0" smtClean="0"/>
              <a:t>Stafford, TX 77447</a:t>
            </a:r>
          </a:p>
          <a:p>
            <a:r>
              <a:rPr lang="en-US" sz="1050" dirty="0" smtClean="0"/>
              <a:t>4.7 Miles</a:t>
            </a:r>
            <a:endParaRPr lang="en-US" sz="105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4747962" y="3457982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752443" y="3525640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526900" y="6288393"/>
            <a:ext cx="3272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*Same screen as screen 5 except bottom highlighted button</a:t>
            </a:r>
            <a:endParaRPr lang="en-US" sz="1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88369" y="287797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6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Scan Package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603717" y="28779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7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Package Details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76379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32758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76379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65667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54956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344244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7" y="5678705"/>
            <a:ext cx="497840" cy="400050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63" y="5678705"/>
            <a:ext cx="453390" cy="453390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75" y="5749825"/>
            <a:ext cx="497840" cy="31115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3" y="5679249"/>
            <a:ext cx="440055" cy="453390"/>
          </a:xfrm>
          <a:prstGeom prst="rect">
            <a:avLst/>
          </a:prstGeom>
        </p:spPr>
      </p:pic>
      <p:grpSp>
        <p:nvGrpSpPr>
          <p:cNvPr id="199" name="Group 198"/>
          <p:cNvGrpSpPr/>
          <p:nvPr/>
        </p:nvGrpSpPr>
        <p:grpSpPr>
          <a:xfrm>
            <a:off x="978157" y="886540"/>
            <a:ext cx="246743" cy="163900"/>
            <a:chOff x="9144000" y="449943"/>
            <a:chExt cx="246743" cy="163900"/>
          </a:xfrm>
        </p:grpSpPr>
        <p:cxnSp>
          <p:nvCxnSpPr>
            <p:cNvPr id="200" name="Straight Connector 199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TextBox 202"/>
          <p:cNvSpPr txBox="1"/>
          <p:nvPr/>
        </p:nvSpPr>
        <p:spPr>
          <a:xfrm>
            <a:off x="895795" y="152239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913704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9416" y="2747562"/>
            <a:ext cx="1874920" cy="5674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Essentials</a:t>
            </a:r>
          </a:p>
          <a:p>
            <a:r>
              <a:rPr lang="en-US" sz="1000" dirty="0" smtClean="0"/>
              <a:t>Water, Food, Clothes</a:t>
            </a:r>
          </a:p>
          <a:p>
            <a:r>
              <a:rPr lang="en-US" sz="1000" dirty="0" smtClean="0"/>
              <a:t>60 KGs</a:t>
            </a:r>
            <a:endParaRPr lang="en-US" sz="10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704" y="2668243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55" y="1939906"/>
            <a:ext cx="713021" cy="670579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1761320" y="1912948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927540" y="419925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079378" y="4241497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41078" y="4241499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2" name="Triangle 211"/>
          <p:cNvSpPr/>
          <p:nvPr/>
        </p:nvSpPr>
        <p:spPr>
          <a:xfrm rot="16200000">
            <a:off x="968389" y="1658778"/>
            <a:ext cx="149361" cy="128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3079378" y="4554863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Water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41078" y="4554865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3087829" y="4885880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Clothes</a:t>
            </a:r>
            <a:endParaRPr lang="en-US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49529" y="4885882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Large Box (48x36x1)</a:t>
            </a:r>
            <a:endParaRPr 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094322" y="5199246"/>
            <a:ext cx="1149081" cy="274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1400" dirty="0" smtClean="0"/>
              <a:t>Food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6022" y="5199248"/>
            <a:ext cx="2238301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 smtClean="0"/>
              <a:t>Medium Box (24x12x0.5)</a:t>
            </a:r>
            <a:endParaRPr lang="en-US" sz="1400" dirty="0"/>
          </a:p>
        </p:txBody>
      </p:sp>
      <p:sp>
        <p:nvSpPr>
          <p:cNvPr id="219" name="Rounded Rectangle 218"/>
          <p:cNvSpPr/>
          <p:nvPr/>
        </p:nvSpPr>
        <p:spPr>
          <a:xfrm>
            <a:off x="4229534" y="4286997"/>
            <a:ext cx="45719" cy="34297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851353" y="3476666"/>
            <a:ext cx="2364400" cy="7307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50" dirty="0" smtClean="0"/>
              <a:t>Picked up @ Red Cross @ Rosenberg</a:t>
            </a:r>
          </a:p>
          <a:p>
            <a:r>
              <a:rPr lang="en-US" sz="1050" dirty="0" smtClean="0"/>
              <a:t>1000, Lake Drive,</a:t>
            </a:r>
          </a:p>
          <a:p>
            <a:r>
              <a:rPr lang="en-US" sz="1050" dirty="0" smtClean="0"/>
              <a:t>Rosenberg, TX 77277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939252" y="3427160"/>
            <a:ext cx="3289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936694" y="1955179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936695" y="2761465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Picked up at</a:t>
            </a:r>
          </a:p>
          <a:p>
            <a:pPr algn="r"/>
            <a:r>
              <a:rPr lang="en-US" sz="1100" dirty="0" smtClean="0"/>
              <a:t>11:00 on 10/4/2017</a:t>
            </a:r>
            <a:endParaRPr lang="en-US" sz="900" dirty="0"/>
          </a:p>
        </p:txBody>
      </p:sp>
      <p:sp>
        <p:nvSpPr>
          <p:cNvPr id="225" name="Rounded Rectangle 224"/>
          <p:cNvSpPr/>
          <p:nvPr/>
        </p:nvSpPr>
        <p:spPr>
          <a:xfrm>
            <a:off x="3480188" y="3493634"/>
            <a:ext cx="628730" cy="628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Delivered</a:t>
            </a:r>
            <a:endParaRPr lang="en-US" sz="1400" dirty="0"/>
          </a:p>
        </p:txBody>
      </p:sp>
      <p:sp>
        <p:nvSpPr>
          <p:cNvPr id="226" name="Rectangle 225"/>
          <p:cNvSpPr/>
          <p:nvPr/>
        </p:nvSpPr>
        <p:spPr>
          <a:xfrm>
            <a:off x="457250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5136296" y="737549"/>
            <a:ext cx="24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UDS</a:t>
            </a:r>
          </a:p>
          <a:p>
            <a:pPr algn="ctr"/>
            <a:r>
              <a:rPr lang="en-US" dirty="0" smtClean="0"/>
              <a:t>United Delivery Services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4572503" y="5540188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5465389" y="5540187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6358271" y="5540187"/>
            <a:ext cx="892887" cy="731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251158" y="5540185"/>
            <a:ext cx="892887" cy="73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67" y="5678705"/>
            <a:ext cx="497840" cy="40005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3" y="5678705"/>
            <a:ext cx="453390" cy="453390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5" y="5749825"/>
            <a:ext cx="497840" cy="31115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73" y="5679249"/>
            <a:ext cx="440055" cy="453390"/>
          </a:xfrm>
          <a:prstGeom prst="rect">
            <a:avLst/>
          </a:prstGeom>
        </p:spPr>
      </p:pic>
      <p:grpSp>
        <p:nvGrpSpPr>
          <p:cNvPr id="236" name="Group 235"/>
          <p:cNvGrpSpPr/>
          <p:nvPr/>
        </p:nvGrpSpPr>
        <p:grpSpPr>
          <a:xfrm>
            <a:off x="4786867" y="886540"/>
            <a:ext cx="246743" cy="163900"/>
            <a:chOff x="9144000" y="449943"/>
            <a:chExt cx="246743" cy="1639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9144000" y="4499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9144000" y="52977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9144000" y="613843"/>
              <a:ext cx="2467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4626029" y="1521967"/>
            <a:ext cx="3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Delivery @ Knox High School</a:t>
            </a:r>
            <a:endParaRPr lang="en-US" b="1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684094" y="1919782"/>
            <a:ext cx="2455476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2000, Broadchurch Ln,</a:t>
            </a:r>
          </a:p>
          <a:p>
            <a:r>
              <a:rPr lang="en-US" sz="1200" dirty="0" smtClean="0"/>
              <a:t>Stafford, TX 77447</a:t>
            </a:r>
          </a:p>
          <a:p>
            <a:r>
              <a:rPr lang="en-US" sz="1200" dirty="0" smtClean="0"/>
              <a:t>4.7 Miles</a:t>
            </a:r>
            <a:endParaRPr lang="en-US" sz="12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4713643" y="1891729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13643" y="2575777"/>
            <a:ext cx="3289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6759288" y="1952072"/>
            <a:ext cx="1259227" cy="5733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100" dirty="0" smtClean="0"/>
              <a:t>Arrive by</a:t>
            </a:r>
          </a:p>
          <a:p>
            <a:pPr algn="r"/>
            <a:r>
              <a:rPr lang="en-US" sz="1100" dirty="0" smtClean="0"/>
              <a:t>14:00 on 10/4/2017</a:t>
            </a:r>
            <a:endParaRPr lang="en-US" sz="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4345" b="14307"/>
          <a:stretch/>
        </p:blipFill>
        <p:spPr>
          <a:xfrm>
            <a:off x="5200536" y="2639410"/>
            <a:ext cx="2315469" cy="2825393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688369" y="287797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8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Current Delivery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4603717" y="287797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9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Driving Directions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Slider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78" y="1627752"/>
            <a:ext cx="3952422" cy="3968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7752"/>
            <a:ext cx="3975100" cy="397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2285" y="2734932"/>
            <a:ext cx="2496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Objective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to arrange all number tiles into sequential order as given on the right </a:t>
            </a:r>
            <a:r>
              <a:rPr lang="en-US" sz="2000" dirty="0" smtClean="0">
                <a:sym typeface="Wingdings"/>
              </a:rPr>
              <a:t>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0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20614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1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Introduction to the assignment : 45 mins (including Q&amp;A)</a:t>
            </a:r>
          </a:p>
          <a:p>
            <a:pPr lvl="1"/>
            <a:r>
              <a:rPr lang="en-US" sz="1800" dirty="0" smtClean="0"/>
              <a:t>Design screen 2 (game screen) : 90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screen 1 design</a:t>
            </a:r>
          </a:p>
          <a:p>
            <a:pPr lvl="1"/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5693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Session 2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Algorithm discussion : 60 mins</a:t>
            </a:r>
          </a:p>
          <a:p>
            <a:pPr lvl="1"/>
            <a:r>
              <a:rPr lang="en-US" sz="1800" dirty="0" smtClean="0"/>
              <a:t>Coding game logic : 90 mins</a:t>
            </a:r>
          </a:p>
          <a:p>
            <a:pPr lvl="1"/>
            <a:r>
              <a:rPr lang="en-US" sz="1800" dirty="0" smtClean="0"/>
              <a:t>Installing game on your phone : 15 mins</a:t>
            </a:r>
          </a:p>
          <a:p>
            <a:pPr lvl="1"/>
            <a:r>
              <a:rPr lang="en-US" sz="1800" dirty="0" smtClean="0"/>
              <a:t>Home assignment </a:t>
            </a:r>
            <a:r>
              <a:rPr lang="mr-IN" sz="1800" dirty="0" smtClean="0"/>
              <a:t>–</a:t>
            </a:r>
            <a:r>
              <a:rPr lang="en-US" sz="1800" dirty="0" smtClean="0"/>
              <a:t> finish screen 2 coding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33186" y="1825625"/>
            <a:ext cx="3120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Session 3 (optional)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Apply MVC principles : 60 mins</a:t>
            </a:r>
          </a:p>
          <a:p>
            <a:pPr lvl="1"/>
            <a:r>
              <a:rPr lang="en-US" sz="1800" dirty="0" smtClean="0"/>
              <a:t>Applying swipe gestures : 60 mins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85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707454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69728" y="286876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Game screen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0807" y="2079660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2468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86399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362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47904" y="21468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52468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86399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1362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47904" y="287920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52468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86399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11362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7904" y="36013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052468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786399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1362" y="4333734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52468" y="1746604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98601" y="1766291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4973086" y="5151794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4707454" y="591672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7453" y="5767549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24429" y="66397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76" y="662750"/>
            <a:ext cx="369640" cy="36964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10865199" y="4766469"/>
            <a:ext cx="576048" cy="2530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Reset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899456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99456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9456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30909" y="5882799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8452820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428126" y="287797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3 - Setting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452820" y="600236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9169795" y="6725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11562683" y="773586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1562683" y="854068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562683" y="925502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 Same Side Corner Rectangle 106"/>
          <p:cNvSpPr/>
          <p:nvPr/>
        </p:nvSpPr>
        <p:spPr>
          <a:xfrm rot="5400000">
            <a:off x="10398356" y="4333186"/>
            <a:ext cx="1533775" cy="1041061"/>
          </a:xfrm>
          <a:prstGeom prst="round2Same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/>
          <p:cNvSpPr/>
          <p:nvPr/>
        </p:nvSpPr>
        <p:spPr>
          <a:xfrm rot="16200000">
            <a:off x="8919852" y="3898655"/>
            <a:ext cx="1530999" cy="1918358"/>
          </a:xfrm>
          <a:prstGeom prst="round2SameRect">
            <a:avLst>
              <a:gd name="adj1" fmla="val 6491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195157" y="4272761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Sound effect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58" y="4238629"/>
            <a:ext cx="342615" cy="37604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199" y="4217177"/>
            <a:ext cx="576048" cy="41894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463716" y="5764023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724400" y="1232901"/>
            <a:ext cx="2961375" cy="2375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u="sng" dirty="0" smtClean="0"/>
              <a:t>About</a:t>
            </a:r>
          </a:p>
          <a:p>
            <a:r>
              <a:rPr lang="en-US" sz="1100" dirty="0" smtClean="0"/>
              <a:t>Version 1.0</a:t>
            </a:r>
          </a:p>
          <a:p>
            <a:r>
              <a:rPr lang="en-US" sz="1100" dirty="0" smtClean="0"/>
              <a:t>This game is created while learning Swift programming at HCC in Fall of 2017</a:t>
            </a:r>
          </a:p>
          <a:p>
            <a:endParaRPr lang="en-US" sz="1100" dirty="0"/>
          </a:p>
          <a:p>
            <a:r>
              <a:rPr lang="en-US" sz="1100" i="1" u="sng" dirty="0" smtClean="0"/>
              <a:t>How to play</a:t>
            </a:r>
          </a:p>
          <a:p>
            <a:r>
              <a:rPr lang="en-US" sz="1100" dirty="0" smtClean="0"/>
              <a:t>Slide each numbered tiles into the empty slot until all tiles are in sequential order 1 to 15. You can only slide one tile at a time into the empty space</a:t>
            </a:r>
          </a:p>
          <a:p>
            <a:endParaRPr lang="en-US" sz="1100" dirty="0"/>
          </a:p>
          <a:p>
            <a:r>
              <a:rPr lang="en-US" sz="1100" i="1" u="sng" dirty="0" smtClean="0"/>
              <a:t>Created by</a:t>
            </a:r>
          </a:p>
          <a:p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1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8724400" y="368984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 smtClean="0"/>
              <a:t>Settings</a:t>
            </a:r>
            <a:endParaRPr lang="en-US" sz="1100" i="1" u="sng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80" y="672234"/>
            <a:ext cx="369640" cy="369640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4980807" y="1284545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195157" y="4745805"/>
            <a:ext cx="1102289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Least moves: 76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796357" y="4731002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/>
      <p:bldP spid="11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2" grpId="0"/>
      <p:bldP spid="44" grpId="0" animBg="1"/>
      <p:bldP spid="45" grpId="0" animBg="1"/>
      <p:bldP spid="46" grpId="0"/>
      <p:bldP spid="48" grpId="0" animBg="1"/>
      <p:bldP spid="58" grpId="0"/>
      <p:bldP spid="59" grpId="0" animBg="1"/>
      <p:bldP spid="94" grpId="0"/>
      <p:bldP spid="95" grpId="0" animBg="1"/>
      <p:bldP spid="96" grpId="0"/>
      <p:bldP spid="107" grpId="0" animBg="1"/>
      <p:bldP spid="108" grpId="0" animBg="1"/>
      <p:bldP spid="101" grpId="0"/>
      <p:bldP spid="109" grpId="0" animBg="1"/>
      <p:bldP spid="111" grpId="0"/>
      <p:bldP spid="112" grpId="0"/>
      <p:bldP spid="115" grpId="0" animBg="1"/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69" y="28779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Screen 2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Game screen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60" y="591650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5413" y="2079639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07074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41005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65968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02510" y="21467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07074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1005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65968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302510" y="2879187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8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07074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41005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65968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2510" y="36013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107074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841005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5968" y="4333713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7074" y="1746583"/>
            <a:ext cx="685800" cy="246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Start Again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3207" y="1766270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Number of moves:    102</a:t>
            </a:r>
            <a:endParaRPr 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027692" y="5151773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Lowest number of moves : 76</a:t>
            </a:r>
            <a:endParaRPr lang="en-US" sz="1000" i="1" dirty="0"/>
          </a:p>
        </p:txBody>
      </p:sp>
      <p:sp>
        <p:nvSpPr>
          <p:cNvPr id="44" name="Rectangle 43"/>
          <p:cNvSpPr/>
          <p:nvPr/>
        </p:nvSpPr>
        <p:spPr>
          <a:xfrm>
            <a:off x="762060" y="591651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59" y="5767528"/>
            <a:ext cx="3582296" cy="507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79035" y="66395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Number Slider Game</a:t>
            </a:r>
            <a:endParaRPr lang="en-US" sz="1400" dirty="0" smtClean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82" y="662729"/>
            <a:ext cx="369640" cy="36964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954062" y="773565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54062" y="854047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54062" y="925481"/>
            <a:ext cx="2461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5515" y="588277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 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1035413" y="1284524"/>
            <a:ext cx="3035589" cy="3118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Congratulations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4690" y="517229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690" y="660817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4690" y="2962004"/>
            <a:ext cx="8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1"/>
            <a:endCxn id="47" idx="3"/>
          </p:cNvCxnSpPr>
          <p:nvPr/>
        </p:nvCxnSpPr>
        <p:spPr>
          <a:xfrm flipH="1">
            <a:off x="4255822" y="845483"/>
            <a:ext cx="848868" cy="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" idx="1"/>
            <a:endCxn id="41" idx="2"/>
          </p:cNvCxnSpPr>
          <p:nvPr/>
        </p:nvCxnSpPr>
        <p:spPr>
          <a:xfrm flipH="1" flipV="1">
            <a:off x="3285940" y="2012491"/>
            <a:ext cx="1818750" cy="33444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" idx="1"/>
            <a:endCxn id="42" idx="3"/>
          </p:cNvCxnSpPr>
          <p:nvPr/>
        </p:nvCxnSpPr>
        <p:spPr>
          <a:xfrm flipH="1" flipV="1">
            <a:off x="2728799" y="5274884"/>
            <a:ext cx="2375891" cy="82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" idx="1"/>
            <a:endCxn id="58" idx="3"/>
          </p:cNvCxnSpPr>
          <p:nvPr/>
        </p:nvCxnSpPr>
        <p:spPr>
          <a:xfrm flipH="1">
            <a:off x="2125947" y="5356964"/>
            <a:ext cx="2978743" cy="656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2" idx="1"/>
            <a:endCxn id="40" idx="3"/>
          </p:cNvCxnSpPr>
          <p:nvPr/>
        </p:nvCxnSpPr>
        <p:spPr>
          <a:xfrm flipH="1" flipV="1">
            <a:off x="1792874" y="1869873"/>
            <a:ext cx="3311816" cy="1276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" idx="1"/>
            <a:endCxn id="115" idx="2"/>
          </p:cNvCxnSpPr>
          <p:nvPr/>
        </p:nvCxnSpPr>
        <p:spPr>
          <a:xfrm flipH="1" flipV="1">
            <a:off x="2553208" y="1596381"/>
            <a:ext cx="2551482" cy="376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" idx="1"/>
          </p:cNvCxnSpPr>
          <p:nvPr/>
        </p:nvCxnSpPr>
        <p:spPr>
          <a:xfrm flipH="1" flipV="1">
            <a:off x="4044600" y="5019514"/>
            <a:ext cx="1060090" cy="337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1"/>
            <a:endCxn id="38" idx="3"/>
          </p:cNvCxnSpPr>
          <p:nvPr/>
        </p:nvCxnSpPr>
        <p:spPr>
          <a:xfrm flipH="1">
            <a:off x="3251768" y="3146670"/>
            <a:ext cx="1852922" cy="152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35504" y="3015663"/>
            <a:ext cx="16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Action </a:t>
            </a:r>
            <a:r>
              <a:rPr lang="mr-IN" sz="1200" dirty="0" smtClean="0"/>
              <a:t>–</a:t>
            </a:r>
            <a:r>
              <a:rPr lang="en-US" sz="1200" dirty="0" smtClean="0"/>
              <a:t> </a:t>
            </a:r>
            <a:r>
              <a:rPr lang="en-US" sz="1200" i="1" dirty="0" smtClean="0"/>
              <a:t>Touch up inside</a:t>
            </a:r>
            <a:endParaRPr lang="en-US" sz="1200" i="1" dirty="0"/>
          </a:p>
        </p:txBody>
      </p:sp>
      <p:cxnSp>
        <p:nvCxnSpPr>
          <p:cNvPr id="104" name="Straight Arrow Connector 103"/>
          <p:cNvCxnSpPr>
            <a:stCxn id="12" idx="1"/>
          </p:cNvCxnSpPr>
          <p:nvPr/>
        </p:nvCxnSpPr>
        <p:spPr>
          <a:xfrm flipH="1" flipV="1">
            <a:off x="1200248" y="854047"/>
            <a:ext cx="3904442" cy="229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9056" y="591650"/>
            <a:ext cx="3539646" cy="5680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Number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Action of all buttons can be same method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Outlet of all buttons should be outlet collection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Logic: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adjacent cell is empty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If empty, swap button’s title and button’s visual characteristics (border, background color, shadow effect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200150" lvl="2" indent="-285750">
              <a:buFont typeface="Wingdings" charset="2"/>
              <a:buChar char="§"/>
            </a:pPr>
            <a:r>
              <a:rPr lang="en-US" sz="1200" dirty="0" smtClean="0"/>
              <a:t>Check if all titles are in sequence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Start Again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Randomize numbers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Make sure empty button’s visual characteristics should be changed to make it transparent (or best hide to avoid touch up event)</a:t>
            </a:r>
          </a:p>
          <a:p>
            <a:pPr marL="285750" indent="-285750">
              <a:buFont typeface="Wingdings" charset="2"/>
              <a:buChar char="§"/>
            </a:pPr>
            <a:endParaRPr lang="en-US" sz="12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1200" dirty="0" smtClean="0"/>
              <a:t>Setting button: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200" dirty="0" smtClean="0"/>
              <a:t>Show screen 3</a:t>
            </a:r>
            <a:endParaRPr lang="en-US" sz="1200" dirty="0"/>
          </a:p>
        </p:txBody>
      </p:sp>
      <p:sp>
        <p:nvSpPr>
          <p:cNvPr id="85" name="Left Brace 84"/>
          <p:cNvSpPr/>
          <p:nvPr/>
        </p:nvSpPr>
        <p:spPr>
          <a:xfrm>
            <a:off x="7822056" y="591650"/>
            <a:ext cx="284254" cy="4309123"/>
          </a:xfrm>
          <a:prstGeom prst="leftBrace">
            <a:avLst>
              <a:gd name="adj1" fmla="val 8333"/>
              <a:gd name="adj2" fmla="val 592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3" idx="1"/>
            <a:endCxn id="46" idx="2"/>
          </p:cNvCxnSpPr>
          <p:nvPr/>
        </p:nvCxnSpPr>
        <p:spPr>
          <a:xfrm flipH="1" flipV="1">
            <a:off x="2553208" y="1033289"/>
            <a:ext cx="2551482" cy="43236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" idx="1"/>
            <a:endCxn id="45" idx="0"/>
          </p:cNvCxnSpPr>
          <p:nvPr/>
        </p:nvCxnSpPr>
        <p:spPr>
          <a:xfrm flipH="1">
            <a:off x="2553207" y="5356964"/>
            <a:ext cx="2551483" cy="4105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793" y="591671"/>
            <a:ext cx="3582296" cy="568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687" y="5479497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By</a:t>
            </a:r>
          </a:p>
          <a:p>
            <a:pPr algn="ctr"/>
            <a:r>
              <a:rPr lang="en-US" sz="1100" dirty="0" smtClean="0"/>
              <a:t>Prakash </a:t>
            </a:r>
            <a:r>
              <a:rPr lang="en-US" sz="1100" dirty="0" err="1" smtClean="0"/>
              <a:t>Sachania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0767" y="97686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Number Slider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369" y="2877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Screen 1 - Splash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2" y="1711944"/>
            <a:ext cx="2543997" cy="2543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0486" y="4293557"/>
            <a:ext cx="11689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Version 1.0</a:t>
            </a:r>
          </a:p>
          <a:p>
            <a:pPr algn="ctr"/>
            <a:r>
              <a:rPr lang="en-US" sz="1000" dirty="0" smtClean="0"/>
              <a:t>Copyrights </a:t>
            </a:r>
            <a:r>
              <a:rPr lang="de-DE" sz="1000" dirty="0" smtClean="0"/>
              <a:t>© 2017</a:t>
            </a:r>
            <a:endParaRPr lang="en-US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61013" y="27029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Label</a:t>
            </a:r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6" idx="3"/>
          </p:cNvCxnSpPr>
          <p:nvPr/>
        </p:nvCxnSpPr>
        <p:spPr>
          <a:xfrm flipH="1" flipV="1">
            <a:off x="3629112" y="1161526"/>
            <a:ext cx="1731901" cy="172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" idx="1"/>
            <a:endCxn id="10" idx="3"/>
          </p:cNvCxnSpPr>
          <p:nvPr/>
        </p:nvCxnSpPr>
        <p:spPr>
          <a:xfrm flipH="1">
            <a:off x="3139396" y="2887585"/>
            <a:ext cx="2221617" cy="161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" idx="1"/>
            <a:endCxn id="5" idx="3"/>
          </p:cNvCxnSpPr>
          <p:nvPr/>
        </p:nvCxnSpPr>
        <p:spPr>
          <a:xfrm flipH="1">
            <a:off x="3140200" y="2887585"/>
            <a:ext cx="2220813" cy="280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1013" y="3644932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</a:t>
            </a:r>
            <a:endParaRPr lang="en-US"/>
          </a:p>
        </p:txBody>
      </p:sp>
      <p:cxnSp>
        <p:nvCxnSpPr>
          <p:cNvPr id="73" name="Straight Arrow Connector 72"/>
          <p:cNvCxnSpPr>
            <a:stCxn id="31" idx="1"/>
            <a:endCxn id="9" idx="3"/>
          </p:cNvCxnSpPr>
          <p:nvPr/>
        </p:nvCxnSpPr>
        <p:spPr>
          <a:xfrm flipH="1" flipV="1">
            <a:off x="3826939" y="2983943"/>
            <a:ext cx="1534074" cy="84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Session 1 - assignment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298824"/>
            <a:ext cx="3035589" cy="3035808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3792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755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5297" y="13659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05297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8755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5297" y="2098372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43792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68755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05297" y="28204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43792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68755" y="3552898"/>
            <a:ext cx="685800" cy="685800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96009" y="2304161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1777226" y="1943038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167642" y="2300887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1777226" y="2684693"/>
            <a:ext cx="390418" cy="264069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46661" y="970051"/>
            <a:ext cx="7284377" cy="5358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Let’s identify each cell as a number between 1 to 16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cell(1) = 11; cell(2) = 7; cell(6) = empty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For each cell, let’s write down all possible cells, it can move 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e.g. cell (5) </a:t>
            </a:r>
            <a:r>
              <a:rPr lang="mr-IN" sz="1200" dirty="0" smtClean="0"/>
              <a:t>–</a:t>
            </a:r>
            <a:r>
              <a:rPr lang="en-US" sz="1200" dirty="0" smtClean="0"/>
              <a:t> 14, can move to </a:t>
            </a:r>
            <a:r>
              <a:rPr lang="mr-IN" sz="1200" dirty="0" smtClean="0"/>
              <a:t>…</a:t>
            </a:r>
            <a:r>
              <a:rPr lang="en-US" sz="1200" dirty="0" smtClean="0"/>
              <a:t> cell (1) or (6) or (9)</a:t>
            </a:r>
          </a:p>
          <a:p>
            <a:pPr marL="742950" lvl="1" indent="-285750">
              <a:buFont typeface="Arial" charset="0"/>
              <a:buChar char="•"/>
            </a:pPr>
            <a:endParaRPr lang="en-US" sz="1200" dirty="0"/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All possibilities are then </a:t>
            </a:r>
            <a:r>
              <a:rPr lang="mr-IN" sz="1200" dirty="0" smtClean="0"/>
              <a:t>…</a:t>
            </a:r>
            <a:endParaRPr lang="en-US" sz="12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cell(1) = 2, 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cell(2) = 1, 3, 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cell(3) = 2, 4, 7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cell(4) = 3, 8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cell(5) = 1, 6, 9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cell(6) = 2, 5, 7, 10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cell(7) = 3, 6, 8, 11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cell(8) = 4, 7, 12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cell(9) = 5, 10, 13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cell(10) = 6, 9, 11,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cell(11) = 7, 10, 12,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cell(12) = 8, 11,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cell(13) = 9, 14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cell(14) = 10, 13, 15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cell(15) = 11, 14, 16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cell(16) = 12, 15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/>
              <a:t>Logic is then simple </a:t>
            </a:r>
            <a:r>
              <a:rPr lang="mr-IN" sz="1200" dirty="0" smtClean="0"/>
              <a:t>–</a:t>
            </a:r>
            <a:r>
              <a:rPr lang="en-US" sz="1200" dirty="0" smtClean="0"/>
              <a:t> when a button is touched, check if the allowed position is empty or not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cell(5)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(above list) are </a:t>
            </a:r>
            <a:r>
              <a:rPr lang="mr-IN" sz="1200" dirty="0" smtClean="0"/>
              <a:t>…</a:t>
            </a:r>
            <a:r>
              <a:rPr lang="en-US" sz="1200" dirty="0" smtClean="0"/>
              <a:t> 1, 6 or 9. Check if any of them is empty. In the example, cell(6) is empty. So, cell(5) should move to cell(6)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e.g. cell(11) is touched </a:t>
            </a:r>
            <a:r>
              <a:rPr lang="mr-IN" sz="1200" dirty="0" smtClean="0"/>
              <a:t>…</a:t>
            </a:r>
            <a:r>
              <a:rPr lang="en-US" sz="1200" dirty="0" smtClean="0"/>
              <a:t> its allowed positions are </a:t>
            </a:r>
            <a:r>
              <a:rPr lang="mr-IN" sz="1200" dirty="0" smtClean="0"/>
              <a:t>…</a:t>
            </a:r>
            <a:r>
              <a:rPr lang="en-US" sz="1200" dirty="0" smtClean="0"/>
              <a:t> 7, 10, 12, 15. All those positions are filled in the example, so cell(11) cannot move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562" y="6380252"/>
            <a:ext cx="3403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Hint: use ‘tag’ property of the button to store </a:t>
            </a:r>
            <a:r>
              <a:rPr lang="en-US" sz="1100" i="1" smtClean="0"/>
              <a:t>its position</a:t>
            </a:r>
            <a:endParaRPr lang="en-US" sz="1100" i="1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49257" y="1234400"/>
            <a:ext cx="6124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            is touched, it should move (or appear) to the right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51080" y="1261117"/>
            <a:ext cx="342615" cy="342615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9257" y="1812493"/>
            <a:ext cx="32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program it in two ways 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849257" y="2194341"/>
            <a:ext cx="5877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Shift button to right side by changing its X and Y values</a:t>
            </a:r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Swap characteristics </a:t>
            </a:r>
            <a:r>
              <a:rPr lang="en-US" dirty="0"/>
              <a:t>of </a:t>
            </a:r>
            <a:r>
              <a:rPr lang="en-US" dirty="0" smtClean="0"/>
              <a:t>buttons (title, background, border)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49257" y="3428341"/>
            <a:ext cx="587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(1) looks intuitive, programmatically, it will be complex to maintain </a:t>
            </a:r>
            <a:r>
              <a:rPr lang="en-US" dirty="0" err="1" smtClean="0"/>
              <a:t>x,y</a:t>
            </a:r>
            <a:r>
              <a:rPr lang="en-US" dirty="0" smtClean="0"/>
              <a:t> positions of all buttons. Thus rigid for a given screen size or write additional code to support multiple screen sizes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49257" y="5108759"/>
            <a:ext cx="587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(2), code is pretty much only to change visual effect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298823"/>
            <a:ext cx="3959711" cy="3959997"/>
          </a:xfrm>
          <a:prstGeom prst="roundRect">
            <a:avLst>
              <a:gd name="adj" fmla="val 5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76100" y="2324301"/>
            <a:ext cx="894578" cy="894578"/>
          </a:xfrm>
          <a:prstGeom prst="roundRect">
            <a:avLst>
              <a:gd name="adj" fmla="val 12620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09861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6970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7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42094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5305" y="1365972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9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61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15305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6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2094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15305" y="2324284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61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4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970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10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42094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5305" y="329383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9861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70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42094" y="4273663"/>
            <a:ext cx="894578" cy="894578"/>
          </a:xfrm>
          <a:prstGeom prst="roundRect">
            <a:avLst>
              <a:gd name="adj" fmla="val 126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15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91352" y="2542480"/>
            <a:ext cx="619679" cy="469422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alpha val="75000"/>
                  <a:lumMod val="71000"/>
                  <a:lumOff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842">
            <a:off x="525515" y="2662043"/>
            <a:ext cx="1241810" cy="25705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80038" y="1298823"/>
            <a:ext cx="607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be using Touch Up Inside </a:t>
            </a:r>
            <a:r>
              <a:rPr lang="en-US" dirty="0" smtClean="0"/>
              <a:t>event. Map all buttons to the same action method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6" y="2056790"/>
            <a:ext cx="3670300" cy="21971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38221" y="4582761"/>
            <a:ext cx="483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BA2DA2"/>
                </a:solidFill>
                <a:latin typeface="Menlo" charset="0"/>
              </a:rPr>
              <a:t>@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IBAction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BA2DA2"/>
                </a:solidFill>
                <a:latin typeface="Menlo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numberPressed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>
                <a:solidFill>
                  <a:srgbClr val="BA2DA2"/>
                </a:solidFill>
                <a:latin typeface="Menlo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sender: </a:t>
            </a:r>
            <a:r>
              <a:rPr lang="en-US" sz="1200" dirty="0" err="1">
                <a:solidFill>
                  <a:srgbClr val="703DAA"/>
                </a:solidFill>
                <a:latin typeface="Menlo" charset="0"/>
              </a:rPr>
              <a:t>UIButton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200" dirty="0">
                <a:latin typeface="Helvetica" charset="0"/>
              </a:rPr>
              <a:t/>
            </a:r>
            <a:br>
              <a:rPr lang="en-US" sz="1200" dirty="0">
                <a:latin typeface="Helvetica" charset="0"/>
              </a:rPr>
            </a:br>
            <a:endParaRPr lang="en-US" sz="1200" dirty="0">
              <a:latin typeface="Helvetica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118548" y="5373435"/>
            <a:ext cx="4341670" cy="1454972"/>
          </a:xfrm>
          <a:prstGeom prst="wedgeRoundRectCallout">
            <a:avLst>
              <a:gd name="adj1" fmla="val 70970"/>
              <a:gd name="adj2" fmla="val -76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Question is how do you know which button is </a:t>
            </a:r>
            <a:r>
              <a:rPr lang="en-US" sz="2400" dirty="0" smtClean="0"/>
              <a:t>touched inside the code </a:t>
            </a:r>
            <a:r>
              <a:rPr lang="en-US" sz="2400" dirty="0"/>
              <a:t>block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12189" y="1107107"/>
            <a:ext cx="25835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Session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1669</Words>
  <Application>Microsoft Macintosh PowerPoint</Application>
  <PresentationFormat>Widescreen</PresentationFormat>
  <Paragraphs>548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Avenir Next Condensed</vt:lpstr>
      <vt:lpstr>Calibri</vt:lpstr>
      <vt:lpstr>Calibri Light</vt:lpstr>
      <vt:lpstr>Courier New</vt:lpstr>
      <vt:lpstr>Helvetica</vt:lpstr>
      <vt:lpstr>Mangal</vt:lpstr>
      <vt:lpstr>Menlo</vt:lpstr>
      <vt:lpstr>Wingdings</vt:lpstr>
      <vt:lpstr>Arial</vt:lpstr>
      <vt:lpstr>Office Theme</vt:lpstr>
      <vt:lpstr>Number Slider Game</vt:lpstr>
      <vt:lpstr>Number Slider Game</vt:lpstr>
      <vt:lpstr>Sessions</vt:lpstr>
      <vt:lpstr>PowerPoint Presentation</vt:lpstr>
      <vt:lpstr>PowerPoint Presentation</vt:lpstr>
      <vt:lpstr>PowerPoint Presentation</vt:lpstr>
      <vt:lpstr>Algorithm</vt:lpstr>
      <vt:lpstr>Algorithm</vt:lpstr>
      <vt:lpstr>Algorithm</vt:lpstr>
      <vt:lpstr>Algorithm</vt:lpstr>
      <vt:lpstr>Algorithm</vt:lpstr>
      <vt:lpstr>Algorithm – All together</vt:lpstr>
      <vt:lpstr>PowerPoint Presentation</vt:lpstr>
      <vt:lpstr>United Delivery Service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SACHANIA</dc:creator>
  <cp:lastModifiedBy>PRAKASH SACHANIA</cp:lastModifiedBy>
  <cp:revision>376</cp:revision>
  <cp:lastPrinted>2017-10-09T22:11:05Z</cp:lastPrinted>
  <dcterms:created xsi:type="dcterms:W3CDTF">2017-09-29T22:54:29Z</dcterms:created>
  <dcterms:modified xsi:type="dcterms:W3CDTF">2017-10-10T04:15:37Z</dcterms:modified>
</cp:coreProperties>
</file>