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1" r:id="rId2"/>
    <p:sldId id="274" r:id="rId3"/>
    <p:sldId id="267" r:id="rId4"/>
    <p:sldId id="262" r:id="rId5"/>
    <p:sldId id="264" r:id="rId6"/>
    <p:sldId id="263" r:id="rId7"/>
    <p:sldId id="266" r:id="rId8"/>
    <p:sldId id="270" r:id="rId9"/>
    <p:sldId id="272" r:id="rId10"/>
    <p:sldId id="268" r:id="rId11"/>
    <p:sldId id="271" r:id="rId12"/>
    <p:sldId id="273" r:id="rId13"/>
    <p:sldId id="265" r:id="rId14"/>
    <p:sldId id="256" r:id="rId15"/>
    <p:sldId id="257" r:id="rId16"/>
    <p:sldId id="258" r:id="rId17"/>
    <p:sldId id="259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2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2DE36-6EC9-A142-AABA-BE3055747749}" type="datetimeFigureOut">
              <a:rPr lang="en-US" smtClean="0"/>
              <a:t>10/7/17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D7261-ECC7-C04E-BB9E-8EB806D83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4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5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5D25F0-5CDC-804C-82A3-C632A219FC07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D50FDC-081A-384A-B6B5-F2AA3E72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5D25F0-5CDC-804C-82A3-C632A219FC07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D50FDC-081A-384A-B6B5-F2AA3E72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3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3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5D25F0-5CDC-804C-82A3-C632A219FC07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D50FDC-081A-384A-B6B5-F2AA3E72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4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5D25F0-5CDC-804C-82A3-C632A219FC07}" type="datetimeFigureOut">
              <a:rPr lang="en-US" smtClean="0"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D50FDC-081A-384A-B6B5-F2AA3E72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4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5D25F0-5CDC-804C-82A3-C632A219FC07}" type="datetimeFigureOut">
              <a:rPr lang="en-US" smtClean="0"/>
              <a:t>10/7/17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D50FDC-081A-384A-B6B5-F2AA3E72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8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5D25F0-5CDC-804C-82A3-C632A219FC07}" type="datetimeFigureOut">
              <a:rPr lang="en-US" smtClean="0"/>
              <a:t>10/7/17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D50FDC-081A-384A-B6B5-F2AA3E72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5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5D25F0-5CDC-804C-82A3-C632A219FC07}" type="datetimeFigureOut">
              <a:rPr lang="en-US" smtClean="0"/>
              <a:t>10/7/17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D50FDC-081A-384A-B6B5-F2AA3E72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1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5D25F0-5CDC-804C-82A3-C632A219FC07}" type="datetimeFigureOut">
              <a:rPr lang="en-US" smtClean="0"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D50FDC-081A-384A-B6B5-F2AA3E72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1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5D25F0-5CDC-804C-82A3-C632A219FC07}" type="datetimeFigureOut">
              <a:rPr lang="en-US" smtClean="0"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D50FDC-081A-384A-B6B5-F2AA3E72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81001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C45688-FF9D-A646-BFDB-F6E47DD07036}" type="slidenum">
              <a:rPr lang="en-US" sz="1200" i="1" smtClean="0">
                <a:latin typeface="Avenir Next Condensed" charset="0"/>
                <a:ea typeface="Avenir Next Condensed" charset="0"/>
                <a:cs typeface="Avenir Next Condensed" charset="0"/>
              </a:rPr>
              <a:t>‹#›</a:t>
            </a:fld>
            <a:endParaRPr lang="en-US" sz="1200" i="1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47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tif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7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Number Slider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Shall we write something that we show it to friends and family?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371" y="4429919"/>
            <a:ext cx="2226039" cy="2235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4245" y="5592127"/>
            <a:ext cx="60396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Author: 	Prakash </a:t>
            </a:r>
            <a:r>
              <a:rPr lang="en-US" sz="1400" i="1" dirty="0" err="1" smtClean="0"/>
              <a:t>Sachania</a:t>
            </a:r>
            <a:r>
              <a:rPr lang="en-US" sz="1400" i="1" dirty="0" smtClean="0"/>
              <a:t> (</a:t>
            </a:r>
            <a:r>
              <a:rPr lang="en-US" sz="1400" i="1" dirty="0" err="1" smtClean="0"/>
              <a:t>psachania@hotmail.com</a:t>
            </a:r>
            <a:r>
              <a:rPr lang="en-US" sz="1400" i="1" dirty="0" smtClean="0"/>
              <a:t>)</a:t>
            </a:r>
          </a:p>
          <a:p>
            <a:r>
              <a:rPr lang="en-US" sz="1400" i="1" dirty="0" smtClean="0"/>
              <a:t>Date: 	7-Oct-2017</a:t>
            </a:r>
          </a:p>
          <a:p>
            <a:r>
              <a:rPr lang="en-US" sz="1400" i="1" dirty="0" smtClean="0"/>
              <a:t>Purpose:	Programming assignment for Fall 2017 Swift I coding classes at HCC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0152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>
          <a:xfrm>
            <a:off x="9348395" y="4678343"/>
            <a:ext cx="1118796" cy="26978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838200" y="1298823"/>
            <a:ext cx="3959711" cy="3959997"/>
          </a:xfrm>
          <a:prstGeom prst="roundRect">
            <a:avLst>
              <a:gd name="adj" fmla="val 5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876100" y="2324301"/>
            <a:ext cx="894578" cy="894578"/>
          </a:xfrm>
          <a:prstGeom prst="roundRect">
            <a:avLst>
              <a:gd name="adj" fmla="val 12620"/>
            </a:avLst>
          </a:prstGeom>
          <a:noFill/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09861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69704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7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42094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12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15305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9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09861" y="2324284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14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15305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6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42094" y="2324284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15305" y="2324284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09861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4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869704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10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842094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2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15305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09861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13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869704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3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842094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15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Pentagon 2"/>
          <p:cNvSpPr/>
          <p:nvPr/>
        </p:nvSpPr>
        <p:spPr>
          <a:xfrm rot="16200000">
            <a:off x="1496598" y="1978740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Pentagon 25"/>
          <p:cNvSpPr/>
          <p:nvPr/>
        </p:nvSpPr>
        <p:spPr>
          <a:xfrm rot="16200000">
            <a:off x="2458695" y="1978741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Pentagon 26"/>
          <p:cNvSpPr/>
          <p:nvPr/>
        </p:nvSpPr>
        <p:spPr>
          <a:xfrm rot="16200000">
            <a:off x="3425804" y="1978741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Pentagon 29"/>
          <p:cNvSpPr/>
          <p:nvPr/>
        </p:nvSpPr>
        <p:spPr>
          <a:xfrm rot="16200000">
            <a:off x="4407437" y="1978740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" name="Pentagon 45"/>
          <p:cNvSpPr/>
          <p:nvPr/>
        </p:nvSpPr>
        <p:spPr>
          <a:xfrm rot="16200000">
            <a:off x="1493739" y="2928933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7" name="Pentagon 46"/>
          <p:cNvSpPr/>
          <p:nvPr/>
        </p:nvSpPr>
        <p:spPr>
          <a:xfrm rot="16200000">
            <a:off x="2455836" y="292893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8" name="Pentagon 47"/>
          <p:cNvSpPr/>
          <p:nvPr/>
        </p:nvSpPr>
        <p:spPr>
          <a:xfrm rot="16200000">
            <a:off x="3422945" y="292893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" name="Pentagon 48"/>
          <p:cNvSpPr/>
          <p:nvPr/>
        </p:nvSpPr>
        <p:spPr>
          <a:xfrm rot="16200000">
            <a:off x="4404578" y="2928933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0" name="Pentagon 49"/>
          <p:cNvSpPr/>
          <p:nvPr/>
        </p:nvSpPr>
        <p:spPr>
          <a:xfrm rot="16200000">
            <a:off x="1502533" y="390243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1" name="Pentagon 50"/>
          <p:cNvSpPr/>
          <p:nvPr/>
        </p:nvSpPr>
        <p:spPr>
          <a:xfrm rot="16200000">
            <a:off x="2464630" y="3902435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Pentagon 51"/>
          <p:cNvSpPr/>
          <p:nvPr/>
        </p:nvSpPr>
        <p:spPr>
          <a:xfrm rot="16200000">
            <a:off x="3431739" y="3902435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Pentagon 52"/>
          <p:cNvSpPr/>
          <p:nvPr/>
        </p:nvSpPr>
        <p:spPr>
          <a:xfrm rot="16200000">
            <a:off x="4413372" y="390243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Pentagon 53"/>
          <p:cNvSpPr/>
          <p:nvPr/>
        </p:nvSpPr>
        <p:spPr>
          <a:xfrm rot="16200000">
            <a:off x="1500567" y="4883163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Pentagon 54"/>
          <p:cNvSpPr/>
          <p:nvPr/>
        </p:nvSpPr>
        <p:spPr>
          <a:xfrm rot="16200000">
            <a:off x="2462664" y="488316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Pentagon 55"/>
          <p:cNvSpPr/>
          <p:nvPr/>
        </p:nvSpPr>
        <p:spPr>
          <a:xfrm rot="16200000">
            <a:off x="3429773" y="488316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15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Pentagon 56"/>
          <p:cNvSpPr/>
          <p:nvPr/>
        </p:nvSpPr>
        <p:spPr>
          <a:xfrm rot="16200000">
            <a:off x="4411406" y="4883163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16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88332" y="1298823"/>
            <a:ext cx="4865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use 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600" dirty="0" smtClean="0">
                <a:solidFill>
                  <a:srgbClr val="703DAA"/>
                </a:solidFill>
                <a:latin typeface="Menlo" charset="0"/>
              </a:rPr>
              <a:t>tag</a:t>
            </a:r>
            <a:r>
              <a:rPr lang="en-US" dirty="0" smtClean="0"/>
              <a:t> property to identify button number.</a:t>
            </a:r>
          </a:p>
          <a:p>
            <a:r>
              <a:rPr lang="en-US" sz="1600" dirty="0" smtClean="0">
                <a:solidFill>
                  <a:srgbClr val="703DAA"/>
                </a:solidFill>
                <a:latin typeface="Menlo" charset="0"/>
              </a:rPr>
              <a:t>sender</a:t>
            </a:r>
            <a:r>
              <a:rPr lang="en-US" sz="1600" dirty="0" smtClean="0"/>
              <a:t> </a:t>
            </a:r>
            <a:r>
              <a:rPr lang="en-US" dirty="0" smtClean="0"/>
              <a:t>button object is passed in Touch Up Inside action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488332" y="4305404"/>
            <a:ext cx="48333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BA2DA2"/>
                </a:solidFill>
                <a:latin typeface="Menlo" charset="0"/>
              </a:rPr>
              <a:t>@</a:t>
            </a:r>
            <a:r>
              <a:rPr lang="en-US" sz="1200" dirty="0" err="1">
                <a:solidFill>
                  <a:srgbClr val="BA2DA2"/>
                </a:solidFill>
                <a:latin typeface="Menlo" charset="0"/>
              </a:rPr>
              <a:t>IBAction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BA2DA2"/>
                </a:solidFill>
                <a:latin typeface="Menlo" charset="0"/>
              </a:rPr>
              <a:t>func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numberPressed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200" dirty="0">
                <a:solidFill>
                  <a:srgbClr val="BA2DA2"/>
                </a:solidFill>
                <a:latin typeface="Menlo" charset="0"/>
              </a:rPr>
              <a:t>_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sender: </a:t>
            </a:r>
            <a:r>
              <a:rPr lang="en-US" sz="1200" dirty="0" err="1">
                <a:solidFill>
                  <a:srgbClr val="703DAA"/>
                </a:solidFill>
                <a:latin typeface="Menlo" charset="0"/>
              </a:rPr>
              <a:t>UIButton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) </a:t>
            </a:r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endParaRPr lang="en-U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1200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1595D"/>
                </a:solidFill>
                <a:latin typeface="Menlo" charset="0"/>
              </a:rPr>
              <a:t>canMove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buttonPosition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sender.</a:t>
            </a:r>
            <a:r>
              <a:rPr lang="en-US" sz="1200" dirty="0" err="1">
                <a:solidFill>
                  <a:srgbClr val="703DAA"/>
                </a:solidFill>
                <a:latin typeface="Menlo" charset="0"/>
              </a:rPr>
              <a:t>tag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            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200" dirty="0">
              <a:solidFill>
                <a:srgbClr val="000000"/>
              </a:solidFill>
              <a:latin typeface="Menlo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332" y="2710689"/>
            <a:ext cx="3225800" cy="1282700"/>
          </a:xfrm>
          <a:prstGeom prst="rect">
            <a:avLst/>
          </a:prstGeom>
        </p:spPr>
      </p:pic>
      <p:cxnSp>
        <p:nvCxnSpPr>
          <p:cNvPr id="66" name="Straight Arrow Connector 65"/>
          <p:cNvCxnSpPr>
            <a:stCxn id="46" idx="2"/>
          </p:cNvCxnSpPr>
          <p:nvPr/>
        </p:nvCxnSpPr>
        <p:spPr>
          <a:xfrm>
            <a:off x="1778817" y="3090297"/>
            <a:ext cx="7292612" cy="65082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 rot="16200000">
            <a:off x="-1112189" y="1107107"/>
            <a:ext cx="258354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Session 2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06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3" grpId="0" animBg="1"/>
      <p:bldP spid="26" grpId="0" animBg="1"/>
      <p:bldP spid="27" grpId="0" animBg="1"/>
      <p:bldP spid="30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0" grpId="0"/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8200" y="1298823"/>
            <a:ext cx="3959711" cy="3959997"/>
          </a:xfrm>
          <a:prstGeom prst="roundRect">
            <a:avLst>
              <a:gd name="adj" fmla="val 5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876100" y="2324301"/>
            <a:ext cx="894578" cy="894578"/>
          </a:xfrm>
          <a:prstGeom prst="roundRect">
            <a:avLst>
              <a:gd name="adj" fmla="val 12620"/>
            </a:avLst>
          </a:prstGeom>
          <a:noFill/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09861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69704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7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42094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12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15305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9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09861" y="2324284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14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15305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6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42094" y="2324284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15305" y="2324284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09861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4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869704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10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842094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2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15305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09861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13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869704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3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842094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15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461325" y="2521308"/>
            <a:ext cx="619679" cy="469422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tx1">
                  <a:alpha val="75000"/>
                  <a:lumMod val="71000"/>
                  <a:lumOff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entagon 2"/>
          <p:cNvSpPr/>
          <p:nvPr/>
        </p:nvSpPr>
        <p:spPr>
          <a:xfrm rot="16200000">
            <a:off x="1496598" y="1978740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Pentagon 25"/>
          <p:cNvSpPr/>
          <p:nvPr/>
        </p:nvSpPr>
        <p:spPr>
          <a:xfrm rot="16200000">
            <a:off x="2458695" y="1978741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Pentagon 26"/>
          <p:cNvSpPr/>
          <p:nvPr/>
        </p:nvSpPr>
        <p:spPr>
          <a:xfrm rot="16200000">
            <a:off x="3425804" y="1978741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Pentagon 29"/>
          <p:cNvSpPr/>
          <p:nvPr/>
        </p:nvSpPr>
        <p:spPr>
          <a:xfrm rot="16200000">
            <a:off x="4407437" y="1978740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" name="Pentagon 45"/>
          <p:cNvSpPr/>
          <p:nvPr/>
        </p:nvSpPr>
        <p:spPr>
          <a:xfrm rot="16200000">
            <a:off x="1493739" y="2928933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7" name="Pentagon 46"/>
          <p:cNvSpPr/>
          <p:nvPr/>
        </p:nvSpPr>
        <p:spPr>
          <a:xfrm rot="16200000">
            <a:off x="2455836" y="292893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8" name="Pentagon 47"/>
          <p:cNvSpPr/>
          <p:nvPr/>
        </p:nvSpPr>
        <p:spPr>
          <a:xfrm rot="16200000">
            <a:off x="3422945" y="292893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" name="Pentagon 48"/>
          <p:cNvSpPr/>
          <p:nvPr/>
        </p:nvSpPr>
        <p:spPr>
          <a:xfrm rot="16200000">
            <a:off x="4404578" y="2928933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0" name="Pentagon 49"/>
          <p:cNvSpPr/>
          <p:nvPr/>
        </p:nvSpPr>
        <p:spPr>
          <a:xfrm rot="16200000">
            <a:off x="1502533" y="390243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1" name="Pentagon 50"/>
          <p:cNvSpPr/>
          <p:nvPr/>
        </p:nvSpPr>
        <p:spPr>
          <a:xfrm rot="16200000">
            <a:off x="2464630" y="3902435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Pentagon 51"/>
          <p:cNvSpPr/>
          <p:nvPr/>
        </p:nvSpPr>
        <p:spPr>
          <a:xfrm rot="16200000">
            <a:off x="3431739" y="3902435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Pentagon 52"/>
          <p:cNvSpPr/>
          <p:nvPr/>
        </p:nvSpPr>
        <p:spPr>
          <a:xfrm rot="16200000">
            <a:off x="4413372" y="390243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Pentagon 53"/>
          <p:cNvSpPr/>
          <p:nvPr/>
        </p:nvSpPr>
        <p:spPr>
          <a:xfrm rot="16200000">
            <a:off x="1500567" y="4883163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Pentagon 54"/>
          <p:cNvSpPr/>
          <p:nvPr/>
        </p:nvSpPr>
        <p:spPr>
          <a:xfrm rot="16200000">
            <a:off x="2462664" y="488316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Pentagon 55"/>
          <p:cNvSpPr/>
          <p:nvPr/>
        </p:nvSpPr>
        <p:spPr>
          <a:xfrm rot="16200000">
            <a:off x="3429773" y="488316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15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Pentagon 56"/>
          <p:cNvSpPr/>
          <p:nvPr/>
        </p:nvSpPr>
        <p:spPr>
          <a:xfrm rot="16200000">
            <a:off x="4411406" y="4883163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16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1842">
            <a:off x="2364654" y="2554861"/>
            <a:ext cx="1241810" cy="257054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564392" y="1783420"/>
            <a:ext cx="4089581" cy="32316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200" dirty="0">
                <a:solidFill>
                  <a:srgbClr val="BA2DA2"/>
                </a:solidFill>
                <a:latin typeface="Menlo" charset="0"/>
              </a:rPr>
              <a:t>let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 possibleMoves = [[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-1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-1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2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5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],</a:t>
            </a:r>
          </a:p>
          <a:p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                        [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-1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3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6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],</a:t>
            </a:r>
          </a:p>
          <a:p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                        [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-1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2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4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7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],</a:t>
            </a:r>
          </a:p>
          <a:p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                        [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-1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3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-1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8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],</a:t>
            </a:r>
          </a:p>
          <a:p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                        [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-1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6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9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],</a:t>
            </a:r>
          </a:p>
          <a:p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                        [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2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5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7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10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],</a:t>
            </a:r>
          </a:p>
          <a:p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                        [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3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6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8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11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],</a:t>
            </a:r>
          </a:p>
          <a:p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                        [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4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7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-1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12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],</a:t>
            </a:r>
          </a:p>
          <a:p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                        [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5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-1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10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13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],</a:t>
            </a:r>
          </a:p>
          <a:p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                        [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6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9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11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14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],</a:t>
            </a:r>
          </a:p>
          <a:p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                        [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7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10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12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15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],</a:t>
            </a:r>
          </a:p>
          <a:p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                        [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8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11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-1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16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],</a:t>
            </a:r>
          </a:p>
          <a:p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                        [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9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-1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14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-1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],</a:t>
            </a:r>
          </a:p>
          <a:p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                        [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10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13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15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-1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],</a:t>
            </a:r>
          </a:p>
          <a:p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                        [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11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14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16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-1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],</a:t>
            </a:r>
          </a:p>
          <a:p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                        [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12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15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-1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-1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]]</a:t>
            </a:r>
          </a:p>
          <a:p>
            <a:endParaRPr lang="en-US" sz="1200" dirty="0"/>
          </a:p>
        </p:txBody>
      </p:sp>
      <p:sp>
        <p:nvSpPr>
          <p:cNvPr id="42" name="Right Arrow 41"/>
          <p:cNvSpPr>
            <a:spLocks/>
          </p:cNvSpPr>
          <p:nvPr/>
        </p:nvSpPr>
        <p:spPr>
          <a:xfrm rot="5400000">
            <a:off x="2986646" y="2929672"/>
            <a:ext cx="640080" cy="466344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tx1">
                  <a:alpha val="75000"/>
                  <a:lumMod val="71000"/>
                  <a:lumOff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10800000">
            <a:off x="2511201" y="2523379"/>
            <a:ext cx="636691" cy="466344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tx1">
                  <a:alpha val="75000"/>
                  <a:lumMod val="71000"/>
                  <a:lumOff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 rot="16200000">
            <a:off x="2990638" y="2026845"/>
            <a:ext cx="636691" cy="466344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tx1">
                  <a:alpha val="75000"/>
                  <a:lumMod val="71000"/>
                  <a:lumOff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77967" y="929491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>
                <a:solidFill>
                  <a:srgbClr val="BA2DA2"/>
                </a:solidFill>
                <a:latin typeface="Menlo" charset="0"/>
              </a:rPr>
              <a:t>canMove</a:t>
            </a:r>
            <a:r>
              <a:rPr lang="is-IS" dirty="0" smtClean="0">
                <a:solidFill>
                  <a:srgbClr val="000000"/>
                </a:solidFill>
                <a:latin typeface="Menlo" charset="0"/>
              </a:rPr>
              <a:t>()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477967" y="1380466"/>
            <a:ext cx="3598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Define all possible moves in an array</a:t>
            </a:r>
            <a:endParaRPr lang="en-US"/>
          </a:p>
        </p:txBody>
      </p:sp>
      <p:cxnSp>
        <p:nvCxnSpPr>
          <p:cNvPr id="60" name="Straight Arrow Connector 59"/>
          <p:cNvCxnSpPr>
            <a:endCxn id="32" idx="1"/>
          </p:cNvCxnSpPr>
          <p:nvPr/>
        </p:nvCxnSpPr>
        <p:spPr>
          <a:xfrm>
            <a:off x="3461325" y="2842804"/>
            <a:ext cx="2186023" cy="18088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47348" y="2900575"/>
            <a:ext cx="1338828" cy="2462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00000"/>
                </a:solidFill>
                <a:latin typeface="Menlo" charset="0"/>
              </a:rPr>
              <a:t>sender.</a:t>
            </a:r>
            <a:r>
              <a:rPr lang="en-US" sz="1000" dirty="0" err="1" smtClean="0">
                <a:solidFill>
                  <a:srgbClr val="703DAA"/>
                </a:solidFill>
                <a:latin typeface="Menlo" charset="0"/>
              </a:rPr>
              <a:t>tag</a:t>
            </a:r>
            <a:r>
              <a:rPr lang="en-US" sz="1000" dirty="0" smtClean="0">
                <a:solidFill>
                  <a:srgbClr val="703DAA"/>
                </a:solidFill>
                <a:latin typeface="Menlo" charset="0"/>
              </a:rPr>
              <a:t> == 7</a:t>
            </a:r>
            <a:endParaRPr lang="en-US" sz="1000" dirty="0"/>
          </a:p>
        </p:txBody>
      </p:sp>
      <p:cxnSp>
        <p:nvCxnSpPr>
          <p:cNvPr id="61" name="Straight Arrow Connector 60"/>
          <p:cNvCxnSpPr>
            <a:stCxn id="32" idx="3"/>
          </p:cNvCxnSpPr>
          <p:nvPr/>
        </p:nvCxnSpPr>
        <p:spPr>
          <a:xfrm>
            <a:off x="6986176" y="3023686"/>
            <a:ext cx="8346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7820809" y="2884833"/>
            <a:ext cx="1822406" cy="269786"/>
          </a:xfrm>
          <a:prstGeom prst="roundRect">
            <a:avLst/>
          </a:prstGeom>
          <a:solidFill>
            <a:srgbClr val="70AD47">
              <a:alpha val="50196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-1112189" y="1107107"/>
            <a:ext cx="258354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Session 2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2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2" grpId="0" animBg="1"/>
      <p:bldP spid="43" grpId="0" animBg="1"/>
      <p:bldP spid="44" grpId="0" animBg="1"/>
      <p:bldP spid="32" grpId="0" animBg="1"/>
      <p:bldP spid="5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8200" y="1298823"/>
            <a:ext cx="3959711" cy="3959997"/>
          </a:xfrm>
          <a:prstGeom prst="roundRect">
            <a:avLst>
              <a:gd name="adj" fmla="val 5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876100" y="2324301"/>
            <a:ext cx="894578" cy="894578"/>
          </a:xfrm>
          <a:prstGeom prst="roundRect">
            <a:avLst>
              <a:gd name="adj" fmla="val 12620"/>
            </a:avLst>
          </a:prstGeom>
          <a:noFill/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 </a:t>
            </a:r>
            <a:r>
              <a:rPr lang="mr-IN" dirty="0" smtClean="0"/>
              <a:t>–</a:t>
            </a:r>
            <a:r>
              <a:rPr lang="en-US" dirty="0" smtClean="0"/>
              <a:t> All together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09861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69704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7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42094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12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15305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9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09861" y="2324284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14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15305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6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42094" y="2324284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15305" y="2324284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09861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4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869704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10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842094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2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15305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09861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13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869704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3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842094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15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1491352" y="2542480"/>
            <a:ext cx="619679" cy="469422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tx1">
                  <a:alpha val="75000"/>
                  <a:lumMod val="71000"/>
                  <a:lumOff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entagon 2"/>
          <p:cNvSpPr/>
          <p:nvPr/>
        </p:nvSpPr>
        <p:spPr>
          <a:xfrm rot="16200000">
            <a:off x="1496598" y="1978740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Pentagon 25"/>
          <p:cNvSpPr/>
          <p:nvPr/>
        </p:nvSpPr>
        <p:spPr>
          <a:xfrm rot="16200000">
            <a:off x="2458695" y="1978741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Pentagon 26"/>
          <p:cNvSpPr/>
          <p:nvPr/>
        </p:nvSpPr>
        <p:spPr>
          <a:xfrm rot="16200000">
            <a:off x="3425804" y="1978741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Pentagon 29"/>
          <p:cNvSpPr/>
          <p:nvPr/>
        </p:nvSpPr>
        <p:spPr>
          <a:xfrm rot="16200000">
            <a:off x="4407437" y="1978740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" name="Pentagon 45"/>
          <p:cNvSpPr/>
          <p:nvPr/>
        </p:nvSpPr>
        <p:spPr>
          <a:xfrm rot="16200000">
            <a:off x="1493739" y="2928933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7" name="Pentagon 46"/>
          <p:cNvSpPr/>
          <p:nvPr/>
        </p:nvSpPr>
        <p:spPr>
          <a:xfrm rot="16200000">
            <a:off x="2455836" y="292893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8" name="Pentagon 47"/>
          <p:cNvSpPr/>
          <p:nvPr/>
        </p:nvSpPr>
        <p:spPr>
          <a:xfrm rot="16200000">
            <a:off x="3422945" y="292893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" name="Pentagon 48"/>
          <p:cNvSpPr/>
          <p:nvPr/>
        </p:nvSpPr>
        <p:spPr>
          <a:xfrm rot="16200000">
            <a:off x="4404578" y="2928933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0" name="Pentagon 49"/>
          <p:cNvSpPr/>
          <p:nvPr/>
        </p:nvSpPr>
        <p:spPr>
          <a:xfrm rot="16200000">
            <a:off x="1502533" y="390243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1" name="Pentagon 50"/>
          <p:cNvSpPr/>
          <p:nvPr/>
        </p:nvSpPr>
        <p:spPr>
          <a:xfrm rot="16200000">
            <a:off x="2464630" y="3902435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Pentagon 51"/>
          <p:cNvSpPr/>
          <p:nvPr/>
        </p:nvSpPr>
        <p:spPr>
          <a:xfrm rot="16200000">
            <a:off x="3431739" y="3902435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Pentagon 52"/>
          <p:cNvSpPr/>
          <p:nvPr/>
        </p:nvSpPr>
        <p:spPr>
          <a:xfrm rot="16200000">
            <a:off x="4413372" y="390243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Pentagon 53"/>
          <p:cNvSpPr/>
          <p:nvPr/>
        </p:nvSpPr>
        <p:spPr>
          <a:xfrm rot="16200000">
            <a:off x="1500567" y="4883163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Pentagon 54"/>
          <p:cNvSpPr/>
          <p:nvPr/>
        </p:nvSpPr>
        <p:spPr>
          <a:xfrm rot="16200000">
            <a:off x="2462664" y="488316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Pentagon 55"/>
          <p:cNvSpPr/>
          <p:nvPr/>
        </p:nvSpPr>
        <p:spPr>
          <a:xfrm rot="16200000">
            <a:off x="3429773" y="488316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15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Pentagon 56"/>
          <p:cNvSpPr/>
          <p:nvPr/>
        </p:nvSpPr>
        <p:spPr>
          <a:xfrm rot="16200000">
            <a:off x="4411406" y="4883163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16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1842">
            <a:off x="525515" y="2468399"/>
            <a:ext cx="1241810" cy="257054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042883" y="803970"/>
            <a:ext cx="6075173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1050" dirty="0">
                <a:solidFill>
                  <a:srgbClr val="BA2DA2"/>
                </a:solidFill>
                <a:latin typeface="Menlo" charset="0"/>
              </a:rPr>
              <a:t>@</a:t>
            </a:r>
            <a:r>
              <a:rPr lang="en-US" sz="1050" dirty="0" err="1">
                <a:solidFill>
                  <a:srgbClr val="BA2DA2"/>
                </a:solidFill>
                <a:latin typeface="Menlo" charset="0"/>
              </a:rPr>
              <a:t>IBAction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50" dirty="0" err="1">
                <a:solidFill>
                  <a:srgbClr val="BA2DA2"/>
                </a:solidFill>
                <a:latin typeface="Menlo" charset="0"/>
              </a:rPr>
              <a:t>func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Menlo" charset="0"/>
              </a:rPr>
              <a:t>numberPressed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050" dirty="0">
                <a:solidFill>
                  <a:srgbClr val="BA2DA2"/>
                </a:solidFill>
                <a:latin typeface="Menlo" charset="0"/>
              </a:rPr>
              <a:t>_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 sender: </a:t>
            </a:r>
            <a:r>
              <a:rPr lang="en-US" sz="1050" dirty="0" err="1">
                <a:solidFill>
                  <a:srgbClr val="703DAA"/>
                </a:solidFill>
                <a:latin typeface="Menlo" charset="0"/>
              </a:rPr>
              <a:t>UIButton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) </a:t>
            </a:r>
            <a:r>
              <a:rPr lang="en-US" sz="1050" dirty="0" smtClean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endParaRPr lang="en-US" sz="1050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1050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50" dirty="0" err="1">
                <a:solidFill>
                  <a:srgbClr val="31595D"/>
                </a:solidFill>
                <a:latin typeface="Menlo" charset="0"/>
              </a:rPr>
              <a:t>canMove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Menlo" charset="0"/>
              </a:rPr>
              <a:t>buttonPosition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en-US" sz="1050" dirty="0" err="1">
                <a:solidFill>
                  <a:srgbClr val="000000"/>
                </a:solidFill>
                <a:latin typeface="Menlo" charset="0"/>
              </a:rPr>
              <a:t>sender.</a:t>
            </a:r>
            <a:r>
              <a:rPr lang="en-US" sz="1050" dirty="0" err="1">
                <a:solidFill>
                  <a:srgbClr val="703DAA"/>
                </a:solidFill>
                <a:latin typeface="Menlo" charset="0"/>
              </a:rPr>
              <a:t>tag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endParaRPr lang="en-US" sz="1050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en-US" sz="1050" dirty="0" smtClean="0">
                <a:solidFill>
                  <a:srgbClr val="000000"/>
                </a:solidFill>
                <a:latin typeface="Menlo" charset="0"/>
              </a:rPr>
              <a:t>            </a:t>
            </a:r>
            <a:r>
              <a:rPr lang="en-US" sz="1050" dirty="0" err="1" smtClean="0">
                <a:solidFill>
                  <a:srgbClr val="31595D"/>
                </a:solidFill>
                <a:latin typeface="Menlo" charset="0"/>
              </a:rPr>
              <a:t>moveButton</a:t>
            </a:r>
            <a:r>
              <a:rPr lang="en-US" sz="1050" dirty="0" smtClean="0">
                <a:solidFill>
                  <a:srgbClr val="000000"/>
                </a:solidFill>
                <a:latin typeface="Menlo" charset="0"/>
              </a:rPr>
              <a:t>(sender, </a:t>
            </a:r>
            <a:r>
              <a:rPr lang="en-US" sz="1050" dirty="0" err="1" smtClean="0">
                <a:solidFill>
                  <a:srgbClr val="4F8187"/>
                </a:solidFill>
                <a:latin typeface="Menlo" charset="0"/>
              </a:rPr>
              <a:t>blankButton</a:t>
            </a:r>
            <a:r>
              <a:rPr lang="en-US" sz="1050" dirty="0" smtClean="0">
                <a:solidFill>
                  <a:srgbClr val="000000"/>
                </a:solidFill>
                <a:latin typeface="Menlo" charset="0"/>
              </a:rPr>
              <a:t>!)</a:t>
            </a:r>
          </a:p>
          <a:p>
            <a:endParaRPr lang="en-US" sz="1050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        </a:t>
            </a:r>
            <a:r>
              <a:rPr lang="en-US" sz="1050" dirty="0" err="1">
                <a:solidFill>
                  <a:srgbClr val="4F8187"/>
                </a:solidFill>
                <a:latin typeface="Menlo" charset="0"/>
              </a:rPr>
              <a:t>blankButton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050" dirty="0" smtClean="0">
                <a:solidFill>
                  <a:srgbClr val="000000"/>
                </a:solidFill>
                <a:latin typeface="Menlo" charset="0"/>
              </a:rPr>
              <a:t>sender</a:t>
            </a:r>
          </a:p>
          <a:p>
            <a:endParaRPr lang="en-US" sz="105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        </a:t>
            </a:r>
            <a:r>
              <a:rPr lang="en-US" sz="1050" dirty="0" err="1" smtClean="0">
                <a:solidFill>
                  <a:srgbClr val="31595D"/>
                </a:solidFill>
                <a:latin typeface="Menlo" charset="0"/>
              </a:rPr>
              <a:t>checkIfPuzzleSolved</a:t>
            </a:r>
            <a:r>
              <a:rPr lang="en-US" sz="1050" dirty="0" smtClean="0">
                <a:solidFill>
                  <a:srgbClr val="000000"/>
                </a:solidFill>
                <a:latin typeface="Menlo" charset="0"/>
              </a:rPr>
              <a:t>()</a:t>
            </a:r>
            <a:endParaRPr lang="en-US" sz="105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1050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050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}</a:t>
            </a: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   </a:t>
            </a: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1050" dirty="0" err="1">
                <a:solidFill>
                  <a:srgbClr val="BA2DA2"/>
                </a:solidFill>
                <a:latin typeface="Menlo" charset="0"/>
              </a:rPr>
              <a:t>func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Menlo" charset="0"/>
              </a:rPr>
              <a:t>moveButton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050" dirty="0">
                <a:solidFill>
                  <a:srgbClr val="BA2DA2"/>
                </a:solidFill>
                <a:latin typeface="Menlo" charset="0"/>
              </a:rPr>
              <a:t>_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Menlo" charset="0"/>
              </a:rPr>
              <a:t>fromButton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en-US" sz="1050" dirty="0" err="1">
                <a:solidFill>
                  <a:srgbClr val="703DAA"/>
                </a:solidFill>
                <a:latin typeface="Menlo" charset="0"/>
              </a:rPr>
              <a:t>UIButton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050" dirty="0">
                <a:solidFill>
                  <a:srgbClr val="BA2DA2"/>
                </a:solidFill>
                <a:latin typeface="Menlo" charset="0"/>
              </a:rPr>
              <a:t>_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Menlo" charset="0"/>
              </a:rPr>
              <a:t>toButton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en-US" sz="1050" dirty="0" err="1">
                <a:solidFill>
                  <a:srgbClr val="703DAA"/>
                </a:solidFill>
                <a:latin typeface="Menlo" charset="0"/>
              </a:rPr>
              <a:t>UIButton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) </a:t>
            </a:r>
            <a:r>
              <a:rPr lang="en-US" sz="1050" dirty="0" smtClean="0">
                <a:solidFill>
                  <a:srgbClr val="000000"/>
                </a:solidFill>
                <a:latin typeface="Menlo" charset="0"/>
              </a:rPr>
              <a:t>{</a:t>
            </a:r>
            <a:endParaRPr lang="en-US" sz="1050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1050" dirty="0">
                <a:solidFill>
                  <a:srgbClr val="008400"/>
                </a:solidFill>
                <a:latin typeface="Menlo" charset="0"/>
              </a:rPr>
              <a:t>//set title, border, background of </a:t>
            </a:r>
            <a:r>
              <a:rPr lang="en-US" sz="1050" dirty="0" err="1">
                <a:solidFill>
                  <a:srgbClr val="000000"/>
                </a:solidFill>
                <a:latin typeface="Menlo" charset="0"/>
              </a:rPr>
              <a:t>toButton</a:t>
            </a:r>
            <a:endParaRPr lang="en-US" sz="1050" dirty="0">
              <a:solidFill>
                <a:srgbClr val="008400"/>
              </a:solidFill>
              <a:latin typeface="Menl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1050" dirty="0">
                <a:solidFill>
                  <a:srgbClr val="008400"/>
                </a:solidFill>
                <a:latin typeface="Menlo" charset="0"/>
              </a:rPr>
              <a:t>//clear title, border, background of </a:t>
            </a:r>
            <a:r>
              <a:rPr lang="en-US" sz="1050" dirty="0" err="1" smtClean="0">
                <a:solidFill>
                  <a:srgbClr val="000000"/>
                </a:solidFill>
                <a:latin typeface="Menlo" charset="0"/>
              </a:rPr>
              <a:t>fromButton</a:t>
            </a:r>
            <a:endParaRPr lang="en-US" sz="1050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}</a:t>
            </a: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   </a:t>
            </a: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1050" dirty="0" err="1">
                <a:solidFill>
                  <a:srgbClr val="BA2DA2"/>
                </a:solidFill>
                <a:latin typeface="Menlo" charset="0"/>
              </a:rPr>
              <a:t>func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Menlo" charset="0"/>
              </a:rPr>
              <a:t>canMove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Menlo" charset="0"/>
              </a:rPr>
              <a:t>buttonPosition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 : </a:t>
            </a:r>
            <a:r>
              <a:rPr lang="en-US" sz="1050" dirty="0" err="1">
                <a:solidFill>
                  <a:srgbClr val="703DAA"/>
                </a:solidFill>
                <a:latin typeface="Menlo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) -&gt; </a:t>
            </a:r>
            <a:r>
              <a:rPr lang="en-US" sz="1050" dirty="0">
                <a:solidFill>
                  <a:srgbClr val="703DAA"/>
                </a:solidFill>
                <a:latin typeface="Menlo" charset="0"/>
              </a:rPr>
              <a:t>Bool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50" dirty="0" smtClean="0">
                <a:solidFill>
                  <a:srgbClr val="000000"/>
                </a:solidFill>
                <a:latin typeface="Menlo" charset="0"/>
              </a:rPr>
              <a:t>{</a:t>
            </a:r>
            <a:endParaRPr lang="en-US" sz="1050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1050" dirty="0">
                <a:solidFill>
                  <a:srgbClr val="008400"/>
                </a:solidFill>
                <a:latin typeface="Menlo" charset="0"/>
              </a:rPr>
              <a:t>//Do check</a:t>
            </a: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1050" dirty="0">
                <a:solidFill>
                  <a:srgbClr val="BA2DA2"/>
                </a:solidFill>
                <a:latin typeface="Menlo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50" dirty="0" smtClean="0">
                <a:solidFill>
                  <a:srgbClr val="BA2DA2"/>
                </a:solidFill>
                <a:latin typeface="Menlo" charset="0"/>
              </a:rPr>
              <a:t>true</a:t>
            </a:r>
            <a:endParaRPr lang="en-US" sz="1050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1050" dirty="0" smtClean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endParaRPr lang="en-US" sz="1050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1050" dirty="0" err="1">
                <a:solidFill>
                  <a:srgbClr val="BA2DA2"/>
                </a:solidFill>
                <a:latin typeface="Menlo" charset="0"/>
              </a:rPr>
              <a:t>func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50" dirty="0" err="1" smtClean="0">
                <a:solidFill>
                  <a:srgbClr val="000000"/>
                </a:solidFill>
                <a:latin typeface="Menlo" charset="0"/>
              </a:rPr>
              <a:t>randomizePuzzlie</a:t>
            </a:r>
            <a:r>
              <a:rPr lang="en-US" sz="1050" dirty="0" smtClean="0">
                <a:solidFill>
                  <a:srgbClr val="000000"/>
                </a:solidFill>
                <a:latin typeface="Menlo" charset="0"/>
              </a:rPr>
              <a:t>() {</a:t>
            </a:r>
            <a:endParaRPr lang="en-US" sz="1050" dirty="0">
              <a:solidFill>
                <a:srgbClr val="000000"/>
              </a:solidFill>
              <a:latin typeface="Menlo" charset="0"/>
            </a:endParaRPr>
          </a:p>
          <a:p>
            <a:endParaRPr lang="en-US" sz="1050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1050" dirty="0" smtClean="0">
                <a:solidFill>
                  <a:srgbClr val="008400"/>
                </a:solidFill>
                <a:latin typeface="Menlo" charset="0"/>
              </a:rPr>
              <a:t>//Randomize sequence</a:t>
            </a: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1050" dirty="0" err="1" smtClean="0">
                <a:solidFill>
                  <a:srgbClr val="31595D"/>
                </a:solidFill>
                <a:latin typeface="Menlo" charset="0"/>
              </a:rPr>
              <a:t>displayPuzzle</a:t>
            </a:r>
            <a:r>
              <a:rPr lang="en-US" sz="1050" dirty="0" smtClean="0">
                <a:solidFill>
                  <a:srgbClr val="000000"/>
                </a:solidFill>
                <a:latin typeface="Menlo" charset="0"/>
              </a:rPr>
              <a:t>()</a:t>
            </a:r>
            <a:endParaRPr lang="en-US" sz="105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1050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050" dirty="0">
              <a:solidFill>
                <a:srgbClr val="000000"/>
              </a:solidFill>
              <a:latin typeface="Menlo" charset="0"/>
            </a:endParaRPr>
          </a:p>
          <a:p>
            <a:endParaRPr lang="en-US" sz="105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1050" dirty="0" err="1">
                <a:solidFill>
                  <a:srgbClr val="BA2DA2"/>
                </a:solidFill>
                <a:latin typeface="Menlo" charset="0"/>
              </a:rPr>
              <a:t>func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50" dirty="0" err="1" smtClean="0">
                <a:solidFill>
                  <a:srgbClr val="000000"/>
                </a:solidFill>
                <a:latin typeface="Menlo" charset="0"/>
              </a:rPr>
              <a:t>checkIfPuzzleSolved</a:t>
            </a:r>
            <a:r>
              <a:rPr lang="en-US" sz="1050" dirty="0" smtClean="0">
                <a:solidFill>
                  <a:srgbClr val="000000"/>
                </a:solidFill>
                <a:latin typeface="Menlo" charset="0"/>
              </a:rPr>
              <a:t>() 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endParaRPr lang="en-US" sz="105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sz="105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sz="1050" dirty="0" smtClean="0">
                <a:solidFill>
                  <a:srgbClr val="008400"/>
                </a:solidFill>
                <a:latin typeface="Menlo" charset="0"/>
              </a:rPr>
              <a:t>//loop </a:t>
            </a:r>
            <a:r>
              <a:rPr lang="is-IS" sz="1050" dirty="0">
                <a:solidFill>
                  <a:srgbClr val="008400"/>
                </a:solidFill>
                <a:latin typeface="Menlo" charset="0"/>
              </a:rPr>
              <a:t>through all cells to find if solution is found</a:t>
            </a:r>
          </a:p>
          <a:p>
            <a:r>
              <a:rPr lang="is-IS" sz="105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sz="1050" dirty="0" smtClean="0">
                <a:solidFill>
                  <a:srgbClr val="BA2DA2"/>
                </a:solidFill>
                <a:latin typeface="Menlo" charset="0"/>
              </a:rPr>
              <a:t>for</a:t>
            </a:r>
            <a:r>
              <a:rPr lang="is-IS" sz="105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sz="1050" dirty="0">
                <a:solidFill>
                  <a:srgbClr val="000000"/>
                </a:solidFill>
                <a:latin typeface="Menlo" charset="0"/>
              </a:rPr>
              <a:t>i </a:t>
            </a:r>
            <a:r>
              <a:rPr lang="is-IS" sz="1050" dirty="0">
                <a:solidFill>
                  <a:srgbClr val="BA2DA2"/>
                </a:solidFill>
                <a:latin typeface="Menlo" charset="0"/>
              </a:rPr>
              <a:t>in</a:t>
            </a:r>
            <a:r>
              <a:rPr lang="is-IS" sz="105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sz="1050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sz="1050" dirty="0">
                <a:solidFill>
                  <a:srgbClr val="000000"/>
                </a:solidFill>
                <a:latin typeface="Menlo" charset="0"/>
              </a:rPr>
              <a:t>..&lt;</a:t>
            </a:r>
            <a:r>
              <a:rPr lang="is-IS" sz="1050" dirty="0">
                <a:solidFill>
                  <a:srgbClr val="272AD8"/>
                </a:solidFill>
                <a:latin typeface="Menlo" charset="0"/>
              </a:rPr>
              <a:t>15</a:t>
            </a:r>
            <a:r>
              <a:rPr lang="is-IS" sz="1050" dirty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r>
              <a:rPr lang="is-IS" sz="1050" dirty="0">
                <a:solidFill>
                  <a:srgbClr val="000000"/>
                </a:solidFill>
                <a:latin typeface="Menlo" charset="0"/>
              </a:rPr>
              <a:t>            </a:t>
            </a:r>
            <a:r>
              <a:rPr lang="is-IS" sz="1050" dirty="0" smtClean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is-IS" sz="105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sz="1050" dirty="0" smtClean="0">
                <a:solidFill>
                  <a:srgbClr val="4F8187"/>
                </a:solidFill>
                <a:latin typeface="Menlo" charset="0"/>
              </a:rPr>
              <a:t>solutionArray</a:t>
            </a:r>
            <a:r>
              <a:rPr lang="is-IS" sz="1050" dirty="0" smtClean="0">
                <a:solidFill>
                  <a:srgbClr val="000000"/>
                </a:solidFill>
                <a:latin typeface="Menlo" charset="0"/>
              </a:rPr>
              <a:t>[i] </a:t>
            </a:r>
            <a:r>
              <a:rPr lang="is-IS" sz="1050" dirty="0">
                <a:solidFill>
                  <a:srgbClr val="000000"/>
                </a:solidFill>
                <a:latin typeface="Menlo" charset="0"/>
              </a:rPr>
              <a:t>!= </a:t>
            </a:r>
            <a:r>
              <a:rPr lang="is-IS" sz="1050" dirty="0" smtClean="0">
                <a:solidFill>
                  <a:srgbClr val="000000"/>
                </a:solidFill>
                <a:latin typeface="Menlo" charset="0"/>
              </a:rPr>
              <a:t>i+</a:t>
            </a:r>
            <a:r>
              <a:rPr lang="is-IS" sz="1050" dirty="0" smtClean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is-IS" sz="1050" dirty="0" smtClean="0">
                <a:solidFill>
                  <a:srgbClr val="000000"/>
                </a:solidFill>
                <a:latin typeface="Menlo" charset="0"/>
              </a:rPr>
              <a:t> { </a:t>
            </a:r>
            <a:r>
              <a:rPr lang="is-IS" sz="1050" dirty="0" smtClean="0">
                <a:solidFill>
                  <a:srgbClr val="008400"/>
                </a:solidFill>
                <a:latin typeface="Menlo" charset="0"/>
              </a:rPr>
              <a:t>//this check will not work</a:t>
            </a:r>
            <a:endParaRPr lang="is-IS" sz="105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sz="1050" dirty="0">
                <a:solidFill>
                  <a:srgbClr val="000000"/>
                </a:solidFill>
                <a:latin typeface="Menlo" charset="0"/>
              </a:rPr>
              <a:t>                </a:t>
            </a:r>
            <a:r>
              <a:rPr lang="is-IS" sz="1050" dirty="0">
                <a:solidFill>
                  <a:srgbClr val="BA2DA2"/>
                </a:solidFill>
                <a:latin typeface="Menlo" charset="0"/>
              </a:rPr>
              <a:t>return</a:t>
            </a:r>
            <a:r>
              <a:rPr lang="is-IS" sz="105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sz="1050" dirty="0">
                <a:solidFill>
                  <a:srgbClr val="BA2DA2"/>
                </a:solidFill>
                <a:latin typeface="Menlo" charset="0"/>
              </a:rPr>
              <a:t>false</a:t>
            </a:r>
            <a:endParaRPr lang="is-IS" sz="105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sz="1050" dirty="0">
                <a:solidFill>
                  <a:srgbClr val="000000"/>
                </a:solidFill>
                <a:latin typeface="Menlo" charset="0"/>
              </a:rPr>
              <a:t>            </a:t>
            </a:r>
            <a:r>
              <a:rPr lang="is-IS" sz="1050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is-IS" sz="105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sz="105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sz="1050" dirty="0" smtClean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1050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050" dirty="0">
              <a:solidFill>
                <a:srgbClr val="000000"/>
              </a:solidFill>
              <a:latin typeface="Menlo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16200000">
            <a:off x="-1112189" y="1107107"/>
            <a:ext cx="258354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Session 2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75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8369" y="287797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Screen 3 - Setting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3176172" y="4766469"/>
            <a:ext cx="576048" cy="2530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</a:rPr>
              <a:t>Reset</a:t>
            </a: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285" y="3710788"/>
            <a:ext cx="342615" cy="376041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763793" y="591671"/>
            <a:ext cx="3582296" cy="5680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763793" y="600236"/>
            <a:ext cx="3582296" cy="5076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1480768" y="672542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Number Slider Game</a:t>
            </a:r>
            <a:endParaRPr lang="en-US" sz="1400" dirty="0" smtClean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3873656" y="773586"/>
            <a:ext cx="2461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3873656" y="854068"/>
            <a:ext cx="2461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873656" y="936260"/>
            <a:ext cx="2461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 Same Side Corner Rectangle 106"/>
          <p:cNvSpPr/>
          <p:nvPr/>
        </p:nvSpPr>
        <p:spPr>
          <a:xfrm rot="5400000">
            <a:off x="2709329" y="4333186"/>
            <a:ext cx="1533775" cy="1041061"/>
          </a:xfrm>
          <a:prstGeom prst="round2Same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 Same Side Corner Rectangle 107"/>
          <p:cNvSpPr/>
          <p:nvPr/>
        </p:nvSpPr>
        <p:spPr>
          <a:xfrm rot="16200000">
            <a:off x="1230825" y="3898655"/>
            <a:ext cx="1530999" cy="1918358"/>
          </a:xfrm>
          <a:prstGeom prst="round2SameRect">
            <a:avLst>
              <a:gd name="adj1" fmla="val 6491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1506130" y="4272761"/>
            <a:ext cx="1102289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Sound effect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31" y="4238629"/>
            <a:ext cx="342615" cy="376041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172" y="4217177"/>
            <a:ext cx="576048" cy="418944"/>
          </a:xfrm>
          <a:prstGeom prst="rect">
            <a:avLst/>
          </a:prstGeom>
        </p:spPr>
      </p:pic>
      <p:sp>
        <p:nvSpPr>
          <p:cNvPr id="109" name="Rectangle 108"/>
          <p:cNvSpPr/>
          <p:nvPr/>
        </p:nvSpPr>
        <p:spPr>
          <a:xfrm>
            <a:off x="774689" y="5764023"/>
            <a:ext cx="3582296" cy="5076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1035373" y="1232901"/>
            <a:ext cx="2961375" cy="2375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sz="1100" i="1" u="sng" dirty="0" smtClean="0"/>
              <a:t>About</a:t>
            </a:r>
          </a:p>
          <a:p>
            <a:r>
              <a:rPr lang="en-US" sz="1100" dirty="0" smtClean="0"/>
              <a:t>Version 1.0</a:t>
            </a:r>
          </a:p>
          <a:p>
            <a:r>
              <a:rPr lang="en-US" sz="1100" dirty="0" smtClean="0"/>
              <a:t>This game is created while learning Swift programming at HCC in Fall of 2017</a:t>
            </a:r>
          </a:p>
          <a:p>
            <a:endParaRPr lang="en-US" sz="1100" dirty="0"/>
          </a:p>
          <a:p>
            <a:r>
              <a:rPr lang="en-US" sz="1100" i="1" u="sng" dirty="0" smtClean="0"/>
              <a:t>How to play</a:t>
            </a:r>
          </a:p>
          <a:p>
            <a:r>
              <a:rPr lang="en-US" sz="1100" dirty="0" smtClean="0"/>
              <a:t>Slide each numbered tiles into the empty slot until all tiles are in sequential order 1 to 15. You can only slide one tile at a time into the empty space</a:t>
            </a:r>
          </a:p>
          <a:p>
            <a:endParaRPr lang="en-US" sz="1100" dirty="0"/>
          </a:p>
          <a:p>
            <a:r>
              <a:rPr lang="en-US" sz="1100" i="1" u="sng" dirty="0" smtClean="0"/>
              <a:t>Created by</a:t>
            </a:r>
          </a:p>
          <a:p>
            <a:r>
              <a:rPr lang="en-US" sz="1100" dirty="0" smtClean="0"/>
              <a:t>Prakash </a:t>
            </a:r>
            <a:r>
              <a:rPr lang="en-US" sz="1100" dirty="0" err="1" smtClean="0"/>
              <a:t>Sachania</a:t>
            </a:r>
            <a:endParaRPr lang="en-US" sz="1100" dirty="0" smtClean="0"/>
          </a:p>
        </p:txBody>
      </p:sp>
      <p:sp>
        <p:nvSpPr>
          <p:cNvPr id="112" name="TextBox 111"/>
          <p:cNvSpPr txBox="1"/>
          <p:nvPr/>
        </p:nvSpPr>
        <p:spPr>
          <a:xfrm>
            <a:off x="1035373" y="3689849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u="sng" dirty="0" smtClean="0"/>
              <a:t>Settings</a:t>
            </a:r>
            <a:endParaRPr lang="en-US" sz="1100" i="1" u="sng" dirty="0"/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53" y="672234"/>
            <a:ext cx="369640" cy="369640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1506130" y="4745805"/>
            <a:ext cx="1102289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Least moves: 76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1107330" y="4731002"/>
            <a:ext cx="342615" cy="342615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1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04690" y="5172298"/>
            <a:ext cx="800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Switch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098867" y="3681001"/>
            <a:ext cx="75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Image</a:t>
            </a:r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104690" y="2962004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60" idx="1"/>
            <a:endCxn id="111" idx="3"/>
          </p:cNvCxnSpPr>
          <p:nvPr/>
        </p:nvCxnSpPr>
        <p:spPr>
          <a:xfrm flipH="1" flipV="1">
            <a:off x="3996748" y="2420791"/>
            <a:ext cx="1107942" cy="725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104690" y="5724177"/>
            <a:ext cx="823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5" idx="1"/>
            <a:endCxn id="103" idx="3"/>
          </p:cNvCxnSpPr>
          <p:nvPr/>
        </p:nvCxnSpPr>
        <p:spPr>
          <a:xfrm flipH="1">
            <a:off x="1449946" y="3865667"/>
            <a:ext cx="3648921" cy="560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4" idx="1"/>
            <a:endCxn id="102" idx="3"/>
          </p:cNvCxnSpPr>
          <p:nvPr/>
        </p:nvCxnSpPr>
        <p:spPr>
          <a:xfrm flipH="1" flipV="1">
            <a:off x="3752220" y="4426649"/>
            <a:ext cx="1352470" cy="930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2" idx="1"/>
            <a:endCxn id="48" idx="2"/>
          </p:cNvCxnSpPr>
          <p:nvPr/>
        </p:nvCxnSpPr>
        <p:spPr>
          <a:xfrm flipH="1" flipV="1">
            <a:off x="3464196" y="5019534"/>
            <a:ext cx="1640494" cy="889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0" idx="1"/>
            <a:endCxn id="117" idx="3"/>
          </p:cNvCxnSpPr>
          <p:nvPr/>
        </p:nvCxnSpPr>
        <p:spPr>
          <a:xfrm flipH="1">
            <a:off x="1449945" y="3146670"/>
            <a:ext cx="3654745" cy="1755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0" idx="1"/>
            <a:endCxn id="108" idx="0"/>
          </p:cNvCxnSpPr>
          <p:nvPr/>
        </p:nvCxnSpPr>
        <p:spPr>
          <a:xfrm flipH="1">
            <a:off x="1996325" y="3146670"/>
            <a:ext cx="3108365" cy="945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0" idx="1"/>
            <a:endCxn id="107" idx="2"/>
          </p:cNvCxnSpPr>
          <p:nvPr/>
        </p:nvCxnSpPr>
        <p:spPr>
          <a:xfrm flipH="1">
            <a:off x="3476216" y="3146670"/>
            <a:ext cx="1628474" cy="940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95630" y="3759843"/>
            <a:ext cx="1885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Displays when </a:t>
            </a:r>
            <a:r>
              <a:rPr lang="en-US" sz="1000" smtClean="0"/>
              <a:t>sound effect is off</a:t>
            </a:r>
            <a:endParaRPr lang="en-US" sz="1000"/>
          </a:p>
        </p:txBody>
      </p:sp>
      <p:sp>
        <p:nvSpPr>
          <p:cNvPr id="80" name="TextBox 79"/>
          <p:cNvSpPr txBox="1"/>
          <p:nvPr/>
        </p:nvSpPr>
        <p:spPr>
          <a:xfrm rot="16200000">
            <a:off x="-1112189" y="1107107"/>
            <a:ext cx="258354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Session 3 - assignment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52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United Delivery Service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Purpose of the app is to allow anyone to volunteer delivery of donated items from collection centers to shelters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4245" y="5592127"/>
            <a:ext cx="60396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Author: 	Prakash </a:t>
            </a:r>
            <a:r>
              <a:rPr lang="en-US" sz="1400" i="1" dirty="0" err="1" smtClean="0"/>
              <a:t>Sachania</a:t>
            </a:r>
            <a:r>
              <a:rPr lang="en-US" sz="1400" i="1" dirty="0" smtClean="0"/>
              <a:t> (</a:t>
            </a:r>
            <a:r>
              <a:rPr lang="en-US" sz="1400" i="1" dirty="0" err="1" smtClean="0"/>
              <a:t>psachania@hotmail.com</a:t>
            </a:r>
            <a:r>
              <a:rPr lang="en-US" sz="1400" i="1" dirty="0" smtClean="0"/>
              <a:t>)</a:t>
            </a:r>
          </a:p>
          <a:p>
            <a:r>
              <a:rPr lang="en-US" sz="1400" i="1" dirty="0" smtClean="0"/>
              <a:t>Date: 	7-Oct-2017</a:t>
            </a:r>
          </a:p>
          <a:p>
            <a:r>
              <a:rPr lang="en-US" sz="1400" i="1" dirty="0" smtClean="0"/>
              <a:t>Purpose:	Programming assignment for Fall 2017 Swift I coding classes at HCC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06977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3793" y="591671"/>
            <a:ext cx="3582296" cy="5680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70486" y="5479497"/>
            <a:ext cx="11689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Version 1.0</a:t>
            </a:r>
          </a:p>
          <a:p>
            <a:pPr algn="ctr"/>
            <a:r>
              <a:rPr lang="en-US" sz="1000" dirty="0" smtClean="0"/>
              <a:t>Copyrights </a:t>
            </a:r>
            <a:r>
              <a:rPr lang="de-DE" sz="1000" dirty="0" smtClean="0"/>
              <a:t>© 2017</a:t>
            </a:r>
            <a:endParaRPr lang="en-US" sz="1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27585" y="737549"/>
            <a:ext cx="2454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UDS</a:t>
            </a:r>
          </a:p>
          <a:p>
            <a:pPr algn="ctr"/>
            <a:r>
              <a:rPr lang="en-US" dirty="0" smtClean="0"/>
              <a:t>United Delivery Services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07454" y="591671"/>
            <a:ext cx="3582296" cy="5680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14147" y="5479497"/>
            <a:ext cx="11689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Version 1.0</a:t>
            </a:r>
          </a:p>
          <a:p>
            <a:pPr algn="ctr"/>
            <a:r>
              <a:rPr lang="en-US" sz="1000" dirty="0" smtClean="0"/>
              <a:t>Copyrights </a:t>
            </a:r>
            <a:r>
              <a:rPr lang="de-DE" sz="1000" dirty="0" smtClean="0"/>
              <a:t>© 2017</a:t>
            </a:r>
            <a:endParaRPr lang="en-US" sz="1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271246" y="737549"/>
            <a:ext cx="2454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UDS</a:t>
            </a:r>
          </a:p>
          <a:p>
            <a:pPr algn="ctr"/>
            <a:r>
              <a:rPr lang="en-US" dirty="0" smtClean="0"/>
              <a:t>United Delivery Services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41170" y="2764032"/>
            <a:ext cx="1914861" cy="29045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41169" y="3246263"/>
            <a:ext cx="1914861" cy="29045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780141" y="3903033"/>
            <a:ext cx="1436915" cy="3628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8369" y="287797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Screen 1 - Splash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69728" y="286876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Screen 2 - Login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7585" y="1828800"/>
            <a:ext cx="2454711" cy="259805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Logo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71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3793" y="591671"/>
            <a:ext cx="3582296" cy="5680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27585" y="737549"/>
            <a:ext cx="2454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UDS</a:t>
            </a:r>
          </a:p>
          <a:p>
            <a:pPr algn="ctr"/>
            <a:r>
              <a:rPr lang="en-US" dirty="0" smtClean="0"/>
              <a:t>United Delivery Services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63792" y="5540188"/>
            <a:ext cx="892887" cy="7315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56678" y="5540187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49560" y="5540187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442447" y="5540185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56" y="5678705"/>
            <a:ext cx="497840" cy="400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362" y="5678705"/>
            <a:ext cx="453390" cy="4533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374" y="5749825"/>
            <a:ext cx="497840" cy="3111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862" y="5679249"/>
            <a:ext cx="440055" cy="45339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978156" y="886540"/>
            <a:ext cx="246743" cy="163900"/>
            <a:chOff x="9144000" y="449943"/>
            <a:chExt cx="246743" cy="1639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9144000" y="44994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9144000" y="52977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9144000" y="61384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4675178" y="591671"/>
            <a:ext cx="3582296" cy="5680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675177" y="5540188"/>
            <a:ext cx="892887" cy="7315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568063" y="5540187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460945" y="5540187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353832" y="5540185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41" y="5678705"/>
            <a:ext cx="497840" cy="4000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747" y="5678705"/>
            <a:ext cx="453390" cy="45339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759" y="5749825"/>
            <a:ext cx="497840" cy="3111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247" y="5679249"/>
            <a:ext cx="440055" cy="453390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4889541" y="886540"/>
            <a:ext cx="246743" cy="163900"/>
            <a:chOff x="9144000" y="449943"/>
            <a:chExt cx="246743" cy="16390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9144000" y="44994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9144000" y="52977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9144000" y="61384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3322360" y="2075540"/>
            <a:ext cx="940404" cy="71514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1200" dirty="0" smtClean="0"/>
              <a:t>3 Packets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875383" y="2082797"/>
            <a:ext cx="2455476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/>
              <a:t>Red Cross @ Rosenberg</a:t>
            </a:r>
          </a:p>
          <a:p>
            <a:r>
              <a:rPr lang="en-US" sz="1000" dirty="0" smtClean="0"/>
              <a:t>1000, Lake Drive, Rosenberg, TX 77277</a:t>
            </a:r>
          </a:p>
          <a:p>
            <a:r>
              <a:rPr lang="en-US" sz="1000" dirty="0" smtClean="0"/>
              <a:t>1.2 Miles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3322360" y="2860492"/>
            <a:ext cx="940404" cy="71514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1200" dirty="0" smtClean="0"/>
              <a:t>10 Packets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875383" y="2867749"/>
            <a:ext cx="2455476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/>
              <a:t>United @ Rosenberg</a:t>
            </a:r>
          </a:p>
          <a:p>
            <a:r>
              <a:rPr lang="en-US" sz="1000" dirty="0" smtClean="0"/>
              <a:t>1000, Lake Drive, Rosenberg, TX 77277</a:t>
            </a:r>
          </a:p>
          <a:p>
            <a:r>
              <a:rPr lang="en-US" sz="1000" dirty="0" smtClean="0"/>
              <a:t>1.2 Miles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3327008" y="3645444"/>
            <a:ext cx="940404" cy="71514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1200" dirty="0" smtClean="0"/>
              <a:t>4 Packets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880031" y="3652701"/>
            <a:ext cx="2455476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/>
              <a:t>Red Cross @ Houston</a:t>
            </a:r>
          </a:p>
          <a:p>
            <a:r>
              <a:rPr lang="en-US" sz="1000" dirty="0" smtClean="0"/>
              <a:t>1000, Lake Drive, Rosenberg, TX 77277</a:t>
            </a:r>
          </a:p>
          <a:p>
            <a:r>
              <a:rPr lang="en-US" sz="1000" dirty="0" smtClean="0"/>
              <a:t>1.2 Miles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3331407" y="4435493"/>
            <a:ext cx="940404" cy="71514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1200" dirty="0" smtClean="0"/>
              <a:t>3 Packets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884430" y="4442750"/>
            <a:ext cx="2455476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/>
              <a:t>Red Cross @ Sugar Land</a:t>
            </a:r>
          </a:p>
          <a:p>
            <a:r>
              <a:rPr lang="en-US" sz="1000" dirty="0" smtClean="0"/>
              <a:t>1000, Lake Drive, Rosenberg, TX 77277</a:t>
            </a:r>
          </a:p>
          <a:p>
            <a:r>
              <a:rPr lang="en-US" sz="1000" dirty="0" smtClean="0"/>
              <a:t>1.2 Miles</a:t>
            </a:r>
            <a:endParaRPr lang="en-US" sz="1000" dirty="0"/>
          </a:p>
        </p:txBody>
      </p:sp>
      <p:sp>
        <p:nvSpPr>
          <p:cNvPr id="51" name="Rounded Rectangle 50"/>
          <p:cNvSpPr/>
          <p:nvPr/>
        </p:nvSpPr>
        <p:spPr>
          <a:xfrm>
            <a:off x="4257821" y="2255513"/>
            <a:ext cx="45719" cy="1084373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916705" y="1522447"/>
            <a:ext cx="334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Collection Centers</a:t>
            </a:r>
            <a:endParaRPr lang="en-US" b="1" i="1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934614" y="1891779"/>
            <a:ext cx="3289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807179" y="1522397"/>
            <a:ext cx="334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Red Cross @ Rosenberg</a:t>
            </a:r>
            <a:endParaRPr lang="en-US" b="1" i="1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825088" y="1891729"/>
            <a:ext cx="3289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904656" y="3187897"/>
            <a:ext cx="1259227" cy="57331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1200" dirty="0" smtClean="0"/>
              <a:t>10 KGs</a:t>
            </a:r>
          </a:p>
          <a:p>
            <a:pPr algn="r"/>
            <a:r>
              <a:rPr lang="en-US" sz="1200" dirty="0" smtClean="0"/>
              <a:t>2 Medium boxes</a:t>
            </a:r>
            <a:endParaRPr 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4776502" y="3187897"/>
            <a:ext cx="2044829" cy="5674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/>
              <a:t>Essentials</a:t>
            </a:r>
          </a:p>
          <a:p>
            <a:r>
              <a:rPr lang="en-US" sz="1000" dirty="0" smtClean="0"/>
              <a:t>Water, Food, Clothes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6904656" y="3870499"/>
            <a:ext cx="1259227" cy="57331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1200" dirty="0" smtClean="0"/>
              <a:t>60 KGs</a:t>
            </a:r>
          </a:p>
          <a:p>
            <a:pPr algn="r"/>
            <a:r>
              <a:rPr lang="en-US" sz="1200" dirty="0" smtClean="0"/>
              <a:t>10 Medium, 5 Large boxes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4776502" y="3870499"/>
            <a:ext cx="2044829" cy="5674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/>
              <a:t>Essentials</a:t>
            </a:r>
          </a:p>
          <a:p>
            <a:r>
              <a:rPr lang="en-US" sz="1000" dirty="0" smtClean="0"/>
              <a:t>Water, Food, Clothes</a:t>
            </a:r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6904656" y="4569911"/>
            <a:ext cx="1259227" cy="57331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1200" dirty="0" smtClean="0"/>
              <a:t>25 KGs</a:t>
            </a:r>
          </a:p>
          <a:p>
            <a:pPr algn="r"/>
            <a:r>
              <a:rPr lang="en-US" sz="1200" dirty="0" smtClean="0"/>
              <a:t>4 Medium, 2 Small boxes</a:t>
            </a:r>
            <a:endParaRPr 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4776502" y="4569911"/>
            <a:ext cx="2044829" cy="5674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/>
              <a:t>New born, Shoes</a:t>
            </a:r>
          </a:p>
          <a:p>
            <a:r>
              <a:rPr lang="en-US" sz="1000" dirty="0" smtClean="0"/>
              <a:t>Diapers, Shoes</a:t>
            </a:r>
            <a:endParaRPr lang="en-US" sz="1000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4825088" y="2907934"/>
            <a:ext cx="3289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5039" y="2073468"/>
            <a:ext cx="713021" cy="670579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5848468" y="2008430"/>
            <a:ext cx="2171833" cy="9002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Pickup:</a:t>
            </a:r>
          </a:p>
          <a:p>
            <a:r>
              <a:rPr lang="en-US" sz="1200" dirty="0" smtClean="0"/>
              <a:t>1000, Lake Drive,</a:t>
            </a:r>
          </a:p>
          <a:p>
            <a:r>
              <a:rPr lang="en-US" sz="1200" dirty="0" smtClean="0"/>
              <a:t>Rosenberg, TX 77277</a:t>
            </a:r>
          </a:p>
          <a:p>
            <a:r>
              <a:rPr lang="en-US" sz="1200" dirty="0" smtClean="0"/>
              <a:t>1.2 Miles</a:t>
            </a:r>
            <a:endParaRPr lang="en-US" sz="1200" dirty="0"/>
          </a:p>
        </p:txBody>
      </p:sp>
      <p:sp>
        <p:nvSpPr>
          <p:cNvPr id="88" name="Rectangle 87"/>
          <p:cNvSpPr/>
          <p:nvPr/>
        </p:nvSpPr>
        <p:spPr>
          <a:xfrm>
            <a:off x="8452820" y="591671"/>
            <a:ext cx="3582296" cy="5680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9016612" y="737549"/>
            <a:ext cx="2454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UDS</a:t>
            </a:r>
          </a:p>
          <a:p>
            <a:pPr algn="ctr"/>
            <a:r>
              <a:rPr lang="en-US" dirty="0" smtClean="0"/>
              <a:t>United Delivery Services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8452819" y="5540188"/>
            <a:ext cx="892887" cy="7315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9345705" y="5540187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0238587" y="5540187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1131474" y="5540185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183" y="5678705"/>
            <a:ext cx="497840" cy="40005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389" y="5678705"/>
            <a:ext cx="453390" cy="45339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401" y="5749825"/>
            <a:ext cx="497840" cy="31115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889" y="5679249"/>
            <a:ext cx="440055" cy="453390"/>
          </a:xfrm>
          <a:prstGeom prst="rect">
            <a:avLst/>
          </a:prstGeom>
        </p:spPr>
      </p:pic>
      <p:grpSp>
        <p:nvGrpSpPr>
          <p:cNvPr id="98" name="Group 97"/>
          <p:cNvGrpSpPr/>
          <p:nvPr/>
        </p:nvGrpSpPr>
        <p:grpSpPr>
          <a:xfrm>
            <a:off x="8667183" y="886540"/>
            <a:ext cx="246743" cy="163900"/>
            <a:chOff x="9144000" y="449943"/>
            <a:chExt cx="246743" cy="16390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9144000" y="44994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9144000" y="52977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9144000" y="61384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8584821" y="1522397"/>
            <a:ext cx="334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Red Cross @ Rosenberg</a:t>
            </a:r>
            <a:endParaRPr lang="en-US" b="1" i="1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8602730" y="1891729"/>
            <a:ext cx="3289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8518442" y="2747562"/>
            <a:ext cx="1874920" cy="5674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/>
              <a:t>Essentials</a:t>
            </a:r>
          </a:p>
          <a:p>
            <a:r>
              <a:rPr lang="en-US" sz="1000" dirty="0" smtClean="0"/>
              <a:t>Water, Food, Clothes</a:t>
            </a:r>
          </a:p>
          <a:p>
            <a:r>
              <a:rPr lang="en-US" sz="1000" dirty="0" smtClean="0"/>
              <a:t>60 KGs</a:t>
            </a:r>
            <a:endParaRPr lang="en-US" sz="1000" dirty="0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8602730" y="2668243"/>
            <a:ext cx="3289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681" y="1939906"/>
            <a:ext cx="713021" cy="670579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9450346" y="1912948"/>
            <a:ext cx="2455476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1000, Lake Drive,</a:t>
            </a:r>
          </a:p>
          <a:p>
            <a:r>
              <a:rPr lang="en-US" sz="1200" dirty="0" smtClean="0"/>
              <a:t>Rosenberg, TX 77277</a:t>
            </a:r>
          </a:p>
          <a:p>
            <a:r>
              <a:rPr lang="en-US" sz="1200" dirty="0" smtClean="0"/>
              <a:t>1.2 Miles</a:t>
            </a:r>
            <a:endParaRPr lang="en-US" sz="1200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8616566" y="4199259"/>
            <a:ext cx="3289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0768404" y="4241497"/>
            <a:ext cx="1149081" cy="274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1400" dirty="0" smtClean="0"/>
              <a:t>Water</a:t>
            </a:r>
            <a:endParaRPr 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8530104" y="4241499"/>
            <a:ext cx="2238301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 smtClean="0"/>
              <a:t>Large Box (48x36x1)</a:t>
            </a:r>
            <a:endParaRPr lang="en-US" sz="1400" dirty="0"/>
          </a:p>
        </p:txBody>
      </p:sp>
      <p:sp>
        <p:nvSpPr>
          <p:cNvPr id="118" name="Triangle 117"/>
          <p:cNvSpPr/>
          <p:nvPr/>
        </p:nvSpPr>
        <p:spPr>
          <a:xfrm rot="16200000">
            <a:off x="4873852" y="1658778"/>
            <a:ext cx="149361" cy="12875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riangle 118"/>
          <p:cNvSpPr/>
          <p:nvPr/>
        </p:nvSpPr>
        <p:spPr>
          <a:xfrm rot="16200000">
            <a:off x="8657415" y="1658778"/>
            <a:ext cx="149361" cy="12875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10768404" y="4554863"/>
            <a:ext cx="1149081" cy="274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1400" dirty="0" smtClean="0"/>
              <a:t>Water</a:t>
            </a:r>
            <a:endParaRPr lang="en-US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8530104" y="4554865"/>
            <a:ext cx="2238301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 smtClean="0"/>
              <a:t>Large Box (48x36x1)</a:t>
            </a:r>
            <a:endParaRPr 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0776855" y="4885880"/>
            <a:ext cx="1149081" cy="274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1400" dirty="0" smtClean="0"/>
              <a:t>Clothes</a:t>
            </a:r>
            <a:endParaRPr lang="en-US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8538555" y="4885882"/>
            <a:ext cx="2238301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 smtClean="0"/>
              <a:t>Large Box (48x36x1)</a:t>
            </a:r>
            <a:endParaRPr lang="en-US" sz="1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0783348" y="5199246"/>
            <a:ext cx="1149081" cy="274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1400" dirty="0" smtClean="0"/>
              <a:t>Food</a:t>
            </a:r>
            <a:endParaRPr lang="en-US" sz="1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8545048" y="5199248"/>
            <a:ext cx="2238301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 smtClean="0"/>
              <a:t>Medium Box (24x12x0.5)</a:t>
            </a:r>
            <a:endParaRPr lang="en-US" sz="1400" dirty="0"/>
          </a:p>
        </p:txBody>
      </p:sp>
      <p:sp>
        <p:nvSpPr>
          <p:cNvPr id="136" name="Rounded Rectangle 135"/>
          <p:cNvSpPr/>
          <p:nvPr/>
        </p:nvSpPr>
        <p:spPr>
          <a:xfrm>
            <a:off x="11918560" y="4286997"/>
            <a:ext cx="45719" cy="34297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5271246" y="737549"/>
            <a:ext cx="2454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UDS</a:t>
            </a:r>
          </a:p>
          <a:p>
            <a:pPr algn="ctr"/>
            <a:r>
              <a:rPr lang="en-US" dirty="0" smtClean="0"/>
              <a:t>United Delivery Services</a:t>
            </a:r>
            <a:endParaRPr lang="en-US" dirty="0"/>
          </a:p>
        </p:txBody>
      </p:sp>
      <p:sp>
        <p:nvSpPr>
          <p:cNvPr id="139" name="Rounded Rectangle 138"/>
          <p:cNvSpPr/>
          <p:nvPr/>
        </p:nvSpPr>
        <p:spPr>
          <a:xfrm>
            <a:off x="11181012" y="2754079"/>
            <a:ext cx="628730" cy="6287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Pickup</a:t>
            </a:r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8540379" y="3476666"/>
            <a:ext cx="1915752" cy="7307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50" dirty="0" smtClean="0"/>
              <a:t>Deliver @</a:t>
            </a:r>
            <a:r>
              <a:rPr lang="en-US" sz="1050" dirty="0"/>
              <a:t> </a:t>
            </a:r>
            <a:r>
              <a:rPr lang="en-US" sz="1050" dirty="0" smtClean="0"/>
              <a:t>Knox High School</a:t>
            </a:r>
          </a:p>
          <a:p>
            <a:r>
              <a:rPr lang="en-US" sz="1050" dirty="0" smtClean="0"/>
              <a:t>2000, Broadchurch Ln,</a:t>
            </a:r>
          </a:p>
          <a:p>
            <a:r>
              <a:rPr lang="en-US" sz="1050" dirty="0" smtClean="0"/>
              <a:t>Stafford, TX 77447</a:t>
            </a:r>
          </a:p>
          <a:p>
            <a:r>
              <a:rPr lang="en-US" sz="1050" dirty="0" smtClean="0"/>
              <a:t>4.7 Miles</a:t>
            </a:r>
            <a:endParaRPr lang="en-US" sz="1050" dirty="0"/>
          </a:p>
        </p:txBody>
      </p:sp>
      <p:cxnSp>
        <p:nvCxnSpPr>
          <p:cNvPr id="145" name="Straight Connector 144"/>
          <p:cNvCxnSpPr/>
          <p:nvPr/>
        </p:nvCxnSpPr>
        <p:spPr>
          <a:xfrm>
            <a:off x="8628278" y="3457982"/>
            <a:ext cx="32892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0632759" y="3525640"/>
            <a:ext cx="1259227" cy="57331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1100" dirty="0" smtClean="0"/>
              <a:t>Arrive by</a:t>
            </a:r>
          </a:p>
          <a:p>
            <a:pPr algn="r"/>
            <a:r>
              <a:rPr lang="en-US" sz="1100" dirty="0" smtClean="0"/>
              <a:t>14:00 on 10/4/2017</a:t>
            </a:r>
            <a:endParaRPr lang="en-US" sz="9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88369" y="287797"/>
            <a:ext cx="3299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Screen 3 </a:t>
            </a:r>
            <a:r>
              <a:rPr lang="mr-IN" sz="1400" b="1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Collection Centers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603717" y="287797"/>
            <a:ext cx="3299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Screen 4 </a:t>
            </a:r>
            <a:r>
              <a:rPr lang="mr-IN" sz="1400" b="1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Collection Details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8428126" y="287797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Screen 5 </a:t>
            </a:r>
            <a:r>
              <a:rPr lang="mr-IN" sz="1400" b="1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Package Details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11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3793" y="591671"/>
            <a:ext cx="3582296" cy="5680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27585" y="737549"/>
            <a:ext cx="2454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UDS</a:t>
            </a:r>
          </a:p>
          <a:p>
            <a:pPr algn="ctr"/>
            <a:r>
              <a:rPr lang="en-US" dirty="0" smtClean="0"/>
              <a:t>United Delivery Services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63792" y="5540188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56678" y="5540187"/>
            <a:ext cx="892887" cy="7315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49560" y="5540187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442447" y="5540185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56" y="5678705"/>
            <a:ext cx="497840" cy="400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362" y="5678705"/>
            <a:ext cx="453390" cy="4533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374" y="5749825"/>
            <a:ext cx="497840" cy="3111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862" y="5679249"/>
            <a:ext cx="440055" cy="45339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978156" y="886540"/>
            <a:ext cx="246743" cy="163900"/>
            <a:chOff x="9144000" y="449943"/>
            <a:chExt cx="246743" cy="1639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9144000" y="44994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9144000" y="52977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9144000" y="61384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916705" y="1522447"/>
            <a:ext cx="334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Scan packets</a:t>
            </a:r>
            <a:endParaRPr lang="en-US" b="1" i="1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934614" y="1891779"/>
            <a:ext cx="3289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723" y="2352618"/>
            <a:ext cx="2475037" cy="2431615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1138816" y="2167579"/>
            <a:ext cx="2819997" cy="28431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572504" y="591671"/>
            <a:ext cx="3582296" cy="5680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5136296" y="737549"/>
            <a:ext cx="2454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UDS</a:t>
            </a:r>
          </a:p>
          <a:p>
            <a:pPr algn="ctr"/>
            <a:r>
              <a:rPr lang="en-US" dirty="0" smtClean="0"/>
              <a:t>United Delivery Services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4572503" y="5540188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5465389" y="5540187"/>
            <a:ext cx="892887" cy="7315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6358271" y="5540187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251158" y="5540185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867" y="5678705"/>
            <a:ext cx="497840" cy="400050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073" y="5678705"/>
            <a:ext cx="453390" cy="453390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085" y="5749825"/>
            <a:ext cx="497840" cy="311150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573" y="5679249"/>
            <a:ext cx="440055" cy="453390"/>
          </a:xfrm>
          <a:prstGeom prst="rect">
            <a:avLst/>
          </a:prstGeom>
        </p:spPr>
      </p:pic>
      <p:grpSp>
        <p:nvGrpSpPr>
          <p:cNvPr id="135" name="Group 134"/>
          <p:cNvGrpSpPr/>
          <p:nvPr/>
        </p:nvGrpSpPr>
        <p:grpSpPr>
          <a:xfrm>
            <a:off x="4786867" y="886540"/>
            <a:ext cx="246743" cy="163900"/>
            <a:chOff x="9144000" y="449943"/>
            <a:chExt cx="246743" cy="163900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9144000" y="44994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9144000" y="52977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9144000" y="61384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TextBox 141"/>
          <p:cNvSpPr txBox="1"/>
          <p:nvPr/>
        </p:nvSpPr>
        <p:spPr>
          <a:xfrm>
            <a:off x="4704505" y="1522397"/>
            <a:ext cx="334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Red Cross @ Rosenberg</a:t>
            </a:r>
            <a:endParaRPr lang="en-US" b="1" i="1" dirty="0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4722414" y="1891729"/>
            <a:ext cx="3289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4638126" y="2747562"/>
            <a:ext cx="1874920" cy="5674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/>
              <a:t>Essentials</a:t>
            </a:r>
          </a:p>
          <a:p>
            <a:r>
              <a:rPr lang="en-US" sz="1000" dirty="0" smtClean="0"/>
              <a:t>Water, Food, Clothes</a:t>
            </a:r>
          </a:p>
          <a:p>
            <a:r>
              <a:rPr lang="en-US" sz="1000" dirty="0" smtClean="0"/>
              <a:t>60 KGs</a:t>
            </a:r>
            <a:endParaRPr lang="en-US" sz="1000" dirty="0"/>
          </a:p>
        </p:txBody>
      </p:sp>
      <p:cxnSp>
        <p:nvCxnSpPr>
          <p:cNvPr id="145" name="Straight Connector 144"/>
          <p:cNvCxnSpPr/>
          <p:nvPr/>
        </p:nvCxnSpPr>
        <p:spPr>
          <a:xfrm>
            <a:off x="4722414" y="2668243"/>
            <a:ext cx="3289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Picture 1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2365" y="1939906"/>
            <a:ext cx="713021" cy="670579"/>
          </a:xfrm>
          <a:prstGeom prst="rect">
            <a:avLst/>
          </a:prstGeom>
        </p:spPr>
      </p:pic>
      <p:sp>
        <p:nvSpPr>
          <p:cNvPr id="147" name="TextBox 146"/>
          <p:cNvSpPr txBox="1"/>
          <p:nvPr/>
        </p:nvSpPr>
        <p:spPr>
          <a:xfrm>
            <a:off x="5570030" y="1912948"/>
            <a:ext cx="2455476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1000, Lake Drive,</a:t>
            </a:r>
          </a:p>
          <a:p>
            <a:r>
              <a:rPr lang="en-US" sz="1200" dirty="0" smtClean="0"/>
              <a:t>Rosenberg, TX 77277</a:t>
            </a:r>
          </a:p>
          <a:p>
            <a:r>
              <a:rPr lang="en-US" sz="1200" dirty="0" smtClean="0"/>
              <a:t>1.2 Miles</a:t>
            </a:r>
            <a:endParaRPr lang="en-US" sz="1200" dirty="0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4736250" y="4199259"/>
            <a:ext cx="3289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6888088" y="4241497"/>
            <a:ext cx="1149081" cy="274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1400" dirty="0" smtClean="0"/>
              <a:t>Water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4649788" y="4241499"/>
            <a:ext cx="2238301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 smtClean="0"/>
              <a:t>Large Box (48x36x1)</a:t>
            </a:r>
            <a:endParaRPr lang="en-US" sz="1400" dirty="0"/>
          </a:p>
        </p:txBody>
      </p:sp>
      <p:sp>
        <p:nvSpPr>
          <p:cNvPr id="151" name="Triangle 150"/>
          <p:cNvSpPr/>
          <p:nvPr/>
        </p:nvSpPr>
        <p:spPr>
          <a:xfrm rot="16200000">
            <a:off x="4777099" y="1658778"/>
            <a:ext cx="149361" cy="12875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6888088" y="4554863"/>
            <a:ext cx="1149081" cy="274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1400" dirty="0" smtClean="0"/>
              <a:t>Water</a:t>
            </a:r>
            <a:endParaRPr lang="en-US" sz="1400" dirty="0"/>
          </a:p>
        </p:txBody>
      </p:sp>
      <p:sp>
        <p:nvSpPr>
          <p:cNvPr id="153" name="TextBox 152"/>
          <p:cNvSpPr txBox="1"/>
          <p:nvPr/>
        </p:nvSpPr>
        <p:spPr>
          <a:xfrm>
            <a:off x="4649788" y="4554865"/>
            <a:ext cx="2238301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 smtClean="0"/>
              <a:t>Large Box (48x36x1)</a:t>
            </a:r>
            <a:endParaRPr lang="en-US" sz="1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6896539" y="4885880"/>
            <a:ext cx="1149081" cy="274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1400" dirty="0" smtClean="0"/>
              <a:t>Clothes</a:t>
            </a:r>
            <a:endParaRPr 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4658239" y="4885882"/>
            <a:ext cx="2238301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 smtClean="0"/>
              <a:t>Large Box (48x36x1)</a:t>
            </a:r>
            <a:endParaRPr lang="en-US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6903032" y="5199246"/>
            <a:ext cx="1149081" cy="274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1400" dirty="0" smtClean="0"/>
              <a:t>Food</a:t>
            </a:r>
            <a:endParaRPr lang="en-US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4664732" y="5199248"/>
            <a:ext cx="2238301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 smtClean="0"/>
              <a:t>Medium Box (24x12x0.5)</a:t>
            </a:r>
            <a:endParaRPr lang="en-US" sz="1400" dirty="0"/>
          </a:p>
        </p:txBody>
      </p:sp>
      <p:sp>
        <p:nvSpPr>
          <p:cNvPr id="158" name="Rounded Rectangle 157"/>
          <p:cNvSpPr/>
          <p:nvPr/>
        </p:nvSpPr>
        <p:spPr>
          <a:xfrm>
            <a:off x="8038244" y="4286997"/>
            <a:ext cx="45719" cy="34297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ounded Rectangle 158"/>
          <p:cNvSpPr/>
          <p:nvPr/>
        </p:nvSpPr>
        <p:spPr>
          <a:xfrm>
            <a:off x="7300696" y="2754079"/>
            <a:ext cx="628730" cy="6287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Pickup</a:t>
            </a:r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4660063" y="3476666"/>
            <a:ext cx="1915752" cy="7307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50" dirty="0" smtClean="0"/>
              <a:t>Deliver @</a:t>
            </a:r>
            <a:r>
              <a:rPr lang="en-US" sz="1050" dirty="0"/>
              <a:t> </a:t>
            </a:r>
            <a:r>
              <a:rPr lang="en-US" sz="1050" dirty="0" smtClean="0"/>
              <a:t>Knox High School</a:t>
            </a:r>
          </a:p>
          <a:p>
            <a:r>
              <a:rPr lang="en-US" sz="1050" dirty="0" smtClean="0"/>
              <a:t>2000, Broadchurch Ln,</a:t>
            </a:r>
          </a:p>
          <a:p>
            <a:r>
              <a:rPr lang="en-US" sz="1050" dirty="0" smtClean="0"/>
              <a:t>Stafford, TX 77447</a:t>
            </a:r>
          </a:p>
          <a:p>
            <a:r>
              <a:rPr lang="en-US" sz="1050" dirty="0" smtClean="0"/>
              <a:t>4.7 Miles</a:t>
            </a:r>
            <a:endParaRPr lang="en-US" sz="1050" dirty="0"/>
          </a:p>
        </p:txBody>
      </p:sp>
      <p:cxnSp>
        <p:nvCxnSpPr>
          <p:cNvPr id="161" name="Straight Connector 160"/>
          <p:cNvCxnSpPr/>
          <p:nvPr/>
        </p:nvCxnSpPr>
        <p:spPr>
          <a:xfrm>
            <a:off x="4747962" y="3457982"/>
            <a:ext cx="32892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6752443" y="3525640"/>
            <a:ext cx="1259227" cy="57331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1100" dirty="0" smtClean="0"/>
              <a:t>Arrive by</a:t>
            </a:r>
          </a:p>
          <a:p>
            <a:pPr algn="r"/>
            <a:r>
              <a:rPr lang="en-US" sz="1100" dirty="0" smtClean="0"/>
              <a:t>14:00 on 10/4/2017</a:t>
            </a:r>
            <a:endParaRPr 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4526900" y="6288393"/>
            <a:ext cx="3272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*Same screen as screen 5 except bottom highlighted button</a:t>
            </a:r>
            <a:endParaRPr lang="en-US" sz="1000" i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688369" y="287797"/>
            <a:ext cx="2654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Screen 6 </a:t>
            </a:r>
            <a:r>
              <a:rPr lang="mr-IN" sz="1400" b="1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Scan Package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4603717" y="287797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Screen 7 </a:t>
            </a:r>
            <a:r>
              <a:rPr lang="mr-IN" sz="1400" b="1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Package Details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89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88"/>
          <p:cNvSpPr/>
          <p:nvPr/>
        </p:nvSpPr>
        <p:spPr>
          <a:xfrm>
            <a:off x="763794" y="591671"/>
            <a:ext cx="3582296" cy="5680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1327586" y="737549"/>
            <a:ext cx="2454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UDS</a:t>
            </a:r>
          </a:p>
          <a:p>
            <a:pPr algn="ctr"/>
            <a:r>
              <a:rPr lang="en-US" dirty="0" smtClean="0"/>
              <a:t>United Delivery Services</a:t>
            </a:r>
            <a:endParaRPr lang="en-US" dirty="0"/>
          </a:p>
        </p:txBody>
      </p:sp>
      <p:sp>
        <p:nvSpPr>
          <p:cNvPr id="191" name="Rectangle 190"/>
          <p:cNvSpPr/>
          <p:nvPr/>
        </p:nvSpPr>
        <p:spPr>
          <a:xfrm>
            <a:off x="763793" y="5540188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1656679" y="5540187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2549561" y="5540187"/>
            <a:ext cx="892887" cy="7315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3442448" y="5540185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5" name="Picture 1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57" y="5678705"/>
            <a:ext cx="497840" cy="400050"/>
          </a:xfrm>
          <a:prstGeom prst="rect">
            <a:avLst/>
          </a:prstGeom>
        </p:spPr>
      </p:pic>
      <p:pic>
        <p:nvPicPr>
          <p:cNvPr id="196" name="Picture 1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363" y="5678705"/>
            <a:ext cx="453390" cy="453390"/>
          </a:xfrm>
          <a:prstGeom prst="rect">
            <a:avLst/>
          </a:prstGeom>
        </p:spPr>
      </p:pic>
      <p:pic>
        <p:nvPicPr>
          <p:cNvPr id="197" name="Picture 19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375" y="5749825"/>
            <a:ext cx="497840" cy="311150"/>
          </a:xfrm>
          <a:prstGeom prst="rect">
            <a:avLst/>
          </a:prstGeom>
        </p:spPr>
      </p:pic>
      <p:pic>
        <p:nvPicPr>
          <p:cNvPr id="198" name="Picture 19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863" y="5679249"/>
            <a:ext cx="440055" cy="453390"/>
          </a:xfrm>
          <a:prstGeom prst="rect">
            <a:avLst/>
          </a:prstGeom>
        </p:spPr>
      </p:pic>
      <p:grpSp>
        <p:nvGrpSpPr>
          <p:cNvPr id="199" name="Group 198"/>
          <p:cNvGrpSpPr/>
          <p:nvPr/>
        </p:nvGrpSpPr>
        <p:grpSpPr>
          <a:xfrm>
            <a:off x="978157" y="886540"/>
            <a:ext cx="246743" cy="163900"/>
            <a:chOff x="9144000" y="449943"/>
            <a:chExt cx="246743" cy="163900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9144000" y="44994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9144000" y="52977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9144000" y="61384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TextBox 202"/>
          <p:cNvSpPr txBox="1"/>
          <p:nvPr/>
        </p:nvSpPr>
        <p:spPr>
          <a:xfrm>
            <a:off x="895795" y="1522397"/>
            <a:ext cx="334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Delivery @ Knox High School</a:t>
            </a:r>
            <a:endParaRPr lang="en-US" b="1" i="1" dirty="0"/>
          </a:p>
        </p:txBody>
      </p:sp>
      <p:cxnSp>
        <p:nvCxnSpPr>
          <p:cNvPr id="204" name="Straight Connector 203"/>
          <p:cNvCxnSpPr/>
          <p:nvPr/>
        </p:nvCxnSpPr>
        <p:spPr>
          <a:xfrm>
            <a:off x="913704" y="1891729"/>
            <a:ext cx="3289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829416" y="2747562"/>
            <a:ext cx="1874920" cy="5674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/>
              <a:t>Essentials</a:t>
            </a:r>
          </a:p>
          <a:p>
            <a:r>
              <a:rPr lang="en-US" sz="1000" dirty="0" smtClean="0"/>
              <a:t>Water, Food, Clothes</a:t>
            </a:r>
          </a:p>
          <a:p>
            <a:r>
              <a:rPr lang="en-US" sz="1000" dirty="0" smtClean="0"/>
              <a:t>60 KGs</a:t>
            </a:r>
            <a:endParaRPr lang="en-US" sz="1000" dirty="0"/>
          </a:p>
        </p:txBody>
      </p:sp>
      <p:cxnSp>
        <p:nvCxnSpPr>
          <p:cNvPr id="206" name="Straight Connector 205"/>
          <p:cNvCxnSpPr/>
          <p:nvPr/>
        </p:nvCxnSpPr>
        <p:spPr>
          <a:xfrm>
            <a:off x="913704" y="2668243"/>
            <a:ext cx="3289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" name="Picture 2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655" y="1939906"/>
            <a:ext cx="713021" cy="670579"/>
          </a:xfrm>
          <a:prstGeom prst="rect">
            <a:avLst/>
          </a:prstGeom>
        </p:spPr>
      </p:pic>
      <p:sp>
        <p:nvSpPr>
          <p:cNvPr id="208" name="TextBox 207"/>
          <p:cNvSpPr txBox="1"/>
          <p:nvPr/>
        </p:nvSpPr>
        <p:spPr>
          <a:xfrm>
            <a:off x="1761320" y="1912948"/>
            <a:ext cx="2455476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2000, Broadchurch Ln,</a:t>
            </a:r>
          </a:p>
          <a:p>
            <a:r>
              <a:rPr lang="en-US" sz="1200" dirty="0" smtClean="0"/>
              <a:t>Stafford, TX 77447</a:t>
            </a:r>
          </a:p>
          <a:p>
            <a:r>
              <a:rPr lang="en-US" sz="1200" dirty="0" smtClean="0"/>
              <a:t>4.7 Miles</a:t>
            </a:r>
            <a:endParaRPr lang="en-US" sz="1200" dirty="0"/>
          </a:p>
        </p:txBody>
      </p:sp>
      <p:cxnSp>
        <p:nvCxnSpPr>
          <p:cNvPr id="209" name="Straight Connector 208"/>
          <p:cNvCxnSpPr/>
          <p:nvPr/>
        </p:nvCxnSpPr>
        <p:spPr>
          <a:xfrm>
            <a:off x="927540" y="4199259"/>
            <a:ext cx="3289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3079378" y="4241497"/>
            <a:ext cx="1149081" cy="274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1400" dirty="0" smtClean="0"/>
              <a:t>Water</a:t>
            </a:r>
            <a:endParaRPr lang="en-US" sz="1400" dirty="0"/>
          </a:p>
        </p:txBody>
      </p:sp>
      <p:sp>
        <p:nvSpPr>
          <p:cNvPr id="211" name="TextBox 210"/>
          <p:cNvSpPr txBox="1"/>
          <p:nvPr/>
        </p:nvSpPr>
        <p:spPr>
          <a:xfrm>
            <a:off x="841078" y="4241499"/>
            <a:ext cx="2238301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 smtClean="0"/>
              <a:t>Large Box (48x36x1)</a:t>
            </a:r>
            <a:endParaRPr lang="en-US" sz="1400" dirty="0"/>
          </a:p>
        </p:txBody>
      </p:sp>
      <p:sp>
        <p:nvSpPr>
          <p:cNvPr id="212" name="Triangle 211"/>
          <p:cNvSpPr/>
          <p:nvPr/>
        </p:nvSpPr>
        <p:spPr>
          <a:xfrm rot="16200000">
            <a:off x="968389" y="1658778"/>
            <a:ext cx="149361" cy="12875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/>
          <p:cNvSpPr txBox="1"/>
          <p:nvPr/>
        </p:nvSpPr>
        <p:spPr>
          <a:xfrm>
            <a:off x="3079378" y="4554863"/>
            <a:ext cx="1149081" cy="274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1400" dirty="0" smtClean="0"/>
              <a:t>Water</a:t>
            </a:r>
            <a:endParaRPr lang="en-US" sz="1400" dirty="0"/>
          </a:p>
        </p:txBody>
      </p:sp>
      <p:sp>
        <p:nvSpPr>
          <p:cNvPr id="214" name="TextBox 213"/>
          <p:cNvSpPr txBox="1"/>
          <p:nvPr/>
        </p:nvSpPr>
        <p:spPr>
          <a:xfrm>
            <a:off x="841078" y="4554865"/>
            <a:ext cx="2238301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 smtClean="0"/>
              <a:t>Large Box (48x36x1)</a:t>
            </a:r>
            <a:endParaRPr lang="en-US" sz="1400" dirty="0"/>
          </a:p>
        </p:txBody>
      </p:sp>
      <p:sp>
        <p:nvSpPr>
          <p:cNvPr id="215" name="TextBox 214"/>
          <p:cNvSpPr txBox="1"/>
          <p:nvPr/>
        </p:nvSpPr>
        <p:spPr>
          <a:xfrm>
            <a:off x="3087829" y="4885880"/>
            <a:ext cx="1149081" cy="274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1400" dirty="0" smtClean="0"/>
              <a:t>Clothes</a:t>
            </a:r>
            <a:endParaRPr lang="en-US" sz="1400" dirty="0"/>
          </a:p>
        </p:txBody>
      </p:sp>
      <p:sp>
        <p:nvSpPr>
          <p:cNvPr id="216" name="TextBox 215"/>
          <p:cNvSpPr txBox="1"/>
          <p:nvPr/>
        </p:nvSpPr>
        <p:spPr>
          <a:xfrm>
            <a:off x="849529" y="4885882"/>
            <a:ext cx="2238301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 smtClean="0"/>
              <a:t>Large Box (48x36x1)</a:t>
            </a:r>
            <a:endParaRPr lang="en-US" sz="1400" dirty="0"/>
          </a:p>
        </p:txBody>
      </p:sp>
      <p:sp>
        <p:nvSpPr>
          <p:cNvPr id="217" name="TextBox 216"/>
          <p:cNvSpPr txBox="1"/>
          <p:nvPr/>
        </p:nvSpPr>
        <p:spPr>
          <a:xfrm>
            <a:off x="3094322" y="5199246"/>
            <a:ext cx="1149081" cy="274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1400" dirty="0" smtClean="0"/>
              <a:t>Food</a:t>
            </a:r>
            <a:endParaRPr lang="en-US" sz="1400" dirty="0"/>
          </a:p>
        </p:txBody>
      </p:sp>
      <p:sp>
        <p:nvSpPr>
          <p:cNvPr id="218" name="TextBox 217"/>
          <p:cNvSpPr txBox="1"/>
          <p:nvPr/>
        </p:nvSpPr>
        <p:spPr>
          <a:xfrm>
            <a:off x="856022" y="5199248"/>
            <a:ext cx="2238301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 smtClean="0"/>
              <a:t>Medium Box (24x12x0.5)</a:t>
            </a:r>
            <a:endParaRPr lang="en-US" sz="1400" dirty="0"/>
          </a:p>
        </p:txBody>
      </p:sp>
      <p:sp>
        <p:nvSpPr>
          <p:cNvPr id="219" name="Rounded Rectangle 218"/>
          <p:cNvSpPr/>
          <p:nvPr/>
        </p:nvSpPr>
        <p:spPr>
          <a:xfrm>
            <a:off x="4229534" y="4286997"/>
            <a:ext cx="45719" cy="34297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TextBox 220"/>
          <p:cNvSpPr txBox="1"/>
          <p:nvPr/>
        </p:nvSpPr>
        <p:spPr>
          <a:xfrm>
            <a:off x="851353" y="3476666"/>
            <a:ext cx="2364400" cy="7307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50" dirty="0" smtClean="0"/>
              <a:t>Picked up @ Red Cross @ Rosenberg</a:t>
            </a:r>
          </a:p>
          <a:p>
            <a:r>
              <a:rPr lang="en-US" sz="1050" dirty="0" smtClean="0"/>
              <a:t>1000, Lake Drive,</a:t>
            </a:r>
          </a:p>
          <a:p>
            <a:r>
              <a:rPr lang="en-US" sz="1050" dirty="0" smtClean="0"/>
              <a:t>Rosenberg, TX 77277</a:t>
            </a:r>
          </a:p>
        </p:txBody>
      </p:sp>
      <p:cxnSp>
        <p:nvCxnSpPr>
          <p:cNvPr id="222" name="Straight Connector 221"/>
          <p:cNvCxnSpPr/>
          <p:nvPr/>
        </p:nvCxnSpPr>
        <p:spPr>
          <a:xfrm>
            <a:off x="939252" y="3427160"/>
            <a:ext cx="32892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2936694" y="1955179"/>
            <a:ext cx="1259227" cy="57331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1100" dirty="0" smtClean="0"/>
              <a:t>Arrive by</a:t>
            </a:r>
          </a:p>
          <a:p>
            <a:pPr algn="r"/>
            <a:r>
              <a:rPr lang="en-US" sz="1100" dirty="0" smtClean="0"/>
              <a:t>14:00 on 10/4/2017</a:t>
            </a:r>
            <a:endParaRPr lang="en-US" sz="900" dirty="0"/>
          </a:p>
        </p:txBody>
      </p:sp>
      <p:sp>
        <p:nvSpPr>
          <p:cNvPr id="224" name="TextBox 223"/>
          <p:cNvSpPr txBox="1"/>
          <p:nvPr/>
        </p:nvSpPr>
        <p:spPr>
          <a:xfrm>
            <a:off x="2936695" y="2761465"/>
            <a:ext cx="1259227" cy="57331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1100" dirty="0" smtClean="0"/>
              <a:t>Picked up at</a:t>
            </a:r>
          </a:p>
          <a:p>
            <a:pPr algn="r"/>
            <a:r>
              <a:rPr lang="en-US" sz="1100" dirty="0" smtClean="0"/>
              <a:t>11:00 on 10/4/2017</a:t>
            </a:r>
            <a:endParaRPr lang="en-US" sz="900" dirty="0"/>
          </a:p>
        </p:txBody>
      </p:sp>
      <p:sp>
        <p:nvSpPr>
          <p:cNvPr id="225" name="Rounded Rectangle 224"/>
          <p:cNvSpPr/>
          <p:nvPr/>
        </p:nvSpPr>
        <p:spPr>
          <a:xfrm>
            <a:off x="3480188" y="3493634"/>
            <a:ext cx="628730" cy="6287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Delivered</a:t>
            </a:r>
            <a:endParaRPr lang="en-US" sz="1400" dirty="0"/>
          </a:p>
        </p:txBody>
      </p:sp>
      <p:sp>
        <p:nvSpPr>
          <p:cNvPr id="226" name="Rectangle 225"/>
          <p:cNvSpPr/>
          <p:nvPr/>
        </p:nvSpPr>
        <p:spPr>
          <a:xfrm>
            <a:off x="4572504" y="591671"/>
            <a:ext cx="3582296" cy="5680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extBox 226"/>
          <p:cNvSpPr txBox="1"/>
          <p:nvPr/>
        </p:nvSpPr>
        <p:spPr>
          <a:xfrm>
            <a:off x="5136296" y="737549"/>
            <a:ext cx="2454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UDS</a:t>
            </a:r>
          </a:p>
          <a:p>
            <a:pPr algn="ctr"/>
            <a:r>
              <a:rPr lang="en-US" dirty="0" smtClean="0"/>
              <a:t>United Delivery Services</a:t>
            </a:r>
            <a:endParaRPr lang="en-US" dirty="0"/>
          </a:p>
        </p:txBody>
      </p:sp>
      <p:sp>
        <p:nvSpPr>
          <p:cNvPr id="228" name="Rectangle 227"/>
          <p:cNvSpPr/>
          <p:nvPr/>
        </p:nvSpPr>
        <p:spPr>
          <a:xfrm>
            <a:off x="4572503" y="5540188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5465389" y="5540187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6358271" y="5540187"/>
            <a:ext cx="892887" cy="7315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7251158" y="5540185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2" name="Picture 2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867" y="5678705"/>
            <a:ext cx="497840" cy="400050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073" y="5678705"/>
            <a:ext cx="453390" cy="453390"/>
          </a:xfrm>
          <a:prstGeom prst="rect">
            <a:avLst/>
          </a:prstGeom>
        </p:spPr>
      </p:pic>
      <p:pic>
        <p:nvPicPr>
          <p:cNvPr id="234" name="Picture 2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085" y="5749825"/>
            <a:ext cx="497840" cy="311150"/>
          </a:xfrm>
          <a:prstGeom prst="rect">
            <a:avLst/>
          </a:prstGeom>
        </p:spPr>
      </p:pic>
      <p:pic>
        <p:nvPicPr>
          <p:cNvPr id="235" name="Picture 2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573" y="5679249"/>
            <a:ext cx="440055" cy="453390"/>
          </a:xfrm>
          <a:prstGeom prst="rect">
            <a:avLst/>
          </a:prstGeom>
        </p:spPr>
      </p:pic>
      <p:grpSp>
        <p:nvGrpSpPr>
          <p:cNvPr id="236" name="Group 235"/>
          <p:cNvGrpSpPr/>
          <p:nvPr/>
        </p:nvGrpSpPr>
        <p:grpSpPr>
          <a:xfrm>
            <a:off x="4786867" y="886540"/>
            <a:ext cx="246743" cy="163900"/>
            <a:chOff x="9144000" y="449943"/>
            <a:chExt cx="246743" cy="163900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9144000" y="44994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9144000" y="52977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9144000" y="61384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1" name="TextBox 260"/>
          <p:cNvSpPr txBox="1"/>
          <p:nvPr/>
        </p:nvSpPr>
        <p:spPr>
          <a:xfrm>
            <a:off x="4626029" y="1521967"/>
            <a:ext cx="334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Delivery @ Knox High School</a:t>
            </a:r>
            <a:endParaRPr lang="en-US" b="1" i="1" dirty="0"/>
          </a:p>
        </p:txBody>
      </p:sp>
      <p:sp>
        <p:nvSpPr>
          <p:cNvPr id="263" name="TextBox 262"/>
          <p:cNvSpPr txBox="1"/>
          <p:nvPr/>
        </p:nvSpPr>
        <p:spPr>
          <a:xfrm>
            <a:off x="4684094" y="1919782"/>
            <a:ext cx="2455476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2000, Broadchurch Ln,</a:t>
            </a:r>
          </a:p>
          <a:p>
            <a:r>
              <a:rPr lang="en-US" sz="1200" dirty="0" smtClean="0"/>
              <a:t>Stafford, TX 77447</a:t>
            </a:r>
          </a:p>
          <a:p>
            <a:r>
              <a:rPr lang="en-US" sz="1200" dirty="0" smtClean="0"/>
              <a:t>4.7 Miles</a:t>
            </a:r>
            <a:endParaRPr lang="en-US" sz="1200" dirty="0"/>
          </a:p>
        </p:txBody>
      </p:sp>
      <p:cxnSp>
        <p:nvCxnSpPr>
          <p:cNvPr id="264" name="Straight Connector 263"/>
          <p:cNvCxnSpPr/>
          <p:nvPr/>
        </p:nvCxnSpPr>
        <p:spPr>
          <a:xfrm>
            <a:off x="4713643" y="1891729"/>
            <a:ext cx="3289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4713643" y="2575777"/>
            <a:ext cx="3289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/>
          <p:cNvSpPr txBox="1"/>
          <p:nvPr/>
        </p:nvSpPr>
        <p:spPr>
          <a:xfrm>
            <a:off x="6759288" y="1952072"/>
            <a:ext cx="1259227" cy="57331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1100" dirty="0" smtClean="0"/>
              <a:t>Arrive by</a:t>
            </a:r>
          </a:p>
          <a:p>
            <a:pPr algn="r"/>
            <a:r>
              <a:rPr lang="en-US" sz="1100" dirty="0" smtClean="0"/>
              <a:t>14:00 on 10/4/2017</a:t>
            </a:r>
            <a:endParaRPr lang="en-US" sz="9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/>
          <a:srcRect t="4345" b="14307"/>
          <a:stretch/>
        </p:blipFill>
        <p:spPr>
          <a:xfrm>
            <a:off x="5200536" y="2639410"/>
            <a:ext cx="2315469" cy="2825393"/>
          </a:xfrm>
          <a:prstGeom prst="rect">
            <a:avLst/>
          </a:prstGeom>
        </p:spPr>
      </p:pic>
      <p:sp>
        <p:nvSpPr>
          <p:cNvPr id="267" name="TextBox 266"/>
          <p:cNvSpPr txBox="1"/>
          <p:nvPr/>
        </p:nvSpPr>
        <p:spPr>
          <a:xfrm>
            <a:off x="688369" y="287797"/>
            <a:ext cx="3084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Screen 8 </a:t>
            </a:r>
            <a:r>
              <a:rPr lang="mr-IN" sz="1400" b="1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Current Delivery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4603717" y="287797"/>
            <a:ext cx="3299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Screen 9 </a:t>
            </a:r>
            <a:r>
              <a:rPr lang="mr-IN" sz="1400" b="1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Driving Directions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76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Number Slider Game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378" y="1627752"/>
            <a:ext cx="3952422" cy="39686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27752"/>
            <a:ext cx="3975100" cy="3975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62285" y="2734932"/>
            <a:ext cx="24964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Objective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to arrange all number tiles into sequential order as given on the right </a:t>
            </a:r>
            <a:r>
              <a:rPr lang="en-US" sz="2000" dirty="0" smtClean="0">
                <a:sym typeface="Wingdings"/>
              </a:rPr>
              <a:t>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802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16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120614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Session 1</a:t>
            </a:r>
          </a:p>
          <a:p>
            <a:endParaRPr lang="en-US" sz="2000" dirty="0" smtClean="0"/>
          </a:p>
          <a:p>
            <a:pPr lvl="1"/>
            <a:r>
              <a:rPr lang="en-US" sz="1800" dirty="0" smtClean="0"/>
              <a:t>Introduction to the assignment : 45 mins (including Q&amp;A)</a:t>
            </a:r>
          </a:p>
          <a:p>
            <a:pPr lvl="1"/>
            <a:r>
              <a:rPr lang="en-US" sz="1800" dirty="0" smtClean="0"/>
              <a:t>Design screen 2 (game screen) : 90 mins</a:t>
            </a:r>
          </a:p>
          <a:p>
            <a:pPr lvl="1"/>
            <a:r>
              <a:rPr lang="en-US" sz="1800" dirty="0" smtClean="0"/>
              <a:t>Home assignment </a:t>
            </a:r>
            <a:r>
              <a:rPr lang="mr-IN" sz="1800" dirty="0" smtClean="0"/>
              <a:t>–</a:t>
            </a:r>
            <a:r>
              <a:rPr lang="en-US" sz="1800" dirty="0" smtClean="0"/>
              <a:t> screen 1 design</a:t>
            </a:r>
          </a:p>
          <a:p>
            <a:pPr lvl="1"/>
            <a:endParaRPr lang="en-US" sz="18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35693" y="1825625"/>
            <a:ext cx="31206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mtClean="0"/>
              <a:t>Session 2</a:t>
            </a:r>
          </a:p>
          <a:p>
            <a:endParaRPr lang="en-US" sz="2000" dirty="0" smtClean="0"/>
          </a:p>
          <a:p>
            <a:pPr lvl="1"/>
            <a:r>
              <a:rPr lang="en-US" sz="1800" dirty="0" smtClean="0"/>
              <a:t>Algorithm discussion : 60 mins</a:t>
            </a:r>
          </a:p>
          <a:p>
            <a:pPr lvl="1"/>
            <a:r>
              <a:rPr lang="en-US" sz="1800" dirty="0" smtClean="0"/>
              <a:t>Coding game logic : 90 mins</a:t>
            </a:r>
          </a:p>
          <a:p>
            <a:pPr lvl="1"/>
            <a:r>
              <a:rPr lang="en-US" sz="1800" dirty="0" smtClean="0"/>
              <a:t>Installing game on your phone : 15 mins</a:t>
            </a:r>
          </a:p>
          <a:p>
            <a:pPr lvl="1"/>
            <a:r>
              <a:rPr lang="en-US" sz="1800" dirty="0" smtClean="0"/>
              <a:t>Home assignment </a:t>
            </a:r>
            <a:r>
              <a:rPr lang="mr-IN" sz="1800" dirty="0" smtClean="0"/>
              <a:t>–</a:t>
            </a:r>
            <a:r>
              <a:rPr lang="en-US" sz="1800" dirty="0" smtClean="0"/>
              <a:t> finish screen 2 coding</a:t>
            </a:r>
            <a:endParaRPr lang="en-US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33186" y="1825625"/>
            <a:ext cx="31206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Session 3 (optional)</a:t>
            </a:r>
          </a:p>
          <a:p>
            <a:endParaRPr lang="en-US" sz="2000" dirty="0" smtClean="0"/>
          </a:p>
          <a:p>
            <a:pPr lvl="1"/>
            <a:r>
              <a:rPr lang="en-US" sz="1800" dirty="0" smtClean="0"/>
              <a:t>Apply MVC principles : 60 mins</a:t>
            </a:r>
          </a:p>
          <a:p>
            <a:pPr lvl="1"/>
            <a:r>
              <a:rPr lang="en-US" sz="1800" dirty="0" smtClean="0"/>
              <a:t>Applying swipe gestures : 60 mins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3855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3793" y="591671"/>
            <a:ext cx="3582296" cy="5680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69687" y="5479497"/>
            <a:ext cx="11705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By</a:t>
            </a:r>
          </a:p>
          <a:p>
            <a:pPr algn="ctr"/>
            <a:r>
              <a:rPr lang="en-US" sz="1100" dirty="0" smtClean="0"/>
              <a:t>Prakash </a:t>
            </a:r>
            <a:r>
              <a:rPr lang="en-US" sz="1100" dirty="0" err="1" smtClean="0"/>
              <a:t>Sachania</a:t>
            </a:r>
            <a:endParaRPr lang="en-US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80767" y="976860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Number Slider Game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8369" y="287797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Screen 1 - Splash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42" y="1711944"/>
            <a:ext cx="2543997" cy="25439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70486" y="4293557"/>
            <a:ext cx="11689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Version 1.0</a:t>
            </a:r>
          </a:p>
          <a:p>
            <a:pPr algn="ctr"/>
            <a:r>
              <a:rPr lang="en-US" sz="1000" dirty="0" smtClean="0"/>
              <a:t>Copyrights </a:t>
            </a:r>
            <a:r>
              <a:rPr lang="de-DE" sz="1000" dirty="0" smtClean="0"/>
              <a:t>© 2017</a:t>
            </a:r>
            <a:endParaRPr lang="en-US" sz="10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707454" y="591671"/>
            <a:ext cx="3582296" cy="5680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69728" y="286876"/>
            <a:ext cx="2547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Screen 2 </a:t>
            </a:r>
            <a:r>
              <a:rPr lang="mr-IN" sz="1400" b="1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Game screen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980807" y="2079660"/>
            <a:ext cx="3035589" cy="3035808"/>
          </a:xfrm>
          <a:prstGeom prst="roundRect">
            <a:avLst>
              <a:gd name="adj" fmla="val 5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052468" y="2146808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786399" y="2146808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2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511362" y="2146808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3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47904" y="2146808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4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052468" y="2879208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5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786399" y="2879208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6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511362" y="2879208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7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47904" y="2879208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8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052468" y="3601334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9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786399" y="3601334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10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511362" y="3601334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47904" y="3601334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12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052468" y="4333734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13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786399" y="4333734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14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511362" y="4333734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15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052468" y="1746604"/>
            <a:ext cx="685800" cy="246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Start Again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98601" y="1766291"/>
            <a:ext cx="1465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Number of moves:    102</a:t>
            </a:r>
            <a:endParaRPr lang="en-US" sz="1000"/>
          </a:p>
        </p:txBody>
      </p:sp>
      <p:sp>
        <p:nvSpPr>
          <p:cNvPr id="42" name="TextBox 41"/>
          <p:cNvSpPr txBox="1"/>
          <p:nvPr/>
        </p:nvSpPr>
        <p:spPr>
          <a:xfrm>
            <a:off x="4973086" y="5151794"/>
            <a:ext cx="1701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Lowest number of moves : 76</a:t>
            </a:r>
            <a:endParaRPr lang="en-US" sz="1000" i="1" dirty="0"/>
          </a:p>
        </p:txBody>
      </p:sp>
      <p:sp>
        <p:nvSpPr>
          <p:cNvPr id="44" name="Rectangle 43"/>
          <p:cNvSpPr/>
          <p:nvPr/>
        </p:nvSpPr>
        <p:spPr>
          <a:xfrm>
            <a:off x="4707454" y="591672"/>
            <a:ext cx="3582296" cy="5076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707453" y="5767549"/>
            <a:ext cx="3582296" cy="5076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424429" y="663978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Number Slider Game</a:t>
            </a:r>
            <a:endParaRPr lang="en-US" sz="1400" dirty="0" smtClean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576" y="662750"/>
            <a:ext cx="369640" cy="369640"/>
          </a:xfrm>
          <a:prstGeom prst="rect">
            <a:avLst/>
          </a:prstGeom>
        </p:spPr>
      </p:pic>
      <p:sp>
        <p:nvSpPr>
          <p:cNvPr id="48" name="Rounded Rectangle 47"/>
          <p:cNvSpPr/>
          <p:nvPr/>
        </p:nvSpPr>
        <p:spPr>
          <a:xfrm>
            <a:off x="10865199" y="4766469"/>
            <a:ext cx="576048" cy="2530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</a:rPr>
              <a:t>Reset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4899456" y="773586"/>
            <a:ext cx="2461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899456" y="854068"/>
            <a:ext cx="2461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899456" y="936260"/>
            <a:ext cx="2461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730909" y="5882799"/>
            <a:ext cx="1340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by Prakash </a:t>
            </a:r>
            <a:r>
              <a:rPr lang="en-US" sz="1100" dirty="0" err="1" smtClean="0"/>
              <a:t>Sachania</a:t>
            </a:r>
            <a:endParaRPr lang="en-US" sz="1000" dirty="0" smtClean="0"/>
          </a:p>
        </p:txBody>
      </p:sp>
      <p:sp>
        <p:nvSpPr>
          <p:cNvPr id="59" name="Rectangle 58"/>
          <p:cNvSpPr/>
          <p:nvPr/>
        </p:nvSpPr>
        <p:spPr>
          <a:xfrm>
            <a:off x="8452820" y="591671"/>
            <a:ext cx="3582296" cy="5680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8428126" y="287797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Screen 3 - Setting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452820" y="600236"/>
            <a:ext cx="3582296" cy="5076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9169795" y="672542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Number Slider Game</a:t>
            </a:r>
            <a:endParaRPr lang="en-US" sz="1400" dirty="0" smtClean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11562683" y="773586"/>
            <a:ext cx="2461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1562683" y="854068"/>
            <a:ext cx="2461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1562683" y="936260"/>
            <a:ext cx="2461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 Same Side Corner Rectangle 106"/>
          <p:cNvSpPr/>
          <p:nvPr/>
        </p:nvSpPr>
        <p:spPr>
          <a:xfrm rot="5400000">
            <a:off x="10398356" y="4333186"/>
            <a:ext cx="1533775" cy="1041061"/>
          </a:xfrm>
          <a:prstGeom prst="round2Same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 Same Side Corner Rectangle 107"/>
          <p:cNvSpPr/>
          <p:nvPr/>
        </p:nvSpPr>
        <p:spPr>
          <a:xfrm rot="16200000">
            <a:off x="8919852" y="3898655"/>
            <a:ext cx="1530999" cy="1918358"/>
          </a:xfrm>
          <a:prstGeom prst="round2SameRect">
            <a:avLst>
              <a:gd name="adj1" fmla="val 6491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9195157" y="4272761"/>
            <a:ext cx="1102289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Sound effect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358" y="4238629"/>
            <a:ext cx="342615" cy="376041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5199" y="4217177"/>
            <a:ext cx="576048" cy="418944"/>
          </a:xfrm>
          <a:prstGeom prst="rect">
            <a:avLst/>
          </a:prstGeom>
        </p:spPr>
      </p:pic>
      <p:sp>
        <p:nvSpPr>
          <p:cNvPr id="109" name="Rectangle 108"/>
          <p:cNvSpPr/>
          <p:nvPr/>
        </p:nvSpPr>
        <p:spPr>
          <a:xfrm>
            <a:off x="8463716" y="5764023"/>
            <a:ext cx="3582296" cy="5076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8724400" y="1232901"/>
            <a:ext cx="2961375" cy="2375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i="1" u="sng" dirty="0" smtClean="0"/>
              <a:t>About</a:t>
            </a:r>
          </a:p>
          <a:p>
            <a:r>
              <a:rPr lang="en-US" sz="1100" dirty="0" smtClean="0"/>
              <a:t>Version 1.0</a:t>
            </a:r>
          </a:p>
          <a:p>
            <a:r>
              <a:rPr lang="en-US" sz="1100" dirty="0" smtClean="0"/>
              <a:t>This game is created while learning Swift programming at HCC in Fall of 2017</a:t>
            </a:r>
          </a:p>
          <a:p>
            <a:endParaRPr lang="en-US" sz="1100" dirty="0"/>
          </a:p>
          <a:p>
            <a:r>
              <a:rPr lang="en-US" sz="1100" i="1" u="sng" dirty="0" smtClean="0"/>
              <a:t>How to play</a:t>
            </a:r>
          </a:p>
          <a:p>
            <a:r>
              <a:rPr lang="en-US" sz="1100" dirty="0" smtClean="0"/>
              <a:t>Slide each numbered tiles into the empty slot until all tiles are in sequential order 1 to 15. You can only slide one tile at a time into the empty space</a:t>
            </a:r>
          </a:p>
          <a:p>
            <a:endParaRPr lang="en-US" sz="1100" dirty="0"/>
          </a:p>
          <a:p>
            <a:r>
              <a:rPr lang="en-US" sz="1100" i="1" u="sng" dirty="0" smtClean="0"/>
              <a:t>Created by</a:t>
            </a:r>
          </a:p>
          <a:p>
            <a:r>
              <a:rPr lang="en-US" sz="1100" dirty="0" smtClean="0"/>
              <a:t>Prakash </a:t>
            </a:r>
            <a:r>
              <a:rPr lang="en-US" sz="1100" dirty="0" err="1" smtClean="0"/>
              <a:t>Sachania</a:t>
            </a:r>
            <a:endParaRPr lang="en-US" sz="1100" dirty="0" smtClean="0"/>
          </a:p>
        </p:txBody>
      </p:sp>
      <p:sp>
        <p:nvSpPr>
          <p:cNvPr id="112" name="TextBox 111"/>
          <p:cNvSpPr txBox="1"/>
          <p:nvPr/>
        </p:nvSpPr>
        <p:spPr>
          <a:xfrm>
            <a:off x="8724400" y="3689849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u="sng" dirty="0" smtClean="0"/>
              <a:t>Settings</a:t>
            </a:r>
            <a:endParaRPr lang="en-US" sz="1100" i="1" u="sng" dirty="0"/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580" y="672234"/>
            <a:ext cx="369640" cy="369640"/>
          </a:xfrm>
          <a:prstGeom prst="rect">
            <a:avLst/>
          </a:prstGeom>
        </p:spPr>
      </p:pic>
      <p:sp>
        <p:nvSpPr>
          <p:cNvPr id="115" name="Rounded Rectangle 114"/>
          <p:cNvSpPr/>
          <p:nvPr/>
        </p:nvSpPr>
        <p:spPr>
          <a:xfrm>
            <a:off x="4980807" y="1284545"/>
            <a:ext cx="3035589" cy="31185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Congratulations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9195157" y="4745805"/>
            <a:ext cx="1102289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Least moves: 76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8796357" y="4731002"/>
            <a:ext cx="342615" cy="342615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1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96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10" grpId="0"/>
      <p:bldP spid="11" grpId="0" animBg="1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/>
      <p:bldP spid="42" grpId="0"/>
      <p:bldP spid="44" grpId="0" animBg="1"/>
      <p:bldP spid="45" grpId="0" animBg="1"/>
      <p:bldP spid="46" grpId="0"/>
      <p:bldP spid="48" grpId="0" animBg="1"/>
      <p:bldP spid="58" grpId="0"/>
      <p:bldP spid="59" grpId="0" animBg="1"/>
      <p:bldP spid="94" grpId="0"/>
      <p:bldP spid="95" grpId="0" animBg="1"/>
      <p:bldP spid="96" grpId="0"/>
      <p:bldP spid="107" grpId="0" animBg="1"/>
      <p:bldP spid="108" grpId="0" animBg="1"/>
      <p:bldP spid="101" grpId="0"/>
      <p:bldP spid="109" grpId="0" animBg="1"/>
      <p:bldP spid="111" grpId="0"/>
      <p:bldP spid="112" grpId="0"/>
      <p:bldP spid="115" grpId="0" animBg="1"/>
      <p:bldP spid="116" grpId="0"/>
      <p:bldP spid="1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8369" y="287797"/>
            <a:ext cx="2547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Screen 2 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Game screen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60" y="591650"/>
            <a:ext cx="3582296" cy="5680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035413" y="2079639"/>
            <a:ext cx="3035589" cy="3035808"/>
          </a:xfrm>
          <a:prstGeom prst="roundRect">
            <a:avLst>
              <a:gd name="adj" fmla="val 5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07074" y="2146787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841005" y="2146787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2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565968" y="2146787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3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302510" y="2146787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4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107074" y="2879187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5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841005" y="2879187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6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565968" y="2879187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7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302510" y="2879187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8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107074" y="3601313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9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841005" y="3601313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10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565968" y="3601313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302510" y="3601313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12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107074" y="4333713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13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841005" y="4333713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14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565968" y="4333713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15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107074" y="1746583"/>
            <a:ext cx="685800" cy="246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Start Again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53207" y="1766270"/>
            <a:ext cx="1465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Number of moves:    102</a:t>
            </a:r>
            <a:endParaRPr lang="en-US" sz="1000"/>
          </a:p>
        </p:txBody>
      </p:sp>
      <p:sp>
        <p:nvSpPr>
          <p:cNvPr id="42" name="TextBox 41"/>
          <p:cNvSpPr txBox="1"/>
          <p:nvPr/>
        </p:nvSpPr>
        <p:spPr>
          <a:xfrm>
            <a:off x="1027692" y="5151773"/>
            <a:ext cx="1701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Lowest number of moves : 76</a:t>
            </a:r>
            <a:endParaRPr lang="en-US" sz="1000" i="1" dirty="0"/>
          </a:p>
        </p:txBody>
      </p:sp>
      <p:sp>
        <p:nvSpPr>
          <p:cNvPr id="44" name="Rectangle 43"/>
          <p:cNvSpPr/>
          <p:nvPr/>
        </p:nvSpPr>
        <p:spPr>
          <a:xfrm>
            <a:off x="762060" y="591651"/>
            <a:ext cx="3582296" cy="5076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62059" y="5767528"/>
            <a:ext cx="3582296" cy="5076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479035" y="663957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Number Slider Game</a:t>
            </a:r>
            <a:endParaRPr lang="en-US" sz="1400" dirty="0" smtClean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182" y="662729"/>
            <a:ext cx="369640" cy="369640"/>
          </a:xfrm>
          <a:prstGeom prst="rect">
            <a:avLst/>
          </a:prstGeom>
        </p:spPr>
      </p:pic>
      <p:cxnSp>
        <p:nvCxnSpPr>
          <p:cNvPr id="52" name="Straight Connector 51"/>
          <p:cNvCxnSpPr/>
          <p:nvPr/>
        </p:nvCxnSpPr>
        <p:spPr>
          <a:xfrm>
            <a:off x="954062" y="773565"/>
            <a:ext cx="2461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954062" y="854047"/>
            <a:ext cx="2461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954062" y="936239"/>
            <a:ext cx="2461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5515" y="5882778"/>
            <a:ext cx="1340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by Prakash </a:t>
            </a:r>
            <a:r>
              <a:rPr lang="en-US" sz="1100" dirty="0" err="1" smtClean="0"/>
              <a:t>Sachania</a:t>
            </a:r>
            <a:endParaRPr lang="en-US" sz="1000" dirty="0" smtClean="0"/>
          </a:p>
        </p:txBody>
      </p:sp>
      <p:sp>
        <p:nvSpPr>
          <p:cNvPr id="115" name="Rounded Rectangle 114"/>
          <p:cNvSpPr/>
          <p:nvPr/>
        </p:nvSpPr>
        <p:spPr>
          <a:xfrm>
            <a:off x="1035413" y="1284524"/>
            <a:ext cx="3035589" cy="31185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Congratulations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04690" y="5172298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4690" y="660817"/>
            <a:ext cx="75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Image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04690" y="2962004"/>
            <a:ext cx="823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8" idx="1"/>
            <a:endCxn id="47" idx="3"/>
          </p:cNvCxnSpPr>
          <p:nvPr/>
        </p:nvCxnSpPr>
        <p:spPr>
          <a:xfrm flipH="1">
            <a:off x="4255822" y="845483"/>
            <a:ext cx="848868" cy="2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" idx="1"/>
            <a:endCxn id="41" idx="2"/>
          </p:cNvCxnSpPr>
          <p:nvPr/>
        </p:nvCxnSpPr>
        <p:spPr>
          <a:xfrm flipH="1" flipV="1">
            <a:off x="3285940" y="2012491"/>
            <a:ext cx="1818750" cy="334447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" idx="1"/>
            <a:endCxn id="42" idx="3"/>
          </p:cNvCxnSpPr>
          <p:nvPr/>
        </p:nvCxnSpPr>
        <p:spPr>
          <a:xfrm flipH="1" flipV="1">
            <a:off x="2728799" y="5274884"/>
            <a:ext cx="2375891" cy="820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" idx="1"/>
            <a:endCxn id="58" idx="3"/>
          </p:cNvCxnSpPr>
          <p:nvPr/>
        </p:nvCxnSpPr>
        <p:spPr>
          <a:xfrm flipH="1">
            <a:off x="2125947" y="5356964"/>
            <a:ext cx="2978743" cy="65661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2" idx="1"/>
            <a:endCxn id="40" idx="3"/>
          </p:cNvCxnSpPr>
          <p:nvPr/>
        </p:nvCxnSpPr>
        <p:spPr>
          <a:xfrm flipH="1" flipV="1">
            <a:off x="1792874" y="1869873"/>
            <a:ext cx="3311816" cy="1276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" idx="1"/>
            <a:endCxn id="115" idx="2"/>
          </p:cNvCxnSpPr>
          <p:nvPr/>
        </p:nvCxnSpPr>
        <p:spPr>
          <a:xfrm flipH="1" flipV="1">
            <a:off x="2553208" y="1596381"/>
            <a:ext cx="2551482" cy="376058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3" idx="1"/>
          </p:cNvCxnSpPr>
          <p:nvPr/>
        </p:nvCxnSpPr>
        <p:spPr>
          <a:xfrm flipH="1" flipV="1">
            <a:off x="4044600" y="5019514"/>
            <a:ext cx="1060090" cy="3374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2" idx="1"/>
            <a:endCxn id="38" idx="3"/>
          </p:cNvCxnSpPr>
          <p:nvPr/>
        </p:nvCxnSpPr>
        <p:spPr>
          <a:xfrm flipH="1">
            <a:off x="3251768" y="3146670"/>
            <a:ext cx="1852922" cy="1529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135504" y="3015663"/>
            <a:ext cx="1686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Action </a:t>
            </a:r>
            <a:r>
              <a:rPr lang="mr-IN" sz="1200" dirty="0" smtClean="0"/>
              <a:t>–</a:t>
            </a:r>
            <a:r>
              <a:rPr lang="en-US" sz="1200" dirty="0" smtClean="0"/>
              <a:t> </a:t>
            </a:r>
            <a:r>
              <a:rPr lang="en-US" sz="1200" i="1" dirty="0" smtClean="0"/>
              <a:t>Touch up inside</a:t>
            </a:r>
            <a:endParaRPr lang="en-US" sz="1200" i="1" dirty="0"/>
          </a:p>
        </p:txBody>
      </p:sp>
      <p:cxnSp>
        <p:nvCxnSpPr>
          <p:cNvPr id="104" name="Straight Arrow Connector 103"/>
          <p:cNvCxnSpPr>
            <a:stCxn id="12" idx="1"/>
          </p:cNvCxnSpPr>
          <p:nvPr/>
        </p:nvCxnSpPr>
        <p:spPr>
          <a:xfrm flipH="1" flipV="1">
            <a:off x="1200248" y="854047"/>
            <a:ext cx="3904442" cy="2292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8029056" y="591650"/>
            <a:ext cx="3539646" cy="56800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1200" dirty="0" smtClean="0"/>
              <a:t>Number Button: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1200" dirty="0" smtClean="0"/>
              <a:t>Action of all buttons can be same method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1200" dirty="0" smtClean="0"/>
              <a:t>Outlet of all buttons should be outlet collection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1200" dirty="0" smtClean="0"/>
              <a:t>Logic:</a:t>
            </a:r>
          </a:p>
          <a:p>
            <a:pPr marL="1200150" lvl="2" indent="-285750">
              <a:buFont typeface="Wingdings" charset="2"/>
              <a:buChar char="§"/>
            </a:pPr>
            <a:r>
              <a:rPr lang="en-US" sz="1200" dirty="0" smtClean="0"/>
              <a:t>Check if adjacent cell is empty</a:t>
            </a:r>
          </a:p>
          <a:p>
            <a:pPr marL="1200150" lvl="2" indent="-285750">
              <a:buFont typeface="Wingdings" charset="2"/>
              <a:buChar char="§"/>
            </a:pPr>
            <a:r>
              <a:rPr lang="en-US" sz="1200" dirty="0" smtClean="0"/>
              <a:t>If empty, swap button’s title and button’s visual characteristics (border, background color, shadow effect </a:t>
            </a:r>
            <a:r>
              <a:rPr lang="en-US" sz="1200" dirty="0" err="1" smtClean="0"/>
              <a:t>etc</a:t>
            </a:r>
            <a:r>
              <a:rPr lang="en-US" sz="1200" dirty="0" smtClean="0"/>
              <a:t>)</a:t>
            </a:r>
          </a:p>
          <a:p>
            <a:pPr marL="1200150" lvl="2" indent="-285750">
              <a:buFont typeface="Wingdings" charset="2"/>
              <a:buChar char="§"/>
            </a:pPr>
            <a:r>
              <a:rPr lang="en-US" sz="1200" dirty="0" smtClean="0"/>
              <a:t>Check if all titles are in sequence</a:t>
            </a:r>
          </a:p>
          <a:p>
            <a:pPr marL="285750" indent="-285750">
              <a:buFont typeface="Wingdings" charset="2"/>
              <a:buChar char="§"/>
            </a:pPr>
            <a:endParaRPr lang="en-US" sz="1200" dirty="0"/>
          </a:p>
          <a:p>
            <a:pPr marL="285750" indent="-285750">
              <a:buFont typeface="Wingdings" charset="2"/>
              <a:buChar char="§"/>
            </a:pPr>
            <a:r>
              <a:rPr lang="en-US" sz="1200" dirty="0" smtClean="0"/>
              <a:t>Start Again button: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1200" dirty="0" smtClean="0"/>
              <a:t>Randomize numbers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1200" dirty="0" smtClean="0"/>
              <a:t>Make sure empty button’s visual characteristics should be changed to make it transparent (or best hide to avoid touch up event)</a:t>
            </a:r>
          </a:p>
          <a:p>
            <a:pPr marL="285750" indent="-285750">
              <a:buFont typeface="Wingdings" charset="2"/>
              <a:buChar char="§"/>
            </a:pPr>
            <a:endParaRPr lang="en-US" sz="1200" dirty="0" smtClean="0"/>
          </a:p>
          <a:p>
            <a:pPr marL="285750" indent="-285750">
              <a:buFont typeface="Wingdings" charset="2"/>
              <a:buChar char="§"/>
            </a:pPr>
            <a:r>
              <a:rPr lang="en-US" sz="1200" dirty="0" smtClean="0"/>
              <a:t>Setting button: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1200" dirty="0" smtClean="0"/>
              <a:t>Show screen 3</a:t>
            </a:r>
            <a:endParaRPr lang="en-US" sz="1200" dirty="0"/>
          </a:p>
        </p:txBody>
      </p:sp>
      <p:sp>
        <p:nvSpPr>
          <p:cNvPr id="85" name="Left Brace 84"/>
          <p:cNvSpPr/>
          <p:nvPr/>
        </p:nvSpPr>
        <p:spPr>
          <a:xfrm>
            <a:off x="7822056" y="591650"/>
            <a:ext cx="284254" cy="4309123"/>
          </a:xfrm>
          <a:prstGeom prst="leftBrace">
            <a:avLst>
              <a:gd name="adj1" fmla="val 8333"/>
              <a:gd name="adj2" fmla="val 592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/>
          <p:cNvCxnSpPr>
            <a:stCxn id="3" idx="1"/>
            <a:endCxn id="46" idx="2"/>
          </p:cNvCxnSpPr>
          <p:nvPr/>
        </p:nvCxnSpPr>
        <p:spPr>
          <a:xfrm flipH="1" flipV="1">
            <a:off x="2553208" y="1033289"/>
            <a:ext cx="2551482" cy="432367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" idx="1"/>
            <a:endCxn id="45" idx="0"/>
          </p:cNvCxnSpPr>
          <p:nvPr/>
        </p:nvCxnSpPr>
        <p:spPr>
          <a:xfrm flipH="1">
            <a:off x="2553207" y="5356964"/>
            <a:ext cx="2551483" cy="4105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 rot="16200000">
            <a:off x="-1112189" y="1107107"/>
            <a:ext cx="258354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Session 1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40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3793" y="591671"/>
            <a:ext cx="3582296" cy="5680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69687" y="5479497"/>
            <a:ext cx="11705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By</a:t>
            </a:r>
          </a:p>
          <a:p>
            <a:pPr algn="ctr"/>
            <a:r>
              <a:rPr lang="en-US" sz="1100" dirty="0" smtClean="0"/>
              <a:t>Prakash </a:t>
            </a:r>
            <a:r>
              <a:rPr lang="en-US" sz="1100" dirty="0" err="1" smtClean="0"/>
              <a:t>Sachania</a:t>
            </a:r>
            <a:endParaRPr lang="en-US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80767" y="976860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Number Slider Game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8369" y="287797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Screen 1 - Splash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42" y="1711944"/>
            <a:ext cx="2543997" cy="25439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70486" y="4293557"/>
            <a:ext cx="11689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Version 1.0</a:t>
            </a:r>
          </a:p>
          <a:p>
            <a:pPr algn="ctr"/>
            <a:r>
              <a:rPr lang="en-US" sz="1000" dirty="0" smtClean="0"/>
              <a:t>Copyrights </a:t>
            </a:r>
            <a:r>
              <a:rPr lang="de-DE" sz="1000" dirty="0" smtClean="0"/>
              <a:t>© 2017</a:t>
            </a:r>
            <a:endParaRPr lang="en-US" sz="1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361013" y="270291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Label</a:t>
            </a:r>
            <a:endParaRPr lang="en-US"/>
          </a:p>
        </p:txBody>
      </p:sp>
      <p:cxnSp>
        <p:nvCxnSpPr>
          <p:cNvPr id="8" name="Straight Arrow Connector 7"/>
          <p:cNvCxnSpPr>
            <a:stCxn id="2" idx="1"/>
            <a:endCxn id="6" idx="3"/>
          </p:cNvCxnSpPr>
          <p:nvPr/>
        </p:nvCxnSpPr>
        <p:spPr>
          <a:xfrm flipH="1" flipV="1">
            <a:off x="3629112" y="1161526"/>
            <a:ext cx="1731901" cy="1726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" idx="1"/>
            <a:endCxn id="10" idx="3"/>
          </p:cNvCxnSpPr>
          <p:nvPr/>
        </p:nvCxnSpPr>
        <p:spPr>
          <a:xfrm flipH="1">
            <a:off x="3139396" y="2887585"/>
            <a:ext cx="2221617" cy="1613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" idx="1"/>
            <a:endCxn id="5" idx="3"/>
          </p:cNvCxnSpPr>
          <p:nvPr/>
        </p:nvCxnSpPr>
        <p:spPr>
          <a:xfrm flipH="1">
            <a:off x="3140200" y="2887585"/>
            <a:ext cx="2220813" cy="28073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61013" y="3644932"/>
            <a:ext cx="75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Image</a:t>
            </a:r>
            <a:endParaRPr lang="en-US"/>
          </a:p>
        </p:txBody>
      </p:sp>
      <p:cxnSp>
        <p:nvCxnSpPr>
          <p:cNvPr id="73" name="Straight Arrow Connector 72"/>
          <p:cNvCxnSpPr>
            <a:stCxn id="31" idx="1"/>
            <a:endCxn id="9" idx="3"/>
          </p:cNvCxnSpPr>
          <p:nvPr/>
        </p:nvCxnSpPr>
        <p:spPr>
          <a:xfrm flipH="1" flipV="1">
            <a:off x="3826939" y="2983943"/>
            <a:ext cx="1534074" cy="845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 rot="16200000">
            <a:off x="-1112189" y="1107107"/>
            <a:ext cx="258354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Session 1 - assignment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0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1298824"/>
            <a:ext cx="3035589" cy="3035808"/>
          </a:xfrm>
          <a:prstGeom prst="roundRect">
            <a:avLst>
              <a:gd name="adj" fmla="val 5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09861" y="1365972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43792" y="1365972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7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68755" y="1365972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12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105297" y="1365972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9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09861" y="2098372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14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105297" y="3552898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6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68755" y="2098372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05297" y="2098372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09861" y="2820498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4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643792" y="2820498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10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368755" y="2820498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2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105297" y="2820498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09861" y="3552898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13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643792" y="3552898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3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368755" y="3552898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15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1396009" y="2304161"/>
            <a:ext cx="390418" cy="264069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tx1">
                  <a:alpha val="75000"/>
                  <a:lumMod val="71000"/>
                  <a:lumOff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1777226" y="1943038"/>
            <a:ext cx="390418" cy="264069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tx1">
                  <a:alpha val="75000"/>
                  <a:lumMod val="71000"/>
                  <a:lumOff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0800000">
            <a:off x="2167642" y="2300887"/>
            <a:ext cx="390418" cy="264069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tx1">
                  <a:alpha val="75000"/>
                  <a:lumMod val="71000"/>
                  <a:lumOff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6200000">
            <a:off x="1777226" y="2684693"/>
            <a:ext cx="390418" cy="264069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tx1">
                  <a:alpha val="75000"/>
                  <a:lumMod val="71000"/>
                  <a:lumOff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746661" y="970051"/>
            <a:ext cx="7284377" cy="53588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Let’s identify each cell as a number between 1 to 16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200" dirty="0" smtClean="0"/>
              <a:t>e.g. cell(1) = 11; cell(2) = 7; cell(6) = empty </a:t>
            </a:r>
            <a:r>
              <a:rPr lang="en-US" sz="1200" dirty="0" err="1" smtClean="0"/>
              <a:t>etc</a:t>
            </a:r>
            <a:endParaRPr lang="en-US" sz="1200" dirty="0" smtClean="0"/>
          </a:p>
          <a:p>
            <a:pPr marL="285750" indent="-285750">
              <a:buFont typeface="Arial" charset="0"/>
              <a:buChar char="•"/>
            </a:pPr>
            <a:endParaRPr lang="en-US" sz="12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For each cell, let’s write down all possible cells, it can move to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200" dirty="0" smtClean="0"/>
              <a:t>e.g. cell (5) </a:t>
            </a:r>
            <a:r>
              <a:rPr lang="mr-IN" sz="1200" dirty="0" smtClean="0"/>
              <a:t>–</a:t>
            </a:r>
            <a:r>
              <a:rPr lang="en-US" sz="1200" dirty="0" smtClean="0"/>
              <a:t> 14, can move to </a:t>
            </a:r>
            <a:r>
              <a:rPr lang="mr-IN" sz="1200" dirty="0" smtClean="0"/>
              <a:t>…</a:t>
            </a:r>
            <a:r>
              <a:rPr lang="en-US" sz="1200" dirty="0" smtClean="0"/>
              <a:t> cell (1) or (6) or (9)</a:t>
            </a:r>
          </a:p>
          <a:p>
            <a:pPr marL="742950" lvl="1" indent="-285750">
              <a:buFont typeface="Arial" charset="0"/>
              <a:buChar char="•"/>
            </a:pPr>
            <a:endParaRPr lang="en-US" sz="1200" dirty="0"/>
          </a:p>
          <a:p>
            <a:pPr marL="742950" lvl="1" indent="-285750">
              <a:buFont typeface="Arial" charset="0"/>
              <a:buChar char="•"/>
            </a:pPr>
            <a:r>
              <a:rPr lang="en-US" sz="1200" dirty="0" smtClean="0"/>
              <a:t>All possibilities are then </a:t>
            </a:r>
            <a:r>
              <a:rPr lang="mr-IN" sz="1200" dirty="0" smtClean="0"/>
              <a:t>…</a:t>
            </a:r>
            <a:endParaRPr lang="en-US" sz="1200" dirty="0" smtClean="0"/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cell(1) = 2, 5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cell(2) = 1, 3, 6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cell(3) = 2, 4, 7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cell(4) = 3, 8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cell(5) = 1, 6, 9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cell(6) = 2, 5, 7, 10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cell(7) = 3, 6, 8, 11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cell(8) = 4, 7, 12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cell(9) = 5, 10, 13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cell(10) = 6, 9, 11, 14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cell(11) = 7, 10, 12, 15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cell(12) = 8, 11, 16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cell(13) = 9, 14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cell(14) = 10, 13, 15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cell(15) = 11, 14, 16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cell(16) = 12, 15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200" dirty="0" smtClean="0"/>
              <a:t>Logic is then simple </a:t>
            </a:r>
            <a:r>
              <a:rPr lang="mr-IN" sz="1200" dirty="0" smtClean="0"/>
              <a:t>–</a:t>
            </a:r>
            <a:r>
              <a:rPr lang="en-US" sz="1200" dirty="0" smtClean="0"/>
              <a:t> when a button is touched, check if the allowed position is empty or not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e.g. cell(5) is touched </a:t>
            </a:r>
            <a:r>
              <a:rPr lang="mr-IN" sz="1200" dirty="0" smtClean="0"/>
              <a:t>…</a:t>
            </a:r>
            <a:r>
              <a:rPr lang="en-US" sz="1200" dirty="0" smtClean="0"/>
              <a:t> its allowed positions (above list) are </a:t>
            </a:r>
            <a:r>
              <a:rPr lang="mr-IN" sz="1200" dirty="0" smtClean="0"/>
              <a:t>…</a:t>
            </a:r>
            <a:r>
              <a:rPr lang="en-US" sz="1200" dirty="0" smtClean="0"/>
              <a:t> 1, 6 or 9. Check if any of them is empty. In the example, cell(6) is empty. So, cell(5) should move to cell(6)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e.g. cell(11) is touched </a:t>
            </a:r>
            <a:r>
              <a:rPr lang="mr-IN" sz="1200" dirty="0" smtClean="0"/>
              <a:t>…</a:t>
            </a:r>
            <a:r>
              <a:rPr lang="en-US" sz="1200" dirty="0" smtClean="0"/>
              <a:t> its allowed positions are </a:t>
            </a:r>
            <a:r>
              <a:rPr lang="mr-IN" sz="1200" dirty="0" smtClean="0"/>
              <a:t>…</a:t>
            </a:r>
            <a:r>
              <a:rPr lang="en-US" sz="1200" dirty="0" smtClean="0"/>
              <a:t> 7, 10, 12, 15. All those positions are filled in the example, so cell(11) cannot move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0562" y="6380252"/>
            <a:ext cx="3403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Hint: use ‘tag’ property of the button to store </a:t>
            </a:r>
            <a:r>
              <a:rPr lang="en-US" sz="1100" i="1" smtClean="0"/>
              <a:t>its position</a:t>
            </a:r>
            <a:endParaRPr lang="en-US" sz="1100" i="1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-1112189" y="1107107"/>
            <a:ext cx="258354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Session 2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44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8200" y="1298823"/>
            <a:ext cx="3959711" cy="3959997"/>
          </a:xfrm>
          <a:prstGeom prst="roundRect">
            <a:avLst>
              <a:gd name="adj" fmla="val 5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876100" y="2324301"/>
            <a:ext cx="894578" cy="894578"/>
          </a:xfrm>
          <a:prstGeom prst="roundRect">
            <a:avLst>
              <a:gd name="adj" fmla="val 12620"/>
            </a:avLst>
          </a:prstGeom>
          <a:noFill/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09861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69704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7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42094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12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15305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9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09861" y="2324284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14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15305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6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42094" y="2324284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15305" y="2324284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09861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4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869704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10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842094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2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15305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09861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13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869704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3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842094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15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1491352" y="2542480"/>
            <a:ext cx="619679" cy="469422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tx1">
                  <a:alpha val="75000"/>
                  <a:lumMod val="71000"/>
                  <a:lumOff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849257" y="1234400"/>
            <a:ext cx="6124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            is touched, it should move (or appear) to the right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6651080" y="1261117"/>
            <a:ext cx="342615" cy="342615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</a:rPr>
              <a:t>14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49257" y="1812493"/>
            <a:ext cx="32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program it in two ways </a:t>
            </a: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5849257" y="2194341"/>
            <a:ext cx="5659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Shift button to right side by changing its X and Y values</a:t>
            </a:r>
          </a:p>
          <a:p>
            <a:pPr marL="342900" indent="-342900">
              <a:buFontTx/>
              <a:buAutoNum type="arabicParenR"/>
            </a:pPr>
            <a:r>
              <a:rPr lang="en-US" dirty="0" smtClean="0"/>
              <a:t>Swap characteristics </a:t>
            </a:r>
            <a:r>
              <a:rPr lang="en-US" dirty="0"/>
              <a:t>of </a:t>
            </a:r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849257" y="3320761"/>
            <a:ext cx="587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While (1) looks intuitive, programmatically, it will complex to</a:t>
            </a:r>
          </a:p>
          <a:p>
            <a:r>
              <a:rPr lang="en-US" dirty="0" smtClean="0"/>
              <a:t>maintain </a:t>
            </a:r>
            <a:r>
              <a:rPr lang="en-US" dirty="0" err="1" smtClean="0"/>
              <a:t>x,y</a:t>
            </a:r>
            <a:r>
              <a:rPr lang="en-US" dirty="0" smtClean="0"/>
              <a:t> positions of all buttons. Thus rigid for a given screen size or write additional code to support multiple screen sizes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849257" y="5001179"/>
            <a:ext cx="5877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(2), pretty much only visual effect changes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 rot="16200000">
            <a:off x="-1112189" y="1107107"/>
            <a:ext cx="258354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Session 2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3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8200" y="1298823"/>
            <a:ext cx="3959711" cy="3959997"/>
          </a:xfrm>
          <a:prstGeom prst="roundRect">
            <a:avLst>
              <a:gd name="adj" fmla="val 5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876100" y="2324301"/>
            <a:ext cx="894578" cy="894578"/>
          </a:xfrm>
          <a:prstGeom prst="roundRect">
            <a:avLst>
              <a:gd name="adj" fmla="val 12620"/>
            </a:avLst>
          </a:prstGeom>
          <a:noFill/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09861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69704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7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42094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12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15305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9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09861" y="2324284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14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15305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6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42094" y="2324284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15305" y="2324284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09861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4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869704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10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842094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2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15305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09861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13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869704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3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842094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15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1491352" y="2542480"/>
            <a:ext cx="619679" cy="469422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tx1">
                  <a:alpha val="75000"/>
                  <a:lumMod val="71000"/>
                  <a:lumOff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1842">
            <a:off x="525515" y="2468399"/>
            <a:ext cx="1241810" cy="257054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680038" y="1298823"/>
            <a:ext cx="383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will be using Touch Up Inside event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576" y="1755573"/>
            <a:ext cx="3670300" cy="21971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938221" y="4281544"/>
            <a:ext cx="4833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BA2DA2"/>
                </a:solidFill>
                <a:latin typeface="Menlo" charset="0"/>
              </a:rPr>
              <a:t>@</a:t>
            </a:r>
            <a:r>
              <a:rPr lang="en-US" sz="1200" dirty="0" err="1">
                <a:solidFill>
                  <a:srgbClr val="BA2DA2"/>
                </a:solidFill>
                <a:latin typeface="Menlo" charset="0"/>
              </a:rPr>
              <a:t>IBAction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BA2DA2"/>
                </a:solidFill>
                <a:latin typeface="Menlo" charset="0"/>
              </a:rPr>
              <a:t>func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numberPressed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200" dirty="0">
                <a:solidFill>
                  <a:srgbClr val="BA2DA2"/>
                </a:solidFill>
                <a:latin typeface="Menlo" charset="0"/>
              </a:rPr>
              <a:t>_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sender: </a:t>
            </a:r>
            <a:r>
              <a:rPr lang="en-US" sz="1200" dirty="0" err="1">
                <a:solidFill>
                  <a:srgbClr val="703DAA"/>
                </a:solidFill>
                <a:latin typeface="Menlo" charset="0"/>
              </a:rPr>
              <a:t>UIButton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r>
              <a:rPr lang="en-US" sz="1200" dirty="0">
                <a:latin typeface="Helvetica" charset="0"/>
              </a:rPr>
              <a:t/>
            </a:r>
            <a:br>
              <a:rPr lang="en-US" sz="1200" dirty="0">
                <a:latin typeface="Helvetica" charset="0"/>
              </a:rPr>
            </a:br>
            <a:endParaRPr lang="en-US" sz="1200" dirty="0">
              <a:latin typeface="Helvetica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200" dirty="0">
              <a:solidFill>
                <a:srgbClr val="000000"/>
              </a:solidFill>
              <a:latin typeface="Menlo" charset="0"/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671259" y="1791888"/>
            <a:ext cx="4341670" cy="1877412"/>
          </a:xfrm>
          <a:prstGeom prst="wedgeRoundRectCallout">
            <a:avLst>
              <a:gd name="adj1" fmla="val 82367"/>
              <a:gd name="adj2" fmla="val 1036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Question is how do you know which button is </a:t>
            </a:r>
            <a:r>
              <a:rPr lang="en-US" sz="2800" dirty="0" smtClean="0"/>
              <a:t>touched inside the code </a:t>
            </a:r>
            <a:r>
              <a:rPr lang="en-US" sz="2800" dirty="0"/>
              <a:t>block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-1112189" y="1107107"/>
            <a:ext cx="258354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Session 2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8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4" grpId="0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3724</TotalTime>
  <Words>1611</Words>
  <Application>Microsoft Macintosh PowerPoint</Application>
  <PresentationFormat>Widescreen</PresentationFormat>
  <Paragraphs>543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Avenir Next Condensed</vt:lpstr>
      <vt:lpstr>Calibri</vt:lpstr>
      <vt:lpstr>Calibri Light</vt:lpstr>
      <vt:lpstr>Courier New</vt:lpstr>
      <vt:lpstr>Helvetica</vt:lpstr>
      <vt:lpstr>Mangal</vt:lpstr>
      <vt:lpstr>Menlo</vt:lpstr>
      <vt:lpstr>Wingdings</vt:lpstr>
      <vt:lpstr>Arial</vt:lpstr>
      <vt:lpstr>Office Theme</vt:lpstr>
      <vt:lpstr>Number Slider Game</vt:lpstr>
      <vt:lpstr>Number Slider Game</vt:lpstr>
      <vt:lpstr>Sessions</vt:lpstr>
      <vt:lpstr>PowerPoint Presentation</vt:lpstr>
      <vt:lpstr>PowerPoint Presentation</vt:lpstr>
      <vt:lpstr>PowerPoint Presentation</vt:lpstr>
      <vt:lpstr>Algorithm</vt:lpstr>
      <vt:lpstr>Algorithm</vt:lpstr>
      <vt:lpstr>Algorithm</vt:lpstr>
      <vt:lpstr>Algorithm</vt:lpstr>
      <vt:lpstr>Algorithm</vt:lpstr>
      <vt:lpstr>Algorithm – All together</vt:lpstr>
      <vt:lpstr>PowerPoint Presentation</vt:lpstr>
      <vt:lpstr>United Delivery Service App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 SACHANIA</dc:creator>
  <cp:lastModifiedBy>PRAKASH SACHANIA</cp:lastModifiedBy>
  <cp:revision>349</cp:revision>
  <dcterms:created xsi:type="dcterms:W3CDTF">2017-09-29T22:54:29Z</dcterms:created>
  <dcterms:modified xsi:type="dcterms:W3CDTF">2017-10-07T17:13:12Z</dcterms:modified>
</cp:coreProperties>
</file>