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9FBFA"/>
    <a:srgbClr val="DDFAFB"/>
    <a:srgbClr val="8CCCEC"/>
    <a:srgbClr val="DAA600"/>
    <a:srgbClr val="D02316"/>
    <a:srgbClr val="EDFAF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00326701830370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Chemical Plant -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 Cardak – July 2020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3</a:t>
            </a:r>
            <a:r>
              <a:rPr lang="en-US" sz="1000" b="1" dirty="0">
                <a:solidFill>
                  <a:schemeClr val="bg1"/>
                </a:solidFill>
              </a:rPr>
              <a:t>: Exploratory Data Analysis Flow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372B5-E5DB-4F2B-9853-F84E246F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870398"/>
            <a:ext cx="2221442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20F096AD-86C0-4183-95E0-AC0A4A8A7B33}"/>
              </a:ext>
            </a:extLst>
          </p:cNvPr>
          <p:cNvSpPr/>
          <p:nvPr/>
        </p:nvSpPr>
        <p:spPr>
          <a:xfrm>
            <a:off x="479376" y="4149080"/>
            <a:ext cx="3168353" cy="864096"/>
          </a:xfrm>
          <a:prstGeom prst="rightArrowCallout">
            <a:avLst>
              <a:gd name="adj1" fmla="val 18895"/>
              <a:gd name="adj2" fmla="val 22965"/>
              <a:gd name="adj3" fmla="val 59595"/>
              <a:gd name="adj4" fmla="val 75626"/>
            </a:avLst>
          </a:prstGeom>
          <a:solidFill>
            <a:srgbClr val="92D050">
              <a:alpha val="52941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43247" y="800519"/>
            <a:ext cx="1256912" cy="5300299"/>
          </a:xfrm>
          <a:solidFill>
            <a:srgbClr val="EDFAFD"/>
          </a:solidFill>
          <a:ln>
            <a:noFill/>
          </a:ln>
          <a:effectLst/>
        </p:spPr>
        <p:txBody>
          <a:bodyPr>
            <a:normAutofit fontScale="92500" lnSpcReduction="10000"/>
          </a:bodyPr>
          <a:lstStyle/>
          <a:p>
            <a:pPr marL="144000" indent="-144000"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In a nutshell, this plot represents the intercorrelation of all features between each other. From R8 to R14 there is a cluster of multi-collinearity [means they are behaving similar]</a:t>
            </a:r>
          </a:p>
          <a:p>
            <a:pPr marL="144000" indent="-144000"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R1 to R7 also have multi collinearity.</a:t>
            </a:r>
          </a:p>
          <a:p>
            <a:pPr marL="144000" indent="-144000"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Darker red or blue represents strong negative or positive correlation. </a:t>
            </a:r>
          </a:p>
          <a:p>
            <a:pPr marL="144000" indent="-144000"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We are looking at darker colours regardless of negative or positive direction, these will have information for the model.</a:t>
            </a:r>
          </a:p>
          <a:p>
            <a:pPr marL="144000" indent="-144000"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Diagonal line is always dark, as it is equal to 1, indicating correlation within the same feature.</a:t>
            </a: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06065" y="6159452"/>
            <a:ext cx="6682423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16</a:t>
            </a:r>
            <a:r>
              <a:rPr lang="en-US" sz="1000" b="1" dirty="0">
                <a:solidFill>
                  <a:schemeClr val="bg1"/>
                </a:solidFill>
              </a:rPr>
              <a:t>: Heat map representing all features and their inter correlation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6BC7E17-5897-4771-9EE7-A0CB2DFA0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24" y="792996"/>
            <a:ext cx="6627664" cy="5300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C3DE9-A642-45E6-BF40-7B19DB72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170D4-09EC-4B7E-BFD3-84E395A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3</a:t>
            </a:r>
            <a:r>
              <a:rPr lang="en-US" sz="1000" b="1" dirty="0">
                <a:solidFill>
                  <a:schemeClr val="bg1"/>
                </a:solidFill>
              </a:rPr>
              <a:t>: Exploratory Data Analysis Flow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372B5-E5DB-4F2B-9853-F84E246F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870398"/>
            <a:ext cx="2221442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20F096AD-86C0-4183-95E0-AC0A4A8A7B33}"/>
              </a:ext>
            </a:extLst>
          </p:cNvPr>
          <p:cNvSpPr/>
          <p:nvPr/>
        </p:nvSpPr>
        <p:spPr>
          <a:xfrm>
            <a:off x="479376" y="5157192"/>
            <a:ext cx="3168353" cy="864096"/>
          </a:xfrm>
          <a:prstGeom prst="rightArrowCallout">
            <a:avLst>
              <a:gd name="adj1" fmla="val 18895"/>
              <a:gd name="adj2" fmla="val 22965"/>
              <a:gd name="adj3" fmla="val 59595"/>
              <a:gd name="adj4" fmla="val 75626"/>
            </a:avLst>
          </a:prstGeom>
          <a:solidFill>
            <a:srgbClr val="FF0000">
              <a:alpha val="52941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4391" y="800519"/>
            <a:ext cx="2175768" cy="5300299"/>
          </a:xfrm>
          <a:solidFill>
            <a:srgbClr val="EDFAFD"/>
          </a:solidFill>
          <a:ln>
            <a:noFill/>
          </a:ln>
          <a:effectLst/>
        </p:spPr>
        <p:txBody>
          <a:bodyPr>
            <a:normAutofit fontScale="92500" lnSpcReduction="10000"/>
          </a:bodyPr>
          <a:lstStyle/>
          <a:p>
            <a:pPr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This is a pair plot with hue based on </a:t>
            </a:r>
            <a:r>
              <a:rPr lang="en-GB" sz="1000" dirty="0" err="1">
                <a:solidFill>
                  <a:schemeClr val="bg1"/>
                </a:solidFill>
              </a:rPr>
              <a:t>LogRegY</a:t>
            </a:r>
            <a:r>
              <a:rPr lang="en-GB" sz="1000" dirty="0">
                <a:solidFill>
                  <a:schemeClr val="bg1"/>
                </a:solidFill>
              </a:rPr>
              <a:t>, where blue is scatters where </a:t>
            </a:r>
            <a:r>
              <a:rPr lang="en-GB" sz="1000" dirty="0" err="1">
                <a:solidFill>
                  <a:schemeClr val="bg1"/>
                </a:solidFill>
              </a:rPr>
              <a:t>LogRegY</a:t>
            </a:r>
            <a:r>
              <a:rPr lang="en-GB" sz="1000" dirty="0">
                <a:solidFill>
                  <a:schemeClr val="bg1"/>
                </a:solidFill>
              </a:rPr>
              <a:t>=0 and red is where </a:t>
            </a:r>
            <a:r>
              <a:rPr lang="en-GB" sz="1000" dirty="0" err="1">
                <a:solidFill>
                  <a:schemeClr val="bg1"/>
                </a:solidFill>
              </a:rPr>
              <a:t>LogRegY</a:t>
            </a:r>
            <a:r>
              <a:rPr lang="en-GB" sz="1000" dirty="0">
                <a:solidFill>
                  <a:schemeClr val="bg1"/>
                </a:solidFill>
              </a:rPr>
              <a:t>=1 [See legend].</a:t>
            </a:r>
          </a:p>
          <a:p>
            <a:pPr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Diagonal plots represents the histogram lines where blue area/line represents </a:t>
            </a:r>
            <a:r>
              <a:rPr lang="en-GB" sz="1000" dirty="0" err="1">
                <a:solidFill>
                  <a:schemeClr val="bg1"/>
                </a:solidFill>
              </a:rPr>
              <a:t>LogRegY</a:t>
            </a:r>
            <a:r>
              <a:rPr lang="en-GB" sz="1000" dirty="0">
                <a:solidFill>
                  <a:schemeClr val="bg1"/>
                </a:solidFill>
              </a:rPr>
              <a:t>=0 distribution and red is for </a:t>
            </a:r>
            <a:r>
              <a:rPr lang="en-GB" sz="1000" dirty="0" err="1">
                <a:solidFill>
                  <a:schemeClr val="bg1"/>
                </a:solidFill>
              </a:rPr>
              <a:t>LogRegY</a:t>
            </a:r>
            <a:r>
              <a:rPr lang="en-GB" sz="1000" dirty="0">
                <a:solidFill>
                  <a:schemeClr val="bg1"/>
                </a:solidFill>
              </a:rPr>
              <a:t>=1.</a:t>
            </a:r>
          </a:p>
          <a:p>
            <a:pPr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R1, R5 and R14 is selected to go into the model. This seemed like the most intuitive selection based on the visual EDA and steps up to now.</a:t>
            </a:r>
          </a:p>
          <a:p>
            <a:pPr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From previous Chart 16, R1,R5 and R14 seemed to have a high correlation between rest of the features, so having the remaining features does not seem like adding value to the descriptive and predictive power of the model.</a:t>
            </a:r>
          </a:p>
          <a:p>
            <a:pPr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Voltage is bi-model, temperature seems like forced (not dispersed enough), time is an input so should not be considered. Flow rate is also not considered as not showing enough correlation.</a:t>
            </a:r>
          </a:p>
          <a:p>
            <a:pPr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Humidity has good natural distribution, has some correlation, but we will still not considered it as it is assumed to be a random input. Aim of this process is to understand and predict the behaviour of the CO based on R1-R14 sensors.</a:t>
            </a: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06065" y="6159452"/>
            <a:ext cx="5602303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17</a:t>
            </a:r>
            <a:r>
              <a:rPr lang="en-US" sz="1000" b="1" dirty="0">
                <a:solidFill>
                  <a:schemeClr val="bg1"/>
                </a:solidFill>
              </a:rPr>
              <a:t>: Hue Pair plot between final selected features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112B6-C607-461B-926F-86ACA131E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827349"/>
            <a:ext cx="5544616" cy="5273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0EA85-1F36-44BD-B1B0-4F8686F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03CB-B63C-4DCA-AB4B-A54C6ABE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4</a:t>
            </a:r>
            <a:r>
              <a:rPr lang="en-US" sz="1000" b="1" dirty="0">
                <a:solidFill>
                  <a:schemeClr val="bg1"/>
                </a:solidFill>
              </a:rPr>
              <a:t>: Performance Testing Flow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105" y="4758464"/>
            <a:ext cx="7913052" cy="1334832"/>
          </a:xfrm>
          <a:solidFill>
            <a:srgbClr val="EDFAFD"/>
          </a:solidFill>
          <a:ln>
            <a:noFill/>
          </a:ln>
          <a:effectLst/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</a:pPr>
            <a:r>
              <a:rPr lang="en-GB" sz="1000" b="1" dirty="0">
                <a:solidFill>
                  <a:schemeClr val="bg1"/>
                </a:solidFill>
              </a:rPr>
              <a:t>Log_1 </a:t>
            </a:r>
            <a:r>
              <a:rPr lang="en-GB" sz="1000" dirty="0">
                <a:solidFill>
                  <a:schemeClr val="bg1"/>
                </a:solidFill>
              </a:rPr>
              <a:t>indicates the model with all features included. </a:t>
            </a:r>
            <a:r>
              <a:rPr lang="en-GB" sz="1000" b="1" dirty="0">
                <a:solidFill>
                  <a:schemeClr val="bg1"/>
                </a:solidFill>
              </a:rPr>
              <a:t>Log_2 </a:t>
            </a:r>
            <a:r>
              <a:rPr lang="en-GB" sz="1000" dirty="0">
                <a:solidFill>
                  <a:schemeClr val="bg1"/>
                </a:solidFill>
              </a:rPr>
              <a:t>indicates model with only R1,R5 and R14 included. We can see clearly, </a:t>
            </a:r>
            <a:r>
              <a:rPr lang="en-GB" sz="1000" b="1" dirty="0">
                <a:solidFill>
                  <a:schemeClr val="bg1"/>
                </a:solidFill>
              </a:rPr>
              <a:t>Log_2 </a:t>
            </a:r>
            <a:r>
              <a:rPr lang="en-GB" sz="1000" dirty="0">
                <a:solidFill>
                  <a:schemeClr val="bg1"/>
                </a:solidFill>
              </a:rPr>
              <a:t>is performing poorly here. </a:t>
            </a:r>
            <a:r>
              <a:rPr lang="en-GB" sz="1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GINI, Accuracy and Recall </a:t>
            </a:r>
            <a:r>
              <a:rPr lang="en-GB" sz="1000" dirty="0">
                <a:solidFill>
                  <a:schemeClr val="bg1"/>
                </a:solidFill>
              </a:rPr>
              <a:t>are all lower.</a:t>
            </a:r>
          </a:p>
          <a:p>
            <a:pPr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TN is True Positive, FN False Negative, TP True Positive, FP False Positive [Refer 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</a:t>
            </a:r>
            <a:r>
              <a:rPr lang="en-GB" sz="1000" dirty="0">
                <a:solidFill>
                  <a:schemeClr val="bg1"/>
                </a:solidFill>
              </a:rPr>
              <a:t> for more info on this]. In short, we are trying to increase TN and TP and decrease FN and FP.</a:t>
            </a:r>
          </a:p>
          <a:p>
            <a:pPr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Our </a:t>
            </a:r>
            <a:r>
              <a:rPr lang="en-GB" sz="1000" dirty="0" err="1">
                <a:solidFill>
                  <a:schemeClr val="bg1"/>
                </a:solidFill>
              </a:rPr>
              <a:t>LogRegY</a:t>
            </a:r>
            <a:r>
              <a:rPr lang="en-GB" sz="1000" dirty="0">
                <a:solidFill>
                  <a:schemeClr val="bg1"/>
                </a:solidFill>
              </a:rPr>
              <a:t> rate is around 90% [See previous slides showing histograms], so even a random guess would provide near 90% accuracy, so anything around 0.9 accuracy is a poorly performing model. Our </a:t>
            </a:r>
            <a:r>
              <a:rPr lang="en-GB" sz="1000" b="1" dirty="0">
                <a:solidFill>
                  <a:schemeClr val="bg1"/>
                </a:solidFill>
              </a:rPr>
              <a:t>Log_2 </a:t>
            </a:r>
            <a:r>
              <a:rPr lang="en-GB" sz="1000" dirty="0">
                <a:solidFill>
                  <a:schemeClr val="bg1"/>
                </a:solidFill>
              </a:rPr>
              <a:t>is a very poor model in this case.</a:t>
            </a: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87105" y="3147256"/>
            <a:ext cx="3217007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18</a:t>
            </a:r>
            <a:r>
              <a:rPr lang="en-US" sz="1000" b="1" dirty="0">
                <a:solidFill>
                  <a:schemeClr val="bg1"/>
                </a:solidFill>
              </a:rPr>
              <a:t>: Log_1 </a:t>
            </a:r>
            <a:r>
              <a:rPr lang="en-US" sz="1000" b="1" dirty="0" err="1">
                <a:solidFill>
                  <a:schemeClr val="bg1"/>
                </a:solidFill>
              </a:rPr>
              <a:t>Roc_AUC</a:t>
            </a:r>
            <a:r>
              <a:rPr lang="en-US" sz="1000" b="1" dirty="0">
                <a:solidFill>
                  <a:schemeClr val="bg1"/>
                </a:solidFill>
              </a:rPr>
              <a:t> Plot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9CCC9-1CE2-4088-B21B-237E63A0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862876"/>
            <a:ext cx="2221443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0EFC0A5F-5B58-4EFE-86DA-96DCD65DB973}"/>
              </a:ext>
            </a:extLst>
          </p:cNvPr>
          <p:cNvSpPr/>
          <p:nvPr/>
        </p:nvSpPr>
        <p:spPr>
          <a:xfrm>
            <a:off x="479376" y="2132856"/>
            <a:ext cx="3326689" cy="2952328"/>
          </a:xfrm>
          <a:prstGeom prst="rightArrowCallout">
            <a:avLst>
              <a:gd name="adj1" fmla="val 6983"/>
              <a:gd name="adj2" fmla="val 13138"/>
              <a:gd name="adj3" fmla="val 24453"/>
              <a:gd name="adj4" fmla="val 71349"/>
            </a:avLst>
          </a:prstGeom>
          <a:solidFill>
            <a:srgbClr val="FFFFCC">
              <a:alpha val="52941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68A53F37-A5A0-4910-A75D-6833ADDA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05" y="836712"/>
            <a:ext cx="3217007" cy="2269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C4CDBCF-5954-49C4-AA75-95E887CF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36144"/>
              </p:ext>
            </p:extLst>
          </p:nvPr>
        </p:nvGraphicFramePr>
        <p:xfrm>
          <a:off x="3887105" y="3501008"/>
          <a:ext cx="791305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{3B4B98B0-60AC-42C2-AFA5-B58CD77FA1E5}</a:tableStyleId>
              </a:tblPr>
              <a:tblGrid>
                <a:gridCol w="989132">
                  <a:extLst>
                    <a:ext uri="{9D8B030D-6E8A-4147-A177-3AD203B41FA5}">
                      <a16:colId xmlns:a16="http://schemas.microsoft.com/office/drawing/2014/main" val="2758526147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461035922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4033949225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2562543916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1019046898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817496847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2702537929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86901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TN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FN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TP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FP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GINI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7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Log_1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863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00B050"/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00B050"/>
                          </a:solidFill>
                        </a:rPr>
                        <a:t>0.94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00B050"/>
                          </a:solidFill>
                        </a:rPr>
                        <a:t>0.58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3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Log_2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104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842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0.89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62752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459BFD7-3910-4AFF-AAAF-A3D269973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85" y="871100"/>
            <a:ext cx="3217007" cy="2269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36D4793-ED5C-4D05-890A-E5AAEC74545E}"/>
              </a:ext>
            </a:extLst>
          </p:cNvPr>
          <p:cNvSpPr txBox="1">
            <a:spLocks/>
          </p:cNvSpPr>
          <p:nvPr/>
        </p:nvSpPr>
        <p:spPr>
          <a:xfrm>
            <a:off x="8207585" y="3173126"/>
            <a:ext cx="3217007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19</a:t>
            </a:r>
            <a:r>
              <a:rPr lang="en-US" sz="1000" b="1" dirty="0">
                <a:solidFill>
                  <a:schemeClr val="bg1"/>
                </a:solidFill>
              </a:rPr>
              <a:t>: Log_1 </a:t>
            </a:r>
            <a:r>
              <a:rPr lang="en-US" sz="1000" b="1" dirty="0" err="1">
                <a:solidFill>
                  <a:schemeClr val="bg1"/>
                </a:solidFill>
              </a:rPr>
              <a:t>Roc_AUC</a:t>
            </a:r>
            <a:r>
              <a:rPr lang="en-US" sz="1000" b="1" dirty="0">
                <a:solidFill>
                  <a:schemeClr val="bg1"/>
                </a:solidFill>
              </a:rPr>
              <a:t> Plot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B583B-148C-489B-8D75-8B984292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ED5E-6A7D-4F59-BF31-4A2F4A80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4</a:t>
            </a:r>
            <a:r>
              <a:rPr lang="en-US" sz="1000" b="1" dirty="0">
                <a:solidFill>
                  <a:schemeClr val="bg1"/>
                </a:solidFill>
              </a:rPr>
              <a:t>: Performance Testing Flow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105" y="4797152"/>
            <a:ext cx="7913052" cy="1296143"/>
          </a:xfrm>
          <a:solidFill>
            <a:srgbClr val="EDFAFD"/>
          </a:solidFill>
          <a:ln>
            <a:noFill/>
          </a:ln>
          <a:effectLst/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GB" sz="1000" b="1" dirty="0">
                <a:solidFill>
                  <a:schemeClr val="bg1"/>
                </a:solidFill>
              </a:rPr>
              <a:t>SVC_2 </a:t>
            </a:r>
            <a:r>
              <a:rPr lang="en-GB" sz="1000" dirty="0">
                <a:solidFill>
                  <a:schemeClr val="bg1"/>
                </a:solidFill>
              </a:rPr>
              <a:t>Support Vector Model with R1,R5 and R14 included with no </a:t>
            </a:r>
            <a:r>
              <a:rPr lang="en-GB" sz="1000" dirty="0" err="1">
                <a:solidFill>
                  <a:schemeClr val="bg1"/>
                </a:solidFill>
              </a:rPr>
              <a:t>GridSearch</a:t>
            </a:r>
            <a:r>
              <a:rPr lang="en-GB" sz="1000" dirty="0">
                <a:solidFill>
                  <a:schemeClr val="bg1"/>
                </a:solidFill>
              </a:rPr>
              <a:t>, </a:t>
            </a:r>
            <a:r>
              <a:rPr lang="en-GB" sz="1000" b="1" dirty="0">
                <a:solidFill>
                  <a:schemeClr val="bg1"/>
                </a:solidFill>
              </a:rPr>
              <a:t>SVC_Grid_1 </a:t>
            </a:r>
            <a:r>
              <a:rPr lang="en-GB" sz="1000" dirty="0">
                <a:solidFill>
                  <a:schemeClr val="bg1"/>
                </a:solidFill>
              </a:rPr>
              <a:t>means all features included with </a:t>
            </a:r>
            <a:r>
              <a:rPr lang="en-GB" sz="1000" dirty="0" err="1">
                <a:solidFill>
                  <a:schemeClr val="bg1"/>
                </a:solidFill>
              </a:rPr>
              <a:t>GridSearch</a:t>
            </a:r>
            <a:r>
              <a:rPr lang="en-GB" sz="1000" dirty="0">
                <a:solidFill>
                  <a:schemeClr val="bg1"/>
                </a:solidFill>
              </a:rPr>
              <a:t> optimisation. We didn’t tabulate the run results for </a:t>
            </a:r>
            <a:r>
              <a:rPr lang="en-GB" sz="1000" b="1" dirty="0">
                <a:solidFill>
                  <a:schemeClr val="bg1"/>
                </a:solidFill>
              </a:rPr>
              <a:t>SVC_1 </a:t>
            </a:r>
            <a:r>
              <a:rPr lang="en-GB" sz="1000" dirty="0">
                <a:solidFill>
                  <a:schemeClr val="bg1"/>
                </a:solidFill>
              </a:rPr>
              <a:t>because it gave zero GINI.</a:t>
            </a:r>
          </a:p>
          <a:p>
            <a:pPr>
              <a:buClr>
                <a:srgbClr val="0070C0"/>
              </a:buClr>
            </a:pPr>
            <a:r>
              <a:rPr lang="en-GB" sz="1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GINI, Accuracy and Recall </a:t>
            </a:r>
            <a:r>
              <a:rPr lang="en-GB" sz="1000" dirty="0">
                <a:solidFill>
                  <a:schemeClr val="bg1"/>
                </a:solidFill>
              </a:rPr>
              <a:t>are ok in </a:t>
            </a:r>
            <a:r>
              <a:rPr lang="en-GB" sz="1000" b="1" dirty="0">
                <a:solidFill>
                  <a:schemeClr val="bg1"/>
                </a:solidFill>
              </a:rPr>
              <a:t>SVC_Grid_1 </a:t>
            </a:r>
            <a:r>
              <a:rPr lang="en-GB" sz="1000" dirty="0">
                <a:solidFill>
                  <a:schemeClr val="bg1"/>
                </a:solidFill>
              </a:rPr>
              <a:t>and </a:t>
            </a:r>
            <a:r>
              <a:rPr lang="en-GB" sz="1000" b="1" dirty="0">
                <a:solidFill>
                  <a:schemeClr val="bg1"/>
                </a:solidFill>
              </a:rPr>
              <a:t>SVC_Grid_2</a:t>
            </a:r>
            <a:r>
              <a:rPr lang="en-GB" sz="1000" dirty="0">
                <a:solidFill>
                  <a:schemeClr val="bg1"/>
                </a:solidFill>
              </a:rPr>
              <a:t>. And incredible result by adding </a:t>
            </a:r>
            <a:r>
              <a:rPr lang="en-GB" sz="1000" dirty="0" err="1">
                <a:solidFill>
                  <a:schemeClr val="bg1"/>
                </a:solidFill>
              </a:rPr>
              <a:t>GridSearch</a:t>
            </a:r>
            <a:r>
              <a:rPr lang="en-GB" sz="1000" dirty="0">
                <a:solidFill>
                  <a:schemeClr val="bg1"/>
                </a:solidFill>
              </a:rPr>
              <a:t> especially to </a:t>
            </a:r>
            <a:r>
              <a:rPr lang="en-GB" sz="1000" b="1" dirty="0">
                <a:solidFill>
                  <a:schemeClr val="bg1"/>
                </a:solidFill>
              </a:rPr>
              <a:t>SVC_1 </a:t>
            </a:r>
            <a:r>
              <a:rPr lang="en-GB" sz="1000" dirty="0">
                <a:solidFill>
                  <a:schemeClr val="bg1"/>
                </a:solidFill>
              </a:rPr>
              <a:t>where GINI increase from nothing to 0.52. </a:t>
            </a:r>
            <a:r>
              <a:rPr lang="en-GB" sz="1000" b="1" dirty="0">
                <a:solidFill>
                  <a:schemeClr val="bg1"/>
                </a:solidFill>
              </a:rPr>
              <a:t>SVC_Grid_2 </a:t>
            </a:r>
            <a:r>
              <a:rPr lang="en-GB" sz="1000" dirty="0">
                <a:solidFill>
                  <a:schemeClr val="bg1"/>
                </a:solidFill>
              </a:rPr>
              <a:t>is significant improvement as only with 3 features, we were able to describe almost all of the prediction power of </a:t>
            </a:r>
            <a:r>
              <a:rPr lang="en-GB" sz="1000" b="1" dirty="0">
                <a:solidFill>
                  <a:schemeClr val="bg1"/>
                </a:solidFill>
              </a:rPr>
              <a:t>Log_1 </a:t>
            </a:r>
            <a:r>
              <a:rPr lang="en-GB" sz="1000" dirty="0">
                <a:solidFill>
                  <a:schemeClr val="bg1"/>
                </a:solidFill>
              </a:rPr>
              <a:t>with all features included [see previous slide].</a:t>
            </a: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87105" y="2775273"/>
            <a:ext cx="2568936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20</a:t>
            </a:r>
            <a:r>
              <a:rPr lang="en-US" sz="1000" b="1" dirty="0">
                <a:solidFill>
                  <a:schemeClr val="bg1"/>
                </a:solidFill>
              </a:rPr>
              <a:t>: SVC_1 </a:t>
            </a:r>
            <a:r>
              <a:rPr lang="en-US" sz="1000" b="1" dirty="0" err="1">
                <a:solidFill>
                  <a:schemeClr val="bg1"/>
                </a:solidFill>
              </a:rPr>
              <a:t>Roc_AUC</a:t>
            </a:r>
            <a:r>
              <a:rPr lang="en-US" sz="1000" b="1" dirty="0">
                <a:solidFill>
                  <a:schemeClr val="bg1"/>
                </a:solidFill>
              </a:rPr>
              <a:t> Plot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9CCC9-1CE2-4088-B21B-237E63A0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862876"/>
            <a:ext cx="2221443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0EFC0A5F-5B58-4EFE-86DA-96DCD65DB973}"/>
              </a:ext>
            </a:extLst>
          </p:cNvPr>
          <p:cNvSpPr/>
          <p:nvPr/>
        </p:nvSpPr>
        <p:spPr>
          <a:xfrm>
            <a:off x="479376" y="2132856"/>
            <a:ext cx="3326689" cy="2952328"/>
          </a:xfrm>
          <a:prstGeom prst="rightArrowCallout">
            <a:avLst>
              <a:gd name="adj1" fmla="val 6983"/>
              <a:gd name="adj2" fmla="val 13138"/>
              <a:gd name="adj3" fmla="val 24453"/>
              <a:gd name="adj4" fmla="val 71349"/>
            </a:avLst>
          </a:prstGeom>
          <a:solidFill>
            <a:srgbClr val="FFFFCC">
              <a:alpha val="52941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C4CDBCF-5954-49C4-AA75-95E887CF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29819"/>
              </p:ext>
            </p:extLst>
          </p:nvPr>
        </p:nvGraphicFramePr>
        <p:xfrm>
          <a:off x="3887105" y="3097768"/>
          <a:ext cx="7913056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{3B4B98B0-60AC-42C2-AFA5-B58CD77FA1E5}</a:tableStyleId>
              </a:tblPr>
              <a:tblGrid>
                <a:gridCol w="989132">
                  <a:extLst>
                    <a:ext uri="{9D8B030D-6E8A-4147-A177-3AD203B41FA5}">
                      <a16:colId xmlns:a16="http://schemas.microsoft.com/office/drawing/2014/main" val="2758526147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461035922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4033949225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2562543916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1019046898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817496847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2702537929"/>
                    </a:ext>
                  </a:extLst>
                </a:gridCol>
                <a:gridCol w="989132">
                  <a:extLst>
                    <a:ext uri="{9D8B030D-6E8A-4147-A177-3AD203B41FA5}">
                      <a16:colId xmlns:a16="http://schemas.microsoft.com/office/drawing/2014/main" val="86901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TN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FN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TP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FP</a:t>
                      </a:r>
                    </a:p>
                  </a:txBody>
                  <a:tcPr>
                    <a:solidFill>
                      <a:srgbClr val="8CC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GINI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7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SVC_2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882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0.10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0.91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0.10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3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SVC_Grid_1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864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00B050"/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00B050"/>
                          </a:solidFill>
                        </a:rPr>
                        <a:t>0.94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00B050"/>
                          </a:solidFill>
                        </a:rPr>
                        <a:t>0.58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6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SVC_Grid_2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832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>
                    <a:solidFill>
                      <a:srgbClr val="C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75489"/>
                  </a:ext>
                </a:extLst>
              </a:tr>
            </a:tbl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19911C-57BB-4A65-A247-63A084C7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05" y="823710"/>
            <a:ext cx="2568593" cy="1867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person&#10;&#10;Description automatically generated">
            <a:extLst>
              <a:ext uri="{FF2B5EF4-FFF2-40B4-BE49-F238E27FC236}">
                <a16:creationId xmlns:a16="http://schemas.microsoft.com/office/drawing/2014/main" id="{56B35E6B-CF59-4717-A5A5-7D52C5DF6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804242"/>
            <a:ext cx="2453499" cy="1886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BB1228C-4BE0-445E-A0FD-E348DEBFC86F}"/>
              </a:ext>
            </a:extLst>
          </p:cNvPr>
          <p:cNvSpPr txBox="1">
            <a:spLocks/>
          </p:cNvSpPr>
          <p:nvPr/>
        </p:nvSpPr>
        <p:spPr>
          <a:xfrm>
            <a:off x="6528049" y="2784962"/>
            <a:ext cx="2568936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21</a:t>
            </a:r>
            <a:r>
              <a:rPr lang="en-US" sz="1000" b="1" dirty="0">
                <a:solidFill>
                  <a:schemeClr val="bg1"/>
                </a:solidFill>
              </a:rPr>
              <a:t>: SVC_Grid_1 </a:t>
            </a:r>
            <a:r>
              <a:rPr lang="en-US" sz="1000" b="1" dirty="0" err="1">
                <a:solidFill>
                  <a:schemeClr val="bg1"/>
                </a:solidFill>
              </a:rPr>
              <a:t>Roc_AUC</a:t>
            </a:r>
            <a:r>
              <a:rPr lang="en-US" sz="1000" b="1" dirty="0">
                <a:solidFill>
                  <a:schemeClr val="bg1"/>
                </a:solidFill>
              </a:rPr>
              <a:t> Plot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E360F5-C667-457E-A3A3-88AC5CDBF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985" y="804242"/>
            <a:ext cx="2703171" cy="1886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5B72BA-4408-4681-BE87-ED588D96B35A}"/>
              </a:ext>
            </a:extLst>
          </p:cNvPr>
          <p:cNvSpPr txBox="1">
            <a:spLocks/>
          </p:cNvSpPr>
          <p:nvPr/>
        </p:nvSpPr>
        <p:spPr>
          <a:xfrm>
            <a:off x="9138664" y="2775273"/>
            <a:ext cx="2661492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22</a:t>
            </a:r>
            <a:r>
              <a:rPr lang="en-US" sz="1000" b="1" dirty="0">
                <a:solidFill>
                  <a:schemeClr val="bg1"/>
                </a:solidFill>
              </a:rPr>
              <a:t>: SVC_Grid_2 </a:t>
            </a:r>
            <a:r>
              <a:rPr lang="en-US" sz="1000" b="1" dirty="0" err="1">
                <a:solidFill>
                  <a:schemeClr val="bg1"/>
                </a:solidFill>
              </a:rPr>
              <a:t>Roc_AUC</a:t>
            </a:r>
            <a:r>
              <a:rPr lang="en-US" sz="1000" b="1" dirty="0">
                <a:solidFill>
                  <a:schemeClr val="bg1"/>
                </a:solidFill>
              </a:rPr>
              <a:t> Plot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0AE64-A79D-4B6C-A2CE-949B6FDE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622BB-612D-4FB9-B019-8224BF45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 Results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5</a:t>
            </a:r>
            <a:r>
              <a:rPr lang="en-US" sz="1000" b="1" dirty="0">
                <a:solidFill>
                  <a:schemeClr val="bg1"/>
                </a:solidFill>
              </a:rPr>
              <a:t>: Model Automation Flow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4272" y="908720"/>
            <a:ext cx="3032707" cy="5192098"/>
          </a:xfrm>
          <a:solidFill>
            <a:srgbClr val="EDFAFD"/>
          </a:solidFill>
          <a:ln>
            <a:noFill/>
          </a:ln>
          <a:effectLst/>
        </p:spPr>
        <p:txBody>
          <a:bodyPr>
            <a:normAutofit fontScale="92500" lnSpcReduction="10000"/>
          </a:bodyPr>
          <a:lstStyle/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We have designed a dashboard as such, where can be compared 5 model selection performance based on time/date dependent data.</a:t>
            </a:r>
          </a:p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We have utilized all of the available 13 data sets, so Data number is indicated in the horizontal axis [See 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</a:t>
            </a:r>
            <a:r>
              <a:rPr lang="en-GB" sz="1000" dirty="0">
                <a:solidFill>
                  <a:schemeClr val="bg1"/>
                </a:solidFill>
              </a:rPr>
              <a:t> for list of data corresponding date].</a:t>
            </a:r>
          </a:p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We have come to a come to a conclusion that either full feature </a:t>
            </a:r>
            <a:r>
              <a:rPr lang="en-GB" sz="1000" b="1" dirty="0">
                <a:solidFill>
                  <a:schemeClr val="bg1"/>
                </a:solidFill>
              </a:rPr>
              <a:t>Log_1 </a:t>
            </a:r>
            <a:r>
              <a:rPr lang="en-GB" sz="1000" dirty="0">
                <a:solidFill>
                  <a:schemeClr val="bg1"/>
                </a:solidFill>
              </a:rPr>
              <a:t>or </a:t>
            </a:r>
            <a:r>
              <a:rPr lang="en-GB" sz="1000" b="1" dirty="0">
                <a:solidFill>
                  <a:schemeClr val="bg1"/>
                </a:solidFill>
              </a:rPr>
              <a:t>SVC_Grid_2 </a:t>
            </a:r>
            <a:r>
              <a:rPr lang="en-GB" sz="1000" dirty="0">
                <a:solidFill>
                  <a:schemeClr val="bg1"/>
                </a:solidFill>
              </a:rPr>
              <a:t>is the best option at this stage [This is for demonstration only, there are more to consider into this – will be explained in the meeting].</a:t>
            </a:r>
          </a:p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The reason for our conclusion is although all models shows stability on results [which is a reflection of data consistency],</a:t>
            </a:r>
            <a:r>
              <a:rPr lang="en-GB" sz="1000" b="1" dirty="0">
                <a:solidFill>
                  <a:schemeClr val="bg1"/>
                </a:solidFill>
              </a:rPr>
              <a:t> Log_1</a:t>
            </a:r>
            <a:r>
              <a:rPr lang="en-GB" sz="1000" dirty="0">
                <a:solidFill>
                  <a:schemeClr val="bg1"/>
                </a:solidFill>
              </a:rPr>
              <a:t>, </a:t>
            </a:r>
            <a:r>
              <a:rPr lang="en-GB" sz="1000" b="1" dirty="0" err="1">
                <a:solidFill>
                  <a:schemeClr val="bg1"/>
                </a:solidFill>
              </a:rPr>
              <a:t>SVC_Grid</a:t>
            </a:r>
            <a:r>
              <a:rPr lang="en-GB" sz="1000" b="1" dirty="0">
                <a:solidFill>
                  <a:schemeClr val="bg1"/>
                </a:solidFill>
              </a:rPr>
              <a:t> </a:t>
            </a:r>
            <a:r>
              <a:rPr lang="en-GB" sz="1000" dirty="0">
                <a:solidFill>
                  <a:schemeClr val="bg1"/>
                </a:solidFill>
              </a:rPr>
              <a:t>models showed superiority over other options. </a:t>
            </a:r>
            <a:r>
              <a:rPr lang="en-GB" sz="1000" b="1" dirty="0">
                <a:solidFill>
                  <a:schemeClr val="bg1"/>
                </a:solidFill>
              </a:rPr>
              <a:t>SVC_Grid_2 </a:t>
            </a:r>
            <a:r>
              <a:rPr lang="en-GB" sz="1000" dirty="0">
                <a:solidFill>
                  <a:schemeClr val="bg1"/>
                </a:solidFill>
              </a:rPr>
              <a:t>performed good considering with only 3 features which reduces complexity and eases implementation &amp; monitoring.</a:t>
            </a:r>
          </a:p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steps </a:t>
            </a:r>
            <a:r>
              <a:rPr lang="en-GB" sz="1000" dirty="0">
                <a:solidFill>
                  <a:schemeClr val="bg1"/>
                </a:solidFill>
              </a:rPr>
              <a:t>going forward could be possible to check other supervised algorithms e.g. [Though listed below tend to work better for nonlinear features, still worth checking]</a:t>
            </a:r>
          </a:p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These could be </a:t>
            </a:r>
            <a:r>
              <a:rPr lang="en-GB" sz="1000" dirty="0" err="1">
                <a:solidFill>
                  <a:schemeClr val="bg1"/>
                </a:solidFill>
              </a:rPr>
              <a:t>XGBoost</a:t>
            </a:r>
            <a:r>
              <a:rPr lang="en-GB" sz="1000" dirty="0">
                <a:solidFill>
                  <a:schemeClr val="bg1"/>
                </a:solidFill>
              </a:rPr>
              <a:t>, Random Forrest.</a:t>
            </a:r>
          </a:p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We can try un-supervised classification(s) to start with and model different classifications separately e.g. If we have two voltage input(s) - two waves or bi-modal input, this may suggest we may have some classification(s), where we can use </a:t>
            </a:r>
            <a:r>
              <a:rPr lang="en-GB" sz="1000" dirty="0" err="1">
                <a:solidFill>
                  <a:schemeClr val="bg1"/>
                </a:solidFill>
              </a:rPr>
              <a:t>algo’s</a:t>
            </a:r>
            <a:r>
              <a:rPr lang="en-GB" sz="1000" dirty="0">
                <a:solidFill>
                  <a:schemeClr val="bg1"/>
                </a:solidFill>
              </a:rPr>
              <a:t> like:</a:t>
            </a:r>
          </a:p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K means, PCA: Principle Component Analysis, to </a:t>
            </a:r>
            <a:r>
              <a:rPr lang="en-GB" sz="1000" dirty="0" err="1">
                <a:solidFill>
                  <a:schemeClr val="bg1"/>
                </a:solidFill>
              </a:rPr>
              <a:t>idenfity</a:t>
            </a:r>
            <a:r>
              <a:rPr lang="en-GB" sz="1000" dirty="0">
                <a:solidFill>
                  <a:schemeClr val="bg1"/>
                </a:solidFill>
              </a:rPr>
              <a:t> these classification(s), cluster(s).</a:t>
            </a:r>
          </a:p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If we have resource time, we can check Deep Learning Algorithms like Neural networks.</a:t>
            </a:r>
          </a:p>
          <a:p>
            <a:pPr marL="144000" indent="-144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These could be, perceptron models with </a:t>
            </a:r>
            <a:r>
              <a:rPr lang="en-GB" sz="1000" dirty="0" err="1">
                <a:solidFill>
                  <a:schemeClr val="bg1"/>
                </a:solidFill>
              </a:rPr>
              <a:t>Tensorflow</a:t>
            </a:r>
            <a:r>
              <a:rPr lang="en-GB" sz="1000" dirty="0">
                <a:solidFill>
                  <a:schemeClr val="bg1"/>
                </a:solidFill>
              </a:rPr>
              <a:t> &amp; </a:t>
            </a:r>
            <a:r>
              <a:rPr lang="en-GB" sz="1000" dirty="0" err="1">
                <a:solidFill>
                  <a:schemeClr val="bg1"/>
                </a:solidFill>
              </a:rPr>
              <a:t>Keras</a:t>
            </a:r>
            <a:r>
              <a:rPr lang="en-GB" sz="1000" dirty="0">
                <a:solidFill>
                  <a:schemeClr val="bg1"/>
                </a:solidFill>
              </a:rPr>
              <a:t>, Backpropagation and activation function optimisation and so on.</a:t>
            </a: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81019" y="6159452"/>
            <a:ext cx="4369134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23</a:t>
            </a:r>
            <a:r>
              <a:rPr lang="en-US" sz="1000" b="1" dirty="0">
                <a:solidFill>
                  <a:schemeClr val="bg1"/>
                </a:solidFill>
              </a:rPr>
              <a:t>: GINI, Recall, Accuracy - Combined Plot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48BFC-34BC-475D-9A35-F187D572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855354"/>
            <a:ext cx="2224638" cy="5237942"/>
          </a:xfrm>
          <a:prstGeom prst="rect">
            <a:avLst/>
          </a:prstGeom>
        </p:spPr>
      </p:pic>
      <p:sp>
        <p:nvSpPr>
          <p:cNvPr id="17" name="Callout: Right Arrow 16">
            <a:extLst>
              <a:ext uri="{FF2B5EF4-FFF2-40B4-BE49-F238E27FC236}">
                <a16:creationId xmlns:a16="http://schemas.microsoft.com/office/drawing/2014/main" id="{318537C5-DA7E-4F0E-94F8-D7D4FA65EFB4}"/>
              </a:ext>
            </a:extLst>
          </p:cNvPr>
          <p:cNvSpPr/>
          <p:nvPr/>
        </p:nvSpPr>
        <p:spPr>
          <a:xfrm>
            <a:off x="479376" y="3140968"/>
            <a:ext cx="3096345" cy="1872208"/>
          </a:xfrm>
          <a:prstGeom prst="rightArrowCallout">
            <a:avLst>
              <a:gd name="adj1" fmla="val 18895"/>
              <a:gd name="adj2" fmla="val 22965"/>
              <a:gd name="adj3" fmla="val 22512"/>
              <a:gd name="adj4" fmla="val 75626"/>
            </a:avLst>
          </a:prstGeom>
          <a:solidFill>
            <a:srgbClr val="FFC000">
              <a:alpha val="52941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E1711DE-BB63-4150-BACF-A34E036D7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81" y="855355"/>
            <a:ext cx="4729175" cy="1752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075723FD-67CC-4C7E-B4D1-14877E98E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94" y="2599419"/>
            <a:ext cx="4729175" cy="1765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747536-113B-4ABC-913D-76E8767E3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94" y="4439157"/>
            <a:ext cx="4729175" cy="1720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08208-9B92-475A-BA96-93E99BE5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8C57B-B728-4674-B39D-72CCF282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Process Architecture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484514" y="5978903"/>
            <a:ext cx="8819547" cy="331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6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sz="1900" dirty="0">
                <a:solidFill>
                  <a:schemeClr val="bg1"/>
                </a:solidFill>
              </a:rPr>
              <a:t>Process Architecture - Flow Diagrams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80ED8F-C35F-4430-9399-7A0CC8261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08368" y="905874"/>
            <a:ext cx="2509662" cy="1587022"/>
          </a:xfrm>
          <a:solidFill>
            <a:srgbClr val="EDFAFD"/>
          </a:solidFill>
          <a:ln>
            <a:noFill/>
          </a:ln>
          <a:effectLst/>
        </p:spPr>
        <p:txBody>
          <a:bodyPr>
            <a:normAutofit lnSpcReduction="10000"/>
          </a:bodyPr>
          <a:lstStyle/>
          <a:p>
            <a:pPr marL="108000" indent="-108000">
              <a:spcBef>
                <a:spcPts val="6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Cloud and General System Considerations include:</a:t>
            </a:r>
          </a:p>
          <a:p>
            <a:pPr marL="108000" indent="-108000">
              <a:spcBef>
                <a:spcPts val="6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Frequency of data refresh, lag/real time transfer, speed, security, ML analytics type e.g. cloud vs server.</a:t>
            </a:r>
          </a:p>
          <a:p>
            <a:pPr marL="108000" indent="-108000">
              <a:spcBef>
                <a:spcPts val="6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This is high level Industrial IoT Process Architecture. For our solution, we receive data from 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</a:t>
            </a:r>
            <a:r>
              <a:rPr lang="en-GB" sz="1000" dirty="0">
                <a:solidFill>
                  <a:schemeClr val="bg1"/>
                </a:solidFill>
              </a:rPr>
              <a:t> and follow the process.</a:t>
            </a:r>
          </a:p>
          <a:p>
            <a:pPr marL="108000" indent="-108000">
              <a:spcBef>
                <a:spcPts val="6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</a:rPr>
              <a:t>ML Model is part of Cloud Analytics.</a:t>
            </a:r>
          </a:p>
          <a:p>
            <a:pPr marL="108000" indent="-108000">
              <a:spcBef>
                <a:spcPts val="600"/>
              </a:spcBef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  <a:p>
            <a:pPr marL="108000" indent="-108000">
              <a:spcBef>
                <a:spcPts val="600"/>
              </a:spcBef>
              <a:buClr>
                <a:srgbClr val="0070C0"/>
              </a:buClr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237F5-12F3-46FD-863B-3ACEAB4D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4C848-B15A-443E-B8EB-7ADBD1E0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20ACA5-E879-4EE5-B793-B73CA748ED25}"/>
              </a:ext>
            </a:extLst>
          </p:cNvPr>
          <p:cNvSpPr txBox="1">
            <a:spLocks/>
          </p:cNvSpPr>
          <p:nvPr/>
        </p:nvSpPr>
        <p:spPr>
          <a:xfrm>
            <a:off x="9409851" y="2636912"/>
            <a:ext cx="2509662" cy="32403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spcBef>
                <a:spcPts val="9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ERP: </a:t>
            </a:r>
            <a:r>
              <a:rPr lang="en-GB" sz="1000" dirty="0">
                <a:solidFill>
                  <a:schemeClr val="bg1"/>
                </a:solidFill>
              </a:rPr>
              <a:t>Enterprise Requirements Planning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MES: </a:t>
            </a:r>
            <a:r>
              <a:rPr lang="en-GB" sz="1000" dirty="0">
                <a:solidFill>
                  <a:schemeClr val="bg1"/>
                </a:solidFill>
              </a:rPr>
              <a:t>Manufacturing Execution System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CNC: </a:t>
            </a:r>
            <a:r>
              <a:rPr lang="en-GB" sz="1000" dirty="0">
                <a:solidFill>
                  <a:schemeClr val="bg1"/>
                </a:solidFill>
              </a:rPr>
              <a:t>Computer Numerical Control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PLC: </a:t>
            </a:r>
            <a:r>
              <a:rPr lang="en-GB" sz="1000" dirty="0">
                <a:solidFill>
                  <a:schemeClr val="bg1"/>
                </a:solidFill>
              </a:rPr>
              <a:t>Programmable Logic Controller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DCS: </a:t>
            </a:r>
            <a:r>
              <a:rPr lang="en-GB" sz="1000" dirty="0">
                <a:solidFill>
                  <a:schemeClr val="bg1"/>
                </a:solidFill>
              </a:rPr>
              <a:t>Distributed Control System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</a:t>
            </a:r>
            <a:r>
              <a:rPr lang="en-GB" sz="1000" dirty="0">
                <a:solidFill>
                  <a:schemeClr val="bg1"/>
                </a:solidFill>
              </a:rPr>
              <a:t>: Representations State Transfer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RESTful: </a:t>
            </a:r>
            <a:r>
              <a:rPr lang="en-GB" sz="1000" dirty="0">
                <a:solidFill>
                  <a:schemeClr val="bg1"/>
                </a:solidFill>
              </a:rPr>
              <a:t>Web services that conform to the REST architectural style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OPC: </a:t>
            </a:r>
            <a:r>
              <a:rPr lang="en-GB" sz="1000" dirty="0">
                <a:solidFill>
                  <a:schemeClr val="bg1"/>
                </a:solidFill>
              </a:rPr>
              <a:t>Open Platform Communication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OPC-UA: </a:t>
            </a:r>
            <a:r>
              <a:rPr lang="en-GB" sz="1000" dirty="0">
                <a:solidFill>
                  <a:schemeClr val="bg1"/>
                </a:solidFill>
              </a:rPr>
              <a:t>OPC Unified Architecture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OPC-DA: </a:t>
            </a:r>
            <a:r>
              <a:rPr lang="en-GB" sz="1000" dirty="0">
                <a:solidFill>
                  <a:schemeClr val="bg1"/>
                </a:solidFill>
              </a:rPr>
              <a:t>OPC Data Access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MQTT: </a:t>
            </a:r>
            <a:r>
              <a:rPr lang="en-GB" sz="1000" dirty="0">
                <a:solidFill>
                  <a:schemeClr val="bg1"/>
                </a:solidFill>
              </a:rPr>
              <a:t>Message Queuing Telemetry Transport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CoAP: </a:t>
            </a:r>
            <a:r>
              <a:rPr lang="en-GB" sz="1000" dirty="0">
                <a:solidFill>
                  <a:schemeClr val="bg1"/>
                </a:solidFill>
              </a:rPr>
              <a:t>Constrained Application Protocol</a:t>
            </a:r>
          </a:p>
          <a:p>
            <a:pPr marL="108000" indent="-108000">
              <a:spcBef>
                <a:spcPts val="300"/>
              </a:spcBef>
              <a:buClr>
                <a:srgbClr val="0070C0"/>
              </a:buClr>
            </a:pP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IoT: </a:t>
            </a:r>
            <a:r>
              <a:rPr lang="en-GB" sz="1000" dirty="0">
                <a:solidFill>
                  <a:schemeClr val="bg1"/>
                </a:solidFill>
              </a:rPr>
              <a:t>Internet of Things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DDF9D-B6EC-41FA-A252-EF65A009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0" y="908720"/>
            <a:ext cx="8819547" cy="4965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1C8A0450-9FC7-4205-90FA-D2C1E915DB7F}"/>
              </a:ext>
            </a:extLst>
          </p:cNvPr>
          <p:cNvSpPr/>
          <p:nvPr/>
        </p:nvSpPr>
        <p:spPr>
          <a:xfrm>
            <a:off x="381000" y="2295399"/>
            <a:ext cx="1643682" cy="1060510"/>
          </a:xfrm>
          <a:prstGeom prst="downArrowCallout">
            <a:avLst/>
          </a:prstGeom>
          <a:solidFill>
            <a:srgbClr val="FFFFCC">
              <a:alpha val="72000"/>
            </a:srgbClr>
          </a:solidFill>
          <a:ln w="1016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SENSORS are providing the required data.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[see 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1</a:t>
            </a:r>
            <a:r>
              <a:rPr lang="en-GB" sz="10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2633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248776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Introduction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6F0F209-01EE-4672-BDB9-312F49A4B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124744"/>
            <a:ext cx="6640264" cy="30345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159895" y="4159293"/>
            <a:ext cx="6640263" cy="83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1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Experiment Setup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[ Ref: </a:t>
            </a:r>
            <a:r>
              <a:rPr lang="en-GB" sz="1200" dirty="0">
                <a:hlinkClick r:id="rId3"/>
              </a:rPr>
              <a:t>https://www.sciencedirect.com/science/article/abs/pii/S0003267018303702</a:t>
            </a:r>
            <a:r>
              <a:rPr lang="en-GB" sz="1200" dirty="0"/>
              <a:t> </a:t>
            </a:r>
            <a:r>
              <a:rPr lang="en-GB" sz="1200" b="1" dirty="0">
                <a:solidFill>
                  <a:schemeClr val="bg1"/>
                </a:solidFill>
              </a:rPr>
              <a:t>]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D0B9FA9-7A34-4B06-9AE3-FCC635108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840" y="1124744"/>
            <a:ext cx="4696047" cy="4896544"/>
          </a:xfrm>
          <a:solidFill>
            <a:srgbClr val="EDFAFD"/>
          </a:solidFill>
          <a:effectLst/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</a:pPr>
            <a:r>
              <a:rPr lang="en-GB" sz="1400" dirty="0">
                <a:solidFill>
                  <a:schemeClr val="bg1"/>
                </a:solidFill>
              </a:rPr>
              <a:t>Chemical detection platform composed of 14 temperature-modulated metal oxide semiconductor (MOX) gas sensors as in </a:t>
            </a:r>
            <a:r>
              <a:rPr lang="en-GB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1</a:t>
            </a:r>
            <a:r>
              <a:rPr lang="en-GB" sz="1400" dirty="0">
                <a:solidFill>
                  <a:schemeClr val="bg1"/>
                </a:solidFill>
              </a:rPr>
              <a:t>. </a:t>
            </a:r>
          </a:p>
          <a:p>
            <a:pPr>
              <a:buClr>
                <a:srgbClr val="0070C0"/>
              </a:buClr>
            </a:pPr>
            <a:r>
              <a:rPr lang="en-GB" sz="1400" dirty="0">
                <a:solidFill>
                  <a:schemeClr val="bg1"/>
                </a:solidFill>
              </a:rPr>
              <a:t>The sensors are exposed to dynamic mixtures of carbon monoxide (CO) and humid synthetic air in a gas chamber.</a:t>
            </a:r>
          </a:p>
          <a:p>
            <a:pPr>
              <a:buClr>
                <a:srgbClr val="0070C0"/>
              </a:buClr>
            </a:pPr>
            <a:r>
              <a:rPr lang="en-GB" sz="1400" dirty="0">
                <a:solidFill>
                  <a:schemeClr val="bg1"/>
                </a:solidFill>
              </a:rPr>
              <a:t>Data collected with features based on input from 14 MOX sensors (</a:t>
            </a:r>
            <a:r>
              <a:rPr lang="en-GB" sz="1400" dirty="0" err="1">
                <a:solidFill>
                  <a:schemeClr val="bg1"/>
                </a:solidFill>
              </a:rPr>
              <a:t>MOhm</a:t>
            </a:r>
            <a:r>
              <a:rPr lang="en-GB" sz="1400" dirty="0">
                <a:solidFill>
                  <a:schemeClr val="bg1"/>
                </a:solidFill>
              </a:rPr>
              <a:t>), CO (ppm), Humidity (%</a:t>
            </a:r>
            <a:r>
              <a:rPr lang="en-GB" sz="1400" dirty="0" err="1">
                <a:solidFill>
                  <a:schemeClr val="bg1"/>
                </a:solidFill>
              </a:rPr>
              <a:t>r.h</a:t>
            </a:r>
            <a:r>
              <a:rPr lang="en-GB" sz="1400" dirty="0">
                <a:solidFill>
                  <a:schemeClr val="bg1"/>
                </a:solidFill>
              </a:rPr>
              <a:t>.), Temperature (ºC), Flow rate (mL/min), Heater voltage (V).</a:t>
            </a:r>
          </a:p>
          <a:p>
            <a:pPr>
              <a:buClr>
                <a:srgbClr val="0070C0"/>
              </a:buClr>
            </a:pPr>
            <a:r>
              <a:rPr lang="en-GB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Step_1 </a:t>
            </a:r>
            <a:r>
              <a:rPr lang="en-GB" sz="1400" dirty="0">
                <a:solidFill>
                  <a:schemeClr val="bg1"/>
                </a:solidFill>
              </a:rPr>
              <a:t>is </a:t>
            </a:r>
            <a:r>
              <a:rPr lang="en-GB" sz="1400" dirty="0">
                <a:solidFill>
                  <a:srgbClr val="0070C0"/>
                </a:solidFill>
              </a:rPr>
              <a:t>“Modelling Process” </a:t>
            </a:r>
            <a:r>
              <a:rPr lang="en-GB" sz="1400" dirty="0">
                <a:solidFill>
                  <a:schemeClr val="bg1"/>
                </a:solidFill>
              </a:rPr>
              <a:t>to develop a tool, which will provide predictions for the presence of CO (ppm), given features described above within collected data [e.g. validation is also part of first step].</a:t>
            </a:r>
          </a:p>
          <a:p>
            <a:pPr>
              <a:buClr>
                <a:srgbClr val="0070C0"/>
              </a:buClr>
            </a:pPr>
            <a:r>
              <a:rPr lang="en-GB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Step_2 </a:t>
            </a:r>
            <a:r>
              <a:rPr lang="en-GB" sz="1400" dirty="0">
                <a:solidFill>
                  <a:schemeClr val="bg1"/>
                </a:solidFill>
              </a:rPr>
              <a:t>is </a:t>
            </a:r>
            <a:r>
              <a:rPr lang="en-GB" sz="1400" dirty="0">
                <a:solidFill>
                  <a:srgbClr val="0070C0"/>
                </a:solidFill>
              </a:rPr>
              <a:t>“Model Results” </a:t>
            </a:r>
            <a:r>
              <a:rPr lang="en-GB" sz="1400" dirty="0">
                <a:solidFill>
                  <a:schemeClr val="bg1"/>
                </a:solidFill>
              </a:rPr>
              <a:t>and recommendations on commissioning, testing, periodic monitoring and calibrating the solution deployed.</a:t>
            </a:r>
          </a:p>
          <a:p>
            <a:pPr>
              <a:buClr>
                <a:srgbClr val="0070C0"/>
              </a:buClr>
            </a:pPr>
            <a:r>
              <a:rPr lang="en-GB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Step_3 </a:t>
            </a:r>
            <a:r>
              <a:rPr lang="en-GB" sz="1200" dirty="0">
                <a:solidFill>
                  <a:schemeClr val="bg1"/>
                </a:solidFill>
              </a:rPr>
              <a:t>is </a:t>
            </a:r>
            <a:r>
              <a:rPr lang="en-GB" sz="1400" dirty="0">
                <a:solidFill>
                  <a:srgbClr val="0070C0"/>
                </a:solidFill>
              </a:rPr>
              <a:t>“Process Architecture</a:t>
            </a:r>
            <a:r>
              <a:rPr lang="en-GB" sz="1200" dirty="0">
                <a:solidFill>
                  <a:srgbClr val="0070C0"/>
                </a:solidFill>
              </a:rPr>
              <a:t>” </a:t>
            </a:r>
            <a:r>
              <a:rPr lang="en-GB" sz="1200" dirty="0">
                <a:solidFill>
                  <a:schemeClr val="bg1"/>
                </a:solidFill>
              </a:rPr>
              <a:t>for the actual deployment of the model.</a:t>
            </a:r>
            <a:endParaRPr lang="en-GB" sz="13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9BF47-6953-4FD6-84B1-53F735F4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6861-98D6-44EE-AE47-7CBE0EFD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0818294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23780" y="6021288"/>
            <a:ext cx="10806570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2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Machine Learning Logic Flow – Process Map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720F16-D99C-44A0-846C-5D1152F9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0" y="901647"/>
            <a:ext cx="10806570" cy="5119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AC8EB-60C4-4A19-AB01-68085314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1CDF3-765D-4871-8B8A-BAEF7743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3</a:t>
            </a:r>
            <a:r>
              <a:rPr lang="en-US" sz="1000" b="1" dirty="0">
                <a:solidFill>
                  <a:schemeClr val="bg1"/>
                </a:solidFill>
              </a:rPr>
              <a:t>: Exploratory Data Analysis Flow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372B5-E5DB-4F2B-9853-F84E246F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870398"/>
            <a:ext cx="2221442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20F096AD-86C0-4183-95E0-AC0A4A8A7B33}"/>
              </a:ext>
            </a:extLst>
          </p:cNvPr>
          <p:cNvSpPr/>
          <p:nvPr/>
        </p:nvSpPr>
        <p:spPr>
          <a:xfrm>
            <a:off x="479375" y="1124744"/>
            <a:ext cx="3168353" cy="864096"/>
          </a:xfrm>
          <a:prstGeom prst="rightArrowCallout">
            <a:avLst>
              <a:gd name="adj1" fmla="val 18895"/>
              <a:gd name="adj2" fmla="val 22965"/>
              <a:gd name="adj3" fmla="val 59595"/>
              <a:gd name="adj4" fmla="val 75626"/>
            </a:avLst>
          </a:prstGeom>
          <a:solidFill>
            <a:srgbClr val="FFFFCC">
              <a:alpha val="53000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A close up of a building&#10;&#10;Description automatically generated">
            <a:extLst>
              <a:ext uri="{FF2B5EF4-FFF2-40B4-BE49-F238E27FC236}">
                <a16:creationId xmlns:a16="http://schemas.microsoft.com/office/drawing/2014/main" id="{7BC86A3E-F4EE-48A8-BF29-D9BD173C9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94" y="870398"/>
            <a:ext cx="2527474" cy="17665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4" y="3140968"/>
            <a:ext cx="2507294" cy="2959850"/>
          </a:xfrm>
          <a:solidFill>
            <a:srgbClr val="EDFAFD"/>
          </a:solidFill>
          <a:ln>
            <a:noFill/>
          </a:ln>
          <a:effectLst/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CO (ppm) is what we are trying to predict, also called Y in ML theory.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rgbClr val="0070C0"/>
                </a:solidFill>
              </a:rPr>
              <a:t>Vertical axis represents number of observations </a:t>
            </a:r>
            <a:r>
              <a:rPr lang="en-GB" sz="1300" dirty="0">
                <a:solidFill>
                  <a:schemeClr val="bg1"/>
                </a:solidFill>
              </a:rPr>
              <a:t>corresponding to the particular horizontal axis CO values.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Has got uniform distribution, not normally distributed.</a:t>
            </a:r>
          </a:p>
          <a:p>
            <a:pPr marL="0" indent="0">
              <a:buClr>
                <a:srgbClr val="0070C0"/>
              </a:buClr>
              <a:buNone/>
            </a:pPr>
            <a:endParaRPr lang="en-GB" sz="13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20294" y="2703068"/>
            <a:ext cx="2527474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</a:t>
            </a:r>
            <a:r>
              <a:rPr lang="en-US" sz="1000" b="1" dirty="0">
                <a:solidFill>
                  <a:schemeClr val="bg1"/>
                </a:solidFill>
              </a:rPr>
              <a:t>: CO (ppm) Histogram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8" name="Picture 17" descr="A picture containing sitting&#10;&#10;Description automatically generated">
            <a:extLst>
              <a:ext uri="{FF2B5EF4-FFF2-40B4-BE49-F238E27FC236}">
                <a16:creationId xmlns:a16="http://schemas.microsoft.com/office/drawing/2014/main" id="{8106ABD0-2E1D-46F6-8D5F-81D0B9EEE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34" y="870398"/>
            <a:ext cx="2507293" cy="1788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720434-DD82-45CE-9907-92E8728B8CEE}"/>
              </a:ext>
            </a:extLst>
          </p:cNvPr>
          <p:cNvSpPr txBox="1">
            <a:spLocks/>
          </p:cNvSpPr>
          <p:nvPr/>
        </p:nvSpPr>
        <p:spPr>
          <a:xfrm>
            <a:off x="6520333" y="2724915"/>
            <a:ext cx="2507293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2</a:t>
            </a:r>
            <a:r>
              <a:rPr lang="en-US" sz="1000" b="1" dirty="0">
                <a:solidFill>
                  <a:schemeClr val="bg1"/>
                </a:solidFill>
              </a:rPr>
              <a:t>: Binary CO (ppm) Histogram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889212-0DE2-451E-A4EF-2F068E44429D}"/>
              </a:ext>
            </a:extLst>
          </p:cNvPr>
          <p:cNvSpPr txBox="1">
            <a:spLocks/>
          </p:cNvSpPr>
          <p:nvPr/>
        </p:nvSpPr>
        <p:spPr>
          <a:xfrm>
            <a:off x="6520333" y="3140968"/>
            <a:ext cx="2507294" cy="2959850"/>
          </a:xfrm>
          <a:prstGeom prst="rect">
            <a:avLst/>
          </a:prstGeom>
          <a:solidFill>
            <a:srgbClr val="EDFAFD"/>
          </a:solidFill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CO (ppm) is converted into binary Y, if CO &gt;0 then </a:t>
            </a:r>
            <a:r>
              <a:rPr lang="en-GB" sz="1300" dirty="0" err="1">
                <a:solidFill>
                  <a:schemeClr val="bg1"/>
                </a:solidFill>
              </a:rPr>
              <a:t>LogRegY</a:t>
            </a:r>
            <a:r>
              <a:rPr lang="en-GB" sz="1300" dirty="0">
                <a:solidFill>
                  <a:schemeClr val="bg1"/>
                </a:solidFill>
              </a:rPr>
              <a:t>=1, else </a:t>
            </a:r>
            <a:r>
              <a:rPr lang="en-GB" sz="1300" dirty="0" err="1">
                <a:solidFill>
                  <a:schemeClr val="bg1"/>
                </a:solidFill>
              </a:rPr>
              <a:t>LogRegY</a:t>
            </a:r>
            <a:r>
              <a:rPr lang="en-GB" sz="1300" dirty="0">
                <a:solidFill>
                  <a:schemeClr val="bg1"/>
                </a:solidFill>
              </a:rPr>
              <a:t>=0.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Histogram indicates around 90% of Y=1.</a:t>
            </a:r>
          </a:p>
          <a:p>
            <a:pPr>
              <a:buClr>
                <a:srgbClr val="0070C0"/>
              </a:buClr>
            </a:pP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GB" sz="1300" dirty="0">
              <a:solidFill>
                <a:schemeClr val="bg1"/>
              </a:solidFill>
            </a:endParaRPr>
          </a:p>
        </p:txBody>
      </p:sp>
      <p:pic>
        <p:nvPicPr>
          <p:cNvPr id="22" name="Picture 21" descr="A picture containing fence&#10;&#10;Description automatically generated">
            <a:extLst>
              <a:ext uri="{FF2B5EF4-FFF2-40B4-BE49-F238E27FC236}">
                <a16:creationId xmlns:a16="http://schemas.microsoft.com/office/drawing/2014/main" id="{6F095FB3-C286-4BC0-B698-289AC73BD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192" y="883413"/>
            <a:ext cx="2507293" cy="1788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BC6CC8-F56D-43FA-AFC6-F5AE78DCE7DA}"/>
              </a:ext>
            </a:extLst>
          </p:cNvPr>
          <p:cNvSpPr txBox="1">
            <a:spLocks/>
          </p:cNvSpPr>
          <p:nvPr/>
        </p:nvSpPr>
        <p:spPr>
          <a:xfrm>
            <a:off x="9200192" y="3137221"/>
            <a:ext cx="2507294" cy="2959850"/>
          </a:xfrm>
          <a:prstGeom prst="rect">
            <a:avLst/>
          </a:prstGeom>
          <a:solidFill>
            <a:srgbClr val="EDFAFD"/>
          </a:solidFill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Humidity distribution resembles normal distribution.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Normal distribution found in nature and generally indicates a natural random input.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Though left tail shows slight thickness.</a:t>
            </a:r>
          </a:p>
          <a:p>
            <a:pPr>
              <a:buClr>
                <a:srgbClr val="0070C0"/>
              </a:buClr>
            </a:pP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GB" sz="1300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3B53B0F-3F27-4B0C-996B-7923D9AD7499}"/>
              </a:ext>
            </a:extLst>
          </p:cNvPr>
          <p:cNvSpPr txBox="1">
            <a:spLocks/>
          </p:cNvSpPr>
          <p:nvPr/>
        </p:nvSpPr>
        <p:spPr>
          <a:xfrm>
            <a:off x="9200191" y="2721551"/>
            <a:ext cx="2507293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3</a:t>
            </a:r>
            <a:r>
              <a:rPr lang="en-US" sz="1000" b="1" dirty="0">
                <a:solidFill>
                  <a:schemeClr val="bg1"/>
                </a:solidFill>
              </a:rPr>
              <a:t>: Humidity (%</a:t>
            </a:r>
            <a:r>
              <a:rPr lang="en-US" sz="1000" b="1" dirty="0" err="1">
                <a:solidFill>
                  <a:schemeClr val="bg1"/>
                </a:solidFill>
              </a:rPr>
              <a:t>r.h</a:t>
            </a:r>
            <a:r>
              <a:rPr lang="en-US" sz="1000" b="1" dirty="0">
                <a:solidFill>
                  <a:schemeClr val="bg1"/>
                </a:solidFill>
              </a:rPr>
              <a:t>.) Histogram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349AC-A339-4474-8999-C3920998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CBAA2-BDF5-476F-9A8B-B281ACA9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3</a:t>
            </a:r>
            <a:r>
              <a:rPr lang="en-US" sz="1000" b="1" dirty="0">
                <a:solidFill>
                  <a:schemeClr val="bg1"/>
                </a:solidFill>
              </a:rPr>
              <a:t>: Exploratory Data Analysis Flow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372B5-E5DB-4F2B-9853-F84E246F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870398"/>
            <a:ext cx="2221442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20F096AD-86C0-4183-95E0-AC0A4A8A7B33}"/>
              </a:ext>
            </a:extLst>
          </p:cNvPr>
          <p:cNvSpPr/>
          <p:nvPr/>
        </p:nvSpPr>
        <p:spPr>
          <a:xfrm>
            <a:off x="479375" y="1124744"/>
            <a:ext cx="3168353" cy="864096"/>
          </a:xfrm>
          <a:prstGeom prst="rightArrowCallout">
            <a:avLst>
              <a:gd name="adj1" fmla="val 18895"/>
              <a:gd name="adj2" fmla="val 22965"/>
              <a:gd name="adj3" fmla="val 59595"/>
              <a:gd name="adj4" fmla="val 75626"/>
            </a:avLst>
          </a:prstGeom>
          <a:solidFill>
            <a:srgbClr val="FFFFCC">
              <a:alpha val="53000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4" y="3140968"/>
            <a:ext cx="2507294" cy="2959850"/>
          </a:xfrm>
          <a:solidFill>
            <a:srgbClr val="EDFAFD"/>
          </a:solidFill>
          <a:ln>
            <a:noFill/>
          </a:ln>
          <a:effectLst/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Temperature input resembles not random.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rgbClr val="0070C0"/>
                </a:solidFill>
              </a:rPr>
              <a:t>Vertical axis represents number of observations </a:t>
            </a:r>
            <a:r>
              <a:rPr lang="en-GB" sz="1300" dirty="0">
                <a:solidFill>
                  <a:schemeClr val="bg1"/>
                </a:solidFill>
              </a:rPr>
              <a:t>and temperature range is around 26C ± 1.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Since most model algorithms assume natural random distribution [e.g. Normal], this variable may not be a good model feature candidate.</a:t>
            </a:r>
          </a:p>
          <a:p>
            <a:pPr marL="0" indent="0">
              <a:buClr>
                <a:srgbClr val="0070C0"/>
              </a:buClr>
              <a:buNone/>
            </a:pPr>
            <a:endParaRPr lang="en-GB" sz="13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20294" y="2703068"/>
            <a:ext cx="2527474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4</a:t>
            </a:r>
            <a:r>
              <a:rPr lang="en-US" sz="1000" b="1" dirty="0">
                <a:solidFill>
                  <a:schemeClr val="bg1"/>
                </a:solidFill>
              </a:rPr>
              <a:t>: Temperature (C) Histogram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720434-DD82-45CE-9907-92E8728B8CEE}"/>
              </a:ext>
            </a:extLst>
          </p:cNvPr>
          <p:cNvSpPr txBox="1">
            <a:spLocks/>
          </p:cNvSpPr>
          <p:nvPr/>
        </p:nvSpPr>
        <p:spPr>
          <a:xfrm>
            <a:off x="6520333" y="2724915"/>
            <a:ext cx="2507293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5</a:t>
            </a:r>
            <a:r>
              <a:rPr lang="en-US" sz="1000" b="1" dirty="0">
                <a:solidFill>
                  <a:schemeClr val="bg1"/>
                </a:solidFill>
              </a:rPr>
              <a:t>: Flow rate (mL/min) Histogram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889212-0DE2-451E-A4EF-2F068E44429D}"/>
              </a:ext>
            </a:extLst>
          </p:cNvPr>
          <p:cNvSpPr txBox="1">
            <a:spLocks/>
          </p:cNvSpPr>
          <p:nvPr/>
        </p:nvSpPr>
        <p:spPr>
          <a:xfrm>
            <a:off x="6520333" y="3140968"/>
            <a:ext cx="2507294" cy="2959850"/>
          </a:xfrm>
          <a:prstGeom prst="rect">
            <a:avLst/>
          </a:prstGeom>
          <a:solidFill>
            <a:srgbClr val="EDFAFD"/>
          </a:solidFill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Flow rate displays huge skewness to the right [can not be seen in the plot, but have ranges around 250 mL/min].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In modelling process, outliers [which creates skewness] generally neglected or transformed [Cap and flooring].</a:t>
            </a:r>
          </a:p>
          <a:p>
            <a:pPr>
              <a:buClr>
                <a:srgbClr val="0070C0"/>
              </a:buClr>
            </a:pP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GB" sz="1300" dirty="0">
              <a:solidFill>
                <a:schemeClr val="bg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BC6CC8-F56D-43FA-AFC6-F5AE78DCE7DA}"/>
              </a:ext>
            </a:extLst>
          </p:cNvPr>
          <p:cNvSpPr txBox="1">
            <a:spLocks/>
          </p:cNvSpPr>
          <p:nvPr/>
        </p:nvSpPr>
        <p:spPr>
          <a:xfrm>
            <a:off x="9200192" y="3137221"/>
            <a:ext cx="2507294" cy="2959850"/>
          </a:xfrm>
          <a:prstGeom prst="rect">
            <a:avLst/>
          </a:prstGeom>
          <a:solidFill>
            <a:srgbClr val="EDFAFD"/>
          </a:solidFill>
          <a:ln>
            <a:noFill/>
          </a:ln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400" dirty="0">
                <a:solidFill>
                  <a:schemeClr val="bg1"/>
                </a:solidFill>
              </a:rPr>
              <a:t>Voltage not random and shows bi-modal [double peak or two waves] behaviour.</a:t>
            </a:r>
          </a:p>
          <a:p>
            <a:pPr>
              <a:buClr>
                <a:srgbClr val="0070C0"/>
              </a:buClr>
            </a:pPr>
            <a:r>
              <a:rPr lang="en-GB" sz="1400" dirty="0">
                <a:solidFill>
                  <a:schemeClr val="bg1"/>
                </a:solidFill>
              </a:rPr>
              <a:t>This may be a good un-supervised cluster feature [e.g. used as a filter to separate two experiments or data samples].</a:t>
            </a:r>
          </a:p>
          <a:p>
            <a:pPr>
              <a:buClr>
                <a:srgbClr val="0070C0"/>
              </a:buClr>
            </a:pPr>
            <a:r>
              <a:rPr lang="en-GB" sz="1400" dirty="0">
                <a:solidFill>
                  <a:schemeClr val="bg1"/>
                </a:solidFill>
              </a:rPr>
              <a:t>We can still throw into our ML algorithms, which will automatically eliminate if not predictive.</a:t>
            </a:r>
          </a:p>
          <a:p>
            <a:pPr>
              <a:buClr>
                <a:srgbClr val="0070C0"/>
              </a:buClr>
            </a:pP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GB" sz="1300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3B53B0F-3F27-4B0C-996B-7923D9AD7499}"/>
              </a:ext>
            </a:extLst>
          </p:cNvPr>
          <p:cNvSpPr txBox="1">
            <a:spLocks/>
          </p:cNvSpPr>
          <p:nvPr/>
        </p:nvSpPr>
        <p:spPr>
          <a:xfrm>
            <a:off x="9200191" y="2721551"/>
            <a:ext cx="2507293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6</a:t>
            </a:r>
            <a:r>
              <a:rPr lang="en-US" sz="1000" b="1" dirty="0">
                <a:solidFill>
                  <a:schemeClr val="bg1"/>
                </a:solidFill>
              </a:rPr>
              <a:t>: Heater voltage (V) Histogram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098C725-E56E-4394-8662-8EF2634D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00" y="883413"/>
            <a:ext cx="2522468" cy="1788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947B13-CF36-4840-88E6-3D356CB25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98" y="870398"/>
            <a:ext cx="2507293" cy="1792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77895-5B35-47C9-B353-36646006E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22" y="870398"/>
            <a:ext cx="2519962" cy="17927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8C930-BE52-4A00-9500-5F5AE963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DB305-D7F8-474E-86C3-E3714728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3</a:t>
            </a:r>
            <a:r>
              <a:rPr lang="en-US" sz="1000" b="1" dirty="0">
                <a:solidFill>
                  <a:schemeClr val="bg1"/>
                </a:solidFill>
              </a:rPr>
              <a:t>: Exploratory Data Analysis Flow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372B5-E5DB-4F2B-9853-F84E246F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870398"/>
            <a:ext cx="2221442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20F096AD-86C0-4183-95E0-AC0A4A8A7B33}"/>
              </a:ext>
            </a:extLst>
          </p:cNvPr>
          <p:cNvSpPr/>
          <p:nvPr/>
        </p:nvSpPr>
        <p:spPr>
          <a:xfrm>
            <a:off x="479375" y="1124744"/>
            <a:ext cx="3168353" cy="864096"/>
          </a:xfrm>
          <a:prstGeom prst="rightArrowCallout">
            <a:avLst>
              <a:gd name="adj1" fmla="val 18895"/>
              <a:gd name="adj2" fmla="val 22965"/>
              <a:gd name="adj3" fmla="val 59595"/>
              <a:gd name="adj4" fmla="val 75626"/>
            </a:avLst>
          </a:prstGeom>
          <a:solidFill>
            <a:srgbClr val="FFFFCC">
              <a:alpha val="53000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4" y="3140968"/>
            <a:ext cx="2507294" cy="2959850"/>
          </a:xfrm>
          <a:solidFill>
            <a:srgbClr val="EDFAFD"/>
          </a:solidFill>
          <a:ln>
            <a:noFill/>
          </a:ln>
          <a:effectLst/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R1 skewed to right with min value 0 and gradually increasing.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rgbClr val="0070C0"/>
                </a:solidFill>
              </a:rPr>
              <a:t>Vertical axis represents number of observations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Still a long tail and represent un-natural distribution here.</a:t>
            </a:r>
          </a:p>
          <a:p>
            <a:pPr marL="0" indent="0">
              <a:buClr>
                <a:srgbClr val="0070C0"/>
              </a:buClr>
              <a:buNone/>
            </a:pPr>
            <a:endParaRPr lang="en-GB" sz="13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20294" y="2703068"/>
            <a:ext cx="2527474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7</a:t>
            </a:r>
            <a:r>
              <a:rPr lang="en-US" sz="1000" b="1" dirty="0">
                <a:solidFill>
                  <a:schemeClr val="bg1"/>
                </a:solidFill>
              </a:rPr>
              <a:t>: R1 (</a:t>
            </a:r>
            <a:r>
              <a:rPr lang="en-US" sz="1000" b="1" dirty="0" err="1">
                <a:solidFill>
                  <a:schemeClr val="bg1"/>
                </a:solidFill>
              </a:rPr>
              <a:t>MOhm</a:t>
            </a:r>
            <a:r>
              <a:rPr lang="en-US" sz="1000" b="1" dirty="0">
                <a:solidFill>
                  <a:schemeClr val="bg1"/>
                </a:solidFill>
              </a:rPr>
              <a:t>) Histogram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720434-DD82-45CE-9907-92E8728B8CEE}"/>
              </a:ext>
            </a:extLst>
          </p:cNvPr>
          <p:cNvSpPr txBox="1">
            <a:spLocks/>
          </p:cNvSpPr>
          <p:nvPr/>
        </p:nvSpPr>
        <p:spPr>
          <a:xfrm>
            <a:off x="6520333" y="2724915"/>
            <a:ext cx="2507293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8</a:t>
            </a:r>
            <a:r>
              <a:rPr lang="en-US" sz="1000" b="1" dirty="0">
                <a:solidFill>
                  <a:schemeClr val="bg1"/>
                </a:solidFill>
              </a:rPr>
              <a:t>: R14 (</a:t>
            </a:r>
            <a:r>
              <a:rPr lang="en-US" sz="1000" b="1" dirty="0" err="1">
                <a:solidFill>
                  <a:schemeClr val="bg1"/>
                </a:solidFill>
              </a:rPr>
              <a:t>Mohm</a:t>
            </a:r>
            <a:r>
              <a:rPr lang="en-US" sz="1000" b="1" dirty="0">
                <a:solidFill>
                  <a:schemeClr val="bg1"/>
                </a:solidFill>
              </a:rPr>
              <a:t>) Histogram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889212-0DE2-451E-A4EF-2F068E44429D}"/>
              </a:ext>
            </a:extLst>
          </p:cNvPr>
          <p:cNvSpPr txBox="1">
            <a:spLocks/>
          </p:cNvSpPr>
          <p:nvPr/>
        </p:nvSpPr>
        <p:spPr>
          <a:xfrm>
            <a:off x="6520333" y="3140968"/>
            <a:ext cx="2507294" cy="2959850"/>
          </a:xfrm>
          <a:prstGeom prst="rect">
            <a:avLst/>
          </a:prstGeom>
          <a:solidFill>
            <a:srgbClr val="EDFAFD"/>
          </a:solidFill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R1 has lots of 0 set.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But excluding 0 values, it may process a good predictive behaviour since as the rest of the part of the distribution behaves slightly Normal.</a:t>
            </a:r>
          </a:p>
          <a:p>
            <a:pPr>
              <a:buClr>
                <a:srgbClr val="0070C0"/>
              </a:buClr>
            </a:pP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GB" sz="1300" dirty="0">
              <a:solidFill>
                <a:schemeClr val="bg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BC6CC8-F56D-43FA-AFC6-F5AE78DCE7DA}"/>
              </a:ext>
            </a:extLst>
          </p:cNvPr>
          <p:cNvSpPr txBox="1">
            <a:spLocks/>
          </p:cNvSpPr>
          <p:nvPr/>
        </p:nvSpPr>
        <p:spPr>
          <a:xfrm>
            <a:off x="9200192" y="3137221"/>
            <a:ext cx="2507294" cy="2959850"/>
          </a:xfrm>
          <a:prstGeom prst="rect">
            <a:avLst/>
          </a:prstGeom>
          <a:solidFill>
            <a:srgbClr val="EDFAFD"/>
          </a:solidFill>
          <a:ln>
            <a:noFill/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Boxplots displayed here. Middle horizontal line is mode [50</a:t>
            </a:r>
            <a:r>
              <a:rPr lang="en-GB" sz="1300" baseline="30000" dirty="0">
                <a:solidFill>
                  <a:schemeClr val="bg1"/>
                </a:solidFill>
              </a:rPr>
              <a:t>th</a:t>
            </a:r>
            <a:r>
              <a:rPr lang="en-GB" sz="1300" dirty="0">
                <a:solidFill>
                  <a:schemeClr val="bg1"/>
                </a:solidFill>
              </a:rPr>
              <a:t> percentile].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R5 has main values concentrated around 0-50 whereas R14 is near 30.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Boxplots also show min/max [hence range]. We can identify R14 max is around 85 vs R5 max around 120 </a:t>
            </a:r>
            <a:r>
              <a:rPr lang="en-GB" sz="1300" dirty="0" err="1">
                <a:solidFill>
                  <a:schemeClr val="bg1"/>
                </a:solidFill>
              </a:rPr>
              <a:t>Mohm</a:t>
            </a:r>
            <a:endParaRPr lang="en-GB" sz="1300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Check </a:t>
            </a:r>
            <a:r>
              <a:rPr lang="en-GB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</a:t>
            </a:r>
            <a:r>
              <a:rPr lang="en-GB" sz="1300" dirty="0">
                <a:solidFill>
                  <a:schemeClr val="bg1"/>
                </a:solidFill>
              </a:rPr>
              <a:t> for remaining feature plots</a:t>
            </a:r>
          </a:p>
          <a:p>
            <a:pPr>
              <a:buClr>
                <a:srgbClr val="0070C0"/>
              </a:buClr>
            </a:pPr>
            <a:endParaRPr lang="en-GB" sz="1400" dirty="0">
              <a:solidFill>
                <a:schemeClr val="bg1"/>
              </a:solidFill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GB" sz="1300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3B53B0F-3F27-4B0C-996B-7923D9AD7499}"/>
              </a:ext>
            </a:extLst>
          </p:cNvPr>
          <p:cNvSpPr txBox="1">
            <a:spLocks/>
          </p:cNvSpPr>
          <p:nvPr/>
        </p:nvSpPr>
        <p:spPr>
          <a:xfrm>
            <a:off x="9200191" y="2721551"/>
            <a:ext cx="2507293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9</a:t>
            </a:r>
            <a:r>
              <a:rPr lang="en-US" sz="1000" b="1" dirty="0">
                <a:solidFill>
                  <a:schemeClr val="bg1"/>
                </a:solidFill>
              </a:rPr>
              <a:t>: R14 vs R5 Boxplot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4EA703C0-5DA1-433D-A31A-4BB6DB643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33" y="843595"/>
            <a:ext cx="2507293" cy="1817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6132C5-591A-4098-8C44-588185C87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191" y="843595"/>
            <a:ext cx="2507293" cy="18281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3787D854-889B-4D3F-9686-62E9C9047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4" y="868356"/>
            <a:ext cx="2507293" cy="1792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0F124-3443-4D2C-A6C0-099C3536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F61B6-C976-4A80-B9B4-57BAE57A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3</a:t>
            </a:r>
            <a:r>
              <a:rPr lang="en-US" sz="1000" b="1" dirty="0">
                <a:solidFill>
                  <a:schemeClr val="bg1"/>
                </a:solidFill>
              </a:rPr>
              <a:t>: Exploratory Data Analysis Flow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372B5-E5DB-4F2B-9853-F84E246F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870398"/>
            <a:ext cx="2221442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20F096AD-86C0-4183-95E0-AC0A4A8A7B33}"/>
              </a:ext>
            </a:extLst>
          </p:cNvPr>
          <p:cNvSpPr/>
          <p:nvPr/>
        </p:nvSpPr>
        <p:spPr>
          <a:xfrm>
            <a:off x="479376" y="2122215"/>
            <a:ext cx="3168353" cy="864096"/>
          </a:xfrm>
          <a:prstGeom prst="rightArrowCallout">
            <a:avLst>
              <a:gd name="adj1" fmla="val 18895"/>
              <a:gd name="adj2" fmla="val 22965"/>
              <a:gd name="adj3" fmla="val 59595"/>
              <a:gd name="adj4" fmla="val 75626"/>
            </a:avLst>
          </a:prstGeom>
          <a:solidFill>
            <a:srgbClr val="7030A0">
              <a:alpha val="53000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4" y="4869158"/>
            <a:ext cx="3690178" cy="1231660"/>
          </a:xfrm>
          <a:solidFill>
            <a:srgbClr val="EDFAFD"/>
          </a:solidFill>
          <a:ln>
            <a:noFill/>
          </a:ln>
          <a:effectLst/>
        </p:spPr>
        <p:txBody>
          <a:bodyPr>
            <a:normAutofit fontScale="92500" lnSpcReduction="10000"/>
          </a:bodyPr>
          <a:lstStyle/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This is to represent how to read the plot. </a:t>
            </a:r>
            <a:r>
              <a:rPr lang="en-GB" sz="1300" dirty="0" err="1">
                <a:solidFill>
                  <a:schemeClr val="bg1"/>
                </a:solidFill>
              </a:rPr>
              <a:t>LogRegY</a:t>
            </a:r>
            <a:r>
              <a:rPr lang="en-GB" sz="1300" dirty="0">
                <a:solidFill>
                  <a:schemeClr val="bg1"/>
                </a:solidFill>
              </a:rPr>
              <a:t> is derived directly from CO, so when </a:t>
            </a:r>
            <a:r>
              <a:rPr lang="en-GB" sz="1300" dirty="0" err="1">
                <a:solidFill>
                  <a:schemeClr val="bg1"/>
                </a:solidFill>
              </a:rPr>
              <a:t>LogRegY</a:t>
            </a:r>
            <a:r>
              <a:rPr lang="en-GB" sz="1300" dirty="0">
                <a:solidFill>
                  <a:schemeClr val="bg1"/>
                </a:solidFill>
              </a:rPr>
              <a:t>=1, it corresponds to scatter points of CO &gt; 0 [This was how we defined it].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Big chart box is scatters, small 2 chart boxes are histograms like previous slides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40473" y="4619912"/>
            <a:ext cx="3690178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10</a:t>
            </a:r>
            <a:r>
              <a:rPr lang="en-US" sz="1000" b="1" dirty="0">
                <a:solidFill>
                  <a:schemeClr val="bg1"/>
                </a:solidFill>
              </a:rPr>
              <a:t>: Pair plot CO(ppm) vs </a:t>
            </a:r>
            <a:r>
              <a:rPr lang="en-US" sz="1000" b="1" dirty="0" err="1">
                <a:solidFill>
                  <a:schemeClr val="bg1"/>
                </a:solidFill>
              </a:rPr>
              <a:t>LogRegY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720434-DD82-45CE-9907-92E8728B8CEE}"/>
              </a:ext>
            </a:extLst>
          </p:cNvPr>
          <p:cNvSpPr txBox="1">
            <a:spLocks/>
          </p:cNvSpPr>
          <p:nvPr/>
        </p:nvSpPr>
        <p:spPr>
          <a:xfrm>
            <a:off x="7824192" y="4626731"/>
            <a:ext cx="3690178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11</a:t>
            </a:r>
            <a:r>
              <a:rPr lang="en-US" sz="1000" b="1" dirty="0">
                <a:solidFill>
                  <a:schemeClr val="bg1"/>
                </a:solidFill>
              </a:rPr>
              <a:t>: Pair plot R14 (</a:t>
            </a:r>
            <a:r>
              <a:rPr lang="en-US" sz="1000" b="1" dirty="0" err="1">
                <a:solidFill>
                  <a:schemeClr val="bg1"/>
                </a:solidFill>
              </a:rPr>
              <a:t>MOhm</a:t>
            </a:r>
            <a:r>
              <a:rPr lang="en-US" sz="1000" b="1" dirty="0">
                <a:solidFill>
                  <a:schemeClr val="bg1"/>
                </a:solidFill>
              </a:rPr>
              <a:t>) vs </a:t>
            </a:r>
            <a:r>
              <a:rPr lang="en-US" sz="1000" b="1" dirty="0" err="1">
                <a:solidFill>
                  <a:schemeClr val="bg1"/>
                </a:solidFill>
              </a:rPr>
              <a:t>LogRegY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889212-0DE2-451E-A4EF-2F068E44429D}"/>
              </a:ext>
            </a:extLst>
          </p:cNvPr>
          <p:cNvSpPr txBox="1">
            <a:spLocks/>
          </p:cNvSpPr>
          <p:nvPr/>
        </p:nvSpPr>
        <p:spPr>
          <a:xfrm>
            <a:off x="7824191" y="4869159"/>
            <a:ext cx="3690179" cy="1231659"/>
          </a:xfrm>
          <a:prstGeom prst="rect">
            <a:avLst/>
          </a:prstGeom>
          <a:solidFill>
            <a:srgbClr val="EDFAFD"/>
          </a:solidFill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200" dirty="0">
                <a:solidFill>
                  <a:schemeClr val="bg1"/>
                </a:solidFill>
              </a:rPr>
              <a:t>As R14 increases, scatters of </a:t>
            </a:r>
            <a:r>
              <a:rPr lang="en-GB" sz="1200" dirty="0" err="1">
                <a:solidFill>
                  <a:schemeClr val="bg1"/>
                </a:solidFill>
              </a:rPr>
              <a:t>LogRegY</a:t>
            </a:r>
            <a:r>
              <a:rPr lang="en-GB" sz="1200" dirty="0">
                <a:solidFill>
                  <a:schemeClr val="bg1"/>
                </a:solidFill>
              </a:rPr>
              <a:t>=0 increases too, so there is definitely a correlation here [More on to this in coming slides].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229492-53C1-49F8-821E-0BA5D49EB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4" y="870396"/>
            <a:ext cx="3690179" cy="3690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628787-8190-46E9-9FAB-EF441DC85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870397"/>
            <a:ext cx="3690179" cy="3690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0FACD-95EC-4D42-B211-AEFF31E9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12F31-5FB9-4F19-8823-24715693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3</a:t>
            </a:r>
            <a:r>
              <a:rPr lang="en-US" sz="1000" b="1" dirty="0">
                <a:solidFill>
                  <a:schemeClr val="bg1"/>
                </a:solidFill>
              </a:rPr>
              <a:t>: Exploratory Data Analysis Flow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372B5-E5DB-4F2B-9853-F84E246F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870398"/>
            <a:ext cx="2221442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20F096AD-86C0-4183-95E0-AC0A4A8A7B33}"/>
              </a:ext>
            </a:extLst>
          </p:cNvPr>
          <p:cNvSpPr/>
          <p:nvPr/>
        </p:nvSpPr>
        <p:spPr>
          <a:xfrm>
            <a:off x="479376" y="2122215"/>
            <a:ext cx="3168353" cy="864096"/>
          </a:xfrm>
          <a:prstGeom prst="rightArrowCallout">
            <a:avLst>
              <a:gd name="adj1" fmla="val 18895"/>
              <a:gd name="adj2" fmla="val 22965"/>
              <a:gd name="adj3" fmla="val 59595"/>
              <a:gd name="adj4" fmla="val 75626"/>
            </a:avLst>
          </a:prstGeom>
          <a:solidFill>
            <a:srgbClr val="7030A0">
              <a:alpha val="53000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4" y="4869158"/>
            <a:ext cx="3690178" cy="1231660"/>
          </a:xfrm>
          <a:solidFill>
            <a:srgbClr val="EDFAFD"/>
          </a:solidFill>
          <a:ln>
            <a:noFill/>
          </a:ln>
          <a:effectLst/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GB" sz="1200" dirty="0">
                <a:solidFill>
                  <a:schemeClr val="bg1"/>
                </a:solidFill>
              </a:rPr>
              <a:t>As R14 values increase, CO displays a noticeable increase in scatters, again an indication of correlation [more on this on next slides].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40473" y="4619912"/>
            <a:ext cx="3690178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12</a:t>
            </a:r>
            <a:r>
              <a:rPr lang="en-US" sz="1000" b="1" dirty="0">
                <a:solidFill>
                  <a:schemeClr val="bg1"/>
                </a:solidFill>
              </a:rPr>
              <a:t>: Pair plot R14(</a:t>
            </a:r>
            <a:r>
              <a:rPr lang="en-US" sz="1000" b="1" dirty="0" err="1">
                <a:solidFill>
                  <a:schemeClr val="bg1"/>
                </a:solidFill>
              </a:rPr>
              <a:t>MOhm</a:t>
            </a:r>
            <a:r>
              <a:rPr lang="en-US" sz="1000" b="1" dirty="0">
                <a:solidFill>
                  <a:schemeClr val="bg1"/>
                </a:solidFill>
              </a:rPr>
              <a:t>) vs CO (ppm)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720434-DD82-45CE-9907-92E8728B8CEE}"/>
              </a:ext>
            </a:extLst>
          </p:cNvPr>
          <p:cNvSpPr txBox="1">
            <a:spLocks/>
          </p:cNvSpPr>
          <p:nvPr/>
        </p:nvSpPr>
        <p:spPr>
          <a:xfrm>
            <a:off x="7824192" y="4626731"/>
            <a:ext cx="3690178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13</a:t>
            </a:r>
            <a:r>
              <a:rPr lang="en-US" sz="1000" b="1" dirty="0">
                <a:solidFill>
                  <a:schemeClr val="bg1"/>
                </a:solidFill>
              </a:rPr>
              <a:t>: Pair plot R14 (</a:t>
            </a:r>
            <a:r>
              <a:rPr lang="en-US" sz="1000" b="1" dirty="0" err="1">
                <a:solidFill>
                  <a:schemeClr val="bg1"/>
                </a:solidFill>
              </a:rPr>
              <a:t>MOhm</a:t>
            </a:r>
            <a:r>
              <a:rPr lang="en-US" sz="1000" b="1" dirty="0">
                <a:solidFill>
                  <a:schemeClr val="bg1"/>
                </a:solidFill>
              </a:rPr>
              <a:t>) vs CO(ppm)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889212-0DE2-451E-A4EF-2F068E44429D}"/>
              </a:ext>
            </a:extLst>
          </p:cNvPr>
          <p:cNvSpPr txBox="1">
            <a:spLocks/>
          </p:cNvSpPr>
          <p:nvPr/>
        </p:nvSpPr>
        <p:spPr>
          <a:xfrm>
            <a:off x="7824191" y="4869159"/>
            <a:ext cx="3690179" cy="1231659"/>
          </a:xfrm>
          <a:prstGeom prst="rect">
            <a:avLst/>
          </a:prstGeom>
          <a:solidFill>
            <a:srgbClr val="EDFAFD"/>
          </a:solidFill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200" dirty="0">
                <a:solidFill>
                  <a:schemeClr val="bg1"/>
                </a:solidFill>
              </a:rPr>
              <a:t>Just another type of representation of the correlation where bolder red indicates more scatter points. Clearly seen the linear correlation here.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28669D-916C-4A53-86AD-D489CDA2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2" y="866987"/>
            <a:ext cx="3690179" cy="3690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461B8-FB7C-4DF8-9C14-308BD8CE6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89" y="870396"/>
            <a:ext cx="3684941" cy="3690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C1DAD-4491-4D3C-B071-C9360BCE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F7487-F38F-4950-88B9-25F53ADD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5" y="-27384"/>
            <a:ext cx="11171980" cy="8316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Modelling Process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5C844-4C7D-4B6D-A3B4-7E5D6B892383}"/>
              </a:ext>
            </a:extLst>
          </p:cNvPr>
          <p:cNvSpPr txBox="1">
            <a:spLocks/>
          </p:cNvSpPr>
          <p:nvPr/>
        </p:nvSpPr>
        <p:spPr>
          <a:xfrm>
            <a:off x="535505" y="6100818"/>
            <a:ext cx="2224482" cy="56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3</a:t>
            </a:r>
            <a:r>
              <a:rPr lang="en-US" sz="1000" b="1" dirty="0">
                <a:solidFill>
                  <a:schemeClr val="bg1"/>
                </a:solidFill>
              </a:rPr>
              <a:t>: Exploratory Data Analysis Flow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372B5-E5DB-4F2B-9853-F84E246F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870398"/>
            <a:ext cx="2221442" cy="5230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20F096AD-86C0-4183-95E0-AC0A4A8A7B33}"/>
              </a:ext>
            </a:extLst>
          </p:cNvPr>
          <p:cNvSpPr/>
          <p:nvPr/>
        </p:nvSpPr>
        <p:spPr>
          <a:xfrm>
            <a:off x="479376" y="3140968"/>
            <a:ext cx="3168353" cy="864096"/>
          </a:xfrm>
          <a:prstGeom prst="rightArrowCallout">
            <a:avLst>
              <a:gd name="adj1" fmla="val 18895"/>
              <a:gd name="adj2" fmla="val 22965"/>
              <a:gd name="adj3" fmla="val 59595"/>
              <a:gd name="adj4" fmla="val 75626"/>
            </a:avLst>
          </a:prstGeom>
          <a:solidFill>
            <a:srgbClr val="DAA600">
              <a:alpha val="52941"/>
            </a:srgbClr>
          </a:soli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CF561C-1169-4CB1-963E-ED8140D9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415" y="3656201"/>
            <a:ext cx="4859724" cy="2444617"/>
          </a:xfrm>
          <a:solidFill>
            <a:srgbClr val="EDFAFD"/>
          </a:solidFill>
          <a:ln>
            <a:noFill/>
          </a:ln>
          <a:effectLst/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Left plot indicates the population where </a:t>
            </a:r>
            <a:r>
              <a:rPr lang="en-GB" sz="1300" dirty="0" err="1">
                <a:solidFill>
                  <a:schemeClr val="bg1"/>
                </a:solidFill>
              </a:rPr>
              <a:t>LegRegY</a:t>
            </a:r>
            <a:r>
              <a:rPr lang="en-GB" sz="1300" dirty="0">
                <a:solidFill>
                  <a:schemeClr val="bg1"/>
                </a:solidFill>
              </a:rPr>
              <a:t>=0, correlation between R14(</a:t>
            </a:r>
            <a:r>
              <a:rPr lang="en-GB" sz="1300" dirty="0" err="1">
                <a:solidFill>
                  <a:schemeClr val="bg1"/>
                </a:solidFill>
              </a:rPr>
              <a:t>MOhm</a:t>
            </a:r>
            <a:r>
              <a:rPr lang="en-GB" sz="1300" dirty="0">
                <a:solidFill>
                  <a:schemeClr val="bg1"/>
                </a:solidFill>
              </a:rPr>
              <a:t>) vs CO (ppm). Notice the increase in number of scatters, when the value of the R14 increases. </a:t>
            </a:r>
          </a:p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Right plot indicates the population where </a:t>
            </a:r>
            <a:r>
              <a:rPr lang="en-GB" sz="1300" dirty="0" err="1">
                <a:solidFill>
                  <a:schemeClr val="bg1"/>
                </a:solidFill>
              </a:rPr>
              <a:t>LogRegY</a:t>
            </a:r>
            <a:r>
              <a:rPr lang="en-GB" sz="1300" dirty="0">
                <a:solidFill>
                  <a:schemeClr val="bg1"/>
                </a:solidFill>
              </a:rPr>
              <a:t>=1 (or CO(ppm)&gt;0). There is clear regression fit line here. The steeper the slope, higher the correlation. The fit line indicates the best fit behaviour.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25EFE4-7854-423C-A05A-3F010D25A75B}"/>
              </a:ext>
            </a:extLst>
          </p:cNvPr>
          <p:cNvSpPr txBox="1">
            <a:spLocks/>
          </p:cNvSpPr>
          <p:nvPr/>
        </p:nvSpPr>
        <p:spPr>
          <a:xfrm>
            <a:off x="3837415" y="3290309"/>
            <a:ext cx="4859724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14</a:t>
            </a:r>
            <a:r>
              <a:rPr lang="en-US" sz="1000" b="1" dirty="0">
                <a:solidFill>
                  <a:schemeClr val="bg1"/>
                </a:solidFill>
              </a:rPr>
              <a:t>: Regression fit plot, R14(</a:t>
            </a:r>
            <a:r>
              <a:rPr lang="en-US" sz="1000" b="1" dirty="0" err="1">
                <a:solidFill>
                  <a:schemeClr val="bg1"/>
                </a:solidFill>
              </a:rPr>
              <a:t>MOhm</a:t>
            </a:r>
            <a:r>
              <a:rPr lang="en-US" sz="1000" b="1" dirty="0">
                <a:solidFill>
                  <a:schemeClr val="bg1"/>
                </a:solidFill>
              </a:rPr>
              <a:t>) vs CO (ppm) vs </a:t>
            </a:r>
            <a:r>
              <a:rPr lang="en-US" sz="1000" b="1" dirty="0" err="1">
                <a:solidFill>
                  <a:schemeClr val="bg1"/>
                </a:solidFill>
              </a:rPr>
              <a:t>LogRegY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720434-DD82-45CE-9907-92E8728B8CEE}"/>
              </a:ext>
            </a:extLst>
          </p:cNvPr>
          <p:cNvSpPr txBox="1">
            <a:spLocks/>
          </p:cNvSpPr>
          <p:nvPr/>
        </p:nvSpPr>
        <p:spPr>
          <a:xfrm>
            <a:off x="8903097" y="3238091"/>
            <a:ext cx="2881536" cy="36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15</a:t>
            </a:r>
            <a:r>
              <a:rPr lang="en-US" sz="1000" b="1" dirty="0">
                <a:solidFill>
                  <a:schemeClr val="bg1"/>
                </a:solidFill>
              </a:rPr>
              <a:t>: Hue Regression fit plot, R14 (</a:t>
            </a:r>
            <a:r>
              <a:rPr lang="en-US" sz="1000" b="1" dirty="0" err="1">
                <a:solidFill>
                  <a:schemeClr val="bg1"/>
                </a:solidFill>
              </a:rPr>
              <a:t>MOhm</a:t>
            </a:r>
            <a:r>
              <a:rPr lang="en-US" sz="1000" b="1" dirty="0">
                <a:solidFill>
                  <a:schemeClr val="bg1"/>
                </a:solidFill>
              </a:rPr>
              <a:t>) vs CO(ppm) vs </a:t>
            </a:r>
            <a:r>
              <a:rPr lang="en-US" sz="1000" b="1" dirty="0" err="1">
                <a:solidFill>
                  <a:schemeClr val="bg1"/>
                </a:solidFill>
              </a:rPr>
              <a:t>LogRegY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889212-0DE2-451E-A4EF-2F068E44429D}"/>
              </a:ext>
            </a:extLst>
          </p:cNvPr>
          <p:cNvSpPr txBox="1">
            <a:spLocks/>
          </p:cNvSpPr>
          <p:nvPr/>
        </p:nvSpPr>
        <p:spPr>
          <a:xfrm>
            <a:off x="8903097" y="3656201"/>
            <a:ext cx="2804388" cy="2444617"/>
          </a:xfrm>
          <a:prstGeom prst="rect">
            <a:avLst/>
          </a:prstGeom>
          <a:solidFill>
            <a:srgbClr val="EDFAFD"/>
          </a:solidFill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300" dirty="0">
                <a:solidFill>
                  <a:schemeClr val="bg1"/>
                </a:solidFill>
              </a:rPr>
              <a:t>This is just explaining the same story as Chart 14 just by hue effect into one single chart, included here to create more visual understanding of this behaviour.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C58F1-1A12-4587-983E-35EA33063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15" y="882423"/>
            <a:ext cx="4859724" cy="2402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F04A5C-4CCF-46C1-97A7-5005CB531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97" y="882423"/>
            <a:ext cx="2881535" cy="2402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B172F-E389-412D-BC51-745B73F6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 questions please contact hk.cardak@gmail.com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23E78-F267-487B-9FC7-DD8518E6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593</TotalTime>
  <Words>2447</Words>
  <Application>Microsoft Office PowerPoint</Application>
  <PresentationFormat>Widescreen</PresentationFormat>
  <Paragraphs>223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Schoolbook</vt:lpstr>
      <vt:lpstr>CITY SKETCH 16X9</vt:lpstr>
      <vt:lpstr>Chemical Plant - Machine Learning</vt:lpstr>
      <vt:lpstr>Introduction</vt:lpstr>
      <vt:lpstr>Modelling Process </vt:lpstr>
      <vt:lpstr>Modelling Process </vt:lpstr>
      <vt:lpstr>Modelling Process </vt:lpstr>
      <vt:lpstr>Modelling Process </vt:lpstr>
      <vt:lpstr>Modelling Process </vt:lpstr>
      <vt:lpstr>Modelling Process </vt:lpstr>
      <vt:lpstr>Modelling Process </vt:lpstr>
      <vt:lpstr>Modelling Process </vt:lpstr>
      <vt:lpstr>Modelling Process </vt:lpstr>
      <vt:lpstr>Modelling Process </vt:lpstr>
      <vt:lpstr>Modelling Process </vt:lpstr>
      <vt:lpstr>Model Results </vt:lpstr>
      <vt:lpstr>Process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Plant ML</dc:title>
  <dc:creator>Hakan</dc:creator>
  <cp:lastModifiedBy>Hakan</cp:lastModifiedBy>
  <cp:revision>80</cp:revision>
  <cp:lastPrinted>2020-07-18T21:55:06Z</cp:lastPrinted>
  <dcterms:created xsi:type="dcterms:W3CDTF">2020-07-18T08:24:32Z</dcterms:created>
  <dcterms:modified xsi:type="dcterms:W3CDTF">2020-07-19T11:39:18Z</dcterms:modified>
</cp:coreProperties>
</file>