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27"/>
  </p:notesMasterIdLst>
  <p:sldIdLst>
    <p:sldId id="256" r:id="rId2"/>
    <p:sldId id="257" r:id="rId3"/>
    <p:sldId id="269" r:id="rId4"/>
    <p:sldId id="274" r:id="rId5"/>
    <p:sldId id="258" r:id="rId6"/>
    <p:sldId id="270" r:id="rId7"/>
    <p:sldId id="272" r:id="rId8"/>
    <p:sldId id="273" r:id="rId9"/>
    <p:sldId id="259" r:id="rId10"/>
    <p:sldId id="271" r:id="rId11"/>
    <p:sldId id="283" r:id="rId12"/>
    <p:sldId id="260" r:id="rId13"/>
    <p:sldId id="282" r:id="rId14"/>
    <p:sldId id="276" r:id="rId15"/>
    <p:sldId id="277" r:id="rId16"/>
    <p:sldId id="261" r:id="rId17"/>
    <p:sldId id="280" r:id="rId18"/>
    <p:sldId id="262" r:id="rId19"/>
    <p:sldId id="281" r:id="rId20"/>
    <p:sldId id="278" r:id="rId21"/>
    <p:sldId id="279" r:id="rId22"/>
    <p:sldId id="263" r:id="rId23"/>
    <p:sldId id="275" r:id="rId24"/>
    <p:sldId id="264" r:id="rId25"/>
    <p:sldId id="267"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B2D1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8598" autoAdjust="0"/>
  </p:normalViewPr>
  <p:slideViewPr>
    <p:cSldViewPr snapToGrid="0">
      <p:cViewPr varScale="1">
        <p:scale>
          <a:sx n="57" d="100"/>
          <a:sy n="57" d="100"/>
        </p:scale>
        <p:origin x="123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C05CBA-83CC-4DC7-94B0-832646D6B8E6}" type="datetimeFigureOut">
              <a:rPr lang="en-US" smtClean="0"/>
              <a:t>11/1/2017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F99388-547D-4361-B8E2-EEA2EDBE7DD2}" type="slidenum">
              <a:rPr lang="en-US" smtClean="0"/>
              <a:t>‹#›</a:t>
            </a:fld>
            <a:endParaRPr lang="en-US"/>
          </a:p>
        </p:txBody>
      </p:sp>
    </p:spTree>
    <p:extLst>
      <p:ext uri="{BB962C8B-B14F-4D97-AF65-F5344CB8AC3E}">
        <p14:creationId xmlns:p14="http://schemas.microsoft.com/office/powerpoint/2010/main" val="39755512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a:t>Thiết kế sai sót trong cơ chế xác thực</a:t>
            </a:r>
            <a:endParaRPr lang="en-US"/>
          </a:p>
          <a:p>
            <a:r>
              <a:rPr lang="en-US"/>
              <a:t>Xác nhận không đầy đủ các thông tin xác thực</a:t>
            </a:r>
          </a:p>
        </p:txBody>
      </p:sp>
      <p:sp>
        <p:nvSpPr>
          <p:cNvPr id="4" name="Slide Number Placeholder 3"/>
          <p:cNvSpPr>
            <a:spLocks noGrp="1"/>
          </p:cNvSpPr>
          <p:nvPr>
            <p:ph type="sldNum" sz="quarter" idx="10"/>
          </p:nvPr>
        </p:nvSpPr>
        <p:spPr/>
        <p:txBody>
          <a:bodyPr/>
          <a:lstStyle/>
          <a:p>
            <a:fld id="{69F99388-547D-4361-B8E2-EEA2EDBE7DD2}" type="slidenum">
              <a:rPr lang="en-US" smtClean="0"/>
              <a:t>18</a:t>
            </a:fld>
            <a:endParaRPr lang="en-US"/>
          </a:p>
        </p:txBody>
      </p:sp>
    </p:spTree>
    <p:extLst>
      <p:ext uri="{BB962C8B-B14F-4D97-AF65-F5344CB8AC3E}">
        <p14:creationId xmlns:p14="http://schemas.microsoft.com/office/powerpoint/2010/main" val="6210603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Thực hiện các sai sót trong xác thực</a:t>
            </a:r>
          </a:p>
        </p:txBody>
      </p:sp>
      <p:sp>
        <p:nvSpPr>
          <p:cNvPr id="4" name="Slide Number Placeholder 3"/>
          <p:cNvSpPr>
            <a:spLocks noGrp="1"/>
          </p:cNvSpPr>
          <p:nvPr>
            <p:ph type="sldNum" sz="quarter" idx="10"/>
          </p:nvPr>
        </p:nvSpPr>
        <p:spPr/>
        <p:txBody>
          <a:bodyPr/>
          <a:lstStyle/>
          <a:p>
            <a:fld id="{69F99388-547D-4361-B8E2-EEA2EDBE7DD2}" type="slidenum">
              <a:rPr lang="en-US" smtClean="0"/>
              <a:t>19</a:t>
            </a:fld>
            <a:endParaRPr lang="en-US"/>
          </a:p>
        </p:txBody>
      </p:sp>
    </p:spTree>
    <p:extLst>
      <p:ext uri="{BB962C8B-B14F-4D97-AF65-F5344CB8AC3E}">
        <p14:creationId xmlns:p14="http://schemas.microsoft.com/office/powerpoint/2010/main" val="35527140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Xác nhận đúng thông tin xác thực</a:t>
            </a:r>
          </a:p>
          <a:p>
            <a:r>
              <a:rPr lang="en-US"/>
              <a:t>captcha</a:t>
            </a:r>
          </a:p>
        </p:txBody>
      </p:sp>
      <p:sp>
        <p:nvSpPr>
          <p:cNvPr id="4" name="Slide Number Placeholder 3"/>
          <p:cNvSpPr>
            <a:spLocks noGrp="1"/>
          </p:cNvSpPr>
          <p:nvPr>
            <p:ph type="sldNum" sz="quarter" idx="10"/>
          </p:nvPr>
        </p:nvSpPr>
        <p:spPr/>
        <p:txBody>
          <a:bodyPr/>
          <a:lstStyle/>
          <a:p>
            <a:fld id="{69F99388-547D-4361-B8E2-EEA2EDBE7DD2}" type="slidenum">
              <a:rPr lang="en-US" smtClean="0"/>
              <a:t>20</a:t>
            </a:fld>
            <a:endParaRPr lang="en-US"/>
          </a:p>
        </p:txBody>
      </p:sp>
    </p:spTree>
    <p:extLst>
      <p:ext uri="{BB962C8B-B14F-4D97-AF65-F5344CB8AC3E}">
        <p14:creationId xmlns:p14="http://schemas.microsoft.com/office/powerpoint/2010/main" val="2719742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Shared Hosting and Application Service Providers</a:t>
            </a:r>
          </a:p>
        </p:txBody>
      </p:sp>
      <p:sp>
        <p:nvSpPr>
          <p:cNvPr id="4" name="Slide Number Placeholder 3"/>
          <p:cNvSpPr>
            <a:spLocks noGrp="1"/>
          </p:cNvSpPr>
          <p:nvPr>
            <p:ph type="sldNum" sz="quarter" idx="10"/>
          </p:nvPr>
        </p:nvSpPr>
        <p:spPr/>
        <p:txBody>
          <a:bodyPr/>
          <a:lstStyle/>
          <a:p>
            <a:fld id="{69F99388-547D-4361-B8E2-EEA2EDBE7DD2}" type="slidenum">
              <a:rPr lang="en-US" smtClean="0"/>
              <a:t>21</a:t>
            </a:fld>
            <a:endParaRPr lang="en-US"/>
          </a:p>
        </p:txBody>
      </p:sp>
    </p:spTree>
    <p:extLst>
      <p:ext uri="{BB962C8B-B14F-4D97-AF65-F5344CB8AC3E}">
        <p14:creationId xmlns:p14="http://schemas.microsoft.com/office/powerpoint/2010/main" val="12944463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https://quantrimang.com/7-cach-bao-ve-trinh-duyet-web-khoi-cac-cuoc-tan-cong-mang-117145</a:t>
            </a:r>
          </a:p>
        </p:txBody>
      </p:sp>
      <p:sp>
        <p:nvSpPr>
          <p:cNvPr id="4" name="Slide Number Placeholder 3"/>
          <p:cNvSpPr>
            <a:spLocks noGrp="1"/>
          </p:cNvSpPr>
          <p:nvPr>
            <p:ph type="sldNum" sz="quarter" idx="10"/>
          </p:nvPr>
        </p:nvSpPr>
        <p:spPr/>
        <p:txBody>
          <a:bodyPr/>
          <a:lstStyle/>
          <a:p>
            <a:fld id="{69F99388-547D-4361-B8E2-EEA2EDBE7DD2}" type="slidenum">
              <a:rPr lang="en-US" smtClean="0"/>
              <a:t>23</a:t>
            </a:fld>
            <a:endParaRPr lang="en-US"/>
          </a:p>
        </p:txBody>
      </p:sp>
    </p:spTree>
    <p:extLst>
      <p:ext uri="{BB962C8B-B14F-4D97-AF65-F5344CB8AC3E}">
        <p14:creationId xmlns:p14="http://schemas.microsoft.com/office/powerpoint/2010/main" val="26018571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a:solidFill>
                  <a:schemeClr val="tx1"/>
                </a:solidFill>
                <a:effectLst/>
                <a:latin typeface="+mn-lt"/>
                <a:ea typeface="+mn-ea"/>
                <a:cs typeface="+mn-cs"/>
              </a:rPr>
              <a:t>Dự đoán, chèn phiênlà một phương thức chiếm phiên (hijacking). Thông thường, khi một tài khoản thực hiện quá trình chứng thực đối với server (tài khoản/mật khẩu). Dựa vào các thông tin này, server sẽ tạo một giá trị session ID duy nhất để cho phép và duy trì kết nối. Nếu đoán được session ID kế tiếp thì tin tặc có khả năng chiếm phiên đăng nhập của người dùng hợp lệ khác.</a:t>
            </a:r>
            <a:endParaRPr lang="en-US" sz="1200" b="0" i="0" kern="1200">
              <a:solidFill>
                <a:schemeClr val="tx1"/>
              </a:solidFill>
              <a:effectLst/>
              <a:latin typeface="+mn-lt"/>
              <a:ea typeface="+mn-ea"/>
              <a:cs typeface="+mn-cs"/>
            </a:endParaRPr>
          </a:p>
          <a:p>
            <a:endParaRPr lang="en-US" sz="1200" b="0" i="0" kern="1200">
              <a:solidFill>
                <a:schemeClr val="tx1"/>
              </a:solidFill>
              <a:effectLst/>
              <a:latin typeface="+mn-lt"/>
              <a:ea typeface="+mn-ea"/>
              <a:cs typeface="+mn-cs"/>
            </a:endParaRPr>
          </a:p>
          <a:p>
            <a:r>
              <a:rPr lang="vi-VN" sz="1200" b="0" i="0" kern="1200">
                <a:solidFill>
                  <a:schemeClr val="tx1"/>
                </a:solidFill>
                <a:effectLst/>
                <a:latin typeface="+mn-lt"/>
                <a:ea typeface="+mn-ea"/>
                <a:cs typeface="+mn-cs"/>
              </a:rPr>
              <a:t>Lỗi chứng thực yếu xuất hiện khi một website cho phép truy cập các nội dung, tài nguyên nhạy cảm mà không có đủ quyền. Các trang quản trị là một ví dụ dễ thấy nhất. Nếu không có cơ chế phân quyền hợp lý thư mục cũng như tài khoản đăng nhập trang quản trị này. Tin tặc hoàn toàn có khả năng vượt qua được cơ chế đăng nhập để chiếm quyền điều khiển trang này.</a:t>
            </a:r>
            <a:endParaRPr lang="en-US" sz="1200" b="0" i="0" kern="1200">
              <a:solidFill>
                <a:schemeClr val="tx1"/>
              </a:solidFill>
              <a:effectLst/>
              <a:latin typeface="+mn-lt"/>
              <a:ea typeface="+mn-ea"/>
              <a:cs typeface="+mn-cs"/>
            </a:endParaRPr>
          </a:p>
          <a:p>
            <a:endParaRPr lang="en-US" sz="1200" b="0" i="0" kern="1200">
              <a:solidFill>
                <a:schemeClr val="tx1"/>
              </a:solidFill>
              <a:effectLst/>
              <a:latin typeface="+mn-lt"/>
              <a:ea typeface="+mn-ea"/>
              <a:cs typeface="+mn-cs"/>
            </a:endParaRPr>
          </a:p>
          <a:p>
            <a:r>
              <a:rPr lang="vi-VN" sz="1200" b="0" i="0" kern="1200">
                <a:solidFill>
                  <a:schemeClr val="tx1"/>
                </a:solidFill>
                <a:effectLst/>
                <a:latin typeface="+mn-lt"/>
                <a:ea typeface="+mn-ea"/>
                <a:cs typeface="+mn-cs"/>
              </a:rPr>
              <a:t>Hình thức tấn công này không cần sử dụng một công cụ nào mà chỉ đơn thuần thao tác các biến với ../ (dot-dot-slash) để truy cập đến file, thư mục, bao gồm cả source code, những file hệ thống, …</a:t>
            </a:r>
            <a:endParaRPr lang="en-US" sz="1200" b="0" i="0" kern="1200">
              <a:solidFill>
                <a:schemeClr val="tx1"/>
              </a:solidFill>
              <a:effectLst/>
              <a:latin typeface="+mn-lt"/>
              <a:ea typeface="+mn-ea"/>
              <a:cs typeface="+mn-cs"/>
            </a:endParaRPr>
          </a:p>
          <a:p>
            <a:r>
              <a:rPr lang="en-US" sz="1200" b="0" i="0" kern="1200">
                <a:solidFill>
                  <a:schemeClr val="tx1"/>
                </a:solidFill>
                <a:effectLst/>
                <a:latin typeface="+mn-lt"/>
                <a:ea typeface="+mn-ea"/>
                <a:cs typeface="+mn-cs"/>
              </a:rPr>
              <a:t>GET /../../../../../some/file HTTP/1.0</a:t>
            </a:r>
            <a:endParaRPr lang="en-US"/>
          </a:p>
        </p:txBody>
      </p:sp>
      <p:sp>
        <p:nvSpPr>
          <p:cNvPr id="4" name="Slide Number Placeholder 3"/>
          <p:cNvSpPr>
            <a:spLocks noGrp="1"/>
          </p:cNvSpPr>
          <p:nvPr>
            <p:ph type="sldNum" sz="quarter" idx="10"/>
          </p:nvPr>
        </p:nvSpPr>
        <p:spPr/>
        <p:txBody>
          <a:bodyPr/>
          <a:lstStyle/>
          <a:p>
            <a:fld id="{69F99388-547D-4361-B8E2-EEA2EDBE7DD2}" type="slidenum">
              <a:rPr lang="en-US" smtClean="0"/>
              <a:t>24</a:t>
            </a:fld>
            <a:endParaRPr lang="en-US"/>
          </a:p>
        </p:txBody>
      </p:sp>
    </p:spTree>
    <p:extLst>
      <p:ext uri="{BB962C8B-B14F-4D97-AF65-F5344CB8AC3E}">
        <p14:creationId xmlns:p14="http://schemas.microsoft.com/office/powerpoint/2010/main" val="35598232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CF1C698-1830-461F-8FF4-E3E9DD0FB08C}" type="datetimeFigureOut">
              <a:rPr lang="en-US" smtClean="0"/>
              <a:t>11/1/2017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1C2D60-38D3-4FE3-9DC9-7DDF8C40CF91}"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4503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F1C698-1830-461F-8FF4-E3E9DD0FB08C}" type="datetimeFigureOut">
              <a:rPr lang="en-US" smtClean="0"/>
              <a:t>11/1/2017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1C2D60-38D3-4FE3-9DC9-7DDF8C40CF91}" type="slidenum">
              <a:rPr lang="en-US" smtClean="0"/>
              <a:t>‹#›</a:t>
            </a:fld>
            <a:endParaRPr lang="en-US"/>
          </a:p>
        </p:txBody>
      </p:sp>
    </p:spTree>
    <p:extLst>
      <p:ext uri="{BB962C8B-B14F-4D97-AF65-F5344CB8AC3E}">
        <p14:creationId xmlns:p14="http://schemas.microsoft.com/office/powerpoint/2010/main" val="1616665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F1C698-1830-461F-8FF4-E3E9DD0FB08C}" type="datetimeFigureOut">
              <a:rPr lang="en-US" smtClean="0"/>
              <a:t>11/1/2017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1C2D60-38D3-4FE3-9DC9-7DDF8C40CF91}" type="slidenum">
              <a:rPr lang="en-US" smtClean="0"/>
              <a:t>‹#›</a:t>
            </a:fld>
            <a:endParaRPr lang="en-US"/>
          </a:p>
        </p:txBody>
      </p:sp>
    </p:spTree>
    <p:extLst>
      <p:ext uri="{BB962C8B-B14F-4D97-AF65-F5344CB8AC3E}">
        <p14:creationId xmlns:p14="http://schemas.microsoft.com/office/powerpoint/2010/main" val="1159371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F1C698-1830-461F-8FF4-E3E9DD0FB08C}" type="datetimeFigureOut">
              <a:rPr lang="en-US" smtClean="0"/>
              <a:t>11/1/2017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1C2D60-38D3-4FE3-9DC9-7DDF8C40CF91}" type="slidenum">
              <a:rPr lang="en-US" smtClean="0"/>
              <a:t>‹#›</a:t>
            </a:fld>
            <a:endParaRPr lang="en-US"/>
          </a:p>
        </p:txBody>
      </p:sp>
    </p:spTree>
    <p:extLst>
      <p:ext uri="{BB962C8B-B14F-4D97-AF65-F5344CB8AC3E}">
        <p14:creationId xmlns:p14="http://schemas.microsoft.com/office/powerpoint/2010/main" val="48172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CF1C698-1830-461F-8FF4-E3E9DD0FB08C}" type="datetimeFigureOut">
              <a:rPr lang="en-US" smtClean="0"/>
              <a:t>11/1/2017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1C2D60-38D3-4FE3-9DC9-7DDF8C40CF91}"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16482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CF1C698-1830-461F-8FF4-E3E9DD0FB08C}" type="datetimeFigureOut">
              <a:rPr lang="en-US" smtClean="0"/>
              <a:t>11/1/2017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1C2D60-38D3-4FE3-9DC9-7DDF8C40CF91}" type="slidenum">
              <a:rPr lang="en-US" smtClean="0"/>
              <a:t>‹#›</a:t>
            </a:fld>
            <a:endParaRPr lang="en-US"/>
          </a:p>
        </p:txBody>
      </p:sp>
    </p:spTree>
    <p:extLst>
      <p:ext uri="{BB962C8B-B14F-4D97-AF65-F5344CB8AC3E}">
        <p14:creationId xmlns:p14="http://schemas.microsoft.com/office/powerpoint/2010/main" val="3616344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CF1C698-1830-461F-8FF4-E3E9DD0FB08C}" type="datetimeFigureOut">
              <a:rPr lang="en-US" smtClean="0"/>
              <a:t>11/1/2017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A1C2D60-38D3-4FE3-9DC9-7DDF8C40CF91}" type="slidenum">
              <a:rPr lang="en-US" smtClean="0"/>
              <a:t>‹#›</a:t>
            </a:fld>
            <a:endParaRPr lang="en-US"/>
          </a:p>
        </p:txBody>
      </p:sp>
    </p:spTree>
    <p:extLst>
      <p:ext uri="{BB962C8B-B14F-4D97-AF65-F5344CB8AC3E}">
        <p14:creationId xmlns:p14="http://schemas.microsoft.com/office/powerpoint/2010/main" val="3864045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CF1C698-1830-461F-8FF4-E3E9DD0FB08C}" type="datetimeFigureOut">
              <a:rPr lang="en-US" smtClean="0"/>
              <a:t>11/1/2017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A1C2D60-38D3-4FE3-9DC9-7DDF8C40CF91}" type="slidenum">
              <a:rPr lang="en-US" smtClean="0"/>
              <a:t>‹#›</a:t>
            </a:fld>
            <a:endParaRPr lang="en-US"/>
          </a:p>
        </p:txBody>
      </p:sp>
    </p:spTree>
    <p:extLst>
      <p:ext uri="{BB962C8B-B14F-4D97-AF65-F5344CB8AC3E}">
        <p14:creationId xmlns:p14="http://schemas.microsoft.com/office/powerpoint/2010/main" val="41380413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CF1C698-1830-461F-8FF4-E3E9DD0FB08C}" type="datetimeFigureOut">
              <a:rPr lang="en-US" smtClean="0"/>
              <a:t>11/1/2017</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9A1C2D60-38D3-4FE3-9DC9-7DDF8C40CF91}" type="slidenum">
              <a:rPr lang="en-US" smtClean="0"/>
              <a:t>‹#›</a:t>
            </a:fld>
            <a:endParaRPr lang="en-US"/>
          </a:p>
        </p:txBody>
      </p:sp>
    </p:spTree>
    <p:extLst>
      <p:ext uri="{BB962C8B-B14F-4D97-AF65-F5344CB8AC3E}">
        <p14:creationId xmlns:p14="http://schemas.microsoft.com/office/powerpoint/2010/main" val="28216034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ACF1C698-1830-461F-8FF4-E3E9DD0FB08C}" type="datetimeFigureOut">
              <a:rPr lang="en-US" smtClean="0"/>
              <a:t>11/1/2017</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A1C2D60-38D3-4FE3-9DC9-7DDF8C40CF91}" type="slidenum">
              <a:rPr lang="en-US" smtClean="0"/>
              <a:t>‹#›</a:t>
            </a:fld>
            <a:endParaRPr lang="en-US"/>
          </a:p>
        </p:txBody>
      </p:sp>
    </p:spTree>
    <p:extLst>
      <p:ext uri="{BB962C8B-B14F-4D97-AF65-F5344CB8AC3E}">
        <p14:creationId xmlns:p14="http://schemas.microsoft.com/office/powerpoint/2010/main" val="35288367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CF1C698-1830-461F-8FF4-E3E9DD0FB08C}" type="datetimeFigureOut">
              <a:rPr lang="en-US" smtClean="0"/>
              <a:t>11/1/2017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1C2D60-38D3-4FE3-9DC9-7DDF8C40CF91}" type="slidenum">
              <a:rPr lang="en-US" smtClean="0"/>
              <a:t>‹#›</a:t>
            </a:fld>
            <a:endParaRPr lang="en-US"/>
          </a:p>
        </p:txBody>
      </p:sp>
    </p:spTree>
    <p:extLst>
      <p:ext uri="{BB962C8B-B14F-4D97-AF65-F5344CB8AC3E}">
        <p14:creationId xmlns:p14="http://schemas.microsoft.com/office/powerpoint/2010/main" val="13016923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CF1C698-1830-461F-8FF4-E3E9DD0FB08C}" type="datetimeFigureOut">
              <a:rPr lang="en-US" smtClean="0"/>
              <a:t>11/1/2017</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A1C2D60-38D3-4FE3-9DC9-7DDF8C40CF91}"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5634257"/>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download.com.vn/malwarebytes-anti-exploit/download"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download.com.vn/timkiem/wot/index.aspx" TargetMode="Externa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ecuritydaily.ne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2E26517-E476-40C1-BF83-0271AD84C5CB}"/>
              </a:ext>
            </a:extLst>
          </p:cNvPr>
          <p:cNvSpPr>
            <a:spLocks noGrp="1"/>
          </p:cNvSpPr>
          <p:nvPr>
            <p:ph type="subTitle" idx="1"/>
          </p:nvPr>
        </p:nvSpPr>
        <p:spPr>
          <a:xfrm>
            <a:off x="970670" y="115646"/>
            <a:ext cx="10058400" cy="1466556"/>
          </a:xfrm>
        </p:spPr>
        <p:txBody>
          <a:bodyPr anchor="ctr">
            <a:noAutofit/>
          </a:bodyPr>
          <a:lstStyle/>
          <a:p>
            <a:pPr algn="ctr"/>
            <a:r>
              <a:rPr lang="en-US" spc="-150">
                <a:solidFill>
                  <a:srgbClr val="9B2D1F"/>
                </a:solidFill>
                <a:effectLst>
                  <a:outerShdw blurRad="38100" dist="38100" dir="2700000" algn="tl">
                    <a:srgbClr val="000000">
                      <a:alpha val="43137"/>
                    </a:srgbClr>
                  </a:outerShdw>
                </a:effectLst>
                <a:latin typeface="Arial" panose="020B0604020202020204" pitchFamily="34" charset="0"/>
                <a:ea typeface="Tahoma" panose="020B0604030504040204" pitchFamily="34" charset="0"/>
                <a:cs typeface="Arial" panose="020B0604020202020204" pitchFamily="34" charset="0"/>
              </a:rPr>
              <a:t>HỌC VIỆN</a:t>
            </a:r>
          </a:p>
          <a:p>
            <a:pPr algn="ctr"/>
            <a:r>
              <a:rPr lang="en-US" spc="-150">
                <a:solidFill>
                  <a:srgbClr val="9B2D1F"/>
                </a:solidFill>
                <a:effectLst>
                  <a:outerShdw blurRad="38100" dist="38100" dir="2700000" algn="tl">
                    <a:srgbClr val="000000">
                      <a:alpha val="43137"/>
                    </a:srgbClr>
                  </a:outerShdw>
                </a:effectLst>
                <a:latin typeface="Arial" panose="020B0604020202020204" pitchFamily="34" charset="0"/>
                <a:ea typeface="Tahoma" panose="020B0604030504040204" pitchFamily="34" charset="0"/>
                <a:cs typeface="Arial" panose="020B0604020202020204" pitchFamily="34" charset="0"/>
              </a:rPr>
              <a:t> CÔNG NGHỆ B</a:t>
            </a:r>
            <a:r>
              <a:rPr lang="vi-VN" spc="-150">
                <a:solidFill>
                  <a:srgbClr val="9B2D1F"/>
                </a:solidFill>
                <a:effectLst>
                  <a:outerShdw blurRad="38100" dist="38100" dir="2700000" algn="tl">
                    <a:srgbClr val="000000">
                      <a:alpha val="43137"/>
                    </a:srgbClr>
                  </a:outerShdw>
                </a:effectLst>
                <a:latin typeface="Arial" panose="020B0604020202020204" pitchFamily="34" charset="0"/>
                <a:ea typeface="Tahoma" panose="020B0604030504040204" pitchFamily="34" charset="0"/>
                <a:cs typeface="Arial" panose="020B0604020202020204" pitchFamily="34" charset="0"/>
              </a:rPr>
              <a:t>Ư</a:t>
            </a:r>
            <a:r>
              <a:rPr lang="en-US" spc="-150">
                <a:solidFill>
                  <a:srgbClr val="9B2D1F"/>
                </a:solidFill>
                <a:effectLst>
                  <a:outerShdw blurRad="38100" dist="38100" dir="2700000" algn="tl">
                    <a:srgbClr val="000000">
                      <a:alpha val="43137"/>
                    </a:srgbClr>
                  </a:outerShdw>
                </a:effectLst>
                <a:latin typeface="Arial" panose="020B0604020202020204" pitchFamily="34" charset="0"/>
                <a:ea typeface="Tahoma" panose="020B0604030504040204" pitchFamily="34" charset="0"/>
                <a:cs typeface="Arial" panose="020B0604020202020204" pitchFamily="34" charset="0"/>
              </a:rPr>
              <a:t>U CHÍNH VIỄN THÔNG</a:t>
            </a:r>
          </a:p>
          <a:p>
            <a:pPr algn="ctr"/>
            <a:r>
              <a:rPr lang="en-US" spc="-150">
                <a:solidFill>
                  <a:srgbClr val="9B2D1F"/>
                </a:solidFill>
                <a:effectLst>
                  <a:outerShdw blurRad="38100" dist="38100" dir="2700000" algn="tl">
                    <a:srgbClr val="000000">
                      <a:alpha val="43137"/>
                    </a:srgbClr>
                  </a:outerShdw>
                </a:effectLst>
                <a:latin typeface="Arial" panose="020B0604020202020204" pitchFamily="34" charset="0"/>
                <a:ea typeface="Tahoma" panose="020B0604030504040204" pitchFamily="34" charset="0"/>
                <a:cs typeface="Arial" panose="020B0604020202020204" pitchFamily="34" charset="0"/>
              </a:rPr>
              <a:t>CƠ SỞ TP. HỒ CHÍ MINH</a:t>
            </a:r>
          </a:p>
        </p:txBody>
      </p:sp>
      <p:pic>
        <p:nvPicPr>
          <p:cNvPr id="5" name="Picture 4">
            <a:extLst>
              <a:ext uri="{FF2B5EF4-FFF2-40B4-BE49-F238E27FC236}">
                <a16:creationId xmlns:a16="http://schemas.microsoft.com/office/drawing/2014/main" id="{3EEADE11-5244-40CF-B4A8-AD6E6292CC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72516" y="1666605"/>
            <a:ext cx="1419371" cy="1419371"/>
          </a:xfrm>
          <a:prstGeom prst="rect">
            <a:avLst/>
          </a:prstGeom>
        </p:spPr>
      </p:pic>
      <p:sp>
        <p:nvSpPr>
          <p:cNvPr id="6" name="Subtitle 2">
            <a:extLst>
              <a:ext uri="{FF2B5EF4-FFF2-40B4-BE49-F238E27FC236}">
                <a16:creationId xmlns:a16="http://schemas.microsoft.com/office/drawing/2014/main" id="{EA6D5794-EDB2-4EA4-BE2D-E47CD86954BD}"/>
              </a:ext>
            </a:extLst>
          </p:cNvPr>
          <p:cNvSpPr txBox="1">
            <a:spLocks/>
          </p:cNvSpPr>
          <p:nvPr/>
        </p:nvSpPr>
        <p:spPr>
          <a:xfrm>
            <a:off x="970670" y="3380909"/>
            <a:ext cx="10058400" cy="1345833"/>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2"/>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pPr algn="ctr">
              <a:lnSpc>
                <a:spcPct val="150000"/>
              </a:lnSpc>
            </a:pPr>
            <a:r>
              <a:rPr lang="en-US" sz="1600" u="sng" spc="-150">
                <a:solidFill>
                  <a:srgbClr val="9B2D1F"/>
                </a:solidFill>
                <a:latin typeface="Arial" panose="020B0604020202020204" pitchFamily="34" charset="0"/>
                <a:ea typeface="Tahoma" panose="020B0604030504040204" pitchFamily="34" charset="0"/>
                <a:cs typeface="Arial" panose="020B0604020202020204" pitchFamily="34" charset="0"/>
              </a:rPr>
              <a:t>ĐỀ TÀI</a:t>
            </a:r>
            <a:r>
              <a:rPr lang="en-US" sz="1600" spc="-150">
                <a:solidFill>
                  <a:srgbClr val="9B2D1F"/>
                </a:solidFill>
                <a:latin typeface="Arial" panose="020B0604020202020204" pitchFamily="34" charset="0"/>
                <a:ea typeface="Tahoma" panose="020B0604030504040204" pitchFamily="34" charset="0"/>
                <a:cs typeface="Arial" panose="020B0604020202020204" pitchFamily="34" charset="0"/>
              </a:rPr>
              <a:t>: </a:t>
            </a:r>
            <a:br>
              <a:rPr lang="en-US" spc="-150">
                <a:solidFill>
                  <a:srgbClr val="9B2D1F"/>
                </a:solidFill>
                <a:latin typeface="Arial" panose="020B0604020202020204" pitchFamily="34" charset="0"/>
                <a:ea typeface="Tahoma" panose="020B0604030504040204" pitchFamily="34" charset="0"/>
                <a:cs typeface="Arial" panose="020B0604020202020204" pitchFamily="34" charset="0"/>
              </a:rPr>
            </a:br>
            <a:r>
              <a:rPr lang="en-US" sz="2800" spc="-150">
                <a:solidFill>
                  <a:srgbClr val="9B2D1F"/>
                </a:solidFill>
                <a:latin typeface="Arial" panose="020B0604020202020204" pitchFamily="34" charset="0"/>
                <a:ea typeface="Tahoma" panose="020B0604030504040204" pitchFamily="34" charset="0"/>
                <a:cs typeface="Arial" panose="020B0604020202020204" pitchFamily="34" charset="0"/>
              </a:rPr>
              <a:t> </a:t>
            </a:r>
            <a:r>
              <a:rPr lang="en-US" sz="2800" b="1" spc="-150">
                <a:solidFill>
                  <a:srgbClr val="9B2D1F"/>
                </a:solidFill>
                <a:effectLst>
                  <a:outerShdw blurRad="38100" dist="38100" dir="2700000" algn="tl">
                    <a:srgbClr val="000000">
                      <a:alpha val="43137"/>
                    </a:srgbClr>
                  </a:outerShdw>
                </a:effectLst>
                <a:latin typeface="Arial" panose="020B0604020202020204" pitchFamily="34" charset="0"/>
                <a:ea typeface="Tahoma" panose="020B0604030504040204" pitchFamily="34" charset="0"/>
                <a:cs typeface="Arial" panose="020B0604020202020204" pitchFamily="34" charset="0"/>
              </a:rPr>
              <a:t>CÁC LỖ HỔNG  </a:t>
            </a:r>
            <a:r>
              <a:rPr lang="en-US" sz="2800" b="1" spc="-150" err="1">
                <a:solidFill>
                  <a:srgbClr val="9B2D1F"/>
                </a:solidFill>
                <a:effectLst>
                  <a:outerShdw blurRad="38100" dist="38100" dir="2700000" algn="tl">
                    <a:srgbClr val="000000">
                      <a:alpha val="43137"/>
                    </a:srgbClr>
                  </a:outerShdw>
                </a:effectLst>
                <a:latin typeface="Arial" panose="020B0604020202020204" pitchFamily="34" charset="0"/>
                <a:ea typeface="Tahoma" panose="020B0604030504040204" pitchFamily="34" charset="0"/>
                <a:cs typeface="Arial" panose="020B0604020202020204" pitchFamily="34" charset="0"/>
              </a:rPr>
              <a:t>và</a:t>
            </a:r>
            <a:r>
              <a:rPr lang="en-US" sz="2800" b="1" spc="-150">
                <a:solidFill>
                  <a:srgbClr val="9B2D1F"/>
                </a:solidFill>
                <a:effectLst>
                  <a:outerShdw blurRad="38100" dist="38100" dir="2700000" algn="tl">
                    <a:srgbClr val="000000">
                      <a:alpha val="43137"/>
                    </a:srgbClr>
                  </a:outerShdw>
                </a:effectLst>
                <a:latin typeface="Arial" panose="020B0604020202020204" pitchFamily="34" charset="0"/>
                <a:ea typeface="Tahoma" panose="020B0604030504040204" pitchFamily="34" charset="0"/>
                <a:cs typeface="Arial" panose="020B0604020202020204" pitchFamily="34" charset="0"/>
              </a:rPr>
              <a:t> </a:t>
            </a:r>
            <a:r>
              <a:rPr lang="en-US" sz="2800" b="1" spc="-150" err="1">
                <a:solidFill>
                  <a:srgbClr val="9B2D1F"/>
                </a:solidFill>
                <a:effectLst>
                  <a:outerShdw blurRad="38100" dist="38100" dir="2700000" algn="tl">
                    <a:srgbClr val="000000">
                      <a:alpha val="43137"/>
                    </a:srgbClr>
                  </a:outerShdw>
                </a:effectLst>
                <a:latin typeface="Arial" panose="020B0604020202020204" pitchFamily="34" charset="0"/>
                <a:ea typeface="Tahoma" panose="020B0604030504040204" pitchFamily="34" charset="0"/>
                <a:cs typeface="Arial" panose="020B0604020202020204" pitchFamily="34" charset="0"/>
              </a:rPr>
              <a:t>tấn</a:t>
            </a:r>
            <a:r>
              <a:rPr lang="en-US" sz="2800" b="1" spc="-150">
                <a:solidFill>
                  <a:srgbClr val="9B2D1F"/>
                </a:solidFill>
                <a:effectLst>
                  <a:outerShdw blurRad="38100" dist="38100" dir="2700000" algn="tl">
                    <a:srgbClr val="000000">
                      <a:alpha val="43137"/>
                    </a:srgbClr>
                  </a:outerShdw>
                </a:effectLst>
                <a:latin typeface="Arial" panose="020B0604020202020204" pitchFamily="34" charset="0"/>
                <a:ea typeface="Tahoma" panose="020B0604030504040204" pitchFamily="34" charset="0"/>
                <a:cs typeface="Arial" panose="020B0604020202020204" pitchFamily="34" charset="0"/>
              </a:rPr>
              <a:t> </a:t>
            </a:r>
            <a:r>
              <a:rPr lang="en-US" sz="2800" b="1" spc="-150" err="1">
                <a:solidFill>
                  <a:srgbClr val="9B2D1F"/>
                </a:solidFill>
                <a:effectLst>
                  <a:outerShdw blurRad="38100" dist="38100" dir="2700000" algn="tl">
                    <a:srgbClr val="000000">
                      <a:alpha val="43137"/>
                    </a:srgbClr>
                  </a:outerShdw>
                </a:effectLst>
                <a:latin typeface="Arial" panose="020B0604020202020204" pitchFamily="34" charset="0"/>
                <a:ea typeface="Tahoma" panose="020B0604030504040204" pitchFamily="34" charset="0"/>
                <a:cs typeface="Arial" panose="020B0604020202020204" pitchFamily="34" charset="0"/>
              </a:rPr>
              <a:t>công</a:t>
            </a:r>
            <a:r>
              <a:rPr lang="en-US" sz="2800" b="1" spc="-150">
                <a:solidFill>
                  <a:srgbClr val="9B2D1F"/>
                </a:solidFill>
                <a:effectLst>
                  <a:outerShdw blurRad="38100" dist="38100" dir="2700000" algn="tl">
                    <a:srgbClr val="000000">
                      <a:alpha val="43137"/>
                    </a:srgbClr>
                  </a:outerShdw>
                </a:effectLst>
                <a:latin typeface="Arial" panose="020B0604020202020204" pitchFamily="34" charset="0"/>
                <a:ea typeface="Tahoma" panose="020B0604030504040204" pitchFamily="34" charset="0"/>
                <a:cs typeface="Arial" panose="020B0604020202020204" pitchFamily="34" charset="0"/>
              </a:rPr>
              <a:t> </a:t>
            </a:r>
            <a:r>
              <a:rPr lang="en-US" sz="2800" b="1" spc="-150" err="1">
                <a:solidFill>
                  <a:srgbClr val="9B2D1F"/>
                </a:solidFill>
                <a:effectLst>
                  <a:outerShdw blurRad="38100" dist="38100" dir="2700000" algn="tl">
                    <a:srgbClr val="000000">
                      <a:alpha val="43137"/>
                    </a:srgbClr>
                  </a:outerShdw>
                </a:effectLst>
                <a:latin typeface="Arial" panose="020B0604020202020204" pitchFamily="34" charset="0"/>
                <a:ea typeface="Tahoma" panose="020B0604030504040204" pitchFamily="34" charset="0"/>
                <a:cs typeface="Arial" panose="020B0604020202020204" pitchFamily="34" charset="0"/>
              </a:rPr>
              <a:t>ứng</a:t>
            </a:r>
            <a:r>
              <a:rPr lang="en-US" sz="2800" b="1" spc="-150">
                <a:solidFill>
                  <a:srgbClr val="9B2D1F"/>
                </a:solidFill>
                <a:effectLst>
                  <a:outerShdw blurRad="38100" dist="38100" dir="2700000" algn="tl">
                    <a:srgbClr val="000000">
                      <a:alpha val="43137"/>
                    </a:srgbClr>
                  </a:outerShdw>
                </a:effectLst>
                <a:latin typeface="Arial" panose="020B0604020202020204" pitchFamily="34" charset="0"/>
                <a:ea typeface="Tahoma" panose="020B0604030504040204" pitchFamily="34" charset="0"/>
                <a:cs typeface="Arial" panose="020B0604020202020204" pitchFamily="34" charset="0"/>
              </a:rPr>
              <a:t> </a:t>
            </a:r>
            <a:r>
              <a:rPr lang="en-US" sz="2800" b="1" spc="-150" err="1">
                <a:solidFill>
                  <a:srgbClr val="9B2D1F"/>
                </a:solidFill>
                <a:effectLst>
                  <a:outerShdw blurRad="38100" dist="38100" dir="2700000" algn="tl">
                    <a:srgbClr val="000000">
                      <a:alpha val="43137"/>
                    </a:srgbClr>
                  </a:outerShdw>
                </a:effectLst>
                <a:latin typeface="Arial" panose="020B0604020202020204" pitchFamily="34" charset="0"/>
                <a:ea typeface="Tahoma" panose="020B0604030504040204" pitchFamily="34" charset="0"/>
                <a:cs typeface="Arial" panose="020B0604020202020204" pitchFamily="34" charset="0"/>
              </a:rPr>
              <a:t>dụng</a:t>
            </a:r>
            <a:r>
              <a:rPr lang="en-US" sz="2800" b="1" spc="-150">
                <a:solidFill>
                  <a:srgbClr val="9B2D1F"/>
                </a:solidFill>
                <a:effectLst>
                  <a:outerShdw blurRad="38100" dist="38100" dir="2700000" algn="tl">
                    <a:srgbClr val="000000">
                      <a:alpha val="43137"/>
                    </a:srgbClr>
                  </a:outerShdw>
                </a:effectLst>
                <a:latin typeface="Arial" panose="020B0604020202020204" pitchFamily="34" charset="0"/>
                <a:ea typeface="Tahoma" panose="020B0604030504040204" pitchFamily="34" charset="0"/>
                <a:cs typeface="Arial" panose="020B0604020202020204" pitchFamily="34" charset="0"/>
              </a:rPr>
              <a:t> web</a:t>
            </a:r>
          </a:p>
        </p:txBody>
      </p:sp>
      <p:sp>
        <p:nvSpPr>
          <p:cNvPr id="7" name="Subtitle 2">
            <a:extLst>
              <a:ext uri="{FF2B5EF4-FFF2-40B4-BE49-F238E27FC236}">
                <a16:creationId xmlns:a16="http://schemas.microsoft.com/office/drawing/2014/main" id="{9DDEEE19-F0A0-48F8-8270-BD66C98EBEB8}"/>
              </a:ext>
            </a:extLst>
          </p:cNvPr>
          <p:cNvSpPr txBox="1">
            <a:spLocks/>
          </p:cNvSpPr>
          <p:nvPr/>
        </p:nvSpPr>
        <p:spPr>
          <a:xfrm>
            <a:off x="1026942" y="4668434"/>
            <a:ext cx="10058400" cy="559601"/>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2"/>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pPr algn="ctr"/>
            <a:r>
              <a:rPr lang="en-US" sz="1800" u="sng" spc="-150">
                <a:solidFill>
                  <a:srgbClr val="9B2D1F"/>
                </a:solidFill>
                <a:latin typeface="Arial" panose="020B0604020202020204" pitchFamily="34" charset="0"/>
                <a:ea typeface="Tahoma" panose="020B0604030504040204" pitchFamily="34" charset="0"/>
                <a:cs typeface="Arial" panose="020B0604020202020204" pitchFamily="34" charset="0"/>
              </a:rPr>
              <a:t>gvhd</a:t>
            </a:r>
            <a:r>
              <a:rPr lang="en-US" sz="1800" spc="-150">
                <a:solidFill>
                  <a:srgbClr val="9B2D1F"/>
                </a:solidFill>
                <a:latin typeface="Arial" panose="020B0604020202020204" pitchFamily="34" charset="0"/>
                <a:ea typeface="Tahoma" panose="020B0604030504040204" pitchFamily="34" charset="0"/>
                <a:cs typeface="Arial" panose="020B0604020202020204" pitchFamily="34" charset="0"/>
              </a:rPr>
              <a:t>:  </a:t>
            </a:r>
            <a:r>
              <a:rPr lang="en-US" sz="2200" b="1" spc="-150">
                <a:solidFill>
                  <a:srgbClr val="9B2D1F"/>
                </a:solidFill>
                <a:effectLst>
                  <a:outerShdw blurRad="38100" dist="38100" dir="2700000" algn="tl">
                    <a:srgbClr val="000000">
                      <a:alpha val="43137"/>
                    </a:srgbClr>
                  </a:outerShdw>
                </a:effectLst>
                <a:latin typeface="Arial" panose="020B0604020202020204" pitchFamily="34" charset="0"/>
                <a:ea typeface="Tahoma" panose="020B0604030504040204" pitchFamily="34" charset="0"/>
                <a:cs typeface="Arial" panose="020B0604020202020204" pitchFamily="34" charset="0"/>
              </a:rPr>
              <a:t>huỳnh trọng th</a:t>
            </a:r>
            <a:r>
              <a:rPr lang="vi-VN" sz="2200" b="1" spc="-150">
                <a:solidFill>
                  <a:srgbClr val="9B2D1F"/>
                </a:solidFill>
                <a:effectLst>
                  <a:outerShdw blurRad="38100" dist="38100" dir="2700000" algn="tl">
                    <a:srgbClr val="000000">
                      <a:alpha val="43137"/>
                    </a:srgbClr>
                  </a:outerShdw>
                </a:effectLst>
                <a:latin typeface="Arial" panose="020B0604020202020204" pitchFamily="34" charset="0"/>
                <a:ea typeface="Tahoma" panose="020B0604030504040204" pitchFamily="34" charset="0"/>
                <a:cs typeface="Arial" panose="020B0604020202020204" pitchFamily="34" charset="0"/>
              </a:rPr>
              <a:t>ư</a:t>
            </a:r>
            <a:r>
              <a:rPr lang="en-US" sz="2200" b="1" spc="-150">
                <a:solidFill>
                  <a:srgbClr val="9B2D1F"/>
                </a:solidFill>
                <a:effectLst>
                  <a:outerShdw blurRad="38100" dist="38100" dir="2700000" algn="tl">
                    <a:srgbClr val="000000">
                      <a:alpha val="43137"/>
                    </a:srgbClr>
                  </a:outerShdw>
                </a:effectLst>
                <a:latin typeface="Arial" panose="020B0604020202020204" pitchFamily="34" charset="0"/>
                <a:ea typeface="Tahoma" panose="020B0604030504040204" pitchFamily="34" charset="0"/>
                <a:cs typeface="Arial" panose="020B0604020202020204" pitchFamily="34" charset="0"/>
              </a:rPr>
              <a:t>a</a:t>
            </a:r>
          </a:p>
        </p:txBody>
      </p:sp>
    </p:spTree>
    <p:extLst>
      <p:ext uri="{BB962C8B-B14F-4D97-AF65-F5344CB8AC3E}">
        <p14:creationId xmlns:p14="http://schemas.microsoft.com/office/powerpoint/2010/main" val="1708439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3BC41-3702-4AA2-BF7E-462E2D43626E}"/>
              </a:ext>
            </a:extLst>
          </p:cNvPr>
          <p:cNvSpPr>
            <a:spLocks noGrp="1"/>
          </p:cNvSpPr>
          <p:nvPr>
            <p:ph type="title"/>
          </p:nvPr>
        </p:nvSpPr>
        <p:spPr/>
        <p:txBody>
          <a:bodyPr>
            <a:normAutofit/>
          </a:bodyPr>
          <a:lstStyle/>
          <a:p>
            <a:r>
              <a:rPr lang="en-US" sz="3000" spc="0">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Cross-Site Request Forgery (CSRF) (tt)</a:t>
            </a:r>
            <a:endParaRPr lang="en-US" sz="3000"/>
          </a:p>
        </p:txBody>
      </p:sp>
      <p:pic>
        <p:nvPicPr>
          <p:cNvPr id="5" name="Content Placeholder 4">
            <a:extLst>
              <a:ext uri="{FF2B5EF4-FFF2-40B4-BE49-F238E27FC236}">
                <a16:creationId xmlns:a16="http://schemas.microsoft.com/office/drawing/2014/main" id="{3BF37FE0-A74C-4722-B33D-891445FDEB2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46668" y="1846263"/>
            <a:ext cx="8212338" cy="4329454"/>
          </a:xfrm>
        </p:spPr>
      </p:pic>
    </p:spTree>
    <p:extLst>
      <p:ext uri="{BB962C8B-B14F-4D97-AF65-F5344CB8AC3E}">
        <p14:creationId xmlns:p14="http://schemas.microsoft.com/office/powerpoint/2010/main" val="31784942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0AF1B-7B6A-408C-869F-1A3E7FE77C83}"/>
              </a:ext>
            </a:extLst>
          </p:cNvPr>
          <p:cNvSpPr>
            <a:spLocks noGrp="1"/>
          </p:cNvSpPr>
          <p:nvPr>
            <p:ph type="title"/>
          </p:nvPr>
        </p:nvSpPr>
        <p:spPr/>
        <p:txBody>
          <a:bodyPr>
            <a:normAutofit/>
          </a:bodyPr>
          <a:lstStyle/>
          <a:p>
            <a:r>
              <a:rPr lang="en-US" sz="3000" spc="0">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Cross-Site Request Forgery (CSRF) (tt)</a:t>
            </a:r>
            <a:endParaRPr lang="en-US" sz="3000"/>
          </a:p>
        </p:txBody>
      </p:sp>
      <p:sp>
        <p:nvSpPr>
          <p:cNvPr id="3" name="Content Placeholder 2">
            <a:extLst>
              <a:ext uri="{FF2B5EF4-FFF2-40B4-BE49-F238E27FC236}">
                <a16:creationId xmlns:a16="http://schemas.microsoft.com/office/drawing/2014/main" id="{A2F660EA-D0F8-4B54-8387-C441F5619181}"/>
              </a:ext>
            </a:extLst>
          </p:cNvPr>
          <p:cNvSpPr>
            <a:spLocks noGrp="1"/>
          </p:cNvSpPr>
          <p:nvPr>
            <p:ph idx="1"/>
          </p:nvPr>
        </p:nvSpPr>
        <p:spPr/>
        <p:txBody>
          <a:bodyPr/>
          <a:lstStyle/>
          <a:p>
            <a:r>
              <a:rPr lang="en-US" b="1" u="sng">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Cách phòng chống:</a:t>
            </a:r>
          </a:p>
          <a:p>
            <a:pPr>
              <a:buFont typeface="Wingdings" panose="05000000000000000000" pitchFamily="2" charset="2"/>
              <a:buChar char="v"/>
            </a:pPr>
            <a:r>
              <a:rPr lang="vi-VN">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Chỉ cho phép những dữ liệu hợp lệ, từ chối nhận các dữ liệu sai, thường xuyên kiểm tra và lọc dữ liệu đầu vào</a:t>
            </a:r>
          </a:p>
          <a:p>
            <a:pPr>
              <a:buFont typeface="Wingdings" panose="05000000000000000000" pitchFamily="2" charset="2"/>
              <a:buChar char="v"/>
            </a:pPr>
            <a:r>
              <a:rPr lang="vi-VN">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Sử dụng Mod_Security để lọc một số dữ liệu tấn công XSS</a:t>
            </a:r>
            <a:endParaRPr lang="en-US">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endParaRPr>
          </a:p>
          <a:p>
            <a:pPr>
              <a:buFont typeface="Wingdings" panose="05000000000000000000" pitchFamily="2" charset="2"/>
              <a:buChar char="v"/>
            </a:pPr>
            <a:r>
              <a:rPr lang="en-US">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WAF (Web Application Firewall)</a:t>
            </a:r>
            <a:endParaRPr lang="vi-VN">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endParaRPr>
          </a:p>
          <a:p>
            <a:endParaRPr lang="en-US"/>
          </a:p>
        </p:txBody>
      </p:sp>
    </p:spTree>
    <p:extLst>
      <p:ext uri="{BB962C8B-B14F-4D97-AF65-F5344CB8AC3E}">
        <p14:creationId xmlns:p14="http://schemas.microsoft.com/office/powerpoint/2010/main" val="13928635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BCDB2-8C58-468F-B94C-AF0F3E135D73}"/>
              </a:ext>
            </a:extLst>
          </p:cNvPr>
          <p:cNvSpPr>
            <a:spLocks noGrp="1"/>
          </p:cNvSpPr>
          <p:nvPr>
            <p:ph type="title"/>
          </p:nvPr>
        </p:nvSpPr>
        <p:spPr/>
        <p:txBody>
          <a:bodyPr>
            <a:normAutofit/>
          </a:bodyPr>
          <a:lstStyle/>
          <a:p>
            <a:r>
              <a:rPr lang="en-US" sz="3000" spc="0">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Tấn công chèn mã SQL(SQL Injection)</a:t>
            </a:r>
          </a:p>
        </p:txBody>
      </p:sp>
      <p:sp>
        <p:nvSpPr>
          <p:cNvPr id="3" name="Content Placeholder 2">
            <a:extLst>
              <a:ext uri="{FF2B5EF4-FFF2-40B4-BE49-F238E27FC236}">
                <a16:creationId xmlns:a16="http://schemas.microsoft.com/office/drawing/2014/main" id="{3262A2AD-FED0-4ECF-8927-7F935C29F6D6}"/>
              </a:ext>
            </a:extLst>
          </p:cNvPr>
          <p:cNvSpPr>
            <a:spLocks noGrp="1"/>
          </p:cNvSpPr>
          <p:nvPr>
            <p:ph idx="1"/>
          </p:nvPr>
        </p:nvSpPr>
        <p:spPr/>
        <p:txBody>
          <a:bodyPr/>
          <a:lstStyle/>
          <a:p>
            <a:pPr marL="0" indent="0">
              <a:buNone/>
            </a:pPr>
            <a:r>
              <a:rPr lang="en-US" b="1" u="sng">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Các loại sqlinjection:</a:t>
            </a:r>
          </a:p>
          <a:p>
            <a:pPr>
              <a:buFont typeface="Wingdings" panose="05000000000000000000" pitchFamily="2" charset="2"/>
              <a:buChar char="v"/>
            </a:pPr>
            <a:r>
              <a:rPr lang="en-US">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SQL injection (select, union, having, SP)</a:t>
            </a:r>
          </a:p>
          <a:p>
            <a:pPr>
              <a:buFont typeface="Wingdings" panose="05000000000000000000" pitchFamily="2" charset="2"/>
              <a:buChar char="v"/>
            </a:pPr>
            <a:r>
              <a:rPr lang="en-US">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Blind SQL injection (true/false)</a:t>
            </a:r>
          </a:p>
          <a:p>
            <a:pPr>
              <a:buFont typeface="Wingdings" panose="05000000000000000000" pitchFamily="2" charset="2"/>
              <a:buChar char="v"/>
            </a:pPr>
            <a:r>
              <a:rPr lang="en-US">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Ví dụ:</a:t>
            </a:r>
          </a:p>
          <a:p>
            <a:pPr marL="0" indent="0">
              <a:buNone/>
            </a:pPr>
            <a:r>
              <a:rPr lang="en-US">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SELECT * FROM Users WHERE Username=’$username’ AND Password=’$password’</a:t>
            </a:r>
          </a:p>
          <a:p>
            <a:pPr marL="0" indent="0">
              <a:buNone/>
            </a:pPr>
            <a:r>
              <a:rPr lang="en-US">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=&gt;</a:t>
            </a:r>
          </a:p>
          <a:p>
            <a:pPr marL="0" indent="0">
              <a:buNone/>
            </a:pPr>
            <a:r>
              <a:rPr lang="en-US">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$username = 1′ or ‘1’ = ‘1</a:t>
            </a:r>
          </a:p>
          <a:p>
            <a:pPr marL="0" indent="0">
              <a:buNone/>
            </a:pPr>
            <a:r>
              <a:rPr lang="en-US">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$password = 1′ or ‘1’ = ‘1</a:t>
            </a:r>
          </a:p>
        </p:txBody>
      </p:sp>
    </p:spTree>
    <p:extLst>
      <p:ext uri="{BB962C8B-B14F-4D97-AF65-F5344CB8AC3E}">
        <p14:creationId xmlns:p14="http://schemas.microsoft.com/office/powerpoint/2010/main" val="19398673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BCDB2-8C58-468F-B94C-AF0F3E135D73}"/>
              </a:ext>
            </a:extLst>
          </p:cNvPr>
          <p:cNvSpPr>
            <a:spLocks noGrp="1"/>
          </p:cNvSpPr>
          <p:nvPr>
            <p:ph type="title"/>
          </p:nvPr>
        </p:nvSpPr>
        <p:spPr/>
        <p:txBody>
          <a:bodyPr>
            <a:normAutofit/>
          </a:bodyPr>
          <a:lstStyle/>
          <a:p>
            <a:r>
              <a:rPr lang="en-US" sz="3000" spc="0">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Tấn công chèn mã SQL(SQL Injection)</a:t>
            </a:r>
          </a:p>
        </p:txBody>
      </p:sp>
      <p:sp>
        <p:nvSpPr>
          <p:cNvPr id="3" name="Content Placeholder 2">
            <a:extLst>
              <a:ext uri="{FF2B5EF4-FFF2-40B4-BE49-F238E27FC236}">
                <a16:creationId xmlns:a16="http://schemas.microsoft.com/office/drawing/2014/main" id="{3262A2AD-FED0-4ECF-8927-7F935C29F6D6}"/>
              </a:ext>
            </a:extLst>
          </p:cNvPr>
          <p:cNvSpPr>
            <a:spLocks noGrp="1"/>
          </p:cNvSpPr>
          <p:nvPr>
            <p:ph idx="1"/>
          </p:nvPr>
        </p:nvSpPr>
        <p:spPr/>
        <p:txBody>
          <a:bodyPr/>
          <a:lstStyle/>
          <a:p>
            <a:r>
              <a:rPr lang="vi-VN">
                <a:ln w="0"/>
                <a:solidFill>
                  <a:schemeClr val="accent1"/>
                </a:solidFill>
                <a:effectLst>
                  <a:outerShdw blurRad="38100" dist="25400" dir="5400000" algn="ctr" rotWithShape="0">
                    <a:srgbClr val="6E747A">
                      <a:alpha val="43000"/>
                    </a:srgbClr>
                  </a:outerShdw>
                </a:effectLst>
              </a:rPr>
              <a:t>SQL Injection là một kĩ thuật cho phép những kẻ tấn công thi hành các câu lệnh truy vấn SQL bất hợp pháp (người phát triển không lường trước được) bằng cách lợi dụng lỗ hổng trong việc kiểm tra dữ liệu nhập từ các ứng dụng web. </a:t>
            </a:r>
            <a:endParaRPr lang="en-US">
              <a:ln w="0"/>
              <a:solidFill>
                <a:schemeClr val="accent1"/>
              </a:solidFill>
              <a:effectLst>
                <a:outerShdw blurRad="38100" dist="25400" dir="5400000" algn="ctr" rotWithShape="0">
                  <a:srgbClr val="6E747A">
                    <a:alpha val="43000"/>
                  </a:srgbClr>
                </a:outerShdw>
              </a:effectLst>
            </a:endParaRPr>
          </a:p>
          <a:p>
            <a:endParaRPr lang="en-US"/>
          </a:p>
        </p:txBody>
      </p:sp>
    </p:spTree>
    <p:extLst>
      <p:ext uri="{BB962C8B-B14F-4D97-AF65-F5344CB8AC3E}">
        <p14:creationId xmlns:p14="http://schemas.microsoft.com/office/powerpoint/2010/main" val="14106037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9BF83-EB3A-44B8-BB06-88A7124C11F9}"/>
              </a:ext>
            </a:extLst>
          </p:cNvPr>
          <p:cNvSpPr>
            <a:spLocks noGrp="1"/>
          </p:cNvSpPr>
          <p:nvPr>
            <p:ph type="title"/>
          </p:nvPr>
        </p:nvSpPr>
        <p:spPr/>
        <p:txBody>
          <a:bodyPr>
            <a:normAutofit/>
          </a:bodyPr>
          <a:lstStyle/>
          <a:p>
            <a:r>
              <a:rPr lang="en-US" sz="3000" spc="0">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Tấn công chèn mã SQL(SQL Injection) (tt)</a:t>
            </a:r>
            <a:endParaRPr lang="en-US" sz="3000"/>
          </a:p>
        </p:txBody>
      </p:sp>
      <p:pic>
        <p:nvPicPr>
          <p:cNvPr id="5" name="Content Placeholder 4">
            <a:extLst>
              <a:ext uri="{FF2B5EF4-FFF2-40B4-BE49-F238E27FC236}">
                <a16:creationId xmlns:a16="http://schemas.microsoft.com/office/drawing/2014/main" id="{81031F13-1EC9-4F01-905F-C02591A5005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20315" y="2776387"/>
            <a:ext cx="8211696" cy="2162477"/>
          </a:xfrm>
        </p:spPr>
      </p:pic>
    </p:spTree>
    <p:extLst>
      <p:ext uri="{BB962C8B-B14F-4D97-AF65-F5344CB8AC3E}">
        <p14:creationId xmlns:p14="http://schemas.microsoft.com/office/powerpoint/2010/main" val="35435242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2582B-B44E-4449-A565-D6052A8EEEF1}"/>
              </a:ext>
            </a:extLst>
          </p:cNvPr>
          <p:cNvSpPr>
            <a:spLocks noGrp="1"/>
          </p:cNvSpPr>
          <p:nvPr>
            <p:ph type="title"/>
          </p:nvPr>
        </p:nvSpPr>
        <p:spPr/>
        <p:txBody>
          <a:bodyPr>
            <a:normAutofit/>
          </a:bodyPr>
          <a:lstStyle/>
          <a:p>
            <a:r>
              <a:rPr lang="en-US" sz="3000" spc="0">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Tấn công chèn mã SQL(SQL Injection) (tt)</a:t>
            </a:r>
            <a:endParaRPr lang="en-US" sz="3000"/>
          </a:p>
        </p:txBody>
      </p:sp>
      <p:sp>
        <p:nvSpPr>
          <p:cNvPr id="3" name="Content Placeholder 2">
            <a:extLst>
              <a:ext uri="{FF2B5EF4-FFF2-40B4-BE49-F238E27FC236}">
                <a16:creationId xmlns:a16="http://schemas.microsoft.com/office/drawing/2014/main" id="{5F445534-48A1-493B-8358-766E577DE991}"/>
              </a:ext>
            </a:extLst>
          </p:cNvPr>
          <p:cNvSpPr>
            <a:spLocks noGrp="1"/>
          </p:cNvSpPr>
          <p:nvPr>
            <p:ph idx="1"/>
          </p:nvPr>
        </p:nvSpPr>
        <p:spPr/>
        <p:txBody>
          <a:bodyPr/>
          <a:lstStyle/>
          <a:p>
            <a:r>
              <a:rPr lang="en-US" b="1" u="sng">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Cách phòng chống:</a:t>
            </a:r>
          </a:p>
          <a:p>
            <a:pPr>
              <a:buFont typeface="Wingdings" panose="05000000000000000000" pitchFamily="2" charset="2"/>
              <a:buChar char="v"/>
            </a:pPr>
            <a:r>
              <a:rPr lang="vi-VN">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 kiểm soát chặt chẽ tất cả các dữ liệu nhập nhận được từ đối tượng Request</a:t>
            </a:r>
            <a:endParaRPr lang="en-US">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endParaRPr>
          </a:p>
          <a:p>
            <a:pPr>
              <a:buFont typeface="Wingdings" panose="05000000000000000000" pitchFamily="2" charset="2"/>
              <a:buChar char="v"/>
            </a:pPr>
            <a:r>
              <a:rPr lang="en-US">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Sử dụng WAF</a:t>
            </a:r>
          </a:p>
          <a:p>
            <a:pPr>
              <a:buFont typeface="Wingdings" panose="05000000000000000000" pitchFamily="2" charset="2"/>
              <a:buChar char="v"/>
            </a:pPr>
            <a:r>
              <a:rPr lang="en-US">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Sử dụng hàm lọc dữ liệu</a:t>
            </a:r>
          </a:p>
          <a:p>
            <a:pPr>
              <a:buFont typeface="Wingdings" panose="05000000000000000000" pitchFamily="2" charset="2"/>
              <a:buChar char="v"/>
            </a:pPr>
            <a:r>
              <a:rPr lang="en-US">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IDS, IPS</a:t>
            </a:r>
          </a:p>
        </p:txBody>
      </p:sp>
    </p:spTree>
    <p:extLst>
      <p:ext uri="{BB962C8B-B14F-4D97-AF65-F5344CB8AC3E}">
        <p14:creationId xmlns:p14="http://schemas.microsoft.com/office/powerpoint/2010/main" val="4185545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015F4-49AA-4229-A8AB-DBEB193E4B68}"/>
              </a:ext>
            </a:extLst>
          </p:cNvPr>
          <p:cNvSpPr>
            <a:spLocks noGrp="1"/>
          </p:cNvSpPr>
          <p:nvPr>
            <p:ph type="title"/>
          </p:nvPr>
        </p:nvSpPr>
        <p:spPr/>
        <p:txBody>
          <a:bodyPr>
            <a:normAutofit/>
          </a:bodyPr>
          <a:lstStyle/>
          <a:p>
            <a:r>
              <a:rPr lang="vi-VN" sz="3000" spc="0">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 Tấn công vào các cơ chế xác thực</a:t>
            </a:r>
            <a:endParaRPr lang="en-US" sz="3000" spc="0">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FF68D16E-49CF-4D45-81D5-46EDE71E8EDE}"/>
              </a:ext>
            </a:extLst>
          </p:cNvPr>
          <p:cNvSpPr>
            <a:spLocks noGrp="1"/>
          </p:cNvSpPr>
          <p:nvPr>
            <p:ph idx="1"/>
          </p:nvPr>
        </p:nvSpPr>
        <p:spPr/>
        <p:txBody>
          <a:bodyPr/>
          <a:lstStyle/>
          <a:p>
            <a:endParaRPr lang="en-US">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8147820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015F4-49AA-4229-A8AB-DBEB193E4B68}"/>
              </a:ext>
            </a:extLst>
          </p:cNvPr>
          <p:cNvSpPr>
            <a:spLocks noGrp="1"/>
          </p:cNvSpPr>
          <p:nvPr>
            <p:ph type="title"/>
          </p:nvPr>
        </p:nvSpPr>
        <p:spPr/>
        <p:txBody>
          <a:bodyPr>
            <a:normAutofit/>
          </a:bodyPr>
          <a:lstStyle/>
          <a:p>
            <a:r>
              <a:rPr lang="vi-VN" sz="3000" spc="0">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 Tấn công vào các cơ chế xác thực</a:t>
            </a:r>
            <a:endParaRPr lang="en-US" sz="3000" spc="0">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FF68D16E-49CF-4D45-81D5-46EDE71E8EDE}"/>
              </a:ext>
            </a:extLst>
          </p:cNvPr>
          <p:cNvSpPr>
            <a:spLocks noGrp="1"/>
          </p:cNvSpPr>
          <p:nvPr>
            <p:ph idx="1"/>
          </p:nvPr>
        </p:nvSpPr>
        <p:spPr/>
        <p:txBody>
          <a:bodyPr/>
          <a:lstStyle/>
          <a:p>
            <a:r>
              <a:rPr lang="en-US" b="1" u="sng">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Các công nghệ xác thực:</a:t>
            </a:r>
          </a:p>
          <a:p>
            <a:pPr>
              <a:buFont typeface="Wingdings" panose="05000000000000000000" pitchFamily="2" charset="2"/>
              <a:buChar char="v"/>
            </a:pPr>
            <a:r>
              <a:rPr lang="en-US">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HTML forms-based authentication </a:t>
            </a:r>
          </a:p>
          <a:p>
            <a:pPr>
              <a:buFont typeface="Wingdings" panose="05000000000000000000" pitchFamily="2" charset="2"/>
              <a:buChar char="v"/>
            </a:pPr>
            <a:r>
              <a:rPr lang="en-US">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Multifactor mechanisms, such as those combining passwords and physical tokens </a:t>
            </a:r>
          </a:p>
          <a:p>
            <a:pPr>
              <a:buFont typeface="Wingdings" panose="05000000000000000000" pitchFamily="2" charset="2"/>
              <a:buChar char="v"/>
            </a:pPr>
            <a:r>
              <a:rPr lang="en-US">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Client SSL certifi cates and/or smartcards </a:t>
            </a:r>
          </a:p>
          <a:p>
            <a:pPr>
              <a:buFont typeface="Wingdings" panose="05000000000000000000" pitchFamily="2" charset="2"/>
              <a:buChar char="v"/>
            </a:pPr>
            <a:r>
              <a:rPr lang="en-US">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HTTP basic and digest authentication</a:t>
            </a:r>
          </a:p>
          <a:p>
            <a:pPr>
              <a:buFont typeface="Wingdings" panose="05000000000000000000" pitchFamily="2" charset="2"/>
              <a:buChar char="v"/>
            </a:pPr>
            <a:r>
              <a:rPr lang="en-US">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Windows-integrated authentication using NTLM or Kerberos</a:t>
            </a:r>
          </a:p>
          <a:p>
            <a:pPr>
              <a:buFont typeface="Wingdings" panose="05000000000000000000" pitchFamily="2" charset="2"/>
              <a:buChar char="v"/>
            </a:pPr>
            <a:r>
              <a:rPr lang="en-US">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Authentication services</a:t>
            </a:r>
          </a:p>
        </p:txBody>
      </p:sp>
    </p:spTree>
    <p:extLst>
      <p:ext uri="{BB962C8B-B14F-4D97-AF65-F5344CB8AC3E}">
        <p14:creationId xmlns:p14="http://schemas.microsoft.com/office/powerpoint/2010/main" val="4959601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38011-889C-4B14-9667-9E785573DDFC}"/>
              </a:ext>
            </a:extLst>
          </p:cNvPr>
          <p:cNvSpPr>
            <a:spLocks noGrp="1"/>
          </p:cNvSpPr>
          <p:nvPr>
            <p:ph type="title"/>
          </p:nvPr>
        </p:nvSpPr>
        <p:spPr/>
        <p:txBody>
          <a:bodyPr>
            <a:normAutofit/>
          </a:bodyPr>
          <a:lstStyle/>
          <a:p>
            <a:r>
              <a:rPr lang="en-US" sz="3000" spc="0">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Tấn công lợi dụng các khiếm khuyết thiết kế</a:t>
            </a:r>
          </a:p>
        </p:txBody>
      </p:sp>
      <p:sp>
        <p:nvSpPr>
          <p:cNvPr id="3" name="Content Placeholder 2">
            <a:extLst>
              <a:ext uri="{FF2B5EF4-FFF2-40B4-BE49-F238E27FC236}">
                <a16:creationId xmlns:a16="http://schemas.microsoft.com/office/drawing/2014/main" id="{AC8AD6D4-DAAE-465A-8817-FA6E834FCB4C}"/>
              </a:ext>
            </a:extLst>
          </p:cNvPr>
          <p:cNvSpPr>
            <a:spLocks noGrp="1"/>
          </p:cNvSpPr>
          <p:nvPr>
            <p:ph idx="1"/>
          </p:nvPr>
        </p:nvSpPr>
        <p:spPr>
          <a:xfrm>
            <a:off x="1097280" y="1845734"/>
            <a:ext cx="10058400" cy="4737946"/>
          </a:xfrm>
        </p:spPr>
        <p:txBody>
          <a:bodyPr>
            <a:normAutofit/>
          </a:bodyPr>
          <a:lstStyle/>
          <a:p>
            <a:r>
              <a:rPr lang="en-US">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Các dạng tấn công:</a:t>
            </a:r>
          </a:p>
          <a:p>
            <a:r>
              <a:rPr lang="en-US" i="1">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Design Flaws in Authentication Mechanisms</a:t>
            </a:r>
          </a:p>
        </p:txBody>
      </p:sp>
      <p:sp>
        <p:nvSpPr>
          <p:cNvPr id="4" name="Content Placeholder 2">
            <a:extLst>
              <a:ext uri="{FF2B5EF4-FFF2-40B4-BE49-F238E27FC236}">
                <a16:creationId xmlns:a16="http://schemas.microsoft.com/office/drawing/2014/main" id="{674A415E-5982-40E2-BB99-D19F3DDA3BE4}"/>
              </a:ext>
            </a:extLst>
          </p:cNvPr>
          <p:cNvSpPr txBox="1">
            <a:spLocks/>
          </p:cNvSpPr>
          <p:nvPr/>
        </p:nvSpPr>
        <p:spPr>
          <a:xfrm>
            <a:off x="1097280" y="2843109"/>
            <a:ext cx="10733649" cy="2446344"/>
          </a:xfrm>
          <a:prstGeom prst="rect">
            <a:avLst/>
          </a:prstGeom>
        </p:spPr>
        <p:txBody>
          <a:bodyPr vert="horz" lIns="0" tIns="45720" rIns="0" bIns="45720" numCol="2" rtlCol="0">
            <a:normAutofit fontScale="925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v"/>
            </a:pPr>
            <a:r>
              <a:rPr lang="en-US">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Bad Passwords</a:t>
            </a:r>
          </a:p>
          <a:p>
            <a:pPr>
              <a:buFont typeface="Wingdings" panose="05000000000000000000" pitchFamily="2" charset="2"/>
              <a:buChar char="v"/>
            </a:pPr>
            <a:r>
              <a:rPr lang="en-US">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Brute-Forcible Login</a:t>
            </a:r>
          </a:p>
          <a:p>
            <a:pPr>
              <a:buFont typeface="Wingdings" panose="05000000000000000000" pitchFamily="2" charset="2"/>
              <a:buChar char="v"/>
            </a:pPr>
            <a:r>
              <a:rPr lang="en-US">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Verbose Failure Messages</a:t>
            </a:r>
          </a:p>
          <a:p>
            <a:pPr>
              <a:buFont typeface="Wingdings" panose="05000000000000000000" pitchFamily="2" charset="2"/>
              <a:buChar char="v"/>
            </a:pPr>
            <a:r>
              <a:rPr lang="en-US">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Vulnerable Transmission of Credentials</a:t>
            </a:r>
          </a:p>
          <a:p>
            <a:pPr>
              <a:buFont typeface="Wingdings" panose="05000000000000000000" pitchFamily="2" charset="2"/>
              <a:buChar char="v"/>
            </a:pPr>
            <a:r>
              <a:rPr lang="en-US">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Password Change Functionality</a:t>
            </a:r>
          </a:p>
          <a:p>
            <a:pPr>
              <a:buFont typeface="Wingdings" panose="05000000000000000000" pitchFamily="2" charset="2"/>
              <a:buChar char="v"/>
            </a:pPr>
            <a:r>
              <a:rPr lang="en-US">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Forgotten Password Functionality</a:t>
            </a:r>
          </a:p>
          <a:p>
            <a:pPr>
              <a:buFont typeface="Wingdings" panose="05000000000000000000" pitchFamily="2" charset="2"/>
              <a:buChar char="v"/>
            </a:pPr>
            <a:r>
              <a:rPr lang="en-US">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“Remember Me” Functionality</a:t>
            </a:r>
          </a:p>
          <a:p>
            <a:pPr>
              <a:buFont typeface="Wingdings" panose="05000000000000000000" pitchFamily="2" charset="2"/>
              <a:buChar char="v"/>
            </a:pPr>
            <a:r>
              <a:rPr lang="en-US">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User Impersonation Functionality</a:t>
            </a:r>
          </a:p>
          <a:p>
            <a:pPr>
              <a:buFont typeface="Wingdings" panose="05000000000000000000" pitchFamily="2" charset="2"/>
              <a:buChar char="v"/>
            </a:pPr>
            <a:r>
              <a:rPr lang="en-US">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Incomplete Validation of Credentials</a:t>
            </a:r>
          </a:p>
          <a:p>
            <a:pPr>
              <a:buFont typeface="Wingdings" panose="05000000000000000000" pitchFamily="2" charset="2"/>
              <a:buChar char="v"/>
            </a:pPr>
            <a:r>
              <a:rPr lang="en-US">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Nonunique Usernames</a:t>
            </a:r>
          </a:p>
          <a:p>
            <a:pPr>
              <a:buFont typeface="Wingdings" panose="05000000000000000000" pitchFamily="2" charset="2"/>
              <a:buChar char="v"/>
            </a:pPr>
            <a:r>
              <a:rPr lang="en-US">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Predictable Usernames</a:t>
            </a:r>
          </a:p>
          <a:p>
            <a:pPr>
              <a:buFont typeface="Wingdings" panose="05000000000000000000" pitchFamily="2" charset="2"/>
              <a:buChar char="v"/>
            </a:pPr>
            <a:r>
              <a:rPr lang="en-US">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Predictable Initial Passwords</a:t>
            </a:r>
          </a:p>
        </p:txBody>
      </p:sp>
    </p:spTree>
    <p:extLst>
      <p:ext uri="{BB962C8B-B14F-4D97-AF65-F5344CB8AC3E}">
        <p14:creationId xmlns:p14="http://schemas.microsoft.com/office/powerpoint/2010/main" val="1258314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38011-889C-4B14-9667-9E785573DDFC}"/>
              </a:ext>
            </a:extLst>
          </p:cNvPr>
          <p:cNvSpPr>
            <a:spLocks noGrp="1"/>
          </p:cNvSpPr>
          <p:nvPr>
            <p:ph type="title"/>
          </p:nvPr>
        </p:nvSpPr>
        <p:spPr/>
        <p:txBody>
          <a:bodyPr>
            <a:normAutofit/>
          </a:bodyPr>
          <a:lstStyle/>
          <a:p>
            <a:r>
              <a:rPr lang="vi-VN" sz="3000" spc="0">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 Tấn công vào các cơ chế xác thực</a:t>
            </a:r>
            <a:endParaRPr lang="en-US" sz="3000" spc="0">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AC8AD6D4-DAAE-465A-8817-FA6E834FCB4C}"/>
              </a:ext>
            </a:extLst>
          </p:cNvPr>
          <p:cNvSpPr>
            <a:spLocks noGrp="1"/>
          </p:cNvSpPr>
          <p:nvPr>
            <p:ph idx="1"/>
          </p:nvPr>
        </p:nvSpPr>
        <p:spPr>
          <a:xfrm>
            <a:off x="1097280" y="1845734"/>
            <a:ext cx="10058400" cy="4737946"/>
          </a:xfrm>
        </p:spPr>
        <p:txBody>
          <a:bodyPr>
            <a:normAutofit/>
          </a:bodyPr>
          <a:lstStyle/>
          <a:p>
            <a:r>
              <a:rPr lang="en-US">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Các dạng tấn công:</a:t>
            </a:r>
          </a:p>
          <a:p>
            <a:r>
              <a:rPr lang="en-US" i="1">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Implementation Flaws in Authentication</a:t>
            </a:r>
          </a:p>
        </p:txBody>
      </p:sp>
      <p:sp>
        <p:nvSpPr>
          <p:cNvPr id="4" name="Content Placeholder 2">
            <a:extLst>
              <a:ext uri="{FF2B5EF4-FFF2-40B4-BE49-F238E27FC236}">
                <a16:creationId xmlns:a16="http://schemas.microsoft.com/office/drawing/2014/main" id="{674A415E-5982-40E2-BB99-D19F3DDA3BE4}"/>
              </a:ext>
            </a:extLst>
          </p:cNvPr>
          <p:cNvSpPr txBox="1">
            <a:spLocks/>
          </p:cNvSpPr>
          <p:nvPr/>
        </p:nvSpPr>
        <p:spPr>
          <a:xfrm>
            <a:off x="1097280" y="2843110"/>
            <a:ext cx="10733649" cy="2150922"/>
          </a:xfrm>
          <a:prstGeom prst="rect">
            <a:avLst/>
          </a:prstGeom>
        </p:spPr>
        <p:txBody>
          <a:bodyPr vert="horz" lIns="0" tIns="45720" rIns="0" bIns="45720" numCol="1"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v"/>
            </a:pPr>
            <a:r>
              <a:rPr lang="en-US">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Fail-Open Login Mechanisms</a:t>
            </a:r>
          </a:p>
          <a:p>
            <a:pPr>
              <a:buFont typeface="Wingdings" panose="05000000000000000000" pitchFamily="2" charset="2"/>
              <a:buChar char="v"/>
            </a:pPr>
            <a:r>
              <a:rPr lang="en-US">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Defects in Multistage Login Mechanisms</a:t>
            </a:r>
          </a:p>
          <a:p>
            <a:pPr>
              <a:buFont typeface="Wingdings" panose="05000000000000000000" pitchFamily="2" charset="2"/>
              <a:buChar char="v"/>
            </a:pPr>
            <a:r>
              <a:rPr lang="en-US">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Insecure Storage of Credentials</a:t>
            </a:r>
          </a:p>
          <a:p>
            <a:pPr marL="0" indent="0">
              <a:buNone/>
            </a:pPr>
            <a:endParaRPr lang="en-US">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endParaRPr>
          </a:p>
          <a:p>
            <a:pPr marL="0" indent="0">
              <a:buNone/>
            </a:pPr>
            <a:endParaRPr lang="en-US"/>
          </a:p>
        </p:txBody>
      </p:sp>
    </p:spTree>
    <p:extLst>
      <p:ext uri="{BB962C8B-B14F-4D97-AF65-F5344CB8AC3E}">
        <p14:creationId xmlns:p14="http://schemas.microsoft.com/office/powerpoint/2010/main" val="1876067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9CA5F-10DA-438D-A44E-53C6D536A7C5}"/>
              </a:ext>
            </a:extLst>
          </p:cNvPr>
          <p:cNvSpPr>
            <a:spLocks noGrp="1"/>
          </p:cNvSpPr>
          <p:nvPr>
            <p:ph type="title"/>
          </p:nvPr>
        </p:nvSpPr>
        <p:spPr/>
        <p:txBody>
          <a:bodyPr>
            <a:normAutofit/>
          </a:bodyPr>
          <a:lstStyle/>
          <a:p>
            <a:r>
              <a:rPr lang="en-US" sz="3000" spc="0">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Nội dung</a:t>
            </a:r>
          </a:p>
        </p:txBody>
      </p:sp>
      <p:sp>
        <p:nvSpPr>
          <p:cNvPr id="3" name="Content Placeholder 2">
            <a:extLst>
              <a:ext uri="{FF2B5EF4-FFF2-40B4-BE49-F238E27FC236}">
                <a16:creationId xmlns:a16="http://schemas.microsoft.com/office/drawing/2014/main" id="{14DAB62E-1E78-4D51-8691-F50CEF162083}"/>
              </a:ext>
            </a:extLst>
          </p:cNvPr>
          <p:cNvSpPr>
            <a:spLocks noGrp="1"/>
          </p:cNvSpPr>
          <p:nvPr>
            <p:ph idx="1"/>
          </p:nvPr>
        </p:nvSpPr>
        <p:spPr>
          <a:xfrm>
            <a:off x="1097280" y="1845734"/>
            <a:ext cx="10058400" cy="3352799"/>
          </a:xfrm>
        </p:spPr>
        <p:txBody>
          <a:bodyPr>
            <a:normAutofit/>
          </a:bodyPr>
          <a:lstStyle/>
          <a:p>
            <a:pPr>
              <a:buFont typeface="Wingdings" panose="05000000000000000000" pitchFamily="2" charset="2"/>
              <a:buChar char="v"/>
            </a:pPr>
            <a:r>
              <a:rPr lang="en-US">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 Chèn mã HTML và Cross-Site Scripting (XSS)</a:t>
            </a:r>
          </a:p>
          <a:p>
            <a:pPr>
              <a:buFont typeface="Wingdings" panose="05000000000000000000" pitchFamily="2" charset="2"/>
              <a:buChar char="v"/>
            </a:pPr>
            <a:r>
              <a:rPr lang="en-US">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 Cross-Site Request Forgery (CSRF)</a:t>
            </a:r>
          </a:p>
          <a:p>
            <a:pPr>
              <a:buFont typeface="Wingdings" panose="05000000000000000000" pitchFamily="2" charset="2"/>
              <a:buChar char="v"/>
            </a:pPr>
            <a:r>
              <a:rPr lang="en-US">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 Tấn công chèn mã SQL</a:t>
            </a:r>
          </a:p>
          <a:p>
            <a:pPr>
              <a:buFont typeface="Wingdings" panose="05000000000000000000" pitchFamily="2" charset="2"/>
              <a:buChar char="v"/>
            </a:pPr>
            <a:r>
              <a:rPr lang="en-US">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 </a:t>
            </a:r>
            <a:r>
              <a:rPr lang="vi-VN">
                <a:ln w="0"/>
                <a:solidFill>
                  <a:schemeClr val="accent1"/>
                </a:solidFill>
                <a:effectLst>
                  <a:outerShdw blurRad="38100" dist="25400" dir="5400000" algn="ctr" rotWithShape="0">
                    <a:srgbClr val="6E747A">
                      <a:alpha val="43000"/>
                    </a:srgbClr>
                  </a:outerShdw>
                </a:effectLst>
                <a:cs typeface="Arial" panose="020B0604020202020204" pitchFamily="34" charset="0"/>
              </a:rPr>
              <a:t>Tấn công vào </a:t>
            </a:r>
            <a:r>
              <a:rPr lang="en-US">
                <a:ln w="0"/>
                <a:solidFill>
                  <a:schemeClr val="accent1"/>
                </a:solidFill>
                <a:effectLst>
                  <a:outerShdw blurRad="38100" dist="25400" dir="5400000" algn="ctr" rotWithShape="0">
                    <a:srgbClr val="6E747A">
                      <a:alpha val="43000"/>
                    </a:srgbClr>
                  </a:outerShdw>
                </a:effectLst>
                <a:cs typeface="Arial" panose="020B0604020202020204" pitchFamily="34" charset="0"/>
              </a:rPr>
              <a:t>khiếm </a:t>
            </a:r>
            <a:r>
              <a:rPr lang="en-US">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khuyết thiết kế hệ thống</a:t>
            </a:r>
          </a:p>
          <a:p>
            <a:pPr>
              <a:buFont typeface="Wingdings" panose="05000000000000000000" pitchFamily="2" charset="2"/>
              <a:buChar char="v"/>
            </a:pPr>
            <a:r>
              <a:rPr lang="en-US">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 </a:t>
            </a:r>
            <a:r>
              <a:rPr lang="vi-VN">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Tấn công vào các cơ chế xác thực</a:t>
            </a:r>
            <a:endParaRPr lang="en-US">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endParaRPr>
          </a:p>
          <a:p>
            <a:pPr>
              <a:buFont typeface="Wingdings" panose="05000000000000000000" pitchFamily="2" charset="2"/>
              <a:buChar char="v"/>
            </a:pPr>
            <a:r>
              <a:rPr lang="vi-VN">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Tấn công vào trình duyệt web và sự riêng tư của người dùng</a:t>
            </a:r>
            <a:endParaRPr lang="en-US">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endParaRPr>
          </a:p>
          <a:p>
            <a:pPr>
              <a:buFont typeface="Wingdings" panose="05000000000000000000" pitchFamily="2" charset="2"/>
              <a:buChar char="v"/>
            </a:pPr>
            <a:r>
              <a:rPr lang="en-US">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 Các case-studies về lỗ hổng và tấn công ứng dụng web</a:t>
            </a:r>
          </a:p>
        </p:txBody>
      </p:sp>
    </p:spTree>
    <p:extLst>
      <p:ext uri="{BB962C8B-B14F-4D97-AF65-F5344CB8AC3E}">
        <p14:creationId xmlns:p14="http://schemas.microsoft.com/office/powerpoint/2010/main" val="40006229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A4188-538E-41FE-8368-07E1609B1C91}"/>
              </a:ext>
            </a:extLst>
          </p:cNvPr>
          <p:cNvSpPr>
            <a:spLocks noGrp="1"/>
          </p:cNvSpPr>
          <p:nvPr>
            <p:ph type="title"/>
          </p:nvPr>
        </p:nvSpPr>
        <p:spPr/>
        <p:txBody>
          <a:bodyPr>
            <a:normAutofit/>
          </a:bodyPr>
          <a:lstStyle/>
          <a:p>
            <a:r>
              <a:rPr lang="vi-VN" sz="3000" spc="0">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 Tấn công vào các cơ chế xác thực</a:t>
            </a:r>
            <a:endParaRPr lang="en-US" sz="3000"/>
          </a:p>
        </p:txBody>
      </p:sp>
      <p:sp>
        <p:nvSpPr>
          <p:cNvPr id="3" name="Content Placeholder 2">
            <a:extLst>
              <a:ext uri="{FF2B5EF4-FFF2-40B4-BE49-F238E27FC236}">
                <a16:creationId xmlns:a16="http://schemas.microsoft.com/office/drawing/2014/main" id="{089761B0-9611-410E-882B-1214BF3017A7}"/>
              </a:ext>
            </a:extLst>
          </p:cNvPr>
          <p:cNvSpPr>
            <a:spLocks noGrp="1"/>
          </p:cNvSpPr>
          <p:nvPr>
            <p:ph idx="1"/>
          </p:nvPr>
        </p:nvSpPr>
        <p:spPr/>
        <p:txBody>
          <a:bodyPr/>
          <a:lstStyle/>
          <a:p>
            <a:r>
              <a:rPr lang="en-US" u="sng">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Cách phòng chống:</a:t>
            </a:r>
          </a:p>
          <a:p>
            <a:pPr>
              <a:buFont typeface="Wingdings" panose="05000000000000000000" pitchFamily="2" charset="2"/>
              <a:buChar char="v"/>
            </a:pPr>
            <a:r>
              <a:rPr lang="en-US">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Use Strong Credentials</a:t>
            </a:r>
          </a:p>
          <a:p>
            <a:pPr>
              <a:buFont typeface="Wingdings" panose="05000000000000000000" pitchFamily="2" charset="2"/>
              <a:buChar char="v"/>
            </a:pPr>
            <a:r>
              <a:rPr lang="en-US">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Handle Credentials Secretively</a:t>
            </a:r>
          </a:p>
          <a:p>
            <a:pPr>
              <a:buFont typeface="Wingdings" panose="05000000000000000000" pitchFamily="2" charset="2"/>
              <a:buChar char="v"/>
            </a:pPr>
            <a:r>
              <a:rPr lang="en-US">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Validate Credentials Properly</a:t>
            </a:r>
          </a:p>
          <a:p>
            <a:pPr>
              <a:buFont typeface="Wingdings" panose="05000000000000000000" pitchFamily="2" charset="2"/>
              <a:buChar char="v"/>
            </a:pPr>
            <a:r>
              <a:rPr lang="en-US">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Prevent Information Leakage</a:t>
            </a:r>
          </a:p>
          <a:p>
            <a:pPr>
              <a:buFont typeface="Wingdings" panose="05000000000000000000" pitchFamily="2" charset="2"/>
              <a:buChar char="v"/>
            </a:pPr>
            <a:r>
              <a:rPr lang="en-US">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Prevent Brute-Force Attacks</a:t>
            </a:r>
          </a:p>
          <a:p>
            <a:pPr>
              <a:buFont typeface="Wingdings" panose="05000000000000000000" pitchFamily="2" charset="2"/>
              <a:buChar char="v"/>
            </a:pPr>
            <a:r>
              <a:rPr lang="en-US">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Prevent Misuse of the Password Change Function</a:t>
            </a:r>
          </a:p>
          <a:p>
            <a:pPr>
              <a:buFont typeface="Wingdings" panose="05000000000000000000" pitchFamily="2" charset="2"/>
              <a:buChar char="v"/>
            </a:pPr>
            <a:r>
              <a:rPr lang="en-US">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Prevent Misuse of the Account Recovery Function</a:t>
            </a:r>
          </a:p>
          <a:p>
            <a:pPr>
              <a:buFont typeface="Wingdings" panose="05000000000000000000" pitchFamily="2" charset="2"/>
              <a:buChar char="v"/>
            </a:pPr>
            <a:r>
              <a:rPr lang="en-US">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Log, Monitor, and Notify</a:t>
            </a:r>
          </a:p>
        </p:txBody>
      </p:sp>
    </p:spTree>
    <p:extLst>
      <p:ext uri="{BB962C8B-B14F-4D97-AF65-F5344CB8AC3E}">
        <p14:creationId xmlns:p14="http://schemas.microsoft.com/office/powerpoint/2010/main" val="28827502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79EA6-B22E-4A86-A787-0079084F4ABF}"/>
              </a:ext>
            </a:extLst>
          </p:cNvPr>
          <p:cNvSpPr>
            <a:spLocks noGrp="1"/>
          </p:cNvSpPr>
          <p:nvPr>
            <p:ph type="title"/>
          </p:nvPr>
        </p:nvSpPr>
        <p:spPr/>
        <p:txBody>
          <a:bodyPr>
            <a:normAutofit/>
          </a:bodyPr>
          <a:lstStyle/>
          <a:p>
            <a:r>
              <a:rPr lang="en-US" sz="3000" spc="0">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Tấn công lợi dụng các khiếm khuyết thiết kế</a:t>
            </a:r>
          </a:p>
        </p:txBody>
      </p:sp>
      <p:sp>
        <p:nvSpPr>
          <p:cNvPr id="3" name="Content Placeholder 2">
            <a:extLst>
              <a:ext uri="{FF2B5EF4-FFF2-40B4-BE49-F238E27FC236}">
                <a16:creationId xmlns:a16="http://schemas.microsoft.com/office/drawing/2014/main" id="{F201F091-439D-4ABA-8840-5B609C8365D0}"/>
              </a:ext>
            </a:extLst>
          </p:cNvPr>
          <p:cNvSpPr>
            <a:spLocks noGrp="1"/>
          </p:cNvSpPr>
          <p:nvPr>
            <p:ph idx="1"/>
          </p:nvPr>
        </p:nvSpPr>
        <p:spPr/>
        <p:txBody>
          <a:bodyPr/>
          <a:lstStyle/>
          <a:p>
            <a:r>
              <a:rPr lang="en-US" b="1" u="sng">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Lợi dụng lỗ hỏng về thiết kế hệ thống:</a:t>
            </a:r>
          </a:p>
          <a:p>
            <a:r>
              <a:rPr lang="en-US">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-Ví dụ: Quá trình hoàn tất đ</a:t>
            </a:r>
            <a:r>
              <a:rPr lang="vi-VN">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ơ</a:t>
            </a:r>
            <a:r>
              <a:rPr lang="en-US">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n hàng của web th</a:t>
            </a:r>
            <a:r>
              <a:rPr lang="vi-VN">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ư</a:t>
            </a:r>
            <a:r>
              <a:rPr lang="en-US">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ơng mại điện tử</a:t>
            </a:r>
          </a:p>
          <a:p>
            <a:endParaRPr lang="en-US">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endParaRPr>
          </a:p>
          <a:p>
            <a:r>
              <a:rPr lang="en-US" b="1" u="sng">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Phòng chống:</a:t>
            </a:r>
          </a:p>
          <a:p>
            <a:r>
              <a:rPr lang="en-US">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Kiểm tra chặt chẽ các b</a:t>
            </a:r>
            <a:r>
              <a:rPr lang="vi-VN">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ư</a:t>
            </a:r>
            <a:r>
              <a:rPr lang="en-US">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ớc vận hành của hệ thống</a:t>
            </a:r>
          </a:p>
          <a:p>
            <a:r>
              <a:rPr lang="en-US">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Th</a:t>
            </a:r>
            <a:r>
              <a:rPr lang="vi-VN">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ư</a:t>
            </a:r>
            <a:r>
              <a:rPr lang="en-US">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ơng xuyên kiểm thử nâng cấp hệ thống, phát hiện và sửa chữa kịp thời các khuyết điểm</a:t>
            </a:r>
          </a:p>
          <a:p>
            <a:r>
              <a:rPr lang="en-US">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Phân chia chức năng và kiểm soát truy cập user</a:t>
            </a:r>
          </a:p>
          <a:p>
            <a:endParaRPr lang="en-US">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50273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77E77-0C7A-4F14-B2E5-B40838BB27F2}"/>
              </a:ext>
            </a:extLst>
          </p:cNvPr>
          <p:cNvSpPr>
            <a:spLocks noGrp="1"/>
          </p:cNvSpPr>
          <p:nvPr>
            <p:ph type="title"/>
          </p:nvPr>
        </p:nvSpPr>
        <p:spPr/>
        <p:txBody>
          <a:bodyPr>
            <a:normAutofit/>
          </a:bodyPr>
          <a:lstStyle/>
          <a:p>
            <a:r>
              <a:rPr lang="vi-VN" sz="3000" spc="0">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Tấn công vào trình duyệt web và sự riêng tư của người d</a:t>
            </a:r>
            <a:r>
              <a:rPr lang="en-US" sz="3000" spc="0">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ù</a:t>
            </a:r>
            <a:r>
              <a:rPr lang="vi-VN" sz="3000" spc="0">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ng</a:t>
            </a:r>
            <a:endParaRPr lang="en-US" sz="3000" spc="0">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3CF899EB-7FED-43CC-9305-8D7870C2AFAE}"/>
              </a:ext>
            </a:extLst>
          </p:cNvPr>
          <p:cNvSpPr>
            <a:spLocks noGrp="1"/>
          </p:cNvSpPr>
          <p:nvPr>
            <p:ph idx="1"/>
          </p:nvPr>
        </p:nvSpPr>
        <p:spPr/>
        <p:txBody>
          <a:bodyPr/>
          <a:lstStyle/>
          <a:p>
            <a:r>
              <a:rPr lang="vi-VN">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Các cuộc tấn công qua trình duyệt là phương pháp chính để lây lan phần mềm độc hại. Theo thống kê của Kaspersky Lab, top 5 quốc gia bị tấn công theo dạng này tính từ tháng 4 - 6/2017 là: Belarus (16.65%), Algeria (15.98%), Albania (14.24%), India (13.57%) và Ukraine (13.03%). Việt Nam đứng ví trị thứ 25 trong danh sách này.</a:t>
            </a:r>
            <a:endParaRPr lang="en-US">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endParaRPr>
          </a:p>
          <a:p>
            <a:pPr>
              <a:buFont typeface="Wingdings" panose="05000000000000000000" pitchFamily="2" charset="2"/>
              <a:buChar char="v"/>
            </a:pPr>
            <a:r>
              <a:rPr lang="en-US" i="1">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Khai thác lỗ hổng trong các trình duyệt và plugin (tải về)</a:t>
            </a:r>
          </a:p>
          <a:p>
            <a:pPr>
              <a:buFont typeface="Wingdings" panose="05000000000000000000" pitchFamily="2" charset="2"/>
              <a:buChar char="v"/>
            </a:pPr>
            <a:r>
              <a:rPr lang="en-US" i="1">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Kỹ thuật Social Engineering</a:t>
            </a:r>
            <a:endParaRPr lang="en-US">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1297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C882F-CFD8-407A-B8A8-C6D19BE50204}"/>
              </a:ext>
            </a:extLst>
          </p:cNvPr>
          <p:cNvSpPr>
            <a:spLocks noGrp="1"/>
          </p:cNvSpPr>
          <p:nvPr>
            <p:ph type="title"/>
          </p:nvPr>
        </p:nvSpPr>
        <p:spPr/>
        <p:txBody>
          <a:bodyPr>
            <a:normAutofit/>
          </a:bodyPr>
          <a:lstStyle/>
          <a:p>
            <a:r>
              <a:rPr lang="vi-VN" sz="3000" spc="0">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Tấn công vào trình duyệt web và sự riêng tư của người d</a:t>
            </a:r>
            <a:r>
              <a:rPr lang="en-US" sz="3000" spc="0">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ù</a:t>
            </a:r>
            <a:r>
              <a:rPr lang="vi-VN" sz="3000" spc="0">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ng</a:t>
            </a:r>
            <a:r>
              <a:rPr lang="en-US" sz="3000" spc="0">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 (tt)</a:t>
            </a:r>
            <a:endParaRPr lang="en-US" sz="3000"/>
          </a:p>
        </p:txBody>
      </p:sp>
      <p:sp>
        <p:nvSpPr>
          <p:cNvPr id="3" name="Content Placeholder 2">
            <a:extLst>
              <a:ext uri="{FF2B5EF4-FFF2-40B4-BE49-F238E27FC236}">
                <a16:creationId xmlns:a16="http://schemas.microsoft.com/office/drawing/2014/main" id="{48DBB4D3-3C1D-4ABE-B29B-70B24E0D6550}"/>
              </a:ext>
            </a:extLst>
          </p:cNvPr>
          <p:cNvSpPr>
            <a:spLocks noGrp="1"/>
          </p:cNvSpPr>
          <p:nvPr>
            <p:ph idx="1"/>
          </p:nvPr>
        </p:nvSpPr>
        <p:spPr>
          <a:xfrm>
            <a:off x="1097280" y="1845733"/>
            <a:ext cx="10058400" cy="4245577"/>
          </a:xfrm>
        </p:spPr>
        <p:txBody>
          <a:bodyPr>
            <a:normAutofit fontScale="92500" lnSpcReduction="20000"/>
          </a:bodyPr>
          <a:lstStyle/>
          <a:p>
            <a:r>
              <a:rPr lang="en-US" b="1" u="sng">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Cách phòng chống:</a:t>
            </a:r>
          </a:p>
          <a:p>
            <a:pPr>
              <a:buFont typeface="Wingdings" panose="05000000000000000000" pitchFamily="2" charset="2"/>
              <a:buChar char="v"/>
            </a:pPr>
            <a:r>
              <a:rPr lang="en-US">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Luôn cập nhật cho trình duyệt</a:t>
            </a:r>
          </a:p>
          <a:p>
            <a:pPr>
              <a:buFont typeface="Wingdings" panose="05000000000000000000" pitchFamily="2" charset="2"/>
              <a:buChar char="v"/>
            </a:pPr>
            <a:r>
              <a:rPr lang="en-US">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Cấu hình các thiết lập an ninh và bảo mật cho trình duyệt</a:t>
            </a:r>
          </a:p>
          <a:p>
            <a:pPr>
              <a:buFont typeface="Wingdings" panose="05000000000000000000" pitchFamily="2" charset="2"/>
              <a:buChar char="v"/>
            </a:pPr>
            <a:r>
              <a:rPr lang="en-US">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Kích hoạt Click to Play cho phần bổ trợ (Plug-in)</a:t>
            </a:r>
          </a:p>
          <a:p>
            <a:pPr>
              <a:buFont typeface="Wingdings" panose="05000000000000000000" pitchFamily="2" charset="2"/>
              <a:buChar char="v"/>
            </a:pPr>
            <a:r>
              <a:rPr lang="en-US">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Gỡ bỏ những phần bổ trợ không cần thiết</a:t>
            </a:r>
          </a:p>
          <a:p>
            <a:pPr>
              <a:buFont typeface="Wingdings" panose="05000000000000000000" pitchFamily="2" charset="2"/>
              <a:buChar char="v"/>
            </a:pPr>
            <a:r>
              <a:rPr lang="vi-VN">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Hãy giữ cho các phần bổ trợ cũng được cập nhật</a:t>
            </a:r>
          </a:p>
          <a:p>
            <a:pPr>
              <a:buFont typeface="Wingdings" panose="05000000000000000000" pitchFamily="2" charset="2"/>
              <a:buChar char="v"/>
            </a:pPr>
            <a:r>
              <a:rPr lang="en-US">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Sử dụng trình duyệt web 64 bit</a:t>
            </a:r>
          </a:p>
          <a:p>
            <a:pPr>
              <a:buFont typeface="Wingdings" panose="05000000000000000000" pitchFamily="2" charset="2"/>
              <a:buChar char="v"/>
            </a:pPr>
            <a:r>
              <a:rPr lang="vi-VN">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Chạy một chương trình chống khai thác lỗ hổng bảo mật</a:t>
            </a:r>
            <a:r>
              <a:rPr lang="en-US">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 (</a:t>
            </a:r>
            <a:r>
              <a:rPr lang="fr-FR">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Microsoft's Emet và </a:t>
            </a:r>
            <a:r>
              <a:rPr lang="fr-FR">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hlinkClick r:id="rId3" tooltip="MalwareBytes Anti-Exploit 0.9"/>
              </a:rPr>
              <a:t>Malwarebytes Anti-Exploit</a:t>
            </a:r>
            <a:r>
              <a:rPr lang="en-US">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a:t>
            </a:r>
          </a:p>
          <a:p>
            <a:pPr>
              <a:buFont typeface="Wingdings" panose="05000000000000000000" pitchFamily="2" charset="2"/>
              <a:buChar char="v"/>
            </a:pPr>
            <a:r>
              <a:rPr lang="en-US">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Thận trọng khi sử dụng tiện ích mở rộng</a:t>
            </a:r>
          </a:p>
          <a:p>
            <a:pPr>
              <a:buFont typeface="Wingdings" panose="05000000000000000000" pitchFamily="2" charset="2"/>
              <a:buChar char="v"/>
            </a:pPr>
            <a:r>
              <a:rPr lang="en-US">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Cài đặt plug-in an ninh(HTTPS Everywhere,</a:t>
            </a:r>
            <a:r>
              <a:rPr lang="en-US">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hlinkClick r:id="rId4" tooltip="Tải WOT cho các trình duyệt"/>
              </a:rPr>
              <a:t> Web of Trust hay còn gọi là WOT</a:t>
            </a:r>
            <a:r>
              <a:rPr lang="en-US">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a:t>
            </a:r>
          </a:p>
          <a:p>
            <a:endParaRPr lang="en-US" b="1"/>
          </a:p>
          <a:p>
            <a:endParaRPr lang="vi-VN" b="1"/>
          </a:p>
          <a:p>
            <a:endParaRPr lang="en-US"/>
          </a:p>
        </p:txBody>
      </p:sp>
    </p:spTree>
    <p:extLst>
      <p:ext uri="{BB962C8B-B14F-4D97-AF65-F5344CB8AC3E}">
        <p14:creationId xmlns:p14="http://schemas.microsoft.com/office/powerpoint/2010/main" val="32417513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A2BED-66A8-43B2-8723-C748D46A8051}"/>
              </a:ext>
            </a:extLst>
          </p:cNvPr>
          <p:cNvSpPr>
            <a:spLocks noGrp="1"/>
          </p:cNvSpPr>
          <p:nvPr>
            <p:ph type="title"/>
          </p:nvPr>
        </p:nvSpPr>
        <p:spPr/>
        <p:txBody>
          <a:bodyPr>
            <a:normAutofit/>
          </a:bodyPr>
          <a:lstStyle/>
          <a:p>
            <a:r>
              <a:rPr lang="en-US" sz="3000">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Các case-studies về lỗ hổng và tấn công ứng dụng web</a:t>
            </a:r>
            <a:endParaRPr lang="en-US" sz="3000"/>
          </a:p>
        </p:txBody>
      </p:sp>
      <p:sp>
        <p:nvSpPr>
          <p:cNvPr id="3" name="Content Placeholder 2">
            <a:extLst>
              <a:ext uri="{FF2B5EF4-FFF2-40B4-BE49-F238E27FC236}">
                <a16:creationId xmlns:a16="http://schemas.microsoft.com/office/drawing/2014/main" id="{71A3D021-57AB-43FC-8863-9338A1B9885F}"/>
              </a:ext>
            </a:extLst>
          </p:cNvPr>
          <p:cNvSpPr>
            <a:spLocks noGrp="1"/>
          </p:cNvSpPr>
          <p:nvPr>
            <p:ph idx="1"/>
          </p:nvPr>
        </p:nvSpPr>
        <p:spPr/>
        <p:txBody>
          <a:bodyPr/>
          <a:lstStyle/>
          <a:p>
            <a:r>
              <a:rPr lang="en-US">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Tấn công Bruteforce</a:t>
            </a:r>
          </a:p>
          <a:p>
            <a:r>
              <a:rPr lang="en-US">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Lỗi chứng thực yếu (Insufficient Authentication)</a:t>
            </a:r>
          </a:p>
          <a:p>
            <a:r>
              <a:rPr lang="en-US">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Dự đoán, chèn phiên (Credentical/Session Prediction)</a:t>
            </a:r>
          </a:p>
          <a:p>
            <a:r>
              <a:rPr lang="en-US">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Liệt kê thư mục (Directory indexing)</a:t>
            </a:r>
          </a:p>
          <a:p>
            <a:r>
              <a:rPr lang="en-US">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Path Traversal</a:t>
            </a:r>
          </a:p>
          <a:p>
            <a:r>
              <a:rPr lang="en-US">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Từ chối dịch vụ (DoS/DDoS)</a:t>
            </a:r>
          </a:p>
          <a:p>
            <a:endParaRPr lang="en-US"/>
          </a:p>
          <a:p>
            <a:endParaRPr lang="en-US"/>
          </a:p>
          <a:p>
            <a:endParaRPr lang="en-US"/>
          </a:p>
        </p:txBody>
      </p:sp>
    </p:spTree>
    <p:extLst>
      <p:ext uri="{BB962C8B-B14F-4D97-AF65-F5344CB8AC3E}">
        <p14:creationId xmlns:p14="http://schemas.microsoft.com/office/powerpoint/2010/main" val="4031507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0A7F5-0019-4942-8B65-7F69CEC321A2}"/>
              </a:ext>
            </a:extLst>
          </p:cNvPr>
          <p:cNvSpPr>
            <a:spLocks noGrp="1"/>
          </p:cNvSpPr>
          <p:nvPr>
            <p:ph type="title"/>
          </p:nvPr>
        </p:nvSpPr>
        <p:spPr/>
        <p:txBody>
          <a:bodyPr>
            <a:normAutofit/>
          </a:bodyPr>
          <a:lstStyle/>
          <a:p>
            <a:r>
              <a:rPr lang="en-US" sz="3000" spc="0">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The end</a:t>
            </a:r>
          </a:p>
        </p:txBody>
      </p:sp>
      <p:sp>
        <p:nvSpPr>
          <p:cNvPr id="3" name="Content Placeholder 2">
            <a:extLst>
              <a:ext uri="{FF2B5EF4-FFF2-40B4-BE49-F238E27FC236}">
                <a16:creationId xmlns:a16="http://schemas.microsoft.com/office/drawing/2014/main" id="{29BF479F-F120-4CD9-BAEA-3EAE3E9F97CC}"/>
              </a:ext>
            </a:extLst>
          </p:cNvPr>
          <p:cNvSpPr>
            <a:spLocks noGrp="1"/>
          </p:cNvSpPr>
          <p:nvPr>
            <p:ph idx="1"/>
          </p:nvPr>
        </p:nvSpPr>
        <p:spPr/>
        <p:txBody>
          <a:bodyPr/>
          <a:lstStyle/>
          <a:p>
            <a:r>
              <a:rPr lang="en-US" b="1" u="sng">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Tài liệu tham khảo</a:t>
            </a:r>
            <a:r>
              <a:rPr lang="en-US">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a:t>
            </a:r>
          </a:p>
          <a:p>
            <a:r>
              <a:rPr lang="en-US">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Web Application Security, A Beginner's Guide</a:t>
            </a:r>
          </a:p>
          <a:p>
            <a:r>
              <a:rPr lang="en-US">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The web application hackers handbook</a:t>
            </a:r>
          </a:p>
          <a:p>
            <a:r>
              <a:rPr lang="en-US">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hlinkClick r:id="rId2"/>
              </a:rPr>
              <a:t>http://securitydaily.net</a:t>
            </a:r>
            <a:endParaRPr lang="en-US">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endParaRPr>
          </a:p>
          <a:p>
            <a:endParaRPr lang="en-US"/>
          </a:p>
        </p:txBody>
      </p:sp>
    </p:spTree>
    <p:extLst>
      <p:ext uri="{BB962C8B-B14F-4D97-AF65-F5344CB8AC3E}">
        <p14:creationId xmlns:p14="http://schemas.microsoft.com/office/powerpoint/2010/main" val="24751925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10861-C1AD-4234-8888-EAB5BBD17B44}"/>
              </a:ext>
            </a:extLst>
          </p:cNvPr>
          <p:cNvSpPr>
            <a:spLocks noGrp="1"/>
          </p:cNvSpPr>
          <p:nvPr>
            <p:ph type="title"/>
          </p:nvPr>
        </p:nvSpPr>
        <p:spPr/>
        <p:txBody>
          <a:bodyPr/>
          <a:lstStyle/>
          <a:p>
            <a:endParaRPr lang="en-US"/>
          </a:p>
        </p:txBody>
      </p:sp>
      <p:pic>
        <p:nvPicPr>
          <p:cNvPr id="9" name="Content Placeholder 8">
            <a:extLst>
              <a:ext uri="{FF2B5EF4-FFF2-40B4-BE49-F238E27FC236}">
                <a16:creationId xmlns:a16="http://schemas.microsoft.com/office/drawing/2014/main" id="{4EAE80A2-ED1E-4CCC-9A4D-BD0C9048B55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5287" y="2078209"/>
            <a:ext cx="10942385" cy="3661410"/>
          </a:xfrm>
        </p:spPr>
      </p:pic>
    </p:spTree>
    <p:extLst>
      <p:ext uri="{BB962C8B-B14F-4D97-AF65-F5344CB8AC3E}">
        <p14:creationId xmlns:p14="http://schemas.microsoft.com/office/powerpoint/2010/main" val="36388664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4A4BF-C8F2-47E3-BB33-FF7A4FDB7889}"/>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34B6321B-AD62-4A0A-A1EB-E1C3CC8985C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40490" y="1846263"/>
            <a:ext cx="8971980" cy="4202844"/>
          </a:xfrm>
        </p:spPr>
      </p:pic>
    </p:spTree>
    <p:extLst>
      <p:ext uri="{BB962C8B-B14F-4D97-AF65-F5344CB8AC3E}">
        <p14:creationId xmlns:p14="http://schemas.microsoft.com/office/powerpoint/2010/main" val="19928685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F970C-AE7F-4B7C-A77D-28B9F6BD514E}"/>
              </a:ext>
            </a:extLst>
          </p:cNvPr>
          <p:cNvSpPr>
            <a:spLocks noGrp="1"/>
          </p:cNvSpPr>
          <p:nvPr>
            <p:ph type="title"/>
          </p:nvPr>
        </p:nvSpPr>
        <p:spPr/>
        <p:txBody>
          <a:bodyPr>
            <a:normAutofit/>
          </a:bodyPr>
          <a:lstStyle/>
          <a:p>
            <a:r>
              <a:rPr lang="en-US" sz="3000" spc="0">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Chèn mã HTML và Cross-Site Scripting (XSS)</a:t>
            </a:r>
          </a:p>
        </p:txBody>
      </p:sp>
      <p:sp>
        <p:nvSpPr>
          <p:cNvPr id="3" name="Content Placeholder 2">
            <a:extLst>
              <a:ext uri="{FF2B5EF4-FFF2-40B4-BE49-F238E27FC236}">
                <a16:creationId xmlns:a16="http://schemas.microsoft.com/office/drawing/2014/main" id="{4FD16538-F514-484A-B81E-55CDA431624E}"/>
              </a:ext>
            </a:extLst>
          </p:cNvPr>
          <p:cNvSpPr>
            <a:spLocks noGrp="1"/>
          </p:cNvSpPr>
          <p:nvPr>
            <p:ph idx="1"/>
          </p:nvPr>
        </p:nvSpPr>
        <p:spPr/>
        <p:txBody>
          <a:bodyPr>
            <a:normAutofit/>
          </a:bodyPr>
          <a:lstStyle/>
          <a:p>
            <a:pPr>
              <a:buFont typeface="Wingdings" panose="05000000000000000000" pitchFamily="2" charset="2"/>
              <a:buChar char="v"/>
            </a:pPr>
            <a:r>
              <a:rPr lang="en-US">
                <a:ln w="0"/>
                <a:solidFill>
                  <a:schemeClr val="accent1"/>
                </a:solidFill>
                <a:latin typeface="Arial" panose="020B0604020202020204" pitchFamily="34" charset="0"/>
                <a:cs typeface="Arial" panose="020B0604020202020204" pitchFamily="34" charset="0"/>
              </a:rPr>
              <a:t> K</a:t>
            </a:r>
            <a:r>
              <a:rPr lang="vi-VN">
                <a:ln w="0"/>
                <a:solidFill>
                  <a:schemeClr val="accent1"/>
                </a:solidFill>
                <a:latin typeface="Arial" panose="020B0604020202020204" pitchFamily="34" charset="0"/>
                <a:cs typeface="Arial" panose="020B0604020202020204" pitchFamily="34" charset="0"/>
              </a:rPr>
              <a:t>ỹ thuật tấn công bằng cách chèn các thẻ HTML hay những đoạn</a:t>
            </a:r>
            <a:r>
              <a:rPr lang="en-US">
                <a:ln w="0"/>
                <a:solidFill>
                  <a:schemeClr val="accent1"/>
                </a:solidFill>
                <a:latin typeface="Arial" panose="020B0604020202020204" pitchFamily="34" charset="0"/>
                <a:cs typeface="Arial" panose="020B0604020202020204" pitchFamily="34" charset="0"/>
              </a:rPr>
              <a:t> mã</a:t>
            </a:r>
            <a:r>
              <a:rPr lang="vi-VN">
                <a:ln w="0"/>
                <a:solidFill>
                  <a:schemeClr val="accent1"/>
                </a:solidFill>
                <a:latin typeface="Arial" panose="020B0604020202020204" pitchFamily="34" charset="0"/>
                <a:cs typeface="Arial" panose="020B0604020202020204" pitchFamily="34" charset="0"/>
              </a:rPr>
              <a:t> scrip</a:t>
            </a:r>
            <a:r>
              <a:rPr lang="en-US">
                <a:ln w="0"/>
                <a:solidFill>
                  <a:schemeClr val="accent1"/>
                </a:solidFill>
                <a:latin typeface="Arial" panose="020B0604020202020204" pitchFamily="34" charset="0"/>
                <a:cs typeface="Arial" panose="020B0604020202020204" pitchFamily="34" charset="0"/>
              </a:rPr>
              <a:t>t</a:t>
            </a:r>
            <a:r>
              <a:rPr lang="vi-VN">
                <a:ln w="0"/>
                <a:solidFill>
                  <a:schemeClr val="accent1"/>
                </a:solidFill>
                <a:latin typeface="Arial" panose="020B0604020202020204" pitchFamily="34" charset="0"/>
                <a:cs typeface="Arial" panose="020B0604020202020204" pitchFamily="34" charset="0"/>
              </a:rPr>
              <a:t> nguy hiểm có thể gây hại cho những người sử dụng khác</a:t>
            </a:r>
            <a:r>
              <a:rPr lang="en-US">
                <a:ln w="0"/>
                <a:solidFill>
                  <a:schemeClr val="accent1"/>
                </a:solidFill>
                <a:latin typeface="Arial" panose="020B0604020202020204" pitchFamily="34" charset="0"/>
                <a:cs typeface="Arial" panose="020B0604020202020204" pitchFamily="34" charset="0"/>
              </a:rPr>
              <a:t> vào website</a:t>
            </a:r>
            <a:r>
              <a:rPr lang="vi-VN">
                <a:ln w="0"/>
                <a:solidFill>
                  <a:schemeClr val="accent1"/>
                </a:solidFill>
                <a:latin typeface="Arial" panose="020B0604020202020204" pitchFamily="34" charset="0"/>
                <a:cs typeface="Arial" panose="020B0604020202020204" pitchFamily="34" charset="0"/>
              </a:rPr>
              <a:t>.</a:t>
            </a:r>
            <a:endParaRPr lang="en-US">
              <a:ln w="0"/>
              <a:solidFill>
                <a:schemeClr val="accent1"/>
              </a:solidFill>
              <a:latin typeface="Arial" panose="020B0604020202020204" pitchFamily="34" charset="0"/>
              <a:cs typeface="Arial" panose="020B0604020202020204" pitchFamily="34" charset="0"/>
            </a:endParaRPr>
          </a:p>
          <a:p>
            <a:pPr>
              <a:buFont typeface="Wingdings" panose="05000000000000000000" pitchFamily="2" charset="2"/>
              <a:buChar char="v"/>
            </a:pPr>
            <a:r>
              <a:rPr lang="en-US">
                <a:ln w="0"/>
                <a:solidFill>
                  <a:schemeClr val="accent1"/>
                </a:solidFill>
                <a:latin typeface="Arial" panose="020B0604020202020204" pitchFamily="34" charset="0"/>
                <a:cs typeface="Arial" panose="020B0604020202020204" pitchFamily="34" charset="0"/>
              </a:rPr>
              <a:t> Đ</a:t>
            </a:r>
            <a:r>
              <a:rPr lang="vi-VN">
                <a:ln w="0"/>
                <a:solidFill>
                  <a:schemeClr val="accent1"/>
                </a:solidFill>
                <a:latin typeface="Arial" panose="020B0604020202020204" pitchFamily="34" charset="0"/>
                <a:cs typeface="Arial" panose="020B0604020202020204" pitchFamily="34" charset="0"/>
              </a:rPr>
              <a:t>ược viết bằng các Client-Site Scrip như </a:t>
            </a:r>
            <a:r>
              <a:rPr lang="vi-VN" u="sng">
                <a:ln w="0"/>
                <a:solidFill>
                  <a:schemeClr val="accent1"/>
                </a:solidFill>
                <a:latin typeface="Arial" panose="020B0604020202020204" pitchFamily="34" charset="0"/>
                <a:cs typeface="Arial" panose="020B0604020202020204" pitchFamily="34" charset="0"/>
              </a:rPr>
              <a:t>JavaScrip</a:t>
            </a:r>
            <a:r>
              <a:rPr lang="vi-VN">
                <a:ln w="0"/>
                <a:solidFill>
                  <a:schemeClr val="accent1"/>
                </a:solidFill>
                <a:latin typeface="Arial" panose="020B0604020202020204" pitchFamily="34" charset="0"/>
                <a:cs typeface="Arial" panose="020B0604020202020204" pitchFamily="34" charset="0"/>
              </a:rPr>
              <a:t>,</a:t>
            </a:r>
            <a:r>
              <a:rPr lang="en-US">
                <a:ln w="0"/>
                <a:solidFill>
                  <a:schemeClr val="accent1"/>
                </a:solidFill>
                <a:latin typeface="Arial" panose="020B0604020202020204" pitchFamily="34" charset="0"/>
                <a:cs typeface="Arial" panose="020B0604020202020204" pitchFamily="34" charset="0"/>
              </a:rPr>
              <a:t> VBScript, ActiveX,</a:t>
            </a:r>
            <a:r>
              <a:rPr lang="vi-VN">
                <a:ln w="0"/>
                <a:solidFill>
                  <a:schemeClr val="accent1"/>
                </a:solidFill>
                <a:latin typeface="Arial" panose="020B0604020202020204" pitchFamily="34" charset="0"/>
                <a:cs typeface="Arial" panose="020B0604020202020204" pitchFamily="34" charset="0"/>
              </a:rPr>
              <a:t> Jscrip</a:t>
            </a:r>
            <a:r>
              <a:rPr lang="en-US">
                <a:ln w="0"/>
                <a:solidFill>
                  <a:schemeClr val="accent1"/>
                </a:solidFill>
                <a:latin typeface="Arial" panose="020B0604020202020204" pitchFamily="34" charset="0"/>
                <a:cs typeface="Arial" panose="020B0604020202020204" pitchFamily="34" charset="0"/>
              </a:rPr>
              <a:t>, Actionscript, DHTML</a:t>
            </a:r>
            <a:r>
              <a:rPr lang="vi-VN">
                <a:ln w="0"/>
                <a:solidFill>
                  <a:schemeClr val="accent1"/>
                </a:solidFill>
                <a:latin typeface="Arial" panose="020B0604020202020204" pitchFamily="34" charset="0"/>
                <a:cs typeface="Arial" panose="020B0604020202020204" pitchFamily="34" charset="0"/>
              </a:rPr>
              <a:t>.. và cũng có thể là các thẻ HTML.</a:t>
            </a:r>
            <a:endParaRPr lang="en-US">
              <a:ln w="0"/>
              <a:solidFill>
                <a:schemeClr val="accent1"/>
              </a:solidFill>
              <a:latin typeface="Arial" panose="020B0604020202020204" pitchFamily="34" charset="0"/>
              <a:cs typeface="Arial" panose="020B0604020202020204" pitchFamily="34" charset="0"/>
            </a:endParaRPr>
          </a:p>
          <a:p>
            <a:pPr>
              <a:buFont typeface="Wingdings" panose="05000000000000000000" pitchFamily="2" charset="2"/>
              <a:buChar char="v"/>
            </a:pPr>
            <a:r>
              <a:rPr lang="en-US">
                <a:ln w="0"/>
                <a:solidFill>
                  <a:schemeClr val="accent1"/>
                </a:solidFill>
                <a:latin typeface="Arial" panose="020B0604020202020204" pitchFamily="34" charset="0"/>
                <a:cs typeface="Arial" panose="020B0604020202020204" pitchFamily="34" charset="0"/>
              </a:rPr>
              <a:t>Ví dụ: Sử dụng XSS chèn mã java script trực tiếp trên URL</a:t>
            </a:r>
          </a:p>
          <a:p>
            <a:pPr marL="292608" lvl="1" indent="0">
              <a:buNone/>
            </a:pPr>
            <a:r>
              <a:rPr lang="en-US" sz="2000">
                <a:solidFill>
                  <a:schemeClr val="accent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http://www.demo.com/search.php?query=</a:t>
            </a:r>
            <a:r>
              <a:rPr lang="en-US" sz="2000" u="sng">
                <a:solidFill>
                  <a:schemeClr val="accent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&lt;script&gt;alert(‘XSS was found !’);&lt;/script&gt;</a:t>
            </a:r>
          </a:p>
          <a:p>
            <a:pPr marL="292608" lvl="1" indent="0">
              <a:buNone/>
            </a:pPr>
            <a:r>
              <a:rPr lang="en-US" sz="2000">
                <a:solidFill>
                  <a:schemeClr val="accent1"/>
                </a:solidFill>
                <a:latin typeface="Arial" panose="020B0604020202020204" pitchFamily="34" charset="0"/>
                <a:cs typeface="Arial" panose="020B0604020202020204" pitchFamily="34" charset="0"/>
              </a:rPr>
              <a:t>Khi wesite http://www.demo.combị lỗi XSS trình duyệt sẽ hiện lên một thông báo “XSS was found !”.</a:t>
            </a:r>
          </a:p>
        </p:txBody>
      </p:sp>
    </p:spTree>
    <p:extLst>
      <p:ext uri="{BB962C8B-B14F-4D97-AF65-F5344CB8AC3E}">
        <p14:creationId xmlns:p14="http://schemas.microsoft.com/office/powerpoint/2010/main" val="40611233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FB6FE-E8BA-471C-97B1-3253512F8379}"/>
              </a:ext>
            </a:extLst>
          </p:cNvPr>
          <p:cNvSpPr>
            <a:spLocks noGrp="1"/>
          </p:cNvSpPr>
          <p:nvPr>
            <p:ph type="title"/>
          </p:nvPr>
        </p:nvSpPr>
        <p:spPr/>
        <p:txBody>
          <a:bodyPr>
            <a:normAutofit/>
          </a:bodyPr>
          <a:lstStyle/>
          <a:p>
            <a:r>
              <a:rPr lang="en-US" sz="3000" spc="0">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Chèn mã HTML và Cross-Site Scripting (XSS) (tt)</a:t>
            </a:r>
            <a:endParaRPr lang="en-US" sz="3000"/>
          </a:p>
        </p:txBody>
      </p:sp>
      <p:pic>
        <p:nvPicPr>
          <p:cNvPr id="5" name="Content Placeholder 4">
            <a:extLst>
              <a:ext uri="{FF2B5EF4-FFF2-40B4-BE49-F238E27FC236}">
                <a16:creationId xmlns:a16="http://schemas.microsoft.com/office/drawing/2014/main" id="{63763DB1-41A3-42C1-9658-825840973C1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87050" y="1846263"/>
            <a:ext cx="7350183" cy="4427928"/>
          </a:xfrm>
        </p:spPr>
      </p:pic>
    </p:spTree>
    <p:extLst>
      <p:ext uri="{BB962C8B-B14F-4D97-AF65-F5344CB8AC3E}">
        <p14:creationId xmlns:p14="http://schemas.microsoft.com/office/powerpoint/2010/main" val="21261129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64956-4526-45A9-884A-4DECD5D23829}"/>
              </a:ext>
            </a:extLst>
          </p:cNvPr>
          <p:cNvSpPr>
            <a:spLocks noGrp="1"/>
          </p:cNvSpPr>
          <p:nvPr>
            <p:ph type="title"/>
          </p:nvPr>
        </p:nvSpPr>
        <p:spPr/>
        <p:txBody>
          <a:bodyPr>
            <a:normAutofit/>
          </a:bodyPr>
          <a:lstStyle/>
          <a:p>
            <a:r>
              <a:rPr lang="en-US" sz="3000" spc="0">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Chèn mã HTML và Cross-Site Scripting (XSS) (tt)</a:t>
            </a:r>
            <a:endParaRPr lang="en-US" sz="3000"/>
          </a:p>
        </p:txBody>
      </p:sp>
      <p:sp>
        <p:nvSpPr>
          <p:cNvPr id="3" name="Content Placeholder 2">
            <a:extLst>
              <a:ext uri="{FF2B5EF4-FFF2-40B4-BE49-F238E27FC236}">
                <a16:creationId xmlns:a16="http://schemas.microsoft.com/office/drawing/2014/main" id="{0AEFC795-A72D-4073-8CB8-B7423A92253B}"/>
              </a:ext>
            </a:extLst>
          </p:cNvPr>
          <p:cNvSpPr>
            <a:spLocks noGrp="1"/>
          </p:cNvSpPr>
          <p:nvPr>
            <p:ph idx="1"/>
          </p:nvPr>
        </p:nvSpPr>
        <p:spPr>
          <a:xfrm>
            <a:off x="1097280" y="1845734"/>
            <a:ext cx="10058400" cy="2290168"/>
          </a:xfrm>
        </p:spPr>
        <p:txBody>
          <a:bodyPr/>
          <a:lstStyle/>
          <a:p>
            <a:r>
              <a:rPr lang="en-US" b="1" u="sng">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Các dạng tấn công:</a:t>
            </a:r>
          </a:p>
          <a:p>
            <a:pPr>
              <a:buFont typeface="Wingdings" panose="05000000000000000000" pitchFamily="2" charset="2"/>
              <a:buChar char="v"/>
            </a:pPr>
            <a:r>
              <a:rPr lang="en-US">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Non-persistent XSS (Reflected XSS)</a:t>
            </a:r>
          </a:p>
          <a:p>
            <a:pPr>
              <a:buFont typeface="Wingdings" panose="05000000000000000000" pitchFamily="2" charset="2"/>
              <a:buChar char="v"/>
            </a:pPr>
            <a:r>
              <a:rPr lang="en-US">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Persistent XSS(Stored XSS)</a:t>
            </a:r>
          </a:p>
          <a:p>
            <a:pPr>
              <a:buFont typeface="Wingdings" panose="05000000000000000000" pitchFamily="2" charset="2"/>
              <a:buChar char="v"/>
            </a:pPr>
            <a:r>
              <a:rPr lang="en-US">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Dom-based XSS</a:t>
            </a:r>
          </a:p>
        </p:txBody>
      </p:sp>
    </p:spTree>
    <p:extLst>
      <p:ext uri="{BB962C8B-B14F-4D97-AF65-F5344CB8AC3E}">
        <p14:creationId xmlns:p14="http://schemas.microsoft.com/office/powerpoint/2010/main" val="1077390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0AF1B-7B6A-408C-869F-1A3E7FE77C83}"/>
              </a:ext>
            </a:extLst>
          </p:cNvPr>
          <p:cNvSpPr>
            <a:spLocks noGrp="1"/>
          </p:cNvSpPr>
          <p:nvPr>
            <p:ph type="title"/>
          </p:nvPr>
        </p:nvSpPr>
        <p:spPr/>
        <p:txBody>
          <a:bodyPr>
            <a:normAutofit/>
          </a:bodyPr>
          <a:lstStyle/>
          <a:p>
            <a:r>
              <a:rPr lang="en-US" sz="3000" spc="0">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Chèn mã HTML và Cross-Site Scripting (XSS) (tt)</a:t>
            </a:r>
            <a:endParaRPr lang="en-US" sz="3000"/>
          </a:p>
        </p:txBody>
      </p:sp>
      <p:sp>
        <p:nvSpPr>
          <p:cNvPr id="3" name="Content Placeholder 2">
            <a:extLst>
              <a:ext uri="{FF2B5EF4-FFF2-40B4-BE49-F238E27FC236}">
                <a16:creationId xmlns:a16="http://schemas.microsoft.com/office/drawing/2014/main" id="{A2F660EA-D0F8-4B54-8387-C441F5619181}"/>
              </a:ext>
            </a:extLst>
          </p:cNvPr>
          <p:cNvSpPr>
            <a:spLocks noGrp="1"/>
          </p:cNvSpPr>
          <p:nvPr>
            <p:ph idx="1"/>
          </p:nvPr>
        </p:nvSpPr>
        <p:spPr/>
        <p:txBody>
          <a:bodyPr/>
          <a:lstStyle/>
          <a:p>
            <a:r>
              <a:rPr lang="en-US" b="1" u="sng">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Cách phòng chống:</a:t>
            </a:r>
          </a:p>
          <a:p>
            <a:r>
              <a:rPr lang="vi-VN">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Chỉ cho phép những dữ liệu hợp lệ, từ chối nhận các dữ liệu sai, thường xuyên kiểm tra và lọc dữ liệu đầu vào</a:t>
            </a:r>
          </a:p>
          <a:p>
            <a:r>
              <a:rPr lang="vi-VN">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Sử dụng Mod_Security để lọc một số dữ liệu tấn công XSS</a:t>
            </a:r>
          </a:p>
          <a:p>
            <a:endParaRPr lang="en-US"/>
          </a:p>
        </p:txBody>
      </p:sp>
    </p:spTree>
    <p:extLst>
      <p:ext uri="{BB962C8B-B14F-4D97-AF65-F5344CB8AC3E}">
        <p14:creationId xmlns:p14="http://schemas.microsoft.com/office/powerpoint/2010/main" val="4379508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03CAB-EBC5-44B7-B63C-20DC791CBC8B}"/>
              </a:ext>
            </a:extLst>
          </p:cNvPr>
          <p:cNvSpPr>
            <a:spLocks noGrp="1"/>
          </p:cNvSpPr>
          <p:nvPr>
            <p:ph type="title"/>
          </p:nvPr>
        </p:nvSpPr>
        <p:spPr/>
        <p:txBody>
          <a:bodyPr>
            <a:normAutofit/>
          </a:bodyPr>
          <a:lstStyle/>
          <a:p>
            <a:r>
              <a:rPr lang="en-US" sz="3000" spc="0">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Cross-Site Request Forgery (CSRF)</a:t>
            </a:r>
          </a:p>
        </p:txBody>
      </p:sp>
      <p:sp>
        <p:nvSpPr>
          <p:cNvPr id="3" name="Content Placeholder 2">
            <a:extLst>
              <a:ext uri="{FF2B5EF4-FFF2-40B4-BE49-F238E27FC236}">
                <a16:creationId xmlns:a16="http://schemas.microsoft.com/office/drawing/2014/main" id="{4FE99522-02E1-4A7E-9290-06C0B5E89B96}"/>
              </a:ext>
            </a:extLst>
          </p:cNvPr>
          <p:cNvSpPr>
            <a:spLocks noGrp="1"/>
          </p:cNvSpPr>
          <p:nvPr>
            <p:ph idx="1"/>
          </p:nvPr>
        </p:nvSpPr>
        <p:spPr/>
        <p:txBody>
          <a:bodyPr/>
          <a:lstStyle/>
          <a:p>
            <a:r>
              <a:rPr lang="en-US">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Là kiểu tấn công sử dụng quyền chứng thực của victim thực hiện một hành động đã đ</a:t>
            </a:r>
            <a:r>
              <a:rPr lang="vi-VN">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ư</a:t>
            </a:r>
            <a:r>
              <a:rPr lang="en-US">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ợc chỉ định bởi hacker</a:t>
            </a:r>
          </a:p>
          <a:p>
            <a:endParaRPr lang="en-US">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21228037"/>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02006FA4-1611-4B07-AF7F-85CF6D20EB3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1071</TotalTime>
  <Words>1330</Words>
  <Application>Microsoft Office PowerPoint</Application>
  <PresentationFormat>Widescreen</PresentationFormat>
  <Paragraphs>151</Paragraphs>
  <Slides>25</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Calibri Light</vt:lpstr>
      <vt:lpstr>Tahoma</vt:lpstr>
      <vt:lpstr>Wingdings</vt:lpstr>
      <vt:lpstr>Retrospect</vt:lpstr>
      <vt:lpstr>PowerPoint Presentation</vt:lpstr>
      <vt:lpstr>Nội dung</vt:lpstr>
      <vt:lpstr>PowerPoint Presentation</vt:lpstr>
      <vt:lpstr>PowerPoint Presentation</vt:lpstr>
      <vt:lpstr>Chèn mã HTML và Cross-Site Scripting (XSS)</vt:lpstr>
      <vt:lpstr>Chèn mã HTML và Cross-Site Scripting (XSS) (tt)</vt:lpstr>
      <vt:lpstr>Chèn mã HTML và Cross-Site Scripting (XSS) (tt)</vt:lpstr>
      <vt:lpstr>Chèn mã HTML và Cross-Site Scripting (XSS) (tt)</vt:lpstr>
      <vt:lpstr>Cross-Site Request Forgery (CSRF)</vt:lpstr>
      <vt:lpstr>Cross-Site Request Forgery (CSRF) (tt)</vt:lpstr>
      <vt:lpstr>Cross-Site Request Forgery (CSRF) (tt)</vt:lpstr>
      <vt:lpstr>Tấn công chèn mã SQL(SQL Injection)</vt:lpstr>
      <vt:lpstr>Tấn công chèn mã SQL(SQL Injection)</vt:lpstr>
      <vt:lpstr>Tấn công chèn mã SQL(SQL Injection) (tt)</vt:lpstr>
      <vt:lpstr>Tấn công chèn mã SQL(SQL Injection) (tt)</vt:lpstr>
      <vt:lpstr> Tấn công vào các cơ chế xác thực</vt:lpstr>
      <vt:lpstr> Tấn công vào các cơ chế xác thực</vt:lpstr>
      <vt:lpstr>Tấn công lợi dụng các khiếm khuyết thiết kế</vt:lpstr>
      <vt:lpstr> Tấn công vào các cơ chế xác thực</vt:lpstr>
      <vt:lpstr> Tấn công vào các cơ chế xác thực</vt:lpstr>
      <vt:lpstr>Tấn công lợi dụng các khiếm khuyết thiết kế</vt:lpstr>
      <vt:lpstr>Tấn công vào trình duyệt web và sự riêng tư của người dùng</vt:lpstr>
      <vt:lpstr>Tấn công vào trình duyệt web và sự riêng tư của người dùng (tt)</vt:lpstr>
      <vt:lpstr>Các case-studies về lỗ hổng và tấn công ứng dụng web</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Trung Ta Hong</dc:creator>
  <cp:lastModifiedBy>Trung Ta Hong</cp:lastModifiedBy>
  <cp:revision>52</cp:revision>
  <dcterms:created xsi:type="dcterms:W3CDTF">2017-10-23T02:01:20Z</dcterms:created>
  <dcterms:modified xsi:type="dcterms:W3CDTF">2017-11-02T04:23:27Z</dcterms:modified>
</cp:coreProperties>
</file>