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22"/>
  </p:notesMasterIdLst>
  <p:sldIdLst>
    <p:sldId id="314" r:id="rId2"/>
    <p:sldId id="446" r:id="rId3"/>
    <p:sldId id="480" r:id="rId4"/>
    <p:sldId id="488" r:id="rId5"/>
    <p:sldId id="481" r:id="rId6"/>
    <p:sldId id="489" r:id="rId7"/>
    <p:sldId id="482" r:id="rId8"/>
    <p:sldId id="490" r:id="rId9"/>
    <p:sldId id="483" r:id="rId10"/>
    <p:sldId id="491" r:id="rId11"/>
    <p:sldId id="492" r:id="rId12"/>
    <p:sldId id="484" r:id="rId13"/>
    <p:sldId id="493" r:id="rId14"/>
    <p:sldId id="494" r:id="rId15"/>
    <p:sldId id="496" r:id="rId16"/>
    <p:sldId id="485" r:id="rId17"/>
    <p:sldId id="486" r:id="rId18"/>
    <p:sldId id="495" r:id="rId19"/>
    <p:sldId id="487" r:id="rId20"/>
    <p:sldId id="398"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546A"/>
    <a:srgbClr val="70AD47"/>
    <a:srgbClr val="F2F2F2"/>
    <a:srgbClr val="DD4A22"/>
    <a:srgbClr val="247AC6"/>
    <a:srgbClr val="628331"/>
    <a:srgbClr val="DDEBF7"/>
    <a:srgbClr val="E1F0D9"/>
    <a:srgbClr val="FBE4D6"/>
    <a:srgbClr val="85CC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135" autoAdjust="0"/>
    <p:restoredTop sz="71540" autoAdjust="0"/>
  </p:normalViewPr>
  <p:slideViewPr>
    <p:cSldViewPr snapToGrid="0">
      <p:cViewPr varScale="1">
        <p:scale>
          <a:sx n="71" d="100"/>
          <a:sy n="71" d="100"/>
        </p:scale>
        <p:origin x="1160" y="45"/>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19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594D71-A0B5-4DC4-AA15-FC23DDAD2E2E}" type="datetimeFigureOut">
              <a:rPr lang="zh-CN" altLang="en-US" smtClean="0"/>
              <a:t>2024/04/12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B48B3-978F-4873-946A-BFD1D474F563}" type="slidenum">
              <a:rPr lang="zh-CN" altLang="en-US" smtClean="0"/>
              <a:t>‹#›</a:t>
            </a:fld>
            <a:endParaRPr lang="zh-CN" altLang="en-US"/>
          </a:p>
        </p:txBody>
      </p:sp>
    </p:spTree>
    <p:extLst>
      <p:ext uri="{BB962C8B-B14F-4D97-AF65-F5344CB8AC3E}">
        <p14:creationId xmlns:p14="http://schemas.microsoft.com/office/powerpoint/2010/main" val="4230613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12975" y="481013"/>
            <a:ext cx="4260850" cy="23971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0</a:t>
            </a:fld>
            <a:endParaRPr lang="zh-CN" altLang="en-US"/>
          </a:p>
        </p:txBody>
      </p:sp>
    </p:spTree>
    <p:extLst>
      <p:ext uri="{BB962C8B-B14F-4D97-AF65-F5344CB8AC3E}">
        <p14:creationId xmlns:p14="http://schemas.microsoft.com/office/powerpoint/2010/main" val="993056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DB48B3-978F-4873-946A-BFD1D474F563}" type="slidenum">
              <a:rPr lang="zh-CN" altLang="en-US" smtClean="0"/>
              <a:t>10</a:t>
            </a:fld>
            <a:endParaRPr lang="zh-CN" altLang="en-US"/>
          </a:p>
        </p:txBody>
      </p:sp>
    </p:spTree>
    <p:extLst>
      <p:ext uri="{BB962C8B-B14F-4D97-AF65-F5344CB8AC3E}">
        <p14:creationId xmlns:p14="http://schemas.microsoft.com/office/powerpoint/2010/main" val="1492520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DB48B3-978F-4873-946A-BFD1D474F563}" type="slidenum">
              <a:rPr lang="zh-CN" altLang="en-US" smtClean="0"/>
              <a:t>11</a:t>
            </a:fld>
            <a:endParaRPr lang="zh-CN" altLang="en-US"/>
          </a:p>
        </p:txBody>
      </p:sp>
    </p:spTree>
    <p:extLst>
      <p:ext uri="{BB962C8B-B14F-4D97-AF65-F5344CB8AC3E}">
        <p14:creationId xmlns:p14="http://schemas.microsoft.com/office/powerpoint/2010/main" val="1456395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DB48B3-978F-4873-946A-BFD1D474F563}" type="slidenum">
              <a:rPr lang="zh-CN" altLang="en-US" smtClean="0"/>
              <a:t>12</a:t>
            </a:fld>
            <a:endParaRPr lang="zh-CN" altLang="en-US"/>
          </a:p>
        </p:txBody>
      </p:sp>
    </p:spTree>
    <p:extLst>
      <p:ext uri="{BB962C8B-B14F-4D97-AF65-F5344CB8AC3E}">
        <p14:creationId xmlns:p14="http://schemas.microsoft.com/office/powerpoint/2010/main" val="1481602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DB48B3-978F-4873-946A-BFD1D474F563}" type="slidenum">
              <a:rPr lang="zh-CN" altLang="en-US" smtClean="0"/>
              <a:t>13</a:t>
            </a:fld>
            <a:endParaRPr lang="zh-CN" altLang="en-US"/>
          </a:p>
        </p:txBody>
      </p:sp>
    </p:spTree>
    <p:extLst>
      <p:ext uri="{BB962C8B-B14F-4D97-AF65-F5344CB8AC3E}">
        <p14:creationId xmlns:p14="http://schemas.microsoft.com/office/powerpoint/2010/main" val="941341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DB48B3-978F-4873-946A-BFD1D474F563}" type="slidenum">
              <a:rPr lang="zh-CN" altLang="en-US" smtClean="0"/>
              <a:t>14</a:t>
            </a:fld>
            <a:endParaRPr lang="zh-CN" altLang="en-US"/>
          </a:p>
        </p:txBody>
      </p:sp>
    </p:spTree>
    <p:extLst>
      <p:ext uri="{BB962C8B-B14F-4D97-AF65-F5344CB8AC3E}">
        <p14:creationId xmlns:p14="http://schemas.microsoft.com/office/powerpoint/2010/main" val="3128269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DB48B3-978F-4873-946A-BFD1D474F563}" type="slidenum">
              <a:rPr lang="zh-CN" altLang="en-US" smtClean="0"/>
              <a:t>15</a:t>
            </a:fld>
            <a:endParaRPr lang="zh-CN" altLang="en-US"/>
          </a:p>
        </p:txBody>
      </p:sp>
    </p:spTree>
    <p:extLst>
      <p:ext uri="{BB962C8B-B14F-4D97-AF65-F5344CB8AC3E}">
        <p14:creationId xmlns:p14="http://schemas.microsoft.com/office/powerpoint/2010/main" val="4092877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DB48B3-978F-4873-946A-BFD1D474F563}" type="slidenum">
              <a:rPr lang="zh-CN" altLang="en-US" smtClean="0"/>
              <a:t>16</a:t>
            </a:fld>
            <a:endParaRPr lang="zh-CN" altLang="en-US"/>
          </a:p>
        </p:txBody>
      </p:sp>
    </p:spTree>
    <p:extLst>
      <p:ext uri="{BB962C8B-B14F-4D97-AF65-F5344CB8AC3E}">
        <p14:creationId xmlns:p14="http://schemas.microsoft.com/office/powerpoint/2010/main" val="2421756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DB48B3-978F-4873-946A-BFD1D474F563}" type="slidenum">
              <a:rPr lang="zh-CN" altLang="en-US" smtClean="0"/>
              <a:t>17</a:t>
            </a:fld>
            <a:endParaRPr lang="zh-CN" altLang="en-US"/>
          </a:p>
        </p:txBody>
      </p:sp>
    </p:spTree>
    <p:extLst>
      <p:ext uri="{BB962C8B-B14F-4D97-AF65-F5344CB8AC3E}">
        <p14:creationId xmlns:p14="http://schemas.microsoft.com/office/powerpoint/2010/main" val="32866765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DB48B3-978F-4873-946A-BFD1D474F563}" type="slidenum">
              <a:rPr lang="zh-CN" altLang="en-US" smtClean="0"/>
              <a:t>18</a:t>
            </a:fld>
            <a:endParaRPr lang="zh-CN" altLang="en-US"/>
          </a:p>
        </p:txBody>
      </p:sp>
    </p:spTree>
    <p:extLst>
      <p:ext uri="{BB962C8B-B14F-4D97-AF65-F5344CB8AC3E}">
        <p14:creationId xmlns:p14="http://schemas.microsoft.com/office/powerpoint/2010/main" val="4275249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19</a:t>
            </a:fld>
            <a:endParaRPr lang="zh-CN" altLang="en-US"/>
          </a:p>
        </p:txBody>
      </p:sp>
    </p:spTree>
    <p:extLst>
      <p:ext uri="{BB962C8B-B14F-4D97-AF65-F5344CB8AC3E}">
        <p14:creationId xmlns:p14="http://schemas.microsoft.com/office/powerpoint/2010/main" val="1263622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DB48B3-978F-4873-946A-BFD1D474F563}" type="slidenum">
              <a:rPr lang="zh-CN" altLang="en-US" smtClean="0"/>
              <a:t>2</a:t>
            </a:fld>
            <a:endParaRPr lang="zh-CN" altLang="en-US"/>
          </a:p>
        </p:txBody>
      </p:sp>
    </p:spTree>
    <p:extLst>
      <p:ext uri="{BB962C8B-B14F-4D97-AF65-F5344CB8AC3E}">
        <p14:creationId xmlns:p14="http://schemas.microsoft.com/office/powerpoint/2010/main" val="966741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DB48B3-978F-4873-946A-BFD1D474F563}" type="slidenum">
              <a:rPr lang="zh-CN" altLang="en-US" smtClean="0"/>
              <a:t>3</a:t>
            </a:fld>
            <a:endParaRPr lang="zh-CN" altLang="en-US"/>
          </a:p>
        </p:txBody>
      </p:sp>
    </p:spTree>
    <p:extLst>
      <p:ext uri="{BB962C8B-B14F-4D97-AF65-F5344CB8AC3E}">
        <p14:creationId xmlns:p14="http://schemas.microsoft.com/office/powerpoint/2010/main" val="916051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DB48B3-978F-4873-946A-BFD1D474F563}" type="slidenum">
              <a:rPr lang="zh-CN" altLang="en-US" smtClean="0"/>
              <a:t>4</a:t>
            </a:fld>
            <a:endParaRPr lang="zh-CN" altLang="en-US"/>
          </a:p>
        </p:txBody>
      </p:sp>
    </p:spTree>
    <p:extLst>
      <p:ext uri="{BB962C8B-B14F-4D97-AF65-F5344CB8AC3E}">
        <p14:creationId xmlns:p14="http://schemas.microsoft.com/office/powerpoint/2010/main" val="3390676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DB48B3-978F-4873-946A-BFD1D474F563}" type="slidenum">
              <a:rPr lang="zh-CN" altLang="en-US" smtClean="0"/>
              <a:t>5</a:t>
            </a:fld>
            <a:endParaRPr lang="zh-CN" altLang="en-US"/>
          </a:p>
        </p:txBody>
      </p:sp>
    </p:spTree>
    <p:extLst>
      <p:ext uri="{BB962C8B-B14F-4D97-AF65-F5344CB8AC3E}">
        <p14:creationId xmlns:p14="http://schemas.microsoft.com/office/powerpoint/2010/main" val="3602349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DB48B3-978F-4873-946A-BFD1D474F563}" type="slidenum">
              <a:rPr lang="zh-CN" altLang="en-US" smtClean="0"/>
              <a:t>6</a:t>
            </a:fld>
            <a:endParaRPr lang="zh-CN" altLang="en-US"/>
          </a:p>
        </p:txBody>
      </p:sp>
    </p:spTree>
    <p:extLst>
      <p:ext uri="{BB962C8B-B14F-4D97-AF65-F5344CB8AC3E}">
        <p14:creationId xmlns:p14="http://schemas.microsoft.com/office/powerpoint/2010/main" val="3307089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DB48B3-978F-4873-946A-BFD1D474F563}" type="slidenum">
              <a:rPr lang="zh-CN" altLang="en-US" smtClean="0"/>
              <a:t>7</a:t>
            </a:fld>
            <a:endParaRPr lang="zh-CN" altLang="en-US"/>
          </a:p>
        </p:txBody>
      </p:sp>
    </p:spTree>
    <p:extLst>
      <p:ext uri="{BB962C8B-B14F-4D97-AF65-F5344CB8AC3E}">
        <p14:creationId xmlns:p14="http://schemas.microsoft.com/office/powerpoint/2010/main" val="2440138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DB48B3-978F-4873-946A-BFD1D474F563}" type="slidenum">
              <a:rPr lang="zh-CN" altLang="en-US" smtClean="0"/>
              <a:t>8</a:t>
            </a:fld>
            <a:endParaRPr lang="zh-CN" altLang="en-US"/>
          </a:p>
        </p:txBody>
      </p:sp>
    </p:spTree>
    <p:extLst>
      <p:ext uri="{BB962C8B-B14F-4D97-AF65-F5344CB8AC3E}">
        <p14:creationId xmlns:p14="http://schemas.microsoft.com/office/powerpoint/2010/main" val="182452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DB48B3-978F-4873-946A-BFD1D474F563}" type="slidenum">
              <a:rPr lang="zh-CN" altLang="en-US" smtClean="0"/>
              <a:t>9</a:t>
            </a:fld>
            <a:endParaRPr lang="zh-CN" altLang="en-US"/>
          </a:p>
        </p:txBody>
      </p:sp>
    </p:spTree>
    <p:extLst>
      <p:ext uri="{BB962C8B-B14F-4D97-AF65-F5344CB8AC3E}">
        <p14:creationId xmlns:p14="http://schemas.microsoft.com/office/powerpoint/2010/main" val="2336025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386396-3C51-4644-8032-4E26AEDA5A7C}" type="datetime1">
              <a:rPr lang="zh-CN" altLang="en-US" smtClean="0"/>
              <a:t>2024/04/12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dirty="0"/>
          </a:p>
        </p:txBody>
      </p:sp>
      <p:sp>
        <p:nvSpPr>
          <p:cNvPr id="6" name="灯片编号占位符 5"/>
          <p:cNvSpPr>
            <a:spLocks noGrp="1"/>
          </p:cNvSpPr>
          <p:nvPr>
            <p:ph type="sldNum" sz="quarter" idx="12"/>
          </p:nvPr>
        </p:nvSpPr>
        <p:spPr/>
        <p:txBody>
          <a:bodyPr/>
          <a:lstStyle/>
          <a:p>
            <a:fld id="{CD6246C1-005E-46B0-97FA-43677716440B}" type="slidenum">
              <a:rPr lang="zh-CN" altLang="en-US" smtClean="0"/>
              <a:t>‹#›</a:t>
            </a:fld>
            <a:endParaRPr lang="zh-CN" altLang="en-US"/>
          </a:p>
        </p:txBody>
      </p:sp>
    </p:spTree>
    <p:extLst>
      <p:ext uri="{BB962C8B-B14F-4D97-AF65-F5344CB8AC3E}">
        <p14:creationId xmlns:p14="http://schemas.microsoft.com/office/powerpoint/2010/main" val="996615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D9CE1EE-9D04-46AA-BC74-3AAA3C442343}" type="datetime1">
              <a:rPr lang="zh-CN" altLang="en-US" smtClean="0"/>
              <a:t>2024/04/12</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dirty="0"/>
          </a:p>
        </p:txBody>
      </p:sp>
      <p:sp>
        <p:nvSpPr>
          <p:cNvPr id="7" name="灯片编号占位符 6"/>
          <p:cNvSpPr>
            <a:spLocks noGrp="1"/>
          </p:cNvSpPr>
          <p:nvPr>
            <p:ph type="sldNum" sz="quarter" idx="12"/>
          </p:nvPr>
        </p:nvSpPr>
        <p:spPr/>
        <p:txBody>
          <a:bodyPr/>
          <a:lstStyle/>
          <a:p>
            <a:fld id="{CD6246C1-005E-46B0-97FA-43677716440B}" type="slidenum">
              <a:rPr lang="zh-CN" altLang="en-US" smtClean="0"/>
              <a:t>‹#›</a:t>
            </a:fld>
            <a:endParaRPr lang="zh-CN" altLang="en-US"/>
          </a:p>
        </p:txBody>
      </p:sp>
    </p:spTree>
    <p:extLst>
      <p:ext uri="{BB962C8B-B14F-4D97-AF65-F5344CB8AC3E}">
        <p14:creationId xmlns:p14="http://schemas.microsoft.com/office/powerpoint/2010/main" val="3855793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3A3D43-7B9D-46BC-956F-F2C38E673E36}" type="datetime1">
              <a:rPr lang="zh-CN" altLang="en-US" smtClean="0"/>
              <a:t>2024/04/12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dirty="0"/>
          </a:p>
        </p:txBody>
      </p:sp>
      <p:sp>
        <p:nvSpPr>
          <p:cNvPr id="6" name="灯片编号占位符 5"/>
          <p:cNvSpPr>
            <a:spLocks noGrp="1"/>
          </p:cNvSpPr>
          <p:nvPr>
            <p:ph type="sldNum" sz="quarter" idx="12"/>
          </p:nvPr>
        </p:nvSpPr>
        <p:spPr/>
        <p:txBody>
          <a:bodyPr/>
          <a:lstStyle/>
          <a:p>
            <a:fld id="{CD6246C1-005E-46B0-97FA-43677716440B}" type="slidenum">
              <a:rPr lang="zh-CN" altLang="en-US" smtClean="0"/>
              <a:t>‹#›</a:t>
            </a:fld>
            <a:endParaRPr lang="zh-CN" altLang="en-US"/>
          </a:p>
        </p:txBody>
      </p:sp>
    </p:spTree>
    <p:extLst>
      <p:ext uri="{BB962C8B-B14F-4D97-AF65-F5344CB8AC3E}">
        <p14:creationId xmlns:p14="http://schemas.microsoft.com/office/powerpoint/2010/main" val="2525327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C84FC6D-0F6E-4049-8CFB-5C040DC55FAB}" type="datetime1">
              <a:rPr lang="zh-CN" altLang="en-US" smtClean="0"/>
              <a:t>2024/04/12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dirty="0"/>
          </a:p>
        </p:txBody>
      </p:sp>
      <p:sp>
        <p:nvSpPr>
          <p:cNvPr id="6" name="灯片编号占位符 5"/>
          <p:cNvSpPr>
            <a:spLocks noGrp="1"/>
          </p:cNvSpPr>
          <p:nvPr>
            <p:ph type="sldNum" sz="quarter" idx="12"/>
          </p:nvPr>
        </p:nvSpPr>
        <p:spPr/>
        <p:txBody>
          <a:bodyPr/>
          <a:lstStyle/>
          <a:p>
            <a:fld id="{CD6246C1-005E-46B0-97FA-43677716440B}" type="slidenum">
              <a:rPr lang="zh-CN" altLang="en-US" smtClean="0"/>
              <a:t>‹#›</a:t>
            </a:fld>
            <a:endParaRPr lang="zh-CN" altLang="en-US"/>
          </a:p>
        </p:txBody>
      </p:sp>
    </p:spTree>
    <p:extLst>
      <p:ext uri="{BB962C8B-B14F-4D97-AF65-F5344CB8AC3E}">
        <p14:creationId xmlns:p14="http://schemas.microsoft.com/office/powerpoint/2010/main" val="37871894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标题幻灯片">
    <p:bg>
      <p:bgPr>
        <a:solidFill>
          <a:srgbClr val="F8F8F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5358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19722" y="283193"/>
            <a:ext cx="10572278" cy="581058"/>
          </a:xfrm>
        </p:spPr>
        <p:txBody>
          <a:bodyPr anchor="ctr">
            <a:noAutofit/>
          </a:bodyPr>
          <a:lstStyle>
            <a:lvl1pPr>
              <a:defRPr lang="zh-CN" altLang="en-US" sz="2800" b="1" i="0" kern="1200" dirty="0">
                <a:solidFill>
                  <a:srgbClr val="36BABB"/>
                </a:solidFill>
                <a:latin typeface="+mj-ea"/>
                <a:ea typeface="+mj-ea"/>
                <a:cs typeface="+mn-ea"/>
              </a:defRPr>
            </a:lvl1pPr>
          </a:lstStyle>
          <a:p>
            <a:r>
              <a:rPr kumimoji="1" lang="zh-CN" altLang="en-US" dirty="0"/>
              <a:t>标题</a:t>
            </a:r>
          </a:p>
        </p:txBody>
      </p:sp>
      <p:pic>
        <p:nvPicPr>
          <p:cNvPr id="3" name="图片 2" descr="C:\Users\Administrator\Desktop\拓元智慧\拓元智慧（logo）\03最终版\拓元智慧（最终版）X-Era. AI（透明底）_画板 1.png拓元智慧（最终版）X-Era. AI（透明底）_画板 1"/>
          <p:cNvPicPr>
            <a:picLocks noChangeAspect="1"/>
          </p:cNvPicPr>
          <p:nvPr userDrawn="1"/>
        </p:nvPicPr>
        <p:blipFill>
          <a:blip r:embed="rId2"/>
          <a:srcRect/>
          <a:stretch>
            <a:fillRect/>
          </a:stretch>
        </p:blipFill>
        <p:spPr>
          <a:xfrm>
            <a:off x="10631805" y="0"/>
            <a:ext cx="1623060" cy="1147445"/>
          </a:xfrm>
          <a:prstGeom prst="rect">
            <a:avLst/>
          </a:prstGeom>
        </p:spPr>
      </p:pic>
      <p:sp>
        <p:nvSpPr>
          <p:cNvPr id="6" name="灯片编号占位符 5"/>
          <p:cNvSpPr>
            <a:spLocks noGrp="1"/>
          </p:cNvSpPr>
          <p:nvPr>
            <p:ph type="sldNum" sz="quarter" idx="12"/>
          </p:nvPr>
        </p:nvSpPr>
        <p:spPr>
          <a:xfrm>
            <a:off x="10837333" y="6470704"/>
            <a:ext cx="973667" cy="274320"/>
          </a:xfrm>
          <a:prstGeom prst="rect">
            <a:avLst/>
          </a:prstGeom>
        </p:spPr>
        <p:txBody>
          <a:bodyPr/>
          <a:lstStyle>
            <a:lvl1pPr algn="r">
              <a:defRPr sz="1200">
                <a:latin typeface="Arial" panose="020B0604020202020204" pitchFamily="34" charset="0"/>
                <a:cs typeface="Arial" panose="020B0604020202020204" pitchFamily="34" charset="0"/>
              </a:defRPr>
            </a:lvl1pPr>
          </a:lstStyle>
          <a:p>
            <a:fld id="{A60A009C-2C8D-5647-8A90-D892817EB8B3}" type="slidenum">
              <a:rPr kumimoji="1" lang="zh-CN" altLang="en-US" smtClean="0"/>
              <a:t>‹#›</a:t>
            </a:fld>
            <a:endParaRPr kumimoji="1" lang="zh-CN" altLang="en-US"/>
          </a:p>
        </p:txBody>
      </p:sp>
      <p:sp>
        <p:nvSpPr>
          <p:cNvPr id="7" name="Text Placeholder 3"/>
          <p:cNvSpPr>
            <a:spLocks noGrp="1"/>
          </p:cNvSpPr>
          <p:nvPr>
            <p:ph type="body" sz="half" idx="2"/>
          </p:nvPr>
        </p:nvSpPr>
        <p:spPr>
          <a:xfrm>
            <a:off x="1024128" y="2257506"/>
            <a:ext cx="4389120" cy="3762294"/>
          </a:xfrm>
          <a:prstGeom prst="rect">
            <a:avLst/>
          </a:prstGeom>
        </p:spPr>
        <p:txBody>
          <a:bodyPr lIns="91440" rIns="91440">
            <a:no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10" name="矩形 9"/>
          <p:cNvSpPr/>
          <p:nvPr userDrawn="1"/>
        </p:nvSpPr>
        <p:spPr>
          <a:xfrm>
            <a:off x="11210" y="-459000"/>
            <a:ext cx="307783" cy="329808"/>
          </a:xfrm>
          <a:prstGeom prst="rect">
            <a:avLst/>
          </a:prstGeom>
          <a:solidFill>
            <a:srgbClr val="36BABC"/>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a:off x="828234" y="-459000"/>
            <a:ext cx="307783" cy="329808"/>
          </a:xfrm>
          <a:prstGeom prst="rect">
            <a:avLst/>
          </a:prstGeom>
          <a:solidFill>
            <a:srgbClr val="4F4F4F"/>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userDrawn="1"/>
        </p:nvSpPr>
        <p:spPr>
          <a:xfrm>
            <a:off x="1645258" y="-459000"/>
            <a:ext cx="307783" cy="329808"/>
          </a:xfrm>
          <a:prstGeom prst="rect">
            <a:avLst/>
          </a:prstGeom>
          <a:solidFill>
            <a:srgbClr val="FFCE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userDrawn="1"/>
        </p:nvSpPr>
        <p:spPr>
          <a:xfrm>
            <a:off x="2053770" y="-459000"/>
            <a:ext cx="307783" cy="329808"/>
          </a:xfrm>
          <a:prstGeom prst="rect">
            <a:avLst/>
          </a:prstGeom>
          <a:solidFill>
            <a:srgbClr val="00CBFB"/>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userDrawn="1"/>
        </p:nvSpPr>
        <p:spPr>
          <a:xfrm>
            <a:off x="1236746" y="-459000"/>
            <a:ext cx="307783" cy="329808"/>
          </a:xfrm>
          <a:prstGeom prst="rect">
            <a:avLst/>
          </a:prstGeom>
          <a:solidFill>
            <a:srgbClr val="FA9092"/>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userDrawn="1"/>
        </p:nvSpPr>
        <p:spPr>
          <a:xfrm>
            <a:off x="419722" y="-459000"/>
            <a:ext cx="307783" cy="329808"/>
          </a:xfrm>
          <a:prstGeom prst="rect">
            <a:avLst/>
          </a:prstGeom>
          <a:solidFill>
            <a:srgbClr val="35B1B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Text Placeholder 3"/>
          <p:cNvSpPr>
            <a:spLocks noGrp="1"/>
          </p:cNvSpPr>
          <p:nvPr>
            <p:ph type="body" sz="half" idx="13" hasCustomPrompt="1"/>
          </p:nvPr>
        </p:nvSpPr>
        <p:spPr>
          <a:xfrm>
            <a:off x="419722" y="838200"/>
            <a:ext cx="10572278" cy="309245"/>
          </a:xfrm>
          <a:prstGeom prst="rect">
            <a:avLst/>
          </a:prstGeom>
        </p:spPr>
        <p:txBody>
          <a:bodyPr lIns="91440" rIns="91440" anchor="ctr">
            <a:noAutofit/>
          </a:bodyPr>
          <a:lstStyle>
            <a:lvl1pPr marL="0" indent="0">
              <a:lnSpc>
                <a:spcPct val="108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单击此处添加副标题</a:t>
            </a:r>
          </a:p>
        </p:txBody>
      </p:sp>
    </p:spTree>
    <p:extLst>
      <p:ext uri="{BB962C8B-B14F-4D97-AF65-F5344CB8AC3E}">
        <p14:creationId xmlns:p14="http://schemas.microsoft.com/office/powerpoint/2010/main" val="237648158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9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7158" y="246595"/>
            <a:ext cx="9272042" cy="581058"/>
          </a:xfrm>
        </p:spPr>
        <p:txBody>
          <a:bodyPr>
            <a:normAutofit/>
          </a:bodyPr>
          <a:lstStyle>
            <a:lvl1pPr>
              <a:defRPr lang="zh-CN" altLang="en-US" sz="3200" b="1" i="0" kern="1200" dirty="0">
                <a:solidFill>
                  <a:srgbClr val="312F9C"/>
                </a:solidFill>
                <a:latin typeface="Microsoft YaHei" panose="020B0503020204020204" pitchFamily="34" charset="-122"/>
                <a:ea typeface="Microsoft YaHei" panose="020B0503020204020204" pitchFamily="34" charset="-122"/>
                <a:cs typeface="+mn-ea"/>
              </a:defRPr>
            </a:lvl1pPr>
          </a:lstStyle>
          <a:p>
            <a:r>
              <a:rPr kumimoji="1" lang="zh-CN" altLang="en-US" dirty="0"/>
              <a:t>章节标题</a:t>
            </a:r>
            <a:r>
              <a:rPr kumimoji="1" lang="en-US" altLang="zh-CN" dirty="0"/>
              <a:t>-</a:t>
            </a:r>
            <a:r>
              <a:rPr kumimoji="1" lang="zh-CN" altLang="en-US" dirty="0"/>
              <a:t>浅色背景</a:t>
            </a:r>
          </a:p>
        </p:txBody>
      </p:sp>
      <p:pic>
        <p:nvPicPr>
          <p:cNvPr id="3" name="图片 2">
            <a:extLst>
              <a:ext uri="{FF2B5EF4-FFF2-40B4-BE49-F238E27FC236}">
                <a16:creationId xmlns:a16="http://schemas.microsoft.com/office/drawing/2014/main" id="{38C38EE3-7EA9-3363-8251-766F95662DF9}"/>
              </a:ext>
            </a:extLst>
          </p:cNvPr>
          <p:cNvPicPr>
            <a:picLocks noChangeAspect="1"/>
          </p:cNvPicPr>
          <p:nvPr userDrawn="1"/>
        </p:nvPicPr>
        <p:blipFill>
          <a:blip r:embed="rId2"/>
          <a:stretch>
            <a:fillRect/>
          </a:stretch>
        </p:blipFill>
        <p:spPr>
          <a:xfrm>
            <a:off x="10128000" y="-459000"/>
            <a:ext cx="1872000" cy="279141"/>
          </a:xfrm>
          <a:prstGeom prst="rect">
            <a:avLst/>
          </a:prstGeom>
        </p:spPr>
      </p:pic>
      <p:pic>
        <p:nvPicPr>
          <p:cNvPr id="4" name="图片 3">
            <a:extLst>
              <a:ext uri="{FF2B5EF4-FFF2-40B4-BE49-F238E27FC236}">
                <a16:creationId xmlns:a16="http://schemas.microsoft.com/office/drawing/2014/main" id="{EA25A3BC-F370-6D14-BA8E-8DFB1CE89187}"/>
              </a:ext>
            </a:extLst>
          </p:cNvPr>
          <p:cNvPicPr>
            <a:picLocks noChangeAspect="1"/>
          </p:cNvPicPr>
          <p:nvPr userDrawn="1"/>
        </p:nvPicPr>
        <p:blipFill>
          <a:blip r:embed="rId3"/>
          <a:stretch>
            <a:fillRect/>
          </a:stretch>
        </p:blipFill>
        <p:spPr>
          <a:xfrm>
            <a:off x="7987355" y="-461295"/>
            <a:ext cx="1886009" cy="281436"/>
          </a:xfrm>
          <a:prstGeom prst="rect">
            <a:avLst/>
          </a:prstGeom>
        </p:spPr>
      </p:pic>
      <p:pic>
        <p:nvPicPr>
          <p:cNvPr id="5" name="图片 4">
            <a:extLst>
              <a:ext uri="{FF2B5EF4-FFF2-40B4-BE49-F238E27FC236}">
                <a16:creationId xmlns:a16="http://schemas.microsoft.com/office/drawing/2014/main" id="{F3339EB5-5AFA-A8E8-BF6B-974147C6717A}"/>
              </a:ext>
            </a:extLst>
          </p:cNvPr>
          <p:cNvPicPr>
            <a:picLocks noChangeAspect="1"/>
          </p:cNvPicPr>
          <p:nvPr userDrawn="1"/>
        </p:nvPicPr>
        <p:blipFill>
          <a:blip r:embed="rId4"/>
          <a:stretch>
            <a:fillRect/>
          </a:stretch>
        </p:blipFill>
        <p:spPr>
          <a:xfrm>
            <a:off x="5849914" y="-458648"/>
            <a:ext cx="1882804" cy="278789"/>
          </a:xfrm>
          <a:prstGeom prst="rect">
            <a:avLst/>
          </a:prstGeom>
        </p:spPr>
      </p:pic>
    </p:spTree>
    <p:extLst>
      <p:ext uri="{BB962C8B-B14F-4D97-AF65-F5344CB8AC3E}">
        <p14:creationId xmlns:p14="http://schemas.microsoft.com/office/powerpoint/2010/main" val="47997700"/>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白色底图3">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32308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E1CEE07-D5A9-4C92-A189-4BA08C87B428}" type="datetime1">
              <a:rPr lang="zh-CN" altLang="en-US" smtClean="0"/>
              <a:t>2024/04/12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dirty="0"/>
          </a:p>
        </p:txBody>
      </p:sp>
      <p:sp>
        <p:nvSpPr>
          <p:cNvPr id="6" name="灯片编号占位符 5"/>
          <p:cNvSpPr>
            <a:spLocks noGrp="1"/>
          </p:cNvSpPr>
          <p:nvPr>
            <p:ph type="sldNum" sz="quarter" idx="12"/>
          </p:nvPr>
        </p:nvSpPr>
        <p:spPr/>
        <p:txBody>
          <a:bodyPr/>
          <a:lstStyle/>
          <a:p>
            <a:fld id="{CD6246C1-005E-46B0-97FA-43677716440B}" type="slidenum">
              <a:rPr lang="zh-CN" altLang="en-US" smtClean="0"/>
              <a:t>‹#›</a:t>
            </a:fld>
            <a:endParaRPr lang="zh-CN" altLang="en-US"/>
          </a:p>
        </p:txBody>
      </p:sp>
    </p:spTree>
    <p:extLst>
      <p:ext uri="{BB962C8B-B14F-4D97-AF65-F5344CB8AC3E}">
        <p14:creationId xmlns:p14="http://schemas.microsoft.com/office/powerpoint/2010/main" val="1361524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D268B2C-D4AD-43D7-8490-21B503610983}" type="datetime1">
              <a:rPr lang="zh-CN" altLang="en-US" smtClean="0"/>
              <a:t>2024/04/12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dirty="0"/>
          </a:p>
        </p:txBody>
      </p:sp>
      <p:sp>
        <p:nvSpPr>
          <p:cNvPr id="6" name="灯片编号占位符 5"/>
          <p:cNvSpPr>
            <a:spLocks noGrp="1"/>
          </p:cNvSpPr>
          <p:nvPr>
            <p:ph type="sldNum" sz="quarter" idx="12"/>
          </p:nvPr>
        </p:nvSpPr>
        <p:spPr/>
        <p:txBody>
          <a:bodyPr/>
          <a:lstStyle/>
          <a:p>
            <a:fld id="{CD6246C1-005E-46B0-97FA-43677716440B}" type="slidenum">
              <a:rPr lang="zh-CN" altLang="en-US" smtClean="0"/>
              <a:t>‹#›</a:t>
            </a:fld>
            <a:endParaRPr lang="zh-CN" altLang="en-US"/>
          </a:p>
        </p:txBody>
      </p:sp>
    </p:spTree>
    <p:extLst>
      <p:ext uri="{BB962C8B-B14F-4D97-AF65-F5344CB8AC3E}">
        <p14:creationId xmlns:p14="http://schemas.microsoft.com/office/powerpoint/2010/main" val="4204380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3954C4E-0CF6-4390-B2A6-EA7551618478}" type="datetime1">
              <a:rPr lang="zh-CN" altLang="en-US" smtClean="0"/>
              <a:t>2024/04/12</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dirty="0"/>
          </a:p>
        </p:txBody>
      </p:sp>
      <p:sp>
        <p:nvSpPr>
          <p:cNvPr id="7" name="灯片编号占位符 6"/>
          <p:cNvSpPr>
            <a:spLocks noGrp="1"/>
          </p:cNvSpPr>
          <p:nvPr>
            <p:ph type="sldNum" sz="quarter" idx="12"/>
          </p:nvPr>
        </p:nvSpPr>
        <p:spPr/>
        <p:txBody>
          <a:bodyPr/>
          <a:lstStyle/>
          <a:p>
            <a:fld id="{CD6246C1-005E-46B0-97FA-43677716440B}" type="slidenum">
              <a:rPr lang="zh-CN" altLang="en-US" smtClean="0"/>
              <a:t>‹#›</a:t>
            </a:fld>
            <a:endParaRPr lang="zh-CN" altLang="en-US"/>
          </a:p>
        </p:txBody>
      </p:sp>
    </p:spTree>
    <p:extLst>
      <p:ext uri="{BB962C8B-B14F-4D97-AF65-F5344CB8AC3E}">
        <p14:creationId xmlns:p14="http://schemas.microsoft.com/office/powerpoint/2010/main" val="2229348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C89DC55-37C4-4357-9249-37481952CAC1}" type="datetime1">
              <a:rPr lang="zh-CN" altLang="en-US" smtClean="0"/>
              <a:t>2024/04/12</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dirty="0"/>
          </a:p>
        </p:txBody>
      </p:sp>
      <p:sp>
        <p:nvSpPr>
          <p:cNvPr id="9" name="灯片编号占位符 8"/>
          <p:cNvSpPr>
            <a:spLocks noGrp="1"/>
          </p:cNvSpPr>
          <p:nvPr>
            <p:ph type="sldNum" sz="quarter" idx="12"/>
          </p:nvPr>
        </p:nvSpPr>
        <p:spPr/>
        <p:txBody>
          <a:bodyPr/>
          <a:lstStyle/>
          <a:p>
            <a:fld id="{CD6246C1-005E-46B0-97FA-43677716440B}" type="slidenum">
              <a:rPr lang="zh-CN" altLang="en-US" smtClean="0"/>
              <a:t>‹#›</a:t>
            </a:fld>
            <a:endParaRPr lang="zh-CN" altLang="en-US"/>
          </a:p>
        </p:txBody>
      </p:sp>
    </p:spTree>
    <p:extLst>
      <p:ext uri="{BB962C8B-B14F-4D97-AF65-F5344CB8AC3E}">
        <p14:creationId xmlns:p14="http://schemas.microsoft.com/office/powerpoint/2010/main" val="988511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1" name="矩形 10"/>
          <p:cNvSpPr/>
          <p:nvPr/>
        </p:nvSpPr>
        <p:spPr>
          <a:xfrm>
            <a:off x="0" y="0"/>
            <a:ext cx="12192000" cy="8811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287975" y="196417"/>
            <a:ext cx="10515600" cy="599151"/>
          </a:xfrm>
        </p:spPr>
        <p:txBody>
          <a:bodyPr>
            <a:normAutofit/>
          </a:bodyPr>
          <a:lstStyle>
            <a:lvl1pPr>
              <a:defRPr sz="2800">
                <a:solidFill>
                  <a:schemeClr val="bg1"/>
                </a:solidFill>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F95E0893-3D29-47B5-9BB3-D0DE2CE0FEFE}" type="datetime1">
              <a:rPr lang="zh-CN" altLang="en-US" smtClean="0"/>
              <a:t>2024/04/12</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dirty="0"/>
          </a:p>
        </p:txBody>
      </p:sp>
      <p:sp>
        <p:nvSpPr>
          <p:cNvPr id="5" name="灯片编号占位符 4"/>
          <p:cNvSpPr>
            <a:spLocks noGrp="1"/>
          </p:cNvSpPr>
          <p:nvPr>
            <p:ph type="sldNum" sz="quarter" idx="12"/>
          </p:nvPr>
        </p:nvSpPr>
        <p:spPr/>
        <p:txBody>
          <a:bodyPr/>
          <a:lstStyle/>
          <a:p>
            <a:fld id="{CD6246C1-005E-46B0-97FA-43677716440B}" type="slidenum">
              <a:rPr lang="zh-CN" altLang="en-US" smtClean="0"/>
              <a:t>‹#›</a:t>
            </a:fld>
            <a:endParaRPr lang="zh-CN" altLang="en-US"/>
          </a:p>
        </p:txBody>
      </p:sp>
      <p:sp>
        <p:nvSpPr>
          <p:cNvPr id="12" name="矩形 11"/>
          <p:cNvSpPr/>
          <p:nvPr/>
        </p:nvSpPr>
        <p:spPr>
          <a:xfrm>
            <a:off x="0" y="6580909"/>
            <a:ext cx="12192000" cy="2715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t="19655"/>
          <a:stretch>
            <a:fillRect/>
          </a:stretch>
        </p:blipFill>
        <p:spPr>
          <a:xfrm>
            <a:off x="9745446" y="26281"/>
            <a:ext cx="2328125" cy="854865"/>
          </a:xfrm>
          <a:prstGeom prst="rect">
            <a:avLst/>
          </a:prstGeom>
        </p:spPr>
      </p:pic>
    </p:spTree>
    <p:extLst>
      <p:ext uri="{BB962C8B-B14F-4D97-AF65-F5344CB8AC3E}">
        <p14:creationId xmlns:p14="http://schemas.microsoft.com/office/powerpoint/2010/main" val="4279114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_1">
    <p:spTree>
      <p:nvGrpSpPr>
        <p:cNvPr id="1" name=""/>
        <p:cNvGrpSpPr/>
        <p:nvPr/>
      </p:nvGrpSpPr>
      <p:grpSpPr>
        <a:xfrm>
          <a:off x="0" y="0"/>
          <a:ext cx="0" cy="0"/>
          <a:chOff x="0" y="0"/>
          <a:chExt cx="0" cy="0"/>
        </a:xfrm>
      </p:grpSpPr>
      <p:sp>
        <p:nvSpPr>
          <p:cNvPr id="11" name="矩形 10"/>
          <p:cNvSpPr/>
          <p:nvPr/>
        </p:nvSpPr>
        <p:spPr>
          <a:xfrm>
            <a:off x="0" y="0"/>
            <a:ext cx="12192000" cy="723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282633" y="0"/>
            <a:ext cx="10216342" cy="723207"/>
          </a:xfrm>
        </p:spPr>
        <p:txBody>
          <a:bodyPr>
            <a:normAutofit/>
          </a:bodyPr>
          <a:lstStyle>
            <a:lvl1pPr>
              <a:defRPr sz="2800" baseline="0">
                <a:solidFill>
                  <a:schemeClr val="bg1"/>
                </a:solidFill>
                <a:latin typeface="+mn-lt"/>
              </a:defRPr>
            </a:lvl1pPr>
          </a:lstStyle>
          <a:p>
            <a:r>
              <a:rPr lang="zh-CN" altLang="en-US" dirty="0"/>
              <a:t>单击此处编辑母版标题样式</a:t>
            </a:r>
          </a:p>
        </p:txBody>
      </p:sp>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t="19655"/>
          <a:stretch>
            <a:fillRect/>
          </a:stretch>
        </p:blipFill>
        <p:spPr>
          <a:xfrm>
            <a:off x="10607287" y="70657"/>
            <a:ext cx="1584713" cy="581891"/>
          </a:xfrm>
          <a:prstGeom prst="rect">
            <a:avLst/>
          </a:prstGeom>
        </p:spPr>
      </p:pic>
      <p:sp>
        <p:nvSpPr>
          <p:cNvPr id="10" name="内容占位符 2">
            <a:extLst>
              <a:ext uri="{FF2B5EF4-FFF2-40B4-BE49-F238E27FC236}">
                <a16:creationId xmlns:a16="http://schemas.microsoft.com/office/drawing/2014/main" id="{2E63822D-AF52-4710-ACFA-0C444EEB6468}"/>
              </a:ext>
            </a:extLst>
          </p:cNvPr>
          <p:cNvSpPr>
            <a:spLocks noGrp="1"/>
          </p:cNvSpPr>
          <p:nvPr>
            <p:ph idx="1"/>
          </p:nvPr>
        </p:nvSpPr>
        <p:spPr>
          <a:xfrm>
            <a:off x="838200" y="1122218"/>
            <a:ext cx="10515600" cy="5153891"/>
          </a:xfrm>
        </p:spPr>
        <p:txBody>
          <a:bodyPr>
            <a:normAutofit/>
          </a:bodyPr>
          <a:lstStyle>
            <a:lvl1pPr>
              <a:defRPr sz="2400" b="0"/>
            </a:lvl1pPr>
            <a:lvl2pPr>
              <a:defRPr sz="2000" b="0"/>
            </a:lvl2pPr>
            <a:lvl3pPr>
              <a:defRPr sz="1800" b="0"/>
            </a:lvl3pPr>
            <a:lvl4pPr>
              <a:defRPr sz="1600" b="0"/>
            </a:lvl4pPr>
            <a:lvl5pPr>
              <a:defRPr sz="1600" b="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608993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E29E552-5697-4B08-B796-6910D117DE4E}" type="datetime1">
              <a:rPr lang="zh-CN" altLang="en-US" smtClean="0"/>
              <a:t>2024/04/12</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dirty="0"/>
          </a:p>
        </p:txBody>
      </p:sp>
      <p:sp>
        <p:nvSpPr>
          <p:cNvPr id="4" name="灯片编号占位符 3"/>
          <p:cNvSpPr>
            <a:spLocks noGrp="1"/>
          </p:cNvSpPr>
          <p:nvPr>
            <p:ph type="sldNum" sz="quarter" idx="12"/>
          </p:nvPr>
        </p:nvSpPr>
        <p:spPr/>
        <p:txBody>
          <a:bodyPr/>
          <a:lstStyle/>
          <a:p>
            <a:fld id="{CD6246C1-005E-46B0-97FA-43677716440B}" type="slidenum">
              <a:rPr lang="zh-CN" altLang="en-US" smtClean="0"/>
              <a:t>‹#›</a:t>
            </a:fld>
            <a:endParaRPr lang="zh-CN" altLang="en-US"/>
          </a:p>
        </p:txBody>
      </p:sp>
    </p:spTree>
    <p:extLst>
      <p:ext uri="{BB962C8B-B14F-4D97-AF65-F5344CB8AC3E}">
        <p14:creationId xmlns:p14="http://schemas.microsoft.com/office/powerpoint/2010/main" val="802270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FD8CB0B-4432-408F-A2F7-4C7D9A55E7F2}" type="datetime1">
              <a:rPr lang="zh-CN" altLang="en-US" smtClean="0"/>
              <a:t>2024/04/12</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dirty="0"/>
          </a:p>
        </p:txBody>
      </p:sp>
      <p:sp>
        <p:nvSpPr>
          <p:cNvPr id="7" name="灯片编号占位符 6"/>
          <p:cNvSpPr>
            <a:spLocks noGrp="1"/>
          </p:cNvSpPr>
          <p:nvPr>
            <p:ph type="sldNum" sz="quarter" idx="12"/>
          </p:nvPr>
        </p:nvSpPr>
        <p:spPr/>
        <p:txBody>
          <a:bodyPr/>
          <a:lstStyle/>
          <a:p>
            <a:fld id="{CD6246C1-005E-46B0-97FA-43677716440B}" type="slidenum">
              <a:rPr lang="zh-CN" altLang="en-US" smtClean="0"/>
              <a:t>‹#›</a:t>
            </a:fld>
            <a:endParaRPr lang="zh-CN" altLang="en-US"/>
          </a:p>
        </p:txBody>
      </p:sp>
    </p:spTree>
    <p:extLst>
      <p:ext uri="{BB962C8B-B14F-4D97-AF65-F5344CB8AC3E}">
        <p14:creationId xmlns:p14="http://schemas.microsoft.com/office/powerpoint/2010/main" val="2788834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F808D6-9966-4B35-82D1-D93C314D6562}" type="datetime1">
              <a:rPr lang="zh-CN" altLang="en-US" smtClean="0"/>
              <a:t>2024/04/12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6246C1-005E-46B0-97FA-43677716440B}" type="slidenum">
              <a:rPr lang="zh-CN" altLang="en-US" smtClean="0"/>
              <a:t>‹#›</a:t>
            </a:fld>
            <a:endParaRPr lang="zh-CN" altLang="en-US"/>
          </a:p>
        </p:txBody>
      </p:sp>
    </p:spTree>
    <p:extLst>
      <p:ext uri="{BB962C8B-B14F-4D97-AF65-F5344CB8AC3E}">
        <p14:creationId xmlns:p14="http://schemas.microsoft.com/office/powerpoint/2010/main" val="12875402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3" r:id="rId7"/>
    <p:sldLayoutId id="2147483667" r:id="rId8"/>
    <p:sldLayoutId id="2147483668" r:id="rId9"/>
    <p:sldLayoutId id="2147483669" r:id="rId10"/>
    <p:sldLayoutId id="2147483670" r:id="rId11"/>
    <p:sldLayoutId id="2147483671" r:id="rId12"/>
    <p:sldLayoutId id="2147483672" r:id="rId13"/>
    <p:sldLayoutId id="2147483674" r:id="rId14"/>
    <p:sldLayoutId id="2147483676" r:id="rId15"/>
    <p:sldLayoutId id="2147483677"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microsoft.com/office/2007/relationships/hdphoto" Target="../media/hdphoto3.wdp"/></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3" cstate="print">
            <a:clrChange>
              <a:clrFrom>
                <a:srgbClr val="FFFFFF"/>
              </a:clrFrom>
              <a:clrTo>
                <a:srgbClr val="FFFFFF">
                  <a:alpha val="0"/>
                </a:srgbClr>
              </a:clrTo>
            </a:clrChang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b="13318"/>
          <a:stretch>
            <a:fillRect/>
          </a:stretch>
        </p:blipFill>
        <p:spPr>
          <a:xfrm>
            <a:off x="1523999" y="5500394"/>
            <a:ext cx="9144001" cy="1230606"/>
          </a:xfrm>
          <a:prstGeom prst="rect">
            <a:avLst/>
          </a:prstGeom>
        </p:spPr>
      </p:pic>
      <p:pic>
        <p:nvPicPr>
          <p:cNvPr id="5" name="图片 4"/>
          <p:cNvPicPr>
            <a:picLocks noChangeAspect="1"/>
          </p:cNvPicPr>
          <p:nvPr/>
        </p:nvPicPr>
        <p:blipFill rotWithShape="1">
          <a:blip r:embed="rId5" cstate="print">
            <a:extLst>
              <a:ext uri="{28A0092B-C50C-407E-A947-70E740481C1C}">
                <a14:useLocalDpi xmlns:a14="http://schemas.microsoft.com/office/drawing/2010/main" val="0"/>
              </a:ext>
            </a:extLst>
          </a:blip>
          <a:srcRect t="20323" r="14726" b="48018"/>
          <a:stretch>
            <a:fillRect/>
          </a:stretch>
        </p:blipFill>
        <p:spPr>
          <a:xfrm>
            <a:off x="0" y="1717156"/>
            <a:ext cx="12237720" cy="2201056"/>
          </a:xfrm>
          <a:prstGeom prst="rect">
            <a:avLst/>
          </a:prstGeom>
        </p:spPr>
      </p:pic>
      <p:sp>
        <p:nvSpPr>
          <p:cNvPr id="14" name="矩形 13"/>
          <p:cNvSpPr/>
          <p:nvPr/>
        </p:nvSpPr>
        <p:spPr>
          <a:xfrm>
            <a:off x="0" y="1793356"/>
            <a:ext cx="12237720" cy="2124856"/>
          </a:xfrm>
          <a:prstGeom prst="rect">
            <a:avLst/>
          </a:prstGeom>
          <a:gradFill flip="none" rotWithShape="1">
            <a:gsLst>
              <a:gs pos="0">
                <a:srgbClr val="014924"/>
              </a:gs>
              <a:gs pos="51000">
                <a:srgbClr val="014924"/>
              </a:gs>
              <a:gs pos="80000">
                <a:srgbClr val="014924">
                  <a:alpha val="80000"/>
                </a:srgbClr>
              </a:gs>
              <a:gs pos="100000">
                <a:srgbClr val="014924">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14924"/>
                </a:solidFill>
                <a:latin typeface="微软雅黑" panose="020B0503020204020204" pitchFamily="34" charset="-122"/>
                <a:ea typeface="微软雅黑" panose="020B0503020204020204" pitchFamily="34" charset="-122"/>
                <a:sym typeface="+mn-ea"/>
              </a:rPr>
              <a:t>青年拔尖人才支持计划</a:t>
            </a:r>
            <a:endParaRPr lang="zh-CN" altLang="en-US"/>
          </a:p>
        </p:txBody>
      </p:sp>
      <p:sp>
        <p:nvSpPr>
          <p:cNvPr id="15" name="矩形 14"/>
          <p:cNvSpPr/>
          <p:nvPr/>
        </p:nvSpPr>
        <p:spPr>
          <a:xfrm>
            <a:off x="0" y="1717156"/>
            <a:ext cx="12237720" cy="76200"/>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6" cstate="print">
            <a:extLst>
              <a:ext uri="{BEBA8EAE-BF5A-486C-A8C5-ECC9F3942E4B}">
                <a14:imgProps xmlns:a14="http://schemas.microsoft.com/office/drawing/2010/main">
                  <a14:imgLayer r:embed="rId7">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215640" y="98438"/>
            <a:ext cx="1079760" cy="1076648"/>
          </a:xfrm>
          <a:prstGeom prst="rect">
            <a:avLst/>
          </a:prstGeom>
        </p:spPr>
      </p:pic>
      <p:sp>
        <p:nvSpPr>
          <p:cNvPr id="9" name="文本框 8"/>
          <p:cNvSpPr txBox="1"/>
          <p:nvPr/>
        </p:nvSpPr>
        <p:spPr>
          <a:xfrm>
            <a:off x="488575" y="2882267"/>
            <a:ext cx="11214847" cy="769441"/>
          </a:xfrm>
          <a:prstGeom prst="rect">
            <a:avLst/>
          </a:prstGeom>
          <a:noFill/>
        </p:spPr>
        <p:txBody>
          <a:bodyPr wrap="square" rtlCol="0" anchor="t">
            <a:spAutoFit/>
          </a:bodyPr>
          <a:lstStyle/>
          <a:p>
            <a:pPr algn="ctr"/>
            <a:r>
              <a:rPr lang="zh-CN" altLang="en-US" sz="4400" b="1" dirty="0">
                <a:solidFill>
                  <a:schemeClr val="bg1"/>
                </a:solidFill>
                <a:latin typeface="黑体" panose="02010609060101010101" pitchFamily="49" charset="-122"/>
                <a:ea typeface="黑体" panose="02010609060101010101" pitchFamily="49" charset="-122"/>
              </a:rPr>
              <a:t>第一章 大模型全家桶</a:t>
            </a:r>
          </a:p>
        </p:txBody>
      </p:sp>
      <p:sp>
        <p:nvSpPr>
          <p:cNvPr id="22" name="矩形 21"/>
          <p:cNvSpPr/>
          <p:nvPr/>
        </p:nvSpPr>
        <p:spPr>
          <a:xfrm>
            <a:off x="0" y="3918212"/>
            <a:ext cx="12237720" cy="76200"/>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3214988" y="4790192"/>
            <a:ext cx="5891414" cy="951030"/>
          </a:xfrm>
          <a:prstGeom prst="rect">
            <a:avLst/>
          </a:prstGeom>
          <a:noFill/>
        </p:spPr>
        <p:txBody>
          <a:bodyPr wrap="square" rtlCol="0">
            <a:spAutoFit/>
          </a:bodyPr>
          <a:lstStyle/>
          <a:p>
            <a:pPr algn="ctr">
              <a:lnSpc>
                <a:spcPts val="3500"/>
              </a:lnSpc>
              <a:spcBef>
                <a:spcPts val="600"/>
              </a:spcBef>
            </a:pPr>
            <a:r>
              <a:rPr lang="zh-CN" altLang="en-US" sz="2400" b="1" dirty="0">
                <a:solidFill>
                  <a:srgbClr val="004B24"/>
                </a:solidFill>
                <a:latin typeface="微软雅黑" panose="020B0503020204020204" pitchFamily="34" charset="-122"/>
                <a:ea typeface="微软雅黑" panose="020B0503020204020204" pitchFamily="34" charset="-122"/>
              </a:rPr>
              <a:t>中山大学</a:t>
            </a:r>
            <a:endParaRPr lang="en-US" altLang="zh-CN" sz="2400" b="1" dirty="0">
              <a:solidFill>
                <a:srgbClr val="004B24"/>
              </a:solidFill>
              <a:latin typeface="微软雅黑" panose="020B0503020204020204" pitchFamily="34" charset="-122"/>
              <a:ea typeface="微软雅黑" panose="020B0503020204020204" pitchFamily="34" charset="-122"/>
            </a:endParaRPr>
          </a:p>
          <a:p>
            <a:pPr algn="ctr">
              <a:lnSpc>
                <a:spcPts val="3500"/>
              </a:lnSpc>
            </a:pPr>
            <a:r>
              <a:rPr lang="zh-CN" altLang="en-US" sz="2400" b="1" dirty="0">
                <a:solidFill>
                  <a:srgbClr val="004B24"/>
                </a:solidFill>
                <a:latin typeface="微软雅黑" panose="020B0503020204020204" pitchFamily="34" charset="-122"/>
                <a:ea typeface="微软雅黑" panose="020B0503020204020204" pitchFamily="34" charset="-122"/>
              </a:rPr>
              <a:t>人机物智能融合实验室</a:t>
            </a:r>
          </a:p>
        </p:txBody>
      </p:sp>
      <p:sp>
        <p:nvSpPr>
          <p:cNvPr id="41" name="矩形 40"/>
          <p:cNvSpPr/>
          <p:nvPr/>
        </p:nvSpPr>
        <p:spPr>
          <a:xfrm>
            <a:off x="1780225" y="5741222"/>
            <a:ext cx="9191940" cy="461665"/>
          </a:xfrm>
          <a:prstGeom prst="rect">
            <a:avLst/>
          </a:prstGeom>
        </p:spPr>
        <p:txBody>
          <a:bodyPr wrap="none">
            <a:spAutoFit/>
          </a:bodyPr>
          <a:lstStyle/>
          <a:p>
            <a:pPr algn="r" fontAlgn="base"/>
            <a:r>
              <a:rPr lang="en-US" altLang="zh-CN" sz="2400" b="1" dirty="0">
                <a:solidFill>
                  <a:srgbClr val="004B24"/>
                </a:solidFill>
                <a:latin typeface="Arial" panose="020B0604020202020204" pitchFamily="34" charset="0"/>
              </a:rPr>
              <a:t>Human Cyber Physical Intelligence Integration Lab (HCP-Lab)</a:t>
            </a:r>
          </a:p>
        </p:txBody>
      </p:sp>
      <p:sp>
        <p:nvSpPr>
          <p:cNvPr id="7" name="矩形 6"/>
          <p:cNvSpPr/>
          <p:nvPr/>
        </p:nvSpPr>
        <p:spPr>
          <a:xfrm>
            <a:off x="4756916" y="6133138"/>
            <a:ext cx="2723887" cy="369332"/>
          </a:xfrm>
          <a:prstGeom prst="rect">
            <a:avLst/>
          </a:prstGeom>
        </p:spPr>
        <p:txBody>
          <a:bodyPr wrap="none">
            <a:spAutoFit/>
          </a:bodyPr>
          <a:lstStyle/>
          <a:p>
            <a:r>
              <a:rPr lang="en-US" altLang="zh-CN" dirty="0">
                <a:solidFill>
                  <a:srgbClr val="004B24"/>
                </a:solidFill>
              </a:rPr>
              <a:t>http://www.sysu-hcp.net</a:t>
            </a:r>
          </a:p>
        </p:txBody>
      </p:sp>
      <p:sp>
        <p:nvSpPr>
          <p:cNvPr id="12" name="文本框 11">
            <a:extLst>
              <a:ext uri="{FF2B5EF4-FFF2-40B4-BE49-F238E27FC236}">
                <a16:creationId xmlns:a16="http://schemas.microsoft.com/office/drawing/2014/main" id="{5F1C4A0D-210F-46E2-A78F-3499B400B0F5}"/>
              </a:ext>
            </a:extLst>
          </p:cNvPr>
          <p:cNvSpPr txBox="1"/>
          <p:nvPr/>
        </p:nvSpPr>
        <p:spPr>
          <a:xfrm>
            <a:off x="3150292" y="4192789"/>
            <a:ext cx="5891414" cy="541174"/>
          </a:xfrm>
          <a:prstGeom prst="rect">
            <a:avLst/>
          </a:prstGeom>
          <a:noFill/>
        </p:spPr>
        <p:txBody>
          <a:bodyPr wrap="square" rtlCol="0">
            <a:spAutoFit/>
          </a:bodyPr>
          <a:lstStyle/>
          <a:p>
            <a:pPr algn="ctr">
              <a:lnSpc>
                <a:spcPts val="3500"/>
              </a:lnSpc>
              <a:spcBef>
                <a:spcPts val="600"/>
              </a:spcBef>
            </a:pPr>
            <a:r>
              <a:rPr lang="zh-CN" altLang="en-US" sz="3200" b="1" dirty="0">
                <a:solidFill>
                  <a:srgbClr val="004B24"/>
                </a:solidFill>
                <a:latin typeface="微软雅黑" panose="020B0503020204020204" pitchFamily="34" charset="-122"/>
                <a:ea typeface="微软雅黑" panose="020B0503020204020204" pitchFamily="34" charset="-122"/>
              </a:rPr>
              <a:t>刘阳  林倞</a:t>
            </a:r>
          </a:p>
        </p:txBody>
      </p:sp>
      <p:sp>
        <p:nvSpPr>
          <p:cNvPr id="18" name="文本框 17">
            <a:extLst>
              <a:ext uri="{FF2B5EF4-FFF2-40B4-BE49-F238E27FC236}">
                <a16:creationId xmlns:a16="http://schemas.microsoft.com/office/drawing/2014/main" id="{65365B95-00A0-416F-8DCB-8BD70B7AEE50}"/>
              </a:ext>
            </a:extLst>
          </p:cNvPr>
          <p:cNvSpPr txBox="1"/>
          <p:nvPr/>
        </p:nvSpPr>
        <p:spPr>
          <a:xfrm>
            <a:off x="-277908" y="1882737"/>
            <a:ext cx="12793534" cy="830997"/>
          </a:xfrm>
          <a:prstGeom prst="rect">
            <a:avLst/>
          </a:prstGeom>
          <a:noFill/>
        </p:spPr>
        <p:txBody>
          <a:bodyPr wrap="square" rtlCol="0" anchor="t">
            <a:spAutoFit/>
          </a:bodyPr>
          <a:lstStyle/>
          <a:p>
            <a:pPr algn="ctr"/>
            <a:r>
              <a:rPr lang="zh-CN" altLang="en-US" sz="4800" b="1" dirty="0">
                <a:solidFill>
                  <a:schemeClr val="bg1"/>
                </a:solidFill>
                <a:latin typeface="黑体" panose="02010609060101010101" pitchFamily="49" charset="-122"/>
                <a:ea typeface="黑体" panose="02010609060101010101" pitchFamily="49" charset="-122"/>
              </a:rPr>
              <a:t>多模态大模型：新一代人工智能技术范式</a:t>
            </a:r>
          </a:p>
        </p:txBody>
      </p:sp>
    </p:spTree>
    <p:extLst>
      <p:ext uri="{BB962C8B-B14F-4D97-AF65-F5344CB8AC3E}">
        <p14:creationId xmlns:p14="http://schemas.microsoft.com/office/powerpoint/2010/main" val="338642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E21F3D38-5C36-419C-8FD7-6D48029FEB7A}"/>
              </a:ext>
            </a:extLst>
          </p:cNvPr>
          <p:cNvSpPr>
            <a:spLocks noGrp="1"/>
          </p:cNvSpPr>
          <p:nvPr>
            <p:ph type="title"/>
          </p:nvPr>
        </p:nvSpPr>
        <p:spPr>
          <a:xfrm>
            <a:off x="282633" y="0"/>
            <a:ext cx="10216342" cy="723207"/>
          </a:xfrm>
        </p:spPr>
        <p:txBody>
          <a:bodyPr>
            <a:normAutofit/>
          </a:bodyPr>
          <a:lstStyle/>
          <a:p>
            <a:r>
              <a:rPr lang="en-US" altLang="zh-CN" b="1" dirty="0"/>
              <a:t>1.4 GPT</a:t>
            </a:r>
            <a:r>
              <a:rPr lang="zh-CN" altLang="en-US" b="1" dirty="0"/>
              <a:t>系列</a:t>
            </a:r>
          </a:p>
        </p:txBody>
      </p:sp>
      <p:sp>
        <p:nvSpPr>
          <p:cNvPr id="6" name="文本框 5">
            <a:extLst>
              <a:ext uri="{FF2B5EF4-FFF2-40B4-BE49-F238E27FC236}">
                <a16:creationId xmlns:a16="http://schemas.microsoft.com/office/drawing/2014/main" id="{ABF2D277-C414-4254-9C46-C678E410262C}"/>
              </a:ext>
            </a:extLst>
          </p:cNvPr>
          <p:cNvSpPr txBox="1"/>
          <p:nvPr/>
        </p:nvSpPr>
        <p:spPr>
          <a:xfrm>
            <a:off x="388469" y="1043871"/>
            <a:ext cx="11002683" cy="2308324"/>
          </a:xfrm>
          <a:prstGeom prst="rect">
            <a:avLst/>
          </a:prstGeom>
          <a:noFill/>
        </p:spPr>
        <p:txBody>
          <a:bodyPr wrap="square">
            <a:spAutoFit/>
          </a:bodyPr>
          <a:lstStyle/>
          <a:p>
            <a:r>
              <a:rPr lang="en-US" altLang="zh-CN" sz="2400" dirty="0"/>
              <a:t>GPT-2 </a:t>
            </a:r>
            <a:r>
              <a:rPr lang="zh-CN" altLang="en-US" sz="2400" dirty="0"/>
              <a:t>无监督学习的方式和 </a:t>
            </a:r>
            <a:r>
              <a:rPr lang="en-US" altLang="zh-CN" sz="2400" dirty="0"/>
              <a:t>GPT-1 </a:t>
            </a:r>
            <a:r>
              <a:rPr lang="zh-CN" altLang="en-US" sz="2400" dirty="0"/>
              <a:t>是一样的，但是使用了大量不同任务的高质量数据，每一个任务都要保证其损失函数能收敛，不同任务之间共享参数，进一步提升了模型的泛化能力。在加深网络与增加数据量的同时， </a:t>
            </a:r>
            <a:r>
              <a:rPr lang="en-US" altLang="zh-CN" sz="2400" dirty="0"/>
              <a:t>GPT-2 </a:t>
            </a:r>
            <a:r>
              <a:rPr lang="zh-CN" altLang="en-US" sz="2400" dirty="0"/>
              <a:t>取消了微调步骤，不再针对不同任务分别进行微调建模。相比于有监督的多任务学习，语言模型只是不需要定义哪些字段是输入和输出。实际上，有监督的输出只是语言模型序列中的一个子集。</a:t>
            </a:r>
          </a:p>
        </p:txBody>
      </p:sp>
      <p:sp>
        <p:nvSpPr>
          <p:cNvPr id="8" name="文本框 7">
            <a:extLst>
              <a:ext uri="{FF2B5EF4-FFF2-40B4-BE49-F238E27FC236}">
                <a16:creationId xmlns:a16="http://schemas.microsoft.com/office/drawing/2014/main" id="{C927A225-6DF6-423F-AB8F-CE72546F05E8}"/>
              </a:ext>
            </a:extLst>
          </p:cNvPr>
          <p:cNvSpPr txBox="1"/>
          <p:nvPr/>
        </p:nvSpPr>
        <p:spPr>
          <a:xfrm>
            <a:off x="282633" y="3659412"/>
            <a:ext cx="11355296" cy="2677656"/>
          </a:xfrm>
          <a:prstGeom prst="rect">
            <a:avLst/>
          </a:prstGeom>
          <a:noFill/>
        </p:spPr>
        <p:txBody>
          <a:bodyPr wrap="square">
            <a:spAutoFit/>
          </a:bodyPr>
          <a:lstStyle/>
          <a:p>
            <a:r>
              <a:rPr lang="en-US" altLang="zh-CN" sz="2400" dirty="0"/>
              <a:t>GPT-3 </a:t>
            </a:r>
            <a:r>
              <a:rPr lang="zh-CN" altLang="en-US" sz="2400" dirty="0"/>
              <a:t>是一个自回归语言模型，沿用了 </a:t>
            </a:r>
            <a:r>
              <a:rPr lang="en-US" altLang="zh-CN" sz="2400" dirty="0"/>
              <a:t>GPT-2 </a:t>
            </a:r>
            <a:r>
              <a:rPr lang="zh-CN" altLang="en-US" sz="2400" dirty="0"/>
              <a:t>的结构，在网络容量上有很大的提升，采用了</a:t>
            </a:r>
            <a:r>
              <a:rPr lang="en-US" altLang="zh-CN" sz="2400" dirty="0"/>
              <a:t>96 </a:t>
            </a:r>
            <a:r>
              <a:rPr lang="zh-CN" altLang="en-US" sz="2400" dirty="0"/>
              <a:t>层的多头 </a:t>
            </a:r>
            <a:r>
              <a:rPr lang="en-US" altLang="zh-CN" sz="2400" dirty="0"/>
              <a:t>Transformer</a:t>
            </a:r>
            <a:r>
              <a:rPr lang="zh-CN" altLang="en-US" sz="2400" dirty="0"/>
              <a:t>，词向量维度为 </a:t>
            </a:r>
            <a:r>
              <a:rPr lang="en-US" altLang="zh-CN" sz="2400" dirty="0"/>
              <a:t>12,288</a:t>
            </a:r>
            <a:r>
              <a:rPr lang="zh-CN" altLang="en-US" sz="2400" dirty="0"/>
              <a:t>，共有 </a:t>
            </a:r>
            <a:r>
              <a:rPr lang="en-US" altLang="zh-CN" sz="2400" dirty="0"/>
              <a:t>1,750 </a:t>
            </a:r>
            <a:r>
              <a:rPr lang="zh-CN" altLang="en-US" sz="2400" dirty="0"/>
              <a:t>亿个参数，是 </a:t>
            </a:r>
            <a:r>
              <a:rPr lang="en-US" altLang="zh-CN" sz="2400" dirty="0"/>
              <a:t>GPT-2 </a:t>
            </a:r>
            <a:r>
              <a:rPr lang="zh-CN" altLang="en-US" sz="2400" dirty="0"/>
              <a:t>的 </a:t>
            </a:r>
            <a:r>
              <a:rPr lang="en-US" altLang="zh-CN" sz="2400" dirty="0"/>
              <a:t>100 </a:t>
            </a:r>
            <a:r>
              <a:rPr lang="zh-CN" altLang="en-US" sz="2400" dirty="0"/>
              <a:t>多倍。在给出任务的描述和一些参考案例的情况下， </a:t>
            </a:r>
            <a:r>
              <a:rPr lang="en-US" altLang="zh-CN" sz="2400" dirty="0"/>
              <a:t>GPT-3 </a:t>
            </a:r>
            <a:r>
              <a:rPr lang="zh-CN" altLang="en-US" sz="2400" dirty="0"/>
              <a:t>模型能根据当前的任务描述、参数案例理解当前的语境，即使在下游任务和预训练的数据分布不一致的情况下，模型也能表现得很好。 </a:t>
            </a:r>
            <a:r>
              <a:rPr lang="en-US" altLang="zh-CN" sz="2400" dirty="0"/>
              <a:t>GPT-3 </a:t>
            </a:r>
            <a:r>
              <a:rPr lang="zh-CN" altLang="en-US" sz="2400" dirty="0"/>
              <a:t>并没有进行微调，在计算子任务的时候不需要计算梯度，而是让案例作为一种输入的指导，帮助模型更好地完成任务。</a:t>
            </a:r>
          </a:p>
        </p:txBody>
      </p:sp>
    </p:spTree>
    <p:extLst>
      <p:ext uri="{BB962C8B-B14F-4D97-AF65-F5344CB8AC3E}">
        <p14:creationId xmlns:p14="http://schemas.microsoft.com/office/powerpoint/2010/main" val="1990437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E21F3D38-5C36-419C-8FD7-6D48029FEB7A}"/>
              </a:ext>
            </a:extLst>
          </p:cNvPr>
          <p:cNvSpPr>
            <a:spLocks noGrp="1"/>
          </p:cNvSpPr>
          <p:nvPr>
            <p:ph type="title"/>
          </p:nvPr>
        </p:nvSpPr>
        <p:spPr>
          <a:xfrm>
            <a:off x="282633" y="0"/>
            <a:ext cx="10216342" cy="723207"/>
          </a:xfrm>
        </p:spPr>
        <p:txBody>
          <a:bodyPr>
            <a:normAutofit/>
          </a:bodyPr>
          <a:lstStyle/>
          <a:p>
            <a:r>
              <a:rPr lang="en-US" altLang="zh-CN" b="1" dirty="0"/>
              <a:t>1.4 GPT</a:t>
            </a:r>
            <a:r>
              <a:rPr lang="zh-CN" altLang="en-US" b="1" dirty="0"/>
              <a:t>系列</a:t>
            </a:r>
          </a:p>
        </p:txBody>
      </p:sp>
      <p:pic>
        <p:nvPicPr>
          <p:cNvPr id="3" name="图片 2">
            <a:extLst>
              <a:ext uri="{FF2B5EF4-FFF2-40B4-BE49-F238E27FC236}">
                <a16:creationId xmlns:a16="http://schemas.microsoft.com/office/drawing/2014/main" id="{3B371CB8-2208-402A-9374-F0FF1B0C3DCB}"/>
              </a:ext>
            </a:extLst>
          </p:cNvPr>
          <p:cNvPicPr>
            <a:picLocks noChangeAspect="1"/>
          </p:cNvPicPr>
          <p:nvPr/>
        </p:nvPicPr>
        <p:blipFill>
          <a:blip r:embed="rId3"/>
          <a:stretch>
            <a:fillRect/>
          </a:stretch>
        </p:blipFill>
        <p:spPr>
          <a:xfrm>
            <a:off x="4708477" y="1167539"/>
            <a:ext cx="6853626" cy="5089825"/>
          </a:xfrm>
          <a:prstGeom prst="rect">
            <a:avLst/>
          </a:prstGeom>
        </p:spPr>
      </p:pic>
      <p:sp>
        <p:nvSpPr>
          <p:cNvPr id="10" name="文本框 9">
            <a:extLst>
              <a:ext uri="{FF2B5EF4-FFF2-40B4-BE49-F238E27FC236}">
                <a16:creationId xmlns:a16="http://schemas.microsoft.com/office/drawing/2014/main" id="{430D07C6-B578-4AED-AF1F-4123F5CF318E}"/>
              </a:ext>
            </a:extLst>
          </p:cNvPr>
          <p:cNvSpPr txBox="1"/>
          <p:nvPr/>
        </p:nvSpPr>
        <p:spPr>
          <a:xfrm>
            <a:off x="191247" y="1356223"/>
            <a:ext cx="4075953" cy="1200329"/>
          </a:xfrm>
          <a:prstGeom prst="rect">
            <a:avLst/>
          </a:prstGeom>
          <a:noFill/>
        </p:spPr>
        <p:txBody>
          <a:bodyPr wrap="square">
            <a:spAutoFit/>
          </a:bodyPr>
          <a:lstStyle/>
          <a:p>
            <a:r>
              <a:rPr lang="en-US" altLang="zh-CN" sz="2400" dirty="0"/>
              <a:t>GPT-3 </a:t>
            </a:r>
            <a:r>
              <a:rPr lang="zh-CN" altLang="en-US" sz="2400" dirty="0"/>
              <a:t>使用三种方式来评测所有的任务，包括 </a:t>
            </a:r>
            <a:r>
              <a:rPr lang="en-US" altLang="zh-CN" sz="2400" dirty="0"/>
              <a:t>Few-shot</a:t>
            </a:r>
            <a:r>
              <a:rPr lang="zh-CN" altLang="en-US" sz="2400" dirty="0"/>
              <a:t>、 </a:t>
            </a:r>
            <a:r>
              <a:rPr lang="en-US" altLang="zh-CN" sz="2400" dirty="0"/>
              <a:t>One-shot </a:t>
            </a:r>
            <a:r>
              <a:rPr lang="zh-CN" altLang="en-US" sz="2400" dirty="0"/>
              <a:t>和 </a:t>
            </a:r>
            <a:r>
              <a:rPr lang="en-US" altLang="zh-CN" sz="2400" dirty="0"/>
              <a:t>Zero-shot</a:t>
            </a:r>
            <a:r>
              <a:rPr lang="zh-CN" altLang="en-US" sz="2400" dirty="0"/>
              <a:t>。</a:t>
            </a:r>
          </a:p>
        </p:txBody>
      </p:sp>
      <p:sp>
        <p:nvSpPr>
          <p:cNvPr id="11" name="文本框 10">
            <a:extLst>
              <a:ext uri="{FF2B5EF4-FFF2-40B4-BE49-F238E27FC236}">
                <a16:creationId xmlns:a16="http://schemas.microsoft.com/office/drawing/2014/main" id="{A61CD8D7-6C58-4274-AE04-08AD8A56ABCB}"/>
              </a:ext>
            </a:extLst>
          </p:cNvPr>
          <p:cNvSpPr txBox="1"/>
          <p:nvPr/>
        </p:nvSpPr>
        <p:spPr>
          <a:xfrm>
            <a:off x="282633" y="2906983"/>
            <a:ext cx="4075953" cy="3046988"/>
          </a:xfrm>
          <a:prstGeom prst="rect">
            <a:avLst/>
          </a:prstGeom>
          <a:noFill/>
        </p:spPr>
        <p:txBody>
          <a:bodyPr wrap="square">
            <a:spAutoFit/>
          </a:bodyPr>
          <a:lstStyle/>
          <a:p>
            <a:r>
              <a:rPr lang="zh-CN" altLang="en-US" sz="2400" dirty="0"/>
              <a:t>这三种方式与原本的微调最大的不同，在于是否改变模型的参数。微调会在学习样本的过程中，不断调整自身模型的参数，而 </a:t>
            </a:r>
            <a:r>
              <a:rPr lang="en-US" altLang="zh-CN" sz="2400" dirty="0"/>
              <a:t>GPT-3 </a:t>
            </a:r>
            <a:r>
              <a:rPr lang="zh-CN" altLang="en-US" sz="2400" dirty="0"/>
              <a:t>的几种方式，则完全不会调整模型的参数，这也是一个模型能够处理所有任务的基础。</a:t>
            </a:r>
          </a:p>
        </p:txBody>
      </p:sp>
    </p:spTree>
    <p:extLst>
      <p:ext uri="{BB962C8B-B14F-4D97-AF65-F5344CB8AC3E}">
        <p14:creationId xmlns:p14="http://schemas.microsoft.com/office/powerpoint/2010/main" val="381074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E21F3D38-5C36-419C-8FD7-6D48029FEB7A}"/>
              </a:ext>
            </a:extLst>
          </p:cNvPr>
          <p:cNvSpPr>
            <a:spLocks noGrp="1"/>
          </p:cNvSpPr>
          <p:nvPr>
            <p:ph type="title"/>
          </p:nvPr>
        </p:nvSpPr>
        <p:spPr>
          <a:xfrm>
            <a:off x="282633" y="0"/>
            <a:ext cx="10216342" cy="723207"/>
          </a:xfrm>
        </p:spPr>
        <p:txBody>
          <a:bodyPr>
            <a:normAutofit/>
          </a:bodyPr>
          <a:lstStyle/>
          <a:p>
            <a:r>
              <a:rPr lang="en-US" altLang="zh-CN" b="1" dirty="0"/>
              <a:t>1.5 </a:t>
            </a:r>
            <a:r>
              <a:rPr lang="en-US" altLang="zh-CN" b="1" dirty="0" err="1"/>
              <a:t>ChatGPT</a:t>
            </a:r>
            <a:r>
              <a:rPr lang="zh-CN" altLang="en-US" b="1" dirty="0"/>
              <a:t>简介</a:t>
            </a:r>
          </a:p>
        </p:txBody>
      </p:sp>
      <p:pic>
        <p:nvPicPr>
          <p:cNvPr id="5" name="图片 4">
            <a:extLst>
              <a:ext uri="{FF2B5EF4-FFF2-40B4-BE49-F238E27FC236}">
                <a16:creationId xmlns:a16="http://schemas.microsoft.com/office/drawing/2014/main" id="{DA210D3F-248D-4D0D-9A15-D7F5FDA67265}"/>
              </a:ext>
            </a:extLst>
          </p:cNvPr>
          <p:cNvPicPr>
            <a:picLocks noChangeAspect="1"/>
          </p:cNvPicPr>
          <p:nvPr/>
        </p:nvPicPr>
        <p:blipFill>
          <a:blip r:embed="rId3"/>
          <a:stretch>
            <a:fillRect/>
          </a:stretch>
        </p:blipFill>
        <p:spPr>
          <a:xfrm>
            <a:off x="2994685" y="986117"/>
            <a:ext cx="9197315" cy="5402729"/>
          </a:xfrm>
          <a:prstGeom prst="rect">
            <a:avLst/>
          </a:prstGeom>
        </p:spPr>
      </p:pic>
      <p:sp>
        <p:nvSpPr>
          <p:cNvPr id="8" name="文本框 7">
            <a:extLst>
              <a:ext uri="{FF2B5EF4-FFF2-40B4-BE49-F238E27FC236}">
                <a16:creationId xmlns:a16="http://schemas.microsoft.com/office/drawing/2014/main" id="{78FF95D9-C3A4-48E6-B81E-5639C5BC9A27}"/>
              </a:ext>
            </a:extLst>
          </p:cNvPr>
          <p:cNvSpPr txBox="1"/>
          <p:nvPr/>
        </p:nvSpPr>
        <p:spPr>
          <a:xfrm>
            <a:off x="127245" y="1710648"/>
            <a:ext cx="2771344" cy="3785652"/>
          </a:xfrm>
          <a:prstGeom prst="rect">
            <a:avLst/>
          </a:prstGeom>
          <a:noFill/>
        </p:spPr>
        <p:txBody>
          <a:bodyPr wrap="square">
            <a:spAutoFit/>
          </a:bodyPr>
          <a:lstStyle/>
          <a:p>
            <a:r>
              <a:rPr lang="zh-CN" altLang="en-US" sz="2000" dirty="0"/>
              <a:t>要了解 </a:t>
            </a:r>
            <a:r>
              <a:rPr lang="en-US" altLang="zh-CN" sz="2000" dirty="0" err="1"/>
              <a:t>ChatGPT</a:t>
            </a:r>
            <a:r>
              <a:rPr lang="zh-CN" altLang="en-US" sz="2000" dirty="0"/>
              <a:t>，首先要学习 </a:t>
            </a:r>
            <a:r>
              <a:rPr lang="en-US" altLang="zh-CN" sz="2000" dirty="0" err="1"/>
              <a:t>InstructGPT</a:t>
            </a:r>
            <a:r>
              <a:rPr lang="zh-CN" altLang="en-US" sz="2000" dirty="0"/>
              <a:t>，这是因为 </a:t>
            </a:r>
            <a:r>
              <a:rPr lang="en-US" altLang="zh-CN" sz="2000" dirty="0" err="1"/>
              <a:t>ChatGPT</a:t>
            </a:r>
            <a:r>
              <a:rPr lang="en-US" altLang="zh-CN" sz="2000" dirty="0"/>
              <a:t> </a:t>
            </a:r>
            <a:r>
              <a:rPr lang="zh-CN" altLang="en-US" sz="2000" dirty="0"/>
              <a:t>沿用了 </a:t>
            </a:r>
            <a:r>
              <a:rPr lang="en-US" altLang="zh-CN" sz="2000" dirty="0" err="1"/>
              <a:t>InstructGPT</a:t>
            </a:r>
            <a:r>
              <a:rPr lang="zh-CN" altLang="en-US" sz="2000" dirty="0"/>
              <a:t>。</a:t>
            </a:r>
          </a:p>
          <a:p>
            <a:r>
              <a:rPr lang="zh-CN" altLang="en-US" sz="2000" dirty="0"/>
              <a:t>虽然 </a:t>
            </a:r>
            <a:r>
              <a:rPr lang="en-US" altLang="zh-CN" sz="2000" dirty="0" err="1"/>
              <a:t>ChatGPT</a:t>
            </a:r>
            <a:r>
              <a:rPr lang="en-US" altLang="zh-CN" sz="2000" dirty="0"/>
              <a:t> </a:t>
            </a:r>
            <a:r>
              <a:rPr lang="zh-CN" altLang="en-US" sz="2000" dirty="0"/>
              <a:t>的核心结构与基于 </a:t>
            </a:r>
            <a:r>
              <a:rPr lang="en-US" altLang="zh-CN" sz="2000" dirty="0"/>
              <a:t>GPT-3 </a:t>
            </a:r>
            <a:r>
              <a:rPr lang="zh-CN" altLang="en-US" sz="2000" dirty="0"/>
              <a:t>的 </a:t>
            </a:r>
            <a:r>
              <a:rPr lang="en-US" altLang="zh-CN" sz="2000" dirty="0" err="1"/>
              <a:t>InstructGPT</a:t>
            </a:r>
            <a:r>
              <a:rPr lang="en-US" altLang="zh-CN" sz="2000" dirty="0"/>
              <a:t> </a:t>
            </a:r>
            <a:r>
              <a:rPr lang="zh-CN" altLang="en-US" sz="2000" dirty="0"/>
              <a:t>模型一致，但是数据量多了好几个</a:t>
            </a:r>
          </a:p>
          <a:p>
            <a:r>
              <a:rPr lang="zh-CN" altLang="en-US" sz="2000" dirty="0"/>
              <a:t>量级。 </a:t>
            </a:r>
            <a:r>
              <a:rPr lang="en-US" altLang="zh-CN" sz="2000" dirty="0" err="1"/>
              <a:t>InstructGPT</a:t>
            </a:r>
            <a:r>
              <a:rPr lang="en-US" altLang="zh-CN" sz="2000" dirty="0"/>
              <a:t> </a:t>
            </a:r>
            <a:r>
              <a:rPr lang="zh-CN" altLang="en-US" sz="2000" dirty="0"/>
              <a:t>在 </a:t>
            </a:r>
            <a:r>
              <a:rPr lang="en-US" altLang="zh-CN" sz="2000" dirty="0"/>
              <a:t>GPT-3 </a:t>
            </a:r>
            <a:r>
              <a:rPr lang="zh-CN" altLang="en-US" sz="2000" dirty="0"/>
              <a:t>上用强化学习做了微调，内核模型为 </a:t>
            </a:r>
            <a:r>
              <a:rPr lang="en-US" altLang="zh-CN" sz="2000" dirty="0"/>
              <a:t>PPO-</a:t>
            </a:r>
            <a:r>
              <a:rPr lang="en-US" altLang="zh-CN" sz="2000" dirty="0" err="1"/>
              <a:t>ptx</a:t>
            </a:r>
            <a:r>
              <a:rPr lang="zh-CN" altLang="en-US" sz="2000" dirty="0"/>
              <a:t>。</a:t>
            </a:r>
          </a:p>
        </p:txBody>
      </p:sp>
    </p:spTree>
    <p:extLst>
      <p:ext uri="{BB962C8B-B14F-4D97-AF65-F5344CB8AC3E}">
        <p14:creationId xmlns:p14="http://schemas.microsoft.com/office/powerpoint/2010/main" val="2243552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E21F3D38-5C36-419C-8FD7-6D48029FEB7A}"/>
              </a:ext>
            </a:extLst>
          </p:cNvPr>
          <p:cNvSpPr>
            <a:spLocks noGrp="1"/>
          </p:cNvSpPr>
          <p:nvPr>
            <p:ph type="title"/>
          </p:nvPr>
        </p:nvSpPr>
        <p:spPr>
          <a:xfrm>
            <a:off x="282633" y="0"/>
            <a:ext cx="10216342" cy="723207"/>
          </a:xfrm>
        </p:spPr>
        <p:txBody>
          <a:bodyPr>
            <a:normAutofit/>
          </a:bodyPr>
          <a:lstStyle/>
          <a:p>
            <a:r>
              <a:rPr lang="en-US" altLang="zh-CN" b="1" dirty="0"/>
              <a:t>1.5 </a:t>
            </a:r>
            <a:r>
              <a:rPr lang="en-US" altLang="zh-CN" b="1" dirty="0" err="1"/>
              <a:t>ChatGPT</a:t>
            </a:r>
            <a:r>
              <a:rPr lang="zh-CN" altLang="en-US" b="1" dirty="0"/>
              <a:t>简介</a:t>
            </a:r>
          </a:p>
        </p:txBody>
      </p:sp>
      <p:sp>
        <p:nvSpPr>
          <p:cNvPr id="6" name="文本框 5">
            <a:extLst>
              <a:ext uri="{FF2B5EF4-FFF2-40B4-BE49-F238E27FC236}">
                <a16:creationId xmlns:a16="http://schemas.microsoft.com/office/drawing/2014/main" id="{EA96014E-8721-4313-B585-A79FB1A3414E}"/>
              </a:ext>
            </a:extLst>
          </p:cNvPr>
          <p:cNvSpPr txBox="1"/>
          <p:nvPr/>
        </p:nvSpPr>
        <p:spPr>
          <a:xfrm>
            <a:off x="282633" y="1029837"/>
            <a:ext cx="11389414" cy="4893647"/>
          </a:xfrm>
          <a:prstGeom prst="rect">
            <a:avLst/>
          </a:prstGeom>
          <a:noFill/>
        </p:spPr>
        <p:txBody>
          <a:bodyPr wrap="square">
            <a:spAutoFit/>
          </a:bodyPr>
          <a:lstStyle/>
          <a:p>
            <a:r>
              <a:rPr lang="zh-CN" altLang="en-US" sz="2400" dirty="0"/>
              <a:t>步骤 </a:t>
            </a:r>
            <a:r>
              <a:rPr lang="en-US" altLang="zh-CN" sz="2400" dirty="0"/>
              <a:t>1</a:t>
            </a:r>
            <a:r>
              <a:rPr lang="zh-CN" altLang="en-US" sz="2400" dirty="0"/>
              <a:t>：收集演示数据，训练一个有监督的策略。 </a:t>
            </a:r>
            <a:r>
              <a:rPr lang="en-US" altLang="zh-CN" sz="2400" dirty="0" err="1"/>
              <a:t>InstructGPT</a:t>
            </a:r>
            <a:r>
              <a:rPr lang="en-US" altLang="zh-CN" sz="2400" dirty="0"/>
              <a:t> </a:t>
            </a:r>
            <a:r>
              <a:rPr lang="zh-CN" altLang="en-US" sz="2400" dirty="0"/>
              <a:t>的标注者在输入提示分布上提供所需行为的演示。然后， </a:t>
            </a:r>
            <a:r>
              <a:rPr lang="en-US" altLang="zh-CN" sz="2400" dirty="0" err="1"/>
              <a:t>InstructGPT</a:t>
            </a:r>
            <a:r>
              <a:rPr lang="en-US" altLang="zh-CN" sz="2400" dirty="0"/>
              <a:t> </a:t>
            </a:r>
            <a:r>
              <a:rPr lang="zh-CN" altLang="en-US" sz="2400" dirty="0"/>
              <a:t>使用监督学习在这些数据上微调预训练的 </a:t>
            </a:r>
            <a:r>
              <a:rPr lang="en-US" altLang="zh-CN" sz="2400" dirty="0"/>
              <a:t>GPT-3</a:t>
            </a:r>
            <a:r>
              <a:rPr lang="zh-CN" altLang="en-US" sz="2400" dirty="0"/>
              <a:t>模型。</a:t>
            </a:r>
            <a:endParaRPr lang="en-US" altLang="zh-CN" sz="2400" dirty="0"/>
          </a:p>
          <a:p>
            <a:endParaRPr lang="zh-CN" altLang="en-US" sz="2400" dirty="0"/>
          </a:p>
          <a:p>
            <a:r>
              <a:rPr lang="zh-CN" altLang="en-US" sz="2400" dirty="0"/>
              <a:t>步骤 </a:t>
            </a:r>
            <a:r>
              <a:rPr lang="en-US" altLang="zh-CN" sz="2400" dirty="0"/>
              <a:t>2</a:t>
            </a:r>
            <a:r>
              <a:rPr lang="zh-CN" altLang="en-US" sz="2400" dirty="0"/>
              <a:t>：收集比较数据，训练奖励模型。 </a:t>
            </a:r>
            <a:r>
              <a:rPr lang="en-US" altLang="zh-CN" sz="2400" dirty="0" err="1"/>
              <a:t>InstructGPT</a:t>
            </a:r>
            <a:r>
              <a:rPr lang="en-US" altLang="zh-CN" sz="2400" dirty="0"/>
              <a:t> </a:t>
            </a:r>
            <a:r>
              <a:rPr lang="zh-CN" altLang="en-US" sz="2400" dirty="0"/>
              <a:t>收集一个模型输出之间的比较数据集。然后， </a:t>
            </a:r>
            <a:r>
              <a:rPr lang="en-US" altLang="zh-CN" sz="2400" dirty="0" err="1"/>
              <a:t>InstructGPT</a:t>
            </a:r>
            <a:r>
              <a:rPr lang="en-US" altLang="zh-CN" sz="2400" dirty="0"/>
              <a:t> </a:t>
            </a:r>
            <a:r>
              <a:rPr lang="zh-CN" altLang="en-US" sz="2400" dirty="0"/>
              <a:t>训练一个奖励模型来预测人类偏好的输出。</a:t>
            </a:r>
            <a:endParaRPr lang="en-US" altLang="zh-CN" sz="2400" dirty="0"/>
          </a:p>
          <a:p>
            <a:endParaRPr lang="zh-CN" altLang="en-US" sz="2400" dirty="0"/>
          </a:p>
          <a:p>
            <a:r>
              <a:rPr lang="zh-CN" altLang="en-US" sz="2400" dirty="0"/>
              <a:t>步骤 </a:t>
            </a:r>
            <a:r>
              <a:rPr lang="en-US" altLang="zh-CN" sz="2400" dirty="0"/>
              <a:t>3</a:t>
            </a:r>
            <a:r>
              <a:rPr lang="zh-CN" altLang="en-US" sz="2400" dirty="0"/>
              <a:t>：使用 </a:t>
            </a:r>
            <a:r>
              <a:rPr lang="en-US" altLang="zh-CN" sz="2400" dirty="0"/>
              <a:t>PPO </a:t>
            </a:r>
            <a:r>
              <a:rPr lang="zh-CN" altLang="en-US" sz="2400" dirty="0"/>
              <a:t>针对奖励模型优化策略。 </a:t>
            </a:r>
            <a:r>
              <a:rPr lang="en-US" altLang="zh-CN" sz="2400" dirty="0" err="1"/>
              <a:t>InstructGPT</a:t>
            </a:r>
            <a:r>
              <a:rPr lang="en-US" altLang="zh-CN" sz="2400" dirty="0"/>
              <a:t> </a:t>
            </a:r>
            <a:r>
              <a:rPr lang="zh-CN" altLang="en-US" sz="2400" dirty="0"/>
              <a:t>将奖励模型的输出用作标量奖励。 </a:t>
            </a:r>
            <a:r>
              <a:rPr lang="en-US" altLang="zh-CN" sz="2400" dirty="0" err="1"/>
              <a:t>InstructGPT</a:t>
            </a:r>
            <a:r>
              <a:rPr lang="en-US" altLang="zh-CN" sz="2400" dirty="0"/>
              <a:t> </a:t>
            </a:r>
            <a:r>
              <a:rPr lang="zh-CN" altLang="en-US" sz="2400" dirty="0"/>
              <a:t>使用 </a:t>
            </a:r>
            <a:r>
              <a:rPr lang="en-US" altLang="zh-CN" sz="2400" dirty="0"/>
              <a:t>PPO </a:t>
            </a:r>
            <a:r>
              <a:rPr lang="zh-CN" altLang="en-US" sz="2400" dirty="0"/>
              <a:t>算法微调监督策略以优化此奖励。</a:t>
            </a:r>
            <a:endParaRPr lang="en-US" altLang="zh-CN" sz="2400" dirty="0"/>
          </a:p>
          <a:p>
            <a:endParaRPr lang="zh-CN" altLang="en-US" sz="2400" dirty="0"/>
          </a:p>
          <a:p>
            <a:r>
              <a:rPr lang="zh-CN" altLang="en-US" sz="2400" dirty="0"/>
              <a:t>步骤 </a:t>
            </a:r>
            <a:r>
              <a:rPr lang="en-US" altLang="zh-CN" sz="2400" dirty="0"/>
              <a:t>2 </a:t>
            </a:r>
            <a:r>
              <a:rPr lang="zh-CN" altLang="en-US" sz="2400" dirty="0"/>
              <a:t>和步骤 </a:t>
            </a:r>
            <a:r>
              <a:rPr lang="en-US" altLang="zh-CN" sz="2400" dirty="0"/>
              <a:t>3 </a:t>
            </a:r>
            <a:r>
              <a:rPr lang="zh-CN" altLang="en-US" sz="2400" dirty="0"/>
              <a:t>可以持续迭代；收集当前最佳策略的更多比较数据，用于训练新的奖励模型和新的策略。实际上， </a:t>
            </a:r>
            <a:r>
              <a:rPr lang="en-US" altLang="zh-CN" sz="2400" dirty="0" err="1"/>
              <a:t>InstructGPT</a:t>
            </a:r>
            <a:r>
              <a:rPr lang="en-US" altLang="zh-CN" sz="2400" dirty="0"/>
              <a:t> </a:t>
            </a:r>
            <a:r>
              <a:rPr lang="zh-CN" altLang="en-US" sz="2400" dirty="0"/>
              <a:t>大部分的比较数据来自监督策略，有些则来自 </a:t>
            </a:r>
            <a:r>
              <a:rPr lang="en-US" altLang="zh-CN" sz="2400" dirty="0"/>
              <a:t>PPO </a:t>
            </a:r>
            <a:r>
              <a:rPr lang="zh-CN" altLang="en-US" sz="2400" dirty="0"/>
              <a:t>策略。</a:t>
            </a:r>
          </a:p>
        </p:txBody>
      </p:sp>
    </p:spTree>
    <p:extLst>
      <p:ext uri="{BB962C8B-B14F-4D97-AF65-F5344CB8AC3E}">
        <p14:creationId xmlns:p14="http://schemas.microsoft.com/office/powerpoint/2010/main" val="1993054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E21F3D38-5C36-419C-8FD7-6D48029FEB7A}"/>
              </a:ext>
            </a:extLst>
          </p:cNvPr>
          <p:cNvSpPr>
            <a:spLocks noGrp="1"/>
          </p:cNvSpPr>
          <p:nvPr>
            <p:ph type="title"/>
          </p:nvPr>
        </p:nvSpPr>
        <p:spPr>
          <a:xfrm>
            <a:off x="282633" y="0"/>
            <a:ext cx="10216342" cy="723207"/>
          </a:xfrm>
        </p:spPr>
        <p:txBody>
          <a:bodyPr>
            <a:normAutofit/>
          </a:bodyPr>
          <a:lstStyle/>
          <a:p>
            <a:r>
              <a:rPr lang="en-US" altLang="zh-CN" b="1" dirty="0"/>
              <a:t>1.5 </a:t>
            </a:r>
            <a:r>
              <a:rPr lang="en-US" altLang="zh-CN" b="1" dirty="0" err="1"/>
              <a:t>ChatGPT</a:t>
            </a:r>
            <a:r>
              <a:rPr lang="zh-CN" altLang="en-US" b="1" dirty="0"/>
              <a:t>简介</a:t>
            </a:r>
          </a:p>
        </p:txBody>
      </p:sp>
      <p:sp>
        <p:nvSpPr>
          <p:cNvPr id="5" name="文本框 4">
            <a:extLst>
              <a:ext uri="{FF2B5EF4-FFF2-40B4-BE49-F238E27FC236}">
                <a16:creationId xmlns:a16="http://schemas.microsoft.com/office/drawing/2014/main" id="{B64053E2-7CE7-4B30-89D1-B22ACBBE3D27}"/>
              </a:ext>
            </a:extLst>
          </p:cNvPr>
          <p:cNvSpPr txBox="1"/>
          <p:nvPr/>
        </p:nvSpPr>
        <p:spPr>
          <a:xfrm>
            <a:off x="233083" y="1054011"/>
            <a:ext cx="11612282" cy="1631216"/>
          </a:xfrm>
          <a:prstGeom prst="rect">
            <a:avLst/>
          </a:prstGeom>
          <a:noFill/>
        </p:spPr>
        <p:txBody>
          <a:bodyPr wrap="square">
            <a:spAutoFit/>
          </a:bodyPr>
          <a:lstStyle/>
          <a:p>
            <a:r>
              <a:rPr lang="en-US" altLang="zh-CN" sz="2000" dirty="0" err="1"/>
              <a:t>ChatGPT</a:t>
            </a:r>
            <a:r>
              <a:rPr lang="en-US" altLang="zh-CN" sz="2000" dirty="0"/>
              <a:t> </a:t>
            </a:r>
            <a:r>
              <a:rPr lang="zh-CN" altLang="en-US" sz="2000" dirty="0"/>
              <a:t>以 </a:t>
            </a:r>
            <a:r>
              <a:rPr lang="en-US" altLang="zh-CN" sz="2000" dirty="0"/>
              <a:t>GPT-3.5 </a:t>
            </a:r>
            <a:r>
              <a:rPr lang="zh-CN" altLang="en-US" sz="2000" dirty="0"/>
              <a:t>为基座，依托其强大的生成能力，使用 </a:t>
            </a:r>
            <a:r>
              <a:rPr lang="en-US" altLang="zh-CN" sz="2000" dirty="0"/>
              <a:t>RLHF </a:t>
            </a:r>
            <a:r>
              <a:rPr lang="zh-CN" altLang="en-US" sz="2000" dirty="0"/>
              <a:t>对其进行进一步训练，取得了惊艳四座的效果。 </a:t>
            </a:r>
            <a:r>
              <a:rPr lang="en-US" altLang="zh-CN" sz="2000" dirty="0"/>
              <a:t>GPT </a:t>
            </a:r>
            <a:r>
              <a:rPr lang="zh-CN" altLang="en-US" sz="2000" dirty="0"/>
              <a:t>系列模型的发展从 </a:t>
            </a:r>
            <a:r>
              <a:rPr lang="en-US" altLang="zh-CN" sz="2000" dirty="0"/>
              <a:t>GPT-3 </a:t>
            </a:r>
            <a:r>
              <a:rPr lang="zh-CN" altLang="en-US" sz="2000" dirty="0"/>
              <a:t>开始分成两个技术路径并行发展，一个路径是以 </a:t>
            </a:r>
            <a:r>
              <a:rPr lang="en-US" altLang="zh-CN" sz="2000" dirty="0"/>
              <a:t>Codex </a:t>
            </a:r>
            <a:r>
              <a:rPr lang="zh-CN" altLang="en-US" sz="2000" dirty="0"/>
              <a:t>为代表的代码与训练技术，另一个路径是以 </a:t>
            </a:r>
            <a:r>
              <a:rPr lang="en-US" altLang="zh-CN" sz="2000" dirty="0" err="1"/>
              <a:t>InstructGPT</a:t>
            </a:r>
            <a:r>
              <a:rPr lang="en-US" altLang="zh-CN" sz="2000" dirty="0"/>
              <a:t> </a:t>
            </a:r>
            <a:r>
              <a:rPr lang="zh-CN" altLang="en-US" sz="2000" dirty="0"/>
              <a:t>为代表的文本指令（ </a:t>
            </a:r>
            <a:r>
              <a:rPr lang="en-US" altLang="zh-CN" sz="2000" dirty="0" err="1"/>
              <a:t>Instuction</a:t>
            </a:r>
            <a:r>
              <a:rPr lang="zh-CN" altLang="en-US" sz="2000" dirty="0"/>
              <a:t>）预训练技术。这两个技术不是始终并行发展的，而是到了一定阶段就进入融合式预训练的过程，并通过指令、有监督微调及基于人类反馈的强化学习等技术实现以自然语言对话为接口的 </a:t>
            </a:r>
            <a:r>
              <a:rPr lang="en-US" altLang="zh-CN" sz="2000" dirty="0" err="1"/>
              <a:t>ChatGPT</a:t>
            </a:r>
            <a:r>
              <a:rPr lang="en-US" altLang="zh-CN" sz="2000" dirty="0"/>
              <a:t> </a:t>
            </a:r>
            <a:r>
              <a:rPr lang="zh-CN" altLang="en-US" sz="2000" dirty="0"/>
              <a:t>模型。</a:t>
            </a:r>
          </a:p>
        </p:txBody>
      </p:sp>
      <p:sp>
        <p:nvSpPr>
          <p:cNvPr id="7" name="文本框 6">
            <a:extLst>
              <a:ext uri="{FF2B5EF4-FFF2-40B4-BE49-F238E27FC236}">
                <a16:creationId xmlns:a16="http://schemas.microsoft.com/office/drawing/2014/main" id="{C0B58442-7402-49CB-B891-EFA7B55B1F31}"/>
              </a:ext>
            </a:extLst>
          </p:cNvPr>
          <p:cNvSpPr txBox="1"/>
          <p:nvPr/>
        </p:nvSpPr>
        <p:spPr>
          <a:xfrm>
            <a:off x="233083" y="3429000"/>
            <a:ext cx="11761694" cy="1938992"/>
          </a:xfrm>
          <a:prstGeom prst="rect">
            <a:avLst/>
          </a:prstGeom>
          <a:noFill/>
        </p:spPr>
        <p:txBody>
          <a:bodyPr wrap="square">
            <a:spAutoFit/>
          </a:bodyPr>
          <a:lstStyle/>
          <a:p>
            <a:r>
              <a:rPr lang="en-US" altLang="zh-CN" sz="2000" dirty="0"/>
              <a:t>2023 </a:t>
            </a:r>
            <a:r>
              <a:rPr lang="zh-CN" altLang="en-US" sz="2000" dirty="0"/>
              <a:t>年 </a:t>
            </a:r>
            <a:r>
              <a:rPr lang="en-US" altLang="zh-CN" sz="2000" dirty="0"/>
              <a:t>9 </a:t>
            </a:r>
            <a:r>
              <a:rPr lang="zh-CN" altLang="en-US" sz="2000" dirty="0"/>
              <a:t>月 </a:t>
            </a:r>
            <a:r>
              <a:rPr lang="en-US" altLang="zh-CN" sz="2000" dirty="0"/>
              <a:t>25 </a:t>
            </a:r>
            <a:r>
              <a:rPr lang="zh-CN" altLang="en-US" sz="2000" dirty="0"/>
              <a:t>日， </a:t>
            </a:r>
            <a:r>
              <a:rPr lang="en-US" altLang="zh-CN" sz="2000" dirty="0" err="1"/>
              <a:t>OpenAI</a:t>
            </a:r>
            <a:r>
              <a:rPr lang="en-US" altLang="zh-CN" sz="2000" dirty="0"/>
              <a:t> </a:t>
            </a:r>
            <a:r>
              <a:rPr lang="zh-CN" altLang="en-US" sz="2000" dirty="0"/>
              <a:t>发布了多模态版本的 </a:t>
            </a:r>
            <a:r>
              <a:rPr lang="en-US" altLang="zh-CN" sz="2000" dirty="0" err="1"/>
              <a:t>ChatGPT</a:t>
            </a:r>
            <a:r>
              <a:rPr lang="zh-CN" altLang="en-US" sz="2000" dirty="0"/>
              <a:t>，可以实现看、听、说的功能。新版 </a:t>
            </a:r>
            <a:r>
              <a:rPr lang="en-US" altLang="zh-CN" sz="2000" dirty="0" err="1"/>
              <a:t>ChatGPT</a:t>
            </a:r>
            <a:r>
              <a:rPr lang="en-US" altLang="zh-CN" sz="2000" dirty="0"/>
              <a:t> </a:t>
            </a:r>
            <a:r>
              <a:rPr lang="zh-CN" altLang="en-US" sz="2000" dirty="0"/>
              <a:t>开启了一种更直观的交互方式，可以向 </a:t>
            </a:r>
            <a:r>
              <a:rPr lang="en-US" altLang="zh-CN" sz="2000" dirty="0"/>
              <a:t>AI </a:t>
            </a:r>
            <a:r>
              <a:rPr lang="zh-CN" altLang="en-US" sz="2000" dirty="0"/>
              <a:t>展示正在谈论的内容。与此同时，多模态版 </a:t>
            </a:r>
            <a:r>
              <a:rPr lang="en-US" altLang="zh-CN" sz="2000" dirty="0"/>
              <a:t>GPT-4V</a:t>
            </a:r>
            <a:r>
              <a:rPr lang="zh-CN" altLang="en-US" sz="2000" dirty="0"/>
              <a:t>的更多细节也一并放出。用户能够用 </a:t>
            </a:r>
            <a:r>
              <a:rPr lang="en-US" altLang="zh-CN" sz="2000" dirty="0"/>
              <a:t>GPT-4V </a:t>
            </a:r>
            <a:r>
              <a:rPr lang="zh-CN" altLang="en-US" sz="2000" dirty="0"/>
              <a:t>指示 </a:t>
            </a:r>
            <a:r>
              <a:rPr lang="en-US" altLang="zh-CN" sz="2000" dirty="0"/>
              <a:t>GPT-4 </a:t>
            </a:r>
            <a:r>
              <a:rPr lang="zh-CN" altLang="en-US" sz="2000" dirty="0"/>
              <a:t>分析用户提供的图像输入，并且这是目前广泛提供的最新功能。将额外的模态（如图像输入）融入 </a:t>
            </a:r>
            <a:r>
              <a:rPr lang="en-US" altLang="zh-CN" sz="2000" dirty="0"/>
              <a:t>LLM </a:t>
            </a:r>
            <a:r>
              <a:rPr lang="zh-CN" altLang="en-US" sz="2000" dirty="0"/>
              <a:t>被一些人视为 </a:t>
            </a:r>
            <a:r>
              <a:rPr lang="en-US" altLang="zh-CN" sz="2000" dirty="0"/>
              <a:t>AI </a:t>
            </a:r>
            <a:r>
              <a:rPr lang="zh-CN" altLang="en-US" sz="2000" dirty="0"/>
              <a:t>研究和开发的关键前沿。多模态大模型提供了利用非语言模态的可能性，具有新的界面和功能，使它们能够解决新任务并为用户提供新的体验。</a:t>
            </a:r>
          </a:p>
        </p:txBody>
      </p:sp>
    </p:spTree>
    <p:extLst>
      <p:ext uri="{BB962C8B-B14F-4D97-AF65-F5344CB8AC3E}">
        <p14:creationId xmlns:p14="http://schemas.microsoft.com/office/powerpoint/2010/main" val="1703725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E21F3D38-5C36-419C-8FD7-6D48029FEB7A}"/>
              </a:ext>
            </a:extLst>
          </p:cNvPr>
          <p:cNvSpPr>
            <a:spLocks noGrp="1"/>
          </p:cNvSpPr>
          <p:nvPr>
            <p:ph type="title"/>
          </p:nvPr>
        </p:nvSpPr>
        <p:spPr>
          <a:xfrm>
            <a:off x="282633" y="0"/>
            <a:ext cx="10216342" cy="723207"/>
          </a:xfrm>
        </p:spPr>
        <p:txBody>
          <a:bodyPr>
            <a:normAutofit/>
          </a:bodyPr>
          <a:lstStyle/>
          <a:p>
            <a:r>
              <a:rPr lang="en-US" altLang="zh-CN" b="1" dirty="0"/>
              <a:t>1.6 </a:t>
            </a:r>
            <a:r>
              <a:rPr lang="en-US" altLang="zh-CN" b="1" dirty="0" err="1"/>
              <a:t>ChatGLM</a:t>
            </a:r>
            <a:endParaRPr lang="en-US" altLang="zh-CN" b="1" dirty="0"/>
          </a:p>
        </p:txBody>
      </p:sp>
      <p:sp>
        <p:nvSpPr>
          <p:cNvPr id="7" name="文本框 6">
            <a:extLst>
              <a:ext uri="{FF2B5EF4-FFF2-40B4-BE49-F238E27FC236}">
                <a16:creationId xmlns:a16="http://schemas.microsoft.com/office/drawing/2014/main" id="{027E4041-D770-438E-AE72-27A93F69D6D9}"/>
              </a:ext>
            </a:extLst>
          </p:cNvPr>
          <p:cNvSpPr txBox="1"/>
          <p:nvPr/>
        </p:nvSpPr>
        <p:spPr>
          <a:xfrm>
            <a:off x="153649" y="1166842"/>
            <a:ext cx="11755718" cy="4524315"/>
          </a:xfrm>
          <a:prstGeom prst="rect">
            <a:avLst/>
          </a:prstGeom>
          <a:noFill/>
        </p:spPr>
        <p:txBody>
          <a:bodyPr wrap="square">
            <a:spAutoFit/>
          </a:bodyPr>
          <a:lstStyle/>
          <a:p>
            <a:r>
              <a:rPr lang="en-US" altLang="zh-CN" sz="2400" dirty="0"/>
              <a:t>2022 </a:t>
            </a:r>
            <a:r>
              <a:rPr lang="zh-CN" altLang="en-US" sz="2400" dirty="0"/>
              <a:t>年 </a:t>
            </a:r>
            <a:r>
              <a:rPr lang="en-US" altLang="zh-CN" sz="2400" dirty="0"/>
              <a:t>8 </a:t>
            </a:r>
            <a:r>
              <a:rPr lang="zh-CN" altLang="en-US" sz="2400" dirty="0"/>
              <a:t>月，清华大学 </a:t>
            </a:r>
            <a:r>
              <a:rPr lang="en-US" altLang="zh-CN" sz="2400" dirty="0"/>
              <a:t>KEG </a:t>
            </a:r>
            <a:r>
              <a:rPr lang="zh-CN" altLang="en-US" sz="2400" dirty="0"/>
              <a:t>团队向研究界和工业界开放了拥有 </a:t>
            </a:r>
            <a:r>
              <a:rPr lang="en-US" altLang="zh-CN" sz="2400" dirty="0"/>
              <a:t>1,300 </a:t>
            </a:r>
            <a:r>
              <a:rPr lang="zh-CN" altLang="en-US" sz="2400" dirty="0"/>
              <a:t>亿个参数的中英双语稠密模型 </a:t>
            </a:r>
            <a:r>
              <a:rPr lang="en-US" altLang="zh-CN" sz="2400" dirty="0"/>
              <a:t>GLM-130B</a:t>
            </a:r>
            <a:r>
              <a:rPr lang="zh-CN" altLang="en-US" sz="2400" dirty="0"/>
              <a:t>，该模型有以下独特优势。</a:t>
            </a:r>
          </a:p>
          <a:p>
            <a:r>
              <a:rPr lang="zh-CN" altLang="en-US" sz="2400" dirty="0"/>
              <a:t>（</a:t>
            </a:r>
            <a:r>
              <a:rPr lang="en-US" altLang="zh-CN" sz="2400" dirty="0"/>
              <a:t>1</a:t>
            </a:r>
            <a:r>
              <a:rPr lang="zh-CN" altLang="en-US" sz="2400" dirty="0"/>
              <a:t>） 双语：同时支持中文和英文。</a:t>
            </a:r>
          </a:p>
          <a:p>
            <a:r>
              <a:rPr lang="zh-CN" altLang="en-US" sz="2400" dirty="0"/>
              <a:t>（</a:t>
            </a:r>
            <a:r>
              <a:rPr lang="en-US" altLang="zh-CN" sz="2400" dirty="0"/>
              <a:t>2</a:t>
            </a:r>
            <a:r>
              <a:rPr lang="zh-CN" altLang="en-US" sz="2400" dirty="0"/>
              <a:t>） 高精度（英文）：在公开的英文自然语言榜单 </a:t>
            </a:r>
            <a:r>
              <a:rPr lang="en-US" altLang="zh-CN" sz="2400" dirty="0"/>
              <a:t>LAMBADA</a:t>
            </a:r>
            <a:r>
              <a:rPr lang="zh-CN" altLang="en-US" sz="2400" dirty="0"/>
              <a:t>、 </a:t>
            </a:r>
            <a:r>
              <a:rPr lang="en-US" altLang="zh-CN" sz="2400" dirty="0"/>
              <a:t>MMLU </a:t>
            </a:r>
            <a:r>
              <a:rPr lang="zh-CN" altLang="en-US" sz="2400" dirty="0"/>
              <a:t>和 </a:t>
            </a:r>
            <a:r>
              <a:rPr lang="en-US" altLang="zh-CN" sz="2400" dirty="0"/>
              <a:t>Big-Bench-Lite</a:t>
            </a:r>
            <a:r>
              <a:rPr lang="zh-CN" altLang="en-US" sz="2400" dirty="0"/>
              <a:t>上优于 </a:t>
            </a:r>
            <a:r>
              <a:rPr lang="en-US" altLang="zh-CN" sz="2400" dirty="0"/>
              <a:t>GPT-3 175B</a:t>
            </a:r>
            <a:r>
              <a:rPr lang="zh-CN" altLang="en-US" sz="2400" dirty="0"/>
              <a:t>、 </a:t>
            </a:r>
            <a:r>
              <a:rPr lang="en-US" altLang="zh-CN" sz="2400" dirty="0"/>
              <a:t>OPT-175B </a:t>
            </a:r>
            <a:r>
              <a:rPr lang="zh-CN" altLang="en-US" sz="2400" dirty="0"/>
              <a:t>和 </a:t>
            </a:r>
            <a:r>
              <a:rPr lang="en-US" altLang="zh-CN" sz="2400" dirty="0"/>
              <a:t>BLOOM-176B</a:t>
            </a:r>
            <a:r>
              <a:rPr lang="zh-CN" altLang="en-US" sz="2400" dirty="0"/>
              <a:t>。</a:t>
            </a:r>
          </a:p>
          <a:p>
            <a:r>
              <a:rPr lang="zh-CN" altLang="en-US" sz="2400" dirty="0"/>
              <a:t>（</a:t>
            </a:r>
            <a:r>
              <a:rPr lang="en-US" altLang="zh-CN" sz="2400" dirty="0"/>
              <a:t>3</a:t>
            </a:r>
            <a:r>
              <a:rPr lang="zh-CN" altLang="en-US" sz="2400" dirty="0"/>
              <a:t>） 高精度（中文）：在 </a:t>
            </a:r>
            <a:r>
              <a:rPr lang="en-US" altLang="zh-CN" sz="2400" dirty="0"/>
              <a:t>7 </a:t>
            </a:r>
            <a:r>
              <a:rPr lang="zh-CN" altLang="en-US" sz="2400" dirty="0"/>
              <a:t>个零样本 </a:t>
            </a:r>
            <a:r>
              <a:rPr lang="en-US" altLang="zh-CN" sz="2400" dirty="0"/>
              <a:t>CLUE </a:t>
            </a:r>
            <a:r>
              <a:rPr lang="zh-CN" altLang="en-US" sz="2400" dirty="0"/>
              <a:t>数据集和 </a:t>
            </a:r>
            <a:r>
              <a:rPr lang="en-US" altLang="zh-CN" sz="2400" dirty="0"/>
              <a:t>5 </a:t>
            </a:r>
            <a:r>
              <a:rPr lang="zh-CN" altLang="en-US" sz="2400" dirty="0"/>
              <a:t>个零样本 </a:t>
            </a:r>
            <a:r>
              <a:rPr lang="en-US" altLang="zh-CN" sz="2400" dirty="0" err="1"/>
              <a:t>FewCLUE</a:t>
            </a:r>
            <a:r>
              <a:rPr lang="en-US" altLang="zh-CN" sz="2400" dirty="0"/>
              <a:t> </a:t>
            </a:r>
            <a:r>
              <a:rPr lang="zh-CN" altLang="en-US" sz="2400" dirty="0"/>
              <a:t>数据集上明显优于 </a:t>
            </a:r>
            <a:r>
              <a:rPr lang="en-US" altLang="zh-CN" sz="2400" dirty="0"/>
              <a:t>ERNIE TITAN 3.0 260B </a:t>
            </a:r>
            <a:r>
              <a:rPr lang="zh-CN" altLang="en-US" sz="2400" dirty="0"/>
              <a:t>和 </a:t>
            </a:r>
            <a:r>
              <a:rPr lang="en-US" altLang="zh-CN" sz="2400" dirty="0"/>
              <a:t>YUAN 1.0-245B</a:t>
            </a:r>
            <a:r>
              <a:rPr lang="zh-CN" altLang="en-US" sz="2400" dirty="0"/>
              <a:t>。</a:t>
            </a:r>
          </a:p>
          <a:p>
            <a:r>
              <a:rPr lang="zh-CN" altLang="en-US" sz="2400" dirty="0"/>
              <a:t>（</a:t>
            </a:r>
            <a:r>
              <a:rPr lang="en-US" altLang="zh-CN" sz="2400" dirty="0"/>
              <a:t>4</a:t>
            </a:r>
            <a:r>
              <a:rPr lang="zh-CN" altLang="en-US" sz="2400" dirty="0"/>
              <a:t>） 快速推理：首个实现 </a:t>
            </a:r>
            <a:r>
              <a:rPr lang="en-US" altLang="zh-CN" sz="2400" dirty="0"/>
              <a:t>INT4 </a:t>
            </a:r>
            <a:r>
              <a:rPr lang="zh-CN" altLang="en-US" sz="2400" dirty="0"/>
              <a:t>量化的千亿模型，支持用单台 </a:t>
            </a:r>
            <a:r>
              <a:rPr lang="en-US" altLang="zh-CN" sz="2400" dirty="0"/>
              <a:t>4 </a:t>
            </a:r>
            <a:r>
              <a:rPr lang="zh-CN" altLang="en-US" sz="2400" dirty="0"/>
              <a:t>块 </a:t>
            </a:r>
            <a:r>
              <a:rPr lang="en-US" altLang="zh-CN" sz="2400" dirty="0"/>
              <a:t>3090 GPU </a:t>
            </a:r>
            <a:r>
              <a:rPr lang="zh-CN" altLang="en-US" sz="2400" dirty="0"/>
              <a:t>或单台 </a:t>
            </a:r>
            <a:r>
              <a:rPr lang="en-US" altLang="zh-CN" sz="2400" dirty="0"/>
              <a:t>8 </a:t>
            </a:r>
            <a:r>
              <a:rPr lang="zh-CN" altLang="en-US" sz="2400" dirty="0"/>
              <a:t>块</a:t>
            </a:r>
            <a:r>
              <a:rPr lang="en-US" altLang="zh-CN" sz="2400" dirty="0"/>
              <a:t>2080 </a:t>
            </a:r>
            <a:r>
              <a:rPr lang="en-US" altLang="zh-CN" sz="2400" dirty="0" err="1"/>
              <a:t>Ti</a:t>
            </a:r>
            <a:r>
              <a:rPr lang="en-US" altLang="zh-CN" sz="2400" dirty="0"/>
              <a:t> GPU </a:t>
            </a:r>
            <a:r>
              <a:rPr lang="zh-CN" altLang="en-US" sz="2400" dirty="0"/>
              <a:t>进行快速且基本无损的推理。</a:t>
            </a:r>
          </a:p>
          <a:p>
            <a:r>
              <a:rPr lang="zh-CN" altLang="en-US" sz="2400" dirty="0"/>
              <a:t>（</a:t>
            </a:r>
            <a:r>
              <a:rPr lang="en-US" altLang="zh-CN" sz="2400" dirty="0"/>
              <a:t>5</a:t>
            </a:r>
            <a:r>
              <a:rPr lang="zh-CN" altLang="en-US" sz="2400" dirty="0"/>
              <a:t>） 可复现性：所有结果（超过 </a:t>
            </a:r>
            <a:r>
              <a:rPr lang="en-US" altLang="zh-CN" sz="2400" dirty="0"/>
              <a:t>30 </a:t>
            </a:r>
            <a:r>
              <a:rPr lang="zh-CN" altLang="en-US" sz="2400" dirty="0"/>
              <a:t>个任务）均可通过开源代码和模型参数复现。</a:t>
            </a:r>
          </a:p>
          <a:p>
            <a:r>
              <a:rPr lang="zh-CN" altLang="en-US" sz="2400" dirty="0"/>
              <a:t>（</a:t>
            </a:r>
            <a:r>
              <a:rPr lang="en-US" altLang="zh-CN" sz="2400" dirty="0"/>
              <a:t>6</a:t>
            </a:r>
            <a:r>
              <a:rPr lang="zh-CN" altLang="en-US" sz="2400" dirty="0"/>
              <a:t>） 跨平台：支持在国产的海光 </a:t>
            </a:r>
            <a:r>
              <a:rPr lang="en-US" altLang="zh-CN" sz="2400" dirty="0"/>
              <a:t>DCU</a:t>
            </a:r>
            <a:r>
              <a:rPr lang="zh-CN" altLang="en-US" sz="2400" dirty="0"/>
              <a:t>、华为和申威处理器及美国的英伟达芯片上进行训练与推理。</a:t>
            </a:r>
          </a:p>
        </p:txBody>
      </p:sp>
    </p:spTree>
    <p:extLst>
      <p:ext uri="{BB962C8B-B14F-4D97-AF65-F5344CB8AC3E}">
        <p14:creationId xmlns:p14="http://schemas.microsoft.com/office/powerpoint/2010/main" val="3396901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E21F3D38-5C36-419C-8FD7-6D48029FEB7A}"/>
              </a:ext>
            </a:extLst>
          </p:cNvPr>
          <p:cNvSpPr>
            <a:spLocks noGrp="1"/>
          </p:cNvSpPr>
          <p:nvPr>
            <p:ph type="title"/>
          </p:nvPr>
        </p:nvSpPr>
        <p:spPr>
          <a:xfrm>
            <a:off x="282633" y="0"/>
            <a:ext cx="10216342" cy="723207"/>
          </a:xfrm>
        </p:spPr>
        <p:txBody>
          <a:bodyPr>
            <a:normAutofit/>
          </a:bodyPr>
          <a:lstStyle/>
          <a:p>
            <a:r>
              <a:rPr lang="en-US" altLang="zh-CN" b="1" dirty="0"/>
              <a:t>1.6 </a:t>
            </a:r>
            <a:r>
              <a:rPr lang="en-US" altLang="zh-CN" b="1" dirty="0" err="1"/>
              <a:t>ChatGLM</a:t>
            </a:r>
            <a:endParaRPr lang="en-US" altLang="zh-CN" b="1" dirty="0"/>
          </a:p>
        </p:txBody>
      </p:sp>
      <p:pic>
        <p:nvPicPr>
          <p:cNvPr id="3" name="图片 2">
            <a:extLst>
              <a:ext uri="{FF2B5EF4-FFF2-40B4-BE49-F238E27FC236}">
                <a16:creationId xmlns:a16="http://schemas.microsoft.com/office/drawing/2014/main" id="{21610A8D-5356-48B3-A46C-5C038D93980B}"/>
              </a:ext>
            </a:extLst>
          </p:cNvPr>
          <p:cNvPicPr>
            <a:picLocks noChangeAspect="1"/>
          </p:cNvPicPr>
          <p:nvPr/>
        </p:nvPicPr>
        <p:blipFill>
          <a:blip r:embed="rId3"/>
          <a:stretch>
            <a:fillRect/>
          </a:stretch>
        </p:blipFill>
        <p:spPr>
          <a:xfrm>
            <a:off x="1953122" y="2796988"/>
            <a:ext cx="8133657" cy="3603812"/>
          </a:xfrm>
          <a:prstGeom prst="rect">
            <a:avLst/>
          </a:prstGeom>
        </p:spPr>
      </p:pic>
      <p:sp>
        <p:nvSpPr>
          <p:cNvPr id="6" name="文本框 5">
            <a:extLst>
              <a:ext uri="{FF2B5EF4-FFF2-40B4-BE49-F238E27FC236}">
                <a16:creationId xmlns:a16="http://schemas.microsoft.com/office/drawing/2014/main" id="{B55077DB-E02E-42C9-B595-C0FE0038A6A5}"/>
              </a:ext>
            </a:extLst>
          </p:cNvPr>
          <p:cNvSpPr txBox="1"/>
          <p:nvPr/>
        </p:nvSpPr>
        <p:spPr>
          <a:xfrm>
            <a:off x="282633" y="1004384"/>
            <a:ext cx="11688238" cy="1569660"/>
          </a:xfrm>
          <a:prstGeom prst="rect">
            <a:avLst/>
          </a:prstGeom>
          <a:noFill/>
        </p:spPr>
        <p:txBody>
          <a:bodyPr wrap="square">
            <a:spAutoFit/>
          </a:bodyPr>
          <a:lstStyle/>
          <a:p>
            <a:r>
              <a:rPr lang="en-US" altLang="zh-CN" sz="2400" dirty="0" err="1"/>
              <a:t>ChatGLM</a:t>
            </a:r>
            <a:r>
              <a:rPr lang="en-US" altLang="zh-CN" sz="2400" dirty="0"/>
              <a:t> </a:t>
            </a:r>
            <a:r>
              <a:rPr lang="zh-CN" altLang="en-US" sz="2400" dirty="0"/>
              <a:t>参考了 </a:t>
            </a:r>
            <a:r>
              <a:rPr lang="en-US" altLang="zh-CN" sz="2400" dirty="0" err="1"/>
              <a:t>ChatGPT</a:t>
            </a:r>
            <a:r>
              <a:rPr lang="en-US" altLang="zh-CN" sz="2400" dirty="0"/>
              <a:t> </a:t>
            </a:r>
            <a:r>
              <a:rPr lang="zh-CN" altLang="en-US" sz="2400" dirty="0"/>
              <a:t>的设计思路，在千亿基座模型 </a:t>
            </a:r>
            <a:r>
              <a:rPr lang="en-US" altLang="zh-CN" sz="2400" dirty="0"/>
              <a:t>GLM-130B </a:t>
            </a:r>
            <a:r>
              <a:rPr lang="zh-CN" altLang="en-US" sz="2400" dirty="0"/>
              <a:t>中注入代码进行预训练，通过有监督微调等技术实现人类意图对齐。 </a:t>
            </a:r>
            <a:r>
              <a:rPr lang="en-US" altLang="zh-CN" sz="2400" dirty="0" err="1"/>
              <a:t>ChatGLM</a:t>
            </a:r>
            <a:r>
              <a:rPr lang="en-US" altLang="zh-CN" sz="2400" dirty="0"/>
              <a:t> </a:t>
            </a:r>
            <a:r>
              <a:rPr lang="zh-CN" altLang="en-US" sz="2400" dirty="0"/>
              <a:t>模型的能力提升主要来源于独特的千亿基座模型 </a:t>
            </a:r>
            <a:r>
              <a:rPr lang="en-US" altLang="zh-CN" sz="2400" dirty="0"/>
              <a:t>GLM-130B</a:t>
            </a:r>
            <a:r>
              <a:rPr lang="zh-CN" altLang="en-US" sz="2400" dirty="0"/>
              <a:t>。不同于 </a:t>
            </a:r>
            <a:r>
              <a:rPr lang="en-US" altLang="zh-CN" sz="2400" dirty="0"/>
              <a:t>BERT</a:t>
            </a:r>
            <a:r>
              <a:rPr lang="zh-CN" altLang="en-US" sz="2400" dirty="0"/>
              <a:t>、 </a:t>
            </a:r>
            <a:r>
              <a:rPr lang="en-US" altLang="zh-CN" sz="2400" dirty="0"/>
              <a:t>GPT-3 </a:t>
            </a:r>
            <a:r>
              <a:rPr lang="zh-CN" altLang="en-US" sz="2400" dirty="0"/>
              <a:t>及 </a:t>
            </a:r>
            <a:r>
              <a:rPr lang="en-US" altLang="zh-CN" sz="2400" dirty="0"/>
              <a:t>T5 </a:t>
            </a:r>
            <a:r>
              <a:rPr lang="zh-CN" altLang="en-US" sz="2400" dirty="0"/>
              <a:t>的结构， </a:t>
            </a:r>
            <a:r>
              <a:rPr lang="en-US" altLang="zh-CN" sz="2400" dirty="0" err="1"/>
              <a:t>ChatGLM</a:t>
            </a:r>
            <a:r>
              <a:rPr lang="en-US" altLang="zh-CN" sz="2400" dirty="0"/>
              <a:t> </a:t>
            </a:r>
            <a:r>
              <a:rPr lang="zh-CN" altLang="en-US" sz="2400" dirty="0"/>
              <a:t>是一个包含多目标函数的自回归预训练模型。</a:t>
            </a:r>
          </a:p>
        </p:txBody>
      </p:sp>
    </p:spTree>
    <p:extLst>
      <p:ext uri="{BB962C8B-B14F-4D97-AF65-F5344CB8AC3E}">
        <p14:creationId xmlns:p14="http://schemas.microsoft.com/office/powerpoint/2010/main" val="3292742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E21F3D38-5C36-419C-8FD7-6D48029FEB7A}"/>
              </a:ext>
            </a:extLst>
          </p:cNvPr>
          <p:cNvSpPr>
            <a:spLocks noGrp="1"/>
          </p:cNvSpPr>
          <p:nvPr>
            <p:ph type="title"/>
          </p:nvPr>
        </p:nvSpPr>
        <p:spPr>
          <a:xfrm>
            <a:off x="282633" y="0"/>
            <a:ext cx="10216342" cy="723207"/>
          </a:xfrm>
        </p:spPr>
        <p:txBody>
          <a:bodyPr>
            <a:normAutofit/>
          </a:bodyPr>
          <a:lstStyle/>
          <a:p>
            <a:r>
              <a:rPr lang="en-US" altLang="zh-CN" b="1" dirty="0"/>
              <a:t>1.7 </a:t>
            </a:r>
            <a:r>
              <a:rPr lang="zh-CN" altLang="en-US" b="1" dirty="0"/>
              <a:t>百川大模型</a:t>
            </a:r>
          </a:p>
        </p:txBody>
      </p:sp>
      <p:pic>
        <p:nvPicPr>
          <p:cNvPr id="3" name="图片 2">
            <a:extLst>
              <a:ext uri="{FF2B5EF4-FFF2-40B4-BE49-F238E27FC236}">
                <a16:creationId xmlns:a16="http://schemas.microsoft.com/office/drawing/2014/main" id="{ED89ADA0-D210-4EE2-BB0C-DE844181FD92}"/>
              </a:ext>
            </a:extLst>
          </p:cNvPr>
          <p:cNvPicPr>
            <a:picLocks noChangeAspect="1"/>
          </p:cNvPicPr>
          <p:nvPr/>
        </p:nvPicPr>
        <p:blipFill>
          <a:blip r:embed="rId3"/>
          <a:stretch>
            <a:fillRect/>
          </a:stretch>
        </p:blipFill>
        <p:spPr>
          <a:xfrm>
            <a:off x="835459" y="950259"/>
            <a:ext cx="4358093" cy="3735507"/>
          </a:xfrm>
          <a:prstGeom prst="rect">
            <a:avLst/>
          </a:prstGeom>
        </p:spPr>
      </p:pic>
      <p:pic>
        <p:nvPicPr>
          <p:cNvPr id="5" name="图片 4">
            <a:extLst>
              <a:ext uri="{FF2B5EF4-FFF2-40B4-BE49-F238E27FC236}">
                <a16:creationId xmlns:a16="http://schemas.microsoft.com/office/drawing/2014/main" id="{709F8CE7-1D0A-4B1B-88B3-15F1B117292B}"/>
              </a:ext>
            </a:extLst>
          </p:cNvPr>
          <p:cNvPicPr>
            <a:picLocks noChangeAspect="1"/>
          </p:cNvPicPr>
          <p:nvPr/>
        </p:nvPicPr>
        <p:blipFill>
          <a:blip r:embed="rId4"/>
          <a:stretch>
            <a:fillRect/>
          </a:stretch>
        </p:blipFill>
        <p:spPr>
          <a:xfrm>
            <a:off x="6096000" y="1069898"/>
            <a:ext cx="5102053" cy="3496228"/>
          </a:xfrm>
          <a:prstGeom prst="rect">
            <a:avLst/>
          </a:prstGeom>
        </p:spPr>
      </p:pic>
      <p:sp>
        <p:nvSpPr>
          <p:cNvPr id="8" name="文本框 7">
            <a:extLst>
              <a:ext uri="{FF2B5EF4-FFF2-40B4-BE49-F238E27FC236}">
                <a16:creationId xmlns:a16="http://schemas.microsoft.com/office/drawing/2014/main" id="{5D9C04F6-E00F-4A4C-A22E-8C4DF0A17421}"/>
              </a:ext>
            </a:extLst>
          </p:cNvPr>
          <p:cNvSpPr txBox="1"/>
          <p:nvPr/>
        </p:nvSpPr>
        <p:spPr>
          <a:xfrm>
            <a:off x="282633" y="5003272"/>
            <a:ext cx="11765932" cy="1569660"/>
          </a:xfrm>
          <a:prstGeom prst="rect">
            <a:avLst/>
          </a:prstGeom>
          <a:noFill/>
        </p:spPr>
        <p:txBody>
          <a:bodyPr wrap="square">
            <a:spAutoFit/>
          </a:bodyPr>
          <a:lstStyle/>
          <a:p>
            <a:r>
              <a:rPr lang="zh-CN" altLang="en-US" sz="2400" dirty="0"/>
              <a:t>百川 </a:t>
            </a:r>
            <a:r>
              <a:rPr lang="en-US" altLang="zh-CN" sz="2400" dirty="0"/>
              <a:t>2</a:t>
            </a:r>
            <a:r>
              <a:rPr lang="zh-CN" altLang="en-US" sz="2400" dirty="0"/>
              <a:t>，它是一系列大规模多语言模型。百川 </a:t>
            </a:r>
            <a:r>
              <a:rPr lang="en-US" altLang="zh-CN" sz="2400" dirty="0"/>
              <a:t>2 </a:t>
            </a:r>
            <a:r>
              <a:rPr lang="zh-CN" altLang="en-US" sz="2400" dirty="0"/>
              <a:t>包括两个独立的模型：百川 </a:t>
            </a:r>
            <a:r>
              <a:rPr lang="en-US" altLang="zh-CN" sz="2400" dirty="0"/>
              <a:t>2-7B</a:t>
            </a:r>
            <a:r>
              <a:rPr lang="zh-CN" altLang="en-US" sz="2400" dirty="0"/>
              <a:t>，拥有 </a:t>
            </a:r>
            <a:r>
              <a:rPr lang="en-US" altLang="zh-CN" sz="2400" dirty="0"/>
              <a:t>70 </a:t>
            </a:r>
            <a:r>
              <a:rPr lang="zh-CN" altLang="en-US" sz="2400" dirty="0"/>
              <a:t>亿个参数；百川 </a:t>
            </a:r>
            <a:r>
              <a:rPr lang="en-US" altLang="zh-CN" sz="2400" dirty="0"/>
              <a:t>2-13B</a:t>
            </a:r>
            <a:r>
              <a:rPr lang="zh-CN" altLang="en-US" sz="2400" dirty="0"/>
              <a:t>，拥有 </a:t>
            </a:r>
            <a:r>
              <a:rPr lang="en-US" altLang="zh-CN" sz="2400" dirty="0"/>
              <a:t>130 </a:t>
            </a:r>
            <a:r>
              <a:rPr lang="zh-CN" altLang="en-US" sz="2400" dirty="0"/>
              <a:t>亿个参数。这两个模型都是在 </a:t>
            </a:r>
            <a:r>
              <a:rPr lang="en-US" altLang="zh-CN" sz="2400" dirty="0"/>
              <a:t>2.6 </a:t>
            </a:r>
            <a:r>
              <a:rPr lang="zh-CN" altLang="en-US" sz="2400" dirty="0"/>
              <a:t>万亿标记的数据上训练的，据笔者所知，这是迄今为止最大的数据集，比百川 </a:t>
            </a:r>
            <a:r>
              <a:rPr lang="en-US" altLang="zh-CN" sz="2400" dirty="0"/>
              <a:t>1 </a:t>
            </a:r>
            <a:r>
              <a:rPr lang="zh-CN" altLang="en-US" sz="2400" dirty="0"/>
              <a:t>的数据量大了一倍以上。有了如此庞大的训练数据量，百川 </a:t>
            </a:r>
            <a:r>
              <a:rPr lang="en-US" altLang="zh-CN" sz="2400" dirty="0"/>
              <a:t>2 </a:t>
            </a:r>
            <a:r>
              <a:rPr lang="zh-CN" altLang="en-US" sz="2400" dirty="0"/>
              <a:t>在各个方面都取得了显著的改进。</a:t>
            </a:r>
          </a:p>
        </p:txBody>
      </p:sp>
    </p:spTree>
    <p:extLst>
      <p:ext uri="{BB962C8B-B14F-4D97-AF65-F5344CB8AC3E}">
        <p14:creationId xmlns:p14="http://schemas.microsoft.com/office/powerpoint/2010/main" val="3939606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E21F3D38-5C36-419C-8FD7-6D48029FEB7A}"/>
              </a:ext>
            </a:extLst>
          </p:cNvPr>
          <p:cNvSpPr>
            <a:spLocks noGrp="1"/>
          </p:cNvSpPr>
          <p:nvPr>
            <p:ph type="title"/>
          </p:nvPr>
        </p:nvSpPr>
        <p:spPr>
          <a:xfrm>
            <a:off x="282633" y="0"/>
            <a:ext cx="10216342" cy="723207"/>
          </a:xfrm>
        </p:spPr>
        <p:txBody>
          <a:bodyPr>
            <a:normAutofit/>
          </a:bodyPr>
          <a:lstStyle/>
          <a:p>
            <a:r>
              <a:rPr lang="en-US" altLang="zh-CN" b="1" dirty="0"/>
              <a:t>1.7 </a:t>
            </a:r>
            <a:r>
              <a:rPr lang="zh-CN" altLang="en-US" b="1" dirty="0"/>
              <a:t>百川大模型</a:t>
            </a:r>
          </a:p>
        </p:txBody>
      </p:sp>
      <p:sp>
        <p:nvSpPr>
          <p:cNvPr id="7" name="文本框 6">
            <a:extLst>
              <a:ext uri="{FF2B5EF4-FFF2-40B4-BE49-F238E27FC236}">
                <a16:creationId xmlns:a16="http://schemas.microsoft.com/office/drawing/2014/main" id="{6A4B2D95-C2F3-4C0A-8A3F-771C57F24F7A}"/>
              </a:ext>
            </a:extLst>
          </p:cNvPr>
          <p:cNvSpPr txBox="1"/>
          <p:nvPr/>
        </p:nvSpPr>
        <p:spPr>
          <a:xfrm>
            <a:off x="406400" y="813172"/>
            <a:ext cx="11379201" cy="830997"/>
          </a:xfrm>
          <a:prstGeom prst="rect">
            <a:avLst/>
          </a:prstGeom>
          <a:noFill/>
        </p:spPr>
        <p:txBody>
          <a:bodyPr wrap="square">
            <a:spAutoFit/>
          </a:bodyPr>
          <a:lstStyle/>
          <a:p>
            <a:r>
              <a:rPr lang="zh-CN" altLang="en-US" sz="2400" dirty="0"/>
              <a:t>百川 </a:t>
            </a:r>
            <a:r>
              <a:rPr lang="en-US" altLang="zh-CN" sz="2400" dirty="0"/>
              <a:t>2 </a:t>
            </a:r>
            <a:r>
              <a:rPr lang="zh-CN" altLang="en-US" sz="2400" dirty="0"/>
              <a:t>还引入了对齐过程，生成了两个聊天模型：百川 </a:t>
            </a:r>
            <a:r>
              <a:rPr lang="en-US" altLang="zh-CN" sz="2400" dirty="0"/>
              <a:t>2-7B-Chat </a:t>
            </a:r>
            <a:r>
              <a:rPr lang="zh-CN" altLang="en-US" sz="2400" dirty="0"/>
              <a:t>和百川 </a:t>
            </a:r>
            <a:r>
              <a:rPr lang="en-US" altLang="zh-CN" sz="2400" dirty="0"/>
              <a:t>2-13B-Chat</a:t>
            </a:r>
            <a:r>
              <a:rPr lang="zh-CN" altLang="en-US" sz="2400" dirty="0"/>
              <a:t>。百川 </a:t>
            </a:r>
            <a:r>
              <a:rPr lang="en-US" altLang="zh-CN" sz="2400" dirty="0"/>
              <a:t>2 </a:t>
            </a:r>
            <a:r>
              <a:rPr lang="zh-CN" altLang="en-US" sz="2400" dirty="0"/>
              <a:t>的对齐过程包括 </a:t>
            </a:r>
            <a:r>
              <a:rPr lang="en-US" altLang="zh-CN" sz="2400" dirty="0"/>
              <a:t>SFT </a:t>
            </a:r>
            <a:r>
              <a:rPr lang="zh-CN" altLang="en-US" sz="2400" dirty="0"/>
              <a:t>和 </a:t>
            </a:r>
            <a:r>
              <a:rPr lang="en-US" altLang="zh-CN" sz="2400" dirty="0"/>
              <a:t>RLHF </a:t>
            </a:r>
            <a:r>
              <a:rPr lang="zh-CN" altLang="en-US" sz="2400" dirty="0"/>
              <a:t>两个主要组成部分。</a:t>
            </a:r>
          </a:p>
        </p:txBody>
      </p:sp>
      <p:sp>
        <p:nvSpPr>
          <p:cNvPr id="10" name="文本框 9">
            <a:extLst>
              <a:ext uri="{FF2B5EF4-FFF2-40B4-BE49-F238E27FC236}">
                <a16:creationId xmlns:a16="http://schemas.microsoft.com/office/drawing/2014/main" id="{65CD4342-5426-4BD1-B196-5FCA845B94D4}"/>
              </a:ext>
            </a:extLst>
          </p:cNvPr>
          <p:cNvSpPr txBox="1"/>
          <p:nvPr/>
        </p:nvSpPr>
        <p:spPr>
          <a:xfrm>
            <a:off x="373532" y="1943485"/>
            <a:ext cx="11379200" cy="1323439"/>
          </a:xfrm>
          <a:prstGeom prst="rect">
            <a:avLst/>
          </a:prstGeom>
          <a:noFill/>
        </p:spPr>
        <p:txBody>
          <a:bodyPr wrap="square">
            <a:spAutoFit/>
          </a:bodyPr>
          <a:lstStyle/>
          <a:p>
            <a:r>
              <a:rPr lang="en-US" altLang="zh-CN" sz="2000" dirty="0"/>
              <a:t>1. SFT</a:t>
            </a:r>
          </a:p>
          <a:p>
            <a:r>
              <a:rPr lang="zh-CN" altLang="en-US" sz="2000" dirty="0"/>
              <a:t>在 </a:t>
            </a:r>
            <a:r>
              <a:rPr lang="en-US" altLang="zh-CN" sz="2000" dirty="0"/>
              <a:t>SFT </a:t>
            </a:r>
            <a:r>
              <a:rPr lang="zh-CN" altLang="en-US" sz="2000" dirty="0"/>
              <a:t>阶段，请人类标注者标注从各种数据源收集的提示。根据与 </a:t>
            </a:r>
            <a:r>
              <a:rPr lang="en-US" altLang="zh-CN" sz="2000" dirty="0"/>
              <a:t>Claude </a:t>
            </a:r>
            <a:r>
              <a:rPr lang="zh-CN" altLang="en-US" sz="2000" dirty="0"/>
              <a:t>类似的关键原则，每个提示都被标记为“有帮助”或“无害”。为了验证数据质量，百川 </a:t>
            </a:r>
            <a:r>
              <a:rPr lang="en-US" altLang="zh-CN" sz="2000" dirty="0"/>
              <a:t>2 </a:t>
            </a:r>
            <a:r>
              <a:rPr lang="zh-CN" altLang="en-US" sz="2000" dirty="0"/>
              <a:t>使用交叉验证，即一个权威的标注者检查由特定众包工作者组标注的一批样本的质量，拒绝不符合质量标准的批次。</a:t>
            </a:r>
          </a:p>
        </p:txBody>
      </p:sp>
      <p:sp>
        <p:nvSpPr>
          <p:cNvPr id="11" name="文本框 10">
            <a:extLst>
              <a:ext uri="{FF2B5EF4-FFF2-40B4-BE49-F238E27FC236}">
                <a16:creationId xmlns:a16="http://schemas.microsoft.com/office/drawing/2014/main" id="{7DE54FB1-D194-4257-8D94-D3EA5BCC33FE}"/>
              </a:ext>
            </a:extLst>
          </p:cNvPr>
          <p:cNvSpPr txBox="1"/>
          <p:nvPr/>
        </p:nvSpPr>
        <p:spPr>
          <a:xfrm>
            <a:off x="406400" y="3332437"/>
            <a:ext cx="11313461" cy="1323439"/>
          </a:xfrm>
          <a:prstGeom prst="rect">
            <a:avLst/>
          </a:prstGeom>
          <a:noFill/>
        </p:spPr>
        <p:txBody>
          <a:bodyPr wrap="square">
            <a:spAutoFit/>
          </a:bodyPr>
          <a:lstStyle/>
          <a:p>
            <a:r>
              <a:rPr lang="en-US" altLang="zh-CN" sz="2000" dirty="0"/>
              <a:t>2. </a:t>
            </a:r>
            <a:r>
              <a:rPr lang="zh-CN" altLang="en-US" sz="2000" dirty="0"/>
              <a:t>奖励模型</a:t>
            </a:r>
          </a:p>
          <a:p>
            <a:r>
              <a:rPr lang="zh-CN" altLang="en-US" sz="2000" dirty="0"/>
              <a:t>百川 </a:t>
            </a:r>
            <a:r>
              <a:rPr lang="en-US" altLang="zh-CN" sz="2000" dirty="0"/>
              <a:t>2 </a:t>
            </a:r>
            <a:r>
              <a:rPr lang="zh-CN" altLang="en-US" sz="2000" dirty="0"/>
              <a:t>为所有提示设计了一个三层分类系统，包括 </a:t>
            </a:r>
            <a:r>
              <a:rPr lang="en-US" altLang="zh-CN" sz="2000" dirty="0"/>
              <a:t>6 </a:t>
            </a:r>
            <a:r>
              <a:rPr lang="zh-CN" altLang="en-US" sz="2000" dirty="0"/>
              <a:t>个主要类别、 </a:t>
            </a:r>
            <a:r>
              <a:rPr lang="en-US" altLang="zh-CN" sz="2000" dirty="0"/>
              <a:t>30 </a:t>
            </a:r>
            <a:r>
              <a:rPr lang="zh-CN" altLang="en-US" sz="2000" dirty="0"/>
              <a:t>个次要类别和 </a:t>
            </a:r>
            <a:r>
              <a:rPr lang="en-US" altLang="zh-CN" sz="2000" dirty="0"/>
              <a:t>200 </a:t>
            </a:r>
            <a:r>
              <a:rPr lang="zh-CN" altLang="en-US" sz="2000" dirty="0"/>
              <a:t>多个三级类别。从用户的角度看，百川 </a:t>
            </a:r>
            <a:r>
              <a:rPr lang="en-US" altLang="zh-CN" sz="2000" dirty="0"/>
              <a:t>2 </a:t>
            </a:r>
            <a:r>
              <a:rPr lang="zh-CN" altLang="en-US" sz="2000" dirty="0"/>
              <a:t>的分类系统旨在全面涵盖所有类型的用户需求。从奖励模型训练的角度看，每个类别内的提示具有足够的多样性，以确保能够良好地泛化。</a:t>
            </a:r>
          </a:p>
        </p:txBody>
      </p:sp>
      <p:sp>
        <p:nvSpPr>
          <p:cNvPr id="13" name="文本框 12">
            <a:extLst>
              <a:ext uri="{FF2B5EF4-FFF2-40B4-BE49-F238E27FC236}">
                <a16:creationId xmlns:a16="http://schemas.microsoft.com/office/drawing/2014/main" id="{00E909EA-EF68-4CAE-A894-D57422731ED0}"/>
              </a:ext>
            </a:extLst>
          </p:cNvPr>
          <p:cNvSpPr txBox="1"/>
          <p:nvPr/>
        </p:nvSpPr>
        <p:spPr>
          <a:xfrm>
            <a:off x="406400" y="4721389"/>
            <a:ext cx="11113250" cy="1323439"/>
          </a:xfrm>
          <a:prstGeom prst="rect">
            <a:avLst/>
          </a:prstGeom>
          <a:noFill/>
        </p:spPr>
        <p:txBody>
          <a:bodyPr wrap="square">
            <a:spAutoFit/>
          </a:bodyPr>
          <a:lstStyle/>
          <a:p>
            <a:r>
              <a:rPr lang="en-US" altLang="zh-CN" sz="2000" dirty="0"/>
              <a:t>3. PPO</a:t>
            </a:r>
          </a:p>
          <a:p>
            <a:r>
              <a:rPr lang="zh-CN" altLang="en-US" sz="2000" dirty="0"/>
              <a:t>在获得奖励模型之后，作者使用 </a:t>
            </a:r>
            <a:r>
              <a:rPr lang="en-US" altLang="zh-CN" sz="2000" dirty="0"/>
              <a:t>PPO </a:t>
            </a:r>
            <a:r>
              <a:rPr lang="zh-CN" altLang="en-US" sz="2000" dirty="0"/>
              <a:t>算法训练语言模型。百川 </a:t>
            </a:r>
            <a:r>
              <a:rPr lang="en-US" altLang="zh-CN" sz="2000" dirty="0"/>
              <a:t>2 </a:t>
            </a:r>
            <a:r>
              <a:rPr lang="zh-CN" altLang="en-US" sz="2000" dirty="0"/>
              <a:t>使用了四个模型：演员模型（负责生成响应）、参考模型（用于计算与固定参数的 </a:t>
            </a:r>
            <a:r>
              <a:rPr lang="en-US" altLang="zh-CN" sz="2000" dirty="0"/>
              <a:t>KL </a:t>
            </a:r>
            <a:r>
              <a:rPr lang="zh-CN" altLang="en-US" sz="2000" dirty="0"/>
              <a:t>惩罚）、奖励模型（提供整个响应的总体奖励，具有固定参数）和评论家模型（用于学习每个 </a:t>
            </a:r>
            <a:r>
              <a:rPr lang="en-US" altLang="zh-CN" sz="2000" dirty="0"/>
              <a:t>Token </a:t>
            </a:r>
            <a:r>
              <a:rPr lang="zh-CN" altLang="en-US" sz="2000" dirty="0"/>
              <a:t>的值）。</a:t>
            </a:r>
          </a:p>
        </p:txBody>
      </p:sp>
    </p:spTree>
    <p:extLst>
      <p:ext uri="{BB962C8B-B14F-4D97-AF65-F5344CB8AC3E}">
        <p14:creationId xmlns:p14="http://schemas.microsoft.com/office/powerpoint/2010/main" val="2593950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E21F3D38-5C36-419C-8FD7-6D48029FEB7A}"/>
              </a:ext>
            </a:extLst>
          </p:cNvPr>
          <p:cNvSpPr>
            <a:spLocks noGrp="1"/>
          </p:cNvSpPr>
          <p:nvPr>
            <p:ph type="title"/>
          </p:nvPr>
        </p:nvSpPr>
        <p:spPr>
          <a:xfrm>
            <a:off x="282633" y="0"/>
            <a:ext cx="10216342" cy="723207"/>
          </a:xfrm>
        </p:spPr>
        <p:txBody>
          <a:bodyPr>
            <a:normAutofit/>
          </a:bodyPr>
          <a:lstStyle/>
          <a:p>
            <a:r>
              <a:rPr lang="zh-CN" altLang="en-US" b="1" dirty="0"/>
              <a:t>本章总结</a:t>
            </a:r>
          </a:p>
        </p:txBody>
      </p:sp>
      <p:sp>
        <p:nvSpPr>
          <p:cNvPr id="4" name="文本框 3">
            <a:extLst>
              <a:ext uri="{FF2B5EF4-FFF2-40B4-BE49-F238E27FC236}">
                <a16:creationId xmlns:a16="http://schemas.microsoft.com/office/drawing/2014/main" id="{687C9234-17CF-4570-98A2-77037105BC2E}"/>
              </a:ext>
            </a:extLst>
          </p:cNvPr>
          <p:cNvSpPr txBox="1"/>
          <p:nvPr/>
        </p:nvSpPr>
        <p:spPr>
          <a:xfrm>
            <a:off x="442259" y="2736502"/>
            <a:ext cx="11307482" cy="1384995"/>
          </a:xfrm>
          <a:prstGeom prst="rect">
            <a:avLst/>
          </a:prstGeom>
          <a:noFill/>
        </p:spPr>
        <p:txBody>
          <a:bodyPr wrap="square">
            <a:spAutoFit/>
          </a:bodyPr>
          <a:lstStyle/>
          <a:p>
            <a:r>
              <a:rPr lang="zh-CN" altLang="en-US" sz="2800" dirty="0"/>
              <a:t>本章介绍了最具代表性的 </a:t>
            </a:r>
            <a:r>
              <a:rPr lang="en-US" altLang="zh-CN" sz="2800" dirty="0"/>
              <a:t>LLM </a:t>
            </a:r>
            <a:r>
              <a:rPr lang="zh-CN" altLang="en-US" sz="2800" dirty="0"/>
              <a:t>的结构，包括 </a:t>
            </a:r>
            <a:r>
              <a:rPr lang="en-US" altLang="zh-CN" sz="2800" dirty="0"/>
              <a:t>BERT</a:t>
            </a:r>
            <a:r>
              <a:rPr lang="zh-CN" altLang="en-US" sz="2800" dirty="0"/>
              <a:t>、</a:t>
            </a:r>
            <a:r>
              <a:rPr lang="en-US" altLang="zh-CN" sz="2800" dirty="0" err="1"/>
              <a:t>ViT</a:t>
            </a:r>
            <a:r>
              <a:rPr lang="zh-CN" altLang="en-US" sz="2800" dirty="0"/>
              <a:t>、</a:t>
            </a:r>
            <a:r>
              <a:rPr lang="en-US" altLang="zh-CN" sz="2800" dirty="0"/>
              <a:t>GPT </a:t>
            </a:r>
            <a:r>
              <a:rPr lang="zh-CN" altLang="en-US" sz="2800" dirty="0"/>
              <a:t>系列、</a:t>
            </a:r>
            <a:r>
              <a:rPr lang="en-US" altLang="zh-CN" sz="2800" dirty="0" err="1"/>
              <a:t>ChatGPT</a:t>
            </a:r>
            <a:r>
              <a:rPr lang="zh-CN" altLang="en-US" sz="2800" dirty="0"/>
              <a:t>、</a:t>
            </a:r>
            <a:r>
              <a:rPr lang="en-US" altLang="zh-CN" sz="2800" dirty="0" err="1"/>
              <a:t>ChatGLM</a:t>
            </a:r>
            <a:r>
              <a:rPr lang="zh-CN" altLang="en-US" sz="2800" dirty="0"/>
              <a:t>和百川大模型的结构。这些经典结构是多模态大模型的基础，也为接下来介绍多模态大模型核心技术奠定了基础。</a:t>
            </a:r>
          </a:p>
        </p:txBody>
      </p:sp>
    </p:spTree>
    <p:extLst>
      <p:ext uri="{BB962C8B-B14F-4D97-AF65-F5344CB8AC3E}">
        <p14:creationId xmlns:p14="http://schemas.microsoft.com/office/powerpoint/2010/main" val="2609942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41BF0-C763-468A-9401-0388B3365DF8}"/>
              </a:ext>
            </a:extLst>
          </p:cNvPr>
          <p:cNvSpPr>
            <a:spLocks noGrp="1"/>
          </p:cNvSpPr>
          <p:nvPr>
            <p:ph type="title"/>
          </p:nvPr>
        </p:nvSpPr>
        <p:spPr/>
        <p:txBody>
          <a:bodyPr/>
          <a:lstStyle/>
          <a:p>
            <a:r>
              <a:rPr lang="zh-CN" altLang="en-US" b="1" dirty="0"/>
              <a:t>目录</a:t>
            </a:r>
          </a:p>
        </p:txBody>
      </p:sp>
      <p:sp>
        <p:nvSpPr>
          <p:cNvPr id="4" name="文本框 3">
            <a:extLst>
              <a:ext uri="{FF2B5EF4-FFF2-40B4-BE49-F238E27FC236}">
                <a16:creationId xmlns:a16="http://schemas.microsoft.com/office/drawing/2014/main" id="{A5038B54-BEF4-4340-850A-314C4E15FE86}"/>
              </a:ext>
            </a:extLst>
          </p:cNvPr>
          <p:cNvSpPr txBox="1"/>
          <p:nvPr/>
        </p:nvSpPr>
        <p:spPr>
          <a:xfrm>
            <a:off x="573451" y="962265"/>
            <a:ext cx="7765709" cy="5151538"/>
          </a:xfrm>
          <a:prstGeom prst="rect">
            <a:avLst/>
          </a:prstGeom>
          <a:noFill/>
        </p:spPr>
        <p:txBody>
          <a:bodyPr wrap="square" rtlCol="0">
            <a:spAutoFit/>
          </a:bodyPr>
          <a:lstStyle/>
          <a:p>
            <a:pPr lvl="1">
              <a:lnSpc>
                <a:spcPct val="200000"/>
              </a:lnSpc>
            </a:pPr>
            <a:r>
              <a:rPr lang="en-US" altLang="zh-CN" sz="2400" b="1" dirty="0">
                <a:latin typeface="微软雅黑" panose="020B0503020204020204" pitchFamily="34" charset="-122"/>
                <a:ea typeface="微软雅黑" panose="020B0503020204020204" pitchFamily="34" charset="-122"/>
              </a:rPr>
              <a:t>1.1</a:t>
            </a:r>
            <a:r>
              <a:rPr lang="zh-CN" altLang="en-US" sz="2400" b="1" dirty="0">
                <a:latin typeface="微软雅黑" panose="020B0503020204020204" pitchFamily="34" charset="-122"/>
                <a:ea typeface="微软雅黑" panose="020B0503020204020204" pitchFamily="34" charset="-122"/>
              </a:rPr>
              <a:t> 多模态大模型基本概念</a:t>
            </a:r>
            <a:endParaRPr lang="en-US" altLang="zh-CN" sz="2400" b="1" dirty="0">
              <a:latin typeface="微软雅黑" panose="020B0503020204020204" pitchFamily="34" charset="-122"/>
              <a:ea typeface="微软雅黑" panose="020B0503020204020204" pitchFamily="34" charset="-122"/>
            </a:endParaRPr>
          </a:p>
          <a:p>
            <a:pPr lvl="1">
              <a:lnSpc>
                <a:spcPct val="200000"/>
              </a:lnSpc>
            </a:pPr>
            <a:r>
              <a:rPr lang="en-US" altLang="zh-CN" sz="2400" b="1" dirty="0">
                <a:latin typeface="微软雅黑" panose="020B0503020204020204" pitchFamily="34" charset="-122"/>
                <a:ea typeface="微软雅黑" panose="020B0503020204020204" pitchFamily="34" charset="-122"/>
              </a:rPr>
              <a:t>1.2 Bert</a:t>
            </a:r>
            <a:r>
              <a:rPr lang="zh-CN" altLang="en-US" sz="2400" b="1" dirty="0">
                <a:latin typeface="微软雅黑" panose="020B0503020204020204" pitchFamily="34" charset="-122"/>
                <a:ea typeface="微软雅黑" panose="020B0503020204020204" pitchFamily="34" charset="-122"/>
              </a:rPr>
              <a:t>技术详解</a:t>
            </a:r>
            <a:endParaRPr lang="en-US" altLang="zh-CN" sz="2400" b="1" dirty="0">
              <a:latin typeface="微软雅黑" panose="020B0503020204020204" pitchFamily="34" charset="-122"/>
              <a:ea typeface="微软雅黑" panose="020B0503020204020204" pitchFamily="34" charset="-122"/>
            </a:endParaRPr>
          </a:p>
          <a:p>
            <a:pPr lvl="1">
              <a:lnSpc>
                <a:spcPct val="200000"/>
              </a:lnSpc>
            </a:pPr>
            <a:r>
              <a:rPr lang="en-US" altLang="zh-CN" sz="2400" b="1" dirty="0">
                <a:latin typeface="微软雅黑" panose="020B0503020204020204" pitchFamily="34" charset="-122"/>
                <a:ea typeface="微软雅黑" panose="020B0503020204020204" pitchFamily="34" charset="-122"/>
              </a:rPr>
              <a:t>1.3 </a:t>
            </a:r>
            <a:r>
              <a:rPr lang="en-US" altLang="zh-CN" sz="2400" b="1" dirty="0" err="1">
                <a:latin typeface="微软雅黑" panose="020B0503020204020204" pitchFamily="34" charset="-122"/>
                <a:ea typeface="微软雅黑" panose="020B0503020204020204" pitchFamily="34" charset="-122"/>
              </a:rPr>
              <a:t>ViT</a:t>
            </a:r>
            <a:r>
              <a:rPr lang="zh-CN" altLang="en-US" sz="2400" b="1" dirty="0">
                <a:latin typeface="微软雅黑" panose="020B0503020204020204" pitchFamily="34" charset="-122"/>
                <a:ea typeface="微软雅黑" panose="020B0503020204020204" pitchFamily="34" charset="-122"/>
              </a:rPr>
              <a:t>技术详解</a:t>
            </a:r>
            <a:endParaRPr lang="en-US" altLang="zh-CN" sz="2400" b="1" dirty="0">
              <a:latin typeface="微软雅黑" panose="020B0503020204020204" pitchFamily="34" charset="-122"/>
              <a:ea typeface="微软雅黑" panose="020B0503020204020204" pitchFamily="34" charset="-122"/>
            </a:endParaRPr>
          </a:p>
          <a:p>
            <a:pPr lvl="1">
              <a:lnSpc>
                <a:spcPct val="200000"/>
              </a:lnSpc>
            </a:pPr>
            <a:r>
              <a:rPr lang="en-US" altLang="zh-CN" sz="2400" b="1" dirty="0">
                <a:latin typeface="微软雅黑" panose="020B0503020204020204" pitchFamily="34" charset="-122"/>
                <a:ea typeface="微软雅黑" panose="020B0503020204020204" pitchFamily="34" charset="-122"/>
              </a:rPr>
              <a:t>1.4 GPT</a:t>
            </a:r>
            <a:r>
              <a:rPr lang="zh-CN" altLang="en-US" sz="2400" b="1" dirty="0">
                <a:latin typeface="微软雅黑" panose="020B0503020204020204" pitchFamily="34" charset="-122"/>
                <a:ea typeface="微软雅黑" panose="020B0503020204020204" pitchFamily="34" charset="-122"/>
              </a:rPr>
              <a:t>系列</a:t>
            </a:r>
            <a:endParaRPr lang="en-US" altLang="zh-CN" sz="2400" b="1" dirty="0">
              <a:latin typeface="微软雅黑" panose="020B0503020204020204" pitchFamily="34" charset="-122"/>
              <a:ea typeface="微软雅黑" panose="020B0503020204020204" pitchFamily="34" charset="-122"/>
            </a:endParaRPr>
          </a:p>
          <a:p>
            <a:pPr lvl="1">
              <a:lnSpc>
                <a:spcPct val="200000"/>
              </a:lnSpc>
            </a:pPr>
            <a:r>
              <a:rPr lang="en-US" altLang="zh-CN" sz="2400" b="1" dirty="0">
                <a:latin typeface="微软雅黑" panose="020B0503020204020204" pitchFamily="34" charset="-122"/>
                <a:ea typeface="微软雅黑" panose="020B0503020204020204" pitchFamily="34" charset="-122"/>
              </a:rPr>
              <a:t>1.5 </a:t>
            </a:r>
            <a:r>
              <a:rPr lang="en-US" altLang="zh-CN" sz="2400" b="1" dirty="0" err="1">
                <a:latin typeface="微软雅黑" panose="020B0503020204020204" pitchFamily="34" charset="-122"/>
                <a:ea typeface="微软雅黑" panose="020B0503020204020204" pitchFamily="34" charset="-122"/>
              </a:rPr>
              <a:t>ChatGPT</a:t>
            </a:r>
            <a:r>
              <a:rPr lang="zh-CN" altLang="en-US" sz="2400" b="1" dirty="0">
                <a:latin typeface="微软雅黑" panose="020B0503020204020204" pitchFamily="34" charset="-122"/>
                <a:ea typeface="微软雅黑" panose="020B0503020204020204" pitchFamily="34" charset="-122"/>
              </a:rPr>
              <a:t>简介</a:t>
            </a:r>
            <a:endParaRPr lang="en-US" altLang="zh-CN" sz="2400" b="1" dirty="0">
              <a:latin typeface="微软雅黑" panose="020B0503020204020204" pitchFamily="34" charset="-122"/>
              <a:ea typeface="微软雅黑" panose="020B0503020204020204" pitchFamily="34" charset="-122"/>
            </a:endParaRPr>
          </a:p>
          <a:p>
            <a:pPr lvl="1">
              <a:lnSpc>
                <a:spcPct val="200000"/>
              </a:lnSpc>
            </a:pPr>
            <a:r>
              <a:rPr lang="en-US" altLang="zh-CN" sz="2400" b="1" dirty="0">
                <a:latin typeface="微软雅黑" panose="020B0503020204020204" pitchFamily="34" charset="-122"/>
                <a:ea typeface="微软雅黑" panose="020B0503020204020204" pitchFamily="34" charset="-122"/>
              </a:rPr>
              <a:t>1.6 </a:t>
            </a:r>
            <a:r>
              <a:rPr lang="en-US" altLang="zh-CN" sz="2400" b="1" dirty="0" err="1">
                <a:latin typeface="微软雅黑" panose="020B0503020204020204" pitchFamily="34" charset="-122"/>
                <a:ea typeface="微软雅黑" panose="020B0503020204020204" pitchFamily="34" charset="-122"/>
              </a:rPr>
              <a:t>ChatGLM</a:t>
            </a:r>
            <a:endParaRPr lang="en-US" altLang="zh-CN" sz="2400" b="1" dirty="0">
              <a:latin typeface="微软雅黑" panose="020B0503020204020204" pitchFamily="34" charset="-122"/>
              <a:ea typeface="微软雅黑" panose="020B0503020204020204" pitchFamily="34" charset="-122"/>
            </a:endParaRPr>
          </a:p>
          <a:p>
            <a:pPr lvl="1">
              <a:lnSpc>
                <a:spcPct val="200000"/>
              </a:lnSpc>
            </a:pPr>
            <a:r>
              <a:rPr lang="en-US" altLang="zh-CN" sz="2400" b="1" dirty="0">
                <a:latin typeface="微软雅黑" panose="020B0503020204020204" pitchFamily="34" charset="-122"/>
                <a:ea typeface="微软雅黑" panose="020B0503020204020204" pitchFamily="34" charset="-122"/>
              </a:rPr>
              <a:t>1.7 </a:t>
            </a:r>
            <a:r>
              <a:rPr lang="zh-CN" altLang="en-US" sz="2400" b="1" dirty="0">
                <a:latin typeface="微软雅黑" panose="020B0503020204020204" pitchFamily="34" charset="-122"/>
                <a:ea typeface="微软雅黑" panose="020B0503020204020204" pitchFamily="34" charset="-122"/>
              </a:rPr>
              <a:t>百川大模型</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1148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0800000">
            <a:off x="0" y="-7"/>
            <a:ext cx="12192000" cy="2426618"/>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0800000">
            <a:off x="0" y="2493941"/>
            <a:ext cx="12192000" cy="70698"/>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536239" y="3793315"/>
            <a:ext cx="5119523" cy="1107996"/>
          </a:xfrm>
          <a:prstGeom prst="rect">
            <a:avLst/>
          </a:prstGeom>
          <a:noFill/>
        </p:spPr>
        <p:txBody>
          <a:bodyPr wrap="square" rtlCol="0">
            <a:spAutoFit/>
          </a:bodyPr>
          <a:lstStyle/>
          <a:p>
            <a:pPr algn="ctr"/>
            <a:r>
              <a:rPr lang="zh-CN" altLang="en-US" sz="6600" b="1" dirty="0">
                <a:solidFill>
                  <a:srgbClr val="014924"/>
                </a:solidFill>
                <a:latin typeface="微软雅黑" panose="020B0503020204020204" pitchFamily="34" charset="-122"/>
                <a:ea typeface="微软雅黑" panose="020B0503020204020204" pitchFamily="34" charset="-122"/>
              </a:rPr>
              <a:t>感谢聆听</a:t>
            </a:r>
          </a:p>
        </p:txBody>
      </p:sp>
      <p:sp>
        <p:nvSpPr>
          <p:cNvPr id="19" name="文本框 18"/>
          <p:cNvSpPr txBox="1"/>
          <p:nvPr/>
        </p:nvSpPr>
        <p:spPr>
          <a:xfrm>
            <a:off x="323851" y="-24013"/>
            <a:ext cx="11544299" cy="3154706"/>
          </a:xfrm>
          <a:prstGeom prst="rect">
            <a:avLst/>
          </a:prstGeom>
        </p:spPr>
        <p:txBody>
          <a:bodyPr wrap="square" lIns="91436" tIns="45718" rIns="91436" bIns="45718">
            <a:spAutoFit/>
          </a:bodyPr>
          <a:lstStyle>
            <a:defPPr>
              <a:defRPr lang="zh-CN"/>
            </a:defPPr>
            <a:lvl1pPr algn="ctr">
              <a:defRPr sz="105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dist"/>
            <a:r>
              <a:rPr lang="en-US" altLang="zh-CN" sz="19900" b="1" dirty="0">
                <a:solidFill>
                  <a:schemeClr val="bg1">
                    <a:alpha val="10000"/>
                  </a:schemeClr>
                </a:solidFill>
              </a:rPr>
              <a:t>THANKS</a:t>
            </a:r>
            <a:endParaRPr lang="zh-CN" altLang="en-US" sz="19900" b="1" dirty="0">
              <a:solidFill>
                <a:schemeClr val="bg1">
                  <a:alpha val="10000"/>
                </a:schemeClr>
              </a:solidFill>
            </a:endParaRPr>
          </a:p>
        </p:txBody>
      </p:sp>
      <p:grpSp>
        <p:nvGrpSpPr>
          <p:cNvPr id="7" name="组合 6"/>
          <p:cNvGrpSpPr/>
          <p:nvPr/>
        </p:nvGrpSpPr>
        <p:grpSpPr>
          <a:xfrm>
            <a:off x="4876405" y="1196335"/>
            <a:ext cx="2439190" cy="2439192"/>
            <a:chOff x="5007734" y="902247"/>
            <a:chExt cx="2543685" cy="2543686"/>
          </a:xfrm>
        </p:grpSpPr>
        <p:sp>
          <p:nvSpPr>
            <p:cNvPr id="8" name="椭圆 7"/>
            <p:cNvSpPr/>
            <p:nvPr/>
          </p:nvSpPr>
          <p:spPr>
            <a:xfrm>
              <a:off x="5007734" y="902247"/>
              <a:ext cx="2543685" cy="2543686"/>
            </a:xfrm>
            <a:prstGeom prst="ellipse">
              <a:avLst/>
            </a:prstGeom>
            <a:gradFill flip="none" rotWithShape="1">
              <a:gsLst>
                <a:gs pos="0">
                  <a:schemeClr val="bg1"/>
                </a:gs>
                <a:gs pos="100000">
                  <a:srgbClr val="E8E8E8"/>
                </a:gs>
              </a:gsLst>
              <a:lin ang="5400000" scaled="1"/>
              <a:tileRect/>
            </a:gradFill>
            <a:ln>
              <a:noFill/>
            </a:ln>
            <a:effectLst>
              <a:outerShdw blurRad="139700" dist="381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0800000">
              <a:off x="5160137" y="1054647"/>
              <a:ext cx="2213120" cy="2213120"/>
            </a:xfrm>
            <a:prstGeom prst="ellipse">
              <a:avLst/>
            </a:prstGeom>
            <a:gradFill flip="none" rotWithShape="1">
              <a:gsLst>
                <a:gs pos="0">
                  <a:schemeClr val="bg1"/>
                </a:gs>
                <a:gs pos="100000">
                  <a:srgbClr val="E8E8E8"/>
                </a:gs>
              </a:gsLst>
              <a:lin ang="5400000" scaled="1"/>
              <a:tileRect/>
            </a:gradFill>
            <a:ln>
              <a:noFill/>
            </a:ln>
            <a:effectLst>
              <a:innerShdw blurRad="88900">
                <a:prstClr val="black">
                  <a:alpha val="1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127804" y="1438170"/>
            <a:ext cx="1936392" cy="1930811"/>
          </a:xfrm>
          <a:prstGeom prst="rect">
            <a:avLst/>
          </a:prstGeom>
        </p:spPr>
      </p:pic>
      <p:sp>
        <p:nvSpPr>
          <p:cNvPr id="11" name="矩形 10"/>
          <p:cNvSpPr/>
          <p:nvPr/>
        </p:nvSpPr>
        <p:spPr>
          <a:xfrm>
            <a:off x="1632443" y="6004529"/>
            <a:ext cx="9191940" cy="461665"/>
          </a:xfrm>
          <a:prstGeom prst="rect">
            <a:avLst/>
          </a:prstGeom>
        </p:spPr>
        <p:txBody>
          <a:bodyPr wrap="none">
            <a:spAutoFit/>
          </a:bodyPr>
          <a:lstStyle/>
          <a:p>
            <a:pPr algn="r" fontAlgn="base"/>
            <a:r>
              <a:rPr lang="en-US" altLang="zh-CN" sz="2400" b="1" dirty="0">
                <a:solidFill>
                  <a:srgbClr val="004B24"/>
                </a:solidFill>
                <a:latin typeface="Arial" panose="020B0604020202020204" pitchFamily="34" charset="0"/>
              </a:rPr>
              <a:t>Human Cyber Physical Intelligence Integration Lab (HCP-Lab)</a:t>
            </a:r>
          </a:p>
        </p:txBody>
      </p:sp>
      <p:sp>
        <p:nvSpPr>
          <p:cNvPr id="13" name="矩形 12"/>
          <p:cNvSpPr/>
          <p:nvPr/>
        </p:nvSpPr>
        <p:spPr>
          <a:xfrm>
            <a:off x="4866469" y="6466194"/>
            <a:ext cx="2723887" cy="369332"/>
          </a:xfrm>
          <a:prstGeom prst="rect">
            <a:avLst/>
          </a:prstGeom>
        </p:spPr>
        <p:txBody>
          <a:bodyPr wrap="none">
            <a:spAutoFit/>
          </a:bodyPr>
          <a:lstStyle/>
          <a:p>
            <a:r>
              <a:rPr lang="en-US" altLang="zh-CN" dirty="0">
                <a:solidFill>
                  <a:srgbClr val="004B24"/>
                </a:solidFill>
              </a:rPr>
              <a:t>http://www.sysu-hcp.net</a:t>
            </a:r>
          </a:p>
        </p:txBody>
      </p:sp>
    </p:spTree>
    <p:extLst>
      <p:ext uri="{BB962C8B-B14F-4D97-AF65-F5344CB8AC3E}">
        <p14:creationId xmlns:p14="http://schemas.microsoft.com/office/powerpoint/2010/main" val="721878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E21F3D38-5C36-419C-8FD7-6D48029FEB7A}"/>
              </a:ext>
            </a:extLst>
          </p:cNvPr>
          <p:cNvSpPr>
            <a:spLocks noGrp="1"/>
          </p:cNvSpPr>
          <p:nvPr>
            <p:ph type="title"/>
          </p:nvPr>
        </p:nvSpPr>
        <p:spPr>
          <a:xfrm>
            <a:off x="282633" y="0"/>
            <a:ext cx="10216342" cy="723207"/>
          </a:xfrm>
        </p:spPr>
        <p:txBody>
          <a:bodyPr>
            <a:normAutofit/>
          </a:bodyPr>
          <a:lstStyle/>
          <a:p>
            <a:r>
              <a:rPr lang="en-US" altLang="zh-CN" b="1" dirty="0"/>
              <a:t>1.1 </a:t>
            </a:r>
            <a:r>
              <a:rPr lang="zh-CN" altLang="en-US" b="1" dirty="0"/>
              <a:t>多模态大模型基本概念</a:t>
            </a:r>
          </a:p>
        </p:txBody>
      </p:sp>
      <p:sp>
        <p:nvSpPr>
          <p:cNvPr id="2" name="文本框 1">
            <a:extLst>
              <a:ext uri="{FF2B5EF4-FFF2-40B4-BE49-F238E27FC236}">
                <a16:creationId xmlns:a16="http://schemas.microsoft.com/office/drawing/2014/main" id="{8513108D-86A0-4761-8BE0-9D0131347A5A}"/>
              </a:ext>
            </a:extLst>
          </p:cNvPr>
          <p:cNvSpPr txBox="1"/>
          <p:nvPr/>
        </p:nvSpPr>
        <p:spPr>
          <a:xfrm>
            <a:off x="282633" y="902447"/>
            <a:ext cx="9369367" cy="461665"/>
          </a:xfrm>
          <a:prstGeom prst="rect">
            <a:avLst/>
          </a:prstGeom>
          <a:noFill/>
        </p:spPr>
        <p:txBody>
          <a:bodyPr wrap="square" rtlCol="0">
            <a:spAutoFit/>
          </a:bodyPr>
          <a:lstStyle/>
          <a:p>
            <a:r>
              <a:rPr lang="zh-CN" altLang="en-US" sz="2400" dirty="0">
                <a:latin typeface="+mj-ea"/>
                <a:ea typeface="+mj-ea"/>
              </a:rPr>
              <a:t>随着预训练语言模型的兴起，</a:t>
            </a:r>
            <a:r>
              <a:rPr lang="en-US" altLang="zh-CN" sz="2400" dirty="0">
                <a:latin typeface="+mj-ea"/>
                <a:ea typeface="+mj-ea"/>
              </a:rPr>
              <a:t>AI</a:t>
            </a:r>
            <a:r>
              <a:rPr lang="zh-CN" altLang="en-US" sz="2400" dirty="0">
                <a:latin typeface="+mj-ea"/>
                <a:ea typeface="+mj-ea"/>
              </a:rPr>
              <a:t>范式正在经历着深刻的变革：</a:t>
            </a:r>
          </a:p>
        </p:txBody>
      </p:sp>
      <p:sp>
        <p:nvSpPr>
          <p:cNvPr id="5" name="文本框 4">
            <a:extLst>
              <a:ext uri="{FF2B5EF4-FFF2-40B4-BE49-F238E27FC236}">
                <a16:creationId xmlns:a16="http://schemas.microsoft.com/office/drawing/2014/main" id="{73EAE4B1-5446-4037-BA29-6EEF8A14AC0A}"/>
              </a:ext>
            </a:extLst>
          </p:cNvPr>
          <p:cNvSpPr txBox="1"/>
          <p:nvPr/>
        </p:nvSpPr>
        <p:spPr>
          <a:xfrm>
            <a:off x="282633" y="1807486"/>
            <a:ext cx="6096000" cy="461665"/>
          </a:xfrm>
          <a:prstGeom prst="rect">
            <a:avLst/>
          </a:prstGeom>
          <a:noFill/>
        </p:spPr>
        <p:txBody>
          <a:bodyPr wrap="square" rtlCol="0">
            <a:spAutoFit/>
          </a:bodyPr>
          <a:lstStyle>
            <a:defPPr>
              <a:defRPr lang="zh-CN"/>
            </a:defPPr>
            <a:lvl1pPr>
              <a:defRPr sz="2400">
                <a:latin typeface="+mj-ea"/>
                <a:ea typeface="+mj-ea"/>
              </a:defRPr>
            </a:lvl1pPr>
          </a:lstStyle>
          <a:p>
            <a:r>
              <a:rPr lang="en-US" altLang="zh-CN" dirty="0"/>
              <a:t>1. </a:t>
            </a:r>
            <a:r>
              <a:rPr lang="zh-CN" altLang="en-US" dirty="0"/>
              <a:t>从单模态到多模态的范式转变</a:t>
            </a:r>
          </a:p>
        </p:txBody>
      </p:sp>
      <p:sp>
        <p:nvSpPr>
          <p:cNvPr id="7" name="文本框 6">
            <a:extLst>
              <a:ext uri="{FF2B5EF4-FFF2-40B4-BE49-F238E27FC236}">
                <a16:creationId xmlns:a16="http://schemas.microsoft.com/office/drawing/2014/main" id="{FB703B36-7A25-4004-A179-3B1ADC89672B}"/>
              </a:ext>
            </a:extLst>
          </p:cNvPr>
          <p:cNvSpPr txBox="1"/>
          <p:nvPr/>
        </p:nvSpPr>
        <p:spPr>
          <a:xfrm>
            <a:off x="282633" y="2555100"/>
            <a:ext cx="6096000" cy="461665"/>
          </a:xfrm>
          <a:prstGeom prst="rect">
            <a:avLst/>
          </a:prstGeom>
          <a:noFill/>
        </p:spPr>
        <p:txBody>
          <a:bodyPr wrap="square" rtlCol="0">
            <a:spAutoFit/>
          </a:bodyPr>
          <a:lstStyle>
            <a:defPPr>
              <a:defRPr lang="zh-CN"/>
            </a:defPPr>
            <a:lvl1pPr>
              <a:defRPr sz="2400">
                <a:latin typeface="+mj-ea"/>
                <a:ea typeface="+mj-ea"/>
              </a:defRPr>
            </a:lvl1pPr>
          </a:lstStyle>
          <a:p>
            <a:r>
              <a:rPr lang="en-US" altLang="zh-CN" dirty="0"/>
              <a:t>2. </a:t>
            </a:r>
            <a:r>
              <a:rPr lang="zh-CN" altLang="en-US" dirty="0"/>
              <a:t>从预测到生成的范式转变</a:t>
            </a:r>
          </a:p>
        </p:txBody>
      </p:sp>
      <p:sp>
        <p:nvSpPr>
          <p:cNvPr id="8" name="文本框 7">
            <a:extLst>
              <a:ext uri="{FF2B5EF4-FFF2-40B4-BE49-F238E27FC236}">
                <a16:creationId xmlns:a16="http://schemas.microsoft.com/office/drawing/2014/main" id="{A90E7A50-E4C2-42EE-B381-FF7B5E5E33D5}"/>
              </a:ext>
            </a:extLst>
          </p:cNvPr>
          <p:cNvSpPr txBox="1"/>
          <p:nvPr/>
        </p:nvSpPr>
        <p:spPr>
          <a:xfrm>
            <a:off x="282633" y="3302714"/>
            <a:ext cx="6096000" cy="461665"/>
          </a:xfrm>
          <a:prstGeom prst="rect">
            <a:avLst/>
          </a:prstGeom>
          <a:noFill/>
        </p:spPr>
        <p:txBody>
          <a:bodyPr wrap="square" rtlCol="0">
            <a:spAutoFit/>
          </a:bodyPr>
          <a:lstStyle>
            <a:defPPr>
              <a:defRPr lang="zh-CN"/>
            </a:defPPr>
            <a:lvl1pPr>
              <a:defRPr sz="2400">
                <a:latin typeface="+mj-ea"/>
                <a:ea typeface="+mj-ea"/>
              </a:defRPr>
            </a:lvl1pPr>
          </a:lstStyle>
          <a:p>
            <a:r>
              <a:rPr lang="en-US" altLang="zh-CN" dirty="0"/>
              <a:t>3. </a:t>
            </a:r>
            <a:r>
              <a:rPr lang="zh-CN" altLang="en-US" dirty="0"/>
              <a:t>从单任务到多任务的范式转变</a:t>
            </a:r>
          </a:p>
        </p:txBody>
      </p:sp>
      <p:sp>
        <p:nvSpPr>
          <p:cNvPr id="10" name="文本框 9">
            <a:extLst>
              <a:ext uri="{FF2B5EF4-FFF2-40B4-BE49-F238E27FC236}">
                <a16:creationId xmlns:a16="http://schemas.microsoft.com/office/drawing/2014/main" id="{3ED0ED09-F214-45B2-AD5F-DAA77489EE9B}"/>
              </a:ext>
            </a:extLst>
          </p:cNvPr>
          <p:cNvSpPr txBox="1"/>
          <p:nvPr/>
        </p:nvSpPr>
        <p:spPr>
          <a:xfrm>
            <a:off x="282633" y="4050328"/>
            <a:ext cx="6096000" cy="461665"/>
          </a:xfrm>
          <a:prstGeom prst="rect">
            <a:avLst/>
          </a:prstGeom>
          <a:noFill/>
        </p:spPr>
        <p:txBody>
          <a:bodyPr wrap="square" rtlCol="0">
            <a:spAutoFit/>
          </a:bodyPr>
          <a:lstStyle>
            <a:defPPr>
              <a:defRPr lang="zh-CN"/>
            </a:defPPr>
            <a:lvl1pPr>
              <a:defRPr sz="2400">
                <a:latin typeface="+mj-ea"/>
                <a:ea typeface="+mj-ea"/>
              </a:defRPr>
            </a:lvl1pPr>
          </a:lstStyle>
          <a:p>
            <a:r>
              <a:rPr lang="en-US" altLang="zh-CN" dirty="0"/>
              <a:t>4. </a:t>
            </a:r>
            <a:r>
              <a:rPr lang="zh-CN" altLang="en-US" dirty="0"/>
              <a:t>从感知到认知的范式转变</a:t>
            </a:r>
          </a:p>
        </p:txBody>
      </p:sp>
      <p:sp>
        <p:nvSpPr>
          <p:cNvPr id="12" name="文本框 11">
            <a:extLst>
              <a:ext uri="{FF2B5EF4-FFF2-40B4-BE49-F238E27FC236}">
                <a16:creationId xmlns:a16="http://schemas.microsoft.com/office/drawing/2014/main" id="{1F765CFA-D39C-4A25-A3FD-56A467E5E95C}"/>
              </a:ext>
            </a:extLst>
          </p:cNvPr>
          <p:cNvSpPr txBox="1"/>
          <p:nvPr/>
        </p:nvSpPr>
        <p:spPr>
          <a:xfrm>
            <a:off x="282633" y="4797941"/>
            <a:ext cx="6096000" cy="461665"/>
          </a:xfrm>
          <a:prstGeom prst="rect">
            <a:avLst/>
          </a:prstGeom>
          <a:noFill/>
        </p:spPr>
        <p:txBody>
          <a:bodyPr wrap="square" rtlCol="0">
            <a:spAutoFit/>
          </a:bodyPr>
          <a:lstStyle>
            <a:defPPr>
              <a:defRPr lang="zh-CN"/>
            </a:defPPr>
            <a:lvl1pPr>
              <a:defRPr sz="2400">
                <a:latin typeface="+mj-ea"/>
                <a:ea typeface="+mj-ea"/>
              </a:defRPr>
            </a:lvl1pPr>
          </a:lstStyle>
          <a:p>
            <a:r>
              <a:rPr lang="en-US" altLang="zh-CN" dirty="0"/>
              <a:t>5. </a:t>
            </a:r>
            <a:r>
              <a:rPr lang="zh-CN" altLang="en-US" dirty="0"/>
              <a:t>从大模型到超级智能体的转变</a:t>
            </a:r>
          </a:p>
        </p:txBody>
      </p:sp>
      <p:pic>
        <p:nvPicPr>
          <p:cNvPr id="14" name="图片 13">
            <a:extLst>
              <a:ext uri="{FF2B5EF4-FFF2-40B4-BE49-F238E27FC236}">
                <a16:creationId xmlns:a16="http://schemas.microsoft.com/office/drawing/2014/main" id="{AC0EAE50-4F98-49ED-8537-21037717D8EB}"/>
              </a:ext>
            </a:extLst>
          </p:cNvPr>
          <p:cNvPicPr>
            <a:picLocks noChangeAspect="1"/>
          </p:cNvPicPr>
          <p:nvPr/>
        </p:nvPicPr>
        <p:blipFill rotWithShape="1">
          <a:blip r:embed="rId3"/>
          <a:srcRect b="9038"/>
          <a:stretch/>
        </p:blipFill>
        <p:spPr>
          <a:xfrm>
            <a:off x="6096000" y="1496736"/>
            <a:ext cx="5212243" cy="3828299"/>
          </a:xfrm>
          <a:prstGeom prst="rect">
            <a:avLst/>
          </a:prstGeom>
        </p:spPr>
      </p:pic>
    </p:spTree>
    <p:extLst>
      <p:ext uri="{BB962C8B-B14F-4D97-AF65-F5344CB8AC3E}">
        <p14:creationId xmlns:p14="http://schemas.microsoft.com/office/powerpoint/2010/main" val="3821456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E21F3D38-5C36-419C-8FD7-6D48029FEB7A}"/>
              </a:ext>
            </a:extLst>
          </p:cNvPr>
          <p:cNvSpPr>
            <a:spLocks noGrp="1"/>
          </p:cNvSpPr>
          <p:nvPr>
            <p:ph type="title"/>
          </p:nvPr>
        </p:nvSpPr>
        <p:spPr>
          <a:xfrm>
            <a:off x="282633" y="0"/>
            <a:ext cx="10216342" cy="723207"/>
          </a:xfrm>
        </p:spPr>
        <p:txBody>
          <a:bodyPr>
            <a:normAutofit/>
          </a:bodyPr>
          <a:lstStyle/>
          <a:p>
            <a:r>
              <a:rPr lang="en-US" altLang="zh-CN" b="1" dirty="0"/>
              <a:t>1.1 </a:t>
            </a:r>
            <a:r>
              <a:rPr lang="zh-CN" altLang="en-US" b="1" dirty="0"/>
              <a:t>多模态大模型基本概念</a:t>
            </a:r>
          </a:p>
        </p:txBody>
      </p:sp>
      <p:sp>
        <p:nvSpPr>
          <p:cNvPr id="2" name="文本框 1">
            <a:extLst>
              <a:ext uri="{FF2B5EF4-FFF2-40B4-BE49-F238E27FC236}">
                <a16:creationId xmlns:a16="http://schemas.microsoft.com/office/drawing/2014/main" id="{8513108D-86A0-4761-8BE0-9D0131347A5A}"/>
              </a:ext>
            </a:extLst>
          </p:cNvPr>
          <p:cNvSpPr txBox="1"/>
          <p:nvPr/>
        </p:nvSpPr>
        <p:spPr>
          <a:xfrm>
            <a:off x="282633" y="836705"/>
            <a:ext cx="11275861" cy="830997"/>
          </a:xfrm>
          <a:prstGeom prst="rect">
            <a:avLst/>
          </a:prstGeom>
          <a:noFill/>
        </p:spPr>
        <p:txBody>
          <a:bodyPr wrap="square" rtlCol="0">
            <a:spAutoFit/>
          </a:bodyPr>
          <a:lstStyle/>
          <a:p>
            <a:r>
              <a:rPr lang="zh-CN" altLang="en-US" sz="2400" dirty="0">
                <a:latin typeface="+mj-ea"/>
                <a:ea typeface="+mj-ea"/>
              </a:rPr>
              <a:t>多模态基础模型旨在解决三个代表性问题：视觉理解任务、视觉生成任务及语言理解和生成相结合的通用接口。</a:t>
            </a:r>
          </a:p>
        </p:txBody>
      </p:sp>
      <p:sp>
        <p:nvSpPr>
          <p:cNvPr id="11" name="文本框 10">
            <a:extLst>
              <a:ext uri="{FF2B5EF4-FFF2-40B4-BE49-F238E27FC236}">
                <a16:creationId xmlns:a16="http://schemas.microsoft.com/office/drawing/2014/main" id="{D64EE5F5-FC24-4080-A0B3-84EBB1FAA059}"/>
              </a:ext>
            </a:extLst>
          </p:cNvPr>
          <p:cNvSpPr txBox="1"/>
          <p:nvPr/>
        </p:nvSpPr>
        <p:spPr>
          <a:xfrm>
            <a:off x="282633" y="1725265"/>
            <a:ext cx="11724096" cy="1323439"/>
          </a:xfrm>
          <a:prstGeom prst="rect">
            <a:avLst/>
          </a:prstGeom>
          <a:noFill/>
        </p:spPr>
        <p:txBody>
          <a:bodyPr wrap="square">
            <a:spAutoFit/>
          </a:bodyPr>
          <a:lstStyle/>
          <a:p>
            <a:pPr marL="457200" indent="-457200">
              <a:buAutoNum type="arabicPeriod"/>
            </a:pPr>
            <a:r>
              <a:rPr lang="zh-CN" altLang="en-US" sz="2000" dirty="0"/>
              <a:t>视觉理解模型</a:t>
            </a:r>
          </a:p>
          <a:p>
            <a:r>
              <a:rPr lang="zh-CN" altLang="en-US" sz="2000" dirty="0"/>
              <a:t>学习通用的视觉表征对于构建视觉基础模型至关重要，其原因在于预训练一个强大的视觉骨干模型是所有计算机视觉下游任务的基础，包括从图像级别（如图像分类、检索和字幕生成）到区域级别（如检测和定位）再到像素级别（如分割）的任务。</a:t>
            </a:r>
          </a:p>
        </p:txBody>
      </p:sp>
      <p:sp>
        <p:nvSpPr>
          <p:cNvPr id="13" name="文本框 12">
            <a:extLst>
              <a:ext uri="{FF2B5EF4-FFF2-40B4-BE49-F238E27FC236}">
                <a16:creationId xmlns:a16="http://schemas.microsoft.com/office/drawing/2014/main" id="{4527CB2E-C2B4-4AAC-AD40-56E1B839E79F}"/>
              </a:ext>
            </a:extLst>
          </p:cNvPr>
          <p:cNvSpPr txBox="1"/>
          <p:nvPr/>
        </p:nvSpPr>
        <p:spPr>
          <a:xfrm>
            <a:off x="282633" y="3317453"/>
            <a:ext cx="11724096" cy="1015663"/>
          </a:xfrm>
          <a:prstGeom prst="rect">
            <a:avLst/>
          </a:prstGeom>
          <a:noFill/>
        </p:spPr>
        <p:txBody>
          <a:bodyPr wrap="square">
            <a:spAutoFit/>
          </a:bodyPr>
          <a:lstStyle/>
          <a:p>
            <a:r>
              <a:rPr lang="en-US" altLang="zh-CN" sz="2000" dirty="0"/>
              <a:t>2. </a:t>
            </a:r>
            <a:r>
              <a:rPr lang="zh-CN" altLang="en-US" sz="2000" dirty="0"/>
              <a:t>视觉生成模型</a:t>
            </a:r>
          </a:p>
          <a:p>
            <a:r>
              <a:rPr lang="zh-CN" altLang="en-US" sz="2000" dirty="0"/>
              <a:t>由于大规模的图像文本数据的出现，基础图像生成模型得以构建。其中的关键技术包括矢量量化 </a:t>
            </a:r>
            <a:r>
              <a:rPr lang="en-US" altLang="zh-CN" sz="2000" dirty="0"/>
              <a:t>VAE </a:t>
            </a:r>
            <a:r>
              <a:rPr lang="zh-CN" altLang="en-US" sz="2000" dirty="0"/>
              <a:t>方法、扩散模型和自回归模型。</a:t>
            </a:r>
          </a:p>
        </p:txBody>
      </p:sp>
      <p:sp>
        <p:nvSpPr>
          <p:cNvPr id="15" name="文本框 14">
            <a:extLst>
              <a:ext uri="{FF2B5EF4-FFF2-40B4-BE49-F238E27FC236}">
                <a16:creationId xmlns:a16="http://schemas.microsoft.com/office/drawing/2014/main" id="{226C1A2D-9F4F-4583-A1C2-D7FA8CCE3463}"/>
              </a:ext>
            </a:extLst>
          </p:cNvPr>
          <p:cNvSpPr txBox="1"/>
          <p:nvPr/>
        </p:nvSpPr>
        <p:spPr>
          <a:xfrm>
            <a:off x="282633" y="4601865"/>
            <a:ext cx="11724096" cy="1631216"/>
          </a:xfrm>
          <a:prstGeom prst="rect">
            <a:avLst/>
          </a:prstGeom>
          <a:noFill/>
        </p:spPr>
        <p:txBody>
          <a:bodyPr wrap="square">
            <a:spAutoFit/>
          </a:bodyPr>
          <a:lstStyle/>
          <a:p>
            <a:r>
              <a:rPr lang="en-US" altLang="zh-CN" sz="2000" dirty="0"/>
              <a:t>3. </a:t>
            </a:r>
            <a:r>
              <a:rPr lang="zh-CN" altLang="en-US" sz="2000" dirty="0"/>
              <a:t>通用接口</a:t>
            </a:r>
          </a:p>
          <a:p>
            <a:r>
              <a:rPr lang="zh-CN" altLang="en-US" sz="2000" dirty="0"/>
              <a:t>前面提到的多模态基础模型是为特定目的设计的，用于解决一组特定的计算机视觉问题或任务。通用模型的出现为 </a:t>
            </a:r>
            <a:r>
              <a:rPr lang="en-US" altLang="zh-CN" sz="2000" dirty="0"/>
              <a:t>AI </a:t>
            </a:r>
            <a:r>
              <a:rPr lang="zh-CN" altLang="en-US" sz="2000" dirty="0"/>
              <a:t>智能体（ </a:t>
            </a:r>
            <a:r>
              <a:rPr lang="en-US" altLang="zh-CN" sz="2000" dirty="0"/>
              <a:t>AI Agent</a:t>
            </a:r>
            <a:r>
              <a:rPr lang="zh-CN" altLang="en-US" sz="2000" dirty="0"/>
              <a:t>）奠定了基础。现有的努力集中在上述三个研究问题上。第一个问题旨在统一视觉理解和生成模型。这些模型受到自然语言处理领域 </a:t>
            </a:r>
            <a:r>
              <a:rPr lang="en-US" altLang="zh-CN" sz="2000" dirty="0"/>
              <a:t>LLM </a:t>
            </a:r>
            <a:r>
              <a:rPr lang="zh-CN" altLang="en-US" sz="2000" dirty="0"/>
              <a:t>的统一精神的启发，但在建模中并没有利用预训练的 </a:t>
            </a:r>
            <a:r>
              <a:rPr lang="en-US" altLang="zh-CN" sz="2000" dirty="0"/>
              <a:t>LLM</a:t>
            </a:r>
            <a:r>
              <a:rPr lang="zh-CN" altLang="en-US" sz="2000" dirty="0"/>
              <a:t>。相比之下，另外两个问题在建模中包含 </a:t>
            </a:r>
            <a:r>
              <a:rPr lang="en-US" altLang="zh-CN" sz="2000" dirty="0"/>
              <a:t>LLM</a:t>
            </a:r>
            <a:r>
              <a:rPr lang="zh-CN" altLang="en-US" sz="2000" dirty="0"/>
              <a:t>，包括训练和与 </a:t>
            </a:r>
            <a:r>
              <a:rPr lang="en-US" altLang="zh-CN" sz="2000" dirty="0"/>
              <a:t>LLM </a:t>
            </a:r>
            <a:r>
              <a:rPr lang="zh-CN" altLang="en-US" sz="2000" dirty="0"/>
              <a:t>的连接。</a:t>
            </a:r>
          </a:p>
        </p:txBody>
      </p:sp>
    </p:spTree>
    <p:extLst>
      <p:ext uri="{BB962C8B-B14F-4D97-AF65-F5344CB8AC3E}">
        <p14:creationId xmlns:p14="http://schemas.microsoft.com/office/powerpoint/2010/main" val="366687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E21F3D38-5C36-419C-8FD7-6D48029FEB7A}"/>
              </a:ext>
            </a:extLst>
          </p:cNvPr>
          <p:cNvSpPr>
            <a:spLocks noGrp="1"/>
          </p:cNvSpPr>
          <p:nvPr>
            <p:ph type="title"/>
          </p:nvPr>
        </p:nvSpPr>
        <p:spPr>
          <a:xfrm>
            <a:off x="282633" y="0"/>
            <a:ext cx="10216342" cy="723207"/>
          </a:xfrm>
        </p:spPr>
        <p:txBody>
          <a:bodyPr>
            <a:normAutofit/>
          </a:bodyPr>
          <a:lstStyle/>
          <a:p>
            <a:r>
              <a:rPr lang="en-US" altLang="zh-CN" b="1" dirty="0"/>
              <a:t>1.2 Bert</a:t>
            </a:r>
            <a:r>
              <a:rPr lang="zh-CN" altLang="en-US" b="1" dirty="0"/>
              <a:t>技术详解</a:t>
            </a:r>
          </a:p>
        </p:txBody>
      </p:sp>
      <p:pic>
        <p:nvPicPr>
          <p:cNvPr id="3" name="图片 2">
            <a:extLst>
              <a:ext uri="{FF2B5EF4-FFF2-40B4-BE49-F238E27FC236}">
                <a16:creationId xmlns:a16="http://schemas.microsoft.com/office/drawing/2014/main" id="{CB5E868C-E946-40C6-B5D4-4985DFF1280E}"/>
              </a:ext>
            </a:extLst>
          </p:cNvPr>
          <p:cNvPicPr>
            <a:picLocks noChangeAspect="1"/>
          </p:cNvPicPr>
          <p:nvPr/>
        </p:nvPicPr>
        <p:blipFill>
          <a:blip r:embed="rId3"/>
          <a:stretch>
            <a:fillRect/>
          </a:stretch>
        </p:blipFill>
        <p:spPr>
          <a:xfrm>
            <a:off x="332946" y="1037233"/>
            <a:ext cx="5025339" cy="4783534"/>
          </a:xfrm>
          <a:prstGeom prst="rect">
            <a:avLst/>
          </a:prstGeom>
        </p:spPr>
      </p:pic>
      <p:sp>
        <p:nvSpPr>
          <p:cNvPr id="6" name="文本框 5">
            <a:extLst>
              <a:ext uri="{FF2B5EF4-FFF2-40B4-BE49-F238E27FC236}">
                <a16:creationId xmlns:a16="http://schemas.microsoft.com/office/drawing/2014/main" id="{95E6AD19-02BA-46AD-8D1E-FDEBF5FFAB82}"/>
              </a:ext>
            </a:extLst>
          </p:cNvPr>
          <p:cNvSpPr txBox="1"/>
          <p:nvPr/>
        </p:nvSpPr>
        <p:spPr>
          <a:xfrm>
            <a:off x="5534212" y="2032338"/>
            <a:ext cx="6496423" cy="2677656"/>
          </a:xfrm>
          <a:prstGeom prst="rect">
            <a:avLst/>
          </a:prstGeom>
          <a:noFill/>
        </p:spPr>
        <p:txBody>
          <a:bodyPr wrap="square">
            <a:spAutoFit/>
          </a:bodyPr>
          <a:lstStyle/>
          <a:p>
            <a:r>
              <a:rPr lang="en-US" altLang="zh-CN" sz="2400" dirty="0"/>
              <a:t>BERT </a:t>
            </a:r>
            <a:r>
              <a:rPr lang="zh-CN" altLang="en-US" sz="2400" dirty="0"/>
              <a:t>主要由多层 </a:t>
            </a:r>
            <a:r>
              <a:rPr lang="en-US" altLang="zh-CN" sz="2400" dirty="0"/>
              <a:t>Transformer </a:t>
            </a:r>
            <a:r>
              <a:rPr lang="zh-CN" altLang="en-US" sz="2400" dirty="0"/>
              <a:t>编码器组成，这意味着在编码过程中，每个位置都能获得所有位置的信息（不仅是历史位置的信息）。 </a:t>
            </a:r>
            <a:r>
              <a:rPr lang="en-US" altLang="zh-CN" sz="2400" dirty="0"/>
              <a:t>BERT </a:t>
            </a:r>
            <a:r>
              <a:rPr lang="zh-CN" altLang="en-US" sz="2400" dirty="0"/>
              <a:t>同样由输入层、编码层和输出层三部分组成，其中编码层由多层 </a:t>
            </a:r>
            <a:r>
              <a:rPr lang="en-US" altLang="zh-CN" sz="2400" dirty="0"/>
              <a:t>Transformer </a:t>
            </a:r>
            <a:r>
              <a:rPr lang="zh-CN" altLang="en-US" sz="2400" dirty="0"/>
              <a:t>编码器组成。在预训练时，模型的最后有两个输出层：掩码语言模型和下一句预测。</a:t>
            </a:r>
          </a:p>
        </p:txBody>
      </p:sp>
    </p:spTree>
    <p:extLst>
      <p:ext uri="{BB962C8B-B14F-4D97-AF65-F5344CB8AC3E}">
        <p14:creationId xmlns:p14="http://schemas.microsoft.com/office/powerpoint/2010/main" val="1207264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E21F3D38-5C36-419C-8FD7-6D48029FEB7A}"/>
              </a:ext>
            </a:extLst>
          </p:cNvPr>
          <p:cNvSpPr>
            <a:spLocks noGrp="1"/>
          </p:cNvSpPr>
          <p:nvPr>
            <p:ph type="title"/>
          </p:nvPr>
        </p:nvSpPr>
        <p:spPr>
          <a:xfrm>
            <a:off x="282633" y="0"/>
            <a:ext cx="10216342" cy="723207"/>
          </a:xfrm>
        </p:spPr>
        <p:txBody>
          <a:bodyPr>
            <a:normAutofit/>
          </a:bodyPr>
          <a:lstStyle/>
          <a:p>
            <a:r>
              <a:rPr lang="en-US" altLang="zh-CN" b="1" dirty="0"/>
              <a:t>1.2 Bert</a:t>
            </a:r>
            <a:r>
              <a:rPr lang="zh-CN" altLang="en-US" b="1" dirty="0"/>
              <a:t>技术详解</a:t>
            </a:r>
          </a:p>
        </p:txBody>
      </p:sp>
      <p:pic>
        <p:nvPicPr>
          <p:cNvPr id="4" name="图片 3">
            <a:extLst>
              <a:ext uri="{FF2B5EF4-FFF2-40B4-BE49-F238E27FC236}">
                <a16:creationId xmlns:a16="http://schemas.microsoft.com/office/drawing/2014/main" id="{EFE7E4C7-65D6-437E-BD2A-EE26B6D92642}"/>
              </a:ext>
            </a:extLst>
          </p:cNvPr>
          <p:cNvPicPr>
            <a:picLocks noChangeAspect="1"/>
          </p:cNvPicPr>
          <p:nvPr/>
        </p:nvPicPr>
        <p:blipFill>
          <a:blip r:embed="rId3"/>
          <a:stretch>
            <a:fillRect/>
          </a:stretch>
        </p:blipFill>
        <p:spPr>
          <a:xfrm>
            <a:off x="916282" y="1046386"/>
            <a:ext cx="9825663" cy="3322414"/>
          </a:xfrm>
          <a:prstGeom prst="rect">
            <a:avLst/>
          </a:prstGeom>
        </p:spPr>
      </p:pic>
      <p:sp>
        <p:nvSpPr>
          <p:cNvPr id="8" name="文本框 7">
            <a:extLst>
              <a:ext uri="{FF2B5EF4-FFF2-40B4-BE49-F238E27FC236}">
                <a16:creationId xmlns:a16="http://schemas.microsoft.com/office/drawing/2014/main" id="{8FB5B346-F23A-4BC7-A7A5-828137419803}"/>
              </a:ext>
            </a:extLst>
          </p:cNvPr>
          <p:cNvSpPr txBox="1"/>
          <p:nvPr/>
        </p:nvSpPr>
        <p:spPr>
          <a:xfrm>
            <a:off x="221129" y="4770602"/>
            <a:ext cx="11779625" cy="1569660"/>
          </a:xfrm>
          <a:prstGeom prst="rect">
            <a:avLst/>
          </a:prstGeom>
          <a:noFill/>
        </p:spPr>
        <p:txBody>
          <a:bodyPr wrap="square">
            <a:spAutoFit/>
          </a:bodyPr>
          <a:lstStyle/>
          <a:p>
            <a:r>
              <a:rPr lang="en-US" altLang="zh-CN" sz="2400" dirty="0"/>
              <a:t>BERT </a:t>
            </a:r>
            <a:r>
              <a:rPr lang="zh-CN" altLang="en-US" sz="2400" dirty="0"/>
              <a:t>模型的输入表示主要包括三个部分： </a:t>
            </a:r>
            <a:r>
              <a:rPr lang="en-US" altLang="zh-CN" sz="2400" dirty="0"/>
              <a:t>Token Embedding</a:t>
            </a:r>
            <a:r>
              <a:rPr lang="zh-CN" altLang="en-US" sz="2400" dirty="0"/>
              <a:t>、 </a:t>
            </a:r>
            <a:r>
              <a:rPr lang="en-US" altLang="zh-CN" sz="2400" dirty="0"/>
              <a:t>Segment Embedding </a:t>
            </a:r>
            <a:r>
              <a:rPr lang="zh-CN" altLang="en-US" sz="2400" dirty="0"/>
              <a:t>和</a:t>
            </a:r>
            <a:r>
              <a:rPr lang="en-US" altLang="zh-CN" sz="2400" dirty="0"/>
              <a:t>Position Embedding</a:t>
            </a:r>
            <a:r>
              <a:rPr lang="zh-CN" altLang="en-US" sz="2400" dirty="0"/>
              <a:t>。其中， </a:t>
            </a:r>
            <a:r>
              <a:rPr lang="en-US" altLang="zh-CN" sz="2400" dirty="0"/>
              <a:t>Token Embedding </a:t>
            </a:r>
            <a:r>
              <a:rPr lang="zh-CN" altLang="en-US" sz="2400" dirty="0"/>
              <a:t>用于表示每个单词的向量表示， </a:t>
            </a:r>
            <a:r>
              <a:rPr lang="en-US" altLang="zh-CN" sz="2400" dirty="0"/>
              <a:t>Segment Embedding </a:t>
            </a:r>
            <a:r>
              <a:rPr lang="zh-CN" altLang="en-US" sz="2400" dirty="0"/>
              <a:t>用于区分不同句子的输入， </a:t>
            </a:r>
            <a:r>
              <a:rPr lang="en-US" altLang="zh-CN" sz="2400" dirty="0"/>
              <a:t>Position Embedding </a:t>
            </a:r>
            <a:r>
              <a:rPr lang="zh-CN" altLang="en-US" sz="2400" dirty="0"/>
              <a:t>用于表明每个单词在句子中的位置。</a:t>
            </a:r>
          </a:p>
        </p:txBody>
      </p:sp>
    </p:spTree>
    <p:extLst>
      <p:ext uri="{BB962C8B-B14F-4D97-AF65-F5344CB8AC3E}">
        <p14:creationId xmlns:p14="http://schemas.microsoft.com/office/powerpoint/2010/main" val="1555309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E21F3D38-5C36-419C-8FD7-6D48029FEB7A}"/>
              </a:ext>
            </a:extLst>
          </p:cNvPr>
          <p:cNvSpPr>
            <a:spLocks noGrp="1"/>
          </p:cNvSpPr>
          <p:nvPr>
            <p:ph type="title"/>
          </p:nvPr>
        </p:nvSpPr>
        <p:spPr>
          <a:xfrm>
            <a:off x="282633" y="0"/>
            <a:ext cx="10216342" cy="723207"/>
          </a:xfrm>
        </p:spPr>
        <p:txBody>
          <a:bodyPr>
            <a:normAutofit/>
          </a:bodyPr>
          <a:lstStyle/>
          <a:p>
            <a:r>
              <a:rPr lang="en-US" altLang="zh-CN" b="1" dirty="0"/>
              <a:t>1.3 </a:t>
            </a:r>
            <a:r>
              <a:rPr lang="en-US" altLang="zh-CN" b="1" dirty="0" err="1"/>
              <a:t>ViT</a:t>
            </a:r>
            <a:r>
              <a:rPr lang="zh-CN" altLang="en-US" b="1" dirty="0"/>
              <a:t>技术详解</a:t>
            </a:r>
          </a:p>
        </p:txBody>
      </p:sp>
      <p:pic>
        <p:nvPicPr>
          <p:cNvPr id="3" name="图片 2">
            <a:extLst>
              <a:ext uri="{FF2B5EF4-FFF2-40B4-BE49-F238E27FC236}">
                <a16:creationId xmlns:a16="http://schemas.microsoft.com/office/drawing/2014/main" id="{AAAD606F-7ED5-42EC-AB5D-FF29FDF38A64}"/>
              </a:ext>
            </a:extLst>
          </p:cNvPr>
          <p:cNvPicPr>
            <a:picLocks noChangeAspect="1"/>
          </p:cNvPicPr>
          <p:nvPr/>
        </p:nvPicPr>
        <p:blipFill>
          <a:blip r:embed="rId3"/>
          <a:stretch>
            <a:fillRect/>
          </a:stretch>
        </p:blipFill>
        <p:spPr>
          <a:xfrm>
            <a:off x="1900520" y="767677"/>
            <a:ext cx="7990540" cy="4271866"/>
          </a:xfrm>
          <a:prstGeom prst="rect">
            <a:avLst/>
          </a:prstGeom>
        </p:spPr>
      </p:pic>
      <p:sp>
        <p:nvSpPr>
          <p:cNvPr id="6" name="文本框 5">
            <a:extLst>
              <a:ext uri="{FF2B5EF4-FFF2-40B4-BE49-F238E27FC236}">
                <a16:creationId xmlns:a16="http://schemas.microsoft.com/office/drawing/2014/main" id="{EA893DD3-26EC-48DF-9FB6-0C1988D71356}"/>
              </a:ext>
            </a:extLst>
          </p:cNvPr>
          <p:cNvSpPr txBox="1"/>
          <p:nvPr/>
        </p:nvSpPr>
        <p:spPr>
          <a:xfrm>
            <a:off x="282633" y="5165049"/>
            <a:ext cx="11449179" cy="1569660"/>
          </a:xfrm>
          <a:prstGeom prst="rect">
            <a:avLst/>
          </a:prstGeom>
          <a:noFill/>
        </p:spPr>
        <p:txBody>
          <a:bodyPr wrap="square">
            <a:spAutoFit/>
          </a:bodyPr>
          <a:lstStyle/>
          <a:p>
            <a:r>
              <a:rPr lang="en-US" altLang="zh-CN" sz="2400" dirty="0" err="1"/>
              <a:t>ViT</a:t>
            </a:r>
            <a:r>
              <a:rPr lang="en-US" altLang="zh-CN" sz="2400" dirty="0"/>
              <a:t> </a:t>
            </a:r>
            <a:r>
              <a:rPr lang="zh-CN" altLang="en-US" sz="2400" dirty="0"/>
              <a:t>模型的输入是图像，首先将图像分成一个个小的图像块（ </a:t>
            </a:r>
            <a:r>
              <a:rPr lang="en-US" altLang="zh-CN" sz="2400" dirty="0"/>
              <a:t>Patch</a:t>
            </a:r>
            <a:r>
              <a:rPr lang="zh-CN" altLang="en-US" sz="2400" dirty="0"/>
              <a:t>），然后将每个图像块进行扁平化处理，得到一个序列。接着，将序列输入 </a:t>
            </a:r>
            <a:r>
              <a:rPr lang="en-US" altLang="zh-CN" sz="2400" dirty="0"/>
              <a:t>Transformer </a:t>
            </a:r>
            <a:r>
              <a:rPr lang="zh-CN" altLang="en-US" sz="2400" dirty="0"/>
              <a:t>编码器中，通过多个 </a:t>
            </a:r>
            <a:r>
              <a:rPr lang="en-US" altLang="zh-CN" sz="2400" dirty="0"/>
              <a:t>Transformer</a:t>
            </a:r>
            <a:r>
              <a:rPr lang="zh-CN" altLang="en-US" sz="2400" dirty="0"/>
              <a:t>编码器层学习图像中的特征表示。最后，使用一个全连接层将编码器的输出映射到类别标签。</a:t>
            </a:r>
          </a:p>
        </p:txBody>
      </p:sp>
    </p:spTree>
    <p:extLst>
      <p:ext uri="{BB962C8B-B14F-4D97-AF65-F5344CB8AC3E}">
        <p14:creationId xmlns:p14="http://schemas.microsoft.com/office/powerpoint/2010/main" val="2186733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E21F3D38-5C36-419C-8FD7-6D48029FEB7A}"/>
              </a:ext>
            </a:extLst>
          </p:cNvPr>
          <p:cNvSpPr>
            <a:spLocks noGrp="1"/>
          </p:cNvSpPr>
          <p:nvPr>
            <p:ph type="title"/>
          </p:nvPr>
        </p:nvSpPr>
        <p:spPr>
          <a:xfrm>
            <a:off x="282633" y="0"/>
            <a:ext cx="10216342" cy="723207"/>
          </a:xfrm>
        </p:spPr>
        <p:txBody>
          <a:bodyPr>
            <a:normAutofit/>
          </a:bodyPr>
          <a:lstStyle/>
          <a:p>
            <a:r>
              <a:rPr lang="en-US" altLang="zh-CN" b="1" dirty="0"/>
              <a:t>1.3 </a:t>
            </a:r>
            <a:r>
              <a:rPr lang="en-US" altLang="zh-CN" b="1" dirty="0" err="1"/>
              <a:t>ViT</a:t>
            </a:r>
            <a:r>
              <a:rPr lang="zh-CN" altLang="en-US" b="1" dirty="0"/>
              <a:t>技术详解</a:t>
            </a:r>
          </a:p>
        </p:txBody>
      </p:sp>
      <p:pic>
        <p:nvPicPr>
          <p:cNvPr id="4" name="图片 3">
            <a:extLst>
              <a:ext uri="{FF2B5EF4-FFF2-40B4-BE49-F238E27FC236}">
                <a16:creationId xmlns:a16="http://schemas.microsoft.com/office/drawing/2014/main" id="{57FAE9CA-1E3F-441B-8E95-26D0D7A569A5}"/>
              </a:ext>
            </a:extLst>
          </p:cNvPr>
          <p:cNvPicPr>
            <a:picLocks noChangeAspect="1"/>
          </p:cNvPicPr>
          <p:nvPr/>
        </p:nvPicPr>
        <p:blipFill>
          <a:blip r:embed="rId3"/>
          <a:stretch>
            <a:fillRect/>
          </a:stretch>
        </p:blipFill>
        <p:spPr>
          <a:xfrm>
            <a:off x="2596846" y="926353"/>
            <a:ext cx="6627765" cy="3454033"/>
          </a:xfrm>
          <a:prstGeom prst="rect">
            <a:avLst/>
          </a:prstGeom>
        </p:spPr>
      </p:pic>
      <p:sp>
        <p:nvSpPr>
          <p:cNvPr id="8" name="文本框 7">
            <a:extLst>
              <a:ext uri="{FF2B5EF4-FFF2-40B4-BE49-F238E27FC236}">
                <a16:creationId xmlns:a16="http://schemas.microsoft.com/office/drawing/2014/main" id="{2909EF9E-3C5F-41C1-B985-E561D22F91F6}"/>
              </a:ext>
            </a:extLst>
          </p:cNvPr>
          <p:cNvSpPr txBox="1"/>
          <p:nvPr/>
        </p:nvSpPr>
        <p:spPr>
          <a:xfrm>
            <a:off x="579717" y="4380386"/>
            <a:ext cx="11032564" cy="2308324"/>
          </a:xfrm>
          <a:prstGeom prst="rect">
            <a:avLst/>
          </a:prstGeom>
          <a:noFill/>
        </p:spPr>
        <p:txBody>
          <a:bodyPr wrap="square">
            <a:spAutoFit/>
          </a:bodyPr>
          <a:lstStyle/>
          <a:p>
            <a:r>
              <a:rPr lang="en-US" altLang="zh-CN" sz="2400" dirty="0"/>
              <a:t>MAE </a:t>
            </a:r>
            <a:r>
              <a:rPr lang="zh-CN" altLang="en-US" sz="2400" dirty="0"/>
              <a:t>是一个非对称的编码器</a:t>
            </a:r>
            <a:r>
              <a:rPr lang="en-US" altLang="zh-CN" sz="2400" dirty="0"/>
              <a:t>-</a:t>
            </a:r>
            <a:r>
              <a:rPr lang="zh-CN" altLang="en-US" sz="2400" dirty="0"/>
              <a:t>解码器（ </a:t>
            </a:r>
            <a:r>
              <a:rPr lang="en-US" altLang="zh-CN" sz="2400" dirty="0"/>
              <a:t>Encoder-Decoder</a:t>
            </a:r>
            <a:r>
              <a:rPr lang="zh-CN" altLang="en-US" sz="2400" dirty="0"/>
              <a:t>）结构的模型，编码器结构采用了 </a:t>
            </a:r>
            <a:r>
              <a:rPr lang="en-US" altLang="zh-CN" sz="2400" dirty="0" err="1"/>
              <a:t>ViT</a:t>
            </a:r>
            <a:r>
              <a:rPr lang="en-US" altLang="zh-CN" sz="2400" dirty="0"/>
              <a:t> </a:t>
            </a:r>
            <a:r>
              <a:rPr lang="zh-CN" altLang="en-US" sz="2400" dirty="0"/>
              <a:t>提出的以 </a:t>
            </a:r>
            <a:r>
              <a:rPr lang="en-US" altLang="zh-CN" sz="2400" dirty="0"/>
              <a:t>Transformer </a:t>
            </a:r>
            <a:r>
              <a:rPr lang="zh-CN" altLang="en-US" sz="2400" dirty="0"/>
              <a:t>为基础的骨干网络，它基于图像块的输入正好可以作为掩码的基本单元。 </a:t>
            </a:r>
            <a:r>
              <a:rPr lang="en-US" altLang="zh-CN" sz="2400" dirty="0"/>
              <a:t>MAE </a:t>
            </a:r>
            <a:r>
              <a:rPr lang="zh-CN" altLang="en-US" sz="2400" dirty="0"/>
              <a:t>的解码器是一个轻量级的结构，在深度和宽度上都比编码器小很多。 </a:t>
            </a:r>
            <a:r>
              <a:rPr lang="en-US" altLang="zh-CN" sz="2400" dirty="0"/>
              <a:t>MAE </a:t>
            </a:r>
            <a:r>
              <a:rPr lang="zh-CN" altLang="en-US" sz="2400" dirty="0"/>
              <a:t>的另一个非对称特性表现在编码器仅将未被掩码的部分作为输入，而解码器将整个图像的图像块（掩码标志和编码器编码后的未被掩码图像块的图像特征）作为输入。</a:t>
            </a:r>
          </a:p>
        </p:txBody>
      </p:sp>
    </p:spTree>
    <p:extLst>
      <p:ext uri="{BB962C8B-B14F-4D97-AF65-F5344CB8AC3E}">
        <p14:creationId xmlns:p14="http://schemas.microsoft.com/office/powerpoint/2010/main" val="2606201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E21F3D38-5C36-419C-8FD7-6D48029FEB7A}"/>
              </a:ext>
            </a:extLst>
          </p:cNvPr>
          <p:cNvSpPr>
            <a:spLocks noGrp="1"/>
          </p:cNvSpPr>
          <p:nvPr>
            <p:ph type="title"/>
          </p:nvPr>
        </p:nvSpPr>
        <p:spPr>
          <a:xfrm>
            <a:off x="282633" y="0"/>
            <a:ext cx="10216342" cy="723207"/>
          </a:xfrm>
        </p:spPr>
        <p:txBody>
          <a:bodyPr>
            <a:normAutofit/>
          </a:bodyPr>
          <a:lstStyle/>
          <a:p>
            <a:r>
              <a:rPr lang="en-US" altLang="zh-CN" b="1" dirty="0"/>
              <a:t>1.4 GPT</a:t>
            </a:r>
            <a:r>
              <a:rPr lang="zh-CN" altLang="en-US" b="1" dirty="0"/>
              <a:t>系列</a:t>
            </a:r>
          </a:p>
        </p:txBody>
      </p:sp>
      <p:pic>
        <p:nvPicPr>
          <p:cNvPr id="3" name="图片 2">
            <a:extLst>
              <a:ext uri="{FF2B5EF4-FFF2-40B4-BE49-F238E27FC236}">
                <a16:creationId xmlns:a16="http://schemas.microsoft.com/office/drawing/2014/main" id="{25604A8C-134D-4CF7-83F1-DE0641F7D45B}"/>
              </a:ext>
            </a:extLst>
          </p:cNvPr>
          <p:cNvPicPr>
            <a:picLocks noChangeAspect="1"/>
          </p:cNvPicPr>
          <p:nvPr/>
        </p:nvPicPr>
        <p:blipFill>
          <a:blip r:embed="rId3"/>
          <a:stretch>
            <a:fillRect/>
          </a:stretch>
        </p:blipFill>
        <p:spPr>
          <a:xfrm>
            <a:off x="2072513" y="864655"/>
            <a:ext cx="7746830" cy="3652166"/>
          </a:xfrm>
          <a:prstGeom prst="rect">
            <a:avLst/>
          </a:prstGeom>
        </p:spPr>
      </p:pic>
      <p:sp>
        <p:nvSpPr>
          <p:cNvPr id="5" name="文本框 4">
            <a:extLst>
              <a:ext uri="{FF2B5EF4-FFF2-40B4-BE49-F238E27FC236}">
                <a16:creationId xmlns:a16="http://schemas.microsoft.com/office/drawing/2014/main" id="{4C1B3736-88EA-4B73-9215-1568033E79CF}"/>
              </a:ext>
            </a:extLst>
          </p:cNvPr>
          <p:cNvSpPr txBox="1"/>
          <p:nvPr/>
        </p:nvSpPr>
        <p:spPr>
          <a:xfrm>
            <a:off x="696259" y="4722619"/>
            <a:ext cx="11328400" cy="1938992"/>
          </a:xfrm>
          <a:prstGeom prst="rect">
            <a:avLst/>
          </a:prstGeom>
          <a:noFill/>
        </p:spPr>
        <p:txBody>
          <a:bodyPr wrap="square">
            <a:spAutoFit/>
          </a:bodyPr>
          <a:lstStyle/>
          <a:p>
            <a:r>
              <a:rPr lang="en-US" altLang="zh-CN" sz="2000" dirty="0"/>
              <a:t>GPT-1 </a:t>
            </a:r>
            <a:r>
              <a:rPr lang="zh-CN" altLang="en-US" sz="2000" dirty="0"/>
              <a:t>模型的训练主要包括以下两个阶段。</a:t>
            </a:r>
          </a:p>
          <a:p>
            <a:r>
              <a:rPr lang="zh-CN" altLang="en-US" sz="2000" dirty="0"/>
              <a:t>（ </a:t>
            </a:r>
            <a:r>
              <a:rPr lang="en-US" altLang="zh-CN" sz="2000" dirty="0"/>
              <a:t>1</a:t>
            </a:r>
            <a:r>
              <a:rPr lang="zh-CN" altLang="en-US" sz="2000" dirty="0"/>
              <a:t>） 无监督预训练：利用大量未标注的数据预训练一个语言模型。</a:t>
            </a:r>
          </a:p>
          <a:p>
            <a:r>
              <a:rPr lang="zh-CN" altLang="en-US" sz="2000" dirty="0"/>
              <a:t>（ </a:t>
            </a:r>
            <a:r>
              <a:rPr lang="en-US" altLang="zh-CN" sz="2000" dirty="0"/>
              <a:t>2</a:t>
            </a:r>
            <a:r>
              <a:rPr lang="zh-CN" altLang="en-US" sz="2000" dirty="0"/>
              <a:t>） 有监督微调：利用标注数据对预训练好的语言模型进行微调，将其迁移到各种有监督的自然语言处理任务上。 </a:t>
            </a:r>
            <a:r>
              <a:rPr lang="en-US" altLang="zh-CN" sz="2000" dirty="0"/>
              <a:t>GPT-1 </a:t>
            </a:r>
            <a:r>
              <a:rPr lang="zh-CN" altLang="en-US" sz="2000" dirty="0"/>
              <a:t>这样的训练方式本质上是一种半监督方法，旨在学习一个通用的表示，让其在后续训练不同的任务时，只需要很小的改动。 </a:t>
            </a:r>
            <a:r>
              <a:rPr lang="en-US" altLang="zh-CN" sz="2000" dirty="0"/>
              <a:t>GPT-1 </a:t>
            </a:r>
            <a:r>
              <a:rPr lang="zh-CN" altLang="en-US" sz="2000" dirty="0"/>
              <a:t>的整体结构如图 所示，左图为 </a:t>
            </a:r>
            <a:r>
              <a:rPr lang="en-US" altLang="zh-CN" sz="2000" dirty="0"/>
              <a:t>GPT-1 </a:t>
            </a:r>
            <a:r>
              <a:rPr lang="zh-CN" altLang="en-US" sz="2000" dirty="0"/>
              <a:t>采用的 </a:t>
            </a:r>
            <a:r>
              <a:rPr lang="en-US" altLang="zh-CN" sz="2000" dirty="0"/>
              <a:t>Transformer </a:t>
            </a:r>
            <a:r>
              <a:rPr lang="zh-CN" altLang="en-US" sz="2000" dirty="0"/>
              <a:t>结构和训练目标，右图为 </a:t>
            </a:r>
            <a:r>
              <a:rPr lang="en-US" altLang="zh-CN" sz="2000" dirty="0"/>
              <a:t>GPT-1 </a:t>
            </a:r>
            <a:r>
              <a:rPr lang="zh-CN" altLang="en-US" sz="2000" dirty="0"/>
              <a:t>训练的不同微调任务。</a:t>
            </a:r>
          </a:p>
        </p:txBody>
      </p:sp>
    </p:spTree>
    <p:extLst>
      <p:ext uri="{BB962C8B-B14F-4D97-AF65-F5344CB8AC3E}">
        <p14:creationId xmlns:p14="http://schemas.microsoft.com/office/powerpoint/2010/main" val="759075064"/>
      </p:ext>
    </p:extLst>
  </p:cSld>
  <p:clrMapOvr>
    <a:masterClrMapping/>
  </p:clrMapOvr>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55F51"/>
      </a:dk2>
      <a:lt2>
        <a:srgbClr val="E2DFCC"/>
      </a:lt2>
      <a:accent1>
        <a:srgbClr val="014924"/>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中山大学PPT模板-中山大学PPT 02</Template>
  <TotalTime>16306</TotalTime>
  <Words>2426</Words>
  <Application>Microsoft Office PowerPoint</Application>
  <PresentationFormat>宽屏</PresentationFormat>
  <Paragraphs>109</Paragraphs>
  <Slides>20</Slides>
  <Notes>19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等线</vt:lpstr>
      <vt:lpstr>黑体</vt:lpstr>
      <vt:lpstr>微软雅黑</vt:lpstr>
      <vt:lpstr>微软雅黑</vt:lpstr>
      <vt:lpstr>Arial</vt:lpstr>
      <vt:lpstr>Arial Black</vt:lpstr>
      <vt:lpstr>Office 主题</vt:lpstr>
      <vt:lpstr>PowerPoint 演示文稿</vt:lpstr>
      <vt:lpstr>目录</vt:lpstr>
      <vt:lpstr>1.1 多模态大模型基本概念</vt:lpstr>
      <vt:lpstr>1.1 多模态大模型基本概念</vt:lpstr>
      <vt:lpstr>1.2 Bert技术详解</vt:lpstr>
      <vt:lpstr>1.2 Bert技术详解</vt:lpstr>
      <vt:lpstr>1.3 ViT技术详解</vt:lpstr>
      <vt:lpstr>1.3 ViT技术详解</vt:lpstr>
      <vt:lpstr>1.4 GPT系列</vt:lpstr>
      <vt:lpstr>1.4 GPT系列</vt:lpstr>
      <vt:lpstr>1.4 GPT系列</vt:lpstr>
      <vt:lpstr>1.5 ChatGPT简介</vt:lpstr>
      <vt:lpstr>1.5 ChatGPT简介</vt:lpstr>
      <vt:lpstr>1.5 ChatGPT简介</vt:lpstr>
      <vt:lpstr>1.6 ChatGLM</vt:lpstr>
      <vt:lpstr>1.6 ChatGLM</vt:lpstr>
      <vt:lpstr>1.7 百川大模型</vt:lpstr>
      <vt:lpstr>1.7 百川大模型</vt:lpstr>
      <vt:lpstr>本章总结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xiaoyao</dc:creator>
  <cp:lastModifiedBy>刘 阳</cp:lastModifiedBy>
  <cp:revision>1074</cp:revision>
  <dcterms:created xsi:type="dcterms:W3CDTF">2021-12-16T10:02:20Z</dcterms:created>
  <dcterms:modified xsi:type="dcterms:W3CDTF">2024-04-12T03:55:22Z</dcterms:modified>
</cp:coreProperties>
</file>