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312" r:id="rId3"/>
    <p:sldId id="275" r:id="rId4"/>
    <p:sldId id="287" r:id="rId5"/>
    <p:sldId id="294" r:id="rId6"/>
    <p:sldId id="290" r:id="rId7"/>
    <p:sldId id="292" r:id="rId8"/>
    <p:sldId id="291" r:id="rId9"/>
    <p:sldId id="276" r:id="rId10"/>
    <p:sldId id="293" r:id="rId11"/>
    <p:sldId id="288" r:id="rId12"/>
    <p:sldId id="295" r:id="rId13"/>
    <p:sldId id="305" r:id="rId14"/>
    <p:sldId id="306" r:id="rId15"/>
    <p:sldId id="307" r:id="rId16"/>
    <p:sldId id="308" r:id="rId17"/>
    <p:sldId id="289" r:id="rId18"/>
    <p:sldId id="300" r:id="rId19"/>
    <p:sldId id="311" r:id="rId20"/>
    <p:sldId id="309" r:id="rId21"/>
    <p:sldId id="310" r:id="rId22"/>
    <p:sldId id="303" r:id="rId23"/>
    <p:sldId id="285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阿里巴巴普惠体 2.0 55 Regular" panose="00020600040101010101" pitchFamily="18" charset="-122"/>
      <p:regular r:id="rId30"/>
      <p:bold r:id="rId31"/>
    </p:embeddedFont>
    <p:embeddedFont>
      <p:font typeface="华文中宋" panose="02010600040101010101" pitchFamily="2" charset="-122"/>
      <p:regular r:id="rId3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Youliang" initials="DY" lastIdx="1" clrIdx="0">
    <p:extLst>
      <p:ext uri="{19B8F6BF-5375-455C-9EA6-DF929625EA0E}">
        <p15:presenceInfo xmlns:p15="http://schemas.microsoft.com/office/powerpoint/2012/main" userId="43c97c05ffb27d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350"/>
    <a:srgbClr val="0E7E8A"/>
    <a:srgbClr val="79D8CE"/>
    <a:srgbClr val="E49F98"/>
    <a:srgbClr val="107188"/>
    <a:srgbClr val="C19859"/>
    <a:srgbClr val="0F3460"/>
    <a:srgbClr val="F9ED69"/>
    <a:srgbClr val="B83B5E"/>
    <a:srgbClr val="F08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4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110" y="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7D56A-C7F4-4C76-A882-5BDCEC74F80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D595-1FE1-406D-92DE-A0ABBB21A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68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32B755-97AB-4293-A37A-5A142B253FDC}" type="datetime1">
              <a:rPr lang="zh-CN" altLang="en-US" smtClean="0"/>
              <a:t>2021/12/8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BCA365-4A46-4B4B-BFEC-B52BA9A730BC}"/>
              </a:ext>
            </a:extLst>
          </p:cNvPr>
          <p:cNvSpPr/>
          <p:nvPr userDrawn="1"/>
        </p:nvSpPr>
        <p:spPr>
          <a:xfrm>
            <a:off x="1960548" y="1569974"/>
            <a:ext cx="8199382" cy="3520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A29BDC3E-2411-4334-8A5E-D2EA8B56064A}"/>
              </a:ext>
            </a:extLst>
          </p:cNvPr>
          <p:cNvSpPr/>
          <p:nvPr userDrawn="1"/>
        </p:nvSpPr>
        <p:spPr>
          <a:xfrm>
            <a:off x="1960548" y="1569974"/>
            <a:ext cx="1804573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3C50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7D86E480-B370-4FB8-9C84-D813E3A88600}"/>
              </a:ext>
            </a:extLst>
          </p:cNvPr>
          <p:cNvSpPr/>
          <p:nvPr userDrawn="1"/>
        </p:nvSpPr>
        <p:spPr>
          <a:xfrm rot="5400000" flipV="1">
            <a:off x="7487968" y="2418923"/>
            <a:ext cx="3520911" cy="1823013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DB845D-3575-4956-818E-DC9E26E942AB}"/>
              </a:ext>
            </a:extLst>
          </p:cNvPr>
          <p:cNvSpPr txBox="1"/>
          <p:nvPr userDrawn="1"/>
        </p:nvSpPr>
        <p:spPr>
          <a:xfrm>
            <a:off x="2404666" y="2560373"/>
            <a:ext cx="713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标题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8E9551-8BF9-4EC4-80E1-BD595A1F4FF5}"/>
              </a:ext>
            </a:extLst>
          </p:cNvPr>
          <p:cNvSpPr txBox="1"/>
          <p:nvPr userDrawn="1"/>
        </p:nvSpPr>
        <p:spPr>
          <a:xfrm>
            <a:off x="4029255" y="4284544"/>
            <a:ext cx="3887794" cy="40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姓名</a:t>
            </a:r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7F05-B172-49B0-ABD1-582EEABFBFB8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37C2-8190-4651-9451-3A2954019B1E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049C-9F84-422E-9E9B-62A20BA98A78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68C3C6-4739-4CFD-B22C-9380AFA3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60EC-6FB1-4DFA-9420-EEBFA7B577F2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44C825-8ABA-4842-96EB-1354FF4A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1764A4-FF1F-4B43-9E6C-FE7F7152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295C53-4688-4707-BF04-3836BBF7F6FB}"/>
              </a:ext>
            </a:extLst>
          </p:cNvPr>
          <p:cNvSpPr/>
          <p:nvPr userDrawn="1"/>
        </p:nvSpPr>
        <p:spPr>
          <a:xfrm>
            <a:off x="1705672" y="1422250"/>
            <a:ext cx="2392341" cy="3649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EA1A08F5-B5A8-42D8-9BE0-51BCEE29ECB8}"/>
              </a:ext>
            </a:extLst>
          </p:cNvPr>
          <p:cNvSpPr/>
          <p:nvPr userDrawn="1"/>
        </p:nvSpPr>
        <p:spPr>
          <a:xfrm flipV="1">
            <a:off x="1534446" y="1276590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BE8BD65-BB2D-4398-97D1-645BD60718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30129" y="2553181"/>
            <a:ext cx="19704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6000" dirty="0">
                <a:solidFill>
                  <a:srgbClr val="323C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目 录</a:t>
            </a:r>
            <a:endParaRPr lang="en-US" altLang="zh-CN" sz="6000" dirty="0">
              <a:solidFill>
                <a:srgbClr val="323C5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9" name="椭圆 1">
            <a:extLst>
              <a:ext uri="{FF2B5EF4-FFF2-40B4-BE49-F238E27FC236}">
                <a16:creationId xmlns:a16="http://schemas.microsoft.com/office/drawing/2014/main" id="{0C870F12-FBF4-4709-AD8D-69F00B5340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70024" y="1203767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4C797992-C0CC-4C4B-93B6-CC45CB1DEA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33951" y="1276590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Box 76">
            <a:extLst>
              <a:ext uri="{FF2B5EF4-FFF2-40B4-BE49-F238E27FC236}">
                <a16:creationId xmlns:a16="http://schemas.microsoft.com/office/drawing/2014/main" id="{2461354B-43A8-4D38-924D-05AAE77E2709}"/>
              </a:ext>
            </a:extLst>
          </p:cNvPr>
          <p:cNvSpPr txBox="1"/>
          <p:nvPr userDrawn="1"/>
        </p:nvSpPr>
        <p:spPr>
          <a:xfrm>
            <a:off x="6586098" y="1276590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F53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请在此添加标题</a:t>
            </a:r>
          </a:p>
        </p:txBody>
      </p:sp>
      <p:sp>
        <p:nvSpPr>
          <p:cNvPr id="13" name="椭圆 1">
            <a:extLst>
              <a:ext uri="{FF2B5EF4-FFF2-40B4-BE49-F238E27FC236}">
                <a16:creationId xmlns:a16="http://schemas.microsoft.com/office/drawing/2014/main" id="{0ED5BDDD-49B3-4EC7-BB30-5C519BC4BA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70024" y="2363038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32">
            <a:extLst>
              <a:ext uri="{FF2B5EF4-FFF2-40B4-BE49-F238E27FC236}">
                <a16:creationId xmlns:a16="http://schemas.microsoft.com/office/drawing/2014/main" id="{1534450F-2F73-4F43-B10C-EF67B78EB9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33951" y="2435862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76">
            <a:extLst>
              <a:ext uri="{FF2B5EF4-FFF2-40B4-BE49-F238E27FC236}">
                <a16:creationId xmlns:a16="http://schemas.microsoft.com/office/drawing/2014/main" id="{4E1960EC-3B7C-48AE-929D-9AC11749F688}"/>
              </a:ext>
            </a:extLst>
          </p:cNvPr>
          <p:cNvSpPr txBox="1"/>
          <p:nvPr userDrawn="1"/>
        </p:nvSpPr>
        <p:spPr>
          <a:xfrm>
            <a:off x="6586098" y="2445000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2800" kern="1200" dirty="0">
                <a:solidFill>
                  <a:srgbClr val="EF53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请在此添加标题</a:t>
            </a:r>
          </a:p>
        </p:txBody>
      </p:sp>
      <p:sp>
        <p:nvSpPr>
          <p:cNvPr id="17" name="椭圆 1">
            <a:extLst>
              <a:ext uri="{FF2B5EF4-FFF2-40B4-BE49-F238E27FC236}">
                <a16:creationId xmlns:a16="http://schemas.microsoft.com/office/drawing/2014/main" id="{5075DA8E-9B27-40EC-A17B-DAF59A438A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70024" y="3525009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32">
            <a:extLst>
              <a:ext uri="{FF2B5EF4-FFF2-40B4-BE49-F238E27FC236}">
                <a16:creationId xmlns:a16="http://schemas.microsoft.com/office/drawing/2014/main" id="{31A874A4-BFC2-446B-9169-384D23F8FB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33951" y="3597832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76">
            <a:extLst>
              <a:ext uri="{FF2B5EF4-FFF2-40B4-BE49-F238E27FC236}">
                <a16:creationId xmlns:a16="http://schemas.microsoft.com/office/drawing/2014/main" id="{B4CEFA93-C70D-4016-9913-402369C435F1}"/>
              </a:ext>
            </a:extLst>
          </p:cNvPr>
          <p:cNvSpPr txBox="1"/>
          <p:nvPr userDrawn="1"/>
        </p:nvSpPr>
        <p:spPr>
          <a:xfrm>
            <a:off x="6586098" y="3602401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1200" dirty="0">
                <a:solidFill>
                  <a:srgbClr val="EF53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请在此添加标题</a:t>
            </a:r>
          </a:p>
        </p:txBody>
      </p:sp>
      <p:sp>
        <p:nvSpPr>
          <p:cNvPr id="21" name="椭圆 1">
            <a:extLst>
              <a:ext uri="{FF2B5EF4-FFF2-40B4-BE49-F238E27FC236}">
                <a16:creationId xmlns:a16="http://schemas.microsoft.com/office/drawing/2014/main" id="{F4504E9B-ECA4-47AD-833B-268620A2AE0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70024" y="4680393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extBox 32">
            <a:extLst>
              <a:ext uri="{FF2B5EF4-FFF2-40B4-BE49-F238E27FC236}">
                <a16:creationId xmlns:a16="http://schemas.microsoft.com/office/drawing/2014/main" id="{18DF79EF-03E1-4AB6-A980-C25A91B931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33951" y="4753215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TextBox 76">
            <a:extLst>
              <a:ext uri="{FF2B5EF4-FFF2-40B4-BE49-F238E27FC236}">
                <a16:creationId xmlns:a16="http://schemas.microsoft.com/office/drawing/2014/main" id="{93EA201C-E13C-46C2-BB4F-76212A8E819D}"/>
              </a:ext>
            </a:extLst>
          </p:cNvPr>
          <p:cNvSpPr txBox="1"/>
          <p:nvPr userDrawn="1"/>
        </p:nvSpPr>
        <p:spPr>
          <a:xfrm>
            <a:off x="6586098" y="4759802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1200" dirty="0">
                <a:solidFill>
                  <a:srgbClr val="EF53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请在此添加标题</a:t>
            </a:r>
          </a:p>
        </p:txBody>
      </p:sp>
      <p:sp>
        <p:nvSpPr>
          <p:cNvPr id="25" name="直角三角形 24">
            <a:extLst>
              <a:ext uri="{FF2B5EF4-FFF2-40B4-BE49-F238E27FC236}">
                <a16:creationId xmlns:a16="http://schemas.microsoft.com/office/drawing/2014/main" id="{2B65D38A-7197-491A-B1EB-783176EEB228}"/>
              </a:ext>
            </a:extLst>
          </p:cNvPr>
          <p:cNvSpPr/>
          <p:nvPr userDrawn="1"/>
        </p:nvSpPr>
        <p:spPr>
          <a:xfrm rot="10800000" flipV="1">
            <a:off x="2847458" y="3783390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9765625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A791-FA5F-4A1E-9C9C-CC927AB545F1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B187A41-C1DA-498E-AE2A-287F21515D7A}"/>
              </a:ext>
            </a:extLst>
          </p:cNvPr>
          <p:cNvCxnSpPr/>
          <p:nvPr userDrawn="1"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6">
            <a:extLst>
              <a:ext uri="{FF2B5EF4-FFF2-40B4-BE49-F238E27FC236}">
                <a16:creationId xmlns:a16="http://schemas.microsoft.com/office/drawing/2014/main" id="{89B3CA20-9609-4183-8441-52C6B0F06F1A}"/>
              </a:ext>
            </a:extLst>
          </p:cNvPr>
          <p:cNvSpPr txBox="1"/>
          <p:nvPr userDrawn="1"/>
        </p:nvSpPr>
        <p:spPr>
          <a:xfrm>
            <a:off x="198879" y="36263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小标题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7657-6B2C-4094-9FEA-29A180482191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60A05A4C-7641-4568-A1FE-E96ED225079B}"/>
              </a:ext>
            </a:extLst>
          </p:cNvPr>
          <p:cNvSpPr/>
          <p:nvPr userDrawn="1"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1149E4B2-2F60-40F3-882F-E01073A6E4C8}"/>
              </a:ext>
            </a:extLst>
          </p:cNvPr>
          <p:cNvSpPr/>
          <p:nvPr userDrawn="1"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9" name="数字盲水印">
            <a:extLst>
              <a:ext uri="{FF2B5EF4-FFF2-40B4-BE49-F238E27FC236}">
                <a16:creationId xmlns:a16="http://schemas.microsoft.com/office/drawing/2014/main" id="{3B5CE625-413B-4D15-9594-C330E0309623}"/>
              </a:ext>
            </a:extLst>
          </p:cNvPr>
          <p:cNvSpPr txBox="1"/>
          <p:nvPr userDrawn="1"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标题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DC42-30C7-4317-A05A-C4C819D59BB0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C0A6-4BC7-4A00-A38D-22E604330DA6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5066-D157-44BC-9B33-D66479F4F187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211-690E-40B7-9E2F-30C34CE18E7D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FBB6-1044-40AC-BDF2-430B3A278AB0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C956-1A3B-4655-A219-90174D8DB867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push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201250035@smail.nju.edu.cn" TargetMode="External"/><Relationship Id="rId2" Type="http://schemas.openxmlformats.org/officeDocument/2006/relationships/hyperlink" Target="mailto:201250040@smail.nju.edu.cn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mailto:201250033@smail.nju.edu.c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0548" y="1569974"/>
            <a:ext cx="8199382" cy="3520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1960548" y="1569974"/>
            <a:ext cx="1804573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7487968" y="2418923"/>
            <a:ext cx="3520911" cy="1823013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15966" y="2076406"/>
            <a:ext cx="5592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323C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司法大数据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86832" y="3996010"/>
            <a:ext cx="41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323C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Team: </a:t>
            </a:r>
            <a:r>
              <a:rPr lang="en-US" altLang="zh-CN" dirty="0" err="1">
                <a:solidFill>
                  <a:srgbClr val="323C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workHard</a:t>
            </a:r>
            <a:endParaRPr lang="zh-CN" altLang="en-US" dirty="0">
              <a:solidFill>
                <a:srgbClr val="323C5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112028" y="3883812"/>
            <a:ext cx="3162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C98FF04-8C81-4BF7-9545-6FB50509E85F}"/>
              </a:ext>
            </a:extLst>
          </p:cNvPr>
          <p:cNvSpPr txBox="1"/>
          <p:nvPr/>
        </p:nvSpPr>
        <p:spPr>
          <a:xfrm>
            <a:off x="4628200" y="3065409"/>
            <a:ext cx="5592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323C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——</a:t>
            </a:r>
            <a:r>
              <a:rPr lang="zh-CN" altLang="en-US" sz="2800" dirty="0">
                <a:solidFill>
                  <a:srgbClr val="323C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自动爬取和分词系统</a:t>
            </a:r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实现目标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3E2ADC-4A45-4BEE-8F4B-EE7619224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689" y="1023696"/>
            <a:ext cx="971140" cy="97114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AAFC1A0-8EA7-4D15-8466-A7954EEF1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259" y="2466408"/>
            <a:ext cx="1072732" cy="920800"/>
          </a:xfrm>
          <a:prstGeom prst="rect">
            <a:avLst/>
          </a:prstGeom>
        </p:spPr>
      </p:pic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9D55DFF-254C-4F46-AF2E-990668E4E346}"/>
              </a:ext>
            </a:extLst>
          </p:cNvPr>
          <p:cNvSpPr/>
          <p:nvPr/>
        </p:nvSpPr>
        <p:spPr>
          <a:xfrm>
            <a:off x="3875795" y="2344420"/>
            <a:ext cx="5750312" cy="1196476"/>
          </a:xfrm>
          <a:prstGeom prst="roundRect">
            <a:avLst>
              <a:gd name="adj" fmla="val 22002"/>
            </a:avLst>
          </a:prstGeom>
          <a:solidFill>
            <a:srgbClr val="0E7E8A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algn="ctr" rotWithShape="0">
              <a:schemeClr val="bg1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108000" tIns="108000" rIns="108000" bIns="108000" rtlCol="0" anchor="ctr"/>
          <a:lstStyle/>
          <a:p>
            <a:pPr marL="0" indent="0" algn="ctr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4"/>
              </a:spcAft>
            </a:pPr>
            <a:r>
              <a:rPr lang="zh-CN" altLang="zh-CN" sz="1600" kern="1200" dirty="0">
                <a:solidFill>
                  <a:srgbClr val="FFFFFF"/>
                </a:solidFill>
                <a:effectLst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为用户提供美观易用的前端交互界面。用户可以输入文书信息，或使用实时爬虫系统爬取文书。原始数据</a:t>
            </a:r>
            <a:r>
              <a:rPr lang="zh-CN" altLang="en-US" sz="1600" kern="1200" dirty="0">
                <a:solidFill>
                  <a:srgbClr val="FFFFFF"/>
                </a:solidFill>
                <a:effectLst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经</a:t>
            </a:r>
            <a:r>
              <a:rPr lang="zh-CN" altLang="zh-CN" sz="1600" kern="1200" dirty="0">
                <a:solidFill>
                  <a:srgbClr val="FFFFFF"/>
                </a:solidFill>
                <a:effectLst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预处理后返回关键词信息，以供进一步手动标注。</a:t>
            </a:r>
            <a:endParaRPr lang="zh-CN" altLang="zh-CN" sz="1600" dirty="0"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7C6E7A2-2568-4773-A020-DF8AB31246A2}"/>
              </a:ext>
            </a:extLst>
          </p:cNvPr>
          <p:cNvSpPr/>
          <p:nvPr/>
        </p:nvSpPr>
        <p:spPr>
          <a:xfrm>
            <a:off x="3875795" y="885858"/>
            <a:ext cx="5750312" cy="1196476"/>
          </a:xfrm>
          <a:prstGeom prst="roundRect">
            <a:avLst>
              <a:gd name="adj" fmla="val 22002"/>
            </a:avLst>
          </a:prstGeom>
          <a:solidFill>
            <a:srgbClr val="EF53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algn="ctr" rotWithShape="0">
              <a:schemeClr val="bg1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108000" tIns="108000" rIns="108000" bIns="108000" rtlCol="0" anchor="ctr"/>
          <a:lstStyle/>
          <a:p>
            <a:pPr lvl="0" algn="ctr">
              <a:lnSpc>
                <a:spcPct val="130000"/>
              </a:lnSpc>
            </a:pPr>
            <a:r>
              <a:rPr lang="zh-CN" altLang="zh-CN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收集海量原始文书数据，对其进行关键信息的半自动化标注。包括各个当事人信息、案由和法院的信息提取。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4A583BCB-DC98-4978-91D1-3BC1C2120B2F}"/>
              </a:ext>
            </a:extLst>
          </p:cNvPr>
          <p:cNvSpPr/>
          <p:nvPr/>
        </p:nvSpPr>
        <p:spPr>
          <a:xfrm>
            <a:off x="3875795" y="3840703"/>
            <a:ext cx="5750312" cy="1196476"/>
          </a:xfrm>
          <a:prstGeom prst="roundRect">
            <a:avLst>
              <a:gd name="adj" fmla="val 22002"/>
            </a:avLst>
          </a:prstGeom>
          <a:solidFill>
            <a:schemeClr val="tx2">
              <a:lumMod val="75000"/>
              <a:lumOff val="2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algn="ctr" rotWithShape="0">
              <a:schemeClr val="bg1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108000" tIns="108000" rIns="108000" bIns="108000" rtlCol="0" anchor="ctr"/>
          <a:lstStyle/>
          <a:p>
            <a:pPr marL="0" lvl="0" indent="0" algn="ctr" defTabSz="5334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zh-CN" altLang="zh-CN" sz="1600" kern="12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后端对文书内容进行爬取；对文书进行分词与预处理并辅助</a:t>
            </a:r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生成</a:t>
            </a:r>
            <a:r>
              <a:rPr lang="en-US" altLang="zh-CN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lang="en-US" altLang="zh-CN" sz="1600" kern="12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JSON </a:t>
            </a:r>
            <a:r>
              <a:rPr lang="zh-CN" altLang="zh-CN" sz="1600" kern="12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文件。</a:t>
            </a:r>
            <a:endParaRPr lang="zh-CN" altLang="en-US" sz="1600" kern="12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5F5E5632-1B28-46EC-8A26-E892BE603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689" y="3940820"/>
            <a:ext cx="1049393" cy="1004204"/>
          </a:xfrm>
          <a:prstGeom prst="rect">
            <a:avLst/>
          </a:prstGeom>
        </p:spPr>
      </p:pic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7A0CC23-23FC-4D3C-8E16-456C7E9FE205}"/>
              </a:ext>
            </a:extLst>
          </p:cNvPr>
          <p:cNvSpPr/>
          <p:nvPr/>
        </p:nvSpPr>
        <p:spPr>
          <a:xfrm>
            <a:off x="3875795" y="5336986"/>
            <a:ext cx="5750312" cy="1196476"/>
          </a:xfrm>
          <a:prstGeom prst="roundRect">
            <a:avLst>
              <a:gd name="adj" fmla="val 22002"/>
            </a:avLst>
          </a:prstGeom>
          <a:solidFill>
            <a:srgbClr val="0E7E8A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algn="ctr" rotWithShape="0">
              <a:schemeClr val="bg1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108000" tIns="108000" rIns="108000" bIns="108000" rtlCol="0" anchor="ctr"/>
          <a:lstStyle/>
          <a:p>
            <a:pPr marL="0" lvl="0" indent="0" algn="ctr" defTabSz="5334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zh-CN" altLang="zh-CN" sz="1600" kern="12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使用框架构建前后端交互的一整套系统，并尝试部署在云服务器上，方便用户快速地访问与使用。</a:t>
            </a:r>
            <a:endParaRPr lang="zh-CN" altLang="en-US" sz="1600" kern="12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B7344BF8-2B13-4E5A-AC7B-D7405AE75C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267" y="5454402"/>
            <a:ext cx="941222" cy="9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40355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76"/>
          <p:cNvSpPr txBox="1"/>
          <p:nvPr/>
        </p:nvSpPr>
        <p:spPr>
          <a:xfrm>
            <a:off x="4323048" y="3013501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EF53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具体细节</a:t>
            </a:r>
          </a:p>
        </p:txBody>
      </p:sp>
      <p:sp>
        <p:nvSpPr>
          <p:cNvPr id="16" name="TextBox 76"/>
          <p:cNvSpPr txBox="1"/>
          <p:nvPr/>
        </p:nvSpPr>
        <p:spPr>
          <a:xfrm>
            <a:off x="3079755" y="1995891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阿里巴巴普惠体 2.0 55 Regular" panose="00020600040101010101" pitchFamily="18" charset="-122"/>
                <a:sym typeface="+mn-lt"/>
              </a:rPr>
              <a:t>第三部分</a:t>
            </a:r>
          </a:p>
        </p:txBody>
      </p:sp>
      <p:sp>
        <p:nvSpPr>
          <p:cNvPr id="10" name="直角三角形 9"/>
          <p:cNvSpPr/>
          <p:nvPr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5CD669-7137-48BA-B517-34DD1ECB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049343"/>
      </p:ext>
    </p:extLst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具体细节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4B24BF4-7E22-4B31-B528-CC1CF5D11FD3}"/>
              </a:ext>
            </a:extLst>
          </p:cNvPr>
          <p:cNvCxnSpPr>
            <a:cxnSpLocks/>
          </p:cNvCxnSpPr>
          <p:nvPr/>
        </p:nvCxnSpPr>
        <p:spPr>
          <a:xfrm>
            <a:off x="202019" y="1152923"/>
            <a:ext cx="11787962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9C3510-1C1C-4B40-9709-4D833ED3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0E8BA5-EB45-4B86-823D-06292763335E}"/>
              </a:ext>
            </a:extLst>
          </p:cNvPr>
          <p:cNvSpPr txBox="1"/>
          <p:nvPr/>
        </p:nvSpPr>
        <p:spPr>
          <a:xfrm>
            <a:off x="1037410" y="1396604"/>
            <a:ext cx="179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JSON</a:t>
            </a:r>
          </a:p>
          <a:p>
            <a:pPr algn="ctr"/>
            <a:r>
              <a:rPr lang="zh-CN" altLang="en-US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标注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969960-F86F-4F99-AF90-972E937CC667}"/>
              </a:ext>
            </a:extLst>
          </p:cNvPr>
          <p:cNvSpPr/>
          <p:nvPr/>
        </p:nvSpPr>
        <p:spPr>
          <a:xfrm>
            <a:off x="3832074" y="2121408"/>
            <a:ext cx="7322516" cy="4298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标注基本的当事人信息、案由和法院。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</a:rPr>
              <a:t>我们希望不局限于刑事案件，而是</a:t>
            </a:r>
            <a:r>
              <a:rPr lang="zh-CN" altLang="en-US" dirty="0">
                <a:solidFill>
                  <a:schemeClr val="bg1"/>
                </a:solidFill>
              </a:rPr>
              <a:t>扩大范围</a:t>
            </a:r>
            <a:r>
              <a:rPr lang="zh-CN" altLang="zh-CN" dirty="0">
                <a:solidFill>
                  <a:schemeClr val="bg1"/>
                </a:solidFill>
              </a:rPr>
              <a:t>，对于任意的文书都能够做到信息的标注。在其他文书中可能会涉及到</a:t>
            </a:r>
            <a:r>
              <a:rPr lang="zh-CN" altLang="zh-CN" b="1" dirty="0">
                <a:solidFill>
                  <a:schemeClr val="bg1"/>
                </a:solidFill>
              </a:rPr>
              <a:t>多个当事人</a:t>
            </a:r>
            <a:r>
              <a:rPr lang="zh-CN" altLang="zh-CN" dirty="0">
                <a:solidFill>
                  <a:schemeClr val="bg1"/>
                </a:solidFill>
              </a:rPr>
              <a:t>，以及存在</a:t>
            </a:r>
            <a:r>
              <a:rPr lang="zh-CN" altLang="zh-CN" b="1" dirty="0">
                <a:solidFill>
                  <a:schemeClr val="bg1"/>
                </a:solidFill>
              </a:rPr>
              <a:t>自然人</a:t>
            </a:r>
            <a:r>
              <a:rPr lang="zh-CN" altLang="zh-CN" dirty="0">
                <a:solidFill>
                  <a:schemeClr val="bg1"/>
                </a:solidFill>
              </a:rPr>
              <a:t>和</a:t>
            </a:r>
            <a:r>
              <a:rPr lang="zh-CN" altLang="zh-CN" b="1" dirty="0">
                <a:solidFill>
                  <a:schemeClr val="bg1"/>
                </a:solidFill>
              </a:rPr>
              <a:t>法人</a:t>
            </a:r>
            <a:r>
              <a:rPr lang="zh-CN" altLang="zh-CN" dirty="0">
                <a:solidFill>
                  <a:schemeClr val="bg1"/>
                </a:solidFill>
              </a:rPr>
              <a:t>的区别。为此，我们将对其进行分类，并获取不同的信息以供标注。例如，对于自然人，标注其姓名、性别、出生日期和民族；对于法人则标注其名称。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</a:rPr>
              <a:t>对于具体的刑事案件，由于刑事文书格式较为工整，后端可以较为准确地对当事人和案由进行直接标注，从而</a:t>
            </a:r>
            <a:r>
              <a:rPr lang="zh-CN" altLang="en-US" dirty="0">
                <a:solidFill>
                  <a:schemeClr val="bg1"/>
                </a:solidFill>
              </a:rPr>
              <a:t>可以</a:t>
            </a:r>
            <a:r>
              <a:rPr lang="zh-CN" altLang="zh-CN" dirty="0">
                <a:solidFill>
                  <a:schemeClr val="bg1"/>
                </a:solidFill>
              </a:rPr>
              <a:t>简化用户手动标注的过程。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BBC8A8E1-B3F4-43C4-946C-96542006AD2E}"/>
              </a:ext>
            </a:extLst>
          </p:cNvPr>
          <p:cNvCxnSpPr>
            <a:cxnSpLocks/>
          </p:cNvCxnSpPr>
          <p:nvPr/>
        </p:nvCxnSpPr>
        <p:spPr>
          <a:xfrm>
            <a:off x="198879" y="1152923"/>
            <a:ext cx="819727" cy="807551"/>
          </a:xfrm>
          <a:prstGeom prst="bentConnector3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614742"/>
      </p:ext>
    </p:extLst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具体细节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4B24BF4-7E22-4B31-B528-CC1CF5D11FD3}"/>
              </a:ext>
            </a:extLst>
          </p:cNvPr>
          <p:cNvCxnSpPr>
            <a:cxnSpLocks/>
          </p:cNvCxnSpPr>
          <p:nvPr/>
        </p:nvCxnSpPr>
        <p:spPr>
          <a:xfrm>
            <a:off x="202019" y="1152923"/>
            <a:ext cx="11787962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6C67C058-818D-42D5-B4B5-F13DB97FA70C}"/>
              </a:ext>
            </a:extLst>
          </p:cNvPr>
          <p:cNvCxnSpPr>
            <a:cxnSpLocks/>
          </p:cNvCxnSpPr>
          <p:nvPr/>
        </p:nvCxnSpPr>
        <p:spPr>
          <a:xfrm>
            <a:off x="198879" y="1152923"/>
            <a:ext cx="819727" cy="807551"/>
          </a:xfrm>
          <a:prstGeom prst="bentConnector3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D0E8BA5-EB45-4B86-823D-06292763335E}"/>
              </a:ext>
            </a:extLst>
          </p:cNvPr>
          <p:cNvSpPr txBox="1"/>
          <p:nvPr/>
        </p:nvSpPr>
        <p:spPr>
          <a:xfrm>
            <a:off x="1037410" y="1396604"/>
            <a:ext cx="179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项目</a:t>
            </a:r>
            <a:endParaRPr lang="en-US" altLang="zh-CN" sz="36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框架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969960-F86F-4F99-AF90-972E937CC667}"/>
              </a:ext>
            </a:extLst>
          </p:cNvPr>
          <p:cNvSpPr/>
          <p:nvPr/>
        </p:nvSpPr>
        <p:spPr>
          <a:xfrm>
            <a:off x="3097072" y="3967466"/>
            <a:ext cx="5997855" cy="18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预计使用</a:t>
            </a:r>
            <a:r>
              <a: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Spring boot + Vue </a:t>
            </a:r>
            <a:r>
              <a:rPr lang="zh-CN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作为前后端的整体框架选择。</a:t>
            </a:r>
            <a:endParaRPr lang="en-US" altLang="zh-CN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lvl="0">
              <a:lnSpc>
                <a:spcPct val="130000"/>
              </a:lnSpc>
            </a:pPr>
            <a:endParaRPr lang="en-US" altLang="zh-CN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由于本项目的数据格式都为纯文本与</a:t>
            </a:r>
            <a:r>
              <a: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json </a:t>
            </a:r>
            <a:r>
              <a:rPr lang="zh-CN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标记，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所以</a:t>
            </a:r>
            <a:r>
              <a:rPr lang="zh-CN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数据库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为可选系统</a:t>
            </a:r>
            <a:r>
              <a:rPr lang="zh-CN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B159B9-8D8A-4D1D-8973-5F4ACC790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489" y="2088308"/>
            <a:ext cx="1410040" cy="12646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55AEEE-747F-446D-A44B-3EA0B383A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070" y="1965767"/>
            <a:ext cx="1509692" cy="150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66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具体细节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4B24BF4-7E22-4B31-B528-CC1CF5D11FD3}"/>
              </a:ext>
            </a:extLst>
          </p:cNvPr>
          <p:cNvCxnSpPr>
            <a:cxnSpLocks/>
          </p:cNvCxnSpPr>
          <p:nvPr/>
        </p:nvCxnSpPr>
        <p:spPr>
          <a:xfrm>
            <a:off x="202019" y="1152923"/>
            <a:ext cx="11787962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6C67C058-818D-42D5-B4B5-F13DB97FA70C}"/>
              </a:ext>
            </a:extLst>
          </p:cNvPr>
          <p:cNvCxnSpPr>
            <a:cxnSpLocks/>
          </p:cNvCxnSpPr>
          <p:nvPr/>
        </p:nvCxnSpPr>
        <p:spPr>
          <a:xfrm>
            <a:off x="198879" y="1152923"/>
            <a:ext cx="819727" cy="807551"/>
          </a:xfrm>
          <a:prstGeom prst="bentConnector3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D0E8BA5-EB45-4B86-823D-06292763335E}"/>
              </a:ext>
            </a:extLst>
          </p:cNvPr>
          <p:cNvSpPr txBox="1"/>
          <p:nvPr/>
        </p:nvSpPr>
        <p:spPr>
          <a:xfrm>
            <a:off x="1037410" y="1396604"/>
            <a:ext cx="179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前端</a:t>
            </a:r>
            <a:endParaRPr lang="en-US" altLang="zh-CN" sz="36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后端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969960-F86F-4F99-AF90-972E937CC667}"/>
              </a:ext>
            </a:extLst>
          </p:cNvPr>
          <p:cNvSpPr/>
          <p:nvPr/>
        </p:nvSpPr>
        <p:spPr>
          <a:xfrm>
            <a:off x="4033417" y="1592596"/>
            <a:ext cx="5997855" cy="2793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用户提供已经下载的文书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以 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.txt 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格式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将文书发送到前端，前端按照用户需求自动化标记，并生成对应的 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.json 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文件；</a:t>
            </a:r>
          </a:p>
          <a:p>
            <a:pPr lvl="0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用户在前端输入自己需要检索的文书的条件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时间、案件类型、地区、当事人姓名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...)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，系统根据用户输入的条件，自动化地从文书网上爬取若干份符合条件的文书，按照用户的要求标记文本，将文书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以 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.txt 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格式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) 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和标记文本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以 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.json 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格式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) 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打包下载保存。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F58973-D0AE-459E-B9D8-6714FE9C0529}"/>
              </a:ext>
            </a:extLst>
          </p:cNvPr>
          <p:cNvSpPr txBox="1"/>
          <p:nvPr/>
        </p:nvSpPr>
        <p:spPr>
          <a:xfrm>
            <a:off x="4033416" y="4555210"/>
            <a:ext cx="6097218" cy="1149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后端使用 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Java 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开发，使用 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Selenium 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进行文书内容爬取；使用 </a:t>
            </a:r>
            <a:r>
              <a:rPr lang="en-US" altLang="en-US" dirty="0" err="1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HanLP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对文书进行分词与预处理；使用 </a:t>
            </a:r>
            <a:r>
              <a:rPr lang="en-US" altLang="en-US" dirty="0" err="1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FastJson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辅助完成 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JSON 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文件的生成。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070EECE-8E65-4FC2-85B8-3DFFEE469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2" y="4803010"/>
            <a:ext cx="1077385" cy="10773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C6BBDE9-0A8C-4D32-A296-21C56AD8F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70" y="3908713"/>
            <a:ext cx="1760373" cy="59441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9F8A4D5-89DF-4F43-83C3-4AD709F02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12" y="4825354"/>
            <a:ext cx="1463649" cy="109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39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具体细节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4B24BF4-7E22-4B31-B528-CC1CF5D11FD3}"/>
              </a:ext>
            </a:extLst>
          </p:cNvPr>
          <p:cNvCxnSpPr>
            <a:cxnSpLocks/>
          </p:cNvCxnSpPr>
          <p:nvPr/>
        </p:nvCxnSpPr>
        <p:spPr>
          <a:xfrm>
            <a:off x="202019" y="1152923"/>
            <a:ext cx="11787962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6C67C058-818D-42D5-B4B5-F13DB97FA70C}"/>
              </a:ext>
            </a:extLst>
          </p:cNvPr>
          <p:cNvCxnSpPr>
            <a:cxnSpLocks/>
          </p:cNvCxnSpPr>
          <p:nvPr/>
        </p:nvCxnSpPr>
        <p:spPr>
          <a:xfrm>
            <a:off x="198879" y="1152923"/>
            <a:ext cx="819727" cy="807551"/>
          </a:xfrm>
          <a:prstGeom prst="bentConnector3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D0E8BA5-EB45-4B86-823D-06292763335E}"/>
              </a:ext>
            </a:extLst>
          </p:cNvPr>
          <p:cNvSpPr txBox="1"/>
          <p:nvPr/>
        </p:nvSpPr>
        <p:spPr>
          <a:xfrm>
            <a:off x="1037410" y="1396604"/>
            <a:ext cx="179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总体</a:t>
            </a:r>
            <a:endParaRPr lang="en-US" altLang="zh-CN" sz="36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结构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ADABF6D-F237-42BF-BCDF-C8303EFAB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58" y="1737731"/>
            <a:ext cx="4791084" cy="4490598"/>
          </a:xfrm>
          <a:prstGeom prst="rect">
            <a:avLst/>
          </a:prstGeom>
          <a:solidFill>
            <a:srgbClr val="323C50"/>
          </a:solidFill>
        </p:spPr>
      </p:pic>
    </p:spTree>
    <p:extLst>
      <p:ext uri="{BB962C8B-B14F-4D97-AF65-F5344CB8AC3E}">
        <p14:creationId xmlns:p14="http://schemas.microsoft.com/office/powerpoint/2010/main" val="1347471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具体细节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4B24BF4-7E22-4B31-B528-CC1CF5D11FD3}"/>
              </a:ext>
            </a:extLst>
          </p:cNvPr>
          <p:cNvCxnSpPr>
            <a:cxnSpLocks/>
          </p:cNvCxnSpPr>
          <p:nvPr/>
        </p:nvCxnSpPr>
        <p:spPr>
          <a:xfrm>
            <a:off x="202019" y="1152923"/>
            <a:ext cx="11787962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6C67C058-818D-42D5-B4B5-F13DB97FA70C}"/>
              </a:ext>
            </a:extLst>
          </p:cNvPr>
          <p:cNvCxnSpPr>
            <a:cxnSpLocks/>
          </p:cNvCxnSpPr>
          <p:nvPr/>
        </p:nvCxnSpPr>
        <p:spPr>
          <a:xfrm>
            <a:off x="198879" y="1152923"/>
            <a:ext cx="819727" cy="807551"/>
          </a:xfrm>
          <a:prstGeom prst="bentConnector3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5DD0452-D48C-4541-B5FC-D5488FA6B042}"/>
              </a:ext>
            </a:extLst>
          </p:cNvPr>
          <p:cNvSpPr txBox="1"/>
          <p:nvPr/>
        </p:nvSpPr>
        <p:spPr>
          <a:xfrm>
            <a:off x="3765880" y="2818750"/>
            <a:ext cx="4660240" cy="1454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代码管理和多人合作平台：</a:t>
            </a:r>
            <a:endParaRPr lang="en-US" altLang="zh-CN" sz="32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 </a:t>
            </a:r>
            <a:r>
              <a:rPr lang="en-US" altLang="zh-CN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阿里巴巴普惠体 2.0 55 Regular" panose="00020600040101010101" pitchFamily="18" charset="-122"/>
              </a:rPr>
              <a:t>GitLab</a:t>
            </a:r>
            <a:endParaRPr lang="zh-CN" altLang="en-US" sz="3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阿里巴巴普惠体 2.0 55 Regular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A34859-AEC6-430F-AD87-C9177ABB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06" y="3556396"/>
            <a:ext cx="1905000" cy="1905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F740EDC-FB50-4767-8025-2176C555E6B2}"/>
              </a:ext>
            </a:extLst>
          </p:cNvPr>
          <p:cNvSpPr txBox="1"/>
          <p:nvPr/>
        </p:nvSpPr>
        <p:spPr>
          <a:xfrm>
            <a:off x="1037410" y="1396604"/>
            <a:ext cx="179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代码</a:t>
            </a:r>
            <a:endParaRPr lang="en-US" altLang="zh-CN" sz="36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托管</a:t>
            </a:r>
          </a:p>
        </p:txBody>
      </p:sp>
    </p:spTree>
    <p:extLst>
      <p:ext uri="{BB962C8B-B14F-4D97-AF65-F5344CB8AC3E}">
        <p14:creationId xmlns:p14="http://schemas.microsoft.com/office/powerpoint/2010/main" val="665994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76"/>
          <p:cNvSpPr txBox="1"/>
          <p:nvPr/>
        </p:nvSpPr>
        <p:spPr>
          <a:xfrm>
            <a:off x="4323048" y="3013501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EF53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当前进度</a:t>
            </a:r>
          </a:p>
        </p:txBody>
      </p:sp>
      <p:sp>
        <p:nvSpPr>
          <p:cNvPr id="16" name="TextBox 76"/>
          <p:cNvSpPr txBox="1"/>
          <p:nvPr/>
        </p:nvSpPr>
        <p:spPr>
          <a:xfrm>
            <a:off x="3079755" y="1995891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第四部分</a:t>
            </a:r>
          </a:p>
        </p:txBody>
      </p:sp>
      <p:sp>
        <p:nvSpPr>
          <p:cNvPr id="10" name="直角三角形 9"/>
          <p:cNvSpPr/>
          <p:nvPr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76B3AA-EA37-4A69-95B2-6573EB54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63778"/>
      </p:ext>
    </p:extLst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阿里巴巴普惠体 2.0 55 Regular" panose="00020600040101010101" pitchFamily="18" charset="-122"/>
                <a:sym typeface="+mn-lt"/>
              </a:rPr>
              <a:t>已经实现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3C5827-1D67-40C1-9E4E-E6C53A1B5A85}"/>
              </a:ext>
            </a:extLst>
          </p:cNvPr>
          <p:cNvSpPr txBox="1"/>
          <p:nvPr/>
        </p:nvSpPr>
        <p:spPr>
          <a:xfrm>
            <a:off x="3848062" y="1513985"/>
            <a:ext cx="573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Selenium </a:t>
            </a:r>
            <a:r>
              <a:rPr lang="zh-CN" altLang="en-US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模拟网页行为，</a:t>
            </a:r>
            <a:r>
              <a:rPr lang="zh-CN" altLang="zh-CN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爬取文书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BEC8E3-5A3C-4DC9-917A-D5C26572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17" y="3131794"/>
            <a:ext cx="1760373" cy="59441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B480F0A-F9DB-4BE1-AEDB-4C40BE521613}"/>
              </a:ext>
            </a:extLst>
          </p:cNvPr>
          <p:cNvSpPr txBox="1"/>
          <p:nvPr/>
        </p:nvSpPr>
        <p:spPr>
          <a:xfrm>
            <a:off x="3848062" y="3195954"/>
            <a:ext cx="6651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HanLP</a:t>
            </a:r>
            <a:r>
              <a:rPr lang="en-US" altLang="zh-CN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lang="zh-CN" altLang="zh-CN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对文书的日期、地点、组织和人名进行单独提取；对动词和形容词进行提取。</a:t>
            </a:r>
          </a:p>
        </p:txBody>
      </p:sp>
      <p:pic>
        <p:nvPicPr>
          <p:cNvPr id="1026" name="Picture 2" descr="https://www.runoob.com/wp-content/uploads/2018/09/fastjson.jpg">
            <a:extLst>
              <a:ext uri="{FF2B5EF4-FFF2-40B4-BE49-F238E27FC236}">
                <a16:creationId xmlns:a16="http://schemas.microsoft.com/office/drawing/2014/main" id="{96FE8C97-1DCE-48B3-AC10-34695A607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728" y="4475223"/>
            <a:ext cx="1535421" cy="115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E2A8ACB-F43D-409B-AC06-3B7BA7EE318F}"/>
              </a:ext>
            </a:extLst>
          </p:cNvPr>
          <p:cNvSpPr txBox="1"/>
          <p:nvPr/>
        </p:nvSpPr>
        <p:spPr>
          <a:xfrm>
            <a:off x="3848062" y="4985977"/>
            <a:ext cx="4872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FastJson</a:t>
            </a:r>
            <a:r>
              <a:rPr lang="en-US" altLang="zh-CN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lang="zh-CN" altLang="zh-CN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辅助实现</a:t>
            </a:r>
            <a:r>
              <a:rPr lang="en-US" altLang="zh-CN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JSON </a:t>
            </a:r>
            <a:r>
              <a:rPr lang="zh-CN" altLang="zh-CN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标注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BCD228E-98F1-4CCE-8558-2D4E484C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98C768E-9137-449B-BA3C-E49E1DA9D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47" y="1305392"/>
            <a:ext cx="1077385" cy="10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34147"/>
      </p:ext>
    </p:extLst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阿里巴巴普惠体 2.0 55 Regular" panose="00020600040101010101" pitchFamily="18" charset="-122"/>
                <a:sym typeface="+mn-lt"/>
              </a:rPr>
              <a:t>已经实现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BCD228E-98F1-4CCE-8558-2D4E484C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DCEC21-DE5A-428C-B76F-0C57818D5FE2}"/>
              </a:ext>
            </a:extLst>
          </p:cNvPr>
          <p:cNvSpPr txBox="1"/>
          <p:nvPr/>
        </p:nvSpPr>
        <p:spPr>
          <a:xfrm>
            <a:off x="129527" y="989869"/>
            <a:ext cx="1778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阿里巴巴普惠体 2.0 55 Regular" panose="00020600040101010101" pitchFamily="18" charset="-122"/>
              </a:rPr>
              <a:t>模拟</a:t>
            </a:r>
            <a:endParaRPr lang="en-US" altLang="zh-CN" sz="28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阿里巴巴普惠体 2.0 55 Regular" panose="00020600040101010101" pitchFamily="18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阿里巴巴普惠体 2.0 55 Regular" panose="00020600040101010101" pitchFamily="18" charset="-122"/>
              </a:rPr>
              <a:t>爬虫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568725-D51F-4F98-9F70-82E1CF672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902" y="202362"/>
            <a:ext cx="5450698" cy="37770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6E9CBCD-5254-4ACB-915A-AD0CDEDD2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346" y="4044367"/>
            <a:ext cx="6507308" cy="26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15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6A39D56-A731-413D-80CB-E4C2EDD6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E84E5F-1DA7-4FFD-AE12-E70AFD8556C5}"/>
              </a:ext>
            </a:extLst>
          </p:cNvPr>
          <p:cNvSpPr txBox="1"/>
          <p:nvPr/>
        </p:nvSpPr>
        <p:spPr>
          <a:xfrm>
            <a:off x="3321683" y="1916023"/>
            <a:ext cx="5548634" cy="3350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张继华 </a:t>
            </a:r>
            <a:r>
              <a:rPr lang="en-US" altLang="zh-CN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201250040@smail.nju.edu.cn</a:t>
            </a:r>
            <a:endParaRPr lang="en-US" altLang="zh-CN" sz="2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邓尤亮 </a:t>
            </a:r>
            <a:r>
              <a:rPr lang="en-US" altLang="zh-CN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201250035@smail.nju.edu.cn</a:t>
            </a:r>
            <a:endParaRPr lang="en-US" altLang="zh-CN" sz="2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江    楠 </a:t>
            </a:r>
            <a:r>
              <a:rPr lang="en-US" altLang="zh-CN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201250033@smail.nju.edu.cn</a:t>
            </a:r>
            <a:endParaRPr lang="zh-CN" altLang="en-US" sz="2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984AC9-FD55-4C1D-864F-CD657898B489}"/>
              </a:ext>
            </a:extLst>
          </p:cNvPr>
          <p:cNvSpPr txBox="1"/>
          <p:nvPr/>
        </p:nvSpPr>
        <p:spPr>
          <a:xfrm>
            <a:off x="3870655" y="885858"/>
            <a:ext cx="44506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Team: </a:t>
            </a:r>
            <a:r>
              <a:rPr lang="en-US" altLang="zh-CN" sz="32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WorkHard</a:t>
            </a:r>
            <a:endParaRPr lang="zh-CN" altLang="en-US" sz="3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880F82C-4525-4F22-B1EB-E4F5EB475E8B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6">
            <a:extLst>
              <a:ext uri="{FF2B5EF4-FFF2-40B4-BE49-F238E27FC236}">
                <a16:creationId xmlns:a16="http://schemas.microsoft.com/office/drawing/2014/main" id="{5736C33B-8142-43F6-8B66-0EC8803FDC89}"/>
              </a:ext>
            </a:extLst>
          </p:cNvPr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阿里巴巴普惠体 2.0 55 Regular" panose="00020600040101010101" pitchFamily="18" charset="-122"/>
              </a:rPr>
              <a:t>小组成员</a:t>
            </a:r>
          </a:p>
        </p:txBody>
      </p:sp>
    </p:spTree>
    <p:extLst>
      <p:ext uri="{BB962C8B-B14F-4D97-AF65-F5344CB8AC3E}">
        <p14:creationId xmlns:p14="http://schemas.microsoft.com/office/powerpoint/2010/main" val="312528866"/>
      </p:ext>
    </p:extLst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阿里巴巴普惠体 2.0 55 Regular" panose="00020600040101010101" pitchFamily="18" charset="-122"/>
                <a:sym typeface="+mn-lt"/>
              </a:rPr>
              <a:t>已经实现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BCD228E-98F1-4CCE-8558-2D4E484C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0CCFEE-645E-4D69-BE9E-35560737B8C4}"/>
              </a:ext>
            </a:extLst>
          </p:cNvPr>
          <p:cNvSpPr txBox="1"/>
          <p:nvPr/>
        </p:nvSpPr>
        <p:spPr>
          <a:xfrm>
            <a:off x="129527" y="989869"/>
            <a:ext cx="1778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阿里巴巴普惠体 2.0 55 Regular" panose="00020600040101010101" pitchFamily="18" charset="-122"/>
              </a:rPr>
              <a:t>HanLP</a:t>
            </a:r>
            <a:endParaRPr lang="en-US" altLang="zh-CN" sz="28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阿里巴巴普惠体 2.0 55 Regular" panose="00020600040101010101" pitchFamily="18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阿里巴巴普惠体 2.0 55 Regular" panose="00020600040101010101" pitchFamily="18" charset="-122"/>
              </a:rPr>
              <a:t>分词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56D5DC-95D0-44D8-9AE8-623DD969F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861" y="258305"/>
            <a:ext cx="6079031" cy="40189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DA17B81-8D10-485F-B994-DA1D97F3D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25" y="4367271"/>
            <a:ext cx="10582501" cy="153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2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阿里巴巴普惠体 2.0 55 Regular" panose="00020600040101010101" pitchFamily="18" charset="-122"/>
                <a:sym typeface="+mn-lt"/>
              </a:rPr>
              <a:t>已经实现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BCD228E-98F1-4CCE-8558-2D4E484C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DCEC21-DE5A-428C-B76F-0C57818D5FE2}"/>
              </a:ext>
            </a:extLst>
          </p:cNvPr>
          <p:cNvSpPr txBox="1"/>
          <p:nvPr/>
        </p:nvSpPr>
        <p:spPr>
          <a:xfrm>
            <a:off x="129527" y="989869"/>
            <a:ext cx="1778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阿里巴巴普惠体 2.0 55 Regular" panose="00020600040101010101" pitchFamily="18" charset="-122"/>
              </a:rPr>
              <a:t>JSON</a:t>
            </a: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阿里巴巴普惠体 2.0 55 Regular" panose="00020600040101010101" pitchFamily="18" charset="-122"/>
              </a:rPr>
              <a:t>标注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21E97E-F76B-4D5D-B1EA-E13387637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" y="2286536"/>
            <a:ext cx="7800492" cy="38575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D91BC5-9E69-4177-B6DA-3C6FF0349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446" y="2877140"/>
            <a:ext cx="2655599" cy="267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33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尚未实现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23D90B5-0F4E-4B99-A39F-D8771091D8D5}"/>
              </a:ext>
            </a:extLst>
          </p:cNvPr>
          <p:cNvSpPr/>
          <p:nvPr/>
        </p:nvSpPr>
        <p:spPr>
          <a:xfrm>
            <a:off x="7066169" y="1068782"/>
            <a:ext cx="3204723" cy="4671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爬取部分需要丰富检索条件</a:t>
            </a:r>
            <a:endParaRPr lang="zh-CN" altLang="zh-CN" kern="100" dirty="0">
              <a:solidFill>
                <a:schemeClr val="bg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E6F4F8-931B-401F-86D2-3A48F9C178BB}"/>
              </a:ext>
            </a:extLst>
          </p:cNvPr>
          <p:cNvSpPr/>
          <p:nvPr/>
        </p:nvSpPr>
        <p:spPr>
          <a:xfrm>
            <a:off x="392051" y="2294982"/>
            <a:ext cx="4576898" cy="126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分词部分需要添加特殊情况的处理。</a:t>
            </a:r>
            <a:endParaRPr lang="en-US" altLang="zh-CN" sz="2000" kern="1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例如部分案件的人物信息较为集中且规范，可以特殊处理，提高精准度</a:t>
            </a:r>
            <a:r>
              <a:rPr lang="zh-CN" altLang="en-US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095A45-5691-4904-B7E5-38DB1706FD97}"/>
              </a:ext>
            </a:extLst>
          </p:cNvPr>
          <p:cNvSpPr/>
          <p:nvPr/>
        </p:nvSpPr>
        <p:spPr>
          <a:xfrm>
            <a:off x="7066169" y="3708152"/>
            <a:ext cx="4714752" cy="9442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前端页面的构建</a:t>
            </a:r>
            <a:endParaRPr lang="en-US" altLang="zh-CN" sz="2000" kern="1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前后端框架和服务器的搭建、前后端交互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74C0D0-740F-40B8-A679-F10962F0E3B4}"/>
              </a:ext>
            </a:extLst>
          </p:cNvPr>
          <p:cNvSpPr/>
          <p:nvPr/>
        </p:nvSpPr>
        <p:spPr>
          <a:xfrm>
            <a:off x="2780834" y="5259603"/>
            <a:ext cx="1893950" cy="467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云服务器部署</a:t>
            </a:r>
            <a:endParaRPr lang="zh-CN" altLang="zh-CN" kern="100" dirty="0">
              <a:solidFill>
                <a:schemeClr val="bg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D80A3A30-CB32-4F57-A556-7C264B78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326039-F175-4A7D-B7D6-502A83D0B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338" y="764349"/>
            <a:ext cx="1246622" cy="124662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C9411C1-9B9F-4841-8046-72B482889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764" y="2087973"/>
            <a:ext cx="1186496" cy="11864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93A1BBF-7BDC-4A68-AC50-72C6B018C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451" y="4921600"/>
            <a:ext cx="1509809" cy="10980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DE55E04-E530-4003-816E-A3C3701159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63" y="3583461"/>
            <a:ext cx="1256088" cy="12560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3845858"/>
      </p:ext>
    </p:extLst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0548" y="1569974"/>
            <a:ext cx="8199382" cy="3520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1960548" y="1569974"/>
            <a:ext cx="1804573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7487968" y="2418923"/>
            <a:ext cx="3520911" cy="1823013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99938" y="2730264"/>
            <a:ext cx="5592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323C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谢谢</a:t>
            </a:r>
            <a:endParaRPr lang="zh-CN" altLang="en-US" sz="4400" dirty="0">
              <a:solidFill>
                <a:srgbClr val="323C5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112028" y="3883812"/>
            <a:ext cx="3162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B363D4-A984-4E2F-9ADE-3E17B44A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957722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705672" y="1422250"/>
            <a:ext cx="2392341" cy="3649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flipV="1">
            <a:off x="1534446" y="1276590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 Box 3"/>
          <p:cNvSpPr>
            <a:spLocks noChangeArrowheads="1"/>
          </p:cNvSpPr>
          <p:nvPr/>
        </p:nvSpPr>
        <p:spPr bwMode="auto">
          <a:xfrm>
            <a:off x="1914900" y="2553181"/>
            <a:ext cx="200086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6000" dirty="0">
                <a:solidFill>
                  <a:srgbClr val="323C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目 录</a:t>
            </a:r>
          </a:p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323C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CONTENTS</a:t>
            </a:r>
            <a:endParaRPr lang="zh-CN" altLang="en-US" sz="2800" dirty="0">
              <a:solidFill>
                <a:srgbClr val="323C5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5770024" y="1203767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5833951" y="1276590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86099" y="1595066"/>
            <a:ext cx="1241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Significance</a:t>
            </a:r>
          </a:p>
        </p:txBody>
      </p:sp>
      <p:sp>
        <p:nvSpPr>
          <p:cNvPr id="16" name="TextBox 76"/>
          <p:cNvSpPr txBox="1"/>
          <p:nvPr/>
        </p:nvSpPr>
        <p:spPr>
          <a:xfrm>
            <a:off x="6586098" y="1160640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F53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实现意义</a:t>
            </a: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5770024" y="2363038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5833951" y="2435862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86099" y="2754337"/>
            <a:ext cx="893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Purpose</a:t>
            </a:r>
          </a:p>
        </p:txBody>
      </p:sp>
      <p:sp>
        <p:nvSpPr>
          <p:cNvPr id="20" name="TextBox 76"/>
          <p:cNvSpPr txBox="1"/>
          <p:nvPr/>
        </p:nvSpPr>
        <p:spPr>
          <a:xfrm>
            <a:off x="6586098" y="2319912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F53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实现目标</a:t>
            </a: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5770024" y="3525009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5833951" y="3597832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86099" y="3916308"/>
            <a:ext cx="797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Details</a:t>
            </a:r>
          </a:p>
        </p:txBody>
      </p:sp>
      <p:sp>
        <p:nvSpPr>
          <p:cNvPr id="24" name="TextBox 76"/>
          <p:cNvSpPr txBox="1"/>
          <p:nvPr/>
        </p:nvSpPr>
        <p:spPr>
          <a:xfrm>
            <a:off x="6586098" y="3481881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F53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具体细节</a:t>
            </a:r>
          </a:p>
        </p:txBody>
      </p:sp>
      <p:sp>
        <p:nvSpPr>
          <p:cNvPr id="25" name="椭圆 1"/>
          <p:cNvSpPr>
            <a:spLocks noChangeArrowheads="1"/>
          </p:cNvSpPr>
          <p:nvPr/>
        </p:nvSpPr>
        <p:spPr bwMode="auto">
          <a:xfrm>
            <a:off x="5770024" y="4680393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32"/>
          <p:cNvSpPr txBox="1">
            <a:spLocks noChangeArrowheads="1"/>
          </p:cNvSpPr>
          <p:nvPr/>
        </p:nvSpPr>
        <p:spPr bwMode="auto">
          <a:xfrm>
            <a:off x="5833951" y="4753215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86099" y="5071692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Progress</a:t>
            </a:r>
          </a:p>
        </p:txBody>
      </p:sp>
      <p:sp>
        <p:nvSpPr>
          <p:cNvPr id="28" name="TextBox 76"/>
          <p:cNvSpPr txBox="1"/>
          <p:nvPr/>
        </p:nvSpPr>
        <p:spPr>
          <a:xfrm>
            <a:off x="6586098" y="4637267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F53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当前进度</a:t>
            </a:r>
          </a:p>
        </p:txBody>
      </p:sp>
      <p:sp>
        <p:nvSpPr>
          <p:cNvPr id="31" name="直角三角形 30"/>
          <p:cNvSpPr/>
          <p:nvPr/>
        </p:nvSpPr>
        <p:spPr>
          <a:xfrm rot="10800000" flipV="1">
            <a:off x="2847458" y="3783390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76"/>
          <p:cNvSpPr txBox="1"/>
          <p:nvPr/>
        </p:nvSpPr>
        <p:spPr>
          <a:xfrm>
            <a:off x="4323048" y="3013501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EF53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实现意义</a:t>
            </a:r>
          </a:p>
        </p:txBody>
      </p:sp>
      <p:sp>
        <p:nvSpPr>
          <p:cNvPr id="16" name="TextBox 76"/>
          <p:cNvSpPr txBox="1"/>
          <p:nvPr/>
        </p:nvSpPr>
        <p:spPr>
          <a:xfrm>
            <a:off x="3079755" y="1995891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第一部分</a:t>
            </a:r>
          </a:p>
        </p:txBody>
      </p:sp>
      <p:sp>
        <p:nvSpPr>
          <p:cNvPr id="10" name="直角三角形 9"/>
          <p:cNvSpPr/>
          <p:nvPr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0012618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实现意义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557D61-3BB6-46AE-B1EB-37BC964ADF55}"/>
              </a:ext>
            </a:extLst>
          </p:cNvPr>
          <p:cNvSpPr/>
          <p:nvPr/>
        </p:nvSpPr>
        <p:spPr>
          <a:xfrm>
            <a:off x="1748885" y="1594972"/>
            <a:ext cx="8694229" cy="366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大数据时代的当下，信息变得越来越重要。不仅是信息本身，对信息的分类、整理、提取、总结等操作的重要性也不言而喻。中国裁判文书网给了我们大量的司法实践的结果，但也缺少对文本的萃取和注解。</a:t>
            </a:r>
            <a:endParaRPr lang="en-US" altLang="zh-CN" sz="20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借助信息技术，我们可以快速</a:t>
            </a:r>
            <a:r>
              <a:rPr lang="zh-CN" altLang="en-US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地</a:t>
            </a:r>
            <a:r>
              <a:rPr lang="zh-CN" altLang="zh-CN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标记法律文书中的关键信息，生成对应的标记文本；借助标记文本，我们可以实现对大量文书统筹归纳，快速统计等功能；对大量数据的学习，甚至可以实现处罚力度、刑期长短等信息的预测和复核，帮助实施审判和考察法官审判水平（并非判例法模式，有利与审判中对于情节轻重的判断）。可见法律文书的自动化标记</a:t>
            </a:r>
            <a:r>
              <a:rPr lang="zh-CN" altLang="en-US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拥有者</a:t>
            </a:r>
            <a:r>
              <a:rPr lang="zh-CN" altLang="zh-CN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重要</a:t>
            </a:r>
            <a:r>
              <a:rPr lang="zh-CN" altLang="en-US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的</a:t>
            </a:r>
            <a:r>
              <a:rPr lang="zh-CN" altLang="zh-CN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意义和作用。</a:t>
            </a:r>
            <a:endParaRPr lang="zh-CN" altLang="zh-CN" sz="2000" kern="100" dirty="0">
              <a:solidFill>
                <a:schemeClr val="bg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26F660-C47A-4A86-A812-AE45380F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187985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0758D5F-9EBB-4936-93AF-4B969052AF77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76">
            <a:extLst>
              <a:ext uri="{FF2B5EF4-FFF2-40B4-BE49-F238E27FC236}">
                <a16:creationId xmlns:a16="http://schemas.microsoft.com/office/drawing/2014/main" id="{ECD0B720-1214-465E-B02F-E87097890797}"/>
              </a:ext>
            </a:extLst>
          </p:cNvPr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实现意义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E39507-B8EE-4532-AC51-DF0497C68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" y="942711"/>
            <a:ext cx="6572533" cy="574655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4D72D644-F75E-48C9-BC51-31D675B5C78A}"/>
              </a:ext>
            </a:extLst>
          </p:cNvPr>
          <p:cNvSpPr/>
          <p:nvPr/>
        </p:nvSpPr>
        <p:spPr>
          <a:xfrm>
            <a:off x="365760" y="1536192"/>
            <a:ext cx="1609344" cy="225552"/>
          </a:xfrm>
          <a:prstGeom prst="round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7230D06-4A37-4E03-AF88-A13438302B7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975104" y="826417"/>
            <a:ext cx="6242304" cy="822551"/>
          </a:xfrm>
          <a:prstGeom prst="straightConnector1">
            <a:avLst/>
          </a:prstGeom>
          <a:ln w="19050">
            <a:solidFill>
              <a:srgbClr val="EF53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39B62BE-3625-4E8B-A2BD-9993B17E5B33}"/>
              </a:ext>
            </a:extLst>
          </p:cNvPr>
          <p:cNvSpPr/>
          <p:nvPr/>
        </p:nvSpPr>
        <p:spPr>
          <a:xfrm>
            <a:off x="308072" y="1812501"/>
            <a:ext cx="5013736" cy="388155"/>
          </a:xfrm>
          <a:prstGeom prst="round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A3D479D-6AD2-45E9-B6CB-5477D513091B}"/>
              </a:ext>
            </a:extLst>
          </p:cNvPr>
          <p:cNvSpPr/>
          <p:nvPr/>
        </p:nvSpPr>
        <p:spPr>
          <a:xfrm>
            <a:off x="308072" y="2259678"/>
            <a:ext cx="6434104" cy="1068738"/>
          </a:xfrm>
          <a:prstGeom prst="round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B2245D5-E50D-40AB-A37B-11E261B2BF5B}"/>
              </a:ext>
            </a:extLst>
          </p:cNvPr>
          <p:cNvSpPr/>
          <p:nvPr/>
        </p:nvSpPr>
        <p:spPr>
          <a:xfrm>
            <a:off x="308072" y="3346714"/>
            <a:ext cx="6434104" cy="1068738"/>
          </a:xfrm>
          <a:prstGeom prst="round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883FF6E-3201-45CA-BE99-DE7AB0401C8B}"/>
              </a:ext>
            </a:extLst>
          </p:cNvPr>
          <p:cNvSpPr/>
          <p:nvPr/>
        </p:nvSpPr>
        <p:spPr>
          <a:xfrm>
            <a:off x="308072" y="4433750"/>
            <a:ext cx="6434104" cy="1119706"/>
          </a:xfrm>
          <a:prstGeom prst="round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65115F0-CB99-4CE2-B32D-1E324E236A9C}"/>
              </a:ext>
            </a:extLst>
          </p:cNvPr>
          <p:cNvSpPr/>
          <p:nvPr/>
        </p:nvSpPr>
        <p:spPr>
          <a:xfrm>
            <a:off x="300809" y="5587862"/>
            <a:ext cx="1417096" cy="1119706"/>
          </a:xfrm>
          <a:prstGeom prst="round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38FDB29-FED8-40CB-BD1E-68E0C6E736DF}"/>
              </a:ext>
            </a:extLst>
          </p:cNvPr>
          <p:cNvCxnSpPr>
            <a:cxnSpLocks/>
          </p:cNvCxnSpPr>
          <p:nvPr/>
        </p:nvCxnSpPr>
        <p:spPr>
          <a:xfrm flipV="1">
            <a:off x="5321808" y="1734842"/>
            <a:ext cx="2962656" cy="271736"/>
          </a:xfrm>
          <a:prstGeom prst="straightConnector1">
            <a:avLst/>
          </a:prstGeom>
          <a:ln w="19050">
            <a:solidFill>
              <a:srgbClr val="EF53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68EC122-93A8-4246-8A97-84A186B703D8}"/>
              </a:ext>
            </a:extLst>
          </p:cNvPr>
          <p:cNvCxnSpPr>
            <a:cxnSpLocks/>
          </p:cNvCxnSpPr>
          <p:nvPr/>
        </p:nvCxnSpPr>
        <p:spPr>
          <a:xfrm flipV="1">
            <a:off x="6742176" y="2603584"/>
            <a:ext cx="1542288" cy="229504"/>
          </a:xfrm>
          <a:prstGeom prst="straightConnector1">
            <a:avLst/>
          </a:prstGeom>
          <a:ln w="19050">
            <a:solidFill>
              <a:srgbClr val="EF53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BB924F5-2140-499A-AC03-92F71D6DECEC}"/>
              </a:ext>
            </a:extLst>
          </p:cNvPr>
          <p:cNvCxnSpPr>
            <a:cxnSpLocks/>
          </p:cNvCxnSpPr>
          <p:nvPr/>
        </p:nvCxnSpPr>
        <p:spPr>
          <a:xfrm flipV="1">
            <a:off x="6742176" y="3586486"/>
            <a:ext cx="1542288" cy="229504"/>
          </a:xfrm>
          <a:prstGeom prst="straightConnector1">
            <a:avLst/>
          </a:prstGeom>
          <a:ln w="19050">
            <a:solidFill>
              <a:srgbClr val="EF53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47557B7-2853-48D1-888E-08151C623E5D}"/>
              </a:ext>
            </a:extLst>
          </p:cNvPr>
          <p:cNvCxnSpPr>
            <a:cxnSpLocks/>
          </p:cNvCxnSpPr>
          <p:nvPr/>
        </p:nvCxnSpPr>
        <p:spPr>
          <a:xfrm flipV="1">
            <a:off x="6742176" y="4743742"/>
            <a:ext cx="1542288" cy="229504"/>
          </a:xfrm>
          <a:prstGeom prst="straightConnector1">
            <a:avLst/>
          </a:prstGeom>
          <a:ln w="19050">
            <a:solidFill>
              <a:srgbClr val="EF53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21644F0-ADF4-4B4D-A609-25CC2F02BD9B}"/>
              </a:ext>
            </a:extLst>
          </p:cNvPr>
          <p:cNvCxnSpPr>
            <a:cxnSpLocks/>
          </p:cNvCxnSpPr>
          <p:nvPr/>
        </p:nvCxnSpPr>
        <p:spPr>
          <a:xfrm flipV="1">
            <a:off x="1717905" y="6028944"/>
            <a:ext cx="6566559" cy="121902"/>
          </a:xfrm>
          <a:prstGeom prst="straightConnector1">
            <a:avLst/>
          </a:prstGeom>
          <a:ln w="19050">
            <a:solidFill>
              <a:srgbClr val="EF53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E97A4AE-5F57-4E15-B050-1C777412FC11}"/>
              </a:ext>
            </a:extLst>
          </p:cNvPr>
          <p:cNvGrpSpPr/>
          <p:nvPr/>
        </p:nvGrpSpPr>
        <p:grpSpPr>
          <a:xfrm>
            <a:off x="8284462" y="617205"/>
            <a:ext cx="1110837" cy="408238"/>
            <a:chOff x="8217408" y="573206"/>
            <a:chExt cx="1110837" cy="408238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CD8B05E-A456-43CB-A0DB-757CD1DE6B29}"/>
                </a:ext>
              </a:extLst>
            </p:cNvPr>
            <p:cNvSpPr txBox="1"/>
            <p:nvPr/>
          </p:nvSpPr>
          <p:spPr>
            <a:xfrm>
              <a:off x="8217408" y="594054"/>
              <a:ext cx="111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文书编号</a:t>
              </a: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CC6BB940-48AC-43AB-80EE-3036E3AAE030}"/>
                </a:ext>
              </a:extLst>
            </p:cNvPr>
            <p:cNvSpPr/>
            <p:nvPr/>
          </p:nvSpPr>
          <p:spPr>
            <a:xfrm>
              <a:off x="8217408" y="573206"/>
              <a:ext cx="1110837" cy="408238"/>
            </a:xfrm>
            <a:prstGeom prst="roundRect">
              <a:avLst/>
            </a:prstGeom>
            <a:noFill/>
            <a:ln>
              <a:solidFill>
                <a:srgbClr val="EF53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EAD8D8A-137D-46A6-ABCE-D65B6141E2F1}"/>
              </a:ext>
            </a:extLst>
          </p:cNvPr>
          <p:cNvGrpSpPr/>
          <p:nvPr/>
        </p:nvGrpSpPr>
        <p:grpSpPr>
          <a:xfrm>
            <a:off x="8284464" y="1520771"/>
            <a:ext cx="1110837" cy="408238"/>
            <a:chOff x="8217408" y="573206"/>
            <a:chExt cx="1110837" cy="408238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FC5FC81-7112-4339-9135-B8C6590AAB15}"/>
                </a:ext>
              </a:extLst>
            </p:cNvPr>
            <p:cNvSpPr txBox="1"/>
            <p:nvPr/>
          </p:nvSpPr>
          <p:spPr>
            <a:xfrm>
              <a:off x="8217408" y="594054"/>
              <a:ext cx="111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原告信息</a:t>
              </a: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E2EBAB1A-F49E-4278-9EE3-C7C19B2CD515}"/>
                </a:ext>
              </a:extLst>
            </p:cNvPr>
            <p:cNvSpPr/>
            <p:nvPr/>
          </p:nvSpPr>
          <p:spPr>
            <a:xfrm>
              <a:off x="8217408" y="573206"/>
              <a:ext cx="1110837" cy="408238"/>
            </a:xfrm>
            <a:prstGeom prst="roundRect">
              <a:avLst/>
            </a:prstGeom>
            <a:noFill/>
            <a:ln>
              <a:solidFill>
                <a:srgbClr val="EF53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36D7AB9-8BEC-4B22-9611-BD0A0208F6A9}"/>
              </a:ext>
            </a:extLst>
          </p:cNvPr>
          <p:cNvGrpSpPr/>
          <p:nvPr/>
        </p:nvGrpSpPr>
        <p:grpSpPr>
          <a:xfrm>
            <a:off x="8284464" y="2419054"/>
            <a:ext cx="1110837" cy="408238"/>
            <a:chOff x="8217408" y="573206"/>
            <a:chExt cx="1110837" cy="408238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68ED875-3E87-400A-96B3-DE4C65605A1B}"/>
                </a:ext>
              </a:extLst>
            </p:cNvPr>
            <p:cNvSpPr txBox="1"/>
            <p:nvPr/>
          </p:nvSpPr>
          <p:spPr>
            <a:xfrm>
              <a:off x="8217408" y="594054"/>
              <a:ext cx="111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被告信息</a:t>
              </a: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3B255FA-6C4E-4964-9ABA-60FD688CF72D}"/>
                </a:ext>
              </a:extLst>
            </p:cNvPr>
            <p:cNvSpPr/>
            <p:nvPr/>
          </p:nvSpPr>
          <p:spPr>
            <a:xfrm>
              <a:off x="8217408" y="573206"/>
              <a:ext cx="1110837" cy="408238"/>
            </a:xfrm>
            <a:prstGeom prst="roundRect">
              <a:avLst/>
            </a:prstGeom>
            <a:noFill/>
            <a:ln>
              <a:solidFill>
                <a:srgbClr val="EF53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0F73224-2710-41FE-BD34-8AD33933A104}"/>
              </a:ext>
            </a:extLst>
          </p:cNvPr>
          <p:cNvGrpSpPr/>
          <p:nvPr/>
        </p:nvGrpSpPr>
        <p:grpSpPr>
          <a:xfrm>
            <a:off x="8284464" y="3403285"/>
            <a:ext cx="1110837" cy="408238"/>
            <a:chOff x="8217408" y="573206"/>
            <a:chExt cx="1110837" cy="408238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7C4BE13-9F86-496B-853A-B27FF0097172}"/>
                </a:ext>
              </a:extLst>
            </p:cNvPr>
            <p:cNvSpPr txBox="1"/>
            <p:nvPr/>
          </p:nvSpPr>
          <p:spPr>
            <a:xfrm>
              <a:off x="8217408" y="594054"/>
              <a:ext cx="111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文书细节</a:t>
              </a: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1DE73FC4-611F-485D-80EE-E43B54ACE256}"/>
                </a:ext>
              </a:extLst>
            </p:cNvPr>
            <p:cNvSpPr/>
            <p:nvPr/>
          </p:nvSpPr>
          <p:spPr>
            <a:xfrm>
              <a:off x="8217408" y="573206"/>
              <a:ext cx="1110837" cy="408238"/>
            </a:xfrm>
            <a:prstGeom prst="roundRect">
              <a:avLst/>
            </a:prstGeom>
            <a:noFill/>
            <a:ln>
              <a:solidFill>
                <a:srgbClr val="EF53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7806C71-052A-4758-B485-71409CC64E3F}"/>
              </a:ext>
            </a:extLst>
          </p:cNvPr>
          <p:cNvGrpSpPr/>
          <p:nvPr/>
        </p:nvGrpSpPr>
        <p:grpSpPr>
          <a:xfrm>
            <a:off x="8284463" y="4546863"/>
            <a:ext cx="1110837" cy="408238"/>
            <a:chOff x="8217408" y="573206"/>
            <a:chExt cx="1110837" cy="408238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33249408-E914-4121-BF11-019150188C99}"/>
                </a:ext>
              </a:extLst>
            </p:cNvPr>
            <p:cNvSpPr txBox="1"/>
            <p:nvPr/>
          </p:nvSpPr>
          <p:spPr>
            <a:xfrm>
              <a:off x="8217408" y="594054"/>
              <a:ext cx="111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最终判决</a:t>
              </a:r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3D1D63A1-12D7-4041-A55A-5DC1BF13F8D1}"/>
                </a:ext>
              </a:extLst>
            </p:cNvPr>
            <p:cNvSpPr/>
            <p:nvPr/>
          </p:nvSpPr>
          <p:spPr>
            <a:xfrm>
              <a:off x="8217408" y="573206"/>
              <a:ext cx="1110837" cy="408238"/>
            </a:xfrm>
            <a:prstGeom prst="roundRect">
              <a:avLst/>
            </a:prstGeom>
            <a:noFill/>
            <a:ln>
              <a:solidFill>
                <a:srgbClr val="EF53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61789911-6192-4065-8152-312CCF02D865}"/>
              </a:ext>
            </a:extLst>
          </p:cNvPr>
          <p:cNvGrpSpPr/>
          <p:nvPr/>
        </p:nvGrpSpPr>
        <p:grpSpPr>
          <a:xfrm>
            <a:off x="8310575" y="5824825"/>
            <a:ext cx="1110837" cy="408238"/>
            <a:chOff x="8217408" y="573206"/>
            <a:chExt cx="1110837" cy="408238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3B238E90-3D0A-4243-9942-D1117D422BC8}"/>
                </a:ext>
              </a:extLst>
            </p:cNvPr>
            <p:cNvSpPr txBox="1"/>
            <p:nvPr/>
          </p:nvSpPr>
          <p:spPr>
            <a:xfrm>
              <a:off x="8217408" y="594054"/>
              <a:ext cx="111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其他信息</a:t>
              </a: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070BB061-A3C9-4D33-828E-66C3E6D76A1C}"/>
                </a:ext>
              </a:extLst>
            </p:cNvPr>
            <p:cNvSpPr/>
            <p:nvPr/>
          </p:nvSpPr>
          <p:spPr>
            <a:xfrm>
              <a:off x="8217408" y="573206"/>
              <a:ext cx="1110837" cy="408238"/>
            </a:xfrm>
            <a:prstGeom prst="roundRect">
              <a:avLst/>
            </a:prstGeom>
            <a:noFill/>
            <a:ln>
              <a:solidFill>
                <a:srgbClr val="EF53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右大括号 76">
            <a:extLst>
              <a:ext uri="{FF2B5EF4-FFF2-40B4-BE49-F238E27FC236}">
                <a16:creationId xmlns:a16="http://schemas.microsoft.com/office/drawing/2014/main" id="{8EF6077F-9BB4-4EB7-9336-F2C8384F9C6F}"/>
              </a:ext>
            </a:extLst>
          </p:cNvPr>
          <p:cNvSpPr/>
          <p:nvPr/>
        </p:nvSpPr>
        <p:spPr>
          <a:xfrm>
            <a:off x="9251406" y="493276"/>
            <a:ext cx="700343" cy="5861714"/>
          </a:xfrm>
          <a:prstGeom prst="rightBrace">
            <a:avLst>
              <a:gd name="adj1" fmla="val 8333"/>
              <a:gd name="adj2" fmla="val 45693"/>
            </a:avLst>
          </a:prstGeom>
          <a:ln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D56E1E7-FA93-45E3-83C2-F77E33D7997E}"/>
              </a:ext>
            </a:extLst>
          </p:cNvPr>
          <p:cNvSpPr txBox="1"/>
          <p:nvPr/>
        </p:nvSpPr>
        <p:spPr>
          <a:xfrm>
            <a:off x="9854411" y="2139241"/>
            <a:ext cx="738664" cy="20983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Information &amp; Data </a:t>
            </a:r>
            <a:endParaRPr lang="zh-CN" altLang="en-US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760899A-BFC8-4893-8FB3-462D60D1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210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实现意义</a:t>
            </a:r>
          </a:p>
        </p:txBody>
      </p:sp>
      <p:sp>
        <p:nvSpPr>
          <p:cNvPr id="4" name="Freeform 53">
            <a:extLst>
              <a:ext uri="{FF2B5EF4-FFF2-40B4-BE49-F238E27FC236}">
                <a16:creationId xmlns:a16="http://schemas.microsoft.com/office/drawing/2014/main" id="{EB1F6024-3BF1-4582-A05D-45B18D93C9F5}"/>
              </a:ext>
            </a:extLst>
          </p:cNvPr>
          <p:cNvSpPr/>
          <p:nvPr/>
        </p:nvSpPr>
        <p:spPr bwMode="auto">
          <a:xfrm>
            <a:off x="3179604" y="3025435"/>
            <a:ext cx="2833665" cy="1743935"/>
          </a:xfrm>
          <a:custGeom>
            <a:avLst/>
            <a:gdLst>
              <a:gd name="T0" fmla="*/ 2468710 w 112"/>
              <a:gd name="T1" fmla="*/ 1519607 h 69"/>
              <a:gd name="T2" fmla="*/ 1917659 w 112"/>
              <a:gd name="T3" fmla="*/ 1211281 h 69"/>
              <a:gd name="T4" fmla="*/ 551051 w 112"/>
              <a:gd name="T5" fmla="*/ 1211281 h 69"/>
              <a:gd name="T6" fmla="*/ 0 w 112"/>
              <a:gd name="T7" fmla="*/ 660699 h 69"/>
              <a:gd name="T8" fmla="*/ 0 w 112"/>
              <a:gd name="T9" fmla="*/ 550582 h 69"/>
              <a:gd name="T10" fmla="*/ 551051 w 112"/>
              <a:gd name="T11" fmla="*/ 0 h 69"/>
              <a:gd name="T12" fmla="*/ 1917659 w 112"/>
              <a:gd name="T13" fmla="*/ 0 h 69"/>
              <a:gd name="T14" fmla="*/ 2468710 w 112"/>
              <a:gd name="T15" fmla="*/ 550582 h 69"/>
              <a:gd name="T16" fmla="*/ 2468710 w 112"/>
              <a:gd name="T17" fmla="*/ 1519607 h 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2" h="69">
                <a:moveTo>
                  <a:pt x="112" y="69"/>
                </a:moveTo>
                <a:cubicBezTo>
                  <a:pt x="107" y="61"/>
                  <a:pt x="98" y="55"/>
                  <a:pt x="87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11" y="55"/>
                  <a:pt x="0" y="43"/>
                  <a:pt x="0" y="3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101" y="0"/>
                  <a:pt x="112" y="11"/>
                  <a:pt x="112" y="25"/>
                </a:cubicBezTo>
                <a:lnTo>
                  <a:pt x="112" y="69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Freeform 56">
            <a:extLst>
              <a:ext uri="{FF2B5EF4-FFF2-40B4-BE49-F238E27FC236}">
                <a16:creationId xmlns:a16="http://schemas.microsoft.com/office/drawing/2014/main" id="{F8660A7D-7BFF-4F67-8568-5FCA16DAB63F}"/>
              </a:ext>
            </a:extLst>
          </p:cNvPr>
          <p:cNvSpPr/>
          <p:nvPr/>
        </p:nvSpPr>
        <p:spPr bwMode="auto">
          <a:xfrm>
            <a:off x="3842919" y="1820900"/>
            <a:ext cx="2155772" cy="1292005"/>
          </a:xfrm>
          <a:custGeom>
            <a:avLst/>
            <a:gdLst>
              <a:gd name="T0" fmla="*/ 1877464 w 85"/>
              <a:gd name="T1" fmla="*/ 1125443 h 51"/>
              <a:gd name="T2" fmla="*/ 1457796 w 85"/>
              <a:gd name="T3" fmla="*/ 882700 h 51"/>
              <a:gd name="T4" fmla="*/ 419668 w 85"/>
              <a:gd name="T5" fmla="*/ 882700 h 51"/>
              <a:gd name="T6" fmla="*/ 0 w 85"/>
              <a:gd name="T7" fmla="*/ 485485 h 51"/>
              <a:gd name="T8" fmla="*/ 0 w 85"/>
              <a:gd name="T9" fmla="*/ 397215 h 51"/>
              <a:gd name="T10" fmla="*/ 419668 w 85"/>
              <a:gd name="T11" fmla="*/ 0 h 51"/>
              <a:gd name="T12" fmla="*/ 1457796 w 85"/>
              <a:gd name="T13" fmla="*/ 0 h 51"/>
              <a:gd name="T14" fmla="*/ 1877464 w 85"/>
              <a:gd name="T15" fmla="*/ 397215 h 51"/>
              <a:gd name="T16" fmla="*/ 1877464 w 85"/>
              <a:gd name="T17" fmla="*/ 1125443 h 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5" h="51">
                <a:moveTo>
                  <a:pt x="85" y="51"/>
                </a:moveTo>
                <a:cubicBezTo>
                  <a:pt x="81" y="45"/>
                  <a:pt x="74" y="40"/>
                  <a:pt x="66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9" y="40"/>
                  <a:pt x="0" y="32"/>
                  <a:pt x="0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9" y="0"/>
                  <a:pt x="1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6" y="0"/>
                  <a:pt x="85" y="8"/>
                  <a:pt x="85" y="18"/>
                </a:cubicBezTo>
                <a:lnTo>
                  <a:pt x="85" y="51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Freeform 58">
            <a:extLst>
              <a:ext uri="{FF2B5EF4-FFF2-40B4-BE49-F238E27FC236}">
                <a16:creationId xmlns:a16="http://schemas.microsoft.com/office/drawing/2014/main" id="{418C2010-23DF-4054-98C9-65F113B75653}"/>
              </a:ext>
            </a:extLst>
          </p:cNvPr>
          <p:cNvSpPr/>
          <p:nvPr/>
        </p:nvSpPr>
        <p:spPr bwMode="auto">
          <a:xfrm>
            <a:off x="6153586" y="3455758"/>
            <a:ext cx="2529343" cy="1541660"/>
          </a:xfrm>
          <a:custGeom>
            <a:avLst/>
            <a:gdLst>
              <a:gd name="T0" fmla="*/ 0 w 100"/>
              <a:gd name="T1" fmla="*/ 1343270 h 61"/>
              <a:gd name="T2" fmla="*/ 484926 w 100"/>
              <a:gd name="T3" fmla="*/ 1056999 h 61"/>
              <a:gd name="T4" fmla="*/ 1719281 w 100"/>
              <a:gd name="T5" fmla="*/ 1056999 h 61"/>
              <a:gd name="T6" fmla="*/ 2204207 w 100"/>
              <a:gd name="T7" fmla="*/ 572541 h 61"/>
              <a:gd name="T8" fmla="*/ 2204207 w 100"/>
              <a:gd name="T9" fmla="*/ 484458 h 61"/>
              <a:gd name="T10" fmla="*/ 1719281 w 100"/>
              <a:gd name="T11" fmla="*/ 0 h 61"/>
              <a:gd name="T12" fmla="*/ 484926 w 100"/>
              <a:gd name="T13" fmla="*/ 0 h 61"/>
              <a:gd name="T14" fmla="*/ 0 w 100"/>
              <a:gd name="T15" fmla="*/ 484458 h 61"/>
              <a:gd name="T16" fmla="*/ 0 w 100"/>
              <a:gd name="T17" fmla="*/ 1343270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0" h="61">
                <a:moveTo>
                  <a:pt x="0" y="61"/>
                </a:moveTo>
                <a:cubicBezTo>
                  <a:pt x="4" y="54"/>
                  <a:pt x="13" y="48"/>
                  <a:pt x="22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90" y="48"/>
                  <a:pt x="100" y="38"/>
                  <a:pt x="100" y="26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0" y="10"/>
                  <a:pt x="90" y="0"/>
                  <a:pt x="7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lnTo>
                  <a:pt x="0" y="61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Freeform 60">
            <a:extLst>
              <a:ext uri="{FF2B5EF4-FFF2-40B4-BE49-F238E27FC236}">
                <a16:creationId xmlns:a16="http://schemas.microsoft.com/office/drawing/2014/main" id="{99C55888-3037-434B-AF1E-25186FF92965}"/>
              </a:ext>
            </a:extLst>
          </p:cNvPr>
          <p:cNvSpPr/>
          <p:nvPr/>
        </p:nvSpPr>
        <p:spPr bwMode="auto">
          <a:xfrm>
            <a:off x="6153586" y="2429807"/>
            <a:ext cx="1820470" cy="1113422"/>
          </a:xfrm>
          <a:custGeom>
            <a:avLst/>
            <a:gdLst>
              <a:gd name="T0" fmla="*/ 0 w 72"/>
              <a:gd name="T1" fmla="*/ 969852 h 44"/>
              <a:gd name="T2" fmla="*/ 352673 w 72"/>
              <a:gd name="T3" fmla="*/ 749431 h 44"/>
              <a:gd name="T4" fmla="*/ 1234355 w 72"/>
              <a:gd name="T5" fmla="*/ 749431 h 44"/>
              <a:gd name="T6" fmla="*/ 1587028 w 72"/>
              <a:gd name="T7" fmla="*/ 396758 h 44"/>
              <a:gd name="T8" fmla="*/ 1587028 w 72"/>
              <a:gd name="T9" fmla="*/ 352673 h 44"/>
              <a:gd name="T10" fmla="*/ 1234355 w 72"/>
              <a:gd name="T11" fmla="*/ 0 h 44"/>
              <a:gd name="T12" fmla="*/ 352673 w 72"/>
              <a:gd name="T13" fmla="*/ 0 h 44"/>
              <a:gd name="T14" fmla="*/ 0 w 72"/>
              <a:gd name="T15" fmla="*/ 352673 h 44"/>
              <a:gd name="T16" fmla="*/ 0 w 72"/>
              <a:gd name="T17" fmla="*/ 969852 h 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44">
                <a:moveTo>
                  <a:pt x="0" y="44"/>
                </a:moveTo>
                <a:cubicBezTo>
                  <a:pt x="3" y="38"/>
                  <a:pt x="9" y="34"/>
                  <a:pt x="1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65" y="34"/>
                  <a:pt x="72" y="27"/>
                  <a:pt x="72" y="18"/>
                </a:cubicBezTo>
                <a:cubicBezTo>
                  <a:pt x="72" y="16"/>
                  <a:pt x="72" y="16"/>
                  <a:pt x="72" y="16"/>
                </a:cubicBezTo>
                <a:cubicBezTo>
                  <a:pt x="72" y="7"/>
                  <a:pt x="65" y="0"/>
                  <a:pt x="5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lnTo>
                  <a:pt x="0" y="44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230B72A1-B369-475D-8719-71501D36981C}"/>
              </a:ext>
            </a:extLst>
          </p:cNvPr>
          <p:cNvSpPr txBox="1"/>
          <p:nvPr/>
        </p:nvSpPr>
        <p:spPr>
          <a:xfrm>
            <a:off x="4365575" y="2149328"/>
            <a:ext cx="1110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录入繁琐</a:t>
            </a:r>
            <a:endParaRPr lang="en-US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EA9209CE-B7D3-49DB-AA5D-1345EDFE89C3}"/>
              </a:ext>
            </a:extLst>
          </p:cNvPr>
          <p:cNvSpPr txBox="1"/>
          <p:nvPr/>
        </p:nvSpPr>
        <p:spPr>
          <a:xfrm>
            <a:off x="6118506" y="2698796"/>
            <a:ext cx="189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检索困难</a:t>
            </a:r>
            <a:endParaRPr lang="en-US" altLang="zh-CN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17" name="TextBox 33">
            <a:extLst>
              <a:ext uri="{FF2B5EF4-FFF2-40B4-BE49-F238E27FC236}">
                <a16:creationId xmlns:a16="http://schemas.microsoft.com/office/drawing/2014/main" id="{5882724E-8E16-4625-AEA5-CB60FCA8134F}"/>
              </a:ext>
            </a:extLst>
          </p:cNvPr>
          <p:cNvSpPr txBox="1"/>
          <p:nvPr/>
        </p:nvSpPr>
        <p:spPr>
          <a:xfrm>
            <a:off x="3728631" y="3543229"/>
            <a:ext cx="2027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阅读效率低</a:t>
            </a:r>
            <a:endParaRPr lang="en-US" altLang="zh-CN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24" name="TextBox 40">
            <a:extLst>
              <a:ext uri="{FF2B5EF4-FFF2-40B4-BE49-F238E27FC236}">
                <a16:creationId xmlns:a16="http://schemas.microsoft.com/office/drawing/2014/main" id="{932846A5-218D-4463-8F14-CC58BA1CD527}"/>
              </a:ext>
            </a:extLst>
          </p:cNvPr>
          <p:cNvSpPr txBox="1"/>
          <p:nvPr/>
        </p:nvSpPr>
        <p:spPr>
          <a:xfrm>
            <a:off x="6283904" y="3882538"/>
            <a:ext cx="2133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内容不便归纳统计</a:t>
            </a:r>
            <a:endParaRPr lang="en-US" altLang="zh-CN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33" name="Freeform 56">
            <a:extLst>
              <a:ext uri="{FF2B5EF4-FFF2-40B4-BE49-F238E27FC236}">
                <a16:creationId xmlns:a16="http://schemas.microsoft.com/office/drawing/2014/main" id="{523FA4C8-BBEA-4C79-B1AF-CCDF66569836}"/>
              </a:ext>
            </a:extLst>
          </p:cNvPr>
          <p:cNvSpPr/>
          <p:nvPr/>
        </p:nvSpPr>
        <p:spPr bwMode="auto">
          <a:xfrm>
            <a:off x="3876651" y="4621203"/>
            <a:ext cx="2155772" cy="1292005"/>
          </a:xfrm>
          <a:custGeom>
            <a:avLst/>
            <a:gdLst>
              <a:gd name="T0" fmla="*/ 1877464 w 85"/>
              <a:gd name="T1" fmla="*/ 1125443 h 51"/>
              <a:gd name="T2" fmla="*/ 1457796 w 85"/>
              <a:gd name="T3" fmla="*/ 882700 h 51"/>
              <a:gd name="T4" fmla="*/ 419668 w 85"/>
              <a:gd name="T5" fmla="*/ 882700 h 51"/>
              <a:gd name="T6" fmla="*/ 0 w 85"/>
              <a:gd name="T7" fmla="*/ 485485 h 51"/>
              <a:gd name="T8" fmla="*/ 0 w 85"/>
              <a:gd name="T9" fmla="*/ 397215 h 51"/>
              <a:gd name="T10" fmla="*/ 419668 w 85"/>
              <a:gd name="T11" fmla="*/ 0 h 51"/>
              <a:gd name="T12" fmla="*/ 1457796 w 85"/>
              <a:gd name="T13" fmla="*/ 0 h 51"/>
              <a:gd name="T14" fmla="*/ 1877464 w 85"/>
              <a:gd name="T15" fmla="*/ 397215 h 51"/>
              <a:gd name="T16" fmla="*/ 1877464 w 85"/>
              <a:gd name="T17" fmla="*/ 1125443 h 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5" h="51">
                <a:moveTo>
                  <a:pt x="85" y="51"/>
                </a:moveTo>
                <a:cubicBezTo>
                  <a:pt x="81" y="45"/>
                  <a:pt x="74" y="40"/>
                  <a:pt x="66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9" y="40"/>
                  <a:pt x="0" y="32"/>
                  <a:pt x="0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9" y="0"/>
                  <a:pt x="1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6" y="0"/>
                  <a:pt x="85" y="8"/>
                  <a:pt x="85" y="18"/>
                </a:cubicBezTo>
                <a:lnTo>
                  <a:pt x="85" y="51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Freeform 60">
            <a:extLst>
              <a:ext uri="{FF2B5EF4-FFF2-40B4-BE49-F238E27FC236}">
                <a16:creationId xmlns:a16="http://schemas.microsoft.com/office/drawing/2014/main" id="{996BCAE2-798A-4CFA-9D0D-54028E1BFF3D}"/>
              </a:ext>
            </a:extLst>
          </p:cNvPr>
          <p:cNvSpPr/>
          <p:nvPr/>
        </p:nvSpPr>
        <p:spPr bwMode="auto">
          <a:xfrm>
            <a:off x="6153586" y="4913630"/>
            <a:ext cx="1820470" cy="1113422"/>
          </a:xfrm>
          <a:custGeom>
            <a:avLst/>
            <a:gdLst>
              <a:gd name="T0" fmla="*/ 0 w 72"/>
              <a:gd name="T1" fmla="*/ 969852 h 44"/>
              <a:gd name="T2" fmla="*/ 352673 w 72"/>
              <a:gd name="T3" fmla="*/ 749431 h 44"/>
              <a:gd name="T4" fmla="*/ 1234355 w 72"/>
              <a:gd name="T5" fmla="*/ 749431 h 44"/>
              <a:gd name="T6" fmla="*/ 1587028 w 72"/>
              <a:gd name="T7" fmla="*/ 396758 h 44"/>
              <a:gd name="T8" fmla="*/ 1587028 w 72"/>
              <a:gd name="T9" fmla="*/ 352673 h 44"/>
              <a:gd name="T10" fmla="*/ 1234355 w 72"/>
              <a:gd name="T11" fmla="*/ 0 h 44"/>
              <a:gd name="T12" fmla="*/ 352673 w 72"/>
              <a:gd name="T13" fmla="*/ 0 h 44"/>
              <a:gd name="T14" fmla="*/ 0 w 72"/>
              <a:gd name="T15" fmla="*/ 352673 h 44"/>
              <a:gd name="T16" fmla="*/ 0 w 72"/>
              <a:gd name="T17" fmla="*/ 969852 h 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44">
                <a:moveTo>
                  <a:pt x="0" y="44"/>
                </a:moveTo>
                <a:cubicBezTo>
                  <a:pt x="3" y="38"/>
                  <a:pt x="9" y="34"/>
                  <a:pt x="1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65" y="34"/>
                  <a:pt x="72" y="27"/>
                  <a:pt x="72" y="18"/>
                </a:cubicBezTo>
                <a:cubicBezTo>
                  <a:pt x="72" y="16"/>
                  <a:pt x="72" y="16"/>
                  <a:pt x="72" y="16"/>
                </a:cubicBezTo>
                <a:cubicBezTo>
                  <a:pt x="72" y="7"/>
                  <a:pt x="65" y="0"/>
                  <a:pt x="5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lnTo>
                  <a:pt x="0" y="44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TextBox 24">
            <a:extLst>
              <a:ext uri="{FF2B5EF4-FFF2-40B4-BE49-F238E27FC236}">
                <a16:creationId xmlns:a16="http://schemas.microsoft.com/office/drawing/2014/main" id="{EFCF60E4-90A0-48DF-B43A-317073DFCC98}"/>
              </a:ext>
            </a:extLst>
          </p:cNvPr>
          <p:cNvSpPr txBox="1"/>
          <p:nvPr/>
        </p:nvSpPr>
        <p:spPr>
          <a:xfrm>
            <a:off x="6729470" y="5115430"/>
            <a:ext cx="1833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</a:rPr>
              <a:t>…..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BD24A18-9617-4D36-993C-B7C8AC6DF68C}"/>
              </a:ext>
            </a:extLst>
          </p:cNvPr>
          <p:cNvSpPr txBox="1"/>
          <p:nvPr/>
        </p:nvSpPr>
        <p:spPr>
          <a:xfrm>
            <a:off x="4551787" y="868723"/>
            <a:ext cx="2961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司法领域中在处理文档内容时会遇到各种</a:t>
            </a:r>
            <a:r>
              <a:rPr lang="zh-CN" altLang="en-US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难题</a:t>
            </a:r>
          </a:p>
        </p:txBody>
      </p:sp>
    </p:spTree>
    <p:extLst>
      <p:ext uri="{BB962C8B-B14F-4D97-AF65-F5344CB8AC3E}">
        <p14:creationId xmlns:p14="http://schemas.microsoft.com/office/powerpoint/2010/main" val="3448194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实现意义</a:t>
            </a:r>
          </a:p>
        </p:txBody>
      </p:sp>
      <p:pic>
        <p:nvPicPr>
          <p:cNvPr id="27" name="图形 26" descr="正义天平">
            <a:extLst>
              <a:ext uri="{FF2B5EF4-FFF2-40B4-BE49-F238E27FC236}">
                <a16:creationId xmlns:a16="http://schemas.microsoft.com/office/drawing/2014/main" id="{BEBA9593-6DC0-4996-BAB5-FDDE22CEB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064" y="1914920"/>
            <a:ext cx="914400" cy="914400"/>
          </a:xfrm>
          <a:prstGeom prst="rect">
            <a:avLst/>
          </a:prstGeom>
        </p:spPr>
      </p:pic>
      <p:pic>
        <p:nvPicPr>
          <p:cNvPr id="29" name="图形 28" descr="法槌">
            <a:extLst>
              <a:ext uri="{FF2B5EF4-FFF2-40B4-BE49-F238E27FC236}">
                <a16:creationId xmlns:a16="http://schemas.microsoft.com/office/drawing/2014/main" id="{C0939B36-E105-4298-8F76-CDD93E1E9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064" y="2971800"/>
            <a:ext cx="914400" cy="9144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6448CEFA-D924-4269-BCAE-5D22954F12E1}"/>
              </a:ext>
            </a:extLst>
          </p:cNvPr>
          <p:cNvSpPr txBox="1"/>
          <p:nvPr/>
        </p:nvSpPr>
        <p:spPr>
          <a:xfrm>
            <a:off x="422677" y="4207330"/>
            <a:ext cx="129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法律文书</a:t>
            </a: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BC3BECA4-63E5-438C-A28B-89528257CA6F}"/>
              </a:ext>
            </a:extLst>
          </p:cNvPr>
          <p:cNvSpPr/>
          <p:nvPr/>
        </p:nvSpPr>
        <p:spPr>
          <a:xfrm>
            <a:off x="1857168" y="3246978"/>
            <a:ext cx="914400" cy="364043"/>
          </a:xfrm>
          <a:prstGeom prst="rightArrow">
            <a:avLst/>
          </a:prstGeom>
          <a:solidFill>
            <a:srgbClr val="EF5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4" name="图形 33" descr="清单 RTL">
            <a:extLst>
              <a:ext uri="{FF2B5EF4-FFF2-40B4-BE49-F238E27FC236}">
                <a16:creationId xmlns:a16="http://schemas.microsoft.com/office/drawing/2014/main" id="{0EFA9EB3-5AE9-4BF4-9A0F-1D5388F56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06076" y="1873103"/>
            <a:ext cx="914400" cy="914400"/>
          </a:xfrm>
          <a:prstGeom prst="rect">
            <a:avLst/>
          </a:prstGeom>
        </p:spPr>
      </p:pic>
      <p:pic>
        <p:nvPicPr>
          <p:cNvPr id="36" name="图形 35" descr="合同 RTL">
            <a:extLst>
              <a:ext uri="{FF2B5EF4-FFF2-40B4-BE49-F238E27FC236}">
                <a16:creationId xmlns:a16="http://schemas.microsoft.com/office/drawing/2014/main" id="{B5A004D8-83DD-48A6-BAF5-62C028A19D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06076" y="2858396"/>
            <a:ext cx="914400" cy="91440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0D027642-262B-4DBA-9AE0-762814CD8FFA}"/>
              </a:ext>
            </a:extLst>
          </p:cNvPr>
          <p:cNvSpPr txBox="1"/>
          <p:nvPr/>
        </p:nvSpPr>
        <p:spPr>
          <a:xfrm>
            <a:off x="8714689" y="4200857"/>
            <a:ext cx="129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标记文档</a:t>
            </a:r>
          </a:p>
        </p:txBody>
      </p:sp>
      <p:pic>
        <p:nvPicPr>
          <p:cNvPr id="40" name="图形 39" descr="Internet">
            <a:extLst>
              <a:ext uri="{FF2B5EF4-FFF2-40B4-BE49-F238E27FC236}">
                <a16:creationId xmlns:a16="http://schemas.microsoft.com/office/drawing/2014/main" id="{75E2CD56-2151-4CE8-B5A9-17CA0B82C4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63693" y="538522"/>
            <a:ext cx="914400" cy="914400"/>
          </a:xfrm>
          <a:prstGeom prst="rect">
            <a:avLst/>
          </a:prstGeom>
        </p:spPr>
      </p:pic>
      <p:pic>
        <p:nvPicPr>
          <p:cNvPr id="42" name="图形 41" descr="法院">
            <a:extLst>
              <a:ext uri="{FF2B5EF4-FFF2-40B4-BE49-F238E27FC236}">
                <a16:creationId xmlns:a16="http://schemas.microsoft.com/office/drawing/2014/main" id="{90702A3B-C0B4-4D85-B774-012185C98C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63693" y="1963493"/>
            <a:ext cx="914400" cy="914400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8D29178A-BDC0-4834-9535-826611A78462}"/>
              </a:ext>
            </a:extLst>
          </p:cNvPr>
          <p:cNvSpPr txBox="1"/>
          <p:nvPr/>
        </p:nvSpPr>
        <p:spPr>
          <a:xfrm>
            <a:off x="10572306" y="1530503"/>
            <a:ext cx="129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机器学习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1E93DAF-6705-4B7D-B7C7-2BA008EE4AF1}"/>
              </a:ext>
            </a:extLst>
          </p:cNvPr>
          <p:cNvSpPr txBox="1"/>
          <p:nvPr/>
        </p:nvSpPr>
        <p:spPr>
          <a:xfrm>
            <a:off x="10596662" y="2928913"/>
            <a:ext cx="129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审判参考</a:t>
            </a:r>
          </a:p>
        </p:txBody>
      </p:sp>
      <p:pic>
        <p:nvPicPr>
          <p:cNvPr id="46" name="图形 45" descr="广告">
            <a:extLst>
              <a:ext uri="{FF2B5EF4-FFF2-40B4-BE49-F238E27FC236}">
                <a16:creationId xmlns:a16="http://schemas.microsoft.com/office/drawing/2014/main" id="{761D6C2F-8E3A-424D-AD86-8740D2A8F3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88048" y="3477596"/>
            <a:ext cx="914400" cy="91440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0F2583A-CD35-4705-8329-9B3C3F0E648B}"/>
              </a:ext>
            </a:extLst>
          </p:cNvPr>
          <p:cNvSpPr txBox="1"/>
          <p:nvPr/>
        </p:nvSpPr>
        <p:spPr>
          <a:xfrm>
            <a:off x="10596661" y="4556072"/>
            <a:ext cx="129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信息公开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DB9D43A-0FEA-4064-8C64-2C7AE7762EF3}"/>
              </a:ext>
            </a:extLst>
          </p:cNvPr>
          <p:cNvSpPr txBox="1"/>
          <p:nvPr/>
        </p:nvSpPr>
        <p:spPr>
          <a:xfrm>
            <a:off x="10596661" y="5320437"/>
            <a:ext cx="129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F6B3E2C-29AC-4D04-8122-B2F199BFA5BF}"/>
              </a:ext>
            </a:extLst>
          </p:cNvPr>
          <p:cNvSpPr txBox="1"/>
          <p:nvPr/>
        </p:nvSpPr>
        <p:spPr>
          <a:xfrm>
            <a:off x="4526578" y="4186740"/>
            <a:ext cx="15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信息化系统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D35C448-F462-4B22-9125-F3E925743CC1}"/>
              </a:ext>
            </a:extLst>
          </p:cNvPr>
          <p:cNvSpPr/>
          <p:nvPr/>
        </p:nvSpPr>
        <p:spPr>
          <a:xfrm>
            <a:off x="3204292" y="1715169"/>
            <a:ext cx="4231069" cy="3351303"/>
          </a:xfrm>
          <a:prstGeom prst="roundRect">
            <a:avLst>
              <a:gd name="adj" fmla="val 8950"/>
            </a:avLst>
          </a:prstGeom>
          <a:noFill/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6D21538-2097-4137-A6D8-E2371CE7BA07}"/>
              </a:ext>
            </a:extLst>
          </p:cNvPr>
          <p:cNvSpPr/>
          <p:nvPr/>
        </p:nvSpPr>
        <p:spPr>
          <a:xfrm>
            <a:off x="3303871" y="3102390"/>
            <a:ext cx="1222707" cy="653220"/>
          </a:xfrm>
          <a:prstGeom prst="roundRect">
            <a:avLst>
              <a:gd name="adj" fmla="val 22002"/>
            </a:avLst>
          </a:prstGeom>
          <a:solidFill>
            <a:srgbClr val="EF53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algn="ctr" rotWithShape="0">
              <a:schemeClr val="bg1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自动爬取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A8A5C511-2084-43C1-A2DC-1EED2BA6A57C}"/>
              </a:ext>
            </a:extLst>
          </p:cNvPr>
          <p:cNvSpPr/>
          <p:nvPr/>
        </p:nvSpPr>
        <p:spPr>
          <a:xfrm>
            <a:off x="4715893" y="3102390"/>
            <a:ext cx="1222707" cy="653220"/>
          </a:xfrm>
          <a:prstGeom prst="roundRect">
            <a:avLst>
              <a:gd name="adj" fmla="val 22002"/>
            </a:avLst>
          </a:prstGeom>
          <a:solidFill>
            <a:srgbClr val="0E7E8A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algn="ctr" rotWithShape="0">
              <a:schemeClr val="bg1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自动处理</a:t>
            </a: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7DB916FE-0FDA-44BD-96C2-BCFF04A8458E}"/>
              </a:ext>
            </a:extLst>
          </p:cNvPr>
          <p:cNvSpPr/>
          <p:nvPr/>
        </p:nvSpPr>
        <p:spPr>
          <a:xfrm>
            <a:off x="7743705" y="3246978"/>
            <a:ext cx="914400" cy="364043"/>
          </a:xfrm>
          <a:prstGeom prst="rightArrow">
            <a:avLst/>
          </a:prstGeom>
          <a:solidFill>
            <a:srgbClr val="EF5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DA3C7492-FDCE-45F3-A6DC-75774F8AB5CA}"/>
              </a:ext>
            </a:extLst>
          </p:cNvPr>
          <p:cNvSpPr/>
          <p:nvPr/>
        </p:nvSpPr>
        <p:spPr>
          <a:xfrm>
            <a:off x="9842809" y="3264023"/>
            <a:ext cx="914400" cy="364043"/>
          </a:xfrm>
          <a:prstGeom prst="rightArrow">
            <a:avLst/>
          </a:prstGeom>
          <a:solidFill>
            <a:srgbClr val="EF5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9A90BD2-5C46-4E02-86D6-873DEDBCDE83}"/>
              </a:ext>
            </a:extLst>
          </p:cNvPr>
          <p:cNvSpPr/>
          <p:nvPr/>
        </p:nvSpPr>
        <p:spPr>
          <a:xfrm>
            <a:off x="6116940" y="3104200"/>
            <a:ext cx="1222707" cy="653220"/>
          </a:xfrm>
          <a:prstGeom prst="roundRect">
            <a:avLst>
              <a:gd name="adj" fmla="val 22002"/>
            </a:avLst>
          </a:prstGeom>
          <a:solidFill>
            <a:srgbClr val="0E7E8A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algn="ctr" rotWithShape="0">
              <a:schemeClr val="bg1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……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90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76"/>
          <p:cNvSpPr txBox="1"/>
          <p:nvPr/>
        </p:nvSpPr>
        <p:spPr>
          <a:xfrm>
            <a:off x="4323048" y="3013501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EF53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实现目标</a:t>
            </a:r>
          </a:p>
        </p:txBody>
      </p:sp>
      <p:sp>
        <p:nvSpPr>
          <p:cNvPr id="16" name="TextBox 76"/>
          <p:cNvSpPr txBox="1"/>
          <p:nvPr/>
        </p:nvSpPr>
        <p:spPr>
          <a:xfrm>
            <a:off x="3079755" y="1995891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第二部分</a:t>
            </a:r>
          </a:p>
        </p:txBody>
      </p:sp>
      <p:sp>
        <p:nvSpPr>
          <p:cNvPr id="10" name="直角三角形 9"/>
          <p:cNvSpPr/>
          <p:nvPr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502FB6-E10E-462D-A9B9-64599941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第一PPT，www.1ppt.com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866</Words>
  <Application>Microsoft Office PowerPoint</Application>
  <PresentationFormat>宽屏</PresentationFormat>
  <Paragraphs>127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华文中宋</vt:lpstr>
      <vt:lpstr>阿里巴巴普惠体 2.0 55 Regular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Deng Youliang</cp:lastModifiedBy>
  <cp:revision>114</cp:revision>
  <dcterms:created xsi:type="dcterms:W3CDTF">2017-01-13T03:37:00Z</dcterms:created>
  <dcterms:modified xsi:type="dcterms:W3CDTF">2021-12-08T08:23:28Z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