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16/03/2023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63917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16/03/2023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56749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16/03/2023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9174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AAA604D-1FC8-4AD4-9C6F-B169FB5994A9}" type="datetimeFigureOut">
              <a:rPr lang="en-GB" smtClean="0"/>
              <a:t>16/03/2023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43488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AAA604D-1FC8-4AD4-9C6F-B169FB5994A9}" type="datetimeFigureOut">
              <a:rPr lang="en-GB" smtClean="0"/>
              <a:t>16/03/2023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380025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AAA604D-1FC8-4AD4-9C6F-B169FB5994A9}" type="datetimeFigureOut">
              <a:rPr lang="en-GB" smtClean="0"/>
              <a:t>16/03/2023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05611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AA604D-1FC8-4AD4-9C6F-B169FB5994A9}" type="datetimeFigureOut">
              <a:rPr lang="en-GB" smtClean="0"/>
              <a:t>16/03/2023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11505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AAA604D-1FC8-4AD4-9C6F-B169FB5994A9}" type="datetimeFigureOut">
              <a:rPr lang="en-GB" smtClean="0"/>
              <a:t>16/03/2023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85152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A604D-1FC8-4AD4-9C6F-B169FB5994A9}" type="datetimeFigureOut">
              <a:rPr lang="en-GB" smtClean="0"/>
              <a:t>16/03/2023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4141624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16/03/2023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226131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AAA604D-1FC8-4AD4-9C6F-B169FB5994A9}" type="datetimeFigureOut">
              <a:rPr lang="en-GB" smtClean="0"/>
              <a:t>16/03/2023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2C73CE7-3F5F-419A-80E0-6F884A3B1417}" type="slidenum">
              <a:rPr lang="en-GB" smtClean="0"/>
              <a:t>‹#›</a:t>
            </a:fld>
            <a:endParaRPr lang="en-GB"/>
          </a:p>
        </p:txBody>
      </p:sp>
    </p:spTree>
    <p:extLst>
      <p:ext uri="{BB962C8B-B14F-4D97-AF65-F5344CB8AC3E}">
        <p14:creationId xmlns:p14="http://schemas.microsoft.com/office/powerpoint/2010/main" val="378883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A604D-1FC8-4AD4-9C6F-B169FB5994A9}" type="datetimeFigureOut">
              <a:rPr lang="en-GB" smtClean="0"/>
              <a:t>16/03/2023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73CE7-3F5F-419A-80E0-6F884A3B1417}" type="slidenum">
              <a:rPr lang="en-GB" smtClean="0"/>
              <a:t>‹#›</a:t>
            </a:fld>
            <a:endParaRPr lang="en-GB"/>
          </a:p>
        </p:txBody>
      </p:sp>
    </p:spTree>
    <p:extLst>
      <p:ext uri="{BB962C8B-B14F-4D97-AF65-F5344CB8AC3E}">
        <p14:creationId xmlns:p14="http://schemas.microsoft.com/office/powerpoint/2010/main" val="28795884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6B4E-F92F-17D8-CA01-53E1D6285397}"/>
              </a:ext>
            </a:extLst>
          </p:cNvPr>
          <p:cNvSpPr>
            <a:spLocks noGrp="1"/>
          </p:cNvSpPr>
          <p:nvPr>
            <p:ph type="ctrTitle"/>
          </p:nvPr>
        </p:nvSpPr>
        <p:spPr/>
        <p:txBody>
          <a:bodyPr/>
          <a:lstStyle/>
          <a:p>
            <a:r>
              <a:rPr lang="en-GB" dirty="0"/>
              <a:t>Haptic Collaborative Game</a:t>
            </a:r>
          </a:p>
        </p:txBody>
      </p:sp>
      <p:sp>
        <p:nvSpPr>
          <p:cNvPr id="3" name="Subtitle 2">
            <a:extLst>
              <a:ext uri="{FF2B5EF4-FFF2-40B4-BE49-F238E27FC236}">
                <a16:creationId xmlns:a16="http://schemas.microsoft.com/office/drawing/2014/main" id="{BA45AA62-6E50-D655-9156-819F60FF3F66}"/>
              </a:ext>
            </a:extLst>
          </p:cNvPr>
          <p:cNvSpPr>
            <a:spLocks noGrp="1"/>
          </p:cNvSpPr>
          <p:nvPr>
            <p:ph type="subTitle" idx="1"/>
          </p:nvPr>
        </p:nvSpPr>
        <p:spPr/>
        <p:txBody>
          <a:bodyPr/>
          <a:lstStyle/>
          <a:p>
            <a:r>
              <a:rPr lang="en-GB" dirty="0"/>
              <a:t>Instructions</a:t>
            </a:r>
          </a:p>
        </p:txBody>
      </p:sp>
    </p:spTree>
    <p:extLst>
      <p:ext uri="{BB962C8B-B14F-4D97-AF65-F5344CB8AC3E}">
        <p14:creationId xmlns:p14="http://schemas.microsoft.com/office/powerpoint/2010/main" val="42755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0F98-6100-7460-895B-0145C4700E71}"/>
              </a:ext>
            </a:extLst>
          </p:cNvPr>
          <p:cNvSpPr>
            <a:spLocks noGrp="1"/>
          </p:cNvSpPr>
          <p:nvPr>
            <p:ph type="title"/>
          </p:nvPr>
        </p:nvSpPr>
        <p:spPr/>
        <p:txBody>
          <a:bodyPr/>
          <a:lstStyle/>
          <a:p>
            <a:r>
              <a:rPr lang="en-GB" dirty="0"/>
              <a:t>The Game</a:t>
            </a:r>
          </a:p>
        </p:txBody>
      </p:sp>
      <p:sp>
        <p:nvSpPr>
          <p:cNvPr id="6" name="TextBox 5">
            <a:extLst>
              <a:ext uri="{FF2B5EF4-FFF2-40B4-BE49-F238E27FC236}">
                <a16:creationId xmlns:a16="http://schemas.microsoft.com/office/drawing/2014/main" id="{8E1E2B21-5645-7BE9-B603-FBFD7F084A2E}"/>
              </a:ext>
            </a:extLst>
          </p:cNvPr>
          <p:cNvSpPr txBox="1"/>
          <p:nvPr/>
        </p:nvSpPr>
        <p:spPr>
          <a:xfrm>
            <a:off x="457200" y="1573823"/>
            <a:ext cx="3780692" cy="5016758"/>
          </a:xfrm>
          <a:prstGeom prst="rect">
            <a:avLst/>
          </a:prstGeom>
          <a:noFill/>
        </p:spPr>
        <p:txBody>
          <a:bodyPr wrap="square" rtlCol="0">
            <a:spAutoFit/>
          </a:bodyPr>
          <a:lstStyle/>
          <a:p>
            <a:pPr marL="285750" indent="-285750">
              <a:buFont typeface="Arial" panose="020B0604020202020204" pitchFamily="34" charset="0"/>
              <a:buChar char="•"/>
            </a:pPr>
            <a:r>
              <a:rPr lang="en-GB" sz="2000" dirty="0"/>
              <a:t>You are asked to move a ball to reach a series of checkpoints, represented as green circles at different locations in the scene.</a:t>
            </a:r>
          </a:p>
          <a:p>
            <a:pPr marL="285750" indent="-285750">
              <a:buFont typeface="Arial" panose="020B0604020202020204" pitchFamily="34" charset="0"/>
              <a:buChar char="•"/>
            </a:pPr>
            <a:r>
              <a:rPr lang="en-GB" sz="2000" dirty="0"/>
              <a:t>In each game, you will visit 8 targets.</a:t>
            </a:r>
          </a:p>
          <a:p>
            <a:pPr marL="285750" indent="-285750">
              <a:buFont typeface="Arial" panose="020B0604020202020204" pitchFamily="34" charset="0"/>
              <a:buChar char="•"/>
            </a:pPr>
            <a:r>
              <a:rPr lang="en-GB" sz="2000" dirty="0"/>
              <a:t>You need to move the ball as fast as possible without touching the walls and obstacles in the scene. </a:t>
            </a:r>
          </a:p>
          <a:p>
            <a:pPr marL="285750" indent="-285750">
              <a:buFont typeface="Arial" panose="020B0604020202020204" pitchFamily="34" charset="0"/>
              <a:buChar char="•"/>
            </a:pPr>
            <a:r>
              <a:rPr lang="en-GB" sz="2000" dirty="0"/>
              <a:t>You will see a timer on top of the board that shows how well you perform.</a:t>
            </a:r>
          </a:p>
          <a:p>
            <a:pPr marL="285750" indent="-285750">
              <a:buFont typeface="Arial" panose="020B0604020202020204" pitchFamily="34" charset="0"/>
              <a:buChar char="•"/>
            </a:pPr>
            <a:r>
              <a:rPr lang="en-GB" sz="2000" dirty="0"/>
              <a:t>The timer will run faster if you collide into an obstacle, so avoid hitting the walls.</a:t>
            </a:r>
          </a:p>
        </p:txBody>
      </p:sp>
      <p:pic>
        <p:nvPicPr>
          <p:cNvPr id="8" name="Content Placeholder 7">
            <a:extLst>
              <a:ext uri="{FF2B5EF4-FFF2-40B4-BE49-F238E27FC236}">
                <a16:creationId xmlns:a16="http://schemas.microsoft.com/office/drawing/2014/main" id="{0B08B3A8-1B9C-F1A2-E78F-500662FCE1B8}"/>
              </a:ext>
            </a:extLst>
          </p:cNvPr>
          <p:cNvPicPr>
            <a:picLocks noGrp="1" noChangeAspect="1"/>
          </p:cNvPicPr>
          <p:nvPr>
            <p:ph idx="1"/>
          </p:nvPr>
        </p:nvPicPr>
        <p:blipFill rotWithShape="1">
          <a:blip r:embed="rId2"/>
          <a:srcRect l="15474" r="15800"/>
          <a:stretch/>
        </p:blipFill>
        <p:spPr>
          <a:xfrm>
            <a:off x="5415295" y="1774581"/>
            <a:ext cx="5980301" cy="4495799"/>
          </a:xfrm>
        </p:spPr>
      </p:pic>
      <p:sp>
        <p:nvSpPr>
          <p:cNvPr id="9" name="Oval 8">
            <a:extLst>
              <a:ext uri="{FF2B5EF4-FFF2-40B4-BE49-F238E27FC236}">
                <a16:creationId xmlns:a16="http://schemas.microsoft.com/office/drawing/2014/main" id="{194DFA0D-EC5F-21C6-8CB2-89C3B7C07BB7}"/>
              </a:ext>
            </a:extLst>
          </p:cNvPr>
          <p:cNvSpPr/>
          <p:nvPr/>
        </p:nvSpPr>
        <p:spPr>
          <a:xfrm>
            <a:off x="7197971" y="3798276"/>
            <a:ext cx="451336" cy="44840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6AAD8E5-FA1E-F93E-3AA6-BC55EA731498}"/>
              </a:ext>
            </a:extLst>
          </p:cNvPr>
          <p:cNvSpPr/>
          <p:nvPr/>
        </p:nvSpPr>
        <p:spPr>
          <a:xfrm>
            <a:off x="6418389" y="3857998"/>
            <a:ext cx="451336" cy="44840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3887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C74D-076F-0642-7175-2AE0626C34E6}"/>
              </a:ext>
            </a:extLst>
          </p:cNvPr>
          <p:cNvSpPr>
            <a:spLocks noGrp="1"/>
          </p:cNvSpPr>
          <p:nvPr>
            <p:ph type="title"/>
          </p:nvPr>
        </p:nvSpPr>
        <p:spPr/>
        <p:txBody>
          <a:bodyPr/>
          <a:lstStyle/>
          <a:p>
            <a:r>
              <a:rPr lang="en-GB" dirty="0"/>
              <a:t>The device</a:t>
            </a:r>
          </a:p>
        </p:txBody>
      </p:sp>
      <p:pic>
        <p:nvPicPr>
          <p:cNvPr id="5" name="Content Placeholder 4" descr="A picture containing automaton&#10;&#10;Description automatically generated">
            <a:extLst>
              <a:ext uri="{FF2B5EF4-FFF2-40B4-BE49-F238E27FC236}">
                <a16:creationId xmlns:a16="http://schemas.microsoft.com/office/drawing/2014/main" id="{0FA7B345-C19F-D962-2C12-EBD3BBB4F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984" y="1500309"/>
            <a:ext cx="4351338" cy="4351338"/>
          </a:xfrm>
        </p:spPr>
      </p:pic>
      <p:sp>
        <p:nvSpPr>
          <p:cNvPr id="6" name="TextBox 5">
            <a:extLst>
              <a:ext uri="{FF2B5EF4-FFF2-40B4-BE49-F238E27FC236}">
                <a16:creationId xmlns:a16="http://schemas.microsoft.com/office/drawing/2014/main" id="{25942E0E-E9F8-B4B6-DCFE-0340C23B62DE}"/>
              </a:ext>
            </a:extLst>
          </p:cNvPr>
          <p:cNvSpPr txBox="1"/>
          <p:nvPr/>
        </p:nvSpPr>
        <p:spPr>
          <a:xfrm>
            <a:off x="553915" y="1758462"/>
            <a:ext cx="4035670" cy="4247317"/>
          </a:xfrm>
          <a:prstGeom prst="rect">
            <a:avLst/>
          </a:prstGeom>
          <a:noFill/>
        </p:spPr>
        <p:txBody>
          <a:bodyPr wrap="square" rtlCol="0">
            <a:spAutoFit/>
          </a:bodyPr>
          <a:lstStyle/>
          <a:p>
            <a:pPr marL="285750" indent="-285750">
              <a:buFont typeface="Arial" panose="020B0604020202020204" pitchFamily="34" charset="0"/>
              <a:buChar char="•"/>
            </a:pPr>
            <a:r>
              <a:rPr lang="en-GB" dirty="0"/>
              <a:t>To control the ball, you will use a haptic device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left and right, move the pen left and right.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To move the ball up and down the plane, pull and push on the pen.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Pushing the buttons or moving the pen up or down will not have any effect in this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Please handle the device with your dominant hand</a:t>
            </a:r>
          </a:p>
        </p:txBody>
      </p:sp>
    </p:spTree>
    <p:extLst>
      <p:ext uri="{BB962C8B-B14F-4D97-AF65-F5344CB8AC3E}">
        <p14:creationId xmlns:p14="http://schemas.microsoft.com/office/powerpoint/2010/main" val="277246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850D2-CD7D-6280-9DC7-72FBB9DE2D27}"/>
              </a:ext>
            </a:extLst>
          </p:cNvPr>
          <p:cNvSpPr>
            <a:spLocks noGrp="1"/>
          </p:cNvSpPr>
          <p:nvPr>
            <p:ph type="title"/>
          </p:nvPr>
        </p:nvSpPr>
        <p:spPr/>
        <p:txBody>
          <a:bodyPr/>
          <a:lstStyle/>
          <a:p>
            <a:r>
              <a:rPr lang="en-GB" dirty="0"/>
              <a:t>Skin Conductance Sensor</a:t>
            </a:r>
          </a:p>
        </p:txBody>
      </p:sp>
      <p:pic>
        <p:nvPicPr>
          <p:cNvPr id="7" name="Content Placeholder 6">
            <a:extLst>
              <a:ext uri="{FF2B5EF4-FFF2-40B4-BE49-F238E27FC236}">
                <a16:creationId xmlns:a16="http://schemas.microsoft.com/office/drawing/2014/main" id="{BE4603E5-1B86-94B2-A9C6-5D55A3DC4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1502" y="2371054"/>
            <a:ext cx="4019550" cy="2381250"/>
          </a:xfrm>
        </p:spPr>
      </p:pic>
      <p:sp>
        <p:nvSpPr>
          <p:cNvPr id="8" name="TextBox 7">
            <a:extLst>
              <a:ext uri="{FF2B5EF4-FFF2-40B4-BE49-F238E27FC236}">
                <a16:creationId xmlns:a16="http://schemas.microsoft.com/office/drawing/2014/main" id="{AC5FA759-DDA0-834F-9141-9E482F1E4139}"/>
              </a:ext>
            </a:extLst>
          </p:cNvPr>
          <p:cNvSpPr txBox="1"/>
          <p:nvPr/>
        </p:nvSpPr>
        <p:spPr>
          <a:xfrm>
            <a:off x="738554" y="1690688"/>
            <a:ext cx="5231423" cy="4339650"/>
          </a:xfrm>
          <a:prstGeom prst="rect">
            <a:avLst/>
          </a:prstGeom>
          <a:noFill/>
        </p:spPr>
        <p:txBody>
          <a:bodyPr wrap="square" rtlCol="0">
            <a:spAutoFit/>
          </a:bodyPr>
          <a:lstStyle/>
          <a:p>
            <a:pPr marL="285750" indent="-285750">
              <a:buFont typeface="Arial" panose="020B0604020202020204" pitchFamily="34" charset="0"/>
              <a:buChar char="•"/>
            </a:pPr>
            <a:r>
              <a:rPr lang="en-GB" sz="2400" dirty="0"/>
              <a:t>During the study you will be asked to wear a set of sensors to monitor your skin conductance level.</a:t>
            </a:r>
          </a:p>
          <a:p>
            <a:pPr marL="285750" indent="-285750">
              <a:buFont typeface="Arial" panose="020B0604020202020204" pitchFamily="34" charset="0"/>
              <a:buChar char="•"/>
            </a:pPr>
            <a:r>
              <a:rPr lang="en-GB" sz="2400" dirty="0"/>
              <a:t>These will be similar to those that exist in smart watches and their use has no adverse effects.</a:t>
            </a:r>
          </a:p>
          <a:p>
            <a:pPr marL="285750" indent="-285750">
              <a:buFont typeface="Arial" panose="020B0604020202020204" pitchFamily="34" charset="0"/>
              <a:buChar char="•"/>
            </a:pPr>
            <a:r>
              <a:rPr lang="en-GB" sz="2400" dirty="0"/>
              <a:t>Please place the electrodes at the base of your fingers of your non-dominant hand as instructed by the experimenter.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03507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5278-98E3-FECB-F10D-F9910665A06D}"/>
              </a:ext>
            </a:extLst>
          </p:cNvPr>
          <p:cNvSpPr>
            <a:spLocks noGrp="1"/>
          </p:cNvSpPr>
          <p:nvPr>
            <p:ph type="title"/>
          </p:nvPr>
        </p:nvSpPr>
        <p:spPr/>
        <p:txBody>
          <a:bodyPr/>
          <a:lstStyle/>
          <a:p>
            <a:r>
              <a:rPr lang="en-GB" dirty="0"/>
              <a:t>Experimental protocol</a:t>
            </a:r>
          </a:p>
        </p:txBody>
      </p:sp>
      <p:sp>
        <p:nvSpPr>
          <p:cNvPr id="3" name="Content Placeholder 2">
            <a:extLst>
              <a:ext uri="{FF2B5EF4-FFF2-40B4-BE49-F238E27FC236}">
                <a16:creationId xmlns:a16="http://schemas.microsoft.com/office/drawing/2014/main" id="{A2B82852-9C56-9C31-5303-404C9FF271D3}"/>
              </a:ext>
            </a:extLst>
          </p:cNvPr>
          <p:cNvSpPr>
            <a:spLocks noGrp="1"/>
          </p:cNvSpPr>
          <p:nvPr>
            <p:ph idx="1"/>
          </p:nvPr>
        </p:nvSpPr>
        <p:spPr/>
        <p:txBody>
          <a:bodyPr/>
          <a:lstStyle/>
          <a:p>
            <a:pPr marL="285750" indent="-285750">
              <a:buFont typeface="Arial" panose="020B0604020202020204" pitchFamily="34" charset="0"/>
              <a:buChar char="•"/>
            </a:pPr>
            <a:r>
              <a:rPr lang="en-GB" dirty="0"/>
              <a:t>This experiment aims to investigate different control paradigms where the computer may take on different levels of autonomy. </a:t>
            </a:r>
          </a:p>
          <a:p>
            <a:pPr marL="285750" indent="-285750">
              <a:buFont typeface="Arial" panose="020B0604020202020204" pitchFamily="34" charset="0"/>
              <a:buChar char="•"/>
            </a:pPr>
            <a:r>
              <a:rPr lang="en-GB" dirty="0"/>
              <a:t>You will play the game under different control conditions, where the robot will be able to take over the control from you and hand it back when appropriate. However how that decision is done may change across conditions. </a:t>
            </a:r>
          </a:p>
          <a:p>
            <a:pPr marL="285750" indent="-285750">
              <a:buFont typeface="Arial" panose="020B0604020202020204" pitchFamily="34" charset="0"/>
              <a:buChar char="•"/>
            </a:pPr>
            <a:r>
              <a:rPr lang="en-GB" dirty="0"/>
              <a:t>You will play a practice game to see an example of robot control takeover.</a:t>
            </a:r>
          </a:p>
          <a:p>
            <a:pPr marL="285750" indent="-285750">
              <a:buFont typeface="Arial" panose="020B0604020202020204" pitchFamily="34" charset="0"/>
              <a:buChar char="•"/>
            </a:pPr>
            <a:r>
              <a:rPr lang="en-GB" dirty="0"/>
              <a:t>After the practice, you will take a minute long GSR baseline reading before the experiment begins.</a:t>
            </a:r>
          </a:p>
          <a:p>
            <a:endParaRPr lang="en-GB" dirty="0"/>
          </a:p>
        </p:txBody>
      </p:sp>
    </p:spTree>
    <p:extLst>
      <p:ext uri="{BB962C8B-B14F-4D97-AF65-F5344CB8AC3E}">
        <p14:creationId xmlns:p14="http://schemas.microsoft.com/office/powerpoint/2010/main" val="118479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7930-5EEF-128D-3593-8FEACA2B604C}"/>
              </a:ext>
            </a:extLst>
          </p:cNvPr>
          <p:cNvSpPr>
            <a:spLocks noGrp="1"/>
          </p:cNvSpPr>
          <p:nvPr>
            <p:ph type="title"/>
          </p:nvPr>
        </p:nvSpPr>
        <p:spPr/>
        <p:txBody>
          <a:bodyPr/>
          <a:lstStyle/>
          <a:p>
            <a:r>
              <a:rPr lang="en-GB" dirty="0"/>
              <a:t>Experimental protocol</a:t>
            </a:r>
          </a:p>
        </p:txBody>
      </p:sp>
      <p:sp>
        <p:nvSpPr>
          <p:cNvPr id="3" name="Content Placeholder 2">
            <a:extLst>
              <a:ext uri="{FF2B5EF4-FFF2-40B4-BE49-F238E27FC236}">
                <a16:creationId xmlns:a16="http://schemas.microsoft.com/office/drawing/2014/main" id="{4FEE0179-AEF4-760C-DEE3-F21BF44030BC}"/>
              </a:ext>
            </a:extLst>
          </p:cNvPr>
          <p:cNvSpPr>
            <a:spLocks noGrp="1"/>
          </p:cNvSpPr>
          <p:nvPr>
            <p:ph idx="1"/>
          </p:nvPr>
        </p:nvSpPr>
        <p:spPr/>
        <p:txBody>
          <a:bodyPr/>
          <a:lstStyle/>
          <a:p>
            <a:r>
              <a:rPr lang="en-GB" dirty="0"/>
              <a:t>Consent -- Demographics questionnaire</a:t>
            </a:r>
          </a:p>
          <a:p>
            <a:r>
              <a:rPr lang="en-GB" dirty="0"/>
              <a:t>Practice session – blank scene or an easier scene where there is no guidance – they finish at their own time  no longer than 5 minutes</a:t>
            </a:r>
          </a:p>
          <a:p>
            <a:r>
              <a:rPr lang="en-GB" dirty="0"/>
              <a:t>Baseline GSR close your eyes think of holiday</a:t>
            </a:r>
          </a:p>
          <a:p>
            <a:r>
              <a:rPr lang="en-GB" dirty="0"/>
              <a:t>Session A – 5 trials x 8 targets</a:t>
            </a:r>
          </a:p>
          <a:p>
            <a:r>
              <a:rPr lang="en-GB" dirty="0"/>
              <a:t>Questionnaire </a:t>
            </a:r>
          </a:p>
          <a:p>
            <a:r>
              <a:rPr lang="en-GB" dirty="0"/>
              <a:t>B,C,D</a:t>
            </a:r>
          </a:p>
          <a:p>
            <a:endParaRPr lang="en-GB" dirty="0"/>
          </a:p>
        </p:txBody>
      </p:sp>
    </p:spTree>
    <p:extLst>
      <p:ext uri="{BB962C8B-B14F-4D97-AF65-F5344CB8AC3E}">
        <p14:creationId xmlns:p14="http://schemas.microsoft.com/office/powerpoint/2010/main" val="1022983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204</TotalTime>
  <Words>379</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Haptic Collaborative Game</vt:lpstr>
      <vt:lpstr>The Game</vt:lpstr>
      <vt:lpstr>The device</vt:lpstr>
      <vt:lpstr>Skin Conductance Sensor</vt:lpstr>
      <vt:lpstr>Experimental protocol</vt:lpstr>
      <vt:lpstr>Experimental protocol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 Collaborative Game</dc:title>
  <dc:creator>Fernando Arellano Dominguez</dc:creator>
  <cp:lastModifiedBy>Fernando Arellano Dominguez</cp:lastModifiedBy>
  <cp:revision>3</cp:revision>
  <dcterms:created xsi:type="dcterms:W3CDTF">2023-03-01T14:26:45Z</dcterms:created>
  <dcterms:modified xsi:type="dcterms:W3CDTF">2023-03-16T17:26:17Z</dcterms:modified>
</cp:coreProperties>
</file>