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97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21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66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66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527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25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6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30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7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83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6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2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6CD4-C571-419E-A944-B1A0C7CAB0C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302616-9AE3-415B-A793-BFEDA160C2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3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learning_rate_scheduler/" TargetMode="External"/><Relationship Id="rId2" Type="http://schemas.openxmlformats.org/officeDocument/2006/relationships/hyperlink" Target="https://www.kaggle.com/code/omreekapon/corn-and-maize-diseases-classification/data?select=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23900" y="1808163"/>
            <a:ext cx="8727832" cy="2387600"/>
          </a:xfrm>
        </p:spPr>
        <p:txBody>
          <a:bodyPr/>
          <a:lstStyle/>
          <a:p>
            <a:pPr algn="ctr"/>
            <a:r>
              <a:rPr lang="tr-TR" dirty="0" smtClean="0"/>
              <a:t>Mısır Yapraklarından Hastalık Tespiti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2550" y="1559169"/>
            <a:ext cx="8596668" cy="1320800"/>
          </a:xfrm>
        </p:spPr>
        <p:txBody>
          <a:bodyPr/>
          <a:lstStyle/>
          <a:p>
            <a:r>
              <a:rPr lang="tr-TR" dirty="0" smtClean="0"/>
              <a:t>Kaynakça: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249" y="2977227"/>
            <a:ext cx="11781366" cy="3880773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hlinkClick r:id="rId2"/>
              </a:rPr>
              <a:t>https://debsis.firat.edu.tr/pluginfile.php/405979/mod_resource/content/3/Ders%20Notlar%C4%B1.pdf</a:t>
            </a:r>
          </a:p>
          <a:p>
            <a:r>
              <a:rPr lang="tr-TR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tr-TR" dirty="0">
                <a:solidFill>
                  <a:schemeClr val="tx1"/>
                </a:solidFill>
                <a:hlinkClick r:id="rId2"/>
              </a:rPr>
              <a:t>://</a:t>
            </a:r>
            <a:r>
              <a:rPr lang="tr-TR" dirty="0" smtClean="0">
                <a:solidFill>
                  <a:schemeClr val="tx1"/>
                </a:solidFill>
                <a:hlinkClick r:id="rId2"/>
              </a:rPr>
              <a:t>www.kaggle.com/code/omreekapon/corn-and-maize-diseases-classification/data?select=data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tr-TR" dirty="0">
                <a:solidFill>
                  <a:schemeClr val="tx1"/>
                </a:solidFill>
                <a:hlinkClick r:id="rId3"/>
              </a:rPr>
              <a:t>://keras.io/api/callbacks/learning_rate_scheduler</a:t>
            </a:r>
            <a:r>
              <a:rPr lang="tr-TR" dirty="0" smtClean="0">
                <a:solidFill>
                  <a:schemeClr val="tx1"/>
                </a:solidFill>
                <a:hlinkClick r:id="rId3"/>
              </a:rPr>
              <a:t>/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rgbClr val="92D050"/>
                </a:solidFill>
              </a:rPr>
              <a:t>https</a:t>
            </a:r>
            <a:r>
              <a:rPr lang="tr-TR" dirty="0">
                <a:solidFill>
                  <a:srgbClr val="92D050"/>
                </a:solidFill>
              </a:rPr>
              <a:t>://dergipark.org.tr/tr/download/article-file/738321</a:t>
            </a:r>
            <a:endParaRPr lang="tr-TR" dirty="0" smtClean="0">
              <a:solidFill>
                <a:srgbClr val="92D05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0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5449" y="1400908"/>
            <a:ext cx="8596668" cy="1320800"/>
          </a:xfrm>
        </p:spPr>
        <p:txBody>
          <a:bodyPr/>
          <a:lstStyle/>
          <a:p>
            <a:pPr algn="ctr"/>
            <a:r>
              <a:rPr lang="tr-TR" dirty="0" smtClean="0"/>
              <a:t>Bizi dinlediğiniz için teşekkür ederiz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5449" y="3505812"/>
            <a:ext cx="8596668" cy="3880773"/>
          </a:xfrm>
        </p:spPr>
        <p:txBody>
          <a:bodyPr/>
          <a:lstStyle/>
          <a:p>
            <a:r>
              <a:rPr lang="tr-TR" dirty="0" smtClean="0"/>
              <a:t>Hazırlayanlar:</a:t>
            </a:r>
          </a:p>
          <a:p>
            <a:pPr lvl="1"/>
            <a:r>
              <a:rPr lang="tr-TR" dirty="0" smtClean="0"/>
              <a:t>Fatma Göksu Çalıkoğlu - 190541077</a:t>
            </a:r>
          </a:p>
          <a:p>
            <a:pPr lvl="1"/>
            <a:r>
              <a:rPr lang="tr-TR" dirty="0" smtClean="0"/>
              <a:t>Gürkan Akay – 16541029</a:t>
            </a:r>
          </a:p>
          <a:p>
            <a:pPr lvl="1"/>
            <a:r>
              <a:rPr lang="tr-TR" dirty="0" smtClean="0"/>
              <a:t>Hidayet Can Ulubaş - 15541061</a:t>
            </a:r>
          </a:p>
        </p:txBody>
      </p:sp>
    </p:spTree>
    <p:extLst>
      <p:ext uri="{BB962C8B-B14F-4D97-AF65-F5344CB8AC3E}">
        <p14:creationId xmlns:p14="http://schemas.microsoft.com/office/powerpoint/2010/main" val="41023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800" dirty="0" smtClean="0"/>
              <a:t>Verilerin Bölünmesi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algn="ctr"/>
            <a:r>
              <a:rPr lang="tr-TR" dirty="0" smtClean="0"/>
              <a:t>Eğitim için verinin %60’ı</a:t>
            </a:r>
          </a:p>
          <a:p>
            <a:pPr algn="ctr"/>
            <a:r>
              <a:rPr lang="tr-TR" dirty="0" smtClean="0"/>
              <a:t>Test için verinin %20’si</a:t>
            </a:r>
          </a:p>
          <a:p>
            <a:pPr algn="ctr"/>
            <a:r>
              <a:rPr lang="tr-TR" dirty="0" smtClean="0"/>
              <a:t>Doğrulama için verinin %20’si kullanılmıştır.</a:t>
            </a:r>
          </a:p>
          <a:p>
            <a:pPr algn="ctr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" y="4799908"/>
            <a:ext cx="12012861" cy="2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Verilerin Kaçar Adet Olduğunun Tespiti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36" y="1930400"/>
            <a:ext cx="5310464" cy="4474951"/>
          </a:xfrm>
        </p:spPr>
      </p:pic>
    </p:spTree>
    <p:extLst>
      <p:ext uri="{BB962C8B-B14F-4D97-AF65-F5344CB8AC3E}">
        <p14:creationId xmlns:p14="http://schemas.microsoft.com/office/powerpoint/2010/main" val="7830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369277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Modelin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447214"/>
            <a:ext cx="11952514" cy="4400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 smtClean="0"/>
              <a:t>def </a:t>
            </a:r>
            <a:r>
              <a:rPr lang="tr-TR" sz="2000" dirty="0" err="1" smtClean="0"/>
              <a:t>configure_model</a:t>
            </a:r>
            <a:r>
              <a:rPr lang="tr-TR" sz="2000" dirty="0" smtClean="0"/>
              <a:t>():</a:t>
            </a:r>
          </a:p>
          <a:p>
            <a:pPr marL="0" indent="0">
              <a:buNone/>
            </a:pPr>
            <a:r>
              <a:rPr lang="tr-TR" sz="2000" dirty="0" smtClean="0"/>
              <a:t>	inputs_1 = </a:t>
            </a:r>
            <a:r>
              <a:rPr lang="tr-TR" sz="2000" dirty="0" err="1" smtClean="0"/>
              <a:t>tf.keras.Input</a:t>
            </a:r>
            <a:r>
              <a:rPr lang="tr-TR" sz="2000" dirty="0" smtClean="0"/>
              <a:t>(</a:t>
            </a:r>
            <a:r>
              <a:rPr lang="tr-TR" sz="2000" dirty="0" err="1" smtClean="0"/>
              <a:t>shape</a:t>
            </a:r>
            <a:r>
              <a:rPr lang="tr-TR" sz="2000" dirty="0" smtClean="0"/>
              <a:t>=(260, 260, 3))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mymodel</a:t>
            </a:r>
            <a:r>
              <a:rPr lang="tr-TR" sz="2000" dirty="0" smtClean="0"/>
              <a:t>=enet.EfficientNetB2(</a:t>
            </a:r>
            <a:r>
              <a:rPr lang="tr-TR" sz="2000" dirty="0" err="1" smtClean="0"/>
              <a:t>input_shape</a:t>
            </a:r>
            <a:r>
              <a:rPr lang="tr-TR" sz="2000" dirty="0" smtClean="0"/>
              <a:t> = (260, 260, 3), </a:t>
            </a:r>
            <a:r>
              <a:rPr lang="tr-TR" sz="2000" dirty="0" err="1" smtClean="0"/>
              <a:t>include_top</a:t>
            </a:r>
            <a:r>
              <a:rPr lang="tr-TR" sz="2000" dirty="0" smtClean="0"/>
              <a:t> = </a:t>
            </a:r>
            <a:r>
              <a:rPr lang="tr-TR" sz="2000" dirty="0" err="1" smtClean="0"/>
              <a:t>False</a:t>
            </a:r>
            <a:r>
              <a:rPr lang="tr-TR" sz="2000" dirty="0" smtClean="0"/>
              <a:t>, 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weights</a:t>
            </a:r>
            <a:r>
              <a:rPr lang="tr-TR" sz="2000" dirty="0" smtClean="0"/>
              <a:t> ='</a:t>
            </a:r>
            <a:r>
              <a:rPr lang="tr-TR" sz="2000" dirty="0" err="1" smtClean="0"/>
              <a:t>imagenet</a:t>
            </a:r>
            <a:r>
              <a:rPr lang="tr-TR" sz="2000" dirty="0" smtClean="0"/>
              <a:t>')</a:t>
            </a:r>
          </a:p>
          <a:p>
            <a:pPr marL="0" indent="0">
              <a:buNone/>
            </a:pPr>
            <a:r>
              <a:rPr lang="tr-TR" sz="2000" dirty="0" smtClean="0"/>
              <a:t>	x = tf.keras.layers.AveragePooling2D(</a:t>
            </a:r>
            <a:r>
              <a:rPr lang="tr-TR" sz="2000" dirty="0" err="1" smtClean="0"/>
              <a:t>pool_size</a:t>
            </a:r>
            <a:r>
              <a:rPr lang="tr-TR" sz="2000" dirty="0" smtClean="0"/>
              <a:t>=(7, 7))(</a:t>
            </a:r>
            <a:r>
              <a:rPr lang="tr-TR" sz="2000" dirty="0" err="1" smtClean="0"/>
              <a:t>mymodel.output</a:t>
            </a:r>
            <a:r>
              <a:rPr lang="tr-TR" sz="2000" dirty="0" smtClean="0"/>
              <a:t>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x = </a:t>
            </a:r>
            <a:r>
              <a:rPr lang="tr-TR" sz="2000" dirty="0" err="1" smtClean="0"/>
              <a:t>tf.keras.layers.Flatten</a:t>
            </a:r>
            <a:r>
              <a:rPr lang="tr-TR" sz="2000" dirty="0" smtClean="0"/>
              <a:t>()(x)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predictors</a:t>
            </a:r>
            <a:r>
              <a:rPr lang="tr-TR" sz="2000" dirty="0" smtClean="0"/>
              <a:t> = </a:t>
            </a:r>
            <a:r>
              <a:rPr lang="tr-TR" sz="2000" dirty="0" err="1" smtClean="0"/>
              <a:t>tf.keras.layers.Dense</a:t>
            </a:r>
            <a:r>
              <a:rPr lang="tr-TR" sz="2000" dirty="0" smtClean="0"/>
              <a:t>(4,activation='</a:t>
            </a:r>
            <a:r>
              <a:rPr lang="tr-TR" sz="2000" dirty="0" err="1" smtClean="0"/>
              <a:t>softmax</a:t>
            </a:r>
            <a:r>
              <a:rPr lang="tr-TR" sz="2000" dirty="0" smtClean="0"/>
              <a:t>',name='</a:t>
            </a:r>
            <a:r>
              <a:rPr lang="tr-TR" sz="2000" dirty="0" err="1" smtClean="0"/>
              <a:t>Predictions</a:t>
            </a:r>
            <a:r>
              <a:rPr lang="tr-TR" sz="2000" dirty="0" smtClean="0"/>
              <a:t>')(x)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final_model</a:t>
            </a:r>
            <a:r>
              <a:rPr lang="tr-TR" sz="2000" dirty="0" smtClean="0"/>
              <a:t> = Model(</a:t>
            </a:r>
            <a:r>
              <a:rPr lang="tr-TR" sz="2000" dirty="0" err="1" smtClean="0"/>
              <a:t>mymodel.input</a:t>
            </a:r>
            <a:r>
              <a:rPr lang="tr-TR" sz="2000" dirty="0" smtClean="0"/>
              <a:t>, </a:t>
            </a:r>
            <a:r>
              <a:rPr lang="tr-TR" sz="2000" dirty="0" err="1" smtClean="0"/>
              <a:t>outputs</a:t>
            </a:r>
            <a:r>
              <a:rPr lang="tr-TR" sz="2000" dirty="0" smtClean="0"/>
              <a:t>=</a:t>
            </a:r>
            <a:r>
              <a:rPr lang="tr-TR" sz="2000" dirty="0" err="1" smtClean="0"/>
              <a:t>predictors</a:t>
            </a:r>
            <a:r>
              <a:rPr lang="tr-TR" sz="2000" dirty="0" smtClean="0"/>
              <a:t>)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final_model</a:t>
            </a: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final_model</a:t>
            </a:r>
            <a:r>
              <a:rPr lang="tr-TR" sz="2000" dirty="0" smtClean="0"/>
              <a:t>=</a:t>
            </a:r>
            <a:r>
              <a:rPr lang="tr-TR" sz="2000" dirty="0" err="1" smtClean="0"/>
              <a:t>configure_model</a:t>
            </a:r>
            <a:r>
              <a:rPr lang="tr-TR" sz="2000" dirty="0" smtClean="0"/>
              <a:t>()</a:t>
            </a:r>
          </a:p>
          <a:p>
            <a:endParaRPr lang="tr-TR" sz="2000" dirty="0" smtClean="0"/>
          </a:p>
          <a:p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7303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Hiperparametreler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smtClean="0"/>
              <a:t>size: </a:t>
            </a:r>
            <a:r>
              <a:rPr lang="tr-TR" dirty="0"/>
              <a:t>K</a:t>
            </a:r>
            <a:r>
              <a:rPr lang="tr-TR" dirty="0" smtClean="0"/>
              <a:t>üçük </a:t>
            </a:r>
            <a:r>
              <a:rPr lang="tr-TR" dirty="0"/>
              <a:t>olması </a:t>
            </a:r>
            <a:r>
              <a:rPr lang="tr-TR" dirty="0" smtClean="0"/>
              <a:t>düzenlileştirme </a:t>
            </a:r>
            <a:r>
              <a:rPr lang="tr-TR" dirty="0"/>
              <a:t>(</a:t>
            </a:r>
            <a:r>
              <a:rPr lang="tr-TR" dirty="0" err="1"/>
              <a:t>reguralization</a:t>
            </a:r>
            <a:r>
              <a:rPr lang="tr-TR" dirty="0"/>
              <a:t>) etkisi yaratmaktadır</a:t>
            </a:r>
            <a:r>
              <a:rPr lang="tr-TR" dirty="0" smtClean="0"/>
              <a:t>.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Düzenlileştirme</a:t>
            </a:r>
            <a:r>
              <a:rPr lang="tr-TR" dirty="0"/>
              <a:t>, </a:t>
            </a:r>
            <a:r>
              <a:rPr lang="tr-TR" dirty="0" smtClean="0"/>
              <a:t>ezberleme (</a:t>
            </a:r>
            <a:r>
              <a:rPr lang="tr-TR" dirty="0" err="1" smtClean="0"/>
              <a:t>overfitting</a:t>
            </a:r>
            <a:r>
              <a:rPr lang="tr-TR" dirty="0"/>
              <a:t>) problemini çözmek için kullanılan bir tekniktir.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tr-TR" dirty="0" smtClean="0"/>
          </a:p>
          <a:p>
            <a:r>
              <a:rPr lang="tr-TR" dirty="0" err="1" smtClean="0"/>
              <a:t>Shuffle</a:t>
            </a:r>
            <a:r>
              <a:rPr lang="tr-TR" dirty="0" smtClean="0"/>
              <a:t>: Ezberlemeyi engellemek için </a:t>
            </a:r>
            <a:r>
              <a:rPr lang="tr-TR" dirty="0"/>
              <a:t>eğitim başlamadan veri seti parçalara ayrılmadan önce </a:t>
            </a:r>
            <a:r>
              <a:rPr lang="tr-TR" dirty="0" smtClean="0"/>
              <a:t>veri </a:t>
            </a:r>
            <a:r>
              <a:rPr lang="tr-TR" dirty="0" smtClean="0"/>
              <a:t>setini </a:t>
            </a:r>
            <a:r>
              <a:rPr lang="tr-TR" dirty="0" err="1" smtClean="0"/>
              <a:t>karıştırıştırır</a:t>
            </a:r>
            <a:r>
              <a:rPr lang="tr-TR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2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199292" y="8377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Model Başarımı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7" y="1056626"/>
            <a:ext cx="5767754" cy="5664591"/>
          </a:xfrm>
        </p:spPr>
      </p:pic>
    </p:spTree>
    <p:extLst>
      <p:ext uri="{BB962C8B-B14F-4D97-AF65-F5344CB8AC3E}">
        <p14:creationId xmlns:p14="http://schemas.microsoft.com/office/powerpoint/2010/main" val="36276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8777" y="140676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Model Kaybı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65" y="1194627"/>
            <a:ext cx="5440239" cy="5395575"/>
          </a:xfrm>
        </p:spPr>
      </p:pic>
    </p:spTree>
    <p:extLst>
      <p:ext uri="{BB962C8B-B14F-4D97-AF65-F5344CB8AC3E}">
        <p14:creationId xmlns:p14="http://schemas.microsoft.com/office/powerpoint/2010/main" val="33588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93431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Karmaşıklık Matrisi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0" y="856212"/>
            <a:ext cx="5813640" cy="5639231"/>
          </a:xfrm>
        </p:spPr>
      </p:pic>
    </p:spTree>
    <p:extLst>
      <p:ext uri="{BB962C8B-B14F-4D97-AF65-F5344CB8AC3E}">
        <p14:creationId xmlns:p14="http://schemas.microsoft.com/office/powerpoint/2010/main" val="16117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7528" y="275492"/>
            <a:ext cx="8596668" cy="1320800"/>
          </a:xfrm>
        </p:spPr>
        <p:txBody>
          <a:bodyPr/>
          <a:lstStyle/>
          <a:p>
            <a:pPr algn="ctr"/>
            <a:r>
              <a:rPr lang="tr-TR" dirty="0" smtClean="0"/>
              <a:t>Çalışma Örneği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84" y="1351733"/>
            <a:ext cx="4859341" cy="5138699"/>
          </a:xfrm>
        </p:spPr>
      </p:pic>
    </p:spTree>
    <p:extLst>
      <p:ext uri="{BB962C8B-B14F-4D97-AF65-F5344CB8AC3E}">
        <p14:creationId xmlns:p14="http://schemas.microsoft.com/office/powerpoint/2010/main" val="1907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91</Words>
  <Application>Microsoft Office PowerPoint</Application>
  <PresentationFormat>Geniş ekran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Yüzeyler</vt:lpstr>
      <vt:lpstr>Mısır Yapraklarından Hastalık Tespiti </vt:lpstr>
      <vt:lpstr>Verilerin Bölünmesi</vt:lpstr>
      <vt:lpstr>Verilerin Kaçar Adet Olduğunun Tespiti</vt:lpstr>
      <vt:lpstr>Modelin Oluşturulması</vt:lpstr>
      <vt:lpstr>Hiperparametreler:</vt:lpstr>
      <vt:lpstr>Model Başarımı </vt:lpstr>
      <vt:lpstr>Model Kaybı</vt:lpstr>
      <vt:lpstr>Karmaşıklık Matrisi</vt:lpstr>
      <vt:lpstr>Çalışma Örneği</vt:lpstr>
      <vt:lpstr>Kaynakça:</vt:lpstr>
      <vt:lpstr>Bizi dinlediğiniz için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Mısır Yapraklarından Hastalık Tespiti </dc:title>
  <dc:creator>Gürkan Akay</dc:creator>
  <cp:lastModifiedBy>Gürkan Akay</cp:lastModifiedBy>
  <cp:revision>21</cp:revision>
  <dcterms:created xsi:type="dcterms:W3CDTF">2022-05-29T19:54:22Z</dcterms:created>
  <dcterms:modified xsi:type="dcterms:W3CDTF">2022-05-30T03:59:55Z</dcterms:modified>
</cp:coreProperties>
</file>