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76" r:id="rId2"/>
    <p:sldId id="381" r:id="rId3"/>
    <p:sldId id="392" r:id="rId4"/>
    <p:sldId id="407" r:id="rId5"/>
    <p:sldId id="377" r:id="rId6"/>
    <p:sldId id="408" r:id="rId7"/>
    <p:sldId id="409" r:id="rId8"/>
    <p:sldId id="410" r:id="rId9"/>
    <p:sldId id="394" r:id="rId10"/>
    <p:sldId id="411" r:id="rId11"/>
    <p:sldId id="393" r:id="rId12"/>
    <p:sldId id="412" r:id="rId13"/>
    <p:sldId id="382" r:id="rId14"/>
    <p:sldId id="413" r:id="rId15"/>
    <p:sldId id="414" r:id="rId16"/>
    <p:sldId id="415" r:id="rId17"/>
    <p:sldId id="39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B9AC1-47DA-476B-90EB-9184C4A2D8F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F1691-C49B-47BB-B87A-20AB6520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23C7D4-4B0B-4E75-B29B-4BF34135748A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5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28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70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7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" y="20638"/>
            <a:ext cx="96868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6351" y="6591300"/>
            <a:ext cx="12187767" cy="2873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351" y="6567489"/>
            <a:ext cx="9929283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西安电子科技大学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0792C4C-42C4-4D9F-B401-F41204C359BA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476672"/>
            <a:ext cx="273526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4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EB98-AD15-49C1-AF96-8A8FDC3CF5F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07776" y="6352032"/>
            <a:ext cx="1284224" cy="505968"/>
          </a:xfrm>
          <a:prstGeom prst="rect">
            <a:avLst/>
          </a:prstGeo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3ADBD612-4A47-4DA1-8C1D-4489E5E5FA9A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322619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软件工程学科导论</a:t>
            </a:r>
          </a:p>
        </p:txBody>
      </p:sp>
    </p:spTree>
    <p:extLst>
      <p:ext uri="{BB962C8B-B14F-4D97-AF65-F5344CB8AC3E}">
        <p14:creationId xmlns:p14="http://schemas.microsoft.com/office/powerpoint/2010/main" val="11545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6351" y="6591300"/>
            <a:ext cx="12187767" cy="2873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351" y="6570664"/>
            <a:ext cx="858520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西安电子科技大学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527052" y="1"/>
            <a:ext cx="3168649" cy="836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73990"/>
            <a:ext cx="10972800" cy="11430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00633" y="6580188"/>
            <a:ext cx="2844800" cy="2778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8DABDD-0011-4FE6-85FB-FABD5EE2F331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21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84AD-FFDC-48AC-83CA-1B5132EB787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8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F333-7DDB-42C6-A7B7-C0BA3736A4C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80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362EA-E337-460B-885A-977DBF92D3B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6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05BF7-2A30-44DD-95E6-6114751EA44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55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4FA7-4DF9-4954-84E6-B965576575A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20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B4C7B-02AE-4F88-90F8-F3F46E1DDDD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4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AD4DE-6D65-4296-B5C5-10424217A7F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09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B313AB6-D47B-4C88-8F33-6AD69BF0699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2"/>
          <p:cNvSpPr txBox="1">
            <a:spLocks noChangeArrowheads="1"/>
          </p:cNvSpPr>
          <p:nvPr/>
        </p:nvSpPr>
        <p:spPr bwMode="auto">
          <a:xfrm>
            <a:off x="1703512" y="1526150"/>
            <a:ext cx="8702675" cy="285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500"/>
              </a:lnSpc>
              <a:spcBef>
                <a:spcPts val="3000"/>
              </a:spcBef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Web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工程</a:t>
            </a:r>
          </a:p>
          <a:p>
            <a:pPr algn="ctr" eaLnBrk="1" hangingPunct="1">
              <a:lnSpc>
                <a:spcPts val="7500"/>
              </a:lnSpc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小组项目验收展示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algn="ctr" eaLnBrk="1" hangingPunct="1">
              <a:lnSpc>
                <a:spcPts val="4500"/>
              </a:lnSpc>
              <a:spcBef>
                <a:spcPts val="24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6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组 软工帕鲁 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838450" y="4532687"/>
            <a:ext cx="6515100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主讲人：李昕宇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小组成员：韩昱、韩晨昊、翟威、范家祯、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	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杨佳旺、田恒宇、文集财</a:t>
            </a:r>
            <a:endParaRPr lang="en-US" altLang="zh-CN" sz="1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17B30-D964-1A86-1019-57A51DCF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DD137D-AE18-A84F-952B-D85F16FD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应用运维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FD1236A-F88E-31FB-3A72-A4753E8B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759618"/>
            <a:ext cx="10515600" cy="1325563"/>
          </a:xfrm>
        </p:spPr>
        <p:txBody>
          <a:bodyPr/>
          <a:lstStyle/>
          <a:p>
            <a:pPr algn="l"/>
            <a:r>
              <a:rPr kumimoji="1" lang="en-US" altLang="zh-CN" sz="3200" b="1" kern="1200" dirty="0">
                <a:solidFill>
                  <a:schemeClr val="tx1"/>
                </a:solidFill>
                <a:latin typeface="华文隶书" panose="02010800040101010101" charset="-122"/>
                <a:ea typeface="华文隶书" panose="02010800040101010101" charset="-122"/>
                <a:cs typeface="+mn-cs"/>
              </a:rPr>
              <a:t>SEO</a:t>
            </a:r>
            <a:r>
              <a:rPr kumimoji="1" lang="zh-CN" altLang="en-US" sz="3200" b="1" kern="1200" dirty="0">
                <a:solidFill>
                  <a:schemeClr val="tx1"/>
                </a:solidFill>
                <a:latin typeface="华文隶书" panose="02010800040101010101" charset="-122"/>
                <a:ea typeface="华文隶书" panose="02010800040101010101" charset="-122"/>
                <a:cs typeface="+mn-cs"/>
              </a:rPr>
              <a:t>策略分析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3A65435-F4E5-1CB0-82A9-607A9088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829" y="1825625"/>
            <a:ext cx="10515600" cy="4351338"/>
          </a:xfrm>
        </p:spPr>
        <p:txBody>
          <a:bodyPr/>
          <a:lstStyle/>
          <a:p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用户体验优化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、简化了导航设计，使用户能够轻松找到所需信息。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、在首页设计图表以及天气组件和缩略信息，丰富内容，增强可读性。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、设计公告信息系统，给予同学重要信息提示。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以上优化实施方案可以提高用户在网站上的停留时间和满意度，促进用户进一步互动，也非常契合宿舍管理系统所需的重要功能。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20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Sprint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计划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BCD9D6-BBB0-BE54-0C3B-A3CC8E0DC961}"/>
              </a:ext>
            </a:extLst>
          </p:cNvPr>
          <p:cNvSpPr txBox="1"/>
          <p:nvPr/>
        </p:nvSpPr>
        <p:spPr>
          <a:xfrm>
            <a:off x="839416" y="1447023"/>
            <a:ext cx="4490867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0" dirty="0">
                <a:solidFill>
                  <a:srgbClr val="060607"/>
                </a:solidFill>
                <a:effectLst/>
              </a:rPr>
              <a:t>Sprint 1: </a:t>
            </a:r>
            <a:r>
              <a:rPr lang="zh-CN" altLang="en-US" sz="2000" b="1" i="0" dirty="0">
                <a:solidFill>
                  <a:srgbClr val="060607"/>
                </a:solidFill>
                <a:effectLst/>
              </a:rPr>
              <a:t>需求分析和基础搭建</a:t>
            </a:r>
            <a:endParaRPr lang="en-US" altLang="zh-CN" sz="2000" b="1" dirty="0">
              <a:solidFill>
                <a:srgbClr val="060607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060607"/>
                </a:solidFill>
              </a:rPr>
              <a:t>目标</a:t>
            </a:r>
            <a:r>
              <a:rPr lang="en-US" altLang="zh-CN" sz="1600" b="1" dirty="0">
                <a:solidFill>
                  <a:srgbClr val="060607"/>
                </a:solidFill>
              </a:rPr>
              <a:t>: </a:t>
            </a:r>
            <a:r>
              <a:rPr lang="zh-CN" altLang="en-US" sz="1600" dirty="0">
                <a:solidFill>
                  <a:srgbClr val="060607"/>
                </a:solidFill>
              </a:rPr>
              <a:t>分析需</a:t>
            </a:r>
            <a:r>
              <a:rPr lang="zh-CN" altLang="en-US" sz="1600" i="0" dirty="0">
                <a:solidFill>
                  <a:srgbClr val="060607"/>
                </a:solidFill>
                <a:effectLst/>
              </a:rPr>
              <a:t>求，设计架构并完成基础搭建</a:t>
            </a:r>
            <a:endParaRPr lang="en-US" altLang="zh-CN" sz="1600" i="0" dirty="0">
              <a:solidFill>
                <a:srgbClr val="060607"/>
              </a:solidFill>
              <a:effectLst/>
            </a:endParaRPr>
          </a:p>
          <a:p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1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 </a:t>
            </a:r>
            <a:endParaRPr lang="en-US" altLang="zh-CN" sz="1600" b="1" i="0" dirty="0">
              <a:solidFill>
                <a:srgbClr val="060607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组建团队，分配角色。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收集和分析用户需求。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确定系统的基本功能模块。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设计系统架构和数据库模型。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确定技术栈和开发工具。</a:t>
            </a:r>
            <a:endParaRPr lang="en-US" altLang="zh-CN" sz="1600" b="0" i="0" dirty="0">
              <a:solidFill>
                <a:srgbClr val="060607"/>
              </a:solidFill>
              <a:effectLst/>
            </a:endParaRPr>
          </a:p>
          <a:p>
            <a:r>
              <a:rPr lang="zh-CN" altLang="en-US" sz="1600" b="1" dirty="0">
                <a:solidFill>
                  <a:srgbClr val="060607"/>
                </a:solidFill>
              </a:rPr>
              <a:t>第</a:t>
            </a:r>
            <a:r>
              <a:rPr lang="en-US" altLang="zh-CN" sz="1600" b="1" dirty="0">
                <a:solidFill>
                  <a:srgbClr val="060607"/>
                </a:solidFill>
              </a:rPr>
              <a:t>2</a:t>
            </a:r>
            <a:r>
              <a:rPr lang="zh-CN" altLang="en-US" sz="1600" b="1" dirty="0">
                <a:solidFill>
                  <a:srgbClr val="060607"/>
                </a:solidFill>
              </a:rPr>
              <a:t>周</a:t>
            </a:r>
            <a:r>
              <a:rPr lang="en-US" altLang="zh-CN" sz="1600" b="1" dirty="0">
                <a:solidFill>
                  <a:srgbClr val="060607"/>
                </a:solidFill>
              </a:rPr>
              <a:t>: </a:t>
            </a:r>
            <a:endParaRPr lang="zh-CN" altLang="en-US" b="1" i="0" dirty="0">
              <a:solidFill>
                <a:srgbClr val="060607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创建</a:t>
            </a:r>
            <a:r>
              <a:rPr lang="en-US" altLang="zh-CN" sz="1600" b="0" i="0" dirty="0">
                <a:solidFill>
                  <a:srgbClr val="060607"/>
                </a:solidFill>
                <a:effectLst/>
              </a:rPr>
              <a:t>Spring Boot</a:t>
            </a: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项目。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搭建后端服务基础架构。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实现用户模块接口、前端页面。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集成用户认证服务。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进行单元测试和代码审查。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8EBCA-DAFB-90BF-FCDF-B86ACA2DD806}"/>
              </a:ext>
            </a:extLst>
          </p:cNvPr>
          <p:cNvSpPr txBox="1"/>
          <p:nvPr/>
        </p:nvSpPr>
        <p:spPr>
          <a:xfrm>
            <a:off x="5739725" y="1505250"/>
            <a:ext cx="5915600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060607"/>
                </a:solidFill>
                <a:effectLst/>
              </a:rPr>
              <a:t>Sprint 2: </a:t>
            </a:r>
            <a:r>
              <a:rPr lang="zh-CN" altLang="en-US" sz="2000" b="1" dirty="0">
                <a:solidFill>
                  <a:srgbClr val="060607"/>
                </a:solidFill>
              </a:rPr>
              <a:t>各个</a:t>
            </a:r>
            <a:r>
              <a:rPr lang="zh-CN" altLang="en-US" sz="2000" b="1" i="0" dirty="0">
                <a:solidFill>
                  <a:srgbClr val="060607"/>
                </a:solidFill>
                <a:effectLst/>
              </a:rPr>
              <a:t>模块开发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目标</a:t>
            </a:r>
            <a:r>
              <a:rPr lang="en-US" altLang="zh-CN" sz="1600" b="0" i="0" dirty="0">
                <a:solidFill>
                  <a:srgbClr val="060607"/>
                </a:solidFill>
                <a:effectLst/>
              </a:rPr>
              <a:t>: </a:t>
            </a: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开发各模块的后端和前端功能。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1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 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宿舍管理模块</a:t>
            </a:r>
            <a:endParaRPr lang="en-US" altLang="zh-CN" sz="1600" b="1" i="0" dirty="0">
              <a:solidFill>
                <a:srgbClr val="060607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设计宿舍管理模块的数据库表。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实现宿舍管理的后端逻辑、前端页面。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集成宿舍管理模块到系统中。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dirty="0">
                <a:solidFill>
                  <a:srgbClr val="060607"/>
                </a:solidFill>
              </a:rPr>
              <a:t>2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 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学生管理模块</a:t>
            </a:r>
            <a:endParaRPr lang="en-US" altLang="zh-CN" sz="1600" b="1" i="0" dirty="0">
              <a:solidFill>
                <a:srgbClr val="060607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设计学生管理模块的数据库表。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实现学生管理的后端逻辑、前端页面。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集成模块</a:t>
            </a:r>
            <a:r>
              <a:rPr lang="zh-CN" altLang="en-US" sz="1600" dirty="0">
                <a:solidFill>
                  <a:srgbClr val="060607"/>
                </a:solidFill>
              </a:rPr>
              <a:t>，</a:t>
            </a: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进行功能测试。</a:t>
            </a:r>
          </a:p>
          <a:p>
            <a:pPr>
              <a:lnSpc>
                <a:spcPct val="130000"/>
              </a:lnSpc>
            </a:pPr>
            <a:r>
              <a:rPr kumimoji="1" lang="zh-CN" altLang="en-US" sz="1600" b="1" dirty="0">
                <a:ea typeface="Source Han Sans SC Normal" panose="020B0400000000000000" pitchFamily="34" charset="-128"/>
              </a:rPr>
              <a:t>第</a:t>
            </a:r>
            <a:r>
              <a:rPr kumimoji="1" lang="en-US" altLang="zh-CN" sz="1600" b="1" dirty="0">
                <a:ea typeface="Source Han Sans SC Normal" panose="020B0400000000000000" pitchFamily="34" charset="-128"/>
              </a:rPr>
              <a:t>3</a:t>
            </a:r>
            <a:r>
              <a:rPr kumimoji="1" lang="zh-CN" altLang="en-US" sz="1600" b="1" dirty="0">
                <a:ea typeface="Source Han Sans SC Normal" panose="020B0400000000000000" pitchFamily="34" charset="-128"/>
              </a:rPr>
              <a:t>周</a:t>
            </a:r>
            <a:r>
              <a:rPr kumimoji="1" lang="en-US" altLang="zh-CN" sz="1600" b="1" dirty="0">
                <a:ea typeface="Source Han Sans SC Normal" panose="020B0400000000000000" pitchFamily="34" charset="-128"/>
              </a:rPr>
              <a:t>: 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后勤中心模块</a:t>
            </a:r>
            <a:endParaRPr lang="en-US" altLang="zh-CN" sz="1600" b="1" i="0" dirty="0">
              <a:solidFill>
                <a:srgbClr val="060607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设计后勤中心模块的数据库表。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实现后勤中心的后端逻辑、前端页面。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集成模块，进行功能测试。</a:t>
            </a:r>
          </a:p>
        </p:txBody>
      </p:sp>
    </p:spTree>
    <p:extLst>
      <p:ext uri="{BB962C8B-B14F-4D97-AF65-F5344CB8AC3E}">
        <p14:creationId xmlns:p14="http://schemas.microsoft.com/office/powerpoint/2010/main" val="113215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E9AA2-90DD-806B-71A1-C606FC6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784CAF-F868-5481-85B0-6ECF1D50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Sprint</a:t>
            </a: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计划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3BB192-0BD8-C3B0-5667-0556CDE51C40}"/>
              </a:ext>
            </a:extLst>
          </p:cNvPr>
          <p:cNvSpPr txBox="1"/>
          <p:nvPr/>
        </p:nvSpPr>
        <p:spPr>
          <a:xfrm>
            <a:off x="926965" y="1888230"/>
            <a:ext cx="4432975" cy="278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0" dirty="0">
                <a:solidFill>
                  <a:srgbClr val="060607"/>
                </a:solidFill>
                <a:effectLst/>
              </a:rPr>
              <a:t>Sprint </a:t>
            </a:r>
            <a:r>
              <a:rPr lang="en-US" altLang="zh-CN" sz="2000" b="1" dirty="0">
                <a:solidFill>
                  <a:srgbClr val="060607"/>
                </a:solidFill>
              </a:rPr>
              <a:t>3</a:t>
            </a:r>
            <a:r>
              <a:rPr lang="en-US" altLang="zh-CN" sz="2000" b="1" i="0" dirty="0">
                <a:solidFill>
                  <a:srgbClr val="060607"/>
                </a:solidFill>
                <a:effectLst/>
              </a:rPr>
              <a:t>: </a:t>
            </a:r>
            <a:r>
              <a:rPr lang="zh-CN" altLang="en-US" sz="2000" b="1" i="0" dirty="0">
                <a:solidFill>
                  <a:srgbClr val="060607"/>
                </a:solidFill>
                <a:effectLst/>
              </a:rPr>
              <a:t>系统集成和测试</a:t>
            </a:r>
            <a:endParaRPr lang="en-US" altLang="zh-CN" sz="2000" b="1" dirty="0">
              <a:solidFill>
                <a:srgbClr val="060607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060607"/>
                </a:solidFill>
              </a:rPr>
              <a:t>目标</a:t>
            </a:r>
            <a:r>
              <a:rPr lang="en-US" altLang="zh-CN" sz="1600" b="1" dirty="0">
                <a:solidFill>
                  <a:srgbClr val="060607"/>
                </a:solidFill>
              </a:rPr>
              <a:t>: 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完成所有模块的集成，进行全面测试。</a:t>
            </a:r>
            <a:endParaRPr lang="en-US" altLang="zh-CN" sz="1600" i="0" dirty="0">
              <a:solidFill>
                <a:srgbClr val="060607"/>
              </a:solidFill>
              <a:effectLst/>
            </a:endParaRP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1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集成所有模块，确保系统整体运行流畅。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进行系统测试，包括功能测试、性能测试等。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2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修复发现的问题和缺陷。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优化系统性能和用户体验。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编写用户手册和开发文档。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907F97-B634-7EBF-9945-54C3BA075962}"/>
              </a:ext>
            </a:extLst>
          </p:cNvPr>
          <p:cNvSpPr txBox="1"/>
          <p:nvPr/>
        </p:nvSpPr>
        <p:spPr>
          <a:xfrm>
            <a:off x="5972623" y="1888230"/>
            <a:ext cx="5612859" cy="199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Sprint 4: </a:t>
            </a:r>
            <a:r>
              <a:rPr lang="zh-CN" altLang="en-US" sz="20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项目评估与经验总结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目标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: 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准备项目演示，进行自我评估，总结项目经验。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1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60607"/>
                </a:solidFill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准备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项目演示。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收集成员反馈，进行自我评估。</a:t>
            </a:r>
            <a:endParaRPr kumimoji="1" lang="en-US" altLang="zh-CN" sz="1600" b="1" dirty="0">
              <a:ea typeface="微软雅黑" panose="020B0503020204020204" pitchFamily="34" charset="-122"/>
              <a:cs typeface="阿里巴巴普惠体 2.0 65 Medium" panose="00020600040101010101" pitchFamily="18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准备提交材料，总结项目经验</a:t>
            </a:r>
            <a:endParaRPr kumimoji="1" lang="en-US" altLang="zh-CN" sz="1600" dirty="0">
              <a:ea typeface="微软雅黑" panose="020B0503020204020204" pitchFamily="34" charset="-122"/>
              <a:cs typeface="阿里巴巴普惠体 2.0 65 Medium" panose="00020600040101010101" pitchFamily="18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zh-CN" sz="1600" dirty="0">
              <a:ea typeface="微软雅黑" panose="020B0503020204020204" pitchFamily="34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90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性能分析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52A660-CA13-06DB-85BE-E919C57B8B28}"/>
              </a:ext>
            </a:extLst>
          </p:cNvPr>
          <p:cNvSpPr txBox="1"/>
          <p:nvPr/>
        </p:nvSpPr>
        <p:spPr>
          <a:xfrm>
            <a:off x="446049" y="1315844"/>
            <a:ext cx="11017405" cy="4893647"/>
          </a:xfrm>
          <a:prstGeom prst="rect">
            <a:avLst/>
          </a:prstGeom>
          <a:noFill/>
          <a:ln w="12700" cap="rnd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ea typeface="宋体" panose="02010600030101010101" pitchFamily="2" charset="-122"/>
              </a:rPr>
              <a:t>服务器响应时间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indent="152400" algn="just"/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zh-CN" altLang="zh-CN" sz="2400" dirty="0">
                <a:ea typeface="宋体" panose="02010600030101010101" pitchFamily="2" charset="-122"/>
              </a:rPr>
              <a:t>优化数据库：使用索引、优化查询语句、使用更高效的数据存取策略。</a:t>
            </a:r>
          </a:p>
          <a:p>
            <a:pPr indent="152400" algn="just"/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zh-CN" altLang="zh-CN" sz="2400" dirty="0">
                <a:ea typeface="宋体" panose="02010600030101010101" pitchFamily="2" charset="-122"/>
              </a:rPr>
              <a:t>应用缓存：实现数据缓存策略，如</a:t>
            </a:r>
            <a:r>
              <a:rPr lang="en-US" altLang="zh-CN" sz="2400" dirty="0">
                <a:ea typeface="宋体" panose="02010600030101010101" pitchFamily="2" charset="-122"/>
              </a:rPr>
              <a:t>Redis</a:t>
            </a:r>
            <a:r>
              <a:rPr lang="zh-CN" altLang="zh-CN" sz="2400" dirty="0">
                <a:ea typeface="宋体" panose="02010600030101010101" pitchFamily="2" charset="-122"/>
              </a:rPr>
              <a:t>缓存频繁访问的数据。</a:t>
            </a:r>
          </a:p>
          <a:p>
            <a:pPr indent="152400" algn="just"/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zh-CN" altLang="zh-CN" sz="2400" dirty="0">
                <a:ea typeface="宋体" panose="02010600030101010101" pitchFamily="2" charset="-122"/>
              </a:rPr>
              <a:t>异步处理：对于耗时的数据处理任务，采用异步方式处理，使用</a:t>
            </a:r>
            <a:r>
              <a:rPr lang="en-US" altLang="zh-CN" sz="2400" dirty="0" err="1">
                <a:ea typeface="宋体" panose="02010600030101010101" pitchFamily="2" charset="-122"/>
              </a:rPr>
              <a:t>RabbitMQ,kfaka</a:t>
            </a:r>
            <a:r>
              <a:rPr lang="zh-CN" altLang="zh-CN" sz="2400" dirty="0">
                <a:ea typeface="宋体" panose="02010600030101010101" pitchFamily="2" charset="-122"/>
              </a:rPr>
              <a:t>等中间件。</a:t>
            </a:r>
          </a:p>
          <a:p>
            <a:pPr lvl="0" algn="just"/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ea typeface="宋体" panose="02010600030101010101" pitchFamily="2" charset="-122"/>
              </a:rPr>
              <a:t>负载均衡</a:t>
            </a:r>
          </a:p>
          <a:p>
            <a:pPr indent="152400" algn="just"/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zh-CN" altLang="zh-CN" sz="2400" dirty="0">
                <a:ea typeface="宋体" panose="02010600030101010101" pitchFamily="2" charset="-122"/>
              </a:rPr>
              <a:t>软件负载均衡，使用</a:t>
            </a:r>
            <a:r>
              <a:rPr lang="en-US" altLang="zh-CN" sz="2400" dirty="0">
                <a:ea typeface="宋体" panose="02010600030101010101" pitchFamily="2" charset="-122"/>
              </a:rPr>
              <a:t>nginx</a:t>
            </a:r>
            <a:r>
              <a:rPr lang="zh-CN" altLang="zh-CN" sz="2400" dirty="0">
                <a:ea typeface="宋体" panose="02010600030101010101" pitchFamily="2" charset="-122"/>
              </a:rPr>
              <a:t>等软件。</a:t>
            </a:r>
          </a:p>
          <a:p>
            <a:pPr indent="152400" algn="just"/>
            <a:r>
              <a:rPr lang="en-US" altLang="zh-CN" sz="2400" dirty="0">
                <a:ea typeface="宋体" panose="02010600030101010101" pitchFamily="2" charset="-122"/>
              </a:rPr>
              <a:t>-DNS</a:t>
            </a:r>
            <a:r>
              <a:rPr lang="zh-CN" altLang="zh-CN" sz="2400" dirty="0">
                <a:ea typeface="宋体" panose="02010600030101010101" pitchFamily="2" charset="-122"/>
              </a:rPr>
              <a:t>负载均衡，通过</a:t>
            </a:r>
            <a:r>
              <a:rPr lang="en-US" altLang="zh-CN" sz="2400" dirty="0">
                <a:ea typeface="宋体" panose="02010600030101010101" pitchFamily="2" charset="-122"/>
              </a:rPr>
              <a:t>DNS</a:t>
            </a:r>
            <a:r>
              <a:rPr lang="zh-CN" altLang="zh-CN" sz="2400" dirty="0">
                <a:ea typeface="宋体" panose="02010600030101010101" pitchFamily="2" charset="-122"/>
              </a:rPr>
              <a:t>解析策略将流量分配到多个服务器。当用户请求解析域名时，</a:t>
            </a:r>
            <a:r>
              <a:rPr lang="en-US" altLang="zh-CN" sz="2400" dirty="0">
                <a:ea typeface="宋体" panose="02010600030101010101" pitchFamily="2" charset="-122"/>
              </a:rPr>
              <a:t>DNS</a:t>
            </a:r>
            <a:r>
              <a:rPr lang="zh-CN" altLang="zh-CN" sz="2400" dirty="0">
                <a:ea typeface="宋体" panose="02010600030101010101" pitchFamily="2" charset="-122"/>
              </a:rPr>
              <a:t>根据负载均衡算法返回不同的</a:t>
            </a:r>
            <a:r>
              <a:rPr lang="en-US" altLang="zh-CN" sz="2400" dirty="0">
                <a:ea typeface="宋体" panose="02010600030101010101" pitchFamily="2" charset="-122"/>
              </a:rPr>
              <a:t>IP</a:t>
            </a:r>
            <a:r>
              <a:rPr lang="zh-CN" altLang="zh-CN" sz="2400" dirty="0">
                <a:ea typeface="宋体" panose="02010600030101010101" pitchFamily="2" charset="-122"/>
              </a:rPr>
              <a:t>地址，将用户分散到不同的服务器上。提高服务器面对高并发时的性能。</a:t>
            </a:r>
          </a:p>
          <a:p>
            <a:pPr lvl="0" algn="just"/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zh-CN" altLang="zh-CN" sz="2400" dirty="0">
                <a:ea typeface="宋体" panose="02010600030101010101" pitchFamily="2" charset="-122"/>
              </a:rPr>
              <a:t>分布式数据库</a:t>
            </a:r>
          </a:p>
          <a:p>
            <a:pPr indent="152400" algn="just"/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zh-CN" altLang="zh-CN" sz="2400" dirty="0">
                <a:ea typeface="宋体" panose="02010600030101010101" pitchFamily="2" charset="-122"/>
              </a:rPr>
              <a:t>主从复制</a:t>
            </a:r>
            <a:r>
              <a:rPr lang="en-US" altLang="zh-CN" sz="2400" dirty="0"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ea typeface="宋体" panose="02010600030101010101" pitchFamily="2" charset="-122"/>
              </a:rPr>
              <a:t>读写分离</a:t>
            </a:r>
            <a:r>
              <a:rPr lang="en-US" altLang="zh-CN" sz="2400" dirty="0"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ea typeface="宋体" panose="02010600030101010101" pitchFamily="2" charset="-122"/>
              </a:rPr>
              <a:t>负载均衡</a:t>
            </a:r>
          </a:p>
          <a:p>
            <a:pPr indent="152400" algn="just"/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zh-CN" altLang="zh-CN" sz="2400" dirty="0">
                <a:ea typeface="宋体" panose="02010600030101010101" pitchFamily="2" charset="-122"/>
              </a:rPr>
              <a:t>主从分离</a:t>
            </a:r>
            <a:r>
              <a:rPr lang="en-US" altLang="zh-CN" sz="2400" dirty="0"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ea typeface="宋体" panose="02010600030101010101" pitchFamily="2" charset="-122"/>
              </a:rPr>
              <a:t>垂直分区</a:t>
            </a:r>
            <a:r>
              <a:rPr lang="en-US" altLang="zh-CN" sz="2400" dirty="0"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ea typeface="宋体" panose="02010600030101010101" pitchFamily="2" charset="-122"/>
              </a:rPr>
              <a:t>水平分区 等实现方式</a:t>
            </a:r>
          </a:p>
        </p:txBody>
      </p:sp>
    </p:spTree>
    <p:extLst>
      <p:ext uri="{BB962C8B-B14F-4D97-AF65-F5344CB8AC3E}">
        <p14:creationId xmlns:p14="http://schemas.microsoft.com/office/powerpoint/2010/main" val="321320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5BCB8-A69D-D5B1-D9D5-69DF4178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772"/>
            <a:ext cx="10972800" cy="3652023"/>
          </a:xfrm>
        </p:spPr>
        <p:txBody>
          <a:bodyPr/>
          <a:lstStyle/>
          <a:p>
            <a:pPr algn="just"/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本项目在前端设计上实现了简洁高效的设计，在用户的使用简易型，有效性，效率等方面都十分突出且几乎每个关键操作都有二次确认，在容错度方面也十分显著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 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。</a:t>
            </a:r>
            <a:endParaRPr lang="zh-CN" altLang="zh-CN" sz="2400" kern="1200" dirty="0">
              <a:latin typeface="+mn-lt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如果需要进一步提高可用性，可以考虑以下策略：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对移动端进行进一步适配，目前该项目在移动端表现仍不甚理想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添加新用户引导，进一步增加用户上手简易度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添加反馈界面，对用户不满处进行改进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810720-6680-73FE-9971-63B9806A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96D56C-2CDE-B509-52CD-3720AB795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可用性分析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71479-8CAC-3B74-58BD-D3863C46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6BAA0A-7447-3DCF-07D4-48985D604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安全性分析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EDD3E7C-FFCF-BE16-9AB1-2C723047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17" y="1165305"/>
            <a:ext cx="6326459" cy="547688"/>
          </a:xfrm>
        </p:spPr>
        <p:txBody>
          <a:bodyPr/>
          <a:lstStyle/>
          <a:p>
            <a:pPr algn="just"/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利用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AWVS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对系统进行分析并生成报告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FB19C3-3866-A6D3-7307-2EFBAF199B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7" y="1949720"/>
            <a:ext cx="5274310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0255BC-E790-F2AD-AF63-F460EF31D7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61" y="2371214"/>
            <a:ext cx="5831365" cy="3226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71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FD231-4EDE-FDEF-187B-62196D68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Access-Control-Allow-Origin header with wildcard (*) value</a:t>
            </a:r>
            <a:endParaRPr lang="zh-CN" altLang="zh-CN" sz="2400" kern="1200" dirty="0">
              <a:latin typeface="+mn-lt"/>
              <a:ea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在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Web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应用开发中，跨源资源共享（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Cross-Origin Resource Sharing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CORS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） 是一种机制，用于允许或限制一个网页从另一个域（不同于域名、协议或端口）请求资源。为了实现这一点，服务器会在响应头中设置一些特定的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CORS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头，其中一个最重要的是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 Access-Control-Allow-Origin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buNone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为了提高安全性，可以设置特定的允许域名，而不是使用通配符。</a:t>
            </a:r>
          </a:p>
          <a:p>
            <a:pPr marL="0" indent="0" algn="just">
              <a:buNone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 </a:t>
            </a:r>
            <a:endParaRPr lang="zh-CN" altLang="zh-CN" sz="2400" kern="1200" dirty="0">
              <a:latin typeface="+mn-lt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总结</a:t>
            </a:r>
          </a:p>
          <a:p>
            <a:pPr marL="0" indent="0" algn="just">
              <a:buNone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      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使用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 Access-Control-Allow-Origin: * 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可以方便地解决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CORS</a:t>
            </a:r>
            <a:r>
              <a:rPr lang="zh-CN" altLang="zh-CN" sz="2400" kern="1200" dirty="0">
                <a:latin typeface="+mn-lt"/>
                <a:ea typeface="宋体" panose="02010600030101010101" pitchFamily="2" charset="-122"/>
              </a:rPr>
              <a:t>问题，但需要谨慎使用，尤其是在资源涉及敏感信息或需要认证的情况下。更安全的做法是明确指定允许访问的域名，以确保资源不被未经授权的域访问。</a:t>
            </a:r>
            <a:endParaRPr lang="zh-CN" altLang="en-US" sz="2400" kern="12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5D90B-69E6-ED73-8A04-241067DF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B20555-8FD8-34A1-F8BB-D6EC954B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安全性分析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0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B4B57-7F9F-37F1-014C-DCADF14F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52017"/>
            <a:ext cx="10972800" cy="1143000"/>
          </a:xfrm>
        </p:spPr>
        <p:txBody>
          <a:bodyPr/>
          <a:lstStyle/>
          <a:p>
            <a:r>
              <a:rPr lang="zh-CN" altLang="en-US" sz="60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F8F48-D873-610A-EDAF-0EE0682D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84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8E0CE-D3BF-445D-7371-0ADE0B60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2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4AA067-4132-E6A2-7F0D-8058F7724C64}"/>
              </a:ext>
            </a:extLst>
          </p:cNvPr>
          <p:cNvGrpSpPr/>
          <p:nvPr/>
        </p:nvGrpSpPr>
        <p:grpSpPr>
          <a:xfrm>
            <a:off x="2119868" y="1892599"/>
            <a:ext cx="3519329" cy="766441"/>
            <a:chOff x="1782684" y="1907512"/>
            <a:chExt cx="3519329" cy="76644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5913B2-DCB5-D290-654A-EF7C16240DD1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zh-CN" altLang="en-US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7" name="直线连接符 23">
              <a:extLst>
                <a:ext uri="{FF2B5EF4-FFF2-40B4-BE49-F238E27FC236}">
                  <a16:creationId xmlns:a16="http://schemas.microsoft.com/office/drawing/2014/main" id="{6680DC37-F30B-729D-4A45-07F590D5BD12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941323D-CD35-A652-D50C-AE509E62F2AD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10" name="圆角矩形 20">
                <a:extLst>
                  <a:ext uri="{FF2B5EF4-FFF2-40B4-BE49-F238E27FC236}">
                    <a16:creationId xmlns:a16="http://schemas.microsoft.com/office/drawing/2014/main" id="{7BA7C534-415E-3737-C644-24EA2C01606A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圆角矩形 62">
                <a:extLst>
                  <a:ext uri="{FF2B5EF4-FFF2-40B4-BE49-F238E27FC236}">
                    <a16:creationId xmlns:a16="http://schemas.microsoft.com/office/drawing/2014/main" id="{6E9EDA42-A247-8FE2-E939-1D46FEFC5945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C8F358C-6A9A-7D16-E7D0-D84B30E3DA1A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1E4F17-4945-8A0E-8B66-C1DF4C54AF70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项目部署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DD0D6B8-D10A-163A-A7E7-ECF13E26FD98}"/>
              </a:ext>
            </a:extLst>
          </p:cNvPr>
          <p:cNvGrpSpPr/>
          <p:nvPr/>
        </p:nvGrpSpPr>
        <p:grpSpPr>
          <a:xfrm>
            <a:off x="2119868" y="3203133"/>
            <a:ext cx="3519329" cy="766441"/>
            <a:chOff x="1782684" y="1907512"/>
            <a:chExt cx="3519329" cy="76644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26E0A87-658A-A1B5-5AED-A3354DB2E291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5" name="直线连接符 73">
              <a:extLst>
                <a:ext uri="{FF2B5EF4-FFF2-40B4-BE49-F238E27FC236}">
                  <a16:creationId xmlns:a16="http://schemas.microsoft.com/office/drawing/2014/main" id="{67F38532-4098-0747-7FEA-A706F36EA785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B28798F-05C8-77F1-7B6C-A097481E49ED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18" name="圆角矩形 76">
                <a:extLst>
                  <a:ext uri="{FF2B5EF4-FFF2-40B4-BE49-F238E27FC236}">
                    <a16:creationId xmlns:a16="http://schemas.microsoft.com/office/drawing/2014/main" id="{B6107F3B-EFAC-A9F1-646B-98B2C0F4CDF2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圆角矩形 77">
                <a:extLst>
                  <a:ext uri="{FF2B5EF4-FFF2-40B4-BE49-F238E27FC236}">
                    <a16:creationId xmlns:a16="http://schemas.microsoft.com/office/drawing/2014/main" id="{9ACD8EEE-1835-1D07-4B4B-A08B393CD768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9C0D235-5727-5093-2CC3-C44E16D49DEC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928CA3F-4C46-D01E-BEF2-9B8401916553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应用运维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707763-3123-1062-751A-0F279DBAF01F}"/>
              </a:ext>
            </a:extLst>
          </p:cNvPr>
          <p:cNvGrpSpPr/>
          <p:nvPr/>
        </p:nvGrpSpPr>
        <p:grpSpPr>
          <a:xfrm>
            <a:off x="6793748" y="1892599"/>
            <a:ext cx="3519329" cy="766441"/>
            <a:chOff x="1782684" y="1907512"/>
            <a:chExt cx="3519329" cy="76644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010818E-F5A1-4264-F0F0-C9C1174A4064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1" name="直线连接符 105">
              <a:extLst>
                <a:ext uri="{FF2B5EF4-FFF2-40B4-BE49-F238E27FC236}">
                  <a16:creationId xmlns:a16="http://schemas.microsoft.com/office/drawing/2014/main" id="{7CE7E263-D913-BE18-C234-5A1DFC5802AF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2B304A1-66A4-9F29-A834-32339A8EF44F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34" name="圆角矩形 108">
                <a:extLst>
                  <a:ext uri="{FF2B5EF4-FFF2-40B4-BE49-F238E27FC236}">
                    <a16:creationId xmlns:a16="http://schemas.microsoft.com/office/drawing/2014/main" id="{8C4991B4-B490-9D75-12E9-F77638BBB199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圆角矩形 109">
                <a:extLst>
                  <a:ext uri="{FF2B5EF4-FFF2-40B4-BE49-F238E27FC236}">
                    <a16:creationId xmlns:a16="http://schemas.microsoft.com/office/drawing/2014/main" id="{4049C68D-4B32-1019-9B7F-94AAEA7C9AA4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485382D-008B-07B6-5F2E-5233B1ACB4E9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DB2FDE-508A-8329-3D3C-8FE0A33F3695}"/>
                </a:ext>
              </a:extLst>
            </p:cNvPr>
            <p:cNvSpPr txBox="1"/>
            <p:nvPr/>
          </p:nvSpPr>
          <p:spPr>
            <a:xfrm>
              <a:off x="2472989" y="1907512"/>
              <a:ext cx="21775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应用测试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42324A1-97BC-55F5-6B51-67A5C5E3F250}"/>
              </a:ext>
            </a:extLst>
          </p:cNvPr>
          <p:cNvGrpSpPr/>
          <p:nvPr/>
        </p:nvGrpSpPr>
        <p:grpSpPr>
          <a:xfrm>
            <a:off x="6793748" y="3203133"/>
            <a:ext cx="3519329" cy="766441"/>
            <a:chOff x="1782684" y="1907512"/>
            <a:chExt cx="3519329" cy="76644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0ABAE2C-DF70-7089-8C26-F63B5388D423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9" name="直线连接符 113">
              <a:extLst>
                <a:ext uri="{FF2B5EF4-FFF2-40B4-BE49-F238E27FC236}">
                  <a16:creationId xmlns:a16="http://schemas.microsoft.com/office/drawing/2014/main" id="{C21CA5ED-9737-3181-7CCF-9A638AAFCED7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C9327CB-1827-8D51-5DCB-6C87003F5C64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42" name="圆角矩形 116">
                <a:extLst>
                  <a:ext uri="{FF2B5EF4-FFF2-40B4-BE49-F238E27FC236}">
                    <a16:creationId xmlns:a16="http://schemas.microsoft.com/office/drawing/2014/main" id="{942D0B77-28FE-EE3D-2DF1-1FDE73D88E52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圆角矩形 117">
                <a:extLst>
                  <a:ext uri="{FF2B5EF4-FFF2-40B4-BE49-F238E27FC236}">
                    <a16:creationId xmlns:a16="http://schemas.microsoft.com/office/drawing/2014/main" id="{C5CC2560-A058-318E-7B42-BD30E57DD2E4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003789-B4EF-E78A-95A1-F5BCADF7DA33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04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A6DBDA9-D625-F190-1312-ADEEE3E61ED7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Sprint</a:t>
              </a:r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计划</a:t>
              </a:r>
            </a:p>
          </p:txBody>
        </p: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B96094B7-99BE-0E2C-4EC2-DBC1D60C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目录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990071-375C-7D4D-2E04-1C0E739A0EB9}"/>
              </a:ext>
            </a:extLst>
          </p:cNvPr>
          <p:cNvGrpSpPr/>
          <p:nvPr/>
        </p:nvGrpSpPr>
        <p:grpSpPr>
          <a:xfrm>
            <a:off x="2141939" y="4584723"/>
            <a:ext cx="3519329" cy="766441"/>
            <a:chOff x="1782684" y="1907512"/>
            <a:chExt cx="3519329" cy="76644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7A8DBC9-1DF1-240A-4B96-AEDFB6934F87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5" name="直线连接符 113">
              <a:extLst>
                <a:ext uri="{FF2B5EF4-FFF2-40B4-BE49-F238E27FC236}">
                  <a16:creationId xmlns:a16="http://schemas.microsoft.com/office/drawing/2014/main" id="{963819B5-7099-7D25-A39D-770275A1D969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8284821-6D98-FA22-4A11-F2C1DF991B05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48" name="圆角矩形 116">
                <a:extLst>
                  <a:ext uri="{FF2B5EF4-FFF2-40B4-BE49-F238E27FC236}">
                    <a16:creationId xmlns:a16="http://schemas.microsoft.com/office/drawing/2014/main" id="{0CAA4216-92EF-112C-B997-1931FAED7307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" name="圆角矩形 117">
                <a:extLst>
                  <a:ext uri="{FF2B5EF4-FFF2-40B4-BE49-F238E27FC236}">
                    <a16:creationId xmlns:a16="http://schemas.microsoft.com/office/drawing/2014/main" id="{D326D1CA-9D63-FC96-77E5-A8AABA220F5F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F5E02C1-6C1F-D9AE-CC8F-4071FA8888D9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05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D7034CF-1299-7503-BBC0-26F6CFC637A4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性能和可用性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8F4E950-E99C-4B27-4D01-0B86A7D2428C}"/>
              </a:ext>
            </a:extLst>
          </p:cNvPr>
          <p:cNvGrpSpPr/>
          <p:nvPr/>
        </p:nvGrpSpPr>
        <p:grpSpPr>
          <a:xfrm>
            <a:off x="6788438" y="4519299"/>
            <a:ext cx="3519329" cy="766441"/>
            <a:chOff x="1782684" y="1907512"/>
            <a:chExt cx="3519329" cy="766441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8C2C8F3-30CE-AE65-0CB7-CBC1D8121BB8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4" name="直线连接符 113">
              <a:extLst>
                <a:ext uri="{FF2B5EF4-FFF2-40B4-BE49-F238E27FC236}">
                  <a16:creationId xmlns:a16="http://schemas.microsoft.com/office/drawing/2014/main" id="{CBB0991E-FFE6-9DDA-E99B-6F3C38DF1616}"/>
                </a:ext>
              </a:extLst>
            </p:cNvPr>
            <p:cNvCxnSpPr/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3D74B3C-6DAB-55C4-61D9-85F840C3FAAD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57" name="圆角矩形 116">
                <a:extLst>
                  <a:ext uri="{FF2B5EF4-FFF2-40B4-BE49-F238E27FC236}">
                    <a16:creationId xmlns:a16="http://schemas.microsoft.com/office/drawing/2014/main" id="{C76CEBFF-7FF0-4649-0D9E-08BBA9E82DBA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圆角矩形 117">
                <a:extLst>
                  <a:ext uri="{FF2B5EF4-FFF2-40B4-BE49-F238E27FC236}">
                    <a16:creationId xmlns:a16="http://schemas.microsoft.com/office/drawing/2014/main" id="{3F806006-60BE-84C4-7416-8333ED447D33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C131D90-F9E8-AADF-AFFF-691DD90BA193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06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872B71E-7208-80FD-58B4-2806F8E2F500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安全性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09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项目部署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DCF0818-DF37-39D6-679A-58613D81D3AC}"/>
              </a:ext>
            </a:extLst>
          </p:cNvPr>
          <p:cNvSpPr txBox="1">
            <a:spLocks/>
          </p:cNvSpPr>
          <p:nvPr/>
        </p:nvSpPr>
        <p:spPr bwMode="auto">
          <a:xfrm>
            <a:off x="238126" y="1188344"/>
            <a:ext cx="3248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设置</a:t>
            </a:r>
            <a:r>
              <a:rPr lang="en-US" altLang="zh-CN" kern="0"/>
              <a:t>url</a:t>
            </a:r>
            <a:r>
              <a:rPr lang="zh-CN" altLang="en-US" kern="0"/>
              <a:t>及数据库信息：</a:t>
            </a:r>
            <a:endParaRPr lang="zh-CN" altLang="en-US" kern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EFBC36-D58C-B042-9FB0-5C8B04462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1819476"/>
            <a:ext cx="9144000" cy="16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73DC45-40E2-D358-1FF2-CAF2BAD31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7" y="4262637"/>
            <a:ext cx="5857874" cy="16095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4A3469-2243-E4D4-1F0B-2BDCA97A76B3}"/>
              </a:ext>
            </a:extLst>
          </p:cNvPr>
          <p:cNvSpPr txBox="1"/>
          <p:nvPr/>
        </p:nvSpPr>
        <p:spPr>
          <a:xfrm>
            <a:off x="238126" y="363150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部署前端，运行服务：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EB39829-14E1-75C8-555A-03B110466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82" y="4262636"/>
            <a:ext cx="5714718" cy="16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4BCA0-7122-1E90-E4C8-945ACB97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1FA5C5-5E92-DBF4-30B7-103CBFBC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项目部署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116AF87-0AC9-E00F-FB5A-5AA378F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11" y="961350"/>
            <a:ext cx="3371850" cy="66178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部署后端，运行应用：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0C8477FA-1164-34E3-8FEB-41BDCC11C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40" y="961350"/>
            <a:ext cx="7010400" cy="266053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5B7A44-5085-1FC6-54AD-6CB80A45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19575"/>
            <a:ext cx="4371975" cy="23863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D7D3FF1-5584-5863-53DF-D6B309AD1E84}"/>
              </a:ext>
            </a:extLst>
          </p:cNvPr>
          <p:cNvSpPr txBox="1"/>
          <p:nvPr/>
        </p:nvSpPr>
        <p:spPr>
          <a:xfrm>
            <a:off x="561975" y="365543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登录：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25BF3A-6459-FE91-F3C7-BF3220CA4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9" y="4219575"/>
            <a:ext cx="4371976" cy="23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0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6C0F-749E-5569-A455-4A826E187392}"/>
              </a:ext>
            </a:extLst>
          </p:cNvPr>
          <p:cNvSpPr txBox="1"/>
          <p:nvPr/>
        </p:nvSpPr>
        <p:spPr>
          <a:xfrm>
            <a:off x="133350" y="1005205"/>
            <a:ext cx="181102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功能测试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068148-42F9-9D88-1096-1CA528B5F93F}"/>
              </a:ext>
            </a:extLst>
          </p:cNvPr>
          <p:cNvSpPr txBox="1"/>
          <p:nvPr/>
        </p:nvSpPr>
        <p:spPr>
          <a:xfrm>
            <a:off x="178354" y="1852843"/>
            <a:ext cx="4288155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单元测试：</a:t>
            </a:r>
            <a:r>
              <a:rPr kumimoji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Boot集成的Junit工具</a:t>
            </a:r>
            <a:endParaRPr kumimoji="1" lang="zh-CN" altLang="en-US" b="1" dirty="0">
              <a:latin typeface="Source Han Sans SC Normal" panose="020B0400000000000000" pitchFamily="34" charset="-128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9275D3-A32D-B40F-64AA-3D046EEF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2" y="2466773"/>
            <a:ext cx="6258818" cy="3510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D0C5D9-07A5-0903-5F0E-E1F886C49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78" y="4221805"/>
            <a:ext cx="3990628" cy="10391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E40C90-ACE5-6AA8-B22A-2626B091F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963" y="2899397"/>
            <a:ext cx="7026058" cy="5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2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9163D-9F5B-AF91-502C-08049D4A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D23D0E-890F-D091-8FEE-FD735822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E938E9-36F5-A08B-40E2-41B949312541}"/>
              </a:ext>
            </a:extLst>
          </p:cNvPr>
          <p:cNvSpPr txBox="1"/>
          <p:nvPr/>
        </p:nvSpPr>
        <p:spPr>
          <a:xfrm>
            <a:off x="133350" y="1005205"/>
            <a:ext cx="181102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功能测试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FDA3A-08CE-B941-79C4-9085530EED5F}"/>
              </a:ext>
            </a:extLst>
          </p:cNvPr>
          <p:cNvSpPr txBox="1"/>
          <p:nvPr/>
        </p:nvSpPr>
        <p:spPr>
          <a:xfrm>
            <a:off x="175260" y="1900555"/>
            <a:ext cx="290957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黑盒测试：测试登录功能</a:t>
            </a:r>
            <a:endParaRPr kumimoji="1" lang="zh-CN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368FD5-BDCB-F1BE-1475-10116A3F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699" y="2458160"/>
            <a:ext cx="4682138" cy="40968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1D66C3-C3B5-886F-1F0C-A73EAD1B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439" y="2033291"/>
            <a:ext cx="4771020" cy="34201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693796-D671-E350-53FE-1BF73A5BE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00" y="4523650"/>
            <a:ext cx="4414278" cy="2132018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23B85DA-6723-2A12-B220-1990D3C9529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1736885"/>
              </p:ext>
            </p:extLst>
          </p:nvPr>
        </p:nvGraphicFramePr>
        <p:xfrm>
          <a:off x="5633720" y="57479"/>
          <a:ext cx="6424930" cy="179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6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测试用例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123456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账号密码均正确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账号正确，密码不对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3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A75B9-7AE3-3F7B-CD72-D71938CD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88888C-5067-D1CE-ACCD-E7E76E1DEA26}"/>
              </a:ext>
            </a:extLst>
          </p:cNvPr>
          <p:cNvSpPr txBox="1"/>
          <p:nvPr/>
        </p:nvSpPr>
        <p:spPr>
          <a:xfrm>
            <a:off x="175259" y="1900555"/>
            <a:ext cx="422641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黑盒测试：</a:t>
            </a:r>
            <a:r>
              <a:rPr kumimoji="1" lang="zh-CN" altLang="en-US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申请调宿测试 </a:t>
            </a:r>
            <a:r>
              <a:rPr kumimoji="1" lang="en-US" alt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</a:t>
            </a:r>
            <a:r>
              <a:rPr kumimoji="1" lang="zh-CN" altLang="en-US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</a:t>
            </a:r>
            <a:endParaRPr kumimoji="1" lang="zh-CN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B635FE-AD57-2B7E-12E5-0DCC7028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2" y="2415652"/>
            <a:ext cx="4491297" cy="3789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163CC6-4817-7AB6-CA1B-BEB3F7AA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06" y="2809084"/>
            <a:ext cx="8417859" cy="167559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4B40E79-C633-3180-EB74-7B9F185A1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E59D50-1B88-047B-6BC8-834E67FBAF9C}"/>
              </a:ext>
            </a:extLst>
          </p:cNvPr>
          <p:cNvSpPr txBox="1"/>
          <p:nvPr/>
        </p:nvSpPr>
        <p:spPr>
          <a:xfrm>
            <a:off x="133350" y="1005205"/>
            <a:ext cx="181102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113478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8D97B-0385-A21F-D8A2-07491E9A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ABDD-0011-4FE6-85FB-FABD5EE2F331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8AF300-3DDD-3B0B-5FCF-C0CDCB51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891901-7391-1A02-3FEC-6D95E7EDFFB1}"/>
              </a:ext>
            </a:extLst>
          </p:cNvPr>
          <p:cNvSpPr txBox="1"/>
          <p:nvPr/>
        </p:nvSpPr>
        <p:spPr>
          <a:xfrm>
            <a:off x="175259" y="1900555"/>
            <a:ext cx="422641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黑盒测试：</a:t>
            </a:r>
            <a:r>
              <a:rPr kumimoji="1" lang="zh-CN" altLang="en-US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申请调宿测试 </a:t>
            </a:r>
            <a:r>
              <a:rPr kumimoji="1" lang="en-US" alt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</a:t>
            </a:r>
            <a:r>
              <a:rPr kumimoji="1" lang="zh-CN" altLang="en-US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</a:t>
            </a:r>
            <a:endParaRPr kumimoji="1" lang="zh-CN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104D3B-0EF6-8868-7F59-C21E0C718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8" t="7555" r="21874" b="12057"/>
          <a:stretch/>
        </p:blipFill>
        <p:spPr>
          <a:xfrm>
            <a:off x="175259" y="2419070"/>
            <a:ext cx="5065059" cy="4153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28B4B8-D192-AA69-FFC4-391E7679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49" y="2964931"/>
            <a:ext cx="8417859" cy="1095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88744C-3899-8A4A-70BC-2424F8D26F81}"/>
              </a:ext>
            </a:extLst>
          </p:cNvPr>
          <p:cNvSpPr txBox="1"/>
          <p:nvPr/>
        </p:nvSpPr>
        <p:spPr>
          <a:xfrm>
            <a:off x="133350" y="1005205"/>
            <a:ext cx="181102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26192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BB014-A3B7-4E48-82BC-40F03E40E0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F75F40-4934-4F59-A304-896A7127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02" y="115889"/>
            <a:ext cx="835463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应用运维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0059778-2072-D35C-46D2-73824EA6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53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利用长关键字在标题中添加学校名称，宿舍，管理。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保持内容更新的频率，定期检查和更新，维护公告和天气系统，或根据用户反馈和最新的行业趋势添加新的段落。章节。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定期维护内容中的内部和外部链接，如与学校教务处的链接等，以确保用户体验和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</a:rPr>
              <a:t>SEO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健康，提升页面间的关联性。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定期查看用户评论和反馈，恢复问题和建议，增加用户互动和信任，更具用户的反馈和建议，调整和优化内容，使其更符合用户需求和期望。</a:t>
            </a:r>
            <a:endParaRPr lang="en-US" altLang="zh-CN" sz="2400" kern="1200" dirty="0">
              <a:latin typeface="+mn-lt"/>
              <a:ea typeface="宋体" panose="02010600030101010101" pitchFamily="2" charset="-122"/>
            </a:endParaRPr>
          </a:p>
          <a:p>
            <a:r>
              <a:rPr lang="zh-CN" altLang="en-US" sz="2400" kern="1200" dirty="0">
                <a:latin typeface="+mn-lt"/>
                <a:ea typeface="宋体" panose="02010600030101010101" pitchFamily="2" charset="-122"/>
              </a:rPr>
              <a:t>删除过时，低质量或不再相关的内容，以提升整体网站质量和用户体验。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8744E5-566E-F01D-7E22-BC5C20D32C47}"/>
              </a:ext>
            </a:extLst>
          </p:cNvPr>
          <p:cNvSpPr txBox="1"/>
          <p:nvPr/>
        </p:nvSpPr>
        <p:spPr>
          <a:xfrm>
            <a:off x="560688" y="1074612"/>
            <a:ext cx="1826141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内容维护</a:t>
            </a:r>
          </a:p>
        </p:txBody>
      </p:sp>
    </p:spTree>
    <p:extLst>
      <p:ext uri="{BB962C8B-B14F-4D97-AF65-F5344CB8AC3E}">
        <p14:creationId xmlns:p14="http://schemas.microsoft.com/office/powerpoint/2010/main" val="773943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13b91d-0850-419c-9976-64e1b3d21bde}"/>
  <p:tag name="TABLE_ENDDRAG_ORIGIN_RECT" val="819*225"/>
  <p:tag name="TABLE_ENDDRAG_RECT" val="13*198*819*225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1wfsff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  <a:ln w="12700" cap="rnd">
          <a:solidFill>
            <a:srgbClr val="FF0000"/>
          </a:solidFill>
          <a:prstDash val="dashDot"/>
        </a:ln>
      </a:spPr>
      <a:bodyPr wrap="square" rtlCol="0">
        <a:spAutoFit/>
      </a:bodyPr>
      <a:lstStyle>
        <a:defPPr marL="285750" indent="-285750" algn="l">
          <a:buFont typeface="Wingdings" panose="05000000000000000000" pitchFamily="2" charset="2"/>
          <a:buChar char="Ø"/>
          <a:defRPr sz="2400" b="1" dirty="0" smtClean="0">
            <a:solidFill>
              <a:srgbClr val="0070C0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1131</Words>
  <Application>Microsoft Office PowerPoint</Application>
  <PresentationFormat>宽屏</PresentationFormat>
  <Paragraphs>156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-apple-system</vt:lpstr>
      <vt:lpstr>Source Han Sans SC Normal</vt:lpstr>
      <vt:lpstr>等线</vt:lpstr>
      <vt:lpstr>华文隶书</vt:lpstr>
      <vt:lpstr>华文行楷</vt:lpstr>
      <vt:lpstr>宋体</vt:lpstr>
      <vt:lpstr>微软雅黑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部署后端，运行应用：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SEO策略分析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璐</dc:creator>
  <cp:lastModifiedBy>1415390359@qq.com</cp:lastModifiedBy>
  <cp:revision>37</cp:revision>
  <dcterms:created xsi:type="dcterms:W3CDTF">2024-04-02T01:12:41Z</dcterms:created>
  <dcterms:modified xsi:type="dcterms:W3CDTF">2024-05-23T15:56:59Z</dcterms:modified>
</cp:coreProperties>
</file>