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76" r:id="rId2"/>
    <p:sldId id="381" r:id="rId3"/>
    <p:sldId id="392" r:id="rId4"/>
    <p:sldId id="377" r:id="rId5"/>
    <p:sldId id="394" r:id="rId6"/>
    <p:sldId id="393" r:id="rId7"/>
    <p:sldId id="382" r:id="rId8"/>
    <p:sldId id="384" r:id="rId9"/>
    <p:sldId id="385" r:id="rId10"/>
    <p:sldId id="386" r:id="rId11"/>
    <p:sldId id="405" r:id="rId12"/>
    <p:sldId id="395" r:id="rId13"/>
    <p:sldId id="396" r:id="rId14"/>
    <p:sldId id="397" r:id="rId15"/>
    <p:sldId id="399" r:id="rId16"/>
    <p:sldId id="404" r:id="rId17"/>
    <p:sldId id="398" r:id="rId18"/>
    <p:sldId id="400" r:id="rId19"/>
    <p:sldId id="379" r:id="rId20"/>
    <p:sldId id="387" r:id="rId21"/>
    <p:sldId id="391" r:id="rId22"/>
    <p:sldId id="383" r:id="rId23"/>
    <p:sldId id="402" r:id="rId24"/>
    <p:sldId id="403" r:id="rId25"/>
    <p:sldId id="406" r:id="rId26"/>
    <p:sldId id="257" r:id="rId27"/>
    <p:sldId id="3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B9AC1-47DA-476B-90EB-9184C4A2D8F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F1691-C49B-47BB-B87A-20AB6520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23C7D4-4B0B-4E75-B29B-4BF34135748A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8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13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274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33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37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616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27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632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08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54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95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206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714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28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70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7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81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44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64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" y="20638"/>
            <a:ext cx="96868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6351" y="6591300"/>
            <a:ext cx="12187767" cy="2873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351" y="6567489"/>
            <a:ext cx="9929283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西安电子科技大学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0792C4C-42C4-4D9F-B401-F41204C359BA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476672"/>
            <a:ext cx="2735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EB98-AD15-49C1-AF96-8A8FDC3CF5F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07776" y="6352032"/>
            <a:ext cx="1284224" cy="505968"/>
          </a:xfrm>
          <a:prstGeom prst="rect">
            <a:avLst/>
          </a:prstGeo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3ADBD612-4A47-4DA1-8C1D-4489E5E5FA9A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322619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软件工程学科导论</a:t>
            </a:r>
          </a:p>
        </p:txBody>
      </p:sp>
    </p:spTree>
    <p:extLst>
      <p:ext uri="{BB962C8B-B14F-4D97-AF65-F5344CB8AC3E}">
        <p14:creationId xmlns:p14="http://schemas.microsoft.com/office/powerpoint/2010/main" val="11545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6351" y="6591300"/>
            <a:ext cx="12187767" cy="2873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351" y="6570664"/>
            <a:ext cx="85852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西安电子科技大学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527052" y="1"/>
            <a:ext cx="3168649" cy="836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73990"/>
            <a:ext cx="10972800" cy="1143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00633" y="6580188"/>
            <a:ext cx="2844800" cy="2778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8DABDD-0011-4FE6-85FB-FABD5EE2F331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21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84AD-FFDC-48AC-83CA-1B5132EB787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8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F333-7DDB-42C6-A7B7-C0BA3736A4C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80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62EA-E337-460B-885A-977DBF92D3B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6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05BF7-2A30-44DD-95E6-6114751EA44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55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4FA7-4DF9-4954-84E6-B965576575A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20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4C7B-02AE-4F88-90F8-F3F46E1DDDD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4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AD4DE-6D65-4296-B5C5-10424217A7F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09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B313AB6-D47B-4C88-8F33-6AD69BF0699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2"/>
          <p:cNvSpPr txBox="1">
            <a:spLocks noChangeArrowheads="1"/>
          </p:cNvSpPr>
          <p:nvPr/>
        </p:nvSpPr>
        <p:spPr bwMode="auto">
          <a:xfrm>
            <a:off x="1703512" y="1526150"/>
            <a:ext cx="8702675" cy="285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500"/>
              </a:lnSpc>
              <a:spcBef>
                <a:spcPts val="3000"/>
              </a:spcBef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Web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工程</a:t>
            </a:r>
          </a:p>
          <a:p>
            <a:pPr algn="ctr" eaLnBrk="1" hangingPunct="1">
              <a:lnSpc>
                <a:spcPts val="7500"/>
              </a:lnSpc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小组项目第一次展示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algn="ctr" eaLnBrk="1" hangingPunct="1">
              <a:lnSpc>
                <a:spcPts val="4500"/>
              </a:lnSpc>
              <a:spcBef>
                <a:spcPts val="24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6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组 软工帕鲁 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838450" y="4532687"/>
            <a:ext cx="6515100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主讲人：李昕宇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小组成员：韩昱、韩晨昊、翟威、范家祯、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	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杨佳旺、田恒宇、文集财</a:t>
            </a:r>
            <a:endParaRPr lang="en-US" altLang="zh-CN" sz="1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需求分析</a:t>
            </a: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非功能性需求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2E0996-4A51-7FF4-220B-7C1EEA69A507}"/>
              </a:ext>
            </a:extLst>
          </p:cNvPr>
          <p:cNvSpPr/>
          <p:nvPr/>
        </p:nvSpPr>
        <p:spPr>
          <a:xfrm>
            <a:off x="492946" y="1058862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可靠性</a:t>
            </a:r>
            <a:endParaRPr lang="zh-CN" altLang="en-US" sz="3600" b="1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32B229-697D-852D-2C9C-6246E27022A8}"/>
              </a:ext>
            </a:extLst>
          </p:cNvPr>
          <p:cNvSpPr txBox="1"/>
          <p:nvPr/>
        </p:nvSpPr>
        <p:spPr>
          <a:xfrm>
            <a:off x="185420" y="1828800"/>
            <a:ext cx="11821795" cy="13399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zh-CN" altLang="en-US" sz="2000" b="0" dirty="0">
                <a:latin typeface="Calibri" panose="020F0502020204030204" charset="0"/>
                <a:ea typeface="宋体" panose="02010600030101010101" pitchFamily="2" charset="-122"/>
              </a:rPr>
              <a:t>系统应具备高度的可靠性，确保数据的准确性和一致性。系统应能够自动备份数据，并在发生故障时能够迅速恢复，以最小化对用户的影响。此外，系统还应具备容错能力，能够处理各种潜在的错误和异常情况。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B63E0D-975D-7CC2-90CF-5A9848281DD5}"/>
              </a:ext>
            </a:extLst>
          </p:cNvPr>
          <p:cNvSpPr/>
          <p:nvPr/>
        </p:nvSpPr>
        <p:spPr>
          <a:xfrm>
            <a:off x="492628" y="3429000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可测试性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9A6282-6273-2EC3-2B8C-7191CDF26803}"/>
              </a:ext>
            </a:extLst>
          </p:cNvPr>
          <p:cNvSpPr txBox="1"/>
          <p:nvPr/>
        </p:nvSpPr>
        <p:spPr>
          <a:xfrm>
            <a:off x="185102" y="4198938"/>
            <a:ext cx="11821795" cy="4782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zh-CN" altLang="en-US" sz="2000" b="0" dirty="0">
                <a:latin typeface="Calibri" panose="020F0502020204030204" charset="0"/>
                <a:ea typeface="宋体" panose="02010600030101010101" pitchFamily="2" charset="-122"/>
              </a:rPr>
              <a:t>测试人员对软件进行功能和非功能性测试时能够发现故障并隔离、定位其故障，及时反馈测试结果。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B3FAF5-96B3-E339-11C0-8BC41AA34DA2}"/>
              </a:ext>
            </a:extLst>
          </p:cNvPr>
          <p:cNvSpPr/>
          <p:nvPr/>
        </p:nvSpPr>
        <p:spPr>
          <a:xfrm>
            <a:off x="492628" y="4937364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易用性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2FC0E6-ACEB-4C0D-E9E7-1D7D2D602647}"/>
              </a:ext>
            </a:extLst>
          </p:cNvPr>
          <p:cNvSpPr txBox="1"/>
          <p:nvPr/>
        </p:nvSpPr>
        <p:spPr>
          <a:xfrm>
            <a:off x="185102" y="5707302"/>
            <a:ext cx="11821795" cy="4832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用户熟悉系统时间较少，且操作成功率较高。</a:t>
            </a:r>
            <a:endParaRPr lang="zh-CN" altLang="en-US" sz="2000" b="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9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功能需求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2" name="图片 6" descr="宿管用例图">
            <a:extLst>
              <a:ext uri="{FF2B5EF4-FFF2-40B4-BE49-F238E27FC236}">
                <a16:creationId xmlns:a16="http://schemas.microsoft.com/office/drawing/2014/main" id="{52212DE0-EC6B-3AD2-276F-87A4D132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5" y="1361450"/>
            <a:ext cx="3737764" cy="4703311"/>
          </a:xfrm>
          <a:prstGeom prst="rect">
            <a:avLst/>
          </a:prstGeom>
        </p:spPr>
      </p:pic>
      <p:pic>
        <p:nvPicPr>
          <p:cNvPr id="3" name="图片 5" descr="学生用例图">
            <a:extLst>
              <a:ext uri="{FF2B5EF4-FFF2-40B4-BE49-F238E27FC236}">
                <a16:creationId xmlns:a16="http://schemas.microsoft.com/office/drawing/2014/main" id="{836ED28B-BEAB-98B6-31DC-F050FCF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480" y="1361450"/>
            <a:ext cx="4215530" cy="4703311"/>
          </a:xfrm>
          <a:prstGeom prst="rect">
            <a:avLst/>
          </a:prstGeom>
        </p:spPr>
      </p:pic>
      <p:pic>
        <p:nvPicPr>
          <p:cNvPr id="7" name="图片 7" descr="后勤职工用例图">
            <a:extLst>
              <a:ext uri="{FF2B5EF4-FFF2-40B4-BE49-F238E27FC236}">
                <a16:creationId xmlns:a16="http://schemas.microsoft.com/office/drawing/2014/main" id="{3757EDDD-9FE5-6D8A-0E2D-732F25FA7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942" y="2242650"/>
            <a:ext cx="3869491" cy="298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功能需求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244890-CAB0-7F7A-74C1-E5272D158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4" y="1912397"/>
            <a:ext cx="5332234" cy="34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2762E9-97C2-0AC4-DA29-CC1FD45C1F39}"/>
              </a:ext>
            </a:extLst>
          </p:cNvPr>
          <p:cNvSpPr txBox="1"/>
          <p:nvPr/>
        </p:nvSpPr>
        <p:spPr>
          <a:xfrm>
            <a:off x="452064" y="992209"/>
            <a:ext cx="10876906" cy="461665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静态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88422B-3BAD-052C-CFE5-101A2F321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11" y="713440"/>
            <a:ext cx="7407668" cy="58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2762E9-97C2-0AC4-DA29-CC1FD45C1F39}"/>
              </a:ext>
            </a:extLst>
          </p:cNvPr>
          <p:cNvSpPr txBox="1"/>
          <p:nvPr/>
        </p:nvSpPr>
        <p:spPr>
          <a:xfrm>
            <a:off x="452064" y="992209"/>
            <a:ext cx="10876906" cy="461665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动态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0C0F4C-3F9A-43FA-4142-933AEF15C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22"/>
          <a:stretch/>
        </p:blipFill>
        <p:spPr>
          <a:xfrm>
            <a:off x="558185" y="2918025"/>
            <a:ext cx="10664664" cy="34260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48BD39-6A9A-28AB-43AB-2E4F815A8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6"/>
          <a:stretch/>
        </p:blipFill>
        <p:spPr>
          <a:xfrm>
            <a:off x="2319375" y="1074951"/>
            <a:ext cx="9194529" cy="32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超文本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2762E9-97C2-0AC4-DA29-CC1FD45C1F39}"/>
              </a:ext>
            </a:extLst>
          </p:cNvPr>
          <p:cNvSpPr txBox="1"/>
          <p:nvPr/>
        </p:nvSpPr>
        <p:spPr>
          <a:xfrm>
            <a:off x="452064" y="992209"/>
            <a:ext cx="10876906" cy="461665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静态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5E413D-1741-2329-8F6B-A44EC3E0D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12" y="920290"/>
            <a:ext cx="7475810" cy="55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超文本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2762E9-97C2-0AC4-DA29-CC1FD45C1F39}"/>
              </a:ext>
            </a:extLst>
          </p:cNvPr>
          <p:cNvSpPr txBox="1"/>
          <p:nvPr/>
        </p:nvSpPr>
        <p:spPr>
          <a:xfrm>
            <a:off x="452064" y="992209"/>
            <a:ext cx="10876906" cy="461665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动态（</a:t>
            </a:r>
            <a:r>
              <a:rPr lang="en-US" altLang="zh-CN" sz="2400" b="1" dirty="0">
                <a:solidFill>
                  <a:srgbClr val="0070C0"/>
                </a:solidFill>
              </a:rPr>
              <a:t>login</a:t>
            </a:r>
            <a:r>
              <a:rPr lang="zh-CN" altLang="en-US" sz="2400" b="1" dirty="0">
                <a:solidFill>
                  <a:srgbClr val="0070C0"/>
                </a:solidFill>
              </a:rPr>
              <a:t>）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E769EB-27D9-C7C5-DF2E-35612DEC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0" y="1634661"/>
            <a:ext cx="8115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适应性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848F19-538D-E4F6-D3B9-8D70DA696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7" y="752546"/>
            <a:ext cx="6811326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6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应用建模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适应性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1BD16-79F2-5A2D-91E8-A853CE250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05" y="1453874"/>
            <a:ext cx="8468189" cy="45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架构设计（整体）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95D2D6-DF3C-B93B-FACB-41D5FACFBAD0}"/>
              </a:ext>
            </a:extLst>
          </p:cNvPr>
          <p:cNvSpPr txBox="1"/>
          <p:nvPr/>
        </p:nvSpPr>
        <p:spPr>
          <a:xfrm>
            <a:off x="0" y="962660"/>
            <a:ext cx="47758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3200" b="1">
                <a:latin typeface="方正姚体" panose="02010601030101010101" charset="-122"/>
                <a:ea typeface="方正姚体" panose="02010601030101010101" charset="-122"/>
                <a:sym typeface="+mn-ea"/>
              </a:rPr>
              <a:t>整体架构</a:t>
            </a:r>
            <a:endParaRPr lang="zh-CN" altLang="en-US" sz="3200" b="1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67F1B8-9EBC-F3C2-374D-DF1D55BD32B9}"/>
              </a:ext>
            </a:extLst>
          </p:cNvPr>
          <p:cNvSpPr txBox="1"/>
          <p:nvPr/>
        </p:nvSpPr>
        <p:spPr>
          <a:xfrm>
            <a:off x="175260" y="1734185"/>
            <a:ext cx="601218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defTabSz="0" fontAlgn="auto"/>
            <a:r>
              <a:rPr lang="zh-CN" b="0" dirty="0">
                <a:ea typeface="宋体" panose="02010600030101010101" pitchFamily="2" charset="-122"/>
              </a:rPr>
              <a:t>整体采用</a:t>
            </a:r>
            <a:r>
              <a:rPr lang="zh-CN" b="1" dirty="0">
                <a:highlight>
                  <a:srgbClr val="FFFF00"/>
                </a:highlight>
                <a:ea typeface="宋体" panose="02010600030101010101" pitchFamily="2" charset="-122"/>
              </a:rPr>
              <a:t>3层B/S架构设计</a:t>
            </a:r>
            <a:r>
              <a:rPr lang="zh-CN" b="0" dirty="0">
                <a:ea typeface="宋体" panose="02010600030101010101" pitchFamily="2" charset="-122"/>
              </a:rPr>
              <a:t>，包括表示层（展示层和控制层），业务层，持久层（数据访问层和数据库层）</a:t>
            </a:r>
          </a:p>
          <a:p>
            <a:pPr indent="0" defTabSz="0" fontAlgn="auto"/>
            <a:endParaRPr lang="zh-CN" b="0" dirty="0">
              <a:ea typeface="宋体" panose="02010600030101010101" pitchFamily="2" charset="-122"/>
            </a:endParaRPr>
          </a:p>
          <a:p>
            <a:pPr indent="0" defTabSz="0" fontAlgn="auto"/>
            <a:r>
              <a:rPr lang="zh-CN" b="0" dirty="0">
                <a:ea typeface="宋体" panose="02010600030101010101" pitchFamily="2" charset="-122"/>
              </a:rPr>
              <a:t>后端基于</a:t>
            </a:r>
            <a:r>
              <a:rPr lang="en-US" altLang="zh-CN" b="0" dirty="0">
                <a:ea typeface="宋体" panose="02010600030101010101" pitchFamily="2" charset="-122"/>
              </a:rPr>
              <a:t>S</a:t>
            </a:r>
            <a:r>
              <a:rPr lang="zh-CN" b="0" dirty="0">
                <a:ea typeface="宋体" panose="02010600030101010101" pitchFamily="2" charset="-122"/>
              </a:rPr>
              <a:t>pringboot。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5D6D19-11C9-52C7-CEC3-95A9DF9572DC}"/>
              </a:ext>
            </a:extLst>
          </p:cNvPr>
          <p:cNvSpPr txBox="1"/>
          <p:nvPr/>
        </p:nvSpPr>
        <p:spPr>
          <a:xfrm>
            <a:off x="175260" y="3192462"/>
            <a:ext cx="587946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sz="1600" b="1" dirty="0">
                <a:ea typeface="宋体" panose="02010600030101010101" pitchFamily="2" charset="-122"/>
              </a:rPr>
              <a:t>表示层：</a:t>
            </a:r>
            <a:r>
              <a:rPr lang="zh-CN" sz="1600" b="0" dirty="0">
                <a:ea typeface="宋体" panose="02010600030101010101" pitchFamily="2" charset="-122"/>
              </a:rPr>
              <a:t>用于接收客户端请求，向客户端响应结果。其中包括了展示层和控制层，展示层用于结果的呈现，控制层Controller负责接收请求。以MVC为设计模式，Model用于数据的封装</a:t>
            </a:r>
            <a:r>
              <a:rPr lang="zh-CN" altLang="en-US" sz="1600" b="0" dirty="0">
                <a:ea typeface="宋体" panose="02010600030101010101" pitchFamily="2" charset="-122"/>
              </a:rPr>
              <a:t>，</a:t>
            </a:r>
            <a:r>
              <a:rPr lang="zh-CN" sz="1600" b="0" dirty="0">
                <a:ea typeface="宋体" panose="02010600030101010101" pitchFamily="2" charset="-122"/>
              </a:rPr>
              <a:t>View用于数据展示，Controller用于处理程序逻辑，并基于</a:t>
            </a:r>
            <a:r>
              <a:rPr lang="en-US" altLang="zh-CN" sz="1600" b="0" dirty="0">
                <a:ea typeface="宋体" panose="02010600030101010101" pitchFamily="2" charset="-122"/>
              </a:rPr>
              <a:t>VUE</a:t>
            </a:r>
            <a:r>
              <a:rPr lang="zh-CN" altLang="en-US" sz="1600" b="0" dirty="0">
                <a:ea typeface="宋体" panose="02010600030101010101" pitchFamily="2" charset="-122"/>
              </a:rPr>
              <a:t>框架，使用</a:t>
            </a:r>
            <a:r>
              <a:rPr lang="en-US" altLang="zh-CN" sz="1600" b="0" dirty="0">
                <a:ea typeface="宋体" panose="02010600030101010101" pitchFamily="2" charset="-122"/>
              </a:rPr>
              <a:t>CSS</a:t>
            </a:r>
            <a:r>
              <a:rPr lang="zh-CN" sz="1600" b="0" dirty="0">
                <a:ea typeface="宋体" panose="02010600030101010101" pitchFamily="2" charset="-122"/>
              </a:rPr>
              <a:t>、</a:t>
            </a:r>
            <a:r>
              <a:rPr 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HTML</a:t>
            </a:r>
            <a:r>
              <a:rPr lang="zh-CN" sz="1600" b="0" dirty="0">
                <a:ea typeface="宋体" panose="02010600030101010101" pitchFamily="2" charset="-122"/>
              </a:rPr>
              <a:t>、</a:t>
            </a:r>
            <a:r>
              <a:rPr lang="en-US" altLang="zh-CN" sz="1600" b="0" dirty="0">
                <a:ea typeface="宋体" panose="02010600030101010101" pitchFamily="2" charset="-122"/>
              </a:rPr>
              <a:t>JS</a:t>
            </a:r>
            <a:r>
              <a:rPr lang="zh-CN" sz="1600" b="0" dirty="0">
                <a:ea typeface="宋体" panose="02010600030101010101" pitchFamily="2" charset="-122"/>
              </a:rPr>
              <a:t>实现对应的页面设计。</a:t>
            </a:r>
          </a:p>
          <a:p>
            <a:pPr indent="0" fontAlgn="auto"/>
            <a:endParaRPr lang="zh-CN" sz="1600" b="1" dirty="0">
              <a:ea typeface="宋体" panose="02010600030101010101" pitchFamily="2" charset="-122"/>
            </a:endParaRPr>
          </a:p>
          <a:p>
            <a:pPr indent="0" fontAlgn="auto"/>
            <a:r>
              <a:rPr lang="zh-CN" sz="1600" b="1" dirty="0">
                <a:ea typeface="宋体" panose="02010600030101010101" pitchFamily="2" charset="-122"/>
              </a:rPr>
              <a:t>业务层：</a:t>
            </a:r>
            <a:r>
              <a:rPr lang="zh-CN" sz="1600" b="0" dirty="0">
                <a:ea typeface="宋体" panose="02010600030101010101" pitchFamily="2" charset="-122"/>
              </a:rPr>
              <a:t>Service 层。它负责业务逻辑处理，与软件需求相关。</a:t>
            </a:r>
            <a:r>
              <a:rPr lang="en-US" sz="16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sz="1600" b="0" dirty="0">
              <a:ea typeface="宋体" panose="02010600030101010101" pitchFamily="2" charset="-122"/>
            </a:endParaRPr>
          </a:p>
          <a:p>
            <a:pPr indent="0" fontAlgn="auto"/>
            <a:endParaRPr lang="zh-CN" sz="1600" b="1" dirty="0">
              <a:ea typeface="宋体" panose="02010600030101010101" pitchFamily="2" charset="-122"/>
            </a:endParaRPr>
          </a:p>
          <a:p>
            <a:pPr indent="0" fontAlgn="auto"/>
            <a:r>
              <a:rPr lang="zh-CN" sz="1600" b="1" dirty="0">
                <a:ea typeface="宋体" panose="02010600030101010101" pitchFamily="2" charset="-122"/>
              </a:rPr>
              <a:t>持久层：</a:t>
            </a:r>
            <a:r>
              <a:rPr lang="zh-CN" sz="1600" b="0" dirty="0">
                <a:ea typeface="宋体" panose="02010600030101010101" pitchFamily="2" charset="-122"/>
              </a:rPr>
              <a:t>负责数据持久化，包括数据库层和数据访问层</a:t>
            </a:r>
            <a:r>
              <a:rPr lang="zh-CN" altLang="en-US" sz="1600" b="0" dirty="0">
                <a:ea typeface="宋体" panose="02010600030101010101" pitchFamily="2" charset="-122"/>
              </a:rPr>
              <a:t>，</a:t>
            </a:r>
            <a:r>
              <a:rPr lang="zh-CN" sz="1600" b="0" dirty="0">
                <a:ea typeface="宋体" panose="02010600030101010101" pitchFamily="2" charset="-122"/>
              </a:rPr>
              <a:t>数据库是对数据进行持久化的载体，数据访问层是业务层和持久层交互的接口，业务层通过数据访问层将数据持久化到数据库中。</a:t>
            </a:r>
            <a:endParaRPr lang="zh-CN" altLang="en-US" sz="1600" b="0" dirty="0"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A480CB4-1075-BB60-4B6E-D73471459A2D}"/>
              </a:ext>
            </a:extLst>
          </p:cNvPr>
          <p:cNvGrpSpPr/>
          <p:nvPr/>
        </p:nvGrpSpPr>
        <p:grpSpPr>
          <a:xfrm>
            <a:off x="6347460" y="946150"/>
            <a:ext cx="5351780" cy="5373370"/>
            <a:chOff x="10173" y="1500"/>
            <a:chExt cx="8428" cy="8462"/>
          </a:xfrm>
        </p:grpSpPr>
        <p:pic>
          <p:nvPicPr>
            <p:cNvPr id="9" name="图片 2" descr="C:\Users\Administrator\Desktop\未命名文件.png">
              <a:extLst>
                <a:ext uri="{FF2B5EF4-FFF2-40B4-BE49-F238E27FC236}">
                  <a16:creationId xmlns:a16="http://schemas.microsoft.com/office/drawing/2014/main" id="{0480FD9F-411A-8344-AA03-E3FDB0852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73" y="1500"/>
              <a:ext cx="8428" cy="8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176CC9-C6B0-D710-0E0C-2DE8B815A3FF}"/>
                </a:ext>
              </a:extLst>
            </p:cNvPr>
            <p:cNvSpPr txBox="1"/>
            <p:nvPr/>
          </p:nvSpPr>
          <p:spPr>
            <a:xfrm>
              <a:off x="10497" y="5927"/>
              <a:ext cx="996" cy="709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900" dirty="0">
                  <a:latin typeface="Source Han Sans SC Normal" panose="020B0400000000000000" pitchFamily="34" charset="-128"/>
                  <a:ea typeface="Source Han Sans SC Normal" panose="020B0400000000000000" pitchFamily="34" charset="-128"/>
                </a:rPr>
                <a:t>数据访问层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EE3D18-6227-7F67-F7A5-CC464DFEEB12}"/>
                </a:ext>
              </a:extLst>
            </p:cNvPr>
            <p:cNvSpPr txBox="1"/>
            <p:nvPr/>
          </p:nvSpPr>
          <p:spPr>
            <a:xfrm>
              <a:off x="10305" y="6816"/>
              <a:ext cx="994" cy="426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900" dirty="0">
                  <a:latin typeface="Source Han Sans SC Normal" panose="020B0400000000000000" pitchFamily="34" charset="-128"/>
                  <a:ea typeface="Source Han Sans SC Normal" panose="020B0400000000000000" pitchFamily="34" charset="-128"/>
                </a:rPr>
                <a:t>持久层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5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8E0CE-D3BF-445D-7371-0ADE0B60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2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4AA067-4132-E6A2-7F0D-8058F7724C64}"/>
              </a:ext>
            </a:extLst>
          </p:cNvPr>
          <p:cNvGrpSpPr/>
          <p:nvPr/>
        </p:nvGrpSpPr>
        <p:grpSpPr>
          <a:xfrm>
            <a:off x="2119868" y="1892599"/>
            <a:ext cx="3519329" cy="766441"/>
            <a:chOff x="1782684" y="1907512"/>
            <a:chExt cx="3519329" cy="76644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5913B2-DCB5-D290-654A-EF7C16240DD1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zh-CN" altLang="en-US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7" name="直线连接符 23">
              <a:extLst>
                <a:ext uri="{FF2B5EF4-FFF2-40B4-BE49-F238E27FC236}">
                  <a16:creationId xmlns:a16="http://schemas.microsoft.com/office/drawing/2014/main" id="{6680DC37-F30B-729D-4A45-07F590D5BD12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941323D-CD35-A652-D50C-AE509E62F2AD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10" name="圆角矩形 20">
                <a:extLst>
                  <a:ext uri="{FF2B5EF4-FFF2-40B4-BE49-F238E27FC236}">
                    <a16:creationId xmlns:a16="http://schemas.microsoft.com/office/drawing/2014/main" id="{7BA7C534-415E-3737-C644-24EA2C01606A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圆角矩形 62">
                <a:extLst>
                  <a:ext uri="{FF2B5EF4-FFF2-40B4-BE49-F238E27FC236}">
                    <a16:creationId xmlns:a16="http://schemas.microsoft.com/office/drawing/2014/main" id="{6E9EDA42-A247-8FE2-E939-1D46FEFC5945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C8F358C-6A9A-7D16-E7D0-D84B30E3DA1A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1E4F17-4945-8A0E-8B66-C1DF4C54AF70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小组信息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D0D6B8-D10A-163A-A7E7-ECF13E26FD98}"/>
              </a:ext>
            </a:extLst>
          </p:cNvPr>
          <p:cNvGrpSpPr/>
          <p:nvPr/>
        </p:nvGrpSpPr>
        <p:grpSpPr>
          <a:xfrm>
            <a:off x="2119868" y="3203133"/>
            <a:ext cx="3519329" cy="766441"/>
            <a:chOff x="1782684" y="1907512"/>
            <a:chExt cx="3519329" cy="76644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26E0A87-658A-A1B5-5AED-A3354DB2E291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5" name="直线连接符 73">
              <a:extLst>
                <a:ext uri="{FF2B5EF4-FFF2-40B4-BE49-F238E27FC236}">
                  <a16:creationId xmlns:a16="http://schemas.microsoft.com/office/drawing/2014/main" id="{67F38532-4098-0747-7FEA-A706F36EA785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B28798F-05C8-77F1-7B6C-A097481E49ED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18" name="圆角矩形 76">
                <a:extLst>
                  <a:ext uri="{FF2B5EF4-FFF2-40B4-BE49-F238E27FC236}">
                    <a16:creationId xmlns:a16="http://schemas.microsoft.com/office/drawing/2014/main" id="{B6107F3B-EFAC-A9F1-646B-98B2C0F4CDF2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圆角矩形 77">
                <a:extLst>
                  <a:ext uri="{FF2B5EF4-FFF2-40B4-BE49-F238E27FC236}">
                    <a16:creationId xmlns:a16="http://schemas.microsoft.com/office/drawing/2014/main" id="{9ACD8EEE-1835-1D07-4B4B-A08B393CD768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9C0D235-5727-5093-2CC3-C44E16D49DEC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928CA3F-4C46-D01E-BEF2-9B8401916553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需求文档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707763-3123-1062-751A-0F279DBAF01F}"/>
              </a:ext>
            </a:extLst>
          </p:cNvPr>
          <p:cNvGrpSpPr/>
          <p:nvPr/>
        </p:nvGrpSpPr>
        <p:grpSpPr>
          <a:xfrm>
            <a:off x="6793748" y="1892599"/>
            <a:ext cx="3519329" cy="766441"/>
            <a:chOff x="1782684" y="1907512"/>
            <a:chExt cx="3519329" cy="76644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010818E-F5A1-4264-F0F0-C9C1174A4064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1" name="直线连接符 105">
              <a:extLst>
                <a:ext uri="{FF2B5EF4-FFF2-40B4-BE49-F238E27FC236}">
                  <a16:creationId xmlns:a16="http://schemas.microsoft.com/office/drawing/2014/main" id="{7CE7E263-D913-BE18-C234-5A1DFC5802AF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2B304A1-66A4-9F29-A834-32339A8EF44F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34" name="圆角矩形 108">
                <a:extLst>
                  <a:ext uri="{FF2B5EF4-FFF2-40B4-BE49-F238E27FC236}">
                    <a16:creationId xmlns:a16="http://schemas.microsoft.com/office/drawing/2014/main" id="{8C4991B4-B490-9D75-12E9-F77638BBB199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圆角矩形 109">
                <a:extLst>
                  <a:ext uri="{FF2B5EF4-FFF2-40B4-BE49-F238E27FC236}">
                    <a16:creationId xmlns:a16="http://schemas.microsoft.com/office/drawing/2014/main" id="{4049C68D-4B32-1019-9B7F-94AAEA7C9AA4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85382D-008B-07B6-5F2E-5233B1ACB4E9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DB2FDE-508A-8329-3D3C-8FE0A33F3695}"/>
                </a:ext>
              </a:extLst>
            </p:cNvPr>
            <p:cNvSpPr txBox="1"/>
            <p:nvPr/>
          </p:nvSpPr>
          <p:spPr>
            <a:xfrm>
              <a:off x="2472989" y="1907512"/>
              <a:ext cx="2177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项目建议书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42324A1-97BC-55F5-6B51-67A5C5E3F250}"/>
              </a:ext>
            </a:extLst>
          </p:cNvPr>
          <p:cNvGrpSpPr/>
          <p:nvPr/>
        </p:nvGrpSpPr>
        <p:grpSpPr>
          <a:xfrm>
            <a:off x="6793748" y="3203133"/>
            <a:ext cx="3519329" cy="766441"/>
            <a:chOff x="1782684" y="1907512"/>
            <a:chExt cx="3519329" cy="76644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0ABAE2C-DF70-7089-8C26-F63B5388D423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9" name="直线连接符 113">
              <a:extLst>
                <a:ext uri="{FF2B5EF4-FFF2-40B4-BE49-F238E27FC236}">
                  <a16:creationId xmlns:a16="http://schemas.microsoft.com/office/drawing/2014/main" id="{C21CA5ED-9737-3181-7CCF-9A638AAFCED7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C9327CB-1827-8D51-5DCB-6C87003F5C64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42" name="圆角矩形 116">
                <a:extLst>
                  <a:ext uri="{FF2B5EF4-FFF2-40B4-BE49-F238E27FC236}">
                    <a16:creationId xmlns:a16="http://schemas.microsoft.com/office/drawing/2014/main" id="{942D0B77-28FE-EE3D-2DF1-1FDE73D88E52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圆角矩形 117">
                <a:extLst>
                  <a:ext uri="{FF2B5EF4-FFF2-40B4-BE49-F238E27FC236}">
                    <a16:creationId xmlns:a16="http://schemas.microsoft.com/office/drawing/2014/main" id="{C5CC2560-A058-318E-7B42-BD30E57DD2E4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003789-B4EF-E78A-95A1-F5BCADF7DA33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04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6DBDA9-D625-F190-1312-ADEEE3E61ED7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应用建模</a:t>
              </a:r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B96094B7-99BE-0E2C-4EC2-DBC1D60C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目录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990071-375C-7D4D-2E04-1C0E739A0EB9}"/>
              </a:ext>
            </a:extLst>
          </p:cNvPr>
          <p:cNvGrpSpPr/>
          <p:nvPr/>
        </p:nvGrpSpPr>
        <p:grpSpPr>
          <a:xfrm>
            <a:off x="2141939" y="4584723"/>
            <a:ext cx="3519329" cy="766441"/>
            <a:chOff x="1782684" y="1907512"/>
            <a:chExt cx="3519329" cy="76644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7A8DBC9-1DF1-240A-4B96-AEDFB6934F87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5" name="直线连接符 113">
              <a:extLst>
                <a:ext uri="{FF2B5EF4-FFF2-40B4-BE49-F238E27FC236}">
                  <a16:creationId xmlns:a16="http://schemas.microsoft.com/office/drawing/2014/main" id="{963819B5-7099-7D25-A39D-770275A1D969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8284821-6D98-FA22-4A11-F2C1DF991B05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48" name="圆角矩形 116">
                <a:extLst>
                  <a:ext uri="{FF2B5EF4-FFF2-40B4-BE49-F238E27FC236}">
                    <a16:creationId xmlns:a16="http://schemas.microsoft.com/office/drawing/2014/main" id="{0CAA4216-92EF-112C-B997-1931FAED7307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圆角矩形 117">
                <a:extLst>
                  <a:ext uri="{FF2B5EF4-FFF2-40B4-BE49-F238E27FC236}">
                    <a16:creationId xmlns:a16="http://schemas.microsoft.com/office/drawing/2014/main" id="{D326D1CA-9D63-FC96-77E5-A8AABA220F5F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F5E02C1-6C1F-D9AE-CC8F-4071FA8888D9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05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D7034CF-1299-7503-BBC0-26F6CFC637A4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架构设计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8F4E950-E99C-4B27-4D01-0B86A7D2428C}"/>
              </a:ext>
            </a:extLst>
          </p:cNvPr>
          <p:cNvGrpSpPr/>
          <p:nvPr/>
        </p:nvGrpSpPr>
        <p:grpSpPr>
          <a:xfrm>
            <a:off x="6788438" y="4519299"/>
            <a:ext cx="3519329" cy="766441"/>
            <a:chOff x="1782684" y="1907512"/>
            <a:chExt cx="3519329" cy="766441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8C2C8F3-30CE-AE65-0CB7-CBC1D8121BB8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4" name="直线连接符 113">
              <a:extLst>
                <a:ext uri="{FF2B5EF4-FFF2-40B4-BE49-F238E27FC236}">
                  <a16:creationId xmlns:a16="http://schemas.microsoft.com/office/drawing/2014/main" id="{CBB0991E-FFE6-9DDA-E99B-6F3C38DF1616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3D74B3C-6DAB-55C4-61D9-85F840C3FAAD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57" name="圆角矩形 116">
                <a:extLst>
                  <a:ext uri="{FF2B5EF4-FFF2-40B4-BE49-F238E27FC236}">
                    <a16:creationId xmlns:a16="http://schemas.microsoft.com/office/drawing/2014/main" id="{C76CEBFF-7FF0-4649-0D9E-08BBA9E82DBA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圆角矩形 117">
                <a:extLst>
                  <a:ext uri="{FF2B5EF4-FFF2-40B4-BE49-F238E27FC236}">
                    <a16:creationId xmlns:a16="http://schemas.microsoft.com/office/drawing/2014/main" id="{3F806006-60BE-84C4-7416-8333ED447D33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C131D90-F9E8-AADF-AFFF-691DD90BA193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06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872B71E-7208-80FD-58B4-2806F8E2F500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应用设计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09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架构设计（数据流动）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3E147-56FA-E21D-A015-4D19779C2742}"/>
              </a:ext>
            </a:extLst>
          </p:cNvPr>
          <p:cNvSpPr txBox="1"/>
          <p:nvPr/>
        </p:nvSpPr>
        <p:spPr>
          <a:xfrm>
            <a:off x="0" y="962660"/>
            <a:ext cx="47758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3200" b="1">
                <a:latin typeface="方正姚体" panose="02010601030101010101" charset="-122"/>
                <a:ea typeface="方正姚体" panose="02010601030101010101" charset="-122"/>
              </a:rPr>
              <a:t>事件调度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C3774-EC79-81C7-06FF-30A59A0A0C25}"/>
              </a:ext>
            </a:extLst>
          </p:cNvPr>
          <p:cNvSpPr txBox="1"/>
          <p:nvPr/>
        </p:nvSpPr>
        <p:spPr>
          <a:xfrm>
            <a:off x="176530" y="1720850"/>
            <a:ext cx="118579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defTabSz="0" fontAlgn="auto"/>
            <a:r>
              <a:rPr lang="zh-CN" sz="2000" dirty="0">
                <a:ea typeface="宋体" panose="02010600030101010101" pitchFamily="2" charset="-122"/>
              </a:rPr>
              <a:t>报修业务的实现遵循事件体系结构风格，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采用有独立事件派遣模块的派遣机制，首先</a:t>
            </a:r>
            <a:r>
              <a:rPr lang="zh-CN" sz="2000" dirty="0">
                <a:ea typeface="宋体" panose="02010600030101010101" pitchFamily="2" charset="-122"/>
              </a:rPr>
              <a:t>学生作为事件源，提交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报修信息产生事件（存入数据库）后，</a:t>
            </a:r>
            <a:r>
              <a:rPr lang="zh-CN" sz="2000" dirty="0">
                <a:ea typeface="宋体" panose="02010600030101010101" pitchFamily="2" charset="-122"/>
              </a:rPr>
              <a:t>进行选择式</a:t>
            </a:r>
            <a:r>
              <a:rPr lang="zh-CN" sz="2000" dirty="0">
                <a:ea typeface="宋体" panose="02010600030101010101" pitchFamily="2" charset="-122"/>
                <a:sym typeface="+mn-ea"/>
              </a:rPr>
              <a:t>广播</a:t>
            </a:r>
            <a:r>
              <a:rPr lang="zh-CN" sz="2000" dirty="0">
                <a:ea typeface="宋体" panose="02010600030101010101" pitchFamily="2" charset="-122"/>
              </a:rPr>
              <a:t>，在职工用户访问的时候触发了访问、互动等响应；任意职工接受报修信息后再作为新的事件源，通过点对点模式触发对报修订单的响应。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E6D811-4A2A-D548-AD58-EA36D75AF809}"/>
              </a:ext>
            </a:extLst>
          </p:cNvPr>
          <p:cNvSpPr txBox="1"/>
          <p:nvPr/>
        </p:nvSpPr>
        <p:spPr>
          <a:xfrm>
            <a:off x="8693150" y="4178935"/>
            <a:ext cx="704850" cy="33718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defTabSz="0" fontAlgn="auto"/>
            <a:r>
              <a:rPr lang="zh-CN" sz="1600">
                <a:ea typeface="宋体" panose="02010600030101010101" pitchFamily="2" charset="-122"/>
              </a:rPr>
              <a:t>职工</a:t>
            </a:r>
          </a:p>
        </p:txBody>
      </p:sp>
      <p:pic>
        <p:nvPicPr>
          <p:cNvPr id="8" name="图片 7" descr="未命名文件 (2)">
            <a:extLst>
              <a:ext uri="{FF2B5EF4-FFF2-40B4-BE49-F238E27FC236}">
                <a16:creationId xmlns:a16="http://schemas.microsoft.com/office/drawing/2014/main" id="{947842CE-A9DD-DC9F-E9E8-6C1C875E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3006090"/>
            <a:ext cx="1043178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架构设计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（数据流动）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3E147-56FA-E21D-A015-4D19779C2742}"/>
              </a:ext>
            </a:extLst>
          </p:cNvPr>
          <p:cNvSpPr txBox="1"/>
          <p:nvPr/>
        </p:nvSpPr>
        <p:spPr>
          <a:xfrm>
            <a:off x="0" y="962660"/>
            <a:ext cx="47758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3200" b="1" dirty="0">
                <a:latin typeface="方正姚体" panose="02010601030101010101" charset="-122"/>
                <a:ea typeface="方正姚体" panose="02010601030101010101" charset="-122"/>
              </a:rPr>
              <a:t>事件系统体系结构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568625-3E50-3AFA-B482-4B8CD86B1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65" y="1980504"/>
            <a:ext cx="6633307" cy="35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应用设计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3" name="图片 8" descr="功能模块图">
            <a:extLst>
              <a:ext uri="{FF2B5EF4-FFF2-40B4-BE49-F238E27FC236}">
                <a16:creationId xmlns:a16="http://schemas.microsoft.com/office/drawing/2014/main" id="{789FA999-5A70-42D4-4927-929C2BF9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" y="1957705"/>
            <a:ext cx="11529060" cy="4235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744B89-6A21-9F9E-7787-1853886442B6}"/>
              </a:ext>
            </a:extLst>
          </p:cNvPr>
          <p:cNvSpPr txBox="1"/>
          <p:nvPr/>
        </p:nvSpPr>
        <p:spPr>
          <a:xfrm>
            <a:off x="201930" y="1127760"/>
            <a:ext cx="118325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2400" b="0" dirty="0">
                <a:ea typeface="宋体" panose="02010600030101010101" pitchFamily="2" charset="-122"/>
              </a:rPr>
              <a:t>    </a:t>
            </a:r>
            <a:r>
              <a:rPr lang="zh-CN" sz="2400" b="0" dirty="0">
                <a:ea typeface="宋体" panose="02010600030101010101" pitchFamily="2" charset="-122"/>
              </a:rPr>
              <a:t>页面设计中，我们将宿舍管理系统分为4个页面：登录页面、宿舍管理员页面、学生页面、后勤职工页面。</a:t>
            </a:r>
            <a:r>
              <a:rPr lang="zh-CN" altLang="en-US" sz="2400" b="0" dirty="0">
                <a:ea typeface="宋体" panose="02010600030101010101" pitchFamily="2" charset="-122"/>
              </a:rPr>
              <a:t>信息架构采用层级结构。</a:t>
            </a:r>
          </a:p>
        </p:txBody>
      </p:sp>
    </p:spTree>
    <p:extLst>
      <p:ext uri="{BB962C8B-B14F-4D97-AF65-F5344CB8AC3E}">
        <p14:creationId xmlns:p14="http://schemas.microsoft.com/office/powerpoint/2010/main" val="3797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应用设计</a:t>
            </a: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展示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D8C9A8-2ED1-ABB1-2324-1C29401A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2" y="816759"/>
            <a:ext cx="6811326" cy="5763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74A725-F81B-8CCC-0287-A80ADFC2DA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t="7041" r="35520" b="35581"/>
          <a:stretch/>
        </p:blipFill>
        <p:spPr>
          <a:xfrm>
            <a:off x="7035865" y="1730971"/>
            <a:ext cx="5024063" cy="39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应用设计</a:t>
            </a: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页面布局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B80F0E-32E0-D918-9C76-6C80C9C2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17" y="792454"/>
            <a:ext cx="8676366" cy="56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0567D-E65B-A4C9-A7E6-33F8FACD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25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012A74-6786-476D-AA49-2C9B02596C9A}"/>
              </a:ext>
            </a:extLst>
          </p:cNvPr>
          <p:cNvGrpSpPr/>
          <p:nvPr/>
        </p:nvGrpSpPr>
        <p:grpSpPr>
          <a:xfrm>
            <a:off x="1943978" y="121479"/>
            <a:ext cx="7369419" cy="6725282"/>
            <a:chOff x="1943978" y="121479"/>
            <a:chExt cx="7369419" cy="672528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34FF78-CA40-10F9-3792-80B16875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978" y="121479"/>
              <a:ext cx="7369419" cy="672528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95109D-9AB7-27D2-6EC6-B20BE7051F4B}"/>
                </a:ext>
              </a:extLst>
            </p:cNvPr>
            <p:cNvSpPr txBox="1"/>
            <p:nvPr/>
          </p:nvSpPr>
          <p:spPr>
            <a:xfrm>
              <a:off x="3385038" y="3389435"/>
              <a:ext cx="1402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登录页面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9A7661B-4BDB-CE0E-B8CA-AF2F4E5981C7}"/>
              </a:ext>
            </a:extLst>
          </p:cNvPr>
          <p:cNvGrpSpPr/>
          <p:nvPr/>
        </p:nvGrpSpPr>
        <p:grpSpPr>
          <a:xfrm>
            <a:off x="598293" y="802273"/>
            <a:ext cx="11156102" cy="4739933"/>
            <a:chOff x="598293" y="802273"/>
            <a:chExt cx="11156102" cy="473993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4BD86AA-B4E7-9592-49A2-DD299D88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293" y="802273"/>
              <a:ext cx="11156102" cy="473993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1032C4-BA9A-B6D1-8D33-F93092D1905B}"/>
                </a:ext>
              </a:extLst>
            </p:cNvPr>
            <p:cNvSpPr txBox="1"/>
            <p:nvPr/>
          </p:nvSpPr>
          <p:spPr>
            <a:xfrm>
              <a:off x="7460273" y="2501412"/>
              <a:ext cx="75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首页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27C592B6-61FA-EA75-4729-0AB75025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986" y="263939"/>
            <a:ext cx="5274310" cy="5816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79570-03DB-6996-15E2-4EBE6C59F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266" y="167516"/>
            <a:ext cx="3771900" cy="1476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5597978-D465-F320-BED1-B2CFA3A3A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266" y="1639081"/>
            <a:ext cx="3648075" cy="2228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EDAAF4-1272-E856-FF5B-1393B7473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5552" y="3825833"/>
            <a:ext cx="3609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07080F6-726A-903B-FA27-14AE6E68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625"/>
            <a:ext cx="12192000" cy="51167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724714-7898-3FC7-D39F-DF5B37255167}"/>
              </a:ext>
            </a:extLst>
          </p:cNvPr>
          <p:cNvSpPr txBox="1"/>
          <p:nvPr/>
        </p:nvSpPr>
        <p:spPr>
          <a:xfrm>
            <a:off x="2369527" y="2919046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3FDB42-FB05-FA2D-A874-CD7C247E1183}"/>
              </a:ext>
            </a:extLst>
          </p:cNvPr>
          <p:cNvSpPr txBox="1"/>
          <p:nvPr/>
        </p:nvSpPr>
        <p:spPr>
          <a:xfrm>
            <a:off x="171450" y="3644412"/>
            <a:ext cx="9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导航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819B59-F98C-A0E6-B257-B2B1A0AB77F3}"/>
              </a:ext>
            </a:extLst>
          </p:cNvPr>
          <p:cNvSpPr txBox="1"/>
          <p:nvPr/>
        </p:nvSpPr>
        <p:spPr>
          <a:xfrm>
            <a:off x="5389685" y="1063870"/>
            <a:ext cx="10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102112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B4B57-7F9F-37F1-014C-DCADF14F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52017"/>
            <a:ext cx="10972800" cy="1143000"/>
          </a:xfrm>
        </p:spPr>
        <p:txBody>
          <a:bodyPr/>
          <a:lstStyle/>
          <a:p>
            <a:r>
              <a:rPr lang="zh-CN" altLang="en-US" sz="60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F8F48-D873-610A-EDAF-0EE0682D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8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小组信息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9CB9F9-EB09-FBE3-3C47-82A1AC6D6CFE}"/>
              </a:ext>
            </a:extLst>
          </p:cNvPr>
          <p:cNvSpPr/>
          <p:nvPr/>
        </p:nvSpPr>
        <p:spPr>
          <a:xfrm>
            <a:off x="133350" y="1056640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仓库地址</a:t>
            </a:r>
            <a:endParaRPr lang="zh-CN" altLang="en-US" sz="3600" b="1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3092A1-6D3E-2AB6-5A11-B19D4E8777A4}"/>
              </a:ext>
            </a:extLst>
          </p:cNvPr>
          <p:cNvSpPr txBox="1"/>
          <p:nvPr/>
        </p:nvSpPr>
        <p:spPr>
          <a:xfrm>
            <a:off x="698643" y="1828800"/>
            <a:ext cx="10644027" cy="4832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en-US" altLang="zh-CN" sz="2000" dirty="0"/>
              <a:t>https://github.com/HCalendar/PalWeb</a:t>
            </a:r>
            <a:endParaRPr lang="zh-CN" altLang="en-US" sz="2000" b="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DE949B-97C4-7459-4314-619772C69B26}"/>
              </a:ext>
            </a:extLst>
          </p:cNvPr>
          <p:cNvSpPr txBox="1"/>
          <p:nvPr/>
        </p:nvSpPr>
        <p:spPr>
          <a:xfrm>
            <a:off x="133350" y="2312009"/>
            <a:ext cx="2037737" cy="7929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3600" b="1"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成员名单</a:t>
            </a:r>
            <a:endParaRPr kumimoji="1" lang="zh-CN" altLang="en-US" sz="1200" dirty="0"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196C7-DBCC-78FF-D067-BD7409AF9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5" y="3104918"/>
            <a:ext cx="10333566" cy="33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项目建议书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9CB9F9-EB09-FBE3-3C47-82A1AC6D6CFE}"/>
              </a:ext>
            </a:extLst>
          </p:cNvPr>
          <p:cNvSpPr/>
          <p:nvPr/>
        </p:nvSpPr>
        <p:spPr>
          <a:xfrm>
            <a:off x="2972548" y="984721"/>
            <a:ext cx="62469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项目选择</a:t>
            </a: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宿舍管理系统</a:t>
            </a:r>
            <a:endParaRPr lang="zh-CN" altLang="en-US" sz="3600" b="1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903B34-894D-895C-AB39-CCFD7DEB2A0C}"/>
              </a:ext>
            </a:extLst>
          </p:cNvPr>
          <p:cNvSpPr txBox="1"/>
          <p:nvPr/>
        </p:nvSpPr>
        <p:spPr>
          <a:xfrm>
            <a:off x="657547" y="1867556"/>
            <a:ext cx="10876906" cy="1446550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</a:rPr>
              <a:t>项目背景与简介：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</a:rPr>
              <a:t>      </a:t>
            </a:r>
            <a:r>
              <a:rPr lang="zh-CN" altLang="en-US" sz="2000" dirty="0">
                <a:ea typeface="宋体" panose="02010600030101010101" pitchFamily="2" charset="-122"/>
              </a:rPr>
              <a:t>随着学校规模的扩大和学生宿舍数量的增加，传统的宿舍管理方式已经无法满足日益增长的管理需求。为了提高宿舍管理的效率和服务水平，我们计划开发一个智能化的宿舍管理系统，旨在为学生、管理人员和后勤工作人员提供一个便捷、高效的管理平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C9C9D5-B224-29BD-08C7-781093DBC8E1}"/>
              </a:ext>
            </a:extLst>
          </p:cNvPr>
          <p:cNvSpPr txBox="1"/>
          <p:nvPr/>
        </p:nvSpPr>
        <p:spPr>
          <a:xfrm>
            <a:off x="657547" y="3543895"/>
            <a:ext cx="7140538" cy="2369880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2.</a:t>
            </a:r>
            <a:r>
              <a:rPr lang="zh-CN" altLang="en-US" sz="2400" b="1" dirty="0">
                <a:solidFill>
                  <a:srgbClr val="0070C0"/>
                </a:solidFill>
              </a:rPr>
              <a:t>项目目标：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ea typeface="宋体" panose="02010600030101010101" pitchFamily="2" charset="-122"/>
              </a:rPr>
              <a:t>①提供学生报修、水电费管理、晚归记录等后勤服务功能，方便学生居住。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    ②管理人员能够便捷地进行学生管理、报修管理、水电费管理和学生晚归记录管理，提高后勤管理效率。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③后勤工作人员能够及时接收并处理学生的请求，保障宿舍环境的安全和舒适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4B2734-758D-D62A-F900-536D40A3E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03" y="3608263"/>
            <a:ext cx="3600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项目建议书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D3A74B-22E4-139D-2A3F-24D4D14D0204}"/>
              </a:ext>
            </a:extLst>
          </p:cNvPr>
          <p:cNvSpPr txBox="1"/>
          <p:nvPr/>
        </p:nvSpPr>
        <p:spPr>
          <a:xfrm>
            <a:off x="657547" y="1164154"/>
            <a:ext cx="10921427" cy="2062103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3.</a:t>
            </a:r>
            <a:r>
              <a:rPr lang="zh-CN" altLang="en-US" sz="2400" b="1" dirty="0">
                <a:solidFill>
                  <a:srgbClr val="0070C0"/>
                </a:solidFill>
              </a:rPr>
              <a:t>主要模块：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ea typeface="宋体" panose="02010600030101010101" pitchFamily="2" charset="-122"/>
              </a:rPr>
              <a:t>①学生管理模块： 管理学生基本信息，包括入住信息、联系方式等。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②报修管理模块： 学生可以提交报修请求，管理人员可以查看并安排维修工作。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③水电费管理模块： 学生可以查询缴费情况，并进行线上缴费；管理人员可以统计水电费情况，进行管理。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    ④学生晚归记录管理模块： 记录学生晚归情况，管理人员可以查看和处理相关事务</a:t>
            </a:r>
            <a:r>
              <a:rPr lang="en-US" altLang="zh-CN" sz="2000" dirty="0">
                <a:ea typeface="宋体" panose="02010600030101010101" pitchFamily="2" charset="-122"/>
              </a:rPr>
              <a:t>/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E834A2-02CB-4949-38F9-1C24FB613E66}"/>
              </a:ext>
            </a:extLst>
          </p:cNvPr>
          <p:cNvSpPr txBox="1"/>
          <p:nvPr/>
        </p:nvSpPr>
        <p:spPr>
          <a:xfrm>
            <a:off x="635286" y="3416157"/>
            <a:ext cx="10921427" cy="2369880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</a:rPr>
              <a:t>技术实现方案：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ea typeface="宋体" panose="02010600030101010101" pitchFamily="2" charset="-122"/>
              </a:rPr>
              <a:t>①前端技术： 使用现代化的前端框架，如</a:t>
            </a:r>
            <a:r>
              <a:rPr lang="en-US" altLang="zh-CN" sz="2000" dirty="0" err="1">
                <a:ea typeface="宋体" panose="02010600030101010101" pitchFamily="2" charset="-122"/>
              </a:rPr>
              <a:t>Layui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Element UI</a:t>
            </a:r>
            <a:r>
              <a:rPr lang="zh-CN" altLang="en-US" sz="2000" dirty="0">
                <a:ea typeface="宋体" panose="02010600030101010101" pitchFamily="2" charset="-122"/>
              </a:rPr>
              <a:t>，实现友好的用户界面。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②后端技术： 使用</a:t>
            </a:r>
            <a:r>
              <a:rPr lang="en-US" altLang="zh-CN" sz="2000" dirty="0"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ea typeface="宋体" panose="02010600030101010101" pitchFamily="2" charset="-122"/>
              </a:rPr>
              <a:t>后端语言，结合</a:t>
            </a:r>
            <a:r>
              <a:rPr lang="en-US" altLang="zh-CN" sz="2000" dirty="0">
                <a:ea typeface="宋体" panose="02010600030101010101" pitchFamily="2" charset="-122"/>
              </a:rPr>
              <a:t>SSM</a:t>
            </a:r>
            <a:r>
              <a:rPr lang="zh-CN" altLang="en-US" sz="2000" dirty="0">
                <a:ea typeface="宋体" panose="02010600030101010101" pitchFamily="2" charset="-122"/>
              </a:rPr>
              <a:t>框架，构建稳定高效的后端服务。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③数据库： 使用关系型数据库（如</a:t>
            </a:r>
            <a:r>
              <a:rPr lang="en-US" altLang="zh-CN" sz="2000" dirty="0">
                <a:ea typeface="宋体" panose="02010600030101010101" pitchFamily="2" charset="-122"/>
              </a:rPr>
              <a:t>MySQL</a:t>
            </a:r>
            <a:r>
              <a:rPr lang="zh-CN" altLang="en-US" sz="2000" dirty="0">
                <a:ea typeface="宋体" panose="02010600030101010101" pitchFamily="2" charset="-122"/>
              </a:rPr>
              <a:t>），存储系统数据。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    ④安全性：采用</a:t>
            </a:r>
            <a:r>
              <a:rPr lang="en-US" altLang="zh-CN" sz="2000" dirty="0">
                <a:ea typeface="宋体" panose="02010600030101010101" pitchFamily="2" charset="-122"/>
              </a:rPr>
              <a:t>HTTPS</a:t>
            </a:r>
            <a:r>
              <a:rPr lang="zh-CN" altLang="en-US" sz="2000" dirty="0">
                <a:ea typeface="宋体" panose="02010600030101010101" pitchFamily="2" charset="-122"/>
              </a:rPr>
              <a:t>协议传输数据，对用户密码进行</a:t>
            </a:r>
            <a:r>
              <a:rPr lang="en-US" altLang="zh-CN" sz="2000" dirty="0">
                <a:ea typeface="宋体" panose="02010600030101010101" pitchFamily="2" charset="-122"/>
              </a:rPr>
              <a:t>MD5</a:t>
            </a:r>
            <a:r>
              <a:rPr lang="zh-CN" altLang="en-US" sz="2000" dirty="0">
                <a:ea typeface="宋体" panose="02010600030101010101" pitchFamily="2" charset="-122"/>
              </a:rPr>
              <a:t>加密存储，确保用户数据的安全性。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⑤权限管理： 设计多级权限系统，保证不同用户角色的操作权限。</a:t>
            </a:r>
          </a:p>
        </p:txBody>
      </p:sp>
    </p:spTree>
    <p:extLst>
      <p:ext uri="{BB962C8B-B14F-4D97-AF65-F5344CB8AC3E}">
        <p14:creationId xmlns:p14="http://schemas.microsoft.com/office/powerpoint/2010/main" val="77394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项目建议书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903B34-894D-895C-AB39-CCFD7DEB2A0C}"/>
              </a:ext>
            </a:extLst>
          </p:cNvPr>
          <p:cNvSpPr txBox="1"/>
          <p:nvPr/>
        </p:nvSpPr>
        <p:spPr>
          <a:xfrm>
            <a:off x="1284270" y="1505396"/>
            <a:ext cx="4356242" cy="3847207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5.</a:t>
            </a:r>
            <a:r>
              <a:rPr lang="zh-CN" altLang="en-US" sz="2400" b="1" dirty="0">
                <a:solidFill>
                  <a:srgbClr val="0070C0"/>
                </a:solidFill>
              </a:rPr>
              <a:t>预期效果与收益：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    ①提高管理效率： 管理人员可以通过系统快速查看和处理相关事务，提高管理效率。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②提升服务水平： 学生可以通过系统方便地进行报修、缴费等操作，提升了后勤服务的水平。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③节约人力资源： 系统可以自动化部分流程，减少人力资源成本。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④增强学校形象： 高效的宿舍管理系统将提升学校管理水平，增强学校的品牌形象。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C9C9D5-B224-29BD-08C7-781093DBC8E1}"/>
              </a:ext>
            </a:extLst>
          </p:cNvPr>
          <p:cNvSpPr txBox="1"/>
          <p:nvPr/>
        </p:nvSpPr>
        <p:spPr>
          <a:xfrm>
            <a:off x="6551490" y="1505396"/>
            <a:ext cx="4356240" cy="2677656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6.</a:t>
            </a:r>
            <a:r>
              <a:rPr lang="zh-CN" altLang="en-US" sz="2400" b="1" dirty="0">
                <a:solidFill>
                  <a:srgbClr val="0070C0"/>
                </a:solidFill>
              </a:rPr>
              <a:t>风险与挑战：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ea typeface="宋体" panose="02010600030101010101" pitchFamily="2" charset="-122"/>
              </a:rPr>
              <a:t>①技术风险： 开发过程中可能遇到技术难题，需要及时解决。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ea typeface="宋体" panose="02010600030101010101" pitchFamily="2" charset="-122"/>
              </a:rPr>
              <a:t>       </a:t>
            </a:r>
            <a:r>
              <a:rPr lang="zh-CN" altLang="en-US" sz="2000" dirty="0">
                <a:ea typeface="宋体" panose="02010600030101010101" pitchFamily="2" charset="-122"/>
              </a:rPr>
              <a:t>②安全风险： 用户信息泄露、系统被攻击等安全风险需要高度重视。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ea typeface="宋体" panose="02010600030101010101" pitchFamily="2" charset="-122"/>
              </a:rPr>
              <a:t>       </a:t>
            </a:r>
            <a:r>
              <a:rPr lang="zh-CN" altLang="en-US" sz="2000" dirty="0">
                <a:ea typeface="宋体" panose="02010600030101010101" pitchFamily="2" charset="-122"/>
              </a:rPr>
              <a:t>③用户接受度： 用户对新系统的接受度需要考虑，可能需要进行培训和推广。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3397D0-53D6-ECF6-AABA-0CAC159D80F4}"/>
              </a:ext>
            </a:extLst>
          </p:cNvPr>
          <p:cNvCxnSpPr/>
          <p:nvPr/>
        </p:nvCxnSpPr>
        <p:spPr>
          <a:xfrm>
            <a:off x="6054903" y="1397286"/>
            <a:ext cx="0" cy="44589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D3F08BE-51B5-DFD6-E3C2-143D744DD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7" t="71400" r="52879" b="8874"/>
          <a:stretch/>
        </p:blipFill>
        <p:spPr>
          <a:xfrm>
            <a:off x="9431679" y="4183052"/>
            <a:ext cx="1476051" cy="18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需求文档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FD356E-5153-2FB4-4740-5F42D76842A8}"/>
              </a:ext>
            </a:extLst>
          </p:cNvPr>
          <p:cNvSpPr txBox="1"/>
          <p:nvPr/>
        </p:nvSpPr>
        <p:spPr>
          <a:xfrm>
            <a:off x="657547" y="1731651"/>
            <a:ext cx="10876906" cy="4154984"/>
          </a:xfrm>
          <a:prstGeom prst="rect">
            <a:avLst/>
          </a:prstGeom>
          <a:noFill/>
          <a:ln w="12700" cap="rnd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</a:rPr>
              <a:t>1.Web</a:t>
            </a:r>
            <a:r>
              <a:rPr lang="zh-CN" altLang="en-US" sz="2400" b="1" dirty="0">
                <a:solidFill>
                  <a:srgbClr val="0070C0"/>
                </a:solidFill>
              </a:rPr>
              <a:t>需求获取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algn="l"/>
            <a:endParaRPr lang="en-US" altLang="zh-CN" sz="2000" dirty="0"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ea typeface="宋体" panose="02010600030101010101" pitchFamily="2" charset="-122"/>
              </a:rPr>
              <a:t>1.1 </a:t>
            </a:r>
            <a:r>
              <a:rPr lang="zh-CN" altLang="en-US" sz="2000" dirty="0">
                <a:ea typeface="宋体" panose="02010600030101010101" pitchFamily="2" charset="-122"/>
              </a:rPr>
              <a:t>宿舍管理员需求收集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    系统的管理者，能够对其他角色的用户账号信息和宿舍信息进行增删改查操作；同时，管理员具备学生管理、学生晚归管理、水电费收缴等功能。</a:t>
            </a:r>
          </a:p>
          <a:p>
            <a:pPr algn="l"/>
            <a:r>
              <a:rPr lang="en-US" altLang="zh-CN" sz="2000" dirty="0">
                <a:ea typeface="宋体" panose="02010600030101010101" pitchFamily="2" charset="-122"/>
              </a:rPr>
              <a:t>1.2 </a:t>
            </a:r>
            <a:r>
              <a:rPr lang="zh-CN" altLang="en-US" sz="2000" dirty="0">
                <a:ea typeface="宋体" panose="02010600030101010101" pitchFamily="2" charset="-122"/>
              </a:rPr>
              <a:t>学生需求收集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    系统的主要服务对象，除了能够注册并登录账号、修改自身账号信息外，能使用系统所有的服务功能，包括：报修检修、水电费缴纳等；同时，也可以查看自身历史信息，包括报修记录、缴费记录、晚归记录等。</a:t>
            </a:r>
          </a:p>
          <a:p>
            <a:pPr algn="l"/>
            <a:r>
              <a:rPr lang="en-US" altLang="zh-CN" sz="2000" dirty="0">
                <a:ea typeface="宋体" panose="02010600030101010101" pitchFamily="2" charset="-122"/>
              </a:rPr>
              <a:t>1.3 </a:t>
            </a:r>
            <a:r>
              <a:rPr lang="zh-CN" altLang="en-US" sz="2000" dirty="0">
                <a:ea typeface="宋体" panose="02010600030101010101" pitchFamily="2" charset="-122"/>
              </a:rPr>
              <a:t>后勤职工</a:t>
            </a:r>
          </a:p>
          <a:p>
            <a:pPr algn="l"/>
            <a:r>
              <a:rPr lang="zh-CN" altLang="en-US" sz="2000" dirty="0">
                <a:ea typeface="宋体" panose="02010600030101010101" pitchFamily="2" charset="-122"/>
              </a:rPr>
              <a:t>       系统的服务提供者，主要负责提供检修维修等服务，从学生用户接收到报修请求后，可以在三个工作日内进行处理并提交处理完成的请求，待学生确认或一段时间后自动完成确认。</a:t>
            </a:r>
          </a:p>
          <a:p>
            <a:pPr algn="l"/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2F532B-ECA2-BC20-347A-C0869DF8F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5" t="71038" r="37025" b="6340"/>
          <a:stretch/>
        </p:blipFill>
        <p:spPr>
          <a:xfrm>
            <a:off x="9811822" y="840814"/>
            <a:ext cx="1197284" cy="17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需求分析</a:t>
            </a: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非功能性需求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2E0996-4A51-7FF4-220B-7C1EEA69A507}"/>
              </a:ext>
            </a:extLst>
          </p:cNvPr>
          <p:cNvSpPr/>
          <p:nvPr/>
        </p:nvSpPr>
        <p:spPr>
          <a:xfrm>
            <a:off x="492946" y="1058862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可用性</a:t>
            </a:r>
            <a:endParaRPr lang="zh-CN" altLang="en-US" sz="3600" b="1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32B229-697D-852D-2C9C-6246E27022A8}"/>
              </a:ext>
            </a:extLst>
          </p:cNvPr>
          <p:cNvSpPr txBox="1"/>
          <p:nvPr/>
        </p:nvSpPr>
        <p:spPr>
          <a:xfrm>
            <a:off x="185420" y="1828800"/>
            <a:ext cx="11821795" cy="13399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zh-CN" altLang="en-US" sz="2000" b="0" dirty="0">
                <a:latin typeface="Calibri" panose="020F0502020204030204" charset="0"/>
                <a:ea typeface="宋体" panose="02010600030101010101" pitchFamily="2" charset="-122"/>
              </a:rPr>
              <a:t>系统应提供直观、易用的界面，使用户能够轻松地完成各项操作。同时，系统应确保在各种情况下都能稳定运行，包括处理异常情况和错误输入。此外，系统还应提供用户友好的帮助和提示信息，以辅助用户更好地使用系统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B63E0D-975D-7CC2-90CF-5A9848281DD5}"/>
              </a:ext>
            </a:extLst>
          </p:cNvPr>
          <p:cNvSpPr/>
          <p:nvPr/>
        </p:nvSpPr>
        <p:spPr>
          <a:xfrm>
            <a:off x="492628" y="3429000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可扩展性</a:t>
            </a:r>
            <a:endParaRPr lang="zh-CN" altLang="en-US" sz="3600" b="1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9A6282-6273-2EC3-2B8C-7191CDF26803}"/>
              </a:ext>
            </a:extLst>
          </p:cNvPr>
          <p:cNvSpPr txBox="1"/>
          <p:nvPr/>
        </p:nvSpPr>
        <p:spPr>
          <a:xfrm>
            <a:off x="185102" y="4198938"/>
            <a:ext cx="11821795" cy="13399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zh-CN" altLang="en-US" sz="2000" b="0" dirty="0">
                <a:latin typeface="Calibri" panose="020F0502020204030204" charset="0"/>
                <a:ea typeface="宋体" panose="02010600030101010101" pitchFamily="2" charset="-122"/>
              </a:rPr>
              <a:t>随着学校规模的不断扩大和学生数量的增加，宿舍管理系统应能够方便地扩展以满足未来的需求。这包括支持更多的用户、处理更多的数据以及增加新的功能等。系统应具备良好的架构设计和模块化设计，以便于后期的扩展和维护。</a:t>
            </a:r>
          </a:p>
        </p:txBody>
      </p:sp>
    </p:spTree>
    <p:extLst>
      <p:ext uri="{BB962C8B-B14F-4D97-AF65-F5344CB8AC3E}">
        <p14:creationId xmlns:p14="http://schemas.microsoft.com/office/powerpoint/2010/main" val="417501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需求分析</a:t>
            </a: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非功能性需求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2E0996-4A51-7FF4-220B-7C1EEA69A507}"/>
              </a:ext>
            </a:extLst>
          </p:cNvPr>
          <p:cNvSpPr/>
          <p:nvPr/>
        </p:nvSpPr>
        <p:spPr>
          <a:xfrm>
            <a:off x="492946" y="1058862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性能</a:t>
            </a:r>
            <a:endParaRPr lang="zh-CN" altLang="en-US" sz="3600" b="1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32B229-697D-852D-2C9C-6246E27022A8}"/>
              </a:ext>
            </a:extLst>
          </p:cNvPr>
          <p:cNvSpPr txBox="1"/>
          <p:nvPr/>
        </p:nvSpPr>
        <p:spPr>
          <a:xfrm>
            <a:off x="185420" y="1828800"/>
            <a:ext cx="11821795" cy="909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zh-CN" altLang="en-US" sz="2000" b="0" dirty="0">
                <a:latin typeface="Calibri" panose="020F0502020204030204" charset="0"/>
                <a:ea typeface="宋体" panose="02010600030101010101" pitchFamily="2" charset="-122"/>
              </a:rPr>
              <a:t>系统应能够在合理的时间内响应用户的请求，并处理大量的数据。这包括快速的查询速度、高效的数据处理能力以及良好的并发处理能力。系统应优化算法和数据库设计，以提高系统的整体性能。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B63E0D-975D-7CC2-90CF-5A9848281DD5}"/>
              </a:ext>
            </a:extLst>
          </p:cNvPr>
          <p:cNvSpPr/>
          <p:nvPr/>
        </p:nvSpPr>
        <p:spPr>
          <a:xfrm>
            <a:off x="492628" y="3429000"/>
            <a:ext cx="5241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安全性</a:t>
            </a:r>
            <a:endParaRPr lang="zh-CN" altLang="en-US" sz="3600" b="1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9A6282-6273-2EC3-2B8C-7191CDF26803}"/>
              </a:ext>
            </a:extLst>
          </p:cNvPr>
          <p:cNvSpPr txBox="1"/>
          <p:nvPr/>
        </p:nvSpPr>
        <p:spPr>
          <a:xfrm>
            <a:off x="185102" y="4198938"/>
            <a:ext cx="11821795" cy="13399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40000"/>
              </a:lnSpc>
            </a:pPr>
            <a:r>
              <a:rPr lang="zh-CN" altLang="en-US" sz="2000" b="0" dirty="0">
                <a:latin typeface="Calibri" panose="020F0502020204030204" charset="0"/>
                <a:ea typeface="宋体" panose="02010600030101010101" pitchFamily="2" charset="-122"/>
              </a:rPr>
              <a:t>宿舍管理系统涉及到学生的个人信息和宿舍的敏感数据，因此安全性至关重要。系统应采取一系列安全措施，如访问控制、数据加密、安全审计等，以确保数据的机密性、完整性和可用性。同时，系统还应定期进行安全漏洞扫描和风险评估，以及时发现和解决潜在的安全问题。</a:t>
            </a:r>
          </a:p>
        </p:txBody>
      </p:sp>
    </p:spTree>
    <p:extLst>
      <p:ext uri="{BB962C8B-B14F-4D97-AF65-F5344CB8AC3E}">
        <p14:creationId xmlns:p14="http://schemas.microsoft.com/office/powerpoint/2010/main" val="58166643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1wfsff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  <a:ln w="12700" cap="rnd">
          <a:solidFill>
            <a:srgbClr val="FF0000"/>
          </a:solidFill>
          <a:prstDash val="dashDot"/>
        </a:ln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Ø"/>
          <a:defRPr sz="2400" b="1" dirty="0" smtClean="0">
            <a:solidFill>
              <a:srgbClr val="0070C0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1515</Words>
  <Application>Microsoft Office PowerPoint</Application>
  <PresentationFormat>宽屏</PresentationFormat>
  <Paragraphs>145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Source Han Sans SC Normal</vt:lpstr>
      <vt:lpstr>等线</vt:lpstr>
      <vt:lpstr>方正姚体</vt:lpstr>
      <vt:lpstr>华文行楷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璐</dc:creator>
  <cp:lastModifiedBy>1415390359@qq.com</cp:lastModifiedBy>
  <cp:revision>34</cp:revision>
  <dcterms:created xsi:type="dcterms:W3CDTF">2024-04-02T01:12:41Z</dcterms:created>
  <dcterms:modified xsi:type="dcterms:W3CDTF">2024-05-23T15:13:42Z</dcterms:modified>
</cp:coreProperties>
</file>