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50" r:id="rId2"/>
  </p:sldMasterIdLst>
  <p:notesMasterIdLst>
    <p:notesMasterId r:id="rId7"/>
  </p:notesMasterIdLst>
  <p:sldIdLst>
    <p:sldId id="358" r:id="rId3"/>
    <p:sldId id="366" r:id="rId4"/>
    <p:sldId id="367" r:id="rId5"/>
    <p:sldId id="368" r:id="rId6"/>
  </p:sldIdLst>
  <p:sldSz cx="12192000" cy="6858000"/>
  <p:notesSz cx="6858000" cy="9144000"/>
  <p:custDataLst>
    <p:tags r:id="rId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9">
          <p15:clr>
            <a:srgbClr val="A4A3A4"/>
          </p15:clr>
        </p15:guide>
        <p15:guide id="2" pos="529">
          <p15:clr>
            <a:srgbClr val="A4A3A4"/>
          </p15:clr>
        </p15:guide>
        <p15:guide id="3" orient="horz" pos="918">
          <p15:clr>
            <a:srgbClr val="A4A3A4"/>
          </p15:clr>
        </p15:guide>
        <p15:guide id="4" orient="horz" pos="4010">
          <p15:clr>
            <a:srgbClr val="A4A3A4"/>
          </p15:clr>
        </p15:guide>
        <p15:guide id="5" orient="horz" pos="3808">
          <p15:clr>
            <a:srgbClr val="A4A3A4"/>
          </p15:clr>
        </p15:guide>
        <p15:guide id="6" pos="7104">
          <p15:clr>
            <a:srgbClr val="A4A3A4"/>
          </p15:clr>
        </p15:guide>
        <p15:guide id="7" orient="horz" pos="-5">
          <p15:clr>
            <a:srgbClr val="A4A3A4"/>
          </p15:clr>
        </p15:guide>
        <p15:guide id="8" orient="horz" pos="2153">
          <p15:clr>
            <a:srgbClr val="A4A3A4"/>
          </p15:clr>
        </p15:guide>
        <p15:guide id="9" pos="383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7777"/>
    <a:srgbClr val="D21919"/>
    <a:srgbClr val="FFFFFF"/>
    <a:srgbClr val="FAFAFA"/>
    <a:srgbClr val="F1F0EE"/>
    <a:srgbClr val="EC9696"/>
    <a:srgbClr val="DC3A3A"/>
    <a:srgbClr val="D62222"/>
    <a:srgbClr val="E07A7A"/>
    <a:srgbClr val="DFA9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86"/>
    <p:restoredTop sz="94724"/>
  </p:normalViewPr>
  <p:slideViewPr>
    <p:cSldViewPr snapToGrid="0" snapToObjects="1">
      <p:cViewPr varScale="1">
        <p:scale>
          <a:sx n="107" d="100"/>
          <a:sy n="107" d="100"/>
        </p:scale>
        <p:origin x="528" y="96"/>
      </p:cViewPr>
      <p:guideLst>
        <p:guide orient="horz" pos="529"/>
        <p:guide pos="529"/>
        <p:guide orient="horz" pos="918"/>
        <p:guide orient="horz" pos="4010"/>
        <p:guide orient="horz" pos="3808"/>
        <p:guide pos="7104"/>
        <p:guide orient="horz" pos="-5"/>
        <p:guide orient="horz" pos="2153"/>
        <p:guide pos="3832"/>
      </p:guideLst>
    </p:cSldViewPr>
  </p:slideViewPr>
  <p:notesTextViewPr>
    <p:cViewPr>
      <p:scale>
        <a:sx n="20" d="100"/>
        <a:sy n="2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A8DF2C-48CD-2F47-94CA-CD8AC056331B}" type="datetimeFigureOut">
              <a:rPr kumimoji="1" lang="zh-CN" altLang="en-US" smtClean="0"/>
              <a:t>2024/5/23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4A7046-F370-CA44-A09C-93B5FDE0432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4A7046-F370-CA44-A09C-93B5FDE04322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4A7046-F370-CA44-A09C-93B5FDE04322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4A7046-F370-CA44-A09C-93B5FDE04322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852911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4A7046-F370-CA44-A09C-93B5FDE04322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909257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pull/>
      </p:transition>
    </mc:Choice>
    <mc:Fallback xmlns="">
      <p:transition spd="med">
        <p:pull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pull/>
      </p:transition>
    </mc:Choice>
    <mc:Fallback xmlns="">
      <p:transition spd="med">
        <p:pull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mc:AlternateContent xmlns:mc="http://schemas.openxmlformats.org/markup-compatibility/2006" xmlns:p14="http://schemas.microsoft.com/office/powerpoint/2010/main">
    <mc:Choice Requires="p14">
      <p:transition spd="med">
        <p:pull/>
      </p:transition>
    </mc:Choice>
    <mc:Fallback xmlns="">
      <p:transition spd="med">
        <p:pull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mc:AlternateContent xmlns:mc="http://schemas.openxmlformats.org/markup-compatibility/2006" xmlns:p14="http://schemas.microsoft.com/office/powerpoint/2010/main">
    <mc:Choice Requires="p14">
      <p:transition spd="med">
        <p:pull/>
      </p:transition>
    </mc:Choice>
    <mc:Fallback xmlns="">
      <p:transition spd="med">
        <p:pull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g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9.jp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 39"/>
          <p:cNvGrpSpPr/>
          <p:nvPr/>
        </p:nvGrpSpPr>
        <p:grpSpPr>
          <a:xfrm>
            <a:off x="0" y="-1"/>
            <a:ext cx="12192000" cy="6858002"/>
            <a:chOff x="0" y="-1"/>
            <a:chExt cx="12192000" cy="6858002"/>
          </a:xfrm>
        </p:grpSpPr>
        <p:sp>
          <p:nvSpPr>
            <p:cNvPr id="41" name="矩形 40"/>
            <p:cNvSpPr/>
            <p:nvPr/>
          </p:nvSpPr>
          <p:spPr>
            <a:xfrm>
              <a:off x="0" y="-1"/>
              <a:ext cx="12192000" cy="706266"/>
            </a:xfrm>
            <a:prstGeom prst="rect">
              <a:avLst/>
            </a:prstGeom>
            <a:gradFill>
              <a:gsLst>
                <a:gs pos="0">
                  <a:srgbClr val="C00000"/>
                </a:gs>
                <a:gs pos="100000">
                  <a:srgbClr val="C00000">
                    <a:lumMod val="94000"/>
                    <a:lumOff val="6000"/>
                    <a:alpha val="8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0" y="708047"/>
              <a:ext cx="12192000" cy="132378"/>
            </a:xfrm>
            <a:prstGeom prst="rect">
              <a:avLst/>
            </a:prstGeom>
            <a:gradFill>
              <a:gsLst>
                <a:gs pos="0">
                  <a:srgbClr val="C00000">
                    <a:alpha val="32000"/>
                  </a:srgbClr>
                </a:gs>
                <a:gs pos="100000">
                  <a:srgbClr val="C00000">
                    <a:lumMod val="94000"/>
                    <a:lumOff val="6000"/>
                    <a:alpha val="2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0" y="6453336"/>
              <a:ext cx="12192000" cy="404665"/>
            </a:xfrm>
            <a:prstGeom prst="rect">
              <a:avLst/>
            </a:prstGeom>
            <a:gradFill>
              <a:gsLst>
                <a:gs pos="0">
                  <a:srgbClr val="C00000"/>
                </a:gs>
                <a:gs pos="100000">
                  <a:srgbClr val="C00000">
                    <a:lumMod val="94000"/>
                    <a:lumOff val="6000"/>
                    <a:alpha val="8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133400" y="140547"/>
            <a:ext cx="11901234" cy="6795389"/>
            <a:chOff x="133400" y="140547"/>
            <a:chExt cx="11901234" cy="6795389"/>
          </a:xfrm>
        </p:grpSpPr>
        <p:pic>
          <p:nvPicPr>
            <p:cNvPr id="45" name="图片 44"/>
            <p:cNvPicPr>
              <a:picLocks noChangeAspect="1"/>
            </p:cNvPicPr>
            <p:nvPr/>
          </p:nvPicPr>
          <p:blipFill>
            <a:blip r:embed="rId3" cstate="screen">
              <a:alphaModFix amt="70000"/>
            </a:blip>
            <a:stretch>
              <a:fillRect/>
            </a:stretch>
          </p:blipFill>
          <p:spPr>
            <a:xfrm>
              <a:off x="9840416" y="140547"/>
              <a:ext cx="2031325" cy="403124"/>
            </a:xfrm>
            <a:prstGeom prst="rect">
              <a:avLst/>
            </a:prstGeom>
          </p:spPr>
        </p:pic>
        <p:pic>
          <p:nvPicPr>
            <p:cNvPr id="46" name="图片 45"/>
            <p:cNvPicPr>
              <a:picLocks noChangeAspect="1"/>
            </p:cNvPicPr>
            <p:nvPr/>
          </p:nvPicPr>
          <p:blipFill>
            <a:blip r:embed="rId4" cstate="screen">
              <a:alphaModFix amt="50000"/>
            </a:blip>
            <a:stretch>
              <a:fillRect/>
            </a:stretch>
          </p:blipFill>
          <p:spPr>
            <a:xfrm>
              <a:off x="8996245" y="6572902"/>
              <a:ext cx="3038389" cy="185483"/>
            </a:xfrm>
            <a:prstGeom prst="rect">
              <a:avLst/>
            </a:prstGeom>
          </p:spPr>
        </p:pic>
        <p:pic>
          <p:nvPicPr>
            <p:cNvPr id="47" name="图片 46" descr="图片包含 游戏机, 画, 钟表&#10;&#10;描述已自动生成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33400" y="6453336"/>
              <a:ext cx="2362200" cy="482600"/>
            </a:xfrm>
            <a:prstGeom prst="rect">
              <a:avLst/>
            </a:prstGeom>
          </p:spPr>
        </p:pic>
      </p:grpSp>
      <p:sp>
        <p:nvSpPr>
          <p:cNvPr id="26" name="文本框 25"/>
          <p:cNvSpPr txBox="1"/>
          <p:nvPr/>
        </p:nvSpPr>
        <p:spPr>
          <a:xfrm>
            <a:off x="175107" y="116852"/>
            <a:ext cx="52197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sz="24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02</a:t>
            </a:r>
            <a:endParaRPr kumimoji="1" lang="zh-CN" altLang="en-US" sz="2400" b="1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27" name="直线连接符 26"/>
          <p:cNvCxnSpPr/>
          <p:nvPr/>
        </p:nvCxnSpPr>
        <p:spPr>
          <a:xfrm>
            <a:off x="839416" y="124472"/>
            <a:ext cx="0" cy="4188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1008331" y="124472"/>
            <a:ext cx="4077335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zh-CN" altLang="en-US" sz="2400" b="1" spc="300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需求分析</a:t>
            </a:r>
            <a:r>
              <a:rPr kumimoji="1" lang="en-US" altLang="zh-CN" sz="2400" b="1" spc="300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kumimoji="1" lang="zh-CN" altLang="en-US" sz="2400" b="1" spc="300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非</a:t>
            </a:r>
            <a:r>
              <a:rPr kumimoji="1" lang="zh-CN" altLang="en-US" sz="2400" b="1" spc="300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功能需求分析</a:t>
            </a:r>
            <a:endParaRPr kumimoji="1" lang="zh-CN" altLang="en-US" sz="2400" b="1" spc="30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l"/>
            <a:endParaRPr kumimoji="1" lang="en-US" altLang="zh-CN" sz="2400" b="1" spc="30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33350" y="1005205"/>
            <a:ext cx="1811020" cy="730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zh-CN" altLang="en-US" sz="3200" b="1" dirty="0">
                <a:latin typeface="华文隶书" panose="02010800040101010101" charset="-122"/>
                <a:ea typeface="华文隶书" panose="02010800040101010101" charset="-122"/>
              </a:rPr>
              <a:t>功能测试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178354" y="1852843"/>
            <a:ext cx="4288155" cy="4508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zh-CN" dirty="0">
                <a:solidFill>
                  <a:srgbClr val="1E1E1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单元测试：</a:t>
            </a:r>
            <a:r>
              <a:rPr kumimoji="1" dirty="0">
                <a:solidFill>
                  <a:srgbClr val="1E1E1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Spring Boot集成的Junit工具</a:t>
            </a:r>
            <a:endParaRPr kumimoji="1" lang="zh-CN" altLang="en-US" b="1" dirty="0">
              <a:latin typeface="Source Han Sans SC Normal" panose="020B0400000000000000" pitchFamily="34" charset="-128"/>
              <a:ea typeface="宋体" panose="02010600030101010101" pitchFamily="2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9BE2F41-F785-116B-AB70-6F59C544A80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1022" y="2466773"/>
            <a:ext cx="6258818" cy="351006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210CC5C-BFEA-DA36-B04D-B44F707B5C8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55678" y="4221805"/>
            <a:ext cx="3990628" cy="103911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E9E1661-4CFF-816A-E329-1EE2EB190B0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37963" y="2899397"/>
            <a:ext cx="7026058" cy="52960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pull/>
      </p:transition>
    </mc:Choice>
    <mc:Fallback xmlns="">
      <p:transition spd="med">
        <p:pull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 39"/>
          <p:cNvGrpSpPr/>
          <p:nvPr/>
        </p:nvGrpSpPr>
        <p:grpSpPr>
          <a:xfrm>
            <a:off x="0" y="-1"/>
            <a:ext cx="12192000" cy="6858002"/>
            <a:chOff x="0" y="-1"/>
            <a:chExt cx="12192000" cy="6858002"/>
          </a:xfrm>
        </p:grpSpPr>
        <p:sp>
          <p:nvSpPr>
            <p:cNvPr id="41" name="矩形 40"/>
            <p:cNvSpPr/>
            <p:nvPr/>
          </p:nvSpPr>
          <p:spPr>
            <a:xfrm>
              <a:off x="0" y="-1"/>
              <a:ext cx="12192000" cy="706266"/>
            </a:xfrm>
            <a:prstGeom prst="rect">
              <a:avLst/>
            </a:prstGeom>
            <a:gradFill>
              <a:gsLst>
                <a:gs pos="0">
                  <a:srgbClr val="C00000"/>
                </a:gs>
                <a:gs pos="100000">
                  <a:srgbClr val="C00000">
                    <a:lumMod val="94000"/>
                    <a:lumOff val="6000"/>
                    <a:alpha val="8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0" y="708047"/>
              <a:ext cx="12192000" cy="132378"/>
            </a:xfrm>
            <a:prstGeom prst="rect">
              <a:avLst/>
            </a:prstGeom>
            <a:gradFill>
              <a:gsLst>
                <a:gs pos="0">
                  <a:srgbClr val="C00000">
                    <a:alpha val="32000"/>
                  </a:srgbClr>
                </a:gs>
                <a:gs pos="100000">
                  <a:srgbClr val="C00000">
                    <a:lumMod val="94000"/>
                    <a:lumOff val="6000"/>
                    <a:alpha val="2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0" y="6453336"/>
              <a:ext cx="12192000" cy="404665"/>
            </a:xfrm>
            <a:prstGeom prst="rect">
              <a:avLst/>
            </a:prstGeom>
            <a:gradFill>
              <a:gsLst>
                <a:gs pos="0">
                  <a:srgbClr val="C00000"/>
                </a:gs>
                <a:gs pos="100000">
                  <a:srgbClr val="C00000">
                    <a:lumMod val="94000"/>
                    <a:lumOff val="6000"/>
                    <a:alpha val="8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133400" y="140547"/>
            <a:ext cx="11901234" cy="6795389"/>
            <a:chOff x="133400" y="140547"/>
            <a:chExt cx="11901234" cy="6795389"/>
          </a:xfrm>
        </p:grpSpPr>
        <p:pic>
          <p:nvPicPr>
            <p:cNvPr id="45" name="图片 44"/>
            <p:cNvPicPr>
              <a:picLocks noChangeAspect="1"/>
            </p:cNvPicPr>
            <p:nvPr/>
          </p:nvPicPr>
          <p:blipFill>
            <a:blip r:embed="rId4" cstate="screen">
              <a:alphaModFix amt="70000"/>
            </a:blip>
            <a:stretch>
              <a:fillRect/>
            </a:stretch>
          </p:blipFill>
          <p:spPr>
            <a:xfrm>
              <a:off x="9840416" y="140547"/>
              <a:ext cx="2031325" cy="403124"/>
            </a:xfrm>
            <a:prstGeom prst="rect">
              <a:avLst/>
            </a:prstGeom>
          </p:spPr>
        </p:pic>
        <p:pic>
          <p:nvPicPr>
            <p:cNvPr id="46" name="图片 45"/>
            <p:cNvPicPr>
              <a:picLocks noChangeAspect="1"/>
            </p:cNvPicPr>
            <p:nvPr/>
          </p:nvPicPr>
          <p:blipFill>
            <a:blip r:embed="rId5" cstate="screen">
              <a:alphaModFix amt="50000"/>
            </a:blip>
            <a:stretch>
              <a:fillRect/>
            </a:stretch>
          </p:blipFill>
          <p:spPr>
            <a:xfrm>
              <a:off x="8996245" y="6572902"/>
              <a:ext cx="3038389" cy="185483"/>
            </a:xfrm>
            <a:prstGeom prst="rect">
              <a:avLst/>
            </a:prstGeom>
          </p:spPr>
        </p:pic>
        <p:pic>
          <p:nvPicPr>
            <p:cNvPr id="47" name="图片 46" descr="图片包含 游戏机, 画, 钟表&#10;&#10;描述已自动生成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33400" y="6453336"/>
              <a:ext cx="2362200" cy="482600"/>
            </a:xfrm>
            <a:prstGeom prst="rect">
              <a:avLst/>
            </a:prstGeom>
          </p:spPr>
        </p:pic>
      </p:grpSp>
      <p:sp>
        <p:nvSpPr>
          <p:cNvPr id="26" name="文本框 25"/>
          <p:cNvSpPr txBox="1"/>
          <p:nvPr/>
        </p:nvSpPr>
        <p:spPr>
          <a:xfrm>
            <a:off x="175107" y="116852"/>
            <a:ext cx="52197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sz="24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02</a:t>
            </a:r>
            <a:endParaRPr kumimoji="1" lang="zh-CN" altLang="en-US" sz="2400" b="1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27" name="直线连接符 26"/>
          <p:cNvCxnSpPr/>
          <p:nvPr/>
        </p:nvCxnSpPr>
        <p:spPr>
          <a:xfrm>
            <a:off x="839416" y="124472"/>
            <a:ext cx="0" cy="4188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1008331" y="124472"/>
            <a:ext cx="4077335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zh-CN" altLang="en-US" sz="2400" b="1" spc="300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需求分析</a:t>
            </a:r>
            <a:r>
              <a:rPr kumimoji="1" lang="en-US" altLang="zh-CN" sz="2400" b="1" spc="300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kumimoji="1" lang="zh-CN" altLang="en-US" sz="2400" b="1" spc="300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非</a:t>
            </a:r>
            <a:r>
              <a:rPr kumimoji="1" lang="zh-CN" altLang="en-US" sz="2400" b="1" spc="300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功能需求分析</a:t>
            </a:r>
            <a:endParaRPr kumimoji="1" lang="zh-CN" altLang="en-US" sz="2400" b="1" spc="30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l"/>
            <a:endParaRPr kumimoji="1" lang="en-US" altLang="zh-CN" sz="2400" b="1" spc="30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33350" y="1005205"/>
            <a:ext cx="1811020" cy="730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zh-CN" altLang="en-US" sz="3200" b="1" dirty="0">
                <a:latin typeface="华文隶书" panose="02010800040101010101" charset="-122"/>
                <a:ea typeface="华文隶书" panose="02010800040101010101" charset="-122"/>
              </a:rPr>
              <a:t>功能测试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175260" y="1900555"/>
            <a:ext cx="2909570" cy="450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kumimoji="1" lang="zh-CN" dirty="0">
                <a:solidFill>
                  <a:srgbClr val="1E1E1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黑盒测试：测试登录功能</a:t>
            </a:r>
            <a:endParaRPr kumimoji="1" lang="zh-CN" b="1" dirty="0">
              <a:solidFill>
                <a:srgbClr val="1E1E1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aphicFrame>
        <p:nvGraphicFramePr>
          <p:cNvPr id="2" name="表格 1"/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265137096"/>
              </p:ext>
            </p:extLst>
          </p:nvPr>
        </p:nvGraphicFramePr>
        <p:xfrm>
          <a:off x="5633720" y="57479"/>
          <a:ext cx="6424930" cy="17938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2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1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90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48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564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4960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测试用例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测试账号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测试密码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结果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dirty="0"/>
                        <a:t>说明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213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/>
                        <a:t>p123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/>
                        <a:t>123456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成功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账号密码均正确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213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/>
                        <a:t>p123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/>
                        <a:t>123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dirty="0"/>
                        <a:t>失败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dirty="0"/>
                        <a:t>账号正确，密码不对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2" name="图片 11">
            <a:extLst>
              <a:ext uri="{FF2B5EF4-FFF2-40B4-BE49-F238E27FC236}">
                <a16:creationId xmlns:a16="http://schemas.microsoft.com/office/drawing/2014/main" id="{3553634C-0D77-118E-C084-E2DB78C11C4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396699" y="2458160"/>
            <a:ext cx="4682138" cy="4096871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BCCFD82C-06D6-E9E6-2565-1ABDB8527C2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85439" y="2033291"/>
            <a:ext cx="4771020" cy="3420142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450949AC-D981-1BBC-A4A9-7F0FD2ADFFD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26500" y="4523650"/>
            <a:ext cx="4414278" cy="213201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pull/>
      </p:transition>
    </mc:Choice>
    <mc:Fallback xmlns="">
      <p:transition spd="med"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 39"/>
          <p:cNvGrpSpPr/>
          <p:nvPr/>
        </p:nvGrpSpPr>
        <p:grpSpPr>
          <a:xfrm>
            <a:off x="0" y="-1"/>
            <a:ext cx="12192000" cy="6858002"/>
            <a:chOff x="0" y="-1"/>
            <a:chExt cx="12192000" cy="6858002"/>
          </a:xfrm>
        </p:grpSpPr>
        <p:sp>
          <p:nvSpPr>
            <p:cNvPr id="41" name="矩形 40"/>
            <p:cNvSpPr/>
            <p:nvPr/>
          </p:nvSpPr>
          <p:spPr>
            <a:xfrm>
              <a:off x="0" y="-1"/>
              <a:ext cx="12192000" cy="706266"/>
            </a:xfrm>
            <a:prstGeom prst="rect">
              <a:avLst/>
            </a:prstGeom>
            <a:gradFill>
              <a:gsLst>
                <a:gs pos="0">
                  <a:srgbClr val="C00000"/>
                </a:gs>
                <a:gs pos="100000">
                  <a:srgbClr val="C00000">
                    <a:lumMod val="94000"/>
                    <a:lumOff val="6000"/>
                    <a:alpha val="8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0" y="708047"/>
              <a:ext cx="12192000" cy="132378"/>
            </a:xfrm>
            <a:prstGeom prst="rect">
              <a:avLst/>
            </a:prstGeom>
            <a:gradFill>
              <a:gsLst>
                <a:gs pos="0">
                  <a:srgbClr val="C00000">
                    <a:alpha val="32000"/>
                  </a:srgbClr>
                </a:gs>
                <a:gs pos="100000">
                  <a:srgbClr val="C00000">
                    <a:lumMod val="94000"/>
                    <a:lumOff val="6000"/>
                    <a:alpha val="2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0" y="6453336"/>
              <a:ext cx="12192000" cy="404665"/>
            </a:xfrm>
            <a:prstGeom prst="rect">
              <a:avLst/>
            </a:prstGeom>
            <a:gradFill>
              <a:gsLst>
                <a:gs pos="0">
                  <a:srgbClr val="C00000"/>
                </a:gs>
                <a:gs pos="100000">
                  <a:srgbClr val="C00000">
                    <a:lumMod val="94000"/>
                    <a:lumOff val="6000"/>
                    <a:alpha val="8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133400" y="140547"/>
            <a:ext cx="11901234" cy="6795389"/>
            <a:chOff x="133400" y="140547"/>
            <a:chExt cx="11901234" cy="6795389"/>
          </a:xfrm>
        </p:grpSpPr>
        <p:pic>
          <p:nvPicPr>
            <p:cNvPr id="45" name="图片 44"/>
            <p:cNvPicPr>
              <a:picLocks noChangeAspect="1"/>
            </p:cNvPicPr>
            <p:nvPr/>
          </p:nvPicPr>
          <p:blipFill>
            <a:blip r:embed="rId3" cstate="screen">
              <a:alphaModFix amt="70000"/>
            </a:blip>
            <a:stretch>
              <a:fillRect/>
            </a:stretch>
          </p:blipFill>
          <p:spPr>
            <a:xfrm>
              <a:off x="9840416" y="140547"/>
              <a:ext cx="2031325" cy="403124"/>
            </a:xfrm>
            <a:prstGeom prst="rect">
              <a:avLst/>
            </a:prstGeom>
          </p:spPr>
        </p:pic>
        <p:pic>
          <p:nvPicPr>
            <p:cNvPr id="46" name="图片 45"/>
            <p:cNvPicPr>
              <a:picLocks noChangeAspect="1"/>
            </p:cNvPicPr>
            <p:nvPr/>
          </p:nvPicPr>
          <p:blipFill>
            <a:blip r:embed="rId4" cstate="screen">
              <a:alphaModFix amt="50000"/>
            </a:blip>
            <a:stretch>
              <a:fillRect/>
            </a:stretch>
          </p:blipFill>
          <p:spPr>
            <a:xfrm>
              <a:off x="8996245" y="6572902"/>
              <a:ext cx="3038389" cy="185483"/>
            </a:xfrm>
            <a:prstGeom prst="rect">
              <a:avLst/>
            </a:prstGeom>
          </p:spPr>
        </p:pic>
        <p:pic>
          <p:nvPicPr>
            <p:cNvPr id="47" name="图片 46" descr="图片包含 游戏机, 画, 钟表&#10;&#10;描述已自动生成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33400" y="6453336"/>
              <a:ext cx="2362200" cy="482600"/>
            </a:xfrm>
            <a:prstGeom prst="rect">
              <a:avLst/>
            </a:prstGeom>
          </p:spPr>
        </p:pic>
      </p:grpSp>
      <p:sp>
        <p:nvSpPr>
          <p:cNvPr id="26" name="文本框 25"/>
          <p:cNvSpPr txBox="1"/>
          <p:nvPr/>
        </p:nvSpPr>
        <p:spPr>
          <a:xfrm>
            <a:off x="175107" y="116852"/>
            <a:ext cx="52197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sz="24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02</a:t>
            </a:r>
            <a:endParaRPr kumimoji="1" lang="zh-CN" altLang="en-US" sz="2400" b="1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27" name="直线连接符 26"/>
          <p:cNvCxnSpPr/>
          <p:nvPr/>
        </p:nvCxnSpPr>
        <p:spPr>
          <a:xfrm>
            <a:off x="839416" y="124472"/>
            <a:ext cx="0" cy="4188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1008331" y="124472"/>
            <a:ext cx="4077335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zh-CN" altLang="en-US" sz="2400" b="1" spc="300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需求分析</a:t>
            </a:r>
            <a:r>
              <a:rPr kumimoji="1" lang="en-US" altLang="zh-CN" sz="2400" b="1" spc="300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kumimoji="1" lang="zh-CN" altLang="en-US" sz="2400" b="1" spc="300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非</a:t>
            </a:r>
            <a:r>
              <a:rPr kumimoji="1" lang="zh-CN" altLang="en-US" sz="2400" b="1" spc="300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功能需求分析</a:t>
            </a:r>
            <a:endParaRPr kumimoji="1" lang="zh-CN" altLang="en-US" sz="2400" b="1" spc="30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l"/>
            <a:endParaRPr kumimoji="1" lang="en-US" altLang="zh-CN" sz="2400" b="1" spc="30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33350" y="1005205"/>
            <a:ext cx="1811020" cy="730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zh-CN" altLang="en-US" sz="3200" b="1" dirty="0">
                <a:latin typeface="华文隶书" panose="02010800040101010101" charset="-122"/>
                <a:ea typeface="华文隶书" panose="02010800040101010101" charset="-122"/>
              </a:rPr>
              <a:t>功能测试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175259" y="1900555"/>
            <a:ext cx="4226411" cy="417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kumimoji="1" lang="zh-CN" dirty="0">
                <a:solidFill>
                  <a:srgbClr val="1E1E1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黑盒测试：</a:t>
            </a:r>
            <a:r>
              <a:rPr kumimoji="1" lang="zh-CN" altLang="en-US" dirty="0">
                <a:solidFill>
                  <a:srgbClr val="1E1E1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申请调宿测试 </a:t>
            </a:r>
            <a:r>
              <a:rPr kumimoji="1" lang="en-US" altLang="zh-CN" dirty="0">
                <a:solidFill>
                  <a:srgbClr val="1E1E1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–</a:t>
            </a:r>
            <a:r>
              <a:rPr kumimoji="1" lang="zh-CN" altLang="en-US" dirty="0">
                <a:solidFill>
                  <a:srgbClr val="1E1E1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学生</a:t>
            </a:r>
            <a:endParaRPr kumimoji="1" lang="zh-CN" b="1" dirty="0">
              <a:solidFill>
                <a:srgbClr val="1E1E1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32DA512-F337-099B-559C-0CF21F2EE0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6092" y="2415652"/>
            <a:ext cx="4491297" cy="3789532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733AF5CA-A122-58B7-4C3B-FF15CF0621E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06906" y="2809084"/>
            <a:ext cx="8417859" cy="1675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404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pull/>
      </p:transition>
    </mc:Choice>
    <mc:Fallback xmlns="">
      <p:transition spd="med"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 39"/>
          <p:cNvGrpSpPr/>
          <p:nvPr/>
        </p:nvGrpSpPr>
        <p:grpSpPr>
          <a:xfrm>
            <a:off x="0" y="-1"/>
            <a:ext cx="12192000" cy="6858002"/>
            <a:chOff x="0" y="-1"/>
            <a:chExt cx="12192000" cy="6858002"/>
          </a:xfrm>
        </p:grpSpPr>
        <p:sp>
          <p:nvSpPr>
            <p:cNvPr id="41" name="矩形 40"/>
            <p:cNvSpPr/>
            <p:nvPr/>
          </p:nvSpPr>
          <p:spPr>
            <a:xfrm>
              <a:off x="0" y="-1"/>
              <a:ext cx="12192000" cy="706266"/>
            </a:xfrm>
            <a:prstGeom prst="rect">
              <a:avLst/>
            </a:prstGeom>
            <a:gradFill>
              <a:gsLst>
                <a:gs pos="0">
                  <a:srgbClr val="C00000"/>
                </a:gs>
                <a:gs pos="100000">
                  <a:srgbClr val="C00000">
                    <a:lumMod val="94000"/>
                    <a:lumOff val="6000"/>
                    <a:alpha val="8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0" y="708047"/>
              <a:ext cx="12192000" cy="132378"/>
            </a:xfrm>
            <a:prstGeom prst="rect">
              <a:avLst/>
            </a:prstGeom>
            <a:gradFill>
              <a:gsLst>
                <a:gs pos="0">
                  <a:srgbClr val="C00000">
                    <a:alpha val="32000"/>
                  </a:srgbClr>
                </a:gs>
                <a:gs pos="100000">
                  <a:srgbClr val="C00000">
                    <a:lumMod val="94000"/>
                    <a:lumOff val="6000"/>
                    <a:alpha val="2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0" y="6453336"/>
              <a:ext cx="12192000" cy="404665"/>
            </a:xfrm>
            <a:prstGeom prst="rect">
              <a:avLst/>
            </a:prstGeom>
            <a:gradFill>
              <a:gsLst>
                <a:gs pos="0">
                  <a:srgbClr val="C00000"/>
                </a:gs>
                <a:gs pos="100000">
                  <a:srgbClr val="C00000">
                    <a:lumMod val="94000"/>
                    <a:lumOff val="6000"/>
                    <a:alpha val="8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133400" y="140547"/>
            <a:ext cx="11901234" cy="6795389"/>
            <a:chOff x="133400" y="140547"/>
            <a:chExt cx="11901234" cy="6795389"/>
          </a:xfrm>
        </p:grpSpPr>
        <p:pic>
          <p:nvPicPr>
            <p:cNvPr id="45" name="图片 44"/>
            <p:cNvPicPr>
              <a:picLocks noChangeAspect="1"/>
            </p:cNvPicPr>
            <p:nvPr/>
          </p:nvPicPr>
          <p:blipFill>
            <a:blip r:embed="rId3" cstate="screen">
              <a:alphaModFix amt="70000"/>
            </a:blip>
            <a:stretch>
              <a:fillRect/>
            </a:stretch>
          </p:blipFill>
          <p:spPr>
            <a:xfrm>
              <a:off x="9840416" y="140547"/>
              <a:ext cx="2031325" cy="403124"/>
            </a:xfrm>
            <a:prstGeom prst="rect">
              <a:avLst/>
            </a:prstGeom>
          </p:spPr>
        </p:pic>
        <p:pic>
          <p:nvPicPr>
            <p:cNvPr id="46" name="图片 45"/>
            <p:cNvPicPr>
              <a:picLocks noChangeAspect="1"/>
            </p:cNvPicPr>
            <p:nvPr/>
          </p:nvPicPr>
          <p:blipFill>
            <a:blip r:embed="rId4" cstate="screen">
              <a:alphaModFix amt="50000"/>
            </a:blip>
            <a:stretch>
              <a:fillRect/>
            </a:stretch>
          </p:blipFill>
          <p:spPr>
            <a:xfrm>
              <a:off x="8996245" y="6572902"/>
              <a:ext cx="3038389" cy="185483"/>
            </a:xfrm>
            <a:prstGeom prst="rect">
              <a:avLst/>
            </a:prstGeom>
          </p:spPr>
        </p:pic>
        <p:pic>
          <p:nvPicPr>
            <p:cNvPr id="47" name="图片 46" descr="图片包含 游戏机, 画, 钟表&#10;&#10;描述已自动生成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33400" y="6453336"/>
              <a:ext cx="2362200" cy="482600"/>
            </a:xfrm>
            <a:prstGeom prst="rect">
              <a:avLst/>
            </a:prstGeom>
          </p:spPr>
        </p:pic>
      </p:grpSp>
      <p:sp>
        <p:nvSpPr>
          <p:cNvPr id="26" name="文本框 25"/>
          <p:cNvSpPr txBox="1"/>
          <p:nvPr/>
        </p:nvSpPr>
        <p:spPr>
          <a:xfrm>
            <a:off x="175107" y="116852"/>
            <a:ext cx="52197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sz="24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02</a:t>
            </a:r>
            <a:endParaRPr kumimoji="1" lang="zh-CN" altLang="en-US" sz="2400" b="1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27" name="直线连接符 26"/>
          <p:cNvCxnSpPr/>
          <p:nvPr/>
        </p:nvCxnSpPr>
        <p:spPr>
          <a:xfrm>
            <a:off x="839416" y="124472"/>
            <a:ext cx="0" cy="4188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1008331" y="124472"/>
            <a:ext cx="4077335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zh-CN" altLang="en-US" sz="2400" b="1" spc="300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需求分析</a:t>
            </a:r>
            <a:r>
              <a:rPr kumimoji="1" lang="en-US" altLang="zh-CN" sz="2400" b="1" spc="300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kumimoji="1" lang="zh-CN" altLang="en-US" sz="2400" b="1" spc="300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非</a:t>
            </a:r>
            <a:r>
              <a:rPr kumimoji="1" lang="zh-CN" altLang="en-US" sz="2400" b="1" spc="300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功能需求分析</a:t>
            </a:r>
            <a:endParaRPr kumimoji="1" lang="zh-CN" altLang="en-US" sz="2400" b="1" spc="30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l"/>
            <a:endParaRPr kumimoji="1" lang="en-US" altLang="zh-CN" sz="2400" b="1" spc="30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33350" y="1005205"/>
            <a:ext cx="1811020" cy="730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zh-CN" altLang="en-US" sz="3200" b="1" dirty="0">
                <a:latin typeface="华文隶书" panose="02010800040101010101" charset="-122"/>
                <a:ea typeface="华文隶书" panose="02010800040101010101" charset="-122"/>
              </a:rPr>
              <a:t>功能测试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175259" y="1900555"/>
            <a:ext cx="4226411" cy="417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kumimoji="1" lang="zh-CN" dirty="0">
                <a:solidFill>
                  <a:srgbClr val="1E1E1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黑盒测试：</a:t>
            </a:r>
            <a:r>
              <a:rPr kumimoji="1" lang="zh-CN" altLang="en-US" dirty="0">
                <a:solidFill>
                  <a:srgbClr val="1E1E1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申请调宿测试 </a:t>
            </a:r>
            <a:r>
              <a:rPr kumimoji="1" lang="en-US" altLang="zh-CN" dirty="0">
                <a:solidFill>
                  <a:srgbClr val="1E1E1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–</a:t>
            </a:r>
            <a:r>
              <a:rPr kumimoji="1" lang="zh-CN" altLang="en-US" dirty="0">
                <a:solidFill>
                  <a:srgbClr val="1E1E1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管理员</a:t>
            </a:r>
            <a:endParaRPr kumimoji="1" lang="zh-CN" b="1" dirty="0">
              <a:solidFill>
                <a:srgbClr val="1E1E1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C67BB99-F91E-C651-BE8D-58E38BA0B1F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0428" t="7555" r="21874" b="12057"/>
          <a:stretch/>
        </p:blipFill>
        <p:spPr>
          <a:xfrm>
            <a:off x="175259" y="2419070"/>
            <a:ext cx="5065059" cy="415383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AE93B05-1846-B4B3-0D56-828979C91CD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38049" y="2964931"/>
            <a:ext cx="8417859" cy="1095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889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pull/>
      </p:transition>
    </mc:Choice>
    <mc:Fallback xmlns="">
      <p:transition spd="med"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" grpId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YTc2ZGZiNzZiNDVlOGViOWVmM2JhOTY0NGJkNjUyYzgifQ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c613b91d-0850-419c-9976-64e1b3d21bde}"/>
  <p:tag name="TABLE_ENDDRAG_ORIGIN_RECT" val="819*225"/>
  <p:tag name="TABLE_ENDDRAG_RECT" val="13*198*819*225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ctr">
          <a:lnSpc>
            <a:spcPct val="130000"/>
          </a:lnSpc>
          <a:defRPr kumimoji="1" sz="1200" dirty="0">
            <a:latin typeface="Source Han Sans SC Normal" panose="020B0400000000000000" pitchFamily="34" charset="-128"/>
            <a:ea typeface="Source Han Sans SC Normal" panose="020B0400000000000000" pitchFamily="34" charset="-128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ctr">
          <a:lnSpc>
            <a:spcPct val="130000"/>
          </a:lnSpc>
          <a:defRPr kumimoji="1" sz="1200" dirty="0">
            <a:latin typeface="Source Han Sans SC Normal" panose="020B0400000000000000" pitchFamily="34" charset="-128"/>
            <a:ea typeface="Source Han Sans SC Normal" panose="020B0400000000000000" pitchFamily="34" charset="-128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86</Words>
  <Application>Microsoft Office PowerPoint</Application>
  <PresentationFormat>宽屏</PresentationFormat>
  <Paragraphs>35</Paragraphs>
  <Slides>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4</vt:i4>
      </vt:variant>
    </vt:vector>
  </HeadingPairs>
  <TitlesOfParts>
    <vt:vector size="11" baseType="lpstr">
      <vt:lpstr>Source Han Sans SC Normal</vt:lpstr>
      <vt:lpstr>等线</vt:lpstr>
      <vt:lpstr>华文隶书</vt:lpstr>
      <vt:lpstr>微软雅黑</vt:lpstr>
      <vt:lpstr>Arial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</vt:vector>
  </TitlesOfParts>
  <Manager>51P PT模 板 网</Manager>
  <Company>青晨网，www.qingchenwang.com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青晨网PPT之家</dc:creator>
  <cp:keywords>青晨网 www.qingchenwang.com</cp:keywords>
  <dc:description>www.qingchenwang.com</dc:description>
  <cp:lastModifiedBy>韩 晨昊</cp:lastModifiedBy>
  <cp:revision>176</cp:revision>
  <dcterms:created xsi:type="dcterms:W3CDTF">2020-04-17T07:43:00Z</dcterms:created>
  <dcterms:modified xsi:type="dcterms:W3CDTF">2024-05-23T14:27:46Z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F8B13837D5C2445BA0F532196DADDDE9</vt:lpwstr>
  </property>
  <property fmtid="{D5CDD505-2E9C-101B-9397-08002B2CF9AE}" pid="3" name="KSOProductBuildVer">
    <vt:lpwstr>2052-11.1.0.11744</vt:lpwstr>
  </property>
</Properties>
</file>