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363" r:id="rId2"/>
    <p:sldId id="364" r:id="rId3"/>
  </p:sldIdLst>
  <p:sldSz cx="12192000" cy="6858000"/>
  <p:notesSz cx="6858000" cy="9144000"/>
  <p:custDataLst>
    <p:tags r:id="rId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9">
          <p15:clr>
            <a:srgbClr val="A4A3A4"/>
          </p15:clr>
        </p15:guide>
        <p15:guide id="2" pos="529">
          <p15:clr>
            <a:srgbClr val="A4A3A4"/>
          </p15:clr>
        </p15:guide>
        <p15:guide id="3" orient="horz" pos="918">
          <p15:clr>
            <a:srgbClr val="A4A3A4"/>
          </p15:clr>
        </p15:guide>
        <p15:guide id="4" orient="horz" pos="4010">
          <p15:clr>
            <a:srgbClr val="A4A3A4"/>
          </p15:clr>
        </p15:guide>
        <p15:guide id="5" orient="horz" pos="3808">
          <p15:clr>
            <a:srgbClr val="A4A3A4"/>
          </p15:clr>
        </p15:guide>
        <p15:guide id="6" pos="7104">
          <p15:clr>
            <a:srgbClr val="A4A3A4"/>
          </p15:clr>
        </p15:guide>
        <p15:guide id="7" orient="horz" pos="-5">
          <p15:clr>
            <a:srgbClr val="A4A3A4"/>
          </p15:clr>
        </p15:guide>
        <p15:guide id="8" orient="horz" pos="2153">
          <p15:clr>
            <a:srgbClr val="A4A3A4"/>
          </p15:clr>
        </p15:guide>
        <p15:guide id="9" pos="3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7777"/>
    <a:srgbClr val="D21919"/>
    <a:srgbClr val="FFFFFF"/>
    <a:srgbClr val="FAFAFA"/>
    <a:srgbClr val="F1F0EE"/>
    <a:srgbClr val="EC9696"/>
    <a:srgbClr val="DC3A3A"/>
    <a:srgbClr val="D62222"/>
    <a:srgbClr val="E07A7A"/>
    <a:srgbClr val="DFA9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86"/>
    <p:restoredTop sz="93350" autoAdjust="0"/>
  </p:normalViewPr>
  <p:slideViewPr>
    <p:cSldViewPr snapToGrid="0" snapToObjects="1">
      <p:cViewPr varScale="1">
        <p:scale>
          <a:sx n="79" d="100"/>
          <a:sy n="79" d="100"/>
        </p:scale>
        <p:origin x="672" y="48"/>
      </p:cViewPr>
      <p:guideLst>
        <p:guide orient="horz" pos="529"/>
        <p:guide pos="529"/>
        <p:guide orient="horz" pos="918"/>
        <p:guide orient="horz" pos="4010"/>
        <p:guide orient="horz" pos="3808"/>
        <p:guide pos="7104"/>
        <p:guide orient="horz" pos="-5"/>
        <p:guide orient="horz" pos="2153"/>
        <p:guide pos="3832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8DF2C-48CD-2F47-94CA-CD8AC056331B}" type="datetimeFigureOut">
              <a:rPr kumimoji="1" lang="zh-CN" altLang="en-US" smtClean="0"/>
              <a:t>2024/5/23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A7046-F370-CA44-A09C-93B5FDE043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A7046-F370-CA44-A09C-93B5FDE0432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A7046-F370-CA44-A09C-93B5FDE0432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1724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ll/>
      </p:transition>
    </mc:Choice>
    <mc:Fallback xmlns="">
      <p:transition spd="med">
        <p:pull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med">
        <p:pull/>
      </p:transition>
    </mc:Choice>
    <mc:Fallback xmlns="">
      <p:transition spd="med">
        <p:pull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0" y="-1"/>
            <a:ext cx="12192000" cy="6858002"/>
            <a:chOff x="0" y="-1"/>
            <a:chExt cx="12192000" cy="6858002"/>
          </a:xfrm>
        </p:grpSpPr>
        <p:sp>
          <p:nvSpPr>
            <p:cNvPr id="41" name="矩形 40"/>
            <p:cNvSpPr/>
            <p:nvPr/>
          </p:nvSpPr>
          <p:spPr>
            <a:xfrm>
              <a:off x="0" y="-1"/>
              <a:ext cx="12192000" cy="706266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0" y="708047"/>
              <a:ext cx="12192000" cy="132378"/>
            </a:xfrm>
            <a:prstGeom prst="rect">
              <a:avLst/>
            </a:prstGeom>
            <a:gradFill>
              <a:gsLst>
                <a:gs pos="0">
                  <a:srgbClr val="C00000">
                    <a:alpha val="32000"/>
                  </a:srgbClr>
                </a:gs>
                <a:gs pos="100000">
                  <a:srgbClr val="C00000">
                    <a:lumMod val="94000"/>
                    <a:lumOff val="6000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0" y="6453336"/>
              <a:ext cx="12192000" cy="404665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33400" y="140547"/>
            <a:ext cx="11901234" cy="6795389"/>
            <a:chOff x="133400" y="140547"/>
            <a:chExt cx="11901234" cy="6795389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4" cstate="screen">
              <a:alphaModFix amt="70000"/>
            </a:blip>
            <a:stretch>
              <a:fillRect/>
            </a:stretch>
          </p:blipFill>
          <p:spPr>
            <a:xfrm>
              <a:off x="9840416" y="140547"/>
              <a:ext cx="2031325" cy="403124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5" cstate="screen">
              <a:alphaModFix amt="50000"/>
            </a:blip>
            <a:stretch>
              <a:fillRect/>
            </a:stretch>
          </p:blipFill>
          <p:spPr>
            <a:xfrm>
              <a:off x="8996245" y="6572902"/>
              <a:ext cx="3038389" cy="185483"/>
            </a:xfrm>
            <a:prstGeom prst="rect">
              <a:avLst/>
            </a:prstGeom>
          </p:spPr>
        </p:pic>
        <p:pic>
          <p:nvPicPr>
            <p:cNvPr id="47" name="图片 46" descr="图片包含 游戏机, 画, 钟表&#10;&#10;描述已自动生成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3400" y="6453336"/>
              <a:ext cx="2362200" cy="482600"/>
            </a:xfrm>
            <a:prstGeom prst="rect">
              <a:avLst/>
            </a:prstGeom>
          </p:spPr>
        </p:pic>
      </p:grpSp>
      <p:sp>
        <p:nvSpPr>
          <p:cNvPr id="26" name="文本框 25"/>
          <p:cNvSpPr txBox="1"/>
          <p:nvPr/>
        </p:nvSpPr>
        <p:spPr>
          <a:xfrm>
            <a:off x="175107" y="116852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XX</a:t>
            </a:r>
            <a:endParaRPr kumimoji="1" lang="zh-CN" altLang="en-US" sz="24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7" name="直线连接符 26"/>
          <p:cNvCxnSpPr/>
          <p:nvPr/>
        </p:nvCxnSpPr>
        <p:spPr>
          <a:xfrm>
            <a:off x="839416" y="124472"/>
            <a:ext cx="0" cy="418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013650" y="140547"/>
            <a:ext cx="156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i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Sprint</a:t>
            </a:r>
            <a:r>
              <a:rPr lang="zh-CN" altLang="en-US" sz="2400" b="1" i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计划</a:t>
            </a:r>
            <a:endParaRPr kumimoji="1" lang="zh-CN" altLang="en-US" sz="24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DCF21B3-DD9D-4653-979F-B0200F32738D}"/>
              </a:ext>
            </a:extLst>
          </p:cNvPr>
          <p:cNvSpPr txBox="1"/>
          <p:nvPr/>
        </p:nvSpPr>
        <p:spPr>
          <a:xfrm>
            <a:off x="839416" y="1447023"/>
            <a:ext cx="4261039" cy="376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i="0" dirty="0">
                <a:solidFill>
                  <a:srgbClr val="060607"/>
                </a:solidFill>
                <a:effectLst/>
              </a:rPr>
              <a:t>Sprint 1: </a:t>
            </a:r>
            <a:r>
              <a:rPr lang="zh-CN" altLang="en-US" sz="2000" b="1" i="0" dirty="0">
                <a:solidFill>
                  <a:srgbClr val="060607"/>
                </a:solidFill>
                <a:effectLst/>
              </a:rPr>
              <a:t>需求分析和基础搭建</a:t>
            </a:r>
            <a:endParaRPr lang="en-US" altLang="zh-CN" sz="2000" b="1" dirty="0">
              <a:solidFill>
                <a:srgbClr val="060607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rgbClr val="060607"/>
                </a:solidFill>
              </a:rPr>
              <a:t>目标</a:t>
            </a:r>
            <a:r>
              <a:rPr lang="en-US" altLang="zh-CN" sz="1600" b="1" dirty="0">
                <a:solidFill>
                  <a:srgbClr val="060607"/>
                </a:solidFill>
              </a:rPr>
              <a:t>: </a:t>
            </a:r>
            <a:r>
              <a:rPr lang="zh-CN" altLang="en-US" sz="1600" dirty="0">
                <a:solidFill>
                  <a:srgbClr val="060607"/>
                </a:solidFill>
              </a:rPr>
              <a:t>分析需</a:t>
            </a:r>
            <a:r>
              <a:rPr lang="zh-CN" altLang="en-US" sz="1600" i="0" dirty="0">
                <a:solidFill>
                  <a:srgbClr val="060607"/>
                </a:solidFill>
                <a:effectLst/>
              </a:rPr>
              <a:t>求，设计架构并完成基础搭建</a:t>
            </a:r>
            <a:endParaRPr lang="en-US" altLang="zh-CN" sz="1600" i="0" dirty="0">
              <a:solidFill>
                <a:srgbClr val="060607"/>
              </a:solidFill>
              <a:effectLst/>
            </a:endParaRPr>
          </a:p>
          <a:p>
            <a:r>
              <a:rPr lang="zh-CN" altLang="en-US" sz="1600" b="1" i="0" dirty="0">
                <a:solidFill>
                  <a:srgbClr val="060607"/>
                </a:solidFill>
                <a:effectLst/>
              </a:rPr>
              <a:t>第</a:t>
            </a:r>
            <a:r>
              <a:rPr lang="en-US" altLang="zh-CN" sz="1600" b="1" i="0" dirty="0">
                <a:solidFill>
                  <a:srgbClr val="060607"/>
                </a:solidFill>
                <a:effectLst/>
              </a:rPr>
              <a:t>1</a:t>
            </a:r>
            <a:r>
              <a:rPr lang="zh-CN" altLang="en-US" sz="1600" b="1" i="0" dirty="0">
                <a:solidFill>
                  <a:srgbClr val="060607"/>
                </a:solidFill>
                <a:effectLst/>
              </a:rPr>
              <a:t>周</a:t>
            </a:r>
            <a:r>
              <a:rPr lang="en-US" altLang="zh-CN" sz="1600" b="1" i="0" dirty="0">
                <a:solidFill>
                  <a:srgbClr val="060607"/>
                </a:solidFill>
                <a:effectLst/>
              </a:rPr>
              <a:t>:</a:t>
            </a:r>
            <a:r>
              <a:rPr lang="zh-CN" altLang="en-US" sz="1600" b="1" i="0" dirty="0">
                <a:solidFill>
                  <a:srgbClr val="060607"/>
                </a:solidFill>
                <a:effectLst/>
              </a:rPr>
              <a:t> </a:t>
            </a:r>
            <a:endParaRPr lang="en-US" altLang="zh-CN" sz="1600" b="1" i="0" dirty="0">
              <a:solidFill>
                <a:srgbClr val="060607"/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060607"/>
                </a:solidFill>
                <a:effectLst/>
              </a:rPr>
              <a:t>组建团队，分配角色。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060607"/>
                </a:solidFill>
                <a:effectLst/>
              </a:rPr>
              <a:t>收集和分析用户需求。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060607"/>
                </a:solidFill>
                <a:effectLst/>
              </a:rPr>
              <a:t>确定系统的基本功能模块。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060607"/>
                </a:solidFill>
                <a:effectLst/>
              </a:rPr>
              <a:t>设计系统架构和数据库模型。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060607"/>
                </a:solidFill>
                <a:effectLst/>
              </a:rPr>
              <a:t>确定技术栈和开发工具。</a:t>
            </a:r>
            <a:endParaRPr lang="en-US" altLang="zh-CN" sz="1600" b="0" i="0" dirty="0">
              <a:solidFill>
                <a:srgbClr val="060607"/>
              </a:solidFill>
              <a:effectLst/>
            </a:endParaRPr>
          </a:p>
          <a:p>
            <a:r>
              <a:rPr lang="zh-CN" altLang="en-US" sz="1600" b="1" dirty="0">
                <a:solidFill>
                  <a:srgbClr val="060607"/>
                </a:solidFill>
              </a:rPr>
              <a:t>第</a:t>
            </a:r>
            <a:r>
              <a:rPr lang="en-US" altLang="zh-CN" sz="1600" b="1" dirty="0">
                <a:solidFill>
                  <a:srgbClr val="060607"/>
                </a:solidFill>
              </a:rPr>
              <a:t>2</a:t>
            </a:r>
            <a:r>
              <a:rPr lang="zh-CN" altLang="en-US" sz="1600" b="1" dirty="0">
                <a:solidFill>
                  <a:srgbClr val="060607"/>
                </a:solidFill>
              </a:rPr>
              <a:t>周</a:t>
            </a:r>
            <a:r>
              <a:rPr lang="en-US" altLang="zh-CN" sz="1600" b="1" dirty="0">
                <a:solidFill>
                  <a:srgbClr val="060607"/>
                </a:solidFill>
              </a:rPr>
              <a:t>: </a:t>
            </a:r>
            <a:endParaRPr lang="zh-CN" altLang="en-US" b="1" i="0" dirty="0">
              <a:solidFill>
                <a:srgbClr val="060607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060607"/>
                </a:solidFill>
                <a:effectLst/>
              </a:rPr>
              <a:t>创建</a:t>
            </a:r>
            <a:r>
              <a:rPr lang="en-US" altLang="zh-CN" sz="1600" b="0" i="0" dirty="0">
                <a:solidFill>
                  <a:srgbClr val="060607"/>
                </a:solidFill>
                <a:effectLst/>
              </a:rPr>
              <a:t>Spring Boot</a:t>
            </a:r>
            <a:r>
              <a:rPr lang="zh-CN" altLang="en-US" sz="1600" b="0" i="0" dirty="0">
                <a:solidFill>
                  <a:srgbClr val="060607"/>
                </a:solidFill>
                <a:effectLst/>
              </a:rPr>
              <a:t>项目。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060607"/>
                </a:solidFill>
                <a:effectLst/>
              </a:rPr>
              <a:t>搭建后端服务基础架构。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060607"/>
                </a:solidFill>
                <a:effectLst/>
              </a:rPr>
              <a:t>实现用户模块接口、前端页面。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060607"/>
                </a:solidFill>
                <a:effectLst/>
              </a:rPr>
              <a:t>集成用户认证服务。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060607"/>
                </a:solidFill>
                <a:effectLst/>
              </a:rPr>
              <a:t>进行单元测试和代码审查。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028789-D67A-4EF4-A107-7A9F9825E87B}"/>
              </a:ext>
            </a:extLst>
          </p:cNvPr>
          <p:cNvSpPr txBox="1"/>
          <p:nvPr/>
        </p:nvSpPr>
        <p:spPr>
          <a:xfrm>
            <a:off x="5739725" y="1505250"/>
            <a:ext cx="5612859" cy="3674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i="0" dirty="0">
                <a:solidFill>
                  <a:srgbClr val="060607"/>
                </a:solidFill>
                <a:effectLst/>
              </a:rPr>
              <a:t>Sprint 2: </a:t>
            </a:r>
            <a:r>
              <a:rPr lang="zh-CN" altLang="en-US" sz="2000" b="1" dirty="0">
                <a:solidFill>
                  <a:srgbClr val="060607"/>
                </a:solidFill>
              </a:rPr>
              <a:t>各个</a:t>
            </a:r>
            <a:r>
              <a:rPr lang="zh-CN" altLang="en-US" sz="2000" b="1" i="0" dirty="0">
                <a:solidFill>
                  <a:srgbClr val="060607"/>
                </a:solidFill>
                <a:effectLst/>
              </a:rPr>
              <a:t>模块开发</a:t>
            </a:r>
          </a:p>
          <a:p>
            <a:pPr algn="l"/>
            <a:r>
              <a:rPr lang="zh-CN" altLang="en-US" sz="1600" b="1" i="0" dirty="0">
                <a:solidFill>
                  <a:srgbClr val="060607"/>
                </a:solidFill>
                <a:effectLst/>
              </a:rPr>
              <a:t>目标</a:t>
            </a:r>
            <a:r>
              <a:rPr lang="en-US" altLang="zh-CN" sz="1600" b="0" i="0" dirty="0">
                <a:solidFill>
                  <a:srgbClr val="060607"/>
                </a:solidFill>
                <a:effectLst/>
              </a:rPr>
              <a:t>: </a:t>
            </a:r>
            <a:r>
              <a:rPr lang="zh-CN" altLang="en-US" sz="1600" b="0" i="0" dirty="0">
                <a:solidFill>
                  <a:srgbClr val="060607"/>
                </a:solidFill>
                <a:effectLst/>
              </a:rPr>
              <a:t>开发各模块的后端和前端功能。</a:t>
            </a:r>
          </a:p>
          <a:p>
            <a:pPr algn="l"/>
            <a:r>
              <a:rPr lang="zh-CN" altLang="en-US" sz="1600" b="1" i="0" dirty="0">
                <a:solidFill>
                  <a:srgbClr val="060607"/>
                </a:solidFill>
                <a:effectLst/>
              </a:rPr>
              <a:t>第</a:t>
            </a:r>
            <a:r>
              <a:rPr lang="en-US" altLang="zh-CN" sz="1600" b="1" i="0" dirty="0">
                <a:solidFill>
                  <a:srgbClr val="060607"/>
                </a:solidFill>
                <a:effectLst/>
              </a:rPr>
              <a:t>1</a:t>
            </a:r>
            <a:r>
              <a:rPr lang="zh-CN" altLang="en-US" sz="1600" b="1" i="0" dirty="0">
                <a:solidFill>
                  <a:srgbClr val="060607"/>
                </a:solidFill>
                <a:effectLst/>
              </a:rPr>
              <a:t>周</a:t>
            </a:r>
            <a:r>
              <a:rPr lang="en-US" altLang="zh-CN" sz="1600" b="1" i="0" dirty="0">
                <a:solidFill>
                  <a:srgbClr val="060607"/>
                </a:solidFill>
                <a:effectLst/>
              </a:rPr>
              <a:t>: </a:t>
            </a:r>
            <a:r>
              <a:rPr lang="zh-CN" altLang="en-US" sz="1600" b="1" i="0" dirty="0">
                <a:solidFill>
                  <a:srgbClr val="060607"/>
                </a:solidFill>
                <a:effectLst/>
              </a:rPr>
              <a:t>宿舍管理模块</a:t>
            </a:r>
            <a:endParaRPr lang="en-US" altLang="zh-CN" sz="1600" b="1" i="0" dirty="0">
              <a:solidFill>
                <a:srgbClr val="060607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060607"/>
                </a:solidFill>
                <a:effectLst/>
              </a:rPr>
              <a:t>设计宿舍管理模块的数据库表。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060607"/>
                </a:solidFill>
                <a:effectLst/>
              </a:rPr>
              <a:t>实现宿舍管理的后端逻辑、前端页面。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060607"/>
                </a:solidFill>
                <a:effectLst/>
              </a:rPr>
              <a:t>集成宿舍管理模块到系统中。</a:t>
            </a:r>
          </a:p>
          <a:p>
            <a:pPr algn="l"/>
            <a:r>
              <a:rPr lang="zh-CN" altLang="en-US" sz="1600" b="1" i="0" dirty="0">
                <a:solidFill>
                  <a:srgbClr val="060607"/>
                </a:solidFill>
                <a:effectLst/>
              </a:rPr>
              <a:t>第</a:t>
            </a:r>
            <a:r>
              <a:rPr lang="en-US" altLang="zh-CN" sz="1600" b="1" dirty="0">
                <a:solidFill>
                  <a:srgbClr val="060607"/>
                </a:solidFill>
              </a:rPr>
              <a:t>2</a:t>
            </a:r>
            <a:r>
              <a:rPr lang="zh-CN" altLang="en-US" sz="1600" b="1" i="0" dirty="0">
                <a:solidFill>
                  <a:srgbClr val="060607"/>
                </a:solidFill>
                <a:effectLst/>
              </a:rPr>
              <a:t>周</a:t>
            </a:r>
            <a:r>
              <a:rPr lang="en-US" altLang="zh-CN" sz="1600" b="1" i="0" dirty="0">
                <a:solidFill>
                  <a:srgbClr val="060607"/>
                </a:solidFill>
                <a:effectLst/>
              </a:rPr>
              <a:t>: </a:t>
            </a:r>
            <a:r>
              <a:rPr lang="zh-CN" altLang="en-US" sz="1600" b="1" i="0" dirty="0">
                <a:solidFill>
                  <a:srgbClr val="060607"/>
                </a:solidFill>
                <a:effectLst/>
              </a:rPr>
              <a:t>学生管理模块</a:t>
            </a:r>
            <a:endParaRPr lang="en-US" altLang="zh-CN" sz="1600" b="1" i="0" dirty="0">
              <a:solidFill>
                <a:srgbClr val="060607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060607"/>
                </a:solidFill>
                <a:effectLst/>
              </a:rPr>
              <a:t>设计学生管理模块的数据库表。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060607"/>
                </a:solidFill>
                <a:effectLst/>
              </a:rPr>
              <a:t>实现学生管理的后端逻辑、前端页面。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060607"/>
                </a:solidFill>
                <a:effectLst/>
              </a:rPr>
              <a:t>集成模块</a:t>
            </a:r>
            <a:r>
              <a:rPr lang="zh-CN" altLang="en-US" sz="1600" dirty="0">
                <a:solidFill>
                  <a:srgbClr val="060607"/>
                </a:solidFill>
              </a:rPr>
              <a:t>，</a:t>
            </a:r>
            <a:r>
              <a:rPr lang="zh-CN" altLang="en-US" sz="1600" b="0" i="0" dirty="0">
                <a:solidFill>
                  <a:srgbClr val="060607"/>
                </a:solidFill>
                <a:effectLst/>
              </a:rPr>
              <a:t>进行功能测试。</a:t>
            </a:r>
          </a:p>
          <a:p>
            <a:pPr>
              <a:lnSpc>
                <a:spcPct val="130000"/>
              </a:lnSpc>
            </a:pPr>
            <a:r>
              <a:rPr kumimoji="1" lang="zh-CN" altLang="en-US" sz="1600" b="1" dirty="0">
                <a:ea typeface="Source Han Sans SC Normal" panose="020B0400000000000000" pitchFamily="34" charset="-128"/>
              </a:rPr>
              <a:t>第</a:t>
            </a:r>
            <a:r>
              <a:rPr kumimoji="1" lang="en-US" altLang="zh-CN" sz="1600" b="1" dirty="0">
                <a:ea typeface="Source Han Sans SC Normal" panose="020B0400000000000000" pitchFamily="34" charset="-128"/>
              </a:rPr>
              <a:t>3</a:t>
            </a:r>
            <a:r>
              <a:rPr kumimoji="1" lang="zh-CN" altLang="en-US" sz="1600" b="1" dirty="0">
                <a:ea typeface="Source Han Sans SC Normal" panose="020B0400000000000000" pitchFamily="34" charset="-128"/>
              </a:rPr>
              <a:t>周</a:t>
            </a:r>
            <a:r>
              <a:rPr kumimoji="1" lang="en-US" altLang="zh-CN" sz="1600" b="1" dirty="0">
                <a:ea typeface="Source Han Sans SC Normal" panose="020B0400000000000000" pitchFamily="34" charset="-128"/>
              </a:rPr>
              <a:t>: </a:t>
            </a:r>
            <a:r>
              <a:rPr lang="zh-CN" altLang="en-US" sz="1600" b="1" i="0" dirty="0">
                <a:solidFill>
                  <a:srgbClr val="060607"/>
                </a:solidFill>
                <a:effectLst/>
              </a:rPr>
              <a:t>后勤中心模块</a:t>
            </a:r>
            <a:endParaRPr lang="en-US" altLang="zh-CN" sz="1600" b="1" i="0" dirty="0">
              <a:solidFill>
                <a:srgbClr val="060607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060607"/>
                </a:solidFill>
                <a:effectLst/>
              </a:rPr>
              <a:t>设计后勤中心模块的数据库表。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060607"/>
                </a:solidFill>
                <a:effectLst/>
              </a:rPr>
              <a:t>实现后勤中心的后端逻辑、前端页面。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060607"/>
                </a:solidFill>
                <a:effectLst/>
              </a:rPr>
              <a:t>集成模块，进行功能测试。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ll/>
      </p:transition>
    </mc:Choice>
    <mc:Fallback xmlns="">
      <p:transition spd="med">
        <p:pull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0" y="-1"/>
            <a:ext cx="12192000" cy="6858002"/>
            <a:chOff x="0" y="-1"/>
            <a:chExt cx="12192000" cy="6858002"/>
          </a:xfrm>
        </p:grpSpPr>
        <p:sp>
          <p:nvSpPr>
            <p:cNvPr id="41" name="矩形 40"/>
            <p:cNvSpPr/>
            <p:nvPr/>
          </p:nvSpPr>
          <p:spPr>
            <a:xfrm>
              <a:off x="0" y="-1"/>
              <a:ext cx="12192000" cy="706266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0" y="708047"/>
              <a:ext cx="12192000" cy="132378"/>
            </a:xfrm>
            <a:prstGeom prst="rect">
              <a:avLst/>
            </a:prstGeom>
            <a:gradFill>
              <a:gsLst>
                <a:gs pos="0">
                  <a:srgbClr val="C00000">
                    <a:alpha val="32000"/>
                  </a:srgbClr>
                </a:gs>
                <a:gs pos="100000">
                  <a:srgbClr val="C00000">
                    <a:lumMod val="94000"/>
                    <a:lumOff val="6000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0" y="6453336"/>
              <a:ext cx="12192000" cy="404665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33400" y="140547"/>
            <a:ext cx="11901234" cy="6795389"/>
            <a:chOff x="133400" y="140547"/>
            <a:chExt cx="11901234" cy="6795389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4" cstate="screen">
              <a:alphaModFix amt="70000"/>
            </a:blip>
            <a:stretch>
              <a:fillRect/>
            </a:stretch>
          </p:blipFill>
          <p:spPr>
            <a:xfrm>
              <a:off x="9840416" y="140547"/>
              <a:ext cx="2031325" cy="403124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5" cstate="screen">
              <a:alphaModFix amt="50000"/>
            </a:blip>
            <a:stretch>
              <a:fillRect/>
            </a:stretch>
          </p:blipFill>
          <p:spPr>
            <a:xfrm>
              <a:off x="8996245" y="6572902"/>
              <a:ext cx="3038389" cy="185483"/>
            </a:xfrm>
            <a:prstGeom prst="rect">
              <a:avLst/>
            </a:prstGeom>
          </p:spPr>
        </p:pic>
        <p:pic>
          <p:nvPicPr>
            <p:cNvPr id="47" name="图片 46" descr="图片包含 游戏机, 画, 钟表&#10;&#10;描述已自动生成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3400" y="6453336"/>
              <a:ext cx="2362200" cy="482600"/>
            </a:xfrm>
            <a:prstGeom prst="rect">
              <a:avLst/>
            </a:prstGeom>
          </p:spPr>
        </p:pic>
      </p:grpSp>
      <p:sp>
        <p:nvSpPr>
          <p:cNvPr id="26" name="文本框 25"/>
          <p:cNvSpPr txBox="1"/>
          <p:nvPr/>
        </p:nvSpPr>
        <p:spPr>
          <a:xfrm>
            <a:off x="175107" y="116852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XX</a:t>
            </a:r>
            <a:endParaRPr kumimoji="1" lang="zh-CN" altLang="en-US" sz="24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7" name="直线连接符 26"/>
          <p:cNvCxnSpPr/>
          <p:nvPr/>
        </p:nvCxnSpPr>
        <p:spPr>
          <a:xfrm>
            <a:off x="839416" y="124472"/>
            <a:ext cx="0" cy="418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013650" y="140547"/>
            <a:ext cx="156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i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Sprint</a:t>
            </a:r>
            <a:r>
              <a:rPr lang="zh-CN" altLang="en-US" sz="2400" b="1" i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计划</a:t>
            </a:r>
            <a:endParaRPr kumimoji="1" lang="zh-CN" altLang="en-US" sz="24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DCF21B3-DD9D-4653-979F-B0200F32738D}"/>
              </a:ext>
            </a:extLst>
          </p:cNvPr>
          <p:cNvSpPr txBox="1"/>
          <p:nvPr/>
        </p:nvSpPr>
        <p:spPr>
          <a:xfrm>
            <a:off x="926965" y="1888230"/>
            <a:ext cx="4432975" cy="278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i="0" dirty="0">
                <a:solidFill>
                  <a:srgbClr val="060607"/>
                </a:solidFill>
                <a:effectLst/>
              </a:rPr>
              <a:t>Sprint </a:t>
            </a:r>
            <a:r>
              <a:rPr lang="en-US" altLang="zh-CN" sz="2000" b="1" dirty="0">
                <a:solidFill>
                  <a:srgbClr val="060607"/>
                </a:solidFill>
              </a:rPr>
              <a:t>3</a:t>
            </a:r>
            <a:r>
              <a:rPr lang="en-US" altLang="zh-CN" sz="2000" b="1" i="0" dirty="0">
                <a:solidFill>
                  <a:srgbClr val="060607"/>
                </a:solidFill>
                <a:effectLst/>
              </a:rPr>
              <a:t>: </a:t>
            </a:r>
            <a:r>
              <a:rPr lang="zh-CN" altLang="en-US" sz="2000" b="1" i="0" dirty="0">
                <a:solidFill>
                  <a:srgbClr val="060607"/>
                </a:solidFill>
                <a:effectLst/>
              </a:rPr>
              <a:t>系统集成和测试</a:t>
            </a:r>
            <a:endParaRPr lang="en-US" altLang="zh-CN" sz="2000" b="1" dirty="0">
              <a:solidFill>
                <a:srgbClr val="060607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rgbClr val="060607"/>
                </a:solidFill>
              </a:rPr>
              <a:t>目标</a:t>
            </a:r>
            <a:r>
              <a:rPr lang="en-US" altLang="zh-CN" sz="1600" b="1" dirty="0">
                <a:solidFill>
                  <a:srgbClr val="060607"/>
                </a:solidFill>
              </a:rPr>
              <a:t>: 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完成所有模块的集成，进行全面测试。</a:t>
            </a:r>
            <a:endParaRPr lang="en-US" altLang="zh-CN" sz="1600" i="0" dirty="0">
              <a:solidFill>
                <a:srgbClr val="060607"/>
              </a:solidFill>
              <a:effectLst/>
            </a:endParaRPr>
          </a:p>
          <a:p>
            <a:pPr algn="l"/>
            <a:r>
              <a:rPr lang="zh-CN" altLang="en-US" sz="1600" b="1" i="0" dirty="0">
                <a:solidFill>
                  <a:srgbClr val="060607"/>
                </a:solidFill>
                <a:effectLst/>
              </a:rPr>
              <a:t>第</a:t>
            </a:r>
            <a:r>
              <a:rPr lang="en-US" altLang="zh-CN" sz="1600" b="1" i="0" dirty="0">
                <a:solidFill>
                  <a:srgbClr val="060607"/>
                </a:solidFill>
                <a:effectLst/>
              </a:rPr>
              <a:t>1</a:t>
            </a:r>
            <a:r>
              <a:rPr lang="zh-CN" altLang="en-US" sz="1600" b="1" i="0" dirty="0">
                <a:solidFill>
                  <a:srgbClr val="060607"/>
                </a:solidFill>
                <a:effectLst/>
              </a:rPr>
              <a:t>周</a:t>
            </a:r>
            <a:r>
              <a:rPr lang="en-US" altLang="zh-CN" sz="1600" b="1" i="0" dirty="0">
                <a:solidFill>
                  <a:srgbClr val="060607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060607"/>
                </a:solidFill>
                <a:effectLst/>
              </a:rPr>
              <a:t>集成所有模块，确保系统整体运行流畅。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060607"/>
                </a:solidFill>
                <a:effectLst/>
              </a:rPr>
              <a:t>进行系统测试，包括功能测试、性能测试等。</a:t>
            </a:r>
          </a:p>
          <a:p>
            <a:pPr algn="l"/>
            <a:r>
              <a:rPr lang="zh-CN" altLang="en-US" sz="1600" b="1" i="0" dirty="0">
                <a:solidFill>
                  <a:srgbClr val="060607"/>
                </a:solidFill>
                <a:effectLst/>
              </a:rPr>
              <a:t>第</a:t>
            </a:r>
            <a:r>
              <a:rPr lang="en-US" altLang="zh-CN" sz="1600" b="1" i="0" dirty="0">
                <a:solidFill>
                  <a:srgbClr val="060607"/>
                </a:solidFill>
                <a:effectLst/>
              </a:rPr>
              <a:t>2</a:t>
            </a:r>
            <a:r>
              <a:rPr lang="zh-CN" altLang="en-US" sz="1600" b="1" i="0" dirty="0">
                <a:solidFill>
                  <a:srgbClr val="060607"/>
                </a:solidFill>
                <a:effectLst/>
              </a:rPr>
              <a:t>周</a:t>
            </a:r>
            <a:r>
              <a:rPr lang="en-US" altLang="zh-CN" sz="1600" b="1" i="0" dirty="0">
                <a:solidFill>
                  <a:srgbClr val="060607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060607"/>
                </a:solidFill>
                <a:effectLst/>
              </a:rPr>
              <a:t>修复发现的问题和缺陷。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优化系统性能和用户体验。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编写用户手册和开发文档。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028789-D67A-4EF4-A107-7A9F9825E87B}"/>
              </a:ext>
            </a:extLst>
          </p:cNvPr>
          <p:cNvSpPr txBox="1"/>
          <p:nvPr/>
        </p:nvSpPr>
        <p:spPr>
          <a:xfrm>
            <a:off x="5972623" y="1888230"/>
            <a:ext cx="5612859" cy="1999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0" dirty="0">
                <a:solidFill>
                  <a:srgbClr val="060607"/>
                </a:solidFill>
                <a:effectLst/>
                <a:ea typeface="微软雅黑" panose="020B0503020204020204" pitchFamily="34" charset="-122"/>
                <a:cs typeface="阿里巴巴普惠体 2.0 65 Medium" panose="00020600040101010101" pitchFamily="18" charset="-122"/>
              </a:rPr>
              <a:t>Sprint 4: </a:t>
            </a:r>
            <a:r>
              <a:rPr lang="zh-CN" altLang="en-US" sz="2000" b="1" i="0" dirty="0">
                <a:solidFill>
                  <a:srgbClr val="060607"/>
                </a:solidFill>
                <a:effectLst/>
                <a:ea typeface="微软雅黑" panose="020B0503020204020204" pitchFamily="34" charset="-122"/>
                <a:cs typeface="阿里巴巴普惠体 2.0 65 Medium" panose="00020600040101010101" pitchFamily="18" charset="-122"/>
              </a:rPr>
              <a:t>项目评估与经验总结</a:t>
            </a:r>
          </a:p>
          <a:p>
            <a:pPr algn="l"/>
            <a:r>
              <a:rPr lang="zh-CN" altLang="en-US" sz="1600" b="1" i="0" dirty="0">
                <a:solidFill>
                  <a:srgbClr val="060607"/>
                </a:solidFill>
                <a:effectLst/>
                <a:ea typeface="微软雅黑" panose="020B0503020204020204" pitchFamily="34" charset="-122"/>
                <a:cs typeface="阿里巴巴普惠体 2.0 65 Medium" panose="00020600040101010101" pitchFamily="18" charset="-122"/>
              </a:rPr>
              <a:t>目标</a:t>
            </a:r>
            <a:r>
              <a:rPr lang="en-US" altLang="zh-CN" sz="1600" b="0" i="0" dirty="0">
                <a:solidFill>
                  <a:srgbClr val="060607"/>
                </a:solidFill>
                <a:effectLst/>
                <a:ea typeface="微软雅黑" panose="020B0503020204020204" pitchFamily="34" charset="-122"/>
                <a:cs typeface="阿里巴巴普惠体 2.0 65 Medium" panose="00020600040101010101" pitchFamily="18" charset="-122"/>
              </a:rPr>
              <a:t>: 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ea typeface="微软雅黑" panose="020B0503020204020204" pitchFamily="34" charset="-122"/>
                <a:cs typeface="阿里巴巴普惠体 2.0 65 Medium" panose="00020600040101010101" pitchFamily="18" charset="-122"/>
              </a:rPr>
              <a:t>准备项目演示，进行自我评估，总结项目经验。</a:t>
            </a:r>
          </a:p>
          <a:p>
            <a:pPr algn="l"/>
            <a:r>
              <a:rPr lang="zh-CN" altLang="en-US" sz="1600" b="1" i="0" dirty="0">
                <a:solidFill>
                  <a:srgbClr val="060607"/>
                </a:solidFill>
                <a:effectLst/>
                <a:ea typeface="微软雅黑" panose="020B0503020204020204" pitchFamily="34" charset="-122"/>
                <a:cs typeface="阿里巴巴普惠体 2.0 65 Medium" panose="00020600040101010101" pitchFamily="18" charset="-122"/>
              </a:rPr>
              <a:t>第</a:t>
            </a:r>
            <a:r>
              <a:rPr lang="en-US" altLang="zh-CN" sz="1600" b="1" i="0" dirty="0">
                <a:solidFill>
                  <a:srgbClr val="060607"/>
                </a:solidFill>
                <a:effectLst/>
                <a:ea typeface="微软雅黑" panose="020B0503020204020204" pitchFamily="34" charset="-122"/>
                <a:cs typeface="阿里巴巴普惠体 2.0 65 Medium" panose="00020600040101010101" pitchFamily="18" charset="-122"/>
              </a:rPr>
              <a:t>1</a:t>
            </a:r>
            <a:r>
              <a:rPr lang="zh-CN" altLang="en-US" sz="1600" b="1" i="0" dirty="0">
                <a:solidFill>
                  <a:srgbClr val="060607"/>
                </a:solidFill>
                <a:effectLst/>
                <a:ea typeface="微软雅黑" panose="020B0503020204020204" pitchFamily="34" charset="-122"/>
                <a:cs typeface="阿里巴巴普惠体 2.0 65 Medium" panose="00020600040101010101" pitchFamily="18" charset="-122"/>
              </a:rPr>
              <a:t>周</a:t>
            </a:r>
            <a:r>
              <a:rPr lang="en-US" altLang="zh-CN" sz="1600" b="1" i="0" dirty="0">
                <a:solidFill>
                  <a:srgbClr val="060607"/>
                </a:solidFill>
                <a:effectLst/>
                <a:ea typeface="微软雅黑" panose="020B0503020204020204" pitchFamily="34" charset="-122"/>
                <a:cs typeface="阿里巴巴普惠体 2.0 65 Medium" panose="00020600040101010101" pitchFamily="18" charset="-122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60607"/>
                </a:solidFill>
                <a:ea typeface="微软雅黑" panose="020B0503020204020204" pitchFamily="34" charset="-122"/>
                <a:cs typeface="阿里巴巴普惠体 2.0 65 Medium" panose="00020600040101010101" pitchFamily="18" charset="-122"/>
              </a:rPr>
              <a:t>准备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ea typeface="微软雅黑" panose="020B0503020204020204" pitchFamily="34" charset="-122"/>
                <a:cs typeface="阿里巴巴普惠体 2.0 65 Medium" panose="00020600040101010101" pitchFamily="18" charset="-122"/>
              </a:rPr>
              <a:t>项目演示。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060607"/>
                </a:solidFill>
                <a:effectLst/>
                <a:ea typeface="微软雅黑" panose="020B0503020204020204" pitchFamily="34" charset="-122"/>
                <a:cs typeface="阿里巴巴普惠体 2.0 65 Medium" panose="00020600040101010101" pitchFamily="18" charset="-122"/>
              </a:rPr>
              <a:t>收集成员反馈，进行自我评估。</a:t>
            </a:r>
            <a:endParaRPr kumimoji="1" lang="en-US" altLang="zh-CN" sz="1600" b="1" dirty="0">
              <a:ea typeface="微软雅黑" panose="020B0503020204020204" pitchFamily="34" charset="-122"/>
              <a:cs typeface="阿里巴巴普惠体 2.0 65 Medium" panose="00020600040101010101" pitchFamily="18" charset="-122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ea typeface="微软雅黑" panose="020B0503020204020204" pitchFamily="34" charset="-122"/>
                <a:cs typeface="阿里巴巴普惠体 2.0 65 Medium" panose="00020600040101010101" pitchFamily="18" charset="-122"/>
              </a:rPr>
              <a:t>准备提交材料，总结项目经验</a:t>
            </a:r>
            <a:endParaRPr kumimoji="1" lang="en-US" altLang="zh-CN" sz="1600" dirty="0">
              <a:ea typeface="微软雅黑" panose="020B0503020204020204" pitchFamily="34" charset="-122"/>
              <a:cs typeface="阿里巴巴普惠体 2.0 65 Medium" panose="00020600040101010101" pitchFamily="18" charset="-122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kumimoji="1" lang="en-US" altLang="zh-CN" sz="1600" dirty="0">
              <a:ea typeface="微软雅黑" panose="020B0503020204020204" pitchFamily="34" charset="-122"/>
              <a:cs typeface="阿里巴巴普惠体 2.0 65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6819329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Tc2ZGZiNzZiNDVlOGViOWVmM2JhOTY0NGJkNjUyYzg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lnSpc>
            <a:spcPct val="130000"/>
          </a:lnSpc>
          <a:defRPr kumimoji="1" sz="1200" dirty="0">
            <a:latin typeface="Source Han Sans SC Normal" panose="020B0400000000000000" pitchFamily="34" charset="-128"/>
            <a:ea typeface="Source Han Sans SC Normal" panose="020B0400000000000000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313</Words>
  <Application>Microsoft Office PowerPoint</Application>
  <PresentationFormat>宽屏</PresentationFormat>
  <Paragraphs>49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-apple-system</vt:lpstr>
      <vt:lpstr>等线</vt:lpstr>
      <vt:lpstr>Arial</vt:lpstr>
      <vt:lpstr>Office 主题​​</vt:lpstr>
      <vt:lpstr>PowerPoint 演示文稿</vt:lpstr>
      <vt:lpstr>PowerPoint 演示文稿</vt:lpstr>
    </vt:vector>
  </TitlesOfParts>
  <Manager>51P PT模 板 网</Manager>
  <Company>青晨网，www.qingchenwang.com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青晨网PPT之家</dc:creator>
  <cp:keywords>青晨网 www.qingchenwang.com</cp:keywords>
  <dc:description>www.qingchenwang.com</dc:description>
  <cp:lastModifiedBy>田 恒宇</cp:lastModifiedBy>
  <cp:revision>179</cp:revision>
  <dcterms:created xsi:type="dcterms:W3CDTF">2020-04-17T07:43:00Z</dcterms:created>
  <dcterms:modified xsi:type="dcterms:W3CDTF">2024-05-23T14:08:03Z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F8B13837D5C2445BA0F532196DADDDE9</vt:lpwstr>
  </property>
  <property fmtid="{D5CDD505-2E9C-101B-9397-08002B2CF9AE}" pid="3" name="KSOProductBuildVer">
    <vt:lpwstr>2052-11.1.0.11744</vt:lpwstr>
  </property>
</Properties>
</file>