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6858000" cy="9144000"/>
  <p:embeddedFontLst>
    <p:embeddedFont>
      <p:font typeface="Arsenal" charset="1" panose="00000500000000000000"/>
      <p:regular r:id="rId43"/>
    </p:embeddedFont>
    <p:embeddedFont>
      <p:font typeface="Radley" charset="1" panose="00000500000000000000"/>
      <p:regular r:id="rId44"/>
    </p:embeddedFont>
    <p:embeddedFont>
      <p:font typeface="Carlito" charset="1" panose="020F0502020204030204"/>
      <p:regular r:id="rId45"/>
    </p:embeddedFont>
    <p:embeddedFont>
      <p:font typeface="Carlito Bold" charset="1" panose="020F0502020204030204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5817" y="1684196"/>
            <a:ext cx="15056366" cy="4415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13"/>
              </a:lnSpc>
            </a:pPr>
            <a:r>
              <a:rPr lang="en-US" sz="12652">
                <a:solidFill>
                  <a:srgbClr val="AF9B8C"/>
                </a:solidFill>
                <a:latin typeface="Arsenal"/>
                <a:ea typeface="Arsenal"/>
                <a:cs typeface="Arsenal"/>
                <a:sym typeface="Arsenal"/>
              </a:rPr>
              <a:t>Powerlifting Performance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60416" y="7437150"/>
            <a:ext cx="7967169" cy="90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8"/>
              </a:lnSpc>
            </a:pPr>
            <a:r>
              <a:rPr lang="en-US" sz="5270" spc="210">
                <a:solidFill>
                  <a:srgbClr val="686A72"/>
                </a:solidFill>
                <a:latin typeface="Radley"/>
                <a:ea typeface="Radley"/>
                <a:cs typeface="Radley"/>
                <a:sym typeface="Radley"/>
              </a:rPr>
              <a:t>Hüseyin Can Kayım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5501" y="2654846"/>
            <a:ext cx="15556998" cy="7292343"/>
          </a:xfrm>
          <a:custGeom>
            <a:avLst/>
            <a:gdLst/>
            <a:ahLst/>
            <a:cxnLst/>
            <a:rect r="r" b="b" t="t" l="l"/>
            <a:pathLst>
              <a:path h="7292343" w="15556998">
                <a:moveTo>
                  <a:pt x="0" y="0"/>
                </a:moveTo>
                <a:lnTo>
                  <a:pt x="15556998" y="0"/>
                </a:lnTo>
                <a:lnTo>
                  <a:pt x="15556998" y="7292343"/>
                </a:lnTo>
                <a:lnTo>
                  <a:pt x="0" y="7292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Regression Models 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Classification Task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33952"/>
            <a:ext cx="16976647" cy="814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Goal: Classify lifters as "strong" or "average" based on Wilks Score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Binary Classification: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Class 0: Below median Wilks Score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Class 1: Above median Wilks Score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Same features as regression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Models evaluated: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Logistic Regression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KNN Classifier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Decision Tree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 Forest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46993" y="3850327"/>
            <a:ext cx="8941007" cy="4338708"/>
          </a:xfrm>
          <a:custGeom>
            <a:avLst/>
            <a:gdLst/>
            <a:ahLst/>
            <a:cxnLst/>
            <a:rect r="r" b="b" t="t" l="l"/>
            <a:pathLst>
              <a:path h="4338708" w="8941007">
                <a:moveTo>
                  <a:pt x="0" y="0"/>
                </a:moveTo>
                <a:lnTo>
                  <a:pt x="8941007" y="0"/>
                </a:lnTo>
                <a:lnTo>
                  <a:pt x="8941007" y="4338708"/>
                </a:lnTo>
                <a:lnTo>
                  <a:pt x="0" y="43387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47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Data Balance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233952"/>
            <a:ext cx="9482587" cy="668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Perfect Natural Balance: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Class 0: 993 instances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Class 1: 993 instances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No downsampling needed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Using Wilks Score ensures fair classification across: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ifferent weight classes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G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ender categories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Equipme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nt types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9686" y="544313"/>
            <a:ext cx="5617711" cy="9198374"/>
          </a:xfrm>
          <a:custGeom>
            <a:avLst/>
            <a:gdLst/>
            <a:ahLst/>
            <a:cxnLst/>
            <a:rect r="r" b="b" t="t" l="l"/>
            <a:pathLst>
              <a:path h="9198374" w="5617711">
                <a:moveTo>
                  <a:pt x="0" y="0"/>
                </a:moveTo>
                <a:lnTo>
                  <a:pt x="5617711" y="0"/>
                </a:lnTo>
                <a:lnTo>
                  <a:pt x="5617711" y="9198374"/>
                </a:lnTo>
                <a:lnTo>
                  <a:pt x="0" y="91983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4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Model Performance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11625" y="3759156"/>
            <a:ext cx="9482587" cy="374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Best Overall: Random Forest Classifier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Most Consistent: Logistic Regress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io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</a:t>
            </a:r>
          </a:p>
          <a:p>
            <a:pPr algn="l">
              <a:lnSpc>
                <a:spcPts val="5872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0113" y="6360418"/>
            <a:ext cx="16907774" cy="3042077"/>
          </a:xfrm>
          <a:custGeom>
            <a:avLst/>
            <a:gdLst/>
            <a:ahLst/>
            <a:cxnLst/>
            <a:rect r="r" b="b" t="t" l="l"/>
            <a:pathLst>
              <a:path h="3042077" w="16907774">
                <a:moveTo>
                  <a:pt x="0" y="0"/>
                </a:moveTo>
                <a:lnTo>
                  <a:pt x="16907774" y="0"/>
                </a:lnTo>
                <a:lnTo>
                  <a:pt x="16907774" y="3042077"/>
                </a:lnTo>
                <a:lnTo>
                  <a:pt x="0" y="30420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Cross-Validation Results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92895"/>
            <a:ext cx="16264878" cy="300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Logistic Regression: Stable performance across folds</a:t>
            </a:r>
          </a:p>
          <a:p>
            <a:pPr algn="l">
              <a:lnSpc>
                <a:spcPts val="5872"/>
              </a:lnSpc>
            </a:pP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 Forest: More consistent across f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olds</a:t>
            </a:r>
          </a:p>
          <a:p>
            <a:pPr algn="l">
              <a:lnSpc>
                <a:spcPts val="5872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19039" y="2855782"/>
            <a:ext cx="7877045" cy="6228361"/>
          </a:xfrm>
          <a:custGeom>
            <a:avLst/>
            <a:gdLst/>
            <a:ahLst/>
            <a:cxnLst/>
            <a:rect r="r" b="b" t="t" l="l"/>
            <a:pathLst>
              <a:path h="6228361" w="7877045">
                <a:moveTo>
                  <a:pt x="0" y="0"/>
                </a:moveTo>
                <a:lnTo>
                  <a:pt x="7877045" y="0"/>
                </a:lnTo>
                <a:lnTo>
                  <a:pt x="7877045" y="6228361"/>
                </a:lnTo>
                <a:lnTo>
                  <a:pt x="0" y="6228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Overfitting Analys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7745" y="3137703"/>
            <a:ext cx="7876255" cy="594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Logistic Regression: Shows excellent generalization</a:t>
            </a:r>
          </a:p>
          <a:p>
            <a:pPr algn="l">
              <a:lnSpc>
                <a:spcPts val="5872"/>
              </a:lnSpc>
            </a:pP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 Forest: Shows overfitting despite good test perf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ormance</a:t>
            </a:r>
          </a:p>
          <a:p>
            <a:pPr algn="l">
              <a:lnSpc>
                <a:spcPts val="5872"/>
              </a:lnSpc>
            </a:pPr>
          </a:p>
          <a:p>
            <a:pPr algn="l">
              <a:lnSpc>
                <a:spcPts val="5872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Week 2 - Conclusions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32607"/>
            <a:ext cx="15991555" cy="814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Regression models help predict lifter performance using basic demographic and event features.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Classification into "strong" vs. "average" using Wilks Score yielded well-balanced classes.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 Forest delivered highest accuracy, but showed signs of overfitting.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Logistic Regression offered more stable and generalizable results.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Model evaluation highlighted trade-offs between perf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ormance and generalization.</a:t>
            </a:r>
          </a:p>
          <a:p>
            <a:pPr algn="l">
              <a:lnSpc>
                <a:spcPts val="5872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Feature Selection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32607"/>
            <a:ext cx="16230600" cy="668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Method: Mutual Information Classification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Top 5 Ranked Features: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1. WeightClassKg (0.406)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2. Best3BenchKg (0.364)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3. Best3DeadliftKg (0.353)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4. TotalKg (0.336)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5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. Best3SquatKg (0.287)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 Forest Performance with MI-selected Features: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Cross-validation Score: 90.65% ± 0.0199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Feature Selection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32607"/>
            <a:ext cx="16230600" cy="668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Method: Random Forest Feature Importances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Top 5 Ranked Features: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1. Best3DeadliftKg (0.232)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2. Best3BenchKg (0.201)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3. TotalKg (0.137)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4. Wilks (0.114)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5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. WeightClassKg (0.101)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 Forest Performance with RF-selected Features: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Cross-validation Score: 97.05% ± 0.0073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0116" y="2367302"/>
            <a:ext cx="16087767" cy="8043884"/>
          </a:xfrm>
          <a:custGeom>
            <a:avLst/>
            <a:gdLst/>
            <a:ahLst/>
            <a:cxnLst/>
            <a:rect r="r" b="b" t="t" l="l"/>
            <a:pathLst>
              <a:path h="8043884" w="16087767">
                <a:moveTo>
                  <a:pt x="0" y="0"/>
                </a:moveTo>
                <a:lnTo>
                  <a:pt x="16087768" y="0"/>
                </a:lnTo>
                <a:lnTo>
                  <a:pt x="16087768" y="8043883"/>
                </a:lnTo>
                <a:lnTo>
                  <a:pt x="0" y="8043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Feature Selection 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0227" y="1515403"/>
            <a:ext cx="15227545" cy="166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04"/>
              </a:lnSpc>
            </a:pPr>
            <a:r>
              <a:rPr lang="en-US" sz="9717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Problem Statement &amp; Dataset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0227" y="4296337"/>
            <a:ext cx="16296169" cy="3073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9175" indent="-459588" lvl="1">
              <a:lnSpc>
                <a:spcPts val="5960"/>
              </a:lnSpc>
              <a:buFont typeface="Arial"/>
              <a:buChar char="•"/>
            </a:pPr>
            <a:r>
              <a:rPr lang="en-US" sz="4257" spc="170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Can we segment powerlifters based on performance metrics?</a:t>
            </a:r>
          </a:p>
          <a:p>
            <a:pPr algn="l" marL="919175" indent="-459588" lvl="1">
              <a:lnSpc>
                <a:spcPts val="5960"/>
              </a:lnSpc>
              <a:buFont typeface="Arial"/>
              <a:buChar char="•"/>
            </a:pPr>
            <a:r>
              <a:rPr lang="en-US" sz="4257" spc="170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Sample: 2,000 rows using random state </a:t>
            </a:r>
          </a:p>
          <a:p>
            <a:pPr algn="l" marL="919175" indent="-459588" lvl="1">
              <a:lnSpc>
                <a:spcPts val="5960"/>
              </a:lnSpc>
              <a:buFont typeface="Arial"/>
              <a:buChar char="•"/>
            </a:pPr>
            <a:r>
              <a:rPr lang="en-US" sz="4257" spc="170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Key variables: Age, lifts, total weight, sex, equipment etc.</a:t>
            </a:r>
          </a:p>
          <a:p>
            <a:pPr algn="l">
              <a:lnSpc>
                <a:spcPts val="5960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Feature Selection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32607"/>
            <a:ext cx="16230600" cy="521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Feature Selection Differences: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Both m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ethods agree on the importance of Best3BenchKg, Best3DeadliftKg, TotalKg, and WeightClassKg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main difference is that Mutual Information includes Best3SquatKg, while Random Forest includes Wilks score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ordering of importance is quite different between the methods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Feature Selection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32607"/>
            <a:ext cx="16230600" cy="3743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Performance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C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omparison: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Random Forest feature selection leads to better classification performance (97.05% vs 90.65%)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Random Forest selection also results in more consistent predictions (lower standard deviation: ±0.0073 vs ±0.0199)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Feature Selection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2736" y="2532607"/>
            <a:ext cx="17584976" cy="741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Interpretation: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Random Forest method seems to better capture the features that are most useful for classification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inclusion of the Wilks score (which combines weight and total lifted weight) by the Random Forest method appears to be beneficial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Both methods confirm that lifting performance metrics (especially bench press and deadlift) are strong predictors of sex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more stable performance of the Random Forest-selected features suggests they might be more robust predictors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83266"/>
            <a:ext cx="16933796" cy="6642539"/>
          </a:xfrm>
          <a:custGeom>
            <a:avLst/>
            <a:gdLst/>
            <a:ahLst/>
            <a:cxnLst/>
            <a:rect r="r" b="b" t="t" l="l"/>
            <a:pathLst>
              <a:path h="6642539" w="16933796">
                <a:moveTo>
                  <a:pt x="0" y="0"/>
                </a:moveTo>
                <a:lnTo>
                  <a:pt x="16933796" y="0"/>
                </a:lnTo>
                <a:lnTo>
                  <a:pt x="16933796" y="6642538"/>
                </a:lnTo>
                <a:lnTo>
                  <a:pt x="0" y="664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Principal Component Analysis (PCA)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8876" y="3040032"/>
            <a:ext cx="9342876" cy="6092190"/>
          </a:xfrm>
          <a:custGeom>
            <a:avLst/>
            <a:gdLst/>
            <a:ahLst/>
            <a:cxnLst/>
            <a:rect r="r" b="b" t="t" l="l"/>
            <a:pathLst>
              <a:path h="6092190" w="9342876">
                <a:moveTo>
                  <a:pt x="0" y="0"/>
                </a:moveTo>
                <a:lnTo>
                  <a:pt x="9342876" y="0"/>
                </a:lnTo>
                <a:lnTo>
                  <a:pt x="9342876" y="6092190"/>
                </a:lnTo>
                <a:lnTo>
                  <a:pt x="0" y="60921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38" t="0" r="-433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Principal Component Analysis (PCA)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144000" y="3040032"/>
            <a:ext cx="9144000" cy="6092190"/>
          </a:xfrm>
          <a:custGeom>
            <a:avLst/>
            <a:gdLst/>
            <a:ahLst/>
            <a:cxnLst/>
            <a:rect r="r" b="b" t="t" l="l"/>
            <a:pathLst>
              <a:path h="6092190" w="9144000">
                <a:moveTo>
                  <a:pt x="0" y="0"/>
                </a:moveTo>
                <a:lnTo>
                  <a:pt x="9144000" y="0"/>
                </a:lnTo>
                <a:lnTo>
                  <a:pt x="9144000" y="6092190"/>
                </a:lnTo>
                <a:lnTo>
                  <a:pt x="0" y="6092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Principal Component Analysis (PCA)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2736" y="3371049"/>
            <a:ext cx="17584976" cy="521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Variance Explanation: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first 5 principal components capture 97.51% of the total variance in the data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first component alone explains 65.10% of the variance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second component adds another 18.38%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remaining three components contribute smaller but still significant amounts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Principal Component Analysis (PCA)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0718" y="3999880"/>
            <a:ext cx="17584976" cy="3008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Model Performance Comparison: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PCA-based model (5 PCs): 0.9650 (±0.0167)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Previous Random Forest with top 5 features: 0.9705 (±0.0073)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Previous Mutual Information top 5 features: 0.9065 (±0.0199)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7069012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Principal Component Analysis (PCA)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953" y="2427438"/>
            <a:ext cx="17839759" cy="741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Analysis: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PCA-based model performs very well (96.50% accuracy), slightly lower than the Random Forest feature selection (97.05%) but better than the Mutual Information selection (90.65%)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PCA model's variance (±0.0167) is higher than the RF feature selection (±0.0073) but lower than the MI selection (±0.0199)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Using just 5 principal components captures almost all the variance (97.51%) while maintaining high classification performance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This suggests that the original 8 features contain some redundant information that PCA effectively compressed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Week 3 - Conclusions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953" y="2427438"/>
            <a:ext cx="17839759" cy="668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Feature selection and PCA were used to improve model performance.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 Forest-selected features gave the highest accuracy (97.05%) and most consistent results.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PCA compressed data into 5 components, retaining 97.5% of variance with strong accuracy (96.50%).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Both methods confirmed bench press, deadlift, and total weight as key predictors.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 Forest feature selection was the most effective overall.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Project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953" y="2427438"/>
            <a:ext cx="17839759" cy="741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Problem Statement: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Identify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patterns in lifter characteristics and outcomes,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Understand the relationships between bodyweight, equipment type, and federations, and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Use this analysis to support predictive modeling and guide competitive powerlifting goals.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Summary Statistics: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b="true" sz="4483" spc="179">
                <a:solidFill>
                  <a:srgbClr val="AF9B8C"/>
                </a:solidFill>
                <a:latin typeface="Carlito Bold"/>
                <a:ea typeface="Carlito Bold"/>
                <a:cs typeface="Carlito Bold"/>
                <a:sym typeface="Carlito Bold"/>
              </a:rPr>
              <a:t>Sample Size: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2,000 lifters.            </a:t>
            </a:r>
            <a:r>
              <a:rPr lang="en-US" b="true" sz="4483" spc="179">
                <a:solidFill>
                  <a:srgbClr val="AF9B8C"/>
                </a:solidFill>
                <a:latin typeface="Carlito Bold"/>
                <a:ea typeface="Carlito Bold"/>
                <a:cs typeface="Carlito Bold"/>
                <a:sym typeface="Carlito Bold"/>
              </a:rPr>
              <a:t> Mean Age: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34.1 years.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b="true" sz="4483" spc="179">
                <a:solidFill>
                  <a:srgbClr val="AF9B8C"/>
                </a:solidFill>
                <a:latin typeface="Carlito Bold"/>
                <a:ea typeface="Carlito Bold"/>
                <a:cs typeface="Carlito Bold"/>
                <a:sym typeface="Carlito Bold"/>
              </a:rPr>
              <a:t>Mean Bodyweight: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81.8 kg.</a:t>
            </a:r>
            <a:r>
              <a:rPr lang="en-US" b="true" sz="4483" spc="179">
                <a:solidFill>
                  <a:srgbClr val="AF9B8C"/>
                </a:solidFill>
                <a:latin typeface="Carlito Bold"/>
                <a:ea typeface="Carlito Bold"/>
                <a:cs typeface="Carlito Bold"/>
                <a:sym typeface="Carlito Bold"/>
              </a:rPr>
              <a:t>          Mean Total Lifted: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515.2 kg.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b="true" sz="4483" spc="179">
                <a:solidFill>
                  <a:srgbClr val="AF9B8C"/>
                </a:solidFill>
                <a:latin typeface="Carlito Bold"/>
                <a:ea typeface="Carlito Bold"/>
                <a:cs typeface="Carlito Bold"/>
                <a:sym typeface="Carlito Bold"/>
              </a:rPr>
              <a:t>Missing Data: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Minimal after preprocessing.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4151" y="291465"/>
            <a:ext cx="15055830" cy="166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79"/>
              </a:lnSpc>
            </a:pPr>
            <a:r>
              <a:rPr lang="en-US" sz="96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Preprocessing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14151" y="1944685"/>
            <a:ext cx="15740653" cy="7705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49362" indent="-424681" lvl="1">
              <a:lnSpc>
                <a:spcPts val="5507"/>
              </a:lnSpc>
              <a:buFont typeface="Arial"/>
              <a:buChar char="•"/>
            </a:pPr>
            <a:r>
              <a:rPr lang="en-US" sz="3934" spc="157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Summary statistics were computed for key numeric features (e.g., mean, std dev).</a:t>
            </a:r>
          </a:p>
          <a:p>
            <a:pPr algn="just" marL="849362" indent="-424681" lvl="1">
              <a:lnSpc>
                <a:spcPts val="5507"/>
              </a:lnSpc>
              <a:buFont typeface="Arial"/>
              <a:buChar char="•"/>
            </a:pPr>
            <a:r>
              <a:rPr lang="en-US" sz="3934" spc="157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Missing values were handled by removing records lacking essential numerical data.</a:t>
            </a:r>
          </a:p>
          <a:p>
            <a:pPr algn="just" marL="849362" indent="-424681" lvl="1">
              <a:lnSpc>
                <a:spcPts val="5507"/>
              </a:lnSpc>
              <a:buFont typeface="Arial"/>
              <a:buChar char="•"/>
            </a:pPr>
            <a:r>
              <a:rPr lang="en-US" sz="3934" spc="157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The large dataset allowed us to filter without losing significance.</a:t>
            </a:r>
          </a:p>
          <a:p>
            <a:pPr algn="just" marL="849362" indent="-424681" lvl="1">
              <a:lnSpc>
                <a:spcPts val="5507"/>
              </a:lnSpc>
              <a:buFont typeface="Arial"/>
              <a:buChar char="•"/>
            </a:pPr>
            <a:r>
              <a:rPr lang="en-US" sz="3934" spc="157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Categorical features identified: Sex, Equipment, Federation, etc.</a:t>
            </a:r>
          </a:p>
          <a:p>
            <a:pPr algn="just" marL="849362" indent="-424681" lvl="1">
              <a:lnSpc>
                <a:spcPts val="5507"/>
              </a:lnSpc>
              <a:buFont typeface="Arial"/>
              <a:buChar char="•"/>
            </a:pPr>
            <a:r>
              <a:rPr lang="en-US" sz="3934" spc="157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Missing values in categorical columns were acknowledged but excluded from clustering.</a:t>
            </a:r>
          </a:p>
          <a:p>
            <a:pPr algn="just" marL="849362" indent="-424681" lvl="1">
              <a:lnSpc>
                <a:spcPts val="5507"/>
              </a:lnSpc>
              <a:buFont typeface="Arial"/>
              <a:buChar char="•"/>
            </a:pPr>
            <a:r>
              <a:rPr lang="en-US" sz="3934" spc="157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Visu</a:t>
            </a:r>
            <a:r>
              <a:rPr lang="en-US" sz="3934" spc="157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al Aid: Distribution plots of key numeric attributes (distribution_plots.png)</a:t>
            </a:r>
          </a:p>
          <a:p>
            <a:pPr algn="just">
              <a:lnSpc>
                <a:spcPts val="5507"/>
              </a:lnSpc>
            </a:pP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96011"/>
            <a:ext cx="18288000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Data Selection &amp; Preprocessing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4120" y="2137165"/>
            <a:ext cx="17839759" cy="814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Data Source: OpenPowerlifting dataset.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Selectio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Filtered for essential columns: Best3SquatKg, Best3BenchKg, Best3DeadliftKg, Age, Country, MeetState, Tested.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Dropped rows with missing values in these columns.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Removed individual lift attempt columns.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Randomly s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ample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 2,000 rows for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an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alysis.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ss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g: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Num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ric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an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 categ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ric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al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summar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 generated.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Missing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v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lues iden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ified and handled.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Distributions of key numeric features visualized.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96011"/>
            <a:ext cx="18288000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Exploratory Data Analysis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4120" y="2137165"/>
            <a:ext cx="17839759" cy="814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Correlation Heatmap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Num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eric features show strong correlations, especially among lift totals and scoring metrics.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Boxplots: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Males lift more on average than females.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Equipped lift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rs h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ave higher tot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als compared to raw.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F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ede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rati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on &amp; Country Tre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nds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USA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an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 a f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ew f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ederat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ions dominat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 par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icipation.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Distributions: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Age, bodyweight, and lift totals visualized for normality and outliers.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120" y="4656147"/>
            <a:ext cx="8832692" cy="4416346"/>
          </a:xfrm>
          <a:custGeom>
            <a:avLst/>
            <a:gdLst/>
            <a:ahLst/>
            <a:cxnLst/>
            <a:rect r="r" b="b" t="t" l="l"/>
            <a:pathLst>
              <a:path h="4416346" w="8832692">
                <a:moveTo>
                  <a:pt x="0" y="0"/>
                </a:moveTo>
                <a:lnTo>
                  <a:pt x="8832693" y="0"/>
                </a:lnTo>
                <a:lnTo>
                  <a:pt x="8832693" y="4416346"/>
                </a:lnTo>
                <a:lnTo>
                  <a:pt x="0" y="44163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31187" y="4656147"/>
            <a:ext cx="8832692" cy="4416346"/>
          </a:xfrm>
          <a:custGeom>
            <a:avLst/>
            <a:gdLst/>
            <a:ahLst/>
            <a:cxnLst/>
            <a:rect r="r" b="b" t="t" l="l"/>
            <a:pathLst>
              <a:path h="4416346" w="8832692">
                <a:moveTo>
                  <a:pt x="0" y="0"/>
                </a:moveTo>
                <a:lnTo>
                  <a:pt x="8832693" y="0"/>
                </a:lnTo>
                <a:lnTo>
                  <a:pt x="8832693" y="4416346"/>
                </a:lnTo>
                <a:lnTo>
                  <a:pt x="0" y="4416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696011"/>
            <a:ext cx="18288000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Clustering Summary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4120" y="2137165"/>
            <a:ext cx="17839759" cy="153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Hiera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rchical Clustering: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erf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med on raw and st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an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dard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ized num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eric features.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96011"/>
            <a:ext cx="18288000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Regression Analysis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4120" y="3072349"/>
            <a:ext cx="17839759" cy="594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Target: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redicting TotalKg (total weight lifted).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Models Evaluated: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Linear Regression, KNN, Decision Tree, Random Forest.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Result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andom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Forest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Reg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ressi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on achieve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 highest R².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KNN optimized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for best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n_n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eighbors.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Model performances compared by R² and RMSE.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96011"/>
            <a:ext cx="18288000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Classification Analysis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4120" y="2137165"/>
            <a:ext cx="17839759" cy="668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Target: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Bina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ry classification: StrongLifter (Wilks above median).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Models Evaluated: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Logistic Regression, KNN, Decision Tree, Random Forest.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Result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andom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Forest an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 Logistic Reg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ressi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on performe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 best.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10-fold cross-validat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ion and ov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erfitting analysis included.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Class balancing performed by downsampling.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96011"/>
            <a:ext cx="18288000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Feature Selection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377" y="2137165"/>
            <a:ext cx="18160623" cy="741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Methods Used: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Mutual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Information and Random Forest feature importance.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Top Features (Both Methods):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Age, B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odyweightKg, WeightClassKg, Best3SquatKg, Best3BenchKg, Best3DeadliftKg, TotalKg, Wilks.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Comparison: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Both methods agree on key predictors..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Model Evaluation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andom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Forest clas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sifie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 with 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op 5 features from each m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ethod.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Cross-validat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ion used to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assess performance.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696011"/>
            <a:ext cx="18288000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Principal Component Analysis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689" y="3007854"/>
            <a:ext cx="18160623" cy="521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PCA Performed on Numeric Featu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res: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Standardized features before PCA.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First 5 principal components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explain ~97.5%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of variance.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Feature contributions visualized.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Modeling with PCA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andom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 Forest clas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sifie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 trained 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on first 5 PCs.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Performance compar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ed to feature select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ion method</a:t>
            </a: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s.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78700" y="3270821"/>
            <a:ext cx="6130599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Thank You...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0084" y="6329372"/>
            <a:ext cx="18160623" cy="153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2"/>
              </a:lnSpc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GitHub: </a:t>
            </a:r>
          </a:p>
          <a:p>
            <a:pPr algn="l">
              <a:lnSpc>
                <a:spcPts val="5872"/>
              </a:lnSpc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https://github.com/HCanKayim/Powerlifting-Performance-Analysis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8233407" cy="2769719"/>
          </a:xfrm>
          <a:custGeom>
            <a:avLst/>
            <a:gdLst/>
            <a:ahLst/>
            <a:cxnLst/>
            <a:rect r="r" b="b" t="t" l="l"/>
            <a:pathLst>
              <a:path h="2769719" w="8233407">
                <a:moveTo>
                  <a:pt x="0" y="0"/>
                </a:moveTo>
                <a:lnTo>
                  <a:pt x="8233407" y="0"/>
                </a:lnTo>
                <a:lnTo>
                  <a:pt x="8233407" y="2769719"/>
                </a:lnTo>
                <a:lnTo>
                  <a:pt x="0" y="2769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3" t="-716" r="-492" b="-995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62107" y="5143500"/>
            <a:ext cx="8233407" cy="2771691"/>
          </a:xfrm>
          <a:custGeom>
            <a:avLst/>
            <a:gdLst/>
            <a:ahLst/>
            <a:cxnLst/>
            <a:rect r="r" b="b" t="t" l="l"/>
            <a:pathLst>
              <a:path h="2771691" w="8233407">
                <a:moveTo>
                  <a:pt x="0" y="0"/>
                </a:moveTo>
                <a:lnTo>
                  <a:pt x="8233408" y="0"/>
                </a:lnTo>
                <a:lnTo>
                  <a:pt x="8233408" y="2771691"/>
                </a:lnTo>
                <a:lnTo>
                  <a:pt x="0" y="27716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" t="-98424" r="-12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09865"/>
            <a:ext cx="16230600" cy="289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70497" indent="-435248" lvl="1">
              <a:lnSpc>
                <a:spcPts val="5644"/>
              </a:lnSpc>
              <a:buFont typeface="Arial"/>
              <a:buChar char="•"/>
            </a:pPr>
            <a:r>
              <a:rPr lang="en-US" sz="4031" spc="161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Age and bodyweight are normally distributed, with most lifters between 25–40 years old and 65–100 kg bodyweight.</a:t>
            </a:r>
          </a:p>
          <a:p>
            <a:pPr algn="just" marL="870497" indent="-435248" lvl="1">
              <a:lnSpc>
                <a:spcPts val="5644"/>
              </a:lnSpc>
              <a:buFont typeface="Arial"/>
              <a:buChar char="•"/>
            </a:pPr>
            <a:r>
              <a:rPr lang="en-US" sz="4031" spc="161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P</a:t>
            </a:r>
            <a:r>
              <a:rPr lang="en-US" sz="4031" spc="161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erformance measures (TotalKg, Best3SquatKg, etc.) show a long right tail — top lifters skew the results upward.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75478"/>
            <a:ext cx="4981571" cy="3985257"/>
          </a:xfrm>
          <a:custGeom>
            <a:avLst/>
            <a:gdLst/>
            <a:ahLst/>
            <a:cxnLst/>
            <a:rect r="r" b="b" t="t" l="l"/>
            <a:pathLst>
              <a:path h="3985257" w="4981571">
                <a:moveTo>
                  <a:pt x="0" y="0"/>
                </a:moveTo>
                <a:lnTo>
                  <a:pt x="4981571" y="0"/>
                </a:lnTo>
                <a:lnTo>
                  <a:pt x="4981571" y="3985256"/>
                </a:lnTo>
                <a:lnTo>
                  <a:pt x="0" y="3985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5110" y="2175478"/>
            <a:ext cx="9574190" cy="3985257"/>
          </a:xfrm>
          <a:custGeom>
            <a:avLst/>
            <a:gdLst/>
            <a:ahLst/>
            <a:cxnLst/>
            <a:rect r="r" b="b" t="t" l="l"/>
            <a:pathLst>
              <a:path h="3985257" w="9574190">
                <a:moveTo>
                  <a:pt x="0" y="0"/>
                </a:moveTo>
                <a:lnTo>
                  <a:pt x="9574190" y="0"/>
                </a:lnTo>
                <a:lnTo>
                  <a:pt x="9574190" y="3985256"/>
                </a:lnTo>
                <a:lnTo>
                  <a:pt x="0" y="398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9377"/>
            <a:ext cx="15978864" cy="166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79"/>
              </a:lnSpc>
            </a:pPr>
            <a:r>
              <a:rPr lang="en-US" sz="96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502014"/>
            <a:ext cx="4866522" cy="2780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1"/>
              </a:lnSpc>
            </a:pPr>
            <a:r>
              <a:rPr lang="en-US" sz="2100" spc="84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BodyweightKg has a moderate positive correlation with TotalKg, suggesting heavier athletes tend to lift more.</a:t>
            </a:r>
          </a:p>
          <a:p>
            <a:pPr algn="just">
              <a:lnSpc>
                <a:spcPts val="2751"/>
              </a:lnSpc>
            </a:pPr>
          </a:p>
          <a:p>
            <a:pPr algn="just">
              <a:lnSpc>
                <a:spcPts val="2751"/>
              </a:lnSpc>
            </a:pPr>
            <a:r>
              <a:rPr lang="en-US" sz="2100" spc="84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Strength scoring metrics (Wilks, Glossbrenner, IPFPoints) are also positively correlated with total lifted weight.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85110" y="6502014"/>
            <a:ext cx="9574190" cy="2437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0"/>
              </a:lnSpc>
            </a:pPr>
            <a:r>
              <a:rPr lang="en-US" sz="2099" spc="83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Most lifters are male and compete in the “Raw” or “Wraps” equipment categories.</a:t>
            </a:r>
          </a:p>
          <a:p>
            <a:pPr algn="just">
              <a:lnSpc>
                <a:spcPts val="2750"/>
              </a:lnSpc>
            </a:pPr>
          </a:p>
          <a:p>
            <a:pPr algn="just">
              <a:lnSpc>
                <a:spcPts val="2750"/>
              </a:lnSpc>
            </a:pPr>
            <a:r>
              <a:rPr lang="en-US" sz="2099" spc="83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Males tend to lift significantly more weight than females in total.</a:t>
            </a:r>
          </a:p>
          <a:p>
            <a:pPr algn="just">
              <a:lnSpc>
                <a:spcPts val="2750"/>
              </a:lnSpc>
            </a:pPr>
          </a:p>
          <a:p>
            <a:pPr algn="just">
              <a:lnSpc>
                <a:spcPts val="2750"/>
              </a:lnSpc>
            </a:pPr>
            <a:r>
              <a:rPr lang="en-US" sz="2099" spc="83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Lifters using equipment (like single-ply or multi-ply suits) generally post higher totals compared to raw lifters.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338287"/>
            <a:ext cx="10020380" cy="5010190"/>
          </a:xfrm>
          <a:custGeom>
            <a:avLst/>
            <a:gdLst/>
            <a:ahLst/>
            <a:cxnLst/>
            <a:rect r="r" b="b" t="t" l="l"/>
            <a:pathLst>
              <a:path h="5010190" w="10020380">
                <a:moveTo>
                  <a:pt x="0" y="0"/>
                </a:moveTo>
                <a:lnTo>
                  <a:pt x="10020380" y="0"/>
                </a:lnTo>
                <a:lnTo>
                  <a:pt x="10020380" y="5010189"/>
                </a:lnTo>
                <a:lnTo>
                  <a:pt x="0" y="50101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17624"/>
            <a:ext cx="17079875" cy="166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78"/>
              </a:lnSpc>
            </a:pPr>
            <a:r>
              <a:rPr lang="en-US" sz="9698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Hierarchical Clustering (Raw Data)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49080" y="3195412"/>
            <a:ext cx="6721561" cy="5825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6237" indent="-473118" lvl="1">
              <a:lnSpc>
                <a:spcPts val="5741"/>
              </a:lnSpc>
              <a:buFont typeface="Arial"/>
              <a:buChar char="•"/>
            </a:pPr>
            <a:r>
              <a:rPr lang="en-US" sz="4382" spc="175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Used Ward’s linkage on raw data</a:t>
            </a:r>
          </a:p>
          <a:p>
            <a:pPr algn="l" marL="946237" indent="-473118" lvl="1">
              <a:lnSpc>
                <a:spcPts val="5741"/>
              </a:lnSpc>
              <a:buFont typeface="Arial"/>
              <a:buChar char="•"/>
            </a:pPr>
            <a:r>
              <a:rPr lang="en-US" sz="4382" spc="175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No scaling features with large values dominate</a:t>
            </a:r>
          </a:p>
          <a:p>
            <a:pPr algn="l" marL="946237" indent="-473118" lvl="1">
              <a:lnSpc>
                <a:spcPts val="5741"/>
              </a:lnSpc>
              <a:buFont typeface="Arial"/>
              <a:buChar char="•"/>
            </a:pPr>
            <a:r>
              <a:rPr lang="en-US" sz="4382" spc="175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Clusters less meaningful</a:t>
            </a:r>
          </a:p>
          <a:p>
            <a:pPr algn="l">
              <a:lnSpc>
                <a:spcPts val="574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868" y="3338287"/>
            <a:ext cx="9966690" cy="4983345"/>
          </a:xfrm>
          <a:custGeom>
            <a:avLst/>
            <a:gdLst/>
            <a:ahLst/>
            <a:cxnLst/>
            <a:rect r="r" b="b" t="t" l="l"/>
            <a:pathLst>
              <a:path h="4983345" w="9966690">
                <a:moveTo>
                  <a:pt x="0" y="0"/>
                </a:moveTo>
                <a:lnTo>
                  <a:pt x="9966690" y="0"/>
                </a:lnTo>
                <a:lnTo>
                  <a:pt x="9966690" y="4983345"/>
                </a:lnTo>
                <a:lnTo>
                  <a:pt x="0" y="4983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2868" y="736674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Hierarchical Clustering (Standardized)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49080" y="2581817"/>
            <a:ext cx="6721561" cy="797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6237" indent="-473118" lvl="1">
              <a:lnSpc>
                <a:spcPts val="5741"/>
              </a:lnSpc>
              <a:buFont typeface="Arial"/>
              <a:buChar char="•"/>
            </a:pPr>
            <a:r>
              <a:rPr lang="en-US" sz="4382" spc="175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StandardScaler used to normalize feature scales</a:t>
            </a:r>
          </a:p>
          <a:p>
            <a:pPr algn="l" marL="946237" indent="-473118" lvl="1">
              <a:lnSpc>
                <a:spcPts val="5741"/>
              </a:lnSpc>
              <a:buFont typeface="Arial"/>
              <a:buChar char="•"/>
            </a:pPr>
            <a:r>
              <a:rPr lang="en-US" sz="4382" spc="175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Revealed more balanced and interpretable clusters</a:t>
            </a:r>
          </a:p>
          <a:p>
            <a:pPr algn="l" marL="946237" indent="-473118" lvl="1">
              <a:lnSpc>
                <a:spcPts val="5741"/>
              </a:lnSpc>
              <a:buFont typeface="Arial"/>
              <a:buChar char="•"/>
            </a:pPr>
            <a:r>
              <a:rPr lang="en-US" sz="4382" spc="175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Shows why standardization is essential for clustering tasks</a:t>
            </a:r>
          </a:p>
          <a:p>
            <a:pPr algn="l">
              <a:lnSpc>
                <a:spcPts val="574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Week 1 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5676" y="4246565"/>
            <a:ext cx="16976647" cy="2274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Sampling and EDA provided good insights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Missing values handled appropriately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Standardization significantly impacted clustering results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D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6907774" cy="1510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8"/>
              </a:lnSpc>
            </a:pPr>
            <a:r>
              <a:rPr lang="en-US" sz="8799">
                <a:solidFill>
                  <a:srgbClr val="686A72"/>
                </a:solidFill>
                <a:latin typeface="Arsenal"/>
                <a:ea typeface="Arsenal"/>
                <a:cs typeface="Arsenal"/>
                <a:sym typeface="Arsenal"/>
              </a:rPr>
              <a:t>Regression Models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5676" y="2802488"/>
            <a:ext cx="16976647" cy="668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Goal: Predict total weight lifted (TotalKg)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Features used: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Numerical: Age, BodyweightKg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Categorical: Sex, Equipment, Event</a:t>
            </a:r>
          </a:p>
          <a:p>
            <a:pPr algn="l" marL="967904" indent="-483952" lvl="1">
              <a:lnSpc>
                <a:spcPts val="5872"/>
              </a:lnSpc>
              <a:buFont typeface="Arial"/>
              <a:buChar char="•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Models implemented: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Linear Regression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K-Nearest Neighbors (KNN)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Decision Tree</a:t>
            </a:r>
          </a:p>
          <a:p>
            <a:pPr algn="l" marL="1935809" indent="-645270" lvl="2">
              <a:lnSpc>
                <a:spcPts val="5872"/>
              </a:lnSpc>
              <a:buFont typeface="Arial"/>
              <a:buChar char="⚬"/>
            </a:pPr>
            <a:r>
              <a:rPr lang="en-US" sz="4483" spc="179">
                <a:solidFill>
                  <a:srgbClr val="AF9B8C"/>
                </a:solidFill>
                <a:latin typeface="Carlito"/>
                <a:ea typeface="Carlito"/>
                <a:cs typeface="Carlito"/>
                <a:sym typeface="Carlito"/>
              </a:rPr>
              <a:t>Random Forest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DAGnaDB-3Bc</dc:identifier>
  <dcterms:modified xsi:type="dcterms:W3CDTF">2011-08-01T06:04:30Z</dcterms:modified>
  <cp:revision>1</cp:revision>
  <dc:title>Powerlifting Performance Analysis</dc:title>
</cp:coreProperties>
</file>