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Fraunces"/>
      <p:bold r:id="rId15"/>
      <p:boldItalic r:id="rId16"/>
    </p:embeddedFont>
    <p:embeddedFont>
      <p:font typeface="Arim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i7o1hwy1bj9aKXEvjSCEX9yovG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Fraunces-bold.fntdata"/><Relationship Id="rId14" Type="http://schemas.openxmlformats.org/officeDocument/2006/relationships/slide" Target="slides/slide9.xml"/><Relationship Id="rId17" Type="http://schemas.openxmlformats.org/officeDocument/2006/relationships/font" Target="fonts/Arimo-regular.fntdata"/><Relationship Id="rId16" Type="http://schemas.openxmlformats.org/officeDocument/2006/relationships/font" Target="fonts/Fraunces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rimo-italic.fntdata"/><Relationship Id="rId6" Type="http://schemas.openxmlformats.org/officeDocument/2006/relationships/slide" Target="slides/slide1.xml"/><Relationship Id="rId18" Type="http://schemas.openxmlformats.org/officeDocument/2006/relationships/font" Target="fonts/Arim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4" name="Google Shape;104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05" name="Google Shape;105;p2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107" name="Google Shape;107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8" name="Google Shape;108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8" name="Google Shape;148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9" name="Google Shape;149;p3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151" name="Google Shape;151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2" name="Google Shape;152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3" name="Google Shape;183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84" name="Google Shape;184;p4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186" name="Google Shape;186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7" name="Google Shape;187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8" name="Google Shape;218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19" name="Google Shape;219;p5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221" name="Google Shape;221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2" name="Google Shape;222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9" name="Google Shape;249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50" name="Google Shape;250;p6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252" name="Google Shape;252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3" name="Google Shape;253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3" name="Google Shape;283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84" name="Google Shape;284;p7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286" name="Google Shape;286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7" name="Google Shape;287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4" name="Google Shape;294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95" name="Google Shape;295;p8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297" name="Google Shape;297;p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8" name="Google Shape;298;p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2" name="Google Shape;342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43" name="Google Shape;343;p9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‹#›</a:t>
            </a:r>
            <a:endParaRPr/>
          </a:p>
        </p:txBody>
      </p:sp>
      <p:sp>
        <p:nvSpPr>
          <p:cNvPr id="345" name="Google Shape;345;p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6" name="Google Shape;346;p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3716000" w="24384000"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DEEEE1"/>
          </a:solidFill>
          <a:ln>
            <a:noFill/>
          </a:ln>
        </p:spPr>
      </p:sp>
      <p:sp>
        <p:nvSpPr>
          <p:cNvPr id="93" name="Google Shape;93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3716000" w="24384000"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AFFFA"/>
          </a:solidFill>
          <a:ln>
            <a:noFill/>
          </a:ln>
        </p:spPr>
      </p:sp>
      <p:sp>
        <p:nvSpPr>
          <p:cNvPr descr="preencoded.png" id="94" name="Google Shape;94;p1">
            <a:hlinkClick r:id="rId3"/>
          </p:cNvPr>
          <p:cNvSpPr/>
          <p:nvPr/>
        </p:nvSpPr>
        <p:spPr>
          <a:xfrm>
            <a:off x="16049019" y="9686925"/>
            <a:ext cx="2153256" cy="514350"/>
          </a:xfrm>
          <a:custGeom>
            <a:rect b="b" l="l" r="r" t="t"/>
            <a:pathLst>
              <a:path extrusionOk="0"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descr="preencoded.png" id="95" name="Google Shape;95;p1"/>
          <p:cNvSpPr/>
          <p:nvPr/>
        </p:nvSpPr>
        <p:spPr>
          <a:xfrm>
            <a:off x="11430000" y="0"/>
            <a:ext cx="6858000" cy="10287000"/>
          </a:xfrm>
          <a:custGeom>
            <a:rect b="b" l="l" r="r" t="t"/>
            <a:pathLst>
              <a:path extrusionOk="0"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6" name="Google Shape;96;p1"/>
          <p:cNvGrpSpPr/>
          <p:nvPr/>
        </p:nvGrpSpPr>
        <p:grpSpPr>
          <a:xfrm>
            <a:off x="992237" y="2808045"/>
            <a:ext cx="9445526" cy="2335455"/>
            <a:chOff x="0" y="-152400"/>
            <a:chExt cx="12594035" cy="3113941"/>
          </a:xfrm>
        </p:grpSpPr>
        <p:sp>
          <p:nvSpPr>
            <p:cNvPr id="97" name="Google Shape;97;p1"/>
            <p:cNvSpPr/>
            <p:nvPr/>
          </p:nvSpPr>
          <p:spPr>
            <a:xfrm>
              <a:off x="0" y="0"/>
              <a:ext cx="12594035" cy="2961541"/>
            </a:xfrm>
            <a:custGeom>
              <a:rect b="b" l="l" r="r" t="t"/>
              <a:pathLst>
                <a:path extrusionOk="0" h="2961541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2961541"/>
                  </a:lnTo>
                  <a:lnTo>
                    <a:pt x="0" y="29615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98" name="Google Shape;98;p1"/>
            <p:cNvSpPr txBox="1"/>
            <p:nvPr/>
          </p:nvSpPr>
          <p:spPr>
            <a:xfrm>
              <a:off x="0" y="-152400"/>
              <a:ext cx="12594035" cy="3113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96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562" u="none" cap="none" strike="noStrike">
                  <a:solidFill>
                    <a:srgbClr val="3B4540"/>
                  </a:solidFill>
                  <a:latin typeface="Fraunces"/>
                  <a:ea typeface="Fraunces"/>
                  <a:cs typeface="Fraunces"/>
                  <a:sym typeface="Fraunces"/>
                </a:rPr>
                <a:t>Cybersecurity Awareness Chatbot</a:t>
              </a:r>
              <a:endParaRPr/>
            </a:p>
          </p:txBody>
        </p:sp>
      </p:grpSp>
      <p:grpSp>
        <p:nvGrpSpPr>
          <p:cNvPr id="99" name="Google Shape;99;p1"/>
          <p:cNvGrpSpPr/>
          <p:nvPr/>
        </p:nvGrpSpPr>
        <p:grpSpPr>
          <a:xfrm>
            <a:off x="992238" y="5432971"/>
            <a:ext cx="9445526" cy="1489473"/>
            <a:chOff x="0" y="-171450"/>
            <a:chExt cx="12594035" cy="1985963"/>
          </a:xfrm>
        </p:grpSpPr>
        <p:sp>
          <p:nvSpPr>
            <p:cNvPr id="100" name="Google Shape;100;p1"/>
            <p:cNvSpPr/>
            <p:nvPr/>
          </p:nvSpPr>
          <p:spPr>
            <a:xfrm>
              <a:off x="0" y="0"/>
              <a:ext cx="12594035" cy="1814513"/>
            </a:xfrm>
            <a:custGeom>
              <a:rect b="b" l="l" r="r" t="t"/>
              <a:pathLst>
                <a:path extrusionOk="0" h="1814513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01" name="Google Shape;101;p1"/>
            <p:cNvSpPr txBox="1"/>
            <p:nvPr/>
          </p:nvSpPr>
          <p:spPr>
            <a:xfrm>
              <a:off x="0" y="-171450"/>
              <a:ext cx="12594035" cy="1985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954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87" u="none" cap="none" strike="noStrike">
                  <a:solidFill>
                    <a:srgbClr val="405449"/>
                  </a:solidFill>
                  <a:latin typeface="Arimo"/>
                  <a:ea typeface="Arimo"/>
                  <a:cs typeface="Arimo"/>
                  <a:sym typeface="Arimo"/>
                </a:rPr>
                <a:t>A console-based chatbot designed to educate users about online safety. It simulates real-life cybersecurity scenarios and provides practical guidance.</a:t>
              </a:r>
              <a:endParaRPr b="0" i="0" sz="2187" u="none" cap="none" strike="noStrike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marR="0" rtl="0" algn="l">
                <a:lnSpc>
                  <a:spcPct val="1954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marR="0" rtl="0" algn="l">
                <a:lnSpc>
                  <a:spcPct val="1954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87">
                  <a:solidFill>
                    <a:srgbClr val="405449"/>
                  </a:solidFill>
                  <a:latin typeface="Arimo"/>
                  <a:ea typeface="Arimo"/>
                  <a:cs typeface="Arimo"/>
                  <a:sym typeface="Arimo"/>
                </a:rPr>
                <a:t>Presented</a:t>
              </a:r>
              <a:r>
                <a:rPr lang="en-US" sz="2187">
                  <a:solidFill>
                    <a:srgbClr val="405449"/>
                  </a:solidFill>
                  <a:latin typeface="Arimo"/>
                  <a:ea typeface="Arimo"/>
                  <a:cs typeface="Arimo"/>
                  <a:sym typeface="Arimo"/>
                </a:rPr>
                <a:t> by Naoyuki Christopher Higaki</a:t>
              </a:r>
              <a:endParaRPr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marR="0" rtl="0" algn="l">
                <a:lnSpc>
                  <a:spcPct val="1954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87">
                  <a:solidFill>
                    <a:srgbClr val="405449"/>
                  </a:solidFill>
                  <a:latin typeface="Arimo"/>
                  <a:ea typeface="Arimo"/>
                  <a:cs typeface="Arimo"/>
                  <a:sym typeface="Arimo"/>
                </a:rPr>
                <a:t>ST10462415</a:t>
              </a:r>
              <a:endParaRPr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marR="0" rtl="0" algn="l">
                <a:lnSpc>
                  <a:spcPct val="1954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87">
                  <a:solidFill>
                    <a:srgbClr val="405449"/>
                  </a:solidFill>
                  <a:latin typeface="Arimo"/>
                  <a:ea typeface="Arimo"/>
                  <a:cs typeface="Arimo"/>
                  <a:sym typeface="Arimo"/>
                </a:rPr>
                <a:t>PROG6221</a:t>
              </a:r>
              <a:endParaRPr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3716000" w="24384000"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DEEEE1"/>
          </a:solidFill>
          <a:ln>
            <a:noFill/>
          </a:ln>
        </p:spPr>
      </p:sp>
      <p:sp>
        <p:nvSpPr>
          <p:cNvPr id="111" name="Google Shape;111;p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3716000" w="24384000"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AFFFA"/>
          </a:solidFill>
          <a:ln>
            <a:noFill/>
          </a:ln>
        </p:spPr>
      </p:sp>
      <p:grpSp>
        <p:nvGrpSpPr>
          <p:cNvPr id="112" name="Google Shape;112;p2"/>
          <p:cNvGrpSpPr/>
          <p:nvPr/>
        </p:nvGrpSpPr>
        <p:grpSpPr>
          <a:xfrm>
            <a:off x="531525" y="272775"/>
            <a:ext cx="5706275" cy="1338016"/>
            <a:chOff x="0" y="-152405"/>
            <a:chExt cx="7608366" cy="1716946"/>
          </a:xfrm>
        </p:grpSpPr>
        <p:sp>
          <p:nvSpPr>
            <p:cNvPr id="113" name="Google Shape;113;p2"/>
            <p:cNvSpPr/>
            <p:nvPr/>
          </p:nvSpPr>
          <p:spPr>
            <a:xfrm>
              <a:off x="0" y="0"/>
              <a:ext cx="7608219" cy="1564541"/>
            </a:xfrm>
            <a:custGeom>
              <a:rect b="b" l="l" r="r" t="t"/>
              <a:pathLst>
                <a:path extrusionOk="0" h="1564541" w="7608219">
                  <a:moveTo>
                    <a:pt x="0" y="0"/>
                  </a:moveTo>
                  <a:lnTo>
                    <a:pt x="7608219" y="0"/>
                  </a:lnTo>
                  <a:lnTo>
                    <a:pt x="7608219" y="1564541"/>
                  </a:lnTo>
                  <a:lnTo>
                    <a:pt x="0" y="15645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14" name="Google Shape;114;p2"/>
            <p:cNvSpPr txBox="1"/>
            <p:nvPr/>
          </p:nvSpPr>
          <p:spPr>
            <a:xfrm>
              <a:off x="305766" y="-152405"/>
              <a:ext cx="7302600" cy="17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96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562" u="none" cap="none" strike="noStrike">
                  <a:solidFill>
                    <a:srgbClr val="3B4540"/>
                  </a:solidFill>
                  <a:latin typeface="Fraunces"/>
                  <a:ea typeface="Fraunces"/>
                  <a:cs typeface="Fraunces"/>
                  <a:sym typeface="Fraunces"/>
                </a:rPr>
                <a:t>Voice Greeting</a:t>
              </a:r>
              <a:endParaRPr/>
            </a:p>
          </p:txBody>
        </p:sp>
      </p:grpSp>
      <p:sp>
        <p:nvSpPr>
          <p:cNvPr id="115" name="Google Shape;115;p2"/>
          <p:cNvSpPr/>
          <p:nvPr/>
        </p:nvSpPr>
        <p:spPr>
          <a:xfrm>
            <a:off x="992238" y="1709489"/>
            <a:ext cx="637890" cy="637890"/>
          </a:xfrm>
          <a:custGeom>
            <a:rect b="b" l="l" r="r" t="t"/>
            <a:pathLst>
              <a:path extrusionOk="0" h="850519" w="850519">
                <a:moveTo>
                  <a:pt x="0" y="340233"/>
                </a:moveTo>
                <a:cubicBezTo>
                  <a:pt x="0" y="152273"/>
                  <a:pt x="152273" y="0"/>
                  <a:pt x="340233" y="0"/>
                </a:cubicBezTo>
                <a:lnTo>
                  <a:pt x="510286" y="0"/>
                </a:lnTo>
                <a:cubicBezTo>
                  <a:pt x="698246" y="0"/>
                  <a:pt x="850519" y="152273"/>
                  <a:pt x="850519" y="340233"/>
                </a:cubicBezTo>
                <a:lnTo>
                  <a:pt x="850519" y="510286"/>
                </a:lnTo>
                <a:cubicBezTo>
                  <a:pt x="850519" y="698246"/>
                  <a:pt x="698246" y="850519"/>
                  <a:pt x="510286" y="850519"/>
                </a:cubicBezTo>
                <a:lnTo>
                  <a:pt x="340233" y="850519"/>
                </a:lnTo>
                <a:cubicBezTo>
                  <a:pt x="152273" y="850519"/>
                  <a:pt x="0" y="698119"/>
                  <a:pt x="0" y="510286"/>
                </a:cubicBezTo>
                <a:close/>
              </a:path>
            </a:pathLst>
          </a:custGeom>
          <a:solidFill>
            <a:srgbClr val="E8F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" name="Google Shape;116;p2"/>
          <p:cNvGrpSpPr/>
          <p:nvPr/>
        </p:nvGrpSpPr>
        <p:grpSpPr>
          <a:xfrm>
            <a:off x="1098575" y="1762620"/>
            <a:ext cx="425202" cy="531614"/>
            <a:chOff x="0" y="0"/>
            <a:chExt cx="566937" cy="708818"/>
          </a:xfrm>
        </p:grpSpPr>
        <p:sp>
          <p:nvSpPr>
            <p:cNvPr id="117" name="Google Shape;117;p2"/>
            <p:cNvSpPr/>
            <p:nvPr/>
          </p:nvSpPr>
          <p:spPr>
            <a:xfrm>
              <a:off x="0" y="0"/>
              <a:ext cx="566937" cy="708818"/>
            </a:xfrm>
            <a:custGeom>
              <a:rect b="b" l="l" r="r" t="t"/>
              <a:pathLst>
                <a:path extrusionOk="0" h="708818" w="566937">
                  <a:moveTo>
                    <a:pt x="0" y="0"/>
                  </a:moveTo>
                  <a:lnTo>
                    <a:pt x="566937" y="0"/>
                  </a:lnTo>
                  <a:lnTo>
                    <a:pt x="566937" y="708818"/>
                  </a:lnTo>
                  <a:lnTo>
                    <a:pt x="0" y="7088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18" name="Google Shape;118;p2"/>
            <p:cNvSpPr txBox="1"/>
            <p:nvPr/>
          </p:nvSpPr>
          <p:spPr>
            <a:xfrm>
              <a:off x="0" y="0"/>
              <a:ext cx="566937" cy="708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312" u="none" cap="none" strike="noStrike">
                  <a:solidFill>
                    <a:srgbClr val="405449"/>
                  </a:solidFill>
                  <a:latin typeface="Fraunces"/>
                  <a:ea typeface="Fraunces"/>
                  <a:cs typeface="Fraunces"/>
                  <a:sym typeface="Fraunces"/>
                </a:rPr>
                <a:t>1</a:t>
              </a:r>
              <a:endParaRPr/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1913632" y="1652339"/>
            <a:ext cx="3544044" cy="500062"/>
            <a:chOff x="0" y="-76200"/>
            <a:chExt cx="4725392" cy="666750"/>
          </a:xfrm>
        </p:grpSpPr>
        <p:sp>
          <p:nvSpPr>
            <p:cNvPr id="120" name="Google Shape;120;p2"/>
            <p:cNvSpPr/>
            <p:nvPr/>
          </p:nvSpPr>
          <p:spPr>
            <a:xfrm>
              <a:off x="0" y="0"/>
              <a:ext cx="4725392" cy="590550"/>
            </a:xfrm>
            <a:custGeom>
              <a:rect b="b" l="l" r="r" t="t"/>
              <a:pathLst>
                <a:path extrusionOk="0"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21" name="Google Shape;121;p2"/>
            <p:cNvSpPr txBox="1"/>
            <p:nvPr/>
          </p:nvSpPr>
          <p:spPr>
            <a:xfrm>
              <a:off x="0" y="-76200"/>
              <a:ext cx="4725392" cy="666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50" u="none" cap="none" strike="noStrike">
                  <a:solidFill>
                    <a:srgbClr val="405449"/>
                  </a:solidFill>
                  <a:latin typeface="Fraunces"/>
                  <a:ea typeface="Fraunces"/>
                  <a:cs typeface="Fraunces"/>
                  <a:sym typeface="Fraunces"/>
                </a:rPr>
                <a:t>Personalized Touch</a:t>
              </a:r>
              <a:endParaRPr/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1913632" y="2193924"/>
            <a:ext cx="4324053" cy="1035843"/>
            <a:chOff x="0" y="-171450"/>
            <a:chExt cx="5765404" cy="1381125"/>
          </a:xfrm>
        </p:grpSpPr>
        <p:sp>
          <p:nvSpPr>
            <p:cNvPr id="123" name="Google Shape;123;p2"/>
            <p:cNvSpPr/>
            <p:nvPr/>
          </p:nvSpPr>
          <p:spPr>
            <a:xfrm>
              <a:off x="0" y="0"/>
              <a:ext cx="5765404" cy="1209675"/>
            </a:xfrm>
            <a:custGeom>
              <a:rect b="b" l="l" r="r" t="t"/>
              <a:pathLst>
                <a:path extrusionOk="0" h="1209675" w="5765404">
                  <a:moveTo>
                    <a:pt x="0" y="0"/>
                  </a:moveTo>
                  <a:lnTo>
                    <a:pt x="5765404" y="0"/>
                  </a:lnTo>
                  <a:lnTo>
                    <a:pt x="5765404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24" name="Google Shape;124;p2"/>
            <p:cNvSpPr txBox="1"/>
            <p:nvPr/>
          </p:nvSpPr>
          <p:spPr>
            <a:xfrm>
              <a:off x="0" y="-171450"/>
              <a:ext cx="5765403" cy="1381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954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87" u="none" cap="none" strike="noStrike">
                  <a:solidFill>
                    <a:srgbClr val="405449"/>
                  </a:solidFill>
                  <a:latin typeface="Arimo"/>
                  <a:ea typeface="Arimo"/>
                  <a:cs typeface="Arimo"/>
                  <a:sym typeface="Arimo"/>
                </a:rPr>
                <a:t>Plays a welcome message using 'System.Media.SoundPlayer'.</a:t>
              </a:r>
              <a:endParaRPr/>
            </a:p>
          </p:txBody>
        </p:sp>
      </p:grpSp>
      <p:sp>
        <p:nvSpPr>
          <p:cNvPr id="125" name="Google Shape;125;p2"/>
          <p:cNvSpPr/>
          <p:nvPr/>
        </p:nvSpPr>
        <p:spPr>
          <a:xfrm>
            <a:off x="992250" y="3960739"/>
            <a:ext cx="637890" cy="637890"/>
          </a:xfrm>
          <a:custGeom>
            <a:rect b="b" l="l" r="r" t="t"/>
            <a:pathLst>
              <a:path extrusionOk="0" h="850519" w="850519">
                <a:moveTo>
                  <a:pt x="0" y="340233"/>
                </a:moveTo>
                <a:cubicBezTo>
                  <a:pt x="0" y="152273"/>
                  <a:pt x="152273" y="0"/>
                  <a:pt x="340233" y="0"/>
                </a:cubicBezTo>
                <a:lnTo>
                  <a:pt x="510286" y="0"/>
                </a:lnTo>
                <a:cubicBezTo>
                  <a:pt x="698246" y="0"/>
                  <a:pt x="850519" y="152273"/>
                  <a:pt x="850519" y="340233"/>
                </a:cubicBezTo>
                <a:lnTo>
                  <a:pt x="850519" y="510286"/>
                </a:lnTo>
                <a:cubicBezTo>
                  <a:pt x="850519" y="698246"/>
                  <a:pt x="698246" y="850519"/>
                  <a:pt x="510286" y="850519"/>
                </a:cubicBezTo>
                <a:lnTo>
                  <a:pt x="340233" y="850519"/>
                </a:lnTo>
                <a:cubicBezTo>
                  <a:pt x="152273" y="850519"/>
                  <a:pt x="0" y="698119"/>
                  <a:pt x="0" y="510286"/>
                </a:cubicBezTo>
                <a:close/>
              </a:path>
            </a:pathLst>
          </a:custGeom>
          <a:solidFill>
            <a:srgbClr val="E8F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2"/>
          <p:cNvGrpSpPr/>
          <p:nvPr/>
        </p:nvGrpSpPr>
        <p:grpSpPr>
          <a:xfrm>
            <a:off x="1098588" y="4013870"/>
            <a:ext cx="425203" cy="531614"/>
            <a:chOff x="0" y="0"/>
            <a:chExt cx="566937" cy="708818"/>
          </a:xfrm>
        </p:grpSpPr>
        <p:sp>
          <p:nvSpPr>
            <p:cNvPr id="127" name="Google Shape;127;p2"/>
            <p:cNvSpPr/>
            <p:nvPr/>
          </p:nvSpPr>
          <p:spPr>
            <a:xfrm>
              <a:off x="0" y="0"/>
              <a:ext cx="566937" cy="708818"/>
            </a:xfrm>
            <a:custGeom>
              <a:rect b="b" l="l" r="r" t="t"/>
              <a:pathLst>
                <a:path extrusionOk="0" h="708818" w="566937">
                  <a:moveTo>
                    <a:pt x="0" y="0"/>
                  </a:moveTo>
                  <a:lnTo>
                    <a:pt x="566937" y="0"/>
                  </a:lnTo>
                  <a:lnTo>
                    <a:pt x="566937" y="708818"/>
                  </a:lnTo>
                  <a:lnTo>
                    <a:pt x="0" y="7088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28" name="Google Shape;128;p2"/>
            <p:cNvSpPr txBox="1"/>
            <p:nvPr/>
          </p:nvSpPr>
          <p:spPr>
            <a:xfrm>
              <a:off x="0" y="0"/>
              <a:ext cx="566937" cy="708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312" u="none" cap="none" strike="noStrike">
                  <a:solidFill>
                    <a:srgbClr val="405449"/>
                  </a:solidFill>
                  <a:latin typeface="Fraunces"/>
                  <a:ea typeface="Fraunces"/>
                  <a:cs typeface="Fraunces"/>
                  <a:sym typeface="Fraunces"/>
                </a:rPr>
                <a:t>2</a:t>
              </a:r>
              <a:endParaRPr/>
            </a:p>
          </p:txBody>
        </p:sp>
      </p:grpSp>
      <p:grpSp>
        <p:nvGrpSpPr>
          <p:cNvPr id="129" name="Google Shape;129;p2"/>
          <p:cNvGrpSpPr/>
          <p:nvPr/>
        </p:nvGrpSpPr>
        <p:grpSpPr>
          <a:xfrm>
            <a:off x="1913645" y="3903589"/>
            <a:ext cx="3544044" cy="500062"/>
            <a:chOff x="0" y="-76200"/>
            <a:chExt cx="4725392" cy="666750"/>
          </a:xfrm>
        </p:grpSpPr>
        <p:sp>
          <p:nvSpPr>
            <p:cNvPr id="130" name="Google Shape;130;p2"/>
            <p:cNvSpPr/>
            <p:nvPr/>
          </p:nvSpPr>
          <p:spPr>
            <a:xfrm>
              <a:off x="0" y="0"/>
              <a:ext cx="4725392" cy="590550"/>
            </a:xfrm>
            <a:custGeom>
              <a:rect b="b" l="l" r="r" t="t"/>
              <a:pathLst>
                <a:path extrusionOk="0"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31" name="Google Shape;131;p2"/>
            <p:cNvSpPr txBox="1"/>
            <p:nvPr/>
          </p:nvSpPr>
          <p:spPr>
            <a:xfrm>
              <a:off x="0" y="-76200"/>
              <a:ext cx="4725392" cy="666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50" u="none" cap="none" strike="noStrike">
                  <a:solidFill>
                    <a:srgbClr val="405449"/>
                  </a:solidFill>
                  <a:latin typeface="Fraunces"/>
                  <a:ea typeface="Fraunces"/>
                  <a:cs typeface="Fraunces"/>
                  <a:sym typeface="Fraunces"/>
                </a:rPr>
                <a:t>Error Handling</a:t>
              </a:r>
              <a:endParaRPr/>
            </a:p>
          </p:txBody>
        </p:sp>
      </p:grpSp>
      <p:grpSp>
        <p:nvGrpSpPr>
          <p:cNvPr id="132" name="Google Shape;132;p2"/>
          <p:cNvGrpSpPr/>
          <p:nvPr/>
        </p:nvGrpSpPr>
        <p:grpSpPr>
          <a:xfrm>
            <a:off x="1913645" y="4445174"/>
            <a:ext cx="4324053" cy="1035843"/>
            <a:chOff x="0" y="-171450"/>
            <a:chExt cx="5765404" cy="1381125"/>
          </a:xfrm>
        </p:grpSpPr>
        <p:sp>
          <p:nvSpPr>
            <p:cNvPr id="133" name="Google Shape;133;p2"/>
            <p:cNvSpPr/>
            <p:nvPr/>
          </p:nvSpPr>
          <p:spPr>
            <a:xfrm>
              <a:off x="0" y="0"/>
              <a:ext cx="5765404" cy="1209675"/>
            </a:xfrm>
            <a:custGeom>
              <a:rect b="b" l="l" r="r" t="t"/>
              <a:pathLst>
                <a:path extrusionOk="0" h="1209675" w="5765404">
                  <a:moveTo>
                    <a:pt x="0" y="0"/>
                  </a:moveTo>
                  <a:lnTo>
                    <a:pt x="5765404" y="0"/>
                  </a:lnTo>
                  <a:lnTo>
                    <a:pt x="5765404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34" name="Google Shape;134;p2"/>
            <p:cNvSpPr txBox="1"/>
            <p:nvPr/>
          </p:nvSpPr>
          <p:spPr>
            <a:xfrm>
              <a:off x="0" y="-171450"/>
              <a:ext cx="5765403" cy="1381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954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87" u="none" cap="none" strike="noStrike">
                  <a:solidFill>
                    <a:srgbClr val="405449"/>
                  </a:solidFill>
                  <a:latin typeface="Arimo"/>
                  <a:ea typeface="Arimo"/>
                  <a:cs typeface="Arimo"/>
                  <a:sym typeface="Arimo"/>
                </a:rPr>
                <a:t>Checks if the audio file exists; displays an error if missing.</a:t>
              </a:r>
              <a:endParaRPr/>
            </a:p>
          </p:txBody>
        </p:sp>
      </p:grpSp>
      <p:sp>
        <p:nvSpPr>
          <p:cNvPr id="135" name="Google Shape;135;p2"/>
          <p:cNvSpPr/>
          <p:nvPr/>
        </p:nvSpPr>
        <p:spPr>
          <a:xfrm>
            <a:off x="992244" y="5805520"/>
            <a:ext cx="637890" cy="637889"/>
          </a:xfrm>
          <a:custGeom>
            <a:rect b="b" l="l" r="r" t="t"/>
            <a:pathLst>
              <a:path extrusionOk="0" h="850519" w="850519">
                <a:moveTo>
                  <a:pt x="0" y="340233"/>
                </a:moveTo>
                <a:cubicBezTo>
                  <a:pt x="0" y="152273"/>
                  <a:pt x="152273" y="0"/>
                  <a:pt x="340233" y="0"/>
                </a:cubicBezTo>
                <a:lnTo>
                  <a:pt x="510286" y="0"/>
                </a:lnTo>
                <a:cubicBezTo>
                  <a:pt x="698246" y="0"/>
                  <a:pt x="850519" y="152273"/>
                  <a:pt x="850519" y="340233"/>
                </a:cubicBezTo>
                <a:lnTo>
                  <a:pt x="850519" y="510286"/>
                </a:lnTo>
                <a:cubicBezTo>
                  <a:pt x="850519" y="698246"/>
                  <a:pt x="698246" y="850519"/>
                  <a:pt x="510286" y="850519"/>
                </a:cubicBezTo>
                <a:lnTo>
                  <a:pt x="340233" y="850519"/>
                </a:lnTo>
                <a:cubicBezTo>
                  <a:pt x="152273" y="850519"/>
                  <a:pt x="0" y="698119"/>
                  <a:pt x="0" y="510286"/>
                </a:cubicBezTo>
                <a:close/>
              </a:path>
            </a:pathLst>
          </a:custGeom>
          <a:solidFill>
            <a:srgbClr val="E8F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2"/>
          <p:cNvGrpSpPr/>
          <p:nvPr/>
        </p:nvGrpSpPr>
        <p:grpSpPr>
          <a:xfrm>
            <a:off x="1098583" y="5858651"/>
            <a:ext cx="425203" cy="531614"/>
            <a:chOff x="0" y="0"/>
            <a:chExt cx="566937" cy="708818"/>
          </a:xfrm>
        </p:grpSpPr>
        <p:sp>
          <p:nvSpPr>
            <p:cNvPr id="137" name="Google Shape;137;p2"/>
            <p:cNvSpPr/>
            <p:nvPr/>
          </p:nvSpPr>
          <p:spPr>
            <a:xfrm>
              <a:off x="0" y="0"/>
              <a:ext cx="566937" cy="708818"/>
            </a:xfrm>
            <a:custGeom>
              <a:rect b="b" l="l" r="r" t="t"/>
              <a:pathLst>
                <a:path extrusionOk="0" h="708818" w="566937">
                  <a:moveTo>
                    <a:pt x="0" y="0"/>
                  </a:moveTo>
                  <a:lnTo>
                    <a:pt x="566937" y="0"/>
                  </a:lnTo>
                  <a:lnTo>
                    <a:pt x="566937" y="708818"/>
                  </a:lnTo>
                  <a:lnTo>
                    <a:pt x="0" y="7088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38" name="Google Shape;138;p2"/>
            <p:cNvSpPr txBox="1"/>
            <p:nvPr/>
          </p:nvSpPr>
          <p:spPr>
            <a:xfrm>
              <a:off x="0" y="0"/>
              <a:ext cx="566937" cy="708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312" u="none" cap="none" strike="noStrike">
                  <a:solidFill>
                    <a:srgbClr val="405449"/>
                  </a:solidFill>
                  <a:latin typeface="Fraunces"/>
                  <a:ea typeface="Fraunces"/>
                  <a:cs typeface="Fraunces"/>
                  <a:sym typeface="Fraunces"/>
                </a:rPr>
                <a:t>3</a:t>
              </a:r>
              <a:endParaRPr/>
            </a:p>
          </p:txBody>
        </p:sp>
      </p:grpSp>
      <p:grpSp>
        <p:nvGrpSpPr>
          <p:cNvPr id="139" name="Google Shape;139;p2"/>
          <p:cNvGrpSpPr/>
          <p:nvPr/>
        </p:nvGrpSpPr>
        <p:grpSpPr>
          <a:xfrm>
            <a:off x="1913639" y="5748370"/>
            <a:ext cx="3544044" cy="500062"/>
            <a:chOff x="0" y="-76200"/>
            <a:chExt cx="4725392" cy="666750"/>
          </a:xfrm>
        </p:grpSpPr>
        <p:sp>
          <p:nvSpPr>
            <p:cNvPr id="140" name="Google Shape;140;p2"/>
            <p:cNvSpPr/>
            <p:nvPr/>
          </p:nvSpPr>
          <p:spPr>
            <a:xfrm>
              <a:off x="0" y="0"/>
              <a:ext cx="4725392" cy="590550"/>
            </a:xfrm>
            <a:custGeom>
              <a:rect b="b" l="l" r="r" t="t"/>
              <a:pathLst>
                <a:path extrusionOk="0"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41" name="Google Shape;141;p2"/>
            <p:cNvSpPr txBox="1"/>
            <p:nvPr/>
          </p:nvSpPr>
          <p:spPr>
            <a:xfrm>
              <a:off x="0" y="-76200"/>
              <a:ext cx="4725392" cy="666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50" u="none" cap="none" strike="noStrike">
                  <a:solidFill>
                    <a:srgbClr val="405449"/>
                  </a:solidFill>
                  <a:latin typeface="Fraunces"/>
                  <a:ea typeface="Fraunces"/>
                  <a:cs typeface="Fraunces"/>
                  <a:sym typeface="Fraunces"/>
                </a:rPr>
                <a:t>Engaging</a:t>
              </a:r>
              <a:endParaRPr/>
            </a:p>
          </p:txBody>
        </p:sp>
      </p:grpSp>
      <p:grpSp>
        <p:nvGrpSpPr>
          <p:cNvPr id="142" name="Google Shape;142;p2"/>
          <p:cNvGrpSpPr/>
          <p:nvPr/>
        </p:nvGrpSpPr>
        <p:grpSpPr>
          <a:xfrm>
            <a:off x="1913639" y="6289955"/>
            <a:ext cx="4324053" cy="1489472"/>
            <a:chOff x="0" y="-171450"/>
            <a:chExt cx="5765404" cy="1985963"/>
          </a:xfrm>
        </p:grpSpPr>
        <p:sp>
          <p:nvSpPr>
            <p:cNvPr id="143" name="Google Shape;143;p2"/>
            <p:cNvSpPr/>
            <p:nvPr/>
          </p:nvSpPr>
          <p:spPr>
            <a:xfrm>
              <a:off x="0" y="0"/>
              <a:ext cx="5765404" cy="1814513"/>
            </a:xfrm>
            <a:custGeom>
              <a:rect b="b" l="l" r="r" t="t"/>
              <a:pathLst>
                <a:path extrusionOk="0" h="1814513" w="5765404">
                  <a:moveTo>
                    <a:pt x="0" y="0"/>
                  </a:moveTo>
                  <a:lnTo>
                    <a:pt x="5765404" y="0"/>
                  </a:lnTo>
                  <a:lnTo>
                    <a:pt x="5765404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44" name="Google Shape;144;p2"/>
            <p:cNvSpPr txBox="1"/>
            <p:nvPr/>
          </p:nvSpPr>
          <p:spPr>
            <a:xfrm>
              <a:off x="0" y="-171450"/>
              <a:ext cx="5765403" cy="1985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954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87" u="none" cap="none" strike="noStrike">
                  <a:solidFill>
                    <a:srgbClr val="405449"/>
                  </a:solidFill>
                  <a:latin typeface="Arimo"/>
                  <a:ea typeface="Arimo"/>
                  <a:cs typeface="Arimo"/>
                  <a:sym typeface="Arimo"/>
                </a:rPr>
                <a:t>Adds a personalized touch, making the chatbot more engaging.</a:t>
              </a:r>
              <a:endParaRPr/>
            </a:p>
          </p:txBody>
        </p:sp>
      </p:grpSp>
      <p:sp>
        <p:nvSpPr>
          <p:cNvPr id="145" name="Google Shape;145;p2"/>
          <p:cNvSpPr/>
          <p:nvPr/>
        </p:nvSpPr>
        <p:spPr>
          <a:xfrm>
            <a:off x="6418125" y="272775"/>
            <a:ext cx="11632488" cy="9196724"/>
          </a:xfrm>
          <a:custGeom>
            <a:rect b="b" l="l" r="r" t="t"/>
            <a:pathLst>
              <a:path extrusionOk="0" h="8758785" w="11869886">
                <a:moveTo>
                  <a:pt x="0" y="0"/>
                </a:moveTo>
                <a:lnTo>
                  <a:pt x="11869886" y="0"/>
                </a:lnTo>
                <a:lnTo>
                  <a:pt x="11869886" y="8758785"/>
                </a:lnTo>
                <a:lnTo>
                  <a:pt x="0" y="87587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3716000" w="24384000"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DEEEE1"/>
          </a:solidFill>
          <a:ln>
            <a:noFill/>
          </a:ln>
        </p:spPr>
      </p:sp>
      <p:sp>
        <p:nvSpPr>
          <p:cNvPr id="155" name="Google Shape;155;p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3716000" w="24384000"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AFFFA"/>
          </a:solidFill>
          <a:ln>
            <a:noFill/>
          </a:ln>
        </p:spPr>
      </p:sp>
      <p:grpSp>
        <p:nvGrpSpPr>
          <p:cNvPr id="156" name="Google Shape;156;p3"/>
          <p:cNvGrpSpPr/>
          <p:nvPr/>
        </p:nvGrpSpPr>
        <p:grpSpPr>
          <a:xfrm>
            <a:off x="4819813" y="38671"/>
            <a:ext cx="7088250" cy="1291050"/>
            <a:chOff x="0" y="-152400"/>
            <a:chExt cx="9451000" cy="1721400"/>
          </a:xfrm>
        </p:grpSpPr>
        <p:sp>
          <p:nvSpPr>
            <p:cNvPr id="157" name="Google Shape;157;p3"/>
            <p:cNvSpPr/>
            <p:nvPr/>
          </p:nvSpPr>
          <p:spPr>
            <a:xfrm>
              <a:off x="0" y="0"/>
              <a:ext cx="9451000" cy="1569000"/>
            </a:xfrm>
            <a:custGeom>
              <a:rect b="b" l="l" r="r" t="t"/>
              <a:pathLst>
                <a:path extrusionOk="0" h="1569000" w="9451000">
                  <a:moveTo>
                    <a:pt x="0" y="0"/>
                  </a:moveTo>
                  <a:lnTo>
                    <a:pt x="9451000" y="0"/>
                  </a:lnTo>
                  <a:lnTo>
                    <a:pt x="9451000" y="1569000"/>
                  </a:lnTo>
                  <a:lnTo>
                    <a:pt x="0" y="1569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58" name="Google Shape;158;p3"/>
            <p:cNvSpPr txBox="1"/>
            <p:nvPr/>
          </p:nvSpPr>
          <p:spPr>
            <a:xfrm>
              <a:off x="0" y="-152400"/>
              <a:ext cx="9451000" cy="172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96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562" u="none" cap="none" strike="noStrike">
                  <a:solidFill>
                    <a:srgbClr val="3B4540"/>
                  </a:solidFill>
                  <a:latin typeface="Fraunces"/>
                  <a:ea typeface="Fraunces"/>
                  <a:cs typeface="Fraunces"/>
                  <a:sym typeface="Fraunces"/>
                </a:rPr>
                <a:t>ASCII Art Display</a:t>
              </a:r>
              <a:endParaRPr/>
            </a:p>
          </p:txBody>
        </p:sp>
      </p:grpSp>
      <p:sp>
        <p:nvSpPr>
          <p:cNvPr id="159" name="Google Shape;159;p3"/>
          <p:cNvSpPr/>
          <p:nvPr/>
        </p:nvSpPr>
        <p:spPr>
          <a:xfrm>
            <a:off x="3641175" y="1615471"/>
            <a:ext cx="4580954" cy="2540984"/>
          </a:xfrm>
          <a:custGeom>
            <a:rect b="b" l="l" r="r" t="t"/>
            <a:pathLst>
              <a:path extrusionOk="0" h="3387979" w="6107938">
                <a:moveTo>
                  <a:pt x="0" y="340233"/>
                </a:moveTo>
                <a:cubicBezTo>
                  <a:pt x="0" y="152400"/>
                  <a:pt x="152400" y="0"/>
                  <a:pt x="340233" y="0"/>
                </a:cubicBezTo>
                <a:lnTo>
                  <a:pt x="5767705" y="0"/>
                </a:lnTo>
                <a:cubicBezTo>
                  <a:pt x="5955665" y="0"/>
                  <a:pt x="6107938" y="152400"/>
                  <a:pt x="6107938" y="340233"/>
                </a:cubicBezTo>
                <a:lnTo>
                  <a:pt x="6107938" y="3047746"/>
                </a:lnTo>
                <a:cubicBezTo>
                  <a:pt x="6107938" y="3235706"/>
                  <a:pt x="5955538" y="3387979"/>
                  <a:pt x="5767705" y="3387979"/>
                </a:cubicBezTo>
                <a:lnTo>
                  <a:pt x="340233" y="3387979"/>
                </a:lnTo>
                <a:cubicBezTo>
                  <a:pt x="152400" y="3387979"/>
                  <a:pt x="0" y="3235706"/>
                  <a:pt x="0" y="3047746"/>
                </a:cubicBezTo>
                <a:close/>
              </a:path>
            </a:pathLst>
          </a:custGeom>
          <a:solidFill>
            <a:srgbClr val="E8F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3"/>
          <p:cNvGrpSpPr/>
          <p:nvPr/>
        </p:nvGrpSpPr>
        <p:grpSpPr>
          <a:xfrm>
            <a:off x="3924692" y="1841839"/>
            <a:ext cx="3544044" cy="500062"/>
            <a:chOff x="0" y="-76200"/>
            <a:chExt cx="4725392" cy="666750"/>
          </a:xfrm>
        </p:grpSpPr>
        <p:sp>
          <p:nvSpPr>
            <p:cNvPr id="161" name="Google Shape;161;p3"/>
            <p:cNvSpPr/>
            <p:nvPr/>
          </p:nvSpPr>
          <p:spPr>
            <a:xfrm>
              <a:off x="0" y="0"/>
              <a:ext cx="4725392" cy="590550"/>
            </a:xfrm>
            <a:custGeom>
              <a:rect b="b" l="l" r="r" t="t"/>
              <a:pathLst>
                <a:path extrusionOk="0"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62" name="Google Shape;162;p3"/>
            <p:cNvSpPr txBox="1"/>
            <p:nvPr/>
          </p:nvSpPr>
          <p:spPr>
            <a:xfrm>
              <a:off x="0" y="-76200"/>
              <a:ext cx="4725392" cy="666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50" u="none" cap="none" strike="noStrike">
                  <a:solidFill>
                    <a:srgbClr val="405449"/>
                  </a:solidFill>
                  <a:latin typeface="Fraunces"/>
                  <a:ea typeface="Fraunces"/>
                  <a:cs typeface="Fraunces"/>
                  <a:sym typeface="Fraunces"/>
                </a:rPr>
                <a:t>Visual Appeal</a:t>
              </a:r>
              <a:endParaRPr/>
            </a:p>
          </p:txBody>
        </p:sp>
      </p:grpSp>
      <p:grpSp>
        <p:nvGrpSpPr>
          <p:cNvPr id="163" name="Google Shape;163;p3"/>
          <p:cNvGrpSpPr/>
          <p:nvPr/>
        </p:nvGrpSpPr>
        <p:grpSpPr>
          <a:xfrm>
            <a:off x="3924692" y="2383424"/>
            <a:ext cx="4014044" cy="1489473"/>
            <a:chOff x="0" y="-171450"/>
            <a:chExt cx="5352058" cy="1985963"/>
          </a:xfrm>
        </p:grpSpPr>
        <p:sp>
          <p:nvSpPr>
            <p:cNvPr id="164" name="Google Shape;164;p3"/>
            <p:cNvSpPr/>
            <p:nvPr/>
          </p:nvSpPr>
          <p:spPr>
            <a:xfrm>
              <a:off x="0" y="0"/>
              <a:ext cx="5352058" cy="1814513"/>
            </a:xfrm>
            <a:custGeom>
              <a:rect b="b" l="l" r="r" t="t"/>
              <a:pathLst>
                <a:path extrusionOk="0" h="1814513" w="5352058">
                  <a:moveTo>
                    <a:pt x="0" y="0"/>
                  </a:moveTo>
                  <a:lnTo>
                    <a:pt x="5352058" y="0"/>
                  </a:lnTo>
                  <a:lnTo>
                    <a:pt x="5352058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65" name="Google Shape;165;p3"/>
            <p:cNvSpPr txBox="1"/>
            <p:nvPr/>
          </p:nvSpPr>
          <p:spPr>
            <a:xfrm>
              <a:off x="0" y="-171450"/>
              <a:ext cx="5352058" cy="1985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954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87" u="none" cap="none" strike="noStrike">
                  <a:solidFill>
                    <a:srgbClr val="405449"/>
                  </a:solidFill>
                  <a:latin typeface="Arimo"/>
                  <a:ea typeface="Arimo"/>
                  <a:cs typeface="Arimo"/>
                  <a:sym typeface="Arimo"/>
                </a:rPr>
                <a:t>Displays a cybersecurity-themed logo when the chatbot starts.</a:t>
              </a:r>
              <a:endParaRPr/>
            </a:p>
          </p:txBody>
        </p:sp>
      </p:grpSp>
      <p:sp>
        <p:nvSpPr>
          <p:cNvPr id="166" name="Google Shape;166;p3"/>
          <p:cNvSpPr/>
          <p:nvPr/>
        </p:nvSpPr>
        <p:spPr>
          <a:xfrm>
            <a:off x="8505771" y="1615471"/>
            <a:ext cx="4581049" cy="2540984"/>
          </a:xfrm>
          <a:custGeom>
            <a:rect b="b" l="l" r="r" t="t"/>
            <a:pathLst>
              <a:path extrusionOk="0" h="3387979" w="6108065">
                <a:moveTo>
                  <a:pt x="0" y="340233"/>
                </a:moveTo>
                <a:cubicBezTo>
                  <a:pt x="0" y="152273"/>
                  <a:pt x="152273" y="0"/>
                  <a:pt x="340233" y="0"/>
                </a:cubicBezTo>
                <a:lnTo>
                  <a:pt x="5767832" y="0"/>
                </a:lnTo>
                <a:cubicBezTo>
                  <a:pt x="5955792" y="0"/>
                  <a:pt x="6108065" y="152273"/>
                  <a:pt x="6108065" y="340233"/>
                </a:cubicBezTo>
                <a:lnTo>
                  <a:pt x="6108065" y="3047619"/>
                </a:lnTo>
                <a:cubicBezTo>
                  <a:pt x="6108065" y="3235579"/>
                  <a:pt x="5955792" y="3387852"/>
                  <a:pt x="5767832" y="3387852"/>
                </a:cubicBezTo>
                <a:lnTo>
                  <a:pt x="340233" y="3387852"/>
                </a:lnTo>
                <a:cubicBezTo>
                  <a:pt x="152273" y="3387979"/>
                  <a:pt x="0" y="3235579"/>
                  <a:pt x="0" y="3047619"/>
                </a:cubicBezTo>
                <a:close/>
              </a:path>
            </a:pathLst>
          </a:custGeom>
          <a:solidFill>
            <a:srgbClr val="E8F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3"/>
          <p:cNvGrpSpPr/>
          <p:nvPr/>
        </p:nvGrpSpPr>
        <p:grpSpPr>
          <a:xfrm>
            <a:off x="8789289" y="1841839"/>
            <a:ext cx="3544044" cy="500062"/>
            <a:chOff x="0" y="-76200"/>
            <a:chExt cx="4725392" cy="666750"/>
          </a:xfrm>
        </p:grpSpPr>
        <p:sp>
          <p:nvSpPr>
            <p:cNvPr id="168" name="Google Shape;168;p3"/>
            <p:cNvSpPr/>
            <p:nvPr/>
          </p:nvSpPr>
          <p:spPr>
            <a:xfrm>
              <a:off x="0" y="0"/>
              <a:ext cx="4725392" cy="590550"/>
            </a:xfrm>
            <a:custGeom>
              <a:rect b="b" l="l" r="r" t="t"/>
              <a:pathLst>
                <a:path extrusionOk="0"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69" name="Google Shape;169;p3"/>
            <p:cNvSpPr txBox="1"/>
            <p:nvPr/>
          </p:nvSpPr>
          <p:spPr>
            <a:xfrm>
              <a:off x="0" y="-76200"/>
              <a:ext cx="4725392" cy="666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50" u="none" cap="none" strike="noStrike">
                  <a:solidFill>
                    <a:srgbClr val="405449"/>
                  </a:solidFill>
                  <a:latin typeface="Fraunces"/>
                  <a:ea typeface="Fraunces"/>
                  <a:cs typeface="Fraunces"/>
                  <a:sym typeface="Fraunces"/>
                </a:rPr>
                <a:t>Text Color</a:t>
              </a:r>
              <a:endParaRPr/>
            </a:p>
          </p:txBody>
        </p:sp>
      </p:grpSp>
      <p:grpSp>
        <p:nvGrpSpPr>
          <p:cNvPr id="170" name="Google Shape;170;p3"/>
          <p:cNvGrpSpPr/>
          <p:nvPr/>
        </p:nvGrpSpPr>
        <p:grpSpPr>
          <a:xfrm>
            <a:off x="8789289" y="2383424"/>
            <a:ext cx="4014044" cy="1489473"/>
            <a:chOff x="0" y="-171450"/>
            <a:chExt cx="5352058" cy="1985963"/>
          </a:xfrm>
        </p:grpSpPr>
        <p:sp>
          <p:nvSpPr>
            <p:cNvPr id="171" name="Google Shape;171;p3"/>
            <p:cNvSpPr/>
            <p:nvPr/>
          </p:nvSpPr>
          <p:spPr>
            <a:xfrm>
              <a:off x="0" y="0"/>
              <a:ext cx="5352058" cy="1814513"/>
            </a:xfrm>
            <a:custGeom>
              <a:rect b="b" l="l" r="r" t="t"/>
              <a:pathLst>
                <a:path extrusionOk="0" h="1814513" w="5352058">
                  <a:moveTo>
                    <a:pt x="0" y="0"/>
                  </a:moveTo>
                  <a:lnTo>
                    <a:pt x="5352058" y="0"/>
                  </a:lnTo>
                  <a:lnTo>
                    <a:pt x="5352058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72" name="Google Shape;172;p3"/>
            <p:cNvSpPr txBox="1"/>
            <p:nvPr/>
          </p:nvSpPr>
          <p:spPr>
            <a:xfrm>
              <a:off x="0" y="-171450"/>
              <a:ext cx="5352058" cy="1985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954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87" u="none" cap="none" strike="noStrike">
                  <a:solidFill>
                    <a:srgbClr val="405449"/>
                  </a:solidFill>
                  <a:latin typeface="Arimo"/>
                  <a:ea typeface="Arimo"/>
                  <a:cs typeface="Arimo"/>
                  <a:sym typeface="Arimo"/>
                </a:rPr>
                <a:t>Uses 'Console.ForegroundColor' to set text color to cyan.</a:t>
              </a:r>
              <a:endParaRPr/>
            </a:p>
          </p:txBody>
        </p:sp>
      </p:grpSp>
      <p:sp>
        <p:nvSpPr>
          <p:cNvPr id="173" name="Google Shape;173;p3"/>
          <p:cNvSpPr/>
          <p:nvPr/>
        </p:nvSpPr>
        <p:spPr>
          <a:xfrm>
            <a:off x="3641175" y="4439931"/>
            <a:ext cx="9445561" cy="1633728"/>
          </a:xfrm>
          <a:custGeom>
            <a:rect b="b" l="l" r="r" t="t"/>
            <a:pathLst>
              <a:path extrusionOk="0" h="2178304" w="12594082">
                <a:moveTo>
                  <a:pt x="0" y="340233"/>
                </a:moveTo>
                <a:cubicBezTo>
                  <a:pt x="0" y="152273"/>
                  <a:pt x="152273" y="0"/>
                  <a:pt x="340233" y="0"/>
                </a:cubicBezTo>
                <a:lnTo>
                  <a:pt x="12253849" y="0"/>
                </a:lnTo>
                <a:cubicBezTo>
                  <a:pt x="12441809" y="0"/>
                  <a:pt x="12594082" y="152273"/>
                  <a:pt x="12594082" y="340233"/>
                </a:cubicBezTo>
                <a:lnTo>
                  <a:pt x="12594082" y="1837944"/>
                </a:lnTo>
                <a:cubicBezTo>
                  <a:pt x="12594082" y="2025904"/>
                  <a:pt x="12441809" y="2178177"/>
                  <a:pt x="12253849" y="2178177"/>
                </a:cubicBezTo>
                <a:lnTo>
                  <a:pt x="340233" y="2178177"/>
                </a:lnTo>
                <a:cubicBezTo>
                  <a:pt x="152273" y="2178304"/>
                  <a:pt x="0" y="2025904"/>
                  <a:pt x="0" y="1837944"/>
                </a:cubicBezTo>
                <a:close/>
              </a:path>
            </a:pathLst>
          </a:custGeom>
          <a:solidFill>
            <a:srgbClr val="E8F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3"/>
          <p:cNvGrpSpPr/>
          <p:nvPr/>
        </p:nvGrpSpPr>
        <p:grpSpPr>
          <a:xfrm>
            <a:off x="3924692" y="4666299"/>
            <a:ext cx="3544044" cy="500062"/>
            <a:chOff x="0" y="-76200"/>
            <a:chExt cx="4725392" cy="666750"/>
          </a:xfrm>
        </p:grpSpPr>
        <p:sp>
          <p:nvSpPr>
            <p:cNvPr id="175" name="Google Shape;175;p3"/>
            <p:cNvSpPr/>
            <p:nvPr/>
          </p:nvSpPr>
          <p:spPr>
            <a:xfrm>
              <a:off x="0" y="0"/>
              <a:ext cx="4725392" cy="590550"/>
            </a:xfrm>
            <a:custGeom>
              <a:rect b="b" l="l" r="r" t="t"/>
              <a:pathLst>
                <a:path extrusionOk="0"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76" name="Google Shape;176;p3"/>
            <p:cNvSpPr txBox="1"/>
            <p:nvPr/>
          </p:nvSpPr>
          <p:spPr>
            <a:xfrm>
              <a:off x="0" y="-76200"/>
              <a:ext cx="4725392" cy="666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50" u="none" cap="none" strike="noStrike">
                  <a:solidFill>
                    <a:srgbClr val="405449"/>
                  </a:solidFill>
                  <a:latin typeface="Fraunces"/>
                  <a:ea typeface="Fraunces"/>
                  <a:cs typeface="Fraunces"/>
                  <a:sym typeface="Fraunces"/>
                </a:rPr>
                <a:t>Professionalism</a:t>
              </a:r>
              <a:endParaRPr/>
            </a:p>
          </p:txBody>
        </p:sp>
      </p:grpSp>
      <p:grpSp>
        <p:nvGrpSpPr>
          <p:cNvPr id="177" name="Google Shape;177;p3"/>
          <p:cNvGrpSpPr/>
          <p:nvPr/>
        </p:nvGrpSpPr>
        <p:grpSpPr>
          <a:xfrm>
            <a:off x="3924692" y="5207885"/>
            <a:ext cx="8878500" cy="582338"/>
            <a:chOff x="0" y="-171450"/>
            <a:chExt cx="11838000" cy="776450"/>
          </a:xfrm>
        </p:grpSpPr>
        <p:sp>
          <p:nvSpPr>
            <p:cNvPr id="178" name="Google Shape;178;p3"/>
            <p:cNvSpPr/>
            <p:nvPr/>
          </p:nvSpPr>
          <p:spPr>
            <a:xfrm>
              <a:off x="0" y="0"/>
              <a:ext cx="11838000" cy="605000"/>
            </a:xfrm>
            <a:custGeom>
              <a:rect b="b" l="l" r="r" t="t"/>
              <a:pathLst>
                <a:path extrusionOk="0" h="605000" w="11838000">
                  <a:moveTo>
                    <a:pt x="0" y="0"/>
                  </a:moveTo>
                  <a:lnTo>
                    <a:pt x="11838000" y="0"/>
                  </a:lnTo>
                  <a:lnTo>
                    <a:pt x="11838000" y="605000"/>
                  </a:lnTo>
                  <a:lnTo>
                    <a:pt x="0" y="605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79" name="Google Shape;179;p3"/>
            <p:cNvSpPr txBox="1"/>
            <p:nvPr/>
          </p:nvSpPr>
          <p:spPr>
            <a:xfrm>
              <a:off x="0" y="-171450"/>
              <a:ext cx="11838000" cy="776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954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87" u="none" cap="none" strike="noStrike">
                  <a:solidFill>
                    <a:srgbClr val="405449"/>
                  </a:solidFill>
                  <a:latin typeface="Arimo"/>
                  <a:ea typeface="Arimo"/>
                  <a:cs typeface="Arimo"/>
                  <a:sym typeface="Arimo"/>
                </a:rPr>
                <a:t>Enhances the visual appeal and professionalism of the chatbot.</a:t>
              </a:r>
              <a:endParaRPr/>
            </a:p>
          </p:txBody>
        </p:sp>
      </p:grpSp>
      <p:pic>
        <p:nvPicPr>
          <p:cNvPr id="180" name="Google Shape;18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700" y="6357125"/>
            <a:ext cx="8878501" cy="42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3716000" w="24384000"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DEEEE1"/>
          </a:solidFill>
          <a:ln>
            <a:noFill/>
          </a:ln>
        </p:spPr>
      </p:sp>
      <p:sp>
        <p:nvSpPr>
          <p:cNvPr id="190" name="Google Shape;190;p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3716000" w="24384000"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AFFFA"/>
          </a:solidFill>
          <a:ln>
            <a:noFill/>
          </a:ln>
        </p:spPr>
      </p:sp>
      <p:grpSp>
        <p:nvGrpSpPr>
          <p:cNvPr id="191" name="Google Shape;191;p4"/>
          <p:cNvGrpSpPr/>
          <p:nvPr/>
        </p:nvGrpSpPr>
        <p:grpSpPr>
          <a:xfrm>
            <a:off x="3680671" y="312929"/>
            <a:ext cx="7687902" cy="955443"/>
            <a:chOff x="0" y="-152400"/>
            <a:chExt cx="10250536" cy="1273925"/>
          </a:xfrm>
        </p:grpSpPr>
        <p:sp>
          <p:nvSpPr>
            <p:cNvPr id="192" name="Google Shape;192;p4"/>
            <p:cNvSpPr/>
            <p:nvPr/>
          </p:nvSpPr>
          <p:spPr>
            <a:xfrm>
              <a:off x="0" y="0"/>
              <a:ext cx="10250536" cy="1121525"/>
            </a:xfrm>
            <a:custGeom>
              <a:rect b="b" l="l" r="r" t="t"/>
              <a:pathLst>
                <a:path extrusionOk="0" h="1121525" w="10250536">
                  <a:moveTo>
                    <a:pt x="0" y="0"/>
                  </a:moveTo>
                  <a:lnTo>
                    <a:pt x="10250536" y="0"/>
                  </a:lnTo>
                  <a:lnTo>
                    <a:pt x="10250536" y="1121525"/>
                  </a:lnTo>
                  <a:lnTo>
                    <a:pt x="0" y="11215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93" name="Google Shape;193;p4"/>
            <p:cNvSpPr txBox="1"/>
            <p:nvPr/>
          </p:nvSpPr>
          <p:spPr>
            <a:xfrm>
              <a:off x="0" y="-152400"/>
              <a:ext cx="10250536" cy="1273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96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562" u="none" cap="none" strike="noStrike">
                  <a:solidFill>
                    <a:srgbClr val="3B4540"/>
                  </a:solidFill>
                  <a:latin typeface="Fraunces"/>
                  <a:ea typeface="Fraunces"/>
                  <a:cs typeface="Fraunces"/>
                  <a:sym typeface="Fraunces"/>
                </a:rPr>
                <a:t>User Interaction</a:t>
              </a:r>
              <a:endParaRPr/>
            </a:p>
          </p:txBody>
        </p:sp>
      </p:grpSp>
      <p:sp>
        <p:nvSpPr>
          <p:cNvPr descr="preencoded.png" id="194" name="Google Shape;194;p4"/>
          <p:cNvSpPr/>
          <p:nvPr/>
        </p:nvSpPr>
        <p:spPr>
          <a:xfrm>
            <a:off x="3680671" y="1672060"/>
            <a:ext cx="768678" cy="672859"/>
          </a:xfrm>
          <a:custGeom>
            <a:rect b="b" l="l" r="r" t="t"/>
            <a:pathLst>
              <a:path extrusionOk="0" h="672859" w="768678">
                <a:moveTo>
                  <a:pt x="0" y="0"/>
                </a:moveTo>
                <a:lnTo>
                  <a:pt x="768678" y="0"/>
                </a:lnTo>
                <a:lnTo>
                  <a:pt x="768678" y="672858"/>
                </a:lnTo>
                <a:lnTo>
                  <a:pt x="0" y="6728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4238" l="0" r="0" t="0"/>
            </a:stretch>
          </a:blipFill>
          <a:ln>
            <a:noFill/>
          </a:ln>
        </p:spPr>
      </p:sp>
      <p:grpSp>
        <p:nvGrpSpPr>
          <p:cNvPr id="195" name="Google Shape;195;p4"/>
          <p:cNvGrpSpPr/>
          <p:nvPr/>
        </p:nvGrpSpPr>
        <p:grpSpPr>
          <a:xfrm>
            <a:off x="3680671" y="2556939"/>
            <a:ext cx="3107315" cy="477651"/>
            <a:chOff x="0" y="-76200"/>
            <a:chExt cx="4143087" cy="636868"/>
          </a:xfrm>
        </p:grpSpPr>
        <p:sp>
          <p:nvSpPr>
            <p:cNvPr id="196" name="Google Shape;196;p4"/>
            <p:cNvSpPr/>
            <p:nvPr/>
          </p:nvSpPr>
          <p:spPr>
            <a:xfrm>
              <a:off x="0" y="0"/>
              <a:ext cx="4143087" cy="560668"/>
            </a:xfrm>
            <a:custGeom>
              <a:rect b="b" l="l" r="r" t="t"/>
              <a:pathLst>
                <a:path extrusionOk="0" h="560668" w="4143087">
                  <a:moveTo>
                    <a:pt x="0" y="0"/>
                  </a:moveTo>
                  <a:lnTo>
                    <a:pt x="4143087" y="0"/>
                  </a:lnTo>
                  <a:lnTo>
                    <a:pt x="4143087" y="560668"/>
                  </a:lnTo>
                  <a:lnTo>
                    <a:pt x="0" y="5606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97" name="Google Shape;197;p4"/>
            <p:cNvSpPr txBox="1"/>
            <p:nvPr/>
          </p:nvSpPr>
          <p:spPr>
            <a:xfrm>
              <a:off x="0" y="-76200"/>
              <a:ext cx="4143087" cy="6368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50" u="none" cap="none" strike="noStrike">
                  <a:solidFill>
                    <a:srgbClr val="405449"/>
                  </a:solidFill>
                  <a:latin typeface="Fraunces"/>
                  <a:ea typeface="Fraunces"/>
                  <a:cs typeface="Fraunces"/>
                  <a:sym typeface="Fraunces"/>
                </a:rPr>
                <a:t>Personalized</a:t>
              </a:r>
              <a:endParaRPr/>
            </a:p>
          </p:txBody>
        </p:sp>
      </p:grpSp>
      <p:grpSp>
        <p:nvGrpSpPr>
          <p:cNvPr id="198" name="Google Shape;198;p4"/>
          <p:cNvGrpSpPr/>
          <p:nvPr/>
        </p:nvGrpSpPr>
        <p:grpSpPr>
          <a:xfrm>
            <a:off x="3680671" y="3067506"/>
            <a:ext cx="3107315" cy="1420611"/>
            <a:chOff x="0" y="-171450"/>
            <a:chExt cx="4143087" cy="1894149"/>
          </a:xfrm>
        </p:grpSpPr>
        <p:sp>
          <p:nvSpPr>
            <p:cNvPr id="199" name="Google Shape;199;p4"/>
            <p:cNvSpPr/>
            <p:nvPr/>
          </p:nvSpPr>
          <p:spPr>
            <a:xfrm>
              <a:off x="0" y="0"/>
              <a:ext cx="4143087" cy="1722699"/>
            </a:xfrm>
            <a:custGeom>
              <a:rect b="b" l="l" r="r" t="t"/>
              <a:pathLst>
                <a:path extrusionOk="0" h="1722699" w="4143087">
                  <a:moveTo>
                    <a:pt x="0" y="0"/>
                  </a:moveTo>
                  <a:lnTo>
                    <a:pt x="4143087" y="0"/>
                  </a:lnTo>
                  <a:lnTo>
                    <a:pt x="4143087" y="1722699"/>
                  </a:lnTo>
                  <a:lnTo>
                    <a:pt x="0" y="17226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00" name="Google Shape;200;p4"/>
            <p:cNvSpPr txBox="1"/>
            <p:nvPr/>
          </p:nvSpPr>
          <p:spPr>
            <a:xfrm>
              <a:off x="0" y="-171450"/>
              <a:ext cx="4143087" cy="1894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954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87" u="none" cap="none" strike="noStrike">
                  <a:solidFill>
                    <a:srgbClr val="405449"/>
                  </a:solidFill>
                  <a:latin typeface="Arimo"/>
                  <a:ea typeface="Arimo"/>
                  <a:cs typeface="Arimo"/>
                  <a:sym typeface="Arimo"/>
                </a:rPr>
                <a:t>Asks the user for their name and welcomes them.</a:t>
              </a:r>
              <a:endParaRPr/>
            </a:p>
          </p:txBody>
        </p:sp>
      </p:grpSp>
      <p:sp>
        <p:nvSpPr>
          <p:cNvPr descr="preencoded.png" id="201" name="Google Shape;201;p4"/>
          <p:cNvSpPr/>
          <p:nvPr/>
        </p:nvSpPr>
        <p:spPr>
          <a:xfrm>
            <a:off x="7249160" y="1672060"/>
            <a:ext cx="768678" cy="672859"/>
          </a:xfrm>
          <a:custGeom>
            <a:rect b="b" l="l" r="r" t="t"/>
            <a:pathLst>
              <a:path extrusionOk="0" h="672859" w="768678">
                <a:moveTo>
                  <a:pt x="0" y="0"/>
                </a:moveTo>
                <a:lnTo>
                  <a:pt x="768677" y="0"/>
                </a:lnTo>
                <a:lnTo>
                  <a:pt x="768677" y="672858"/>
                </a:lnTo>
                <a:lnTo>
                  <a:pt x="0" y="6728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4238" l="0" r="0" t="0"/>
            </a:stretch>
          </a:blipFill>
          <a:ln>
            <a:noFill/>
          </a:ln>
        </p:spPr>
      </p:sp>
      <p:grpSp>
        <p:nvGrpSpPr>
          <p:cNvPr id="202" name="Google Shape;202;p4"/>
          <p:cNvGrpSpPr/>
          <p:nvPr/>
        </p:nvGrpSpPr>
        <p:grpSpPr>
          <a:xfrm>
            <a:off x="7249160" y="2556939"/>
            <a:ext cx="3107477" cy="898152"/>
            <a:chOff x="0" y="-76200"/>
            <a:chExt cx="4143302" cy="1197536"/>
          </a:xfrm>
        </p:grpSpPr>
        <p:sp>
          <p:nvSpPr>
            <p:cNvPr id="203" name="Google Shape;203;p4"/>
            <p:cNvSpPr/>
            <p:nvPr/>
          </p:nvSpPr>
          <p:spPr>
            <a:xfrm>
              <a:off x="0" y="0"/>
              <a:ext cx="4143302" cy="1121336"/>
            </a:xfrm>
            <a:custGeom>
              <a:rect b="b" l="l" r="r" t="t"/>
              <a:pathLst>
                <a:path extrusionOk="0" h="1121336" w="4143302">
                  <a:moveTo>
                    <a:pt x="0" y="0"/>
                  </a:moveTo>
                  <a:lnTo>
                    <a:pt x="4143302" y="0"/>
                  </a:lnTo>
                  <a:lnTo>
                    <a:pt x="4143302" y="1121336"/>
                  </a:lnTo>
                  <a:lnTo>
                    <a:pt x="0" y="11213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04" name="Google Shape;204;p4"/>
            <p:cNvSpPr txBox="1"/>
            <p:nvPr/>
          </p:nvSpPr>
          <p:spPr>
            <a:xfrm>
              <a:off x="0" y="-76200"/>
              <a:ext cx="4143302" cy="1197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50" u="none" cap="none" strike="noStrike">
                  <a:solidFill>
                    <a:srgbClr val="405449"/>
                  </a:solidFill>
                  <a:latin typeface="Fraunces"/>
                  <a:ea typeface="Fraunces"/>
                  <a:cs typeface="Fraunces"/>
                  <a:sym typeface="Fraunces"/>
                </a:rPr>
                <a:t>Input Validation</a:t>
              </a:r>
              <a:endParaRPr/>
            </a:p>
          </p:txBody>
        </p:sp>
      </p:grpSp>
      <p:grpSp>
        <p:nvGrpSpPr>
          <p:cNvPr id="205" name="Google Shape;205;p4"/>
          <p:cNvGrpSpPr/>
          <p:nvPr/>
        </p:nvGrpSpPr>
        <p:grpSpPr>
          <a:xfrm>
            <a:off x="7249160" y="3488008"/>
            <a:ext cx="3107477" cy="1420611"/>
            <a:chOff x="0" y="-171450"/>
            <a:chExt cx="4143302" cy="1894149"/>
          </a:xfrm>
        </p:grpSpPr>
        <p:sp>
          <p:nvSpPr>
            <p:cNvPr id="206" name="Google Shape;206;p4"/>
            <p:cNvSpPr/>
            <p:nvPr/>
          </p:nvSpPr>
          <p:spPr>
            <a:xfrm>
              <a:off x="0" y="0"/>
              <a:ext cx="4143302" cy="1722699"/>
            </a:xfrm>
            <a:custGeom>
              <a:rect b="b" l="l" r="r" t="t"/>
              <a:pathLst>
                <a:path extrusionOk="0" h="1722699" w="4143302">
                  <a:moveTo>
                    <a:pt x="0" y="0"/>
                  </a:moveTo>
                  <a:lnTo>
                    <a:pt x="4143302" y="0"/>
                  </a:lnTo>
                  <a:lnTo>
                    <a:pt x="4143302" y="1722699"/>
                  </a:lnTo>
                  <a:lnTo>
                    <a:pt x="0" y="17226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07" name="Google Shape;207;p4"/>
            <p:cNvSpPr txBox="1"/>
            <p:nvPr/>
          </p:nvSpPr>
          <p:spPr>
            <a:xfrm>
              <a:off x="0" y="-171450"/>
              <a:ext cx="4143302" cy="1894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954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87" u="none" cap="none" strike="noStrike">
                  <a:solidFill>
                    <a:srgbClr val="405449"/>
                  </a:solidFill>
                  <a:latin typeface="Arimo"/>
                  <a:ea typeface="Arimo"/>
                  <a:cs typeface="Arimo"/>
                  <a:sym typeface="Arimo"/>
                </a:rPr>
                <a:t>Validates the input to ensure it's not empty.</a:t>
              </a:r>
              <a:endParaRPr/>
            </a:p>
          </p:txBody>
        </p:sp>
      </p:grpSp>
      <p:sp>
        <p:nvSpPr>
          <p:cNvPr descr="preencoded.png" id="208" name="Google Shape;208;p4"/>
          <p:cNvSpPr/>
          <p:nvPr/>
        </p:nvSpPr>
        <p:spPr>
          <a:xfrm>
            <a:off x="10817811" y="1672060"/>
            <a:ext cx="768678" cy="672859"/>
          </a:xfrm>
          <a:custGeom>
            <a:rect b="b" l="l" r="r" t="t"/>
            <a:pathLst>
              <a:path extrusionOk="0" h="672859" w="768678">
                <a:moveTo>
                  <a:pt x="0" y="0"/>
                </a:moveTo>
                <a:lnTo>
                  <a:pt x="768678" y="0"/>
                </a:lnTo>
                <a:lnTo>
                  <a:pt x="768678" y="672858"/>
                </a:lnTo>
                <a:lnTo>
                  <a:pt x="0" y="6728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4238" l="0" r="0" t="0"/>
            </a:stretch>
          </a:blipFill>
          <a:ln>
            <a:noFill/>
          </a:ln>
        </p:spPr>
      </p:sp>
      <p:grpSp>
        <p:nvGrpSpPr>
          <p:cNvPr id="209" name="Google Shape;209;p4"/>
          <p:cNvGrpSpPr/>
          <p:nvPr/>
        </p:nvGrpSpPr>
        <p:grpSpPr>
          <a:xfrm>
            <a:off x="10817811" y="2556939"/>
            <a:ext cx="3107315" cy="477651"/>
            <a:chOff x="0" y="-76200"/>
            <a:chExt cx="4143087" cy="636868"/>
          </a:xfrm>
        </p:grpSpPr>
        <p:sp>
          <p:nvSpPr>
            <p:cNvPr id="210" name="Google Shape;210;p4"/>
            <p:cNvSpPr/>
            <p:nvPr/>
          </p:nvSpPr>
          <p:spPr>
            <a:xfrm>
              <a:off x="0" y="0"/>
              <a:ext cx="4143087" cy="560668"/>
            </a:xfrm>
            <a:custGeom>
              <a:rect b="b" l="l" r="r" t="t"/>
              <a:pathLst>
                <a:path extrusionOk="0" h="560668" w="4143087">
                  <a:moveTo>
                    <a:pt x="0" y="0"/>
                  </a:moveTo>
                  <a:lnTo>
                    <a:pt x="4143087" y="0"/>
                  </a:lnTo>
                  <a:lnTo>
                    <a:pt x="4143087" y="560668"/>
                  </a:lnTo>
                  <a:lnTo>
                    <a:pt x="0" y="5606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11" name="Google Shape;211;p4"/>
            <p:cNvSpPr txBox="1"/>
            <p:nvPr/>
          </p:nvSpPr>
          <p:spPr>
            <a:xfrm>
              <a:off x="0" y="-76200"/>
              <a:ext cx="4143087" cy="6368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50" u="none" cap="none" strike="noStrike">
                  <a:solidFill>
                    <a:srgbClr val="405449"/>
                  </a:solidFill>
                  <a:latin typeface="Fraunces"/>
                  <a:ea typeface="Fraunces"/>
                  <a:cs typeface="Fraunces"/>
                  <a:sym typeface="Fraunces"/>
                </a:rPr>
                <a:t>Welcoming</a:t>
              </a:r>
              <a:endParaRPr/>
            </a:p>
          </p:txBody>
        </p:sp>
      </p:grpSp>
      <p:grpSp>
        <p:nvGrpSpPr>
          <p:cNvPr id="212" name="Google Shape;212;p4"/>
          <p:cNvGrpSpPr/>
          <p:nvPr/>
        </p:nvGrpSpPr>
        <p:grpSpPr>
          <a:xfrm>
            <a:off x="10817811" y="3067506"/>
            <a:ext cx="3107315" cy="1420611"/>
            <a:chOff x="0" y="-171450"/>
            <a:chExt cx="4143087" cy="1894149"/>
          </a:xfrm>
        </p:grpSpPr>
        <p:sp>
          <p:nvSpPr>
            <p:cNvPr id="213" name="Google Shape;213;p4"/>
            <p:cNvSpPr/>
            <p:nvPr/>
          </p:nvSpPr>
          <p:spPr>
            <a:xfrm>
              <a:off x="0" y="0"/>
              <a:ext cx="4143087" cy="1722699"/>
            </a:xfrm>
            <a:custGeom>
              <a:rect b="b" l="l" r="r" t="t"/>
              <a:pathLst>
                <a:path extrusionOk="0" h="1722699" w="4143087">
                  <a:moveTo>
                    <a:pt x="0" y="0"/>
                  </a:moveTo>
                  <a:lnTo>
                    <a:pt x="4143087" y="0"/>
                  </a:lnTo>
                  <a:lnTo>
                    <a:pt x="4143087" y="1722699"/>
                  </a:lnTo>
                  <a:lnTo>
                    <a:pt x="0" y="17226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14" name="Google Shape;214;p4"/>
            <p:cNvSpPr txBox="1"/>
            <p:nvPr/>
          </p:nvSpPr>
          <p:spPr>
            <a:xfrm>
              <a:off x="0" y="-171450"/>
              <a:ext cx="4143087" cy="1894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954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87" u="none" cap="none" strike="noStrike">
                  <a:solidFill>
                    <a:srgbClr val="405449"/>
                  </a:solidFill>
                  <a:latin typeface="Arimo"/>
                  <a:ea typeface="Arimo"/>
                  <a:cs typeface="Arimo"/>
                  <a:sym typeface="Arimo"/>
                </a:rPr>
                <a:t>Displays a personalized welcome message.</a:t>
              </a:r>
              <a:endParaRPr/>
            </a:p>
          </p:txBody>
        </p:sp>
      </p:grpSp>
      <p:pic>
        <p:nvPicPr>
          <p:cNvPr id="215" name="Google Shape;215;p4"/>
          <p:cNvPicPr preferRelativeResize="0"/>
          <p:nvPr/>
        </p:nvPicPr>
        <p:blipFill rotWithShape="1">
          <a:blip r:embed="rId5">
            <a:alphaModFix/>
          </a:blip>
          <a:srcRect b="0" l="0" r="12357" t="0"/>
          <a:stretch/>
        </p:blipFill>
        <p:spPr>
          <a:xfrm>
            <a:off x="0" y="4908625"/>
            <a:ext cx="18287999" cy="5477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3716000" w="24384000"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DEEEE1"/>
          </a:solidFill>
          <a:ln>
            <a:noFill/>
          </a:ln>
        </p:spPr>
      </p:sp>
      <p:sp>
        <p:nvSpPr>
          <p:cNvPr id="225" name="Google Shape;225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3716000" w="24384000"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AFFFA"/>
          </a:solidFill>
          <a:ln>
            <a:noFill/>
          </a:ln>
        </p:spPr>
      </p:sp>
      <p:grpSp>
        <p:nvGrpSpPr>
          <p:cNvPr id="226" name="Google Shape;226;p5"/>
          <p:cNvGrpSpPr/>
          <p:nvPr/>
        </p:nvGrpSpPr>
        <p:grpSpPr>
          <a:xfrm>
            <a:off x="992238" y="3287465"/>
            <a:ext cx="7868245" cy="1000274"/>
            <a:chOff x="0" y="-152400"/>
            <a:chExt cx="10490993" cy="1333698"/>
          </a:xfrm>
        </p:grpSpPr>
        <p:sp>
          <p:nvSpPr>
            <p:cNvPr id="227" name="Google Shape;227;p5"/>
            <p:cNvSpPr/>
            <p:nvPr/>
          </p:nvSpPr>
          <p:spPr>
            <a:xfrm>
              <a:off x="0" y="0"/>
              <a:ext cx="10490993" cy="1181298"/>
            </a:xfrm>
            <a:custGeom>
              <a:rect b="b" l="l" r="r" t="t"/>
              <a:pathLst>
                <a:path extrusionOk="0" h="1181298" w="10490993">
                  <a:moveTo>
                    <a:pt x="0" y="0"/>
                  </a:moveTo>
                  <a:lnTo>
                    <a:pt x="10490993" y="0"/>
                  </a:lnTo>
                  <a:lnTo>
                    <a:pt x="10490993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28" name="Google Shape;228;p5"/>
            <p:cNvSpPr txBox="1"/>
            <p:nvPr/>
          </p:nvSpPr>
          <p:spPr>
            <a:xfrm>
              <a:off x="0" y="-152400"/>
              <a:ext cx="10490993" cy="13336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96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562" u="none" cap="none" strike="noStrike">
                  <a:solidFill>
                    <a:srgbClr val="3B4540"/>
                  </a:solidFill>
                  <a:latin typeface="Fraunces"/>
                  <a:ea typeface="Fraunces"/>
                  <a:cs typeface="Fraunces"/>
                  <a:sym typeface="Fraunces"/>
                </a:rPr>
                <a:t>Chatbot Conversation</a:t>
              </a:r>
              <a:endParaRPr/>
            </a:p>
          </p:txBody>
        </p:sp>
      </p:grpSp>
      <p:grpSp>
        <p:nvGrpSpPr>
          <p:cNvPr id="229" name="Google Shape;229;p5"/>
          <p:cNvGrpSpPr/>
          <p:nvPr/>
        </p:nvGrpSpPr>
        <p:grpSpPr>
          <a:xfrm>
            <a:off x="992238" y="4939308"/>
            <a:ext cx="3632746" cy="500062"/>
            <a:chOff x="0" y="-76200"/>
            <a:chExt cx="4843662" cy="666750"/>
          </a:xfrm>
        </p:grpSpPr>
        <p:sp>
          <p:nvSpPr>
            <p:cNvPr id="230" name="Google Shape;230;p5"/>
            <p:cNvSpPr/>
            <p:nvPr/>
          </p:nvSpPr>
          <p:spPr>
            <a:xfrm>
              <a:off x="0" y="0"/>
              <a:ext cx="4843662" cy="590550"/>
            </a:xfrm>
            <a:custGeom>
              <a:rect b="b" l="l" r="r" t="t"/>
              <a:pathLst>
                <a:path extrusionOk="0" h="590550" w="4843662">
                  <a:moveTo>
                    <a:pt x="0" y="0"/>
                  </a:moveTo>
                  <a:lnTo>
                    <a:pt x="4843662" y="0"/>
                  </a:lnTo>
                  <a:lnTo>
                    <a:pt x="484366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31" name="Google Shape;231;p5"/>
            <p:cNvSpPr txBox="1"/>
            <p:nvPr/>
          </p:nvSpPr>
          <p:spPr>
            <a:xfrm>
              <a:off x="0" y="-76200"/>
              <a:ext cx="4843662" cy="666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50" u="none" cap="none" strike="noStrike">
                  <a:solidFill>
                    <a:srgbClr val="3B4540"/>
                  </a:solidFill>
                  <a:latin typeface="Fraunces"/>
                  <a:ea typeface="Fraunces"/>
                  <a:cs typeface="Fraunces"/>
                  <a:sym typeface="Fraunces"/>
                </a:rPr>
                <a:t>Keyword Responses</a:t>
              </a:r>
              <a:endParaRPr/>
            </a:p>
          </p:txBody>
        </p:sp>
      </p:grpSp>
      <p:grpSp>
        <p:nvGrpSpPr>
          <p:cNvPr id="232" name="Google Shape;232;p5"/>
          <p:cNvGrpSpPr/>
          <p:nvPr/>
        </p:nvGrpSpPr>
        <p:grpSpPr>
          <a:xfrm>
            <a:off x="992238" y="5594301"/>
            <a:ext cx="4972645" cy="1035843"/>
            <a:chOff x="0" y="-171450"/>
            <a:chExt cx="6630193" cy="1381125"/>
          </a:xfrm>
        </p:grpSpPr>
        <p:sp>
          <p:nvSpPr>
            <p:cNvPr id="233" name="Google Shape;233;p5"/>
            <p:cNvSpPr/>
            <p:nvPr/>
          </p:nvSpPr>
          <p:spPr>
            <a:xfrm>
              <a:off x="0" y="0"/>
              <a:ext cx="6630193" cy="1209675"/>
            </a:xfrm>
            <a:custGeom>
              <a:rect b="b" l="l" r="r" t="t"/>
              <a:pathLst>
                <a:path extrusionOk="0" h="1209675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34" name="Google Shape;234;p5"/>
            <p:cNvSpPr txBox="1"/>
            <p:nvPr/>
          </p:nvSpPr>
          <p:spPr>
            <a:xfrm>
              <a:off x="0" y="-171450"/>
              <a:ext cx="6630193" cy="1381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954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87" u="none" cap="none" strike="noStrike">
                  <a:solidFill>
                    <a:srgbClr val="405449"/>
                  </a:solidFill>
                  <a:latin typeface="Arimo"/>
                  <a:ea typeface="Arimo"/>
                  <a:cs typeface="Arimo"/>
                  <a:sym typeface="Arimo"/>
                </a:rPr>
                <a:t>Uses a dictionary to store keywords and responses.</a:t>
              </a:r>
              <a:endParaRPr/>
            </a:p>
          </p:txBody>
        </p:sp>
      </p:grpSp>
      <p:grpSp>
        <p:nvGrpSpPr>
          <p:cNvPr id="235" name="Google Shape;235;p5"/>
          <p:cNvGrpSpPr/>
          <p:nvPr/>
        </p:nvGrpSpPr>
        <p:grpSpPr>
          <a:xfrm>
            <a:off x="6666160" y="4939308"/>
            <a:ext cx="3544044" cy="500062"/>
            <a:chOff x="0" y="-76200"/>
            <a:chExt cx="4725392" cy="666750"/>
          </a:xfrm>
        </p:grpSpPr>
        <p:sp>
          <p:nvSpPr>
            <p:cNvPr id="236" name="Google Shape;236;p5"/>
            <p:cNvSpPr/>
            <p:nvPr/>
          </p:nvSpPr>
          <p:spPr>
            <a:xfrm>
              <a:off x="0" y="0"/>
              <a:ext cx="4725392" cy="590550"/>
            </a:xfrm>
            <a:custGeom>
              <a:rect b="b" l="l" r="r" t="t"/>
              <a:pathLst>
                <a:path extrusionOk="0"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37" name="Google Shape;237;p5"/>
            <p:cNvSpPr txBox="1"/>
            <p:nvPr/>
          </p:nvSpPr>
          <p:spPr>
            <a:xfrm>
              <a:off x="0" y="-76200"/>
              <a:ext cx="4725392" cy="666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50" u="none" cap="none" strike="noStrike">
                  <a:solidFill>
                    <a:srgbClr val="3B4540"/>
                  </a:solidFill>
                  <a:latin typeface="Fraunces"/>
                  <a:ea typeface="Fraunces"/>
                  <a:cs typeface="Fraunces"/>
                  <a:sym typeface="Fraunces"/>
                </a:rPr>
                <a:t>Educational Value</a:t>
              </a:r>
              <a:endParaRPr/>
            </a:p>
          </p:txBody>
        </p:sp>
      </p:grpSp>
      <p:grpSp>
        <p:nvGrpSpPr>
          <p:cNvPr id="238" name="Google Shape;238;p5"/>
          <p:cNvGrpSpPr/>
          <p:nvPr/>
        </p:nvGrpSpPr>
        <p:grpSpPr>
          <a:xfrm>
            <a:off x="6666160" y="5594301"/>
            <a:ext cx="4972645" cy="1035843"/>
            <a:chOff x="0" y="-171450"/>
            <a:chExt cx="6630193" cy="1381125"/>
          </a:xfrm>
        </p:grpSpPr>
        <p:sp>
          <p:nvSpPr>
            <p:cNvPr id="239" name="Google Shape;239;p5"/>
            <p:cNvSpPr/>
            <p:nvPr/>
          </p:nvSpPr>
          <p:spPr>
            <a:xfrm>
              <a:off x="0" y="0"/>
              <a:ext cx="6630193" cy="1209675"/>
            </a:xfrm>
            <a:custGeom>
              <a:rect b="b" l="l" r="r" t="t"/>
              <a:pathLst>
                <a:path extrusionOk="0" h="1209675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40" name="Google Shape;240;p5"/>
            <p:cNvSpPr txBox="1"/>
            <p:nvPr/>
          </p:nvSpPr>
          <p:spPr>
            <a:xfrm>
              <a:off x="0" y="-171450"/>
              <a:ext cx="6630193" cy="1381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954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87" u="none" cap="none" strike="noStrike">
                  <a:solidFill>
                    <a:srgbClr val="405449"/>
                  </a:solidFill>
                  <a:latin typeface="Arimo"/>
                  <a:ea typeface="Arimo"/>
                  <a:cs typeface="Arimo"/>
                  <a:sym typeface="Arimo"/>
                </a:rPr>
                <a:t>Provides educational value and simulates a natural conversation.</a:t>
              </a:r>
              <a:endParaRPr/>
            </a:p>
          </p:txBody>
        </p:sp>
      </p:grpSp>
      <p:grpSp>
        <p:nvGrpSpPr>
          <p:cNvPr id="241" name="Google Shape;241;p5"/>
          <p:cNvGrpSpPr/>
          <p:nvPr/>
        </p:nvGrpSpPr>
        <p:grpSpPr>
          <a:xfrm>
            <a:off x="12340084" y="4939308"/>
            <a:ext cx="3544044" cy="500062"/>
            <a:chOff x="0" y="-76200"/>
            <a:chExt cx="4725392" cy="666750"/>
          </a:xfrm>
        </p:grpSpPr>
        <p:sp>
          <p:nvSpPr>
            <p:cNvPr id="242" name="Google Shape;242;p5"/>
            <p:cNvSpPr/>
            <p:nvPr/>
          </p:nvSpPr>
          <p:spPr>
            <a:xfrm>
              <a:off x="0" y="0"/>
              <a:ext cx="4725392" cy="590550"/>
            </a:xfrm>
            <a:custGeom>
              <a:rect b="b" l="l" r="r" t="t"/>
              <a:pathLst>
                <a:path extrusionOk="0"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43" name="Google Shape;243;p5"/>
            <p:cNvSpPr txBox="1"/>
            <p:nvPr/>
          </p:nvSpPr>
          <p:spPr>
            <a:xfrm>
              <a:off x="0" y="-76200"/>
              <a:ext cx="4725392" cy="666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50" u="none" cap="none" strike="noStrike">
                  <a:solidFill>
                    <a:srgbClr val="3B4540"/>
                  </a:solidFill>
                  <a:latin typeface="Fraunces"/>
                  <a:ea typeface="Fraunces"/>
                  <a:cs typeface="Fraunces"/>
                  <a:sym typeface="Fraunces"/>
                </a:rPr>
                <a:t>Typing Effect</a:t>
              </a:r>
              <a:endParaRPr/>
            </a:p>
          </p:txBody>
        </p:sp>
      </p:grpSp>
      <p:grpSp>
        <p:nvGrpSpPr>
          <p:cNvPr id="244" name="Google Shape;244;p5"/>
          <p:cNvGrpSpPr/>
          <p:nvPr/>
        </p:nvGrpSpPr>
        <p:grpSpPr>
          <a:xfrm>
            <a:off x="12340084" y="5594301"/>
            <a:ext cx="4972645" cy="1035843"/>
            <a:chOff x="0" y="-171450"/>
            <a:chExt cx="6630193" cy="1381125"/>
          </a:xfrm>
        </p:grpSpPr>
        <p:sp>
          <p:nvSpPr>
            <p:cNvPr id="245" name="Google Shape;245;p5"/>
            <p:cNvSpPr/>
            <p:nvPr/>
          </p:nvSpPr>
          <p:spPr>
            <a:xfrm>
              <a:off x="0" y="0"/>
              <a:ext cx="6630193" cy="1209675"/>
            </a:xfrm>
            <a:custGeom>
              <a:rect b="b" l="l" r="r" t="t"/>
              <a:pathLst>
                <a:path extrusionOk="0" h="1209675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46" name="Google Shape;246;p5"/>
            <p:cNvSpPr txBox="1"/>
            <p:nvPr/>
          </p:nvSpPr>
          <p:spPr>
            <a:xfrm>
              <a:off x="0" y="-171450"/>
              <a:ext cx="6630193" cy="1381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954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87" u="none" cap="none" strike="noStrike">
                  <a:solidFill>
                    <a:srgbClr val="405449"/>
                  </a:solidFill>
                  <a:latin typeface="Arimo"/>
                  <a:ea typeface="Arimo"/>
                  <a:cs typeface="Arimo"/>
                  <a:sym typeface="Arimo"/>
                </a:rPr>
                <a:t>Displays the corresponding response with a typing effect.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3716000" w="24384000"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DEEEE1"/>
          </a:solidFill>
          <a:ln>
            <a:noFill/>
          </a:ln>
        </p:spPr>
      </p:sp>
      <p:sp>
        <p:nvSpPr>
          <p:cNvPr id="256" name="Google Shape;256;p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3716000" w="24384000"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AFFFA"/>
          </a:solidFill>
          <a:ln>
            <a:noFill/>
          </a:ln>
        </p:spPr>
      </p:sp>
      <p:grpSp>
        <p:nvGrpSpPr>
          <p:cNvPr id="257" name="Google Shape;257;p6"/>
          <p:cNvGrpSpPr/>
          <p:nvPr/>
        </p:nvGrpSpPr>
        <p:grpSpPr>
          <a:xfrm>
            <a:off x="7850237" y="1821954"/>
            <a:ext cx="7576875" cy="1000425"/>
            <a:chOff x="0" y="-152400"/>
            <a:chExt cx="10102500" cy="1333900"/>
          </a:xfrm>
        </p:grpSpPr>
        <p:sp>
          <p:nvSpPr>
            <p:cNvPr id="258" name="Google Shape;258;p6"/>
            <p:cNvSpPr/>
            <p:nvPr/>
          </p:nvSpPr>
          <p:spPr>
            <a:xfrm>
              <a:off x="0" y="0"/>
              <a:ext cx="10102500" cy="1181500"/>
            </a:xfrm>
            <a:custGeom>
              <a:rect b="b" l="l" r="r" t="t"/>
              <a:pathLst>
                <a:path extrusionOk="0" h="1181500" w="10102500">
                  <a:moveTo>
                    <a:pt x="0" y="0"/>
                  </a:moveTo>
                  <a:lnTo>
                    <a:pt x="10102500" y="0"/>
                  </a:lnTo>
                  <a:lnTo>
                    <a:pt x="10102500" y="1181500"/>
                  </a:lnTo>
                  <a:lnTo>
                    <a:pt x="0" y="1181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59" name="Google Shape;259;p6"/>
            <p:cNvSpPr txBox="1"/>
            <p:nvPr/>
          </p:nvSpPr>
          <p:spPr>
            <a:xfrm>
              <a:off x="0" y="-152400"/>
              <a:ext cx="10102500" cy="1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96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562" u="none" cap="none" strike="noStrike">
                  <a:solidFill>
                    <a:srgbClr val="3B4540"/>
                  </a:solidFill>
                  <a:latin typeface="Fraunces"/>
                  <a:ea typeface="Fraunces"/>
                  <a:cs typeface="Fraunces"/>
                  <a:sym typeface="Fraunces"/>
                </a:rPr>
                <a:t>Enhanced Console UI</a:t>
              </a:r>
              <a:endParaRPr/>
            </a:p>
          </p:txBody>
        </p:sp>
      </p:grpSp>
      <p:sp>
        <p:nvSpPr>
          <p:cNvPr descr="preencoded.png" id="260" name="Google Shape;260;p6"/>
          <p:cNvSpPr/>
          <p:nvPr/>
        </p:nvSpPr>
        <p:spPr>
          <a:xfrm>
            <a:off x="7850237" y="3247430"/>
            <a:ext cx="1417588" cy="1701105"/>
          </a:xfrm>
          <a:custGeom>
            <a:rect b="b" l="l" r="r" t="t"/>
            <a:pathLst>
              <a:path extrusionOk="0" h="1701105" w="1417588">
                <a:moveTo>
                  <a:pt x="0" y="0"/>
                </a:moveTo>
                <a:lnTo>
                  <a:pt x="1417588" y="0"/>
                </a:lnTo>
                <a:lnTo>
                  <a:pt x="1417588" y="1701105"/>
                </a:lnTo>
                <a:lnTo>
                  <a:pt x="0" y="17011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0" l="0" r="0" t="0"/>
            </a:stretch>
          </a:blipFill>
          <a:ln>
            <a:noFill/>
          </a:ln>
        </p:spPr>
      </p:sp>
      <p:grpSp>
        <p:nvGrpSpPr>
          <p:cNvPr id="261" name="Google Shape;261;p6"/>
          <p:cNvGrpSpPr/>
          <p:nvPr/>
        </p:nvGrpSpPr>
        <p:grpSpPr>
          <a:xfrm>
            <a:off x="9693028" y="3473798"/>
            <a:ext cx="3544125" cy="500025"/>
            <a:chOff x="0" y="-76200"/>
            <a:chExt cx="4725500" cy="666700"/>
          </a:xfrm>
        </p:grpSpPr>
        <p:sp>
          <p:nvSpPr>
            <p:cNvPr id="262" name="Google Shape;262;p6"/>
            <p:cNvSpPr/>
            <p:nvPr/>
          </p:nvSpPr>
          <p:spPr>
            <a:xfrm>
              <a:off x="0" y="0"/>
              <a:ext cx="4725500" cy="590500"/>
            </a:xfrm>
            <a:custGeom>
              <a:rect b="b" l="l" r="r" t="t"/>
              <a:pathLst>
                <a:path extrusionOk="0" h="590500" w="4725500">
                  <a:moveTo>
                    <a:pt x="0" y="0"/>
                  </a:moveTo>
                  <a:lnTo>
                    <a:pt x="4725500" y="0"/>
                  </a:lnTo>
                  <a:lnTo>
                    <a:pt x="4725500" y="590500"/>
                  </a:lnTo>
                  <a:lnTo>
                    <a:pt x="0" y="59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63" name="Google Shape;263;p6"/>
            <p:cNvSpPr txBox="1"/>
            <p:nvPr/>
          </p:nvSpPr>
          <p:spPr>
            <a:xfrm>
              <a:off x="0" y="-76200"/>
              <a:ext cx="4725500" cy="6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50" u="none" cap="none" strike="noStrike">
                  <a:solidFill>
                    <a:srgbClr val="405449"/>
                  </a:solidFill>
                  <a:latin typeface="Fraunces"/>
                  <a:ea typeface="Fraunces"/>
                  <a:cs typeface="Fraunces"/>
                  <a:sym typeface="Fraunces"/>
                </a:rPr>
                <a:t>Color Formatting</a:t>
              </a:r>
              <a:endParaRPr/>
            </a:p>
          </p:txBody>
        </p:sp>
      </p:grpSp>
      <p:grpSp>
        <p:nvGrpSpPr>
          <p:cNvPr id="264" name="Google Shape;264;p6"/>
          <p:cNvGrpSpPr/>
          <p:nvPr/>
        </p:nvGrpSpPr>
        <p:grpSpPr>
          <a:xfrm>
            <a:off x="9693028" y="4015383"/>
            <a:ext cx="7602750" cy="582338"/>
            <a:chOff x="0" y="-171450"/>
            <a:chExt cx="10137000" cy="776450"/>
          </a:xfrm>
        </p:grpSpPr>
        <p:sp>
          <p:nvSpPr>
            <p:cNvPr id="265" name="Google Shape;265;p6"/>
            <p:cNvSpPr/>
            <p:nvPr/>
          </p:nvSpPr>
          <p:spPr>
            <a:xfrm>
              <a:off x="0" y="0"/>
              <a:ext cx="10137000" cy="605000"/>
            </a:xfrm>
            <a:custGeom>
              <a:rect b="b" l="l" r="r" t="t"/>
              <a:pathLst>
                <a:path extrusionOk="0" h="605000" w="10137000">
                  <a:moveTo>
                    <a:pt x="0" y="0"/>
                  </a:moveTo>
                  <a:lnTo>
                    <a:pt x="10137000" y="0"/>
                  </a:lnTo>
                  <a:lnTo>
                    <a:pt x="10137000" y="605000"/>
                  </a:lnTo>
                  <a:lnTo>
                    <a:pt x="0" y="605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66" name="Google Shape;266;p6"/>
            <p:cNvSpPr txBox="1"/>
            <p:nvPr/>
          </p:nvSpPr>
          <p:spPr>
            <a:xfrm>
              <a:off x="0" y="-171450"/>
              <a:ext cx="10137000" cy="776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954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87" u="none" cap="none" strike="noStrike">
                  <a:solidFill>
                    <a:srgbClr val="405449"/>
                  </a:solidFill>
                  <a:latin typeface="Arimo"/>
                  <a:ea typeface="Arimo"/>
                  <a:cs typeface="Arimo"/>
                  <a:sym typeface="Arimo"/>
                </a:rPr>
                <a:t>Uses 'Console.ForegroundColor' for colored text.</a:t>
              </a:r>
              <a:endParaRPr/>
            </a:p>
          </p:txBody>
        </p:sp>
      </p:grpSp>
      <p:sp>
        <p:nvSpPr>
          <p:cNvPr descr="preencoded.png" id="267" name="Google Shape;267;p6"/>
          <p:cNvSpPr/>
          <p:nvPr/>
        </p:nvSpPr>
        <p:spPr>
          <a:xfrm>
            <a:off x="7850237" y="4948535"/>
            <a:ext cx="1417588" cy="1701105"/>
          </a:xfrm>
          <a:custGeom>
            <a:rect b="b" l="l" r="r" t="t"/>
            <a:pathLst>
              <a:path extrusionOk="0" h="1701105" w="1417588">
                <a:moveTo>
                  <a:pt x="0" y="0"/>
                </a:moveTo>
                <a:lnTo>
                  <a:pt x="1417588" y="0"/>
                </a:lnTo>
                <a:lnTo>
                  <a:pt x="1417588" y="1701105"/>
                </a:lnTo>
                <a:lnTo>
                  <a:pt x="0" y="17011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10" l="0" r="0" t="0"/>
            </a:stretch>
          </a:blipFill>
          <a:ln>
            <a:noFill/>
          </a:ln>
        </p:spPr>
      </p:sp>
      <p:grpSp>
        <p:nvGrpSpPr>
          <p:cNvPr id="268" name="Google Shape;268;p6"/>
          <p:cNvGrpSpPr/>
          <p:nvPr/>
        </p:nvGrpSpPr>
        <p:grpSpPr>
          <a:xfrm>
            <a:off x="9693028" y="5174902"/>
            <a:ext cx="3816375" cy="500025"/>
            <a:chOff x="0" y="-76200"/>
            <a:chExt cx="5088500" cy="666700"/>
          </a:xfrm>
        </p:grpSpPr>
        <p:sp>
          <p:nvSpPr>
            <p:cNvPr id="269" name="Google Shape;269;p6"/>
            <p:cNvSpPr/>
            <p:nvPr/>
          </p:nvSpPr>
          <p:spPr>
            <a:xfrm>
              <a:off x="0" y="0"/>
              <a:ext cx="5088500" cy="590500"/>
            </a:xfrm>
            <a:custGeom>
              <a:rect b="b" l="l" r="r" t="t"/>
              <a:pathLst>
                <a:path extrusionOk="0" h="590500" w="5088500">
                  <a:moveTo>
                    <a:pt x="0" y="0"/>
                  </a:moveTo>
                  <a:lnTo>
                    <a:pt x="5088500" y="0"/>
                  </a:lnTo>
                  <a:lnTo>
                    <a:pt x="5088500" y="590500"/>
                  </a:lnTo>
                  <a:lnTo>
                    <a:pt x="0" y="59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70" name="Google Shape;270;p6"/>
            <p:cNvSpPr txBox="1"/>
            <p:nvPr/>
          </p:nvSpPr>
          <p:spPr>
            <a:xfrm>
              <a:off x="0" y="-76200"/>
              <a:ext cx="5088500" cy="6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50" u="none" cap="none" strike="noStrike">
                  <a:solidFill>
                    <a:srgbClr val="405449"/>
                  </a:solidFill>
                  <a:latin typeface="Fraunces"/>
                  <a:ea typeface="Fraunces"/>
                  <a:cs typeface="Fraunces"/>
                  <a:sym typeface="Fraunces"/>
                </a:rPr>
                <a:t>Borders and Dividers</a:t>
              </a:r>
              <a:endParaRPr/>
            </a:p>
          </p:txBody>
        </p:sp>
      </p:grpSp>
      <p:grpSp>
        <p:nvGrpSpPr>
          <p:cNvPr id="271" name="Google Shape;271;p6"/>
          <p:cNvGrpSpPr/>
          <p:nvPr/>
        </p:nvGrpSpPr>
        <p:grpSpPr>
          <a:xfrm>
            <a:off x="9693028" y="5716489"/>
            <a:ext cx="7602750" cy="582338"/>
            <a:chOff x="0" y="-171450"/>
            <a:chExt cx="10137000" cy="776450"/>
          </a:xfrm>
        </p:grpSpPr>
        <p:sp>
          <p:nvSpPr>
            <p:cNvPr id="272" name="Google Shape;272;p6"/>
            <p:cNvSpPr/>
            <p:nvPr/>
          </p:nvSpPr>
          <p:spPr>
            <a:xfrm>
              <a:off x="0" y="0"/>
              <a:ext cx="10137000" cy="605000"/>
            </a:xfrm>
            <a:custGeom>
              <a:rect b="b" l="l" r="r" t="t"/>
              <a:pathLst>
                <a:path extrusionOk="0" h="605000" w="10137000">
                  <a:moveTo>
                    <a:pt x="0" y="0"/>
                  </a:moveTo>
                  <a:lnTo>
                    <a:pt x="10137000" y="0"/>
                  </a:lnTo>
                  <a:lnTo>
                    <a:pt x="10137000" y="605000"/>
                  </a:lnTo>
                  <a:lnTo>
                    <a:pt x="0" y="605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73" name="Google Shape;273;p6"/>
            <p:cNvSpPr txBox="1"/>
            <p:nvPr/>
          </p:nvSpPr>
          <p:spPr>
            <a:xfrm>
              <a:off x="0" y="-171450"/>
              <a:ext cx="10137000" cy="776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954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87" u="none" cap="none" strike="noStrike">
                  <a:solidFill>
                    <a:srgbClr val="405449"/>
                  </a:solidFill>
                  <a:latin typeface="Arimo"/>
                  <a:ea typeface="Arimo"/>
                  <a:cs typeface="Arimo"/>
                  <a:sym typeface="Arimo"/>
                </a:rPr>
                <a:t>Adds borders and dividers for structure.</a:t>
              </a:r>
              <a:endParaRPr/>
            </a:p>
          </p:txBody>
        </p:sp>
      </p:grpSp>
      <p:sp>
        <p:nvSpPr>
          <p:cNvPr descr="preencoded.png" id="274" name="Google Shape;274;p6"/>
          <p:cNvSpPr/>
          <p:nvPr/>
        </p:nvSpPr>
        <p:spPr>
          <a:xfrm>
            <a:off x="7850237" y="6649641"/>
            <a:ext cx="1417588" cy="1701105"/>
          </a:xfrm>
          <a:custGeom>
            <a:rect b="b" l="l" r="r" t="t"/>
            <a:pathLst>
              <a:path extrusionOk="0" h="1701105" w="1417588">
                <a:moveTo>
                  <a:pt x="0" y="0"/>
                </a:moveTo>
                <a:lnTo>
                  <a:pt x="1417588" y="0"/>
                </a:lnTo>
                <a:lnTo>
                  <a:pt x="1417588" y="1701105"/>
                </a:lnTo>
                <a:lnTo>
                  <a:pt x="0" y="17011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10" l="0" r="0" t="0"/>
            </a:stretch>
          </a:blipFill>
          <a:ln>
            <a:noFill/>
          </a:ln>
        </p:spPr>
      </p:sp>
      <p:grpSp>
        <p:nvGrpSpPr>
          <p:cNvPr id="275" name="Google Shape;275;p6"/>
          <p:cNvGrpSpPr/>
          <p:nvPr/>
        </p:nvGrpSpPr>
        <p:grpSpPr>
          <a:xfrm>
            <a:off x="9693028" y="6876009"/>
            <a:ext cx="3544125" cy="500025"/>
            <a:chOff x="0" y="-76200"/>
            <a:chExt cx="4725500" cy="666700"/>
          </a:xfrm>
        </p:grpSpPr>
        <p:sp>
          <p:nvSpPr>
            <p:cNvPr id="276" name="Google Shape;276;p6"/>
            <p:cNvSpPr/>
            <p:nvPr/>
          </p:nvSpPr>
          <p:spPr>
            <a:xfrm>
              <a:off x="0" y="0"/>
              <a:ext cx="4725500" cy="590500"/>
            </a:xfrm>
            <a:custGeom>
              <a:rect b="b" l="l" r="r" t="t"/>
              <a:pathLst>
                <a:path extrusionOk="0" h="590500" w="4725500">
                  <a:moveTo>
                    <a:pt x="0" y="0"/>
                  </a:moveTo>
                  <a:lnTo>
                    <a:pt x="4725500" y="0"/>
                  </a:lnTo>
                  <a:lnTo>
                    <a:pt x="4725500" y="590500"/>
                  </a:lnTo>
                  <a:lnTo>
                    <a:pt x="0" y="59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77" name="Google Shape;277;p6"/>
            <p:cNvSpPr txBox="1"/>
            <p:nvPr/>
          </p:nvSpPr>
          <p:spPr>
            <a:xfrm>
              <a:off x="0" y="-76200"/>
              <a:ext cx="4725500" cy="6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50" u="none" cap="none" strike="noStrike">
                  <a:solidFill>
                    <a:srgbClr val="405449"/>
                  </a:solidFill>
                  <a:latin typeface="Fraunces"/>
                  <a:ea typeface="Fraunces"/>
                  <a:cs typeface="Fraunces"/>
                  <a:sym typeface="Fraunces"/>
                </a:rPr>
                <a:t>Typing Effect</a:t>
              </a:r>
              <a:endParaRPr/>
            </a:p>
          </p:txBody>
        </p:sp>
      </p:grpSp>
      <p:grpSp>
        <p:nvGrpSpPr>
          <p:cNvPr id="278" name="Google Shape;278;p6"/>
          <p:cNvGrpSpPr/>
          <p:nvPr/>
        </p:nvGrpSpPr>
        <p:grpSpPr>
          <a:xfrm>
            <a:off x="9693028" y="7417594"/>
            <a:ext cx="7602750" cy="582338"/>
            <a:chOff x="0" y="-171450"/>
            <a:chExt cx="10137000" cy="776450"/>
          </a:xfrm>
        </p:grpSpPr>
        <p:sp>
          <p:nvSpPr>
            <p:cNvPr id="279" name="Google Shape;279;p6"/>
            <p:cNvSpPr/>
            <p:nvPr/>
          </p:nvSpPr>
          <p:spPr>
            <a:xfrm>
              <a:off x="0" y="0"/>
              <a:ext cx="10137000" cy="605000"/>
            </a:xfrm>
            <a:custGeom>
              <a:rect b="b" l="l" r="r" t="t"/>
              <a:pathLst>
                <a:path extrusionOk="0" h="605000" w="10137000">
                  <a:moveTo>
                    <a:pt x="0" y="0"/>
                  </a:moveTo>
                  <a:lnTo>
                    <a:pt x="10137000" y="0"/>
                  </a:lnTo>
                  <a:lnTo>
                    <a:pt x="10137000" y="605000"/>
                  </a:lnTo>
                  <a:lnTo>
                    <a:pt x="0" y="605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80" name="Google Shape;280;p6"/>
            <p:cNvSpPr txBox="1"/>
            <p:nvPr/>
          </p:nvSpPr>
          <p:spPr>
            <a:xfrm>
              <a:off x="0" y="-171450"/>
              <a:ext cx="10137000" cy="776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954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87" u="none" cap="none" strike="noStrike">
                  <a:solidFill>
                    <a:srgbClr val="405449"/>
                  </a:solidFill>
                  <a:latin typeface="Arimo"/>
                  <a:ea typeface="Arimo"/>
                  <a:cs typeface="Arimo"/>
                  <a:sym typeface="Arimo"/>
                </a:rPr>
                <a:t>Simulates a typing effect for chatbot responses.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3716000" w="24384000"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DEEEE1"/>
          </a:solidFill>
          <a:ln>
            <a:noFill/>
          </a:ln>
        </p:spPr>
      </p:sp>
      <p:sp>
        <p:nvSpPr>
          <p:cNvPr id="290" name="Google Shape;290;p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3716000" w="24384000"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AFFFA"/>
          </a:solidFill>
          <a:ln>
            <a:noFill/>
          </a:ln>
        </p:spPr>
      </p:sp>
      <p:pic>
        <p:nvPicPr>
          <p:cNvPr id="291" name="Google Shape;29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00" y="1383225"/>
            <a:ext cx="18030825" cy="65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3716000" w="24384000"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DEEEE1"/>
          </a:solidFill>
          <a:ln>
            <a:noFill/>
          </a:ln>
        </p:spPr>
      </p:sp>
      <p:sp>
        <p:nvSpPr>
          <p:cNvPr id="301" name="Google Shape;301;p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3716000" w="24384000"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AFFFA"/>
          </a:solidFill>
          <a:ln>
            <a:noFill/>
          </a:ln>
        </p:spPr>
      </p:sp>
      <p:grpSp>
        <p:nvGrpSpPr>
          <p:cNvPr id="302" name="Google Shape;302;p8"/>
          <p:cNvGrpSpPr/>
          <p:nvPr/>
        </p:nvGrpSpPr>
        <p:grpSpPr>
          <a:xfrm>
            <a:off x="992238" y="1196579"/>
            <a:ext cx="9445526" cy="1886247"/>
            <a:chOff x="0" y="-152400"/>
            <a:chExt cx="12594035" cy="2514997"/>
          </a:xfrm>
        </p:grpSpPr>
        <p:sp>
          <p:nvSpPr>
            <p:cNvPr id="303" name="Google Shape;303;p8"/>
            <p:cNvSpPr/>
            <p:nvPr/>
          </p:nvSpPr>
          <p:spPr>
            <a:xfrm>
              <a:off x="0" y="0"/>
              <a:ext cx="12594035" cy="2362597"/>
            </a:xfrm>
            <a:custGeom>
              <a:rect b="b" l="l" r="r" t="t"/>
              <a:pathLst>
                <a:path extrusionOk="0" h="2362597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04" name="Google Shape;304;p8"/>
            <p:cNvSpPr txBox="1"/>
            <p:nvPr/>
          </p:nvSpPr>
          <p:spPr>
            <a:xfrm>
              <a:off x="0" y="-152400"/>
              <a:ext cx="12594035" cy="2514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96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562" u="none" cap="none" strike="noStrike">
                  <a:solidFill>
                    <a:srgbClr val="3B4540"/>
                  </a:solidFill>
                  <a:latin typeface="Fraunces"/>
                  <a:ea typeface="Fraunces"/>
                  <a:cs typeface="Fraunces"/>
                  <a:sym typeface="Fraunces"/>
                </a:rPr>
                <a:t>GitHub and Continuous Integration</a:t>
              </a:r>
              <a:endParaRPr/>
            </a:p>
          </p:txBody>
        </p:sp>
      </p:grpSp>
      <p:sp>
        <p:nvSpPr>
          <p:cNvPr id="305" name="Google Shape;305;p8"/>
          <p:cNvSpPr/>
          <p:nvPr/>
        </p:nvSpPr>
        <p:spPr>
          <a:xfrm>
            <a:off x="1311176" y="3508027"/>
            <a:ext cx="38100" cy="5468112"/>
          </a:xfrm>
          <a:custGeom>
            <a:rect b="b" l="l" r="r" t="t"/>
            <a:pathLst>
              <a:path extrusionOk="0" h="7290816" w="50800">
                <a:moveTo>
                  <a:pt x="0" y="25400"/>
                </a:moveTo>
                <a:cubicBezTo>
                  <a:pt x="0" y="11430"/>
                  <a:pt x="11430" y="0"/>
                  <a:pt x="25400" y="0"/>
                </a:cubicBezTo>
                <a:cubicBezTo>
                  <a:pt x="39370" y="0"/>
                  <a:pt x="50800" y="11430"/>
                  <a:pt x="50800" y="25400"/>
                </a:cubicBezTo>
                <a:lnTo>
                  <a:pt x="50800" y="7265416"/>
                </a:lnTo>
                <a:cubicBezTo>
                  <a:pt x="50800" y="7279386"/>
                  <a:pt x="39370" y="7290816"/>
                  <a:pt x="25400" y="7290816"/>
                </a:cubicBezTo>
                <a:cubicBezTo>
                  <a:pt x="11430" y="7290816"/>
                  <a:pt x="0" y="7279386"/>
                  <a:pt x="0" y="7265416"/>
                </a:cubicBezTo>
                <a:close/>
              </a:path>
            </a:pathLst>
          </a:custGeom>
          <a:solidFill>
            <a:srgbClr val="CED9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8"/>
          <p:cNvSpPr/>
          <p:nvPr/>
        </p:nvSpPr>
        <p:spPr>
          <a:xfrm>
            <a:off x="1592015" y="4126855"/>
            <a:ext cx="850583" cy="38100"/>
          </a:xfrm>
          <a:custGeom>
            <a:rect b="b" l="l" r="r" t="t"/>
            <a:pathLst>
              <a:path extrusionOk="0" h="50800" w="1134110">
                <a:moveTo>
                  <a:pt x="0" y="25400"/>
                </a:moveTo>
                <a:cubicBezTo>
                  <a:pt x="0" y="11430"/>
                  <a:pt x="11430" y="0"/>
                  <a:pt x="25400" y="0"/>
                </a:cubicBezTo>
                <a:lnTo>
                  <a:pt x="1108710" y="0"/>
                </a:lnTo>
                <a:cubicBezTo>
                  <a:pt x="1122680" y="0"/>
                  <a:pt x="1134110" y="11430"/>
                  <a:pt x="1134110" y="25400"/>
                </a:cubicBezTo>
                <a:cubicBezTo>
                  <a:pt x="1134110" y="39370"/>
                  <a:pt x="1122680" y="50800"/>
                  <a:pt x="1108710" y="50800"/>
                </a:cubicBezTo>
                <a:lnTo>
                  <a:pt x="25400" y="50800"/>
                </a:lnTo>
                <a:cubicBezTo>
                  <a:pt x="11430" y="50800"/>
                  <a:pt x="0" y="39370"/>
                  <a:pt x="0" y="25400"/>
                </a:cubicBezTo>
                <a:close/>
              </a:path>
            </a:pathLst>
          </a:custGeom>
          <a:solidFill>
            <a:srgbClr val="CED9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8"/>
          <p:cNvSpPr/>
          <p:nvPr/>
        </p:nvSpPr>
        <p:spPr>
          <a:xfrm>
            <a:off x="992238" y="3826966"/>
            <a:ext cx="637890" cy="637890"/>
          </a:xfrm>
          <a:custGeom>
            <a:rect b="b" l="l" r="r" t="t"/>
            <a:pathLst>
              <a:path extrusionOk="0" h="850519" w="850519">
                <a:moveTo>
                  <a:pt x="0" y="340233"/>
                </a:moveTo>
                <a:cubicBezTo>
                  <a:pt x="0" y="152273"/>
                  <a:pt x="152273" y="0"/>
                  <a:pt x="340233" y="0"/>
                </a:cubicBezTo>
                <a:lnTo>
                  <a:pt x="510286" y="0"/>
                </a:lnTo>
                <a:cubicBezTo>
                  <a:pt x="698246" y="0"/>
                  <a:pt x="850519" y="152273"/>
                  <a:pt x="850519" y="340233"/>
                </a:cubicBezTo>
                <a:lnTo>
                  <a:pt x="850519" y="510286"/>
                </a:lnTo>
                <a:cubicBezTo>
                  <a:pt x="850519" y="698246"/>
                  <a:pt x="698246" y="850519"/>
                  <a:pt x="510286" y="850519"/>
                </a:cubicBezTo>
                <a:lnTo>
                  <a:pt x="340233" y="850519"/>
                </a:lnTo>
                <a:cubicBezTo>
                  <a:pt x="152273" y="850519"/>
                  <a:pt x="0" y="698119"/>
                  <a:pt x="0" y="510286"/>
                </a:cubicBezTo>
                <a:close/>
              </a:path>
            </a:pathLst>
          </a:custGeom>
          <a:solidFill>
            <a:srgbClr val="E8F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" name="Google Shape;308;p8"/>
          <p:cNvGrpSpPr/>
          <p:nvPr/>
        </p:nvGrpSpPr>
        <p:grpSpPr>
          <a:xfrm>
            <a:off x="1098575" y="3880098"/>
            <a:ext cx="425202" cy="531614"/>
            <a:chOff x="0" y="0"/>
            <a:chExt cx="566937" cy="708818"/>
          </a:xfrm>
        </p:grpSpPr>
        <p:sp>
          <p:nvSpPr>
            <p:cNvPr id="309" name="Google Shape;309;p8"/>
            <p:cNvSpPr/>
            <p:nvPr/>
          </p:nvSpPr>
          <p:spPr>
            <a:xfrm>
              <a:off x="0" y="0"/>
              <a:ext cx="566937" cy="708818"/>
            </a:xfrm>
            <a:custGeom>
              <a:rect b="b" l="l" r="r" t="t"/>
              <a:pathLst>
                <a:path extrusionOk="0" h="708818" w="566937">
                  <a:moveTo>
                    <a:pt x="0" y="0"/>
                  </a:moveTo>
                  <a:lnTo>
                    <a:pt x="566937" y="0"/>
                  </a:lnTo>
                  <a:lnTo>
                    <a:pt x="566937" y="708818"/>
                  </a:lnTo>
                  <a:lnTo>
                    <a:pt x="0" y="7088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10" name="Google Shape;310;p8"/>
            <p:cNvSpPr txBox="1"/>
            <p:nvPr/>
          </p:nvSpPr>
          <p:spPr>
            <a:xfrm>
              <a:off x="0" y="0"/>
              <a:ext cx="566937" cy="708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312" u="none" cap="none" strike="noStrike">
                  <a:solidFill>
                    <a:srgbClr val="405449"/>
                  </a:solidFill>
                  <a:latin typeface="Fraunces"/>
                  <a:ea typeface="Fraunces"/>
                  <a:cs typeface="Fraunces"/>
                  <a:sym typeface="Fraunces"/>
                </a:rPr>
                <a:t>1</a:t>
              </a:r>
              <a:endParaRPr/>
            </a:p>
          </p:txBody>
        </p:sp>
      </p:grpSp>
      <p:grpSp>
        <p:nvGrpSpPr>
          <p:cNvPr id="311" name="Google Shape;311;p8"/>
          <p:cNvGrpSpPr/>
          <p:nvPr/>
        </p:nvGrpSpPr>
        <p:grpSpPr>
          <a:xfrm>
            <a:off x="2728764" y="3734395"/>
            <a:ext cx="3544044" cy="500062"/>
            <a:chOff x="0" y="-76200"/>
            <a:chExt cx="4725392" cy="666750"/>
          </a:xfrm>
        </p:grpSpPr>
        <p:sp>
          <p:nvSpPr>
            <p:cNvPr id="312" name="Google Shape;312;p8"/>
            <p:cNvSpPr/>
            <p:nvPr/>
          </p:nvSpPr>
          <p:spPr>
            <a:xfrm>
              <a:off x="0" y="0"/>
              <a:ext cx="4725392" cy="590550"/>
            </a:xfrm>
            <a:custGeom>
              <a:rect b="b" l="l" r="r" t="t"/>
              <a:pathLst>
                <a:path extrusionOk="0"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13" name="Google Shape;313;p8"/>
            <p:cNvSpPr txBox="1"/>
            <p:nvPr/>
          </p:nvSpPr>
          <p:spPr>
            <a:xfrm>
              <a:off x="0" y="-76200"/>
              <a:ext cx="4725392" cy="666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50" u="none" cap="none" strike="noStrike">
                  <a:solidFill>
                    <a:srgbClr val="405449"/>
                  </a:solidFill>
                  <a:latin typeface="Fraunces"/>
                  <a:ea typeface="Fraunces"/>
                  <a:cs typeface="Fraunces"/>
                  <a:sym typeface="Fraunces"/>
                </a:rPr>
                <a:t>Version Control</a:t>
              </a:r>
              <a:endParaRPr/>
            </a:p>
          </p:txBody>
        </p:sp>
      </p:grpSp>
      <p:grpSp>
        <p:nvGrpSpPr>
          <p:cNvPr id="314" name="Google Shape;314;p8"/>
          <p:cNvGrpSpPr/>
          <p:nvPr/>
        </p:nvGrpSpPr>
        <p:grpSpPr>
          <a:xfrm>
            <a:off x="2728764" y="4275981"/>
            <a:ext cx="7708999" cy="582217"/>
            <a:chOff x="0" y="-171450"/>
            <a:chExt cx="10278665" cy="776288"/>
          </a:xfrm>
        </p:grpSpPr>
        <p:sp>
          <p:nvSpPr>
            <p:cNvPr id="315" name="Google Shape;315;p8"/>
            <p:cNvSpPr/>
            <p:nvPr/>
          </p:nvSpPr>
          <p:spPr>
            <a:xfrm>
              <a:off x="0" y="0"/>
              <a:ext cx="10278665" cy="604838"/>
            </a:xfrm>
            <a:custGeom>
              <a:rect b="b" l="l" r="r" t="t"/>
              <a:pathLst>
                <a:path extrusionOk="0" h="604838" w="10278665">
                  <a:moveTo>
                    <a:pt x="0" y="0"/>
                  </a:moveTo>
                  <a:lnTo>
                    <a:pt x="10278665" y="0"/>
                  </a:lnTo>
                  <a:lnTo>
                    <a:pt x="1027866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16" name="Google Shape;316;p8"/>
            <p:cNvSpPr txBox="1"/>
            <p:nvPr/>
          </p:nvSpPr>
          <p:spPr>
            <a:xfrm>
              <a:off x="0" y="-171450"/>
              <a:ext cx="10278665" cy="776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954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87" u="none" cap="none" strike="noStrike">
                  <a:solidFill>
                    <a:srgbClr val="405449"/>
                  </a:solidFill>
                  <a:latin typeface="Arimo"/>
                  <a:ea typeface="Arimo"/>
                  <a:cs typeface="Arimo"/>
                  <a:sym typeface="Arimo"/>
                </a:rPr>
                <a:t>Uses GitHub for version control.</a:t>
              </a:r>
              <a:endParaRPr/>
            </a:p>
          </p:txBody>
        </p:sp>
      </p:grpSp>
      <p:sp>
        <p:nvSpPr>
          <p:cNvPr id="317" name="Google Shape;317;p8"/>
          <p:cNvSpPr/>
          <p:nvPr/>
        </p:nvSpPr>
        <p:spPr>
          <a:xfrm>
            <a:off x="1592015" y="6044059"/>
            <a:ext cx="850583" cy="38100"/>
          </a:xfrm>
          <a:custGeom>
            <a:rect b="b" l="l" r="r" t="t"/>
            <a:pathLst>
              <a:path extrusionOk="0" h="50800" w="1134110">
                <a:moveTo>
                  <a:pt x="0" y="25400"/>
                </a:moveTo>
                <a:cubicBezTo>
                  <a:pt x="0" y="11430"/>
                  <a:pt x="11430" y="0"/>
                  <a:pt x="25400" y="0"/>
                </a:cubicBezTo>
                <a:lnTo>
                  <a:pt x="1108710" y="0"/>
                </a:lnTo>
                <a:cubicBezTo>
                  <a:pt x="1122680" y="0"/>
                  <a:pt x="1134110" y="11430"/>
                  <a:pt x="1134110" y="25400"/>
                </a:cubicBezTo>
                <a:cubicBezTo>
                  <a:pt x="1134110" y="39370"/>
                  <a:pt x="1122680" y="50800"/>
                  <a:pt x="1108710" y="50800"/>
                </a:cubicBezTo>
                <a:lnTo>
                  <a:pt x="25400" y="50800"/>
                </a:lnTo>
                <a:cubicBezTo>
                  <a:pt x="11430" y="50800"/>
                  <a:pt x="0" y="39370"/>
                  <a:pt x="0" y="25400"/>
                </a:cubicBezTo>
                <a:close/>
              </a:path>
            </a:pathLst>
          </a:custGeom>
          <a:solidFill>
            <a:srgbClr val="CED9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8"/>
          <p:cNvSpPr/>
          <p:nvPr/>
        </p:nvSpPr>
        <p:spPr>
          <a:xfrm>
            <a:off x="992238" y="5744170"/>
            <a:ext cx="637890" cy="637890"/>
          </a:xfrm>
          <a:custGeom>
            <a:rect b="b" l="l" r="r" t="t"/>
            <a:pathLst>
              <a:path extrusionOk="0" h="850519" w="850519">
                <a:moveTo>
                  <a:pt x="0" y="340233"/>
                </a:moveTo>
                <a:cubicBezTo>
                  <a:pt x="0" y="152273"/>
                  <a:pt x="152273" y="0"/>
                  <a:pt x="340233" y="0"/>
                </a:cubicBezTo>
                <a:lnTo>
                  <a:pt x="510286" y="0"/>
                </a:lnTo>
                <a:cubicBezTo>
                  <a:pt x="698246" y="0"/>
                  <a:pt x="850519" y="152273"/>
                  <a:pt x="850519" y="340233"/>
                </a:cubicBezTo>
                <a:lnTo>
                  <a:pt x="850519" y="510286"/>
                </a:lnTo>
                <a:cubicBezTo>
                  <a:pt x="850519" y="698246"/>
                  <a:pt x="698246" y="850519"/>
                  <a:pt x="510286" y="850519"/>
                </a:cubicBezTo>
                <a:lnTo>
                  <a:pt x="340233" y="850519"/>
                </a:lnTo>
                <a:cubicBezTo>
                  <a:pt x="152273" y="850519"/>
                  <a:pt x="0" y="698119"/>
                  <a:pt x="0" y="510286"/>
                </a:cubicBezTo>
                <a:close/>
              </a:path>
            </a:pathLst>
          </a:custGeom>
          <a:solidFill>
            <a:srgbClr val="E8F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8"/>
          <p:cNvGrpSpPr/>
          <p:nvPr/>
        </p:nvGrpSpPr>
        <p:grpSpPr>
          <a:xfrm>
            <a:off x="1098575" y="5797302"/>
            <a:ext cx="425202" cy="531614"/>
            <a:chOff x="0" y="0"/>
            <a:chExt cx="566937" cy="708818"/>
          </a:xfrm>
        </p:grpSpPr>
        <p:sp>
          <p:nvSpPr>
            <p:cNvPr id="320" name="Google Shape;320;p8"/>
            <p:cNvSpPr/>
            <p:nvPr/>
          </p:nvSpPr>
          <p:spPr>
            <a:xfrm>
              <a:off x="0" y="0"/>
              <a:ext cx="566937" cy="708818"/>
            </a:xfrm>
            <a:custGeom>
              <a:rect b="b" l="l" r="r" t="t"/>
              <a:pathLst>
                <a:path extrusionOk="0" h="708818" w="566937">
                  <a:moveTo>
                    <a:pt x="0" y="0"/>
                  </a:moveTo>
                  <a:lnTo>
                    <a:pt x="566937" y="0"/>
                  </a:lnTo>
                  <a:lnTo>
                    <a:pt x="566937" y="708818"/>
                  </a:lnTo>
                  <a:lnTo>
                    <a:pt x="0" y="7088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21" name="Google Shape;321;p8"/>
            <p:cNvSpPr txBox="1"/>
            <p:nvPr/>
          </p:nvSpPr>
          <p:spPr>
            <a:xfrm>
              <a:off x="0" y="0"/>
              <a:ext cx="566937" cy="708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312" u="none" cap="none" strike="noStrike">
                  <a:solidFill>
                    <a:srgbClr val="405449"/>
                  </a:solidFill>
                  <a:latin typeface="Fraunces"/>
                  <a:ea typeface="Fraunces"/>
                  <a:cs typeface="Fraunces"/>
                  <a:sym typeface="Fraunces"/>
                </a:rPr>
                <a:t>2</a:t>
              </a:r>
              <a:endParaRPr/>
            </a:p>
          </p:txBody>
        </p:sp>
      </p:grpSp>
      <p:grpSp>
        <p:nvGrpSpPr>
          <p:cNvPr id="322" name="Google Shape;322;p8"/>
          <p:cNvGrpSpPr/>
          <p:nvPr/>
        </p:nvGrpSpPr>
        <p:grpSpPr>
          <a:xfrm>
            <a:off x="2728764" y="5651599"/>
            <a:ext cx="3775621" cy="500062"/>
            <a:chOff x="0" y="-76200"/>
            <a:chExt cx="5034162" cy="666750"/>
          </a:xfrm>
        </p:grpSpPr>
        <p:sp>
          <p:nvSpPr>
            <p:cNvPr id="323" name="Google Shape;323;p8"/>
            <p:cNvSpPr/>
            <p:nvPr/>
          </p:nvSpPr>
          <p:spPr>
            <a:xfrm>
              <a:off x="0" y="0"/>
              <a:ext cx="5034162" cy="590550"/>
            </a:xfrm>
            <a:custGeom>
              <a:rect b="b" l="l" r="r" t="t"/>
              <a:pathLst>
                <a:path extrusionOk="0" h="590550" w="5034162">
                  <a:moveTo>
                    <a:pt x="0" y="0"/>
                  </a:moveTo>
                  <a:lnTo>
                    <a:pt x="5034162" y="0"/>
                  </a:lnTo>
                  <a:lnTo>
                    <a:pt x="503416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24" name="Google Shape;324;p8"/>
            <p:cNvSpPr txBox="1"/>
            <p:nvPr/>
          </p:nvSpPr>
          <p:spPr>
            <a:xfrm>
              <a:off x="0" y="-76200"/>
              <a:ext cx="5034162" cy="666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50" u="none" cap="none" strike="noStrike">
                  <a:solidFill>
                    <a:srgbClr val="405449"/>
                  </a:solidFill>
                  <a:latin typeface="Fraunces"/>
                  <a:ea typeface="Fraunces"/>
                  <a:cs typeface="Fraunces"/>
                  <a:sym typeface="Fraunces"/>
                </a:rPr>
                <a:t>Meaningful Commits</a:t>
              </a:r>
              <a:endParaRPr/>
            </a:p>
          </p:txBody>
        </p:sp>
      </p:grpSp>
      <p:grpSp>
        <p:nvGrpSpPr>
          <p:cNvPr id="325" name="Google Shape;325;p8"/>
          <p:cNvGrpSpPr/>
          <p:nvPr/>
        </p:nvGrpSpPr>
        <p:grpSpPr>
          <a:xfrm>
            <a:off x="2728764" y="6193184"/>
            <a:ext cx="7708999" cy="582217"/>
            <a:chOff x="0" y="-171450"/>
            <a:chExt cx="10278665" cy="776288"/>
          </a:xfrm>
        </p:grpSpPr>
        <p:sp>
          <p:nvSpPr>
            <p:cNvPr id="326" name="Google Shape;326;p8"/>
            <p:cNvSpPr/>
            <p:nvPr/>
          </p:nvSpPr>
          <p:spPr>
            <a:xfrm>
              <a:off x="0" y="0"/>
              <a:ext cx="10278665" cy="604838"/>
            </a:xfrm>
            <a:custGeom>
              <a:rect b="b" l="l" r="r" t="t"/>
              <a:pathLst>
                <a:path extrusionOk="0" h="604838" w="10278665">
                  <a:moveTo>
                    <a:pt x="0" y="0"/>
                  </a:moveTo>
                  <a:lnTo>
                    <a:pt x="10278665" y="0"/>
                  </a:lnTo>
                  <a:lnTo>
                    <a:pt x="1027866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27" name="Google Shape;327;p8"/>
            <p:cNvSpPr txBox="1"/>
            <p:nvPr/>
          </p:nvSpPr>
          <p:spPr>
            <a:xfrm>
              <a:off x="0" y="-171450"/>
              <a:ext cx="10278665" cy="776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954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87" u="none" cap="none" strike="noStrike">
                  <a:solidFill>
                    <a:srgbClr val="405449"/>
                  </a:solidFill>
                  <a:latin typeface="Arimo"/>
                  <a:ea typeface="Arimo"/>
                  <a:cs typeface="Arimo"/>
                  <a:sym typeface="Arimo"/>
                </a:rPr>
                <a:t>Made at least three meaningful commits.</a:t>
              </a: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1592015" y="7961262"/>
            <a:ext cx="850583" cy="38100"/>
          </a:xfrm>
          <a:custGeom>
            <a:rect b="b" l="l" r="r" t="t"/>
            <a:pathLst>
              <a:path extrusionOk="0" h="50800" w="1134110">
                <a:moveTo>
                  <a:pt x="0" y="25400"/>
                </a:moveTo>
                <a:cubicBezTo>
                  <a:pt x="0" y="11430"/>
                  <a:pt x="11430" y="0"/>
                  <a:pt x="25400" y="0"/>
                </a:cubicBezTo>
                <a:lnTo>
                  <a:pt x="1108710" y="0"/>
                </a:lnTo>
                <a:cubicBezTo>
                  <a:pt x="1122680" y="0"/>
                  <a:pt x="1134110" y="11430"/>
                  <a:pt x="1134110" y="25400"/>
                </a:cubicBezTo>
                <a:cubicBezTo>
                  <a:pt x="1134110" y="39370"/>
                  <a:pt x="1122680" y="50800"/>
                  <a:pt x="1108710" y="50800"/>
                </a:cubicBezTo>
                <a:lnTo>
                  <a:pt x="25400" y="50800"/>
                </a:lnTo>
                <a:cubicBezTo>
                  <a:pt x="11430" y="50800"/>
                  <a:pt x="0" y="39370"/>
                  <a:pt x="0" y="25400"/>
                </a:cubicBezTo>
                <a:close/>
              </a:path>
            </a:pathLst>
          </a:custGeom>
          <a:solidFill>
            <a:srgbClr val="CED9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992238" y="7661374"/>
            <a:ext cx="637890" cy="637889"/>
          </a:xfrm>
          <a:custGeom>
            <a:rect b="b" l="l" r="r" t="t"/>
            <a:pathLst>
              <a:path extrusionOk="0" h="850519" w="850519">
                <a:moveTo>
                  <a:pt x="0" y="340233"/>
                </a:moveTo>
                <a:cubicBezTo>
                  <a:pt x="0" y="152273"/>
                  <a:pt x="152273" y="0"/>
                  <a:pt x="340233" y="0"/>
                </a:cubicBezTo>
                <a:lnTo>
                  <a:pt x="510286" y="0"/>
                </a:lnTo>
                <a:cubicBezTo>
                  <a:pt x="698246" y="0"/>
                  <a:pt x="850519" y="152273"/>
                  <a:pt x="850519" y="340233"/>
                </a:cubicBezTo>
                <a:lnTo>
                  <a:pt x="850519" y="510286"/>
                </a:lnTo>
                <a:cubicBezTo>
                  <a:pt x="850519" y="698246"/>
                  <a:pt x="698246" y="850519"/>
                  <a:pt x="510286" y="850519"/>
                </a:cubicBezTo>
                <a:lnTo>
                  <a:pt x="340233" y="850519"/>
                </a:lnTo>
                <a:cubicBezTo>
                  <a:pt x="152273" y="850519"/>
                  <a:pt x="0" y="698119"/>
                  <a:pt x="0" y="510286"/>
                </a:cubicBezTo>
                <a:close/>
              </a:path>
            </a:pathLst>
          </a:custGeom>
          <a:solidFill>
            <a:srgbClr val="E8F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0" name="Google Shape;330;p8"/>
          <p:cNvGrpSpPr/>
          <p:nvPr/>
        </p:nvGrpSpPr>
        <p:grpSpPr>
          <a:xfrm>
            <a:off x="1098575" y="7714506"/>
            <a:ext cx="425202" cy="531614"/>
            <a:chOff x="0" y="0"/>
            <a:chExt cx="566937" cy="708818"/>
          </a:xfrm>
        </p:grpSpPr>
        <p:sp>
          <p:nvSpPr>
            <p:cNvPr id="331" name="Google Shape;331;p8"/>
            <p:cNvSpPr/>
            <p:nvPr/>
          </p:nvSpPr>
          <p:spPr>
            <a:xfrm>
              <a:off x="0" y="0"/>
              <a:ext cx="566937" cy="708818"/>
            </a:xfrm>
            <a:custGeom>
              <a:rect b="b" l="l" r="r" t="t"/>
              <a:pathLst>
                <a:path extrusionOk="0" h="708818" w="566937">
                  <a:moveTo>
                    <a:pt x="0" y="0"/>
                  </a:moveTo>
                  <a:lnTo>
                    <a:pt x="566937" y="0"/>
                  </a:lnTo>
                  <a:lnTo>
                    <a:pt x="566937" y="708818"/>
                  </a:lnTo>
                  <a:lnTo>
                    <a:pt x="0" y="7088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32" name="Google Shape;332;p8"/>
            <p:cNvSpPr txBox="1"/>
            <p:nvPr/>
          </p:nvSpPr>
          <p:spPr>
            <a:xfrm>
              <a:off x="0" y="0"/>
              <a:ext cx="566937" cy="708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312" u="none" cap="none" strike="noStrike">
                  <a:solidFill>
                    <a:srgbClr val="405449"/>
                  </a:solidFill>
                  <a:latin typeface="Fraunces"/>
                  <a:ea typeface="Fraunces"/>
                  <a:cs typeface="Fraunces"/>
                  <a:sym typeface="Fraunces"/>
                </a:rPr>
                <a:t>3</a:t>
              </a:r>
              <a:endParaRPr/>
            </a:p>
          </p:txBody>
        </p:sp>
      </p:grpSp>
      <p:grpSp>
        <p:nvGrpSpPr>
          <p:cNvPr id="333" name="Google Shape;333;p8"/>
          <p:cNvGrpSpPr/>
          <p:nvPr/>
        </p:nvGrpSpPr>
        <p:grpSpPr>
          <a:xfrm>
            <a:off x="2728764" y="7568804"/>
            <a:ext cx="3544044" cy="500062"/>
            <a:chOff x="0" y="-76200"/>
            <a:chExt cx="4725392" cy="666750"/>
          </a:xfrm>
        </p:grpSpPr>
        <p:sp>
          <p:nvSpPr>
            <p:cNvPr id="334" name="Google Shape;334;p8"/>
            <p:cNvSpPr/>
            <p:nvPr/>
          </p:nvSpPr>
          <p:spPr>
            <a:xfrm>
              <a:off x="0" y="0"/>
              <a:ext cx="4725392" cy="590550"/>
            </a:xfrm>
            <a:custGeom>
              <a:rect b="b" l="l" r="r" t="t"/>
              <a:pathLst>
                <a:path extrusionOk="0"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35" name="Google Shape;335;p8"/>
            <p:cNvSpPr txBox="1"/>
            <p:nvPr/>
          </p:nvSpPr>
          <p:spPr>
            <a:xfrm>
              <a:off x="0" y="-76200"/>
              <a:ext cx="4725392" cy="666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50" u="none" cap="none" strike="noStrike">
                  <a:solidFill>
                    <a:srgbClr val="405449"/>
                  </a:solidFill>
                  <a:latin typeface="Fraunces"/>
                  <a:ea typeface="Fraunces"/>
                  <a:cs typeface="Fraunces"/>
                  <a:sym typeface="Fraunces"/>
                </a:rPr>
                <a:t>Automated Checks</a:t>
              </a:r>
              <a:endParaRPr/>
            </a:p>
          </p:txBody>
        </p:sp>
      </p:grpSp>
      <p:grpSp>
        <p:nvGrpSpPr>
          <p:cNvPr id="336" name="Google Shape;336;p8"/>
          <p:cNvGrpSpPr/>
          <p:nvPr/>
        </p:nvGrpSpPr>
        <p:grpSpPr>
          <a:xfrm>
            <a:off x="2728764" y="8110388"/>
            <a:ext cx="7708999" cy="582217"/>
            <a:chOff x="0" y="-171450"/>
            <a:chExt cx="10278665" cy="776288"/>
          </a:xfrm>
        </p:grpSpPr>
        <p:sp>
          <p:nvSpPr>
            <p:cNvPr id="337" name="Google Shape;337;p8"/>
            <p:cNvSpPr/>
            <p:nvPr/>
          </p:nvSpPr>
          <p:spPr>
            <a:xfrm>
              <a:off x="0" y="0"/>
              <a:ext cx="10278665" cy="604838"/>
            </a:xfrm>
            <a:custGeom>
              <a:rect b="b" l="l" r="r" t="t"/>
              <a:pathLst>
                <a:path extrusionOk="0" h="604838" w="10278665">
                  <a:moveTo>
                    <a:pt x="0" y="0"/>
                  </a:moveTo>
                  <a:lnTo>
                    <a:pt x="10278665" y="0"/>
                  </a:lnTo>
                  <a:lnTo>
                    <a:pt x="1027866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38" name="Google Shape;338;p8"/>
            <p:cNvSpPr txBox="1"/>
            <p:nvPr/>
          </p:nvSpPr>
          <p:spPr>
            <a:xfrm>
              <a:off x="0" y="-171450"/>
              <a:ext cx="10278665" cy="776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954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87" u="none" cap="none" strike="noStrike">
                  <a:solidFill>
                    <a:srgbClr val="405449"/>
                  </a:solidFill>
                  <a:latin typeface="Arimo"/>
                  <a:ea typeface="Arimo"/>
                  <a:cs typeface="Arimo"/>
                  <a:sym typeface="Arimo"/>
                </a:rPr>
                <a:t>GitHub Actions check for syntax errors.</a:t>
              </a:r>
              <a:endParaRPr/>
            </a:p>
          </p:txBody>
        </p:sp>
      </p:grpSp>
      <p:pic>
        <p:nvPicPr>
          <p:cNvPr id="339" name="Google Shape;33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2600" y="1196575"/>
            <a:ext cx="8532868" cy="83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3716000" w="24384000"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DEEEE1"/>
          </a:solidFill>
          <a:ln>
            <a:noFill/>
          </a:ln>
        </p:spPr>
      </p:sp>
      <p:sp>
        <p:nvSpPr>
          <p:cNvPr id="349" name="Google Shape;349;p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3716000" w="24384000"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AFFFA"/>
          </a:solidFill>
          <a:ln>
            <a:noFill/>
          </a:ln>
        </p:spPr>
      </p:sp>
      <p:sp>
        <p:nvSpPr>
          <p:cNvPr descr="preencoded.png" id="350" name="Google Shape;350;p9"/>
          <p:cNvSpPr/>
          <p:nvPr/>
        </p:nvSpPr>
        <p:spPr>
          <a:xfrm>
            <a:off x="0" y="0"/>
            <a:ext cx="6858000" cy="10287000"/>
          </a:xfrm>
          <a:custGeom>
            <a:rect b="b" l="l" r="r" t="t"/>
            <a:pathLst>
              <a:path extrusionOk="0"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51" name="Google Shape;351;p9"/>
          <p:cNvGrpSpPr/>
          <p:nvPr/>
        </p:nvGrpSpPr>
        <p:grpSpPr>
          <a:xfrm>
            <a:off x="7850237" y="3693170"/>
            <a:ext cx="7088238" cy="1000274"/>
            <a:chOff x="0" y="-152400"/>
            <a:chExt cx="9450984" cy="1333698"/>
          </a:xfrm>
        </p:grpSpPr>
        <p:sp>
          <p:nvSpPr>
            <p:cNvPr id="352" name="Google Shape;352;p9"/>
            <p:cNvSpPr/>
            <p:nvPr/>
          </p:nvSpPr>
          <p:spPr>
            <a:xfrm>
              <a:off x="0" y="0"/>
              <a:ext cx="9450984" cy="1181298"/>
            </a:xfrm>
            <a:custGeom>
              <a:rect b="b" l="l" r="r" t="t"/>
              <a:pathLst>
                <a:path extrusionOk="0" h="1181298" w="9450984">
                  <a:moveTo>
                    <a:pt x="0" y="0"/>
                  </a:moveTo>
                  <a:lnTo>
                    <a:pt x="9450984" y="0"/>
                  </a:lnTo>
                  <a:lnTo>
                    <a:pt x="9450984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53" name="Google Shape;353;p9"/>
            <p:cNvSpPr txBox="1"/>
            <p:nvPr/>
          </p:nvSpPr>
          <p:spPr>
            <a:xfrm>
              <a:off x="0" y="-152400"/>
              <a:ext cx="9450983" cy="13336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96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562" u="none" cap="none" strike="noStrike">
                  <a:solidFill>
                    <a:srgbClr val="3B4540"/>
                  </a:solidFill>
                  <a:latin typeface="Fraunces"/>
                  <a:ea typeface="Fraunces"/>
                  <a:cs typeface="Fraunces"/>
                  <a:sym typeface="Fraunces"/>
                </a:rPr>
                <a:t>Conclusion</a:t>
              </a:r>
              <a:endParaRPr/>
            </a:p>
          </p:txBody>
        </p:sp>
      </p:grpSp>
      <p:grpSp>
        <p:nvGrpSpPr>
          <p:cNvPr id="354" name="Google Shape;354;p9"/>
          <p:cNvGrpSpPr/>
          <p:nvPr/>
        </p:nvGrpSpPr>
        <p:grpSpPr>
          <a:xfrm>
            <a:off x="7850237" y="4990058"/>
            <a:ext cx="9445526" cy="1489473"/>
            <a:chOff x="0" y="-171450"/>
            <a:chExt cx="12594035" cy="1985963"/>
          </a:xfrm>
        </p:grpSpPr>
        <p:sp>
          <p:nvSpPr>
            <p:cNvPr id="355" name="Google Shape;355;p9"/>
            <p:cNvSpPr/>
            <p:nvPr/>
          </p:nvSpPr>
          <p:spPr>
            <a:xfrm>
              <a:off x="0" y="0"/>
              <a:ext cx="12594035" cy="1814513"/>
            </a:xfrm>
            <a:custGeom>
              <a:rect b="b" l="l" r="r" t="t"/>
              <a:pathLst>
                <a:path extrusionOk="0" h="1814513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56" name="Google Shape;356;p9"/>
            <p:cNvSpPr txBox="1"/>
            <p:nvPr/>
          </p:nvSpPr>
          <p:spPr>
            <a:xfrm>
              <a:off x="0" y="-171450"/>
              <a:ext cx="12594035" cy="1985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954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87" u="none" cap="none" strike="noStrike">
                  <a:solidFill>
                    <a:srgbClr val="405449"/>
                  </a:solidFill>
                  <a:latin typeface="Arimo"/>
                  <a:ea typeface="Arimo"/>
                  <a:cs typeface="Arimo"/>
                  <a:sym typeface="Arimo"/>
                </a:rPr>
                <a:t>The chatbot features voice greeting, ASCII art, personalized interaction, cybersecurity responses, input validation, and enhanced UI.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