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3" r:id="rId5"/>
  </p:sldMasterIdLst>
  <p:notesMasterIdLst>
    <p:notesMasterId r:id="rId15"/>
  </p:notesMasterIdLst>
  <p:handoutMasterIdLst>
    <p:handoutMasterId r:id="rId16"/>
  </p:handoutMasterIdLst>
  <p:sldIdLst>
    <p:sldId id="300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0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ABF"/>
    <a:srgbClr val="834E1F"/>
    <a:srgbClr val="80959D"/>
    <a:srgbClr val="F2F2F5"/>
    <a:srgbClr val="99AAB3"/>
    <a:srgbClr val="BCA994"/>
    <a:srgbClr val="0C8CAD"/>
    <a:srgbClr val="A7202A"/>
    <a:srgbClr val="FBB114"/>
    <a:srgbClr val="968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3" autoAdjust="0"/>
  </p:normalViewPr>
  <p:slideViewPr>
    <p:cSldViewPr snapToGrid="0">
      <p:cViewPr>
        <p:scale>
          <a:sx n="100" d="100"/>
          <a:sy n="100" d="100"/>
        </p:scale>
        <p:origin x="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B2C9F2-E2E3-4744-BCFB-83A7FB60B6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450A2-314D-4C25-AA9D-F9AE05640C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68E85-C442-4596-9169-81730F14795A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C8228-441E-4284-879B-DD7E30882B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FA42E-EB8D-48D7-93C6-76CCCBEC83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876FF-7E26-4AC7-A56B-AF1D0E79C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99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94C8D-6EC9-495D-9CD7-E4258EB1FBB2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A110C-3D35-4FD3-808A-C1BFDD21E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7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A110C-3D35-4FD3-808A-C1BFDD21E25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6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A110C-3D35-4FD3-808A-C1BFDD21E25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9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C45A27D-9CED-45BB-91E1-89AF35215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30568" y="649224"/>
            <a:ext cx="3986784" cy="57607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4300" cap="all" baseline="0"/>
            </a:lvl1pPr>
          </a:lstStyle>
          <a:p>
            <a:r>
              <a:rPr lang="en-US" dirty="0"/>
              <a:t>Month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B7FD287-6069-44EC-8F85-115663C113F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096000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10AA6F9F-559A-42F2-8954-BDF16EC76633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812096" y="1380744"/>
            <a:ext cx="4087368" cy="309981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9EE30FE-5FD4-4C96-921B-6A5769C166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67144" y="4636008"/>
            <a:ext cx="1298448" cy="402336"/>
          </a:xfrm>
          <a:noFill/>
        </p:spPr>
        <p:txBody>
          <a:bodyPr vert="horz" lIns="91440" tIns="45720" rIns="274320" bIns="45720" rtlCol="0" anchor="ctr">
            <a:noAutofit/>
          </a:bodyPr>
          <a:lstStyle>
            <a:lvl1pPr marL="0" indent="0">
              <a:buNone/>
              <a:defRPr lang="en-US" sz="1600" b="0" dirty="0">
                <a:ea typeface="+mj-ea"/>
                <a:cs typeface="+mj-cs"/>
              </a:defRPr>
            </a:lvl1pPr>
          </a:lstStyle>
          <a:p>
            <a:pPr marL="57150" lvl="0" indent="-285750">
              <a:spcBef>
                <a:spcPct val="0"/>
              </a:spcBef>
            </a:pPr>
            <a:r>
              <a:rPr lang="en-US" dirty="0"/>
              <a:t>NOTES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7B45ACB-41EC-462F-9236-6437811294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5400000">
            <a:off x="11292840" y="640080"/>
            <a:ext cx="1298448" cy="402336"/>
          </a:xfrm>
          <a:noFill/>
        </p:spPr>
        <p:txBody>
          <a:bodyPr vert="horz" lIns="91440" tIns="45720" rIns="274320" bIns="45720" rtlCol="0" anchor="ctr">
            <a:noAutofit/>
          </a:bodyPr>
          <a:lstStyle>
            <a:lvl1pPr marL="0" indent="0">
              <a:buNone/>
              <a:defRPr lang="en-US" sz="1600" b="0" dirty="0">
                <a:ea typeface="+mj-ea"/>
                <a:cs typeface="+mj-cs"/>
              </a:defRPr>
            </a:lvl1pPr>
          </a:lstStyle>
          <a:p>
            <a:pPr marL="57150" lvl="0" indent="-285750">
              <a:spcBef>
                <a:spcPct val="0"/>
              </a:spcBef>
            </a:pPr>
            <a:r>
              <a:rPr lang="en-US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86069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8500-CE5F-4F59-96C2-296CFAC09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75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42F813-D13D-4898-A2BE-1B872D7D58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20799" y="1443182"/>
            <a:ext cx="4511040" cy="733908"/>
          </a:xfrm>
        </p:spPr>
        <p:txBody>
          <a:bodyPr lIns="0" tIns="0" rIns="0" bIns="0"/>
          <a:lstStyle>
            <a:lvl1pPr marL="0" indent="0">
              <a:buNone/>
              <a:defRPr sz="2667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7FEC1B-68F0-49E3-8BE9-A03AAC0A6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1320799" y="2740891"/>
            <a:ext cx="4511040" cy="733908"/>
          </a:xfrm>
        </p:spPr>
        <p:txBody>
          <a:bodyPr lIns="0" tIns="0" rIns="0" bIns="0"/>
          <a:lstStyle>
            <a:lvl1pPr marL="0" indent="0">
              <a:buNone/>
              <a:defRPr sz="2667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549CB22-2806-43E4-9527-5624BCB6EC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invGray">
          <a:xfrm>
            <a:off x="1320799" y="4038601"/>
            <a:ext cx="4511040" cy="733908"/>
          </a:xfrm>
        </p:spPr>
        <p:txBody>
          <a:bodyPr lIns="0" tIns="0" rIns="0" bIns="0"/>
          <a:lstStyle>
            <a:lvl1pPr marL="0" indent="0">
              <a:buNone/>
              <a:defRPr sz="2667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9F854CC-480E-4C43-A264-6534CA2A65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7228604" y="1443182"/>
            <a:ext cx="4511040" cy="733908"/>
          </a:xfrm>
        </p:spPr>
        <p:txBody>
          <a:bodyPr lIns="0" tIns="0" rIns="0" bIns="0"/>
          <a:lstStyle>
            <a:lvl1pPr marL="0" indent="0">
              <a:buNone/>
              <a:defRPr sz="2667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4CAF380-1CE0-47D8-BF63-BD2BE8A6EF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invGray">
          <a:xfrm>
            <a:off x="7228604" y="2740891"/>
            <a:ext cx="4511040" cy="733908"/>
          </a:xfrm>
        </p:spPr>
        <p:txBody>
          <a:bodyPr lIns="0" tIns="0" rIns="0" bIns="0"/>
          <a:lstStyle>
            <a:lvl1pPr marL="0" indent="0">
              <a:buNone/>
              <a:defRPr sz="2667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F07D1BF-42AE-4960-AA19-EA8FF7BF0D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invGray">
          <a:xfrm>
            <a:off x="7228604" y="4038601"/>
            <a:ext cx="4511040" cy="733908"/>
          </a:xfrm>
        </p:spPr>
        <p:txBody>
          <a:bodyPr lIns="0" tIns="0" rIns="0" bIns="0"/>
          <a:lstStyle>
            <a:lvl1pPr marL="0" indent="0">
              <a:buNone/>
              <a:defRPr sz="2667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D83F0B5-8532-42AC-9FDE-DA41889DF0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435576" y="1443182"/>
            <a:ext cx="442429" cy="41036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6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06973D8-023E-4304-AF2C-5E14B5E74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invGray">
          <a:xfrm>
            <a:off x="435577" y="2740892"/>
            <a:ext cx="470215" cy="41036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6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A27ABC0-C61F-4F54-B518-CCA6BBA22BB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invGray">
          <a:xfrm>
            <a:off x="435577" y="4038601"/>
            <a:ext cx="470215" cy="41036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6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EF03094F-42FA-42F4-8825-CFEF822E272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invGray">
          <a:xfrm>
            <a:off x="6372240" y="1443182"/>
            <a:ext cx="474489" cy="41036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6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2FBF07A3-F7C2-4BCF-827D-B6CB2A3362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invGray">
          <a:xfrm>
            <a:off x="6372239" y="2740892"/>
            <a:ext cx="470215" cy="41036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6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05.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AE22612-FC9E-4469-8E99-65F225DCC96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invGray">
          <a:xfrm>
            <a:off x="6372239" y="4038601"/>
            <a:ext cx="489451" cy="41036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6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06.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1AEEE02-969A-4C54-8B95-ADACE7D13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263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C5AC4-075F-480C-A549-FF160765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190500"/>
            <a:ext cx="10287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0CADE-C190-4CBD-BDAE-F8FC5C8D2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516063"/>
            <a:ext cx="10287000" cy="515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6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24" userDrawn="1">
          <p15:clr>
            <a:srgbClr val="F26B43"/>
          </p15:clr>
        </p15:guide>
        <p15:guide id="2" pos="7032" userDrawn="1">
          <p15:clr>
            <a:srgbClr val="F26B43"/>
          </p15:clr>
        </p15:guide>
        <p15:guide id="3" orient="horz" pos="120" userDrawn="1">
          <p15:clr>
            <a:srgbClr val="F26B43"/>
          </p15:clr>
        </p15:guide>
        <p15:guide id="4" orient="horz" pos="4200" userDrawn="1">
          <p15:clr>
            <a:srgbClr val="F26B43"/>
          </p15:clr>
        </p15:guide>
        <p15:guide id="5" pos="4392" userDrawn="1">
          <p15:clr>
            <a:srgbClr val="F26B43"/>
          </p15:clr>
        </p15:guide>
        <p15:guide id="6" pos="6744" userDrawn="1">
          <p15:clr>
            <a:srgbClr val="F26B43"/>
          </p15:clr>
        </p15:guide>
        <p15:guide id="7" orient="horz" pos="2736" userDrawn="1">
          <p15:clr>
            <a:srgbClr val="F26B43"/>
          </p15:clr>
        </p15:guide>
        <p15:guide id="8" pos="3264" userDrawn="1">
          <p15:clr>
            <a:srgbClr val="F26B43"/>
          </p15:clr>
        </p15:guide>
        <p15:guide id="9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inv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 bwMode="invGray">
          <a:xfrm>
            <a:off x="303548" y="1432984"/>
            <a:ext cx="11436096" cy="4654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lvl="3"/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invGray">
          <a:xfrm>
            <a:off x="303548" y="164637"/>
            <a:ext cx="11436096" cy="7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Title in </a:t>
            </a:r>
            <a:r>
              <a:rPr lang="en-US" dirty="0" err="1"/>
              <a:t>RalewaySemiBold</a:t>
            </a:r>
            <a:r>
              <a:rPr lang="en-US" dirty="0"/>
              <a:t> 20pt</a:t>
            </a:r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893426" y="6260859"/>
            <a:ext cx="863605" cy="282972"/>
          </a:xfrm>
          <a:prstGeom prst="rect">
            <a:avLst/>
          </a:prstGeom>
        </p:spPr>
      </p:pic>
      <p:sp>
        <p:nvSpPr>
          <p:cNvPr id="7" name="AddCustomFooter#1">
            <a:extLst>
              <a:ext uri="{FF2B5EF4-FFF2-40B4-BE49-F238E27FC236}">
                <a16:creationId xmlns:a16="http://schemas.microsoft.com/office/drawing/2014/main" id="{BDAEE61B-9235-485F-BA6C-E5EF1BE1AEA2}"/>
              </a:ext>
            </a:extLst>
          </p:cNvPr>
          <p:cNvSpPr txBox="1"/>
          <p:nvPr userDrawn="1"/>
        </p:nvSpPr>
        <p:spPr bwMode="invGray">
          <a:xfrm>
            <a:off x="427567" y="6398814"/>
            <a:ext cx="3344933" cy="14362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3994" algn="l"/>
              </a:tabLst>
              <a:defRPr/>
            </a:pPr>
            <a:r>
              <a:rPr lang="en-US" sz="933" baseline="0" dirty="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Verdana" pitchFamily="34" charset="0"/>
              </a:rPr>
              <a:t>| dd/mm/yyyy | Author name | © Atos - for internal use</a:t>
            </a:r>
            <a:endParaRPr lang="nl-NL" sz="933" baseline="0" dirty="0">
              <a:solidFill>
                <a:schemeClr val="tx1"/>
              </a:solidFill>
              <a:latin typeface="Raleway Medium" pitchFamily="2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307CCE6-7C43-409C-83D3-3EE49DAA0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6295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 baseline="0">
          <a:solidFill>
            <a:schemeClr val="tx1"/>
          </a:solidFill>
          <a:latin typeface="Raleway SemiBold" pitchFamily="2" charset="0"/>
          <a:ea typeface="Verdana" pitchFamily="34" charset="0"/>
          <a:cs typeface="Raleway SemiBold" pitchFamily="2" charset="0"/>
        </a:defRPr>
      </a:lvl1pPr>
    </p:titleStyle>
    <p:bodyStyle>
      <a:lvl1pPr marL="164592" indent="-164592" algn="l" defTabSz="914400" rtl="0" eaLnBrk="1" latinLnBrk="0" hangingPunct="1">
        <a:spcBef>
          <a:spcPts val="0"/>
        </a:spcBef>
        <a:spcAft>
          <a:spcPts val="400"/>
        </a:spcAft>
        <a:buClr>
          <a:srgbClr val="FFFFFF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Raleway Medium" pitchFamily="2" charset="0"/>
          <a:ea typeface="Verdana" pitchFamily="34" charset="0"/>
          <a:cs typeface="Verdana" pitchFamily="34" charset="0"/>
        </a:defRPr>
      </a:lvl1pPr>
      <a:lvl2pPr marL="329184" indent="-164592" algn="l" defTabSz="914400" rtl="0" eaLnBrk="1" latinLnBrk="0" hangingPunct="1">
        <a:spcBef>
          <a:spcPts val="0"/>
        </a:spcBef>
        <a:spcAft>
          <a:spcPts val="400"/>
        </a:spcAft>
        <a:buClr>
          <a:srgbClr val="FFFFFF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Raleway Light" pitchFamily="2" charset="0"/>
          <a:ea typeface="Verdana" pitchFamily="34" charset="0"/>
          <a:cs typeface="Verdana" pitchFamily="34" charset="0"/>
        </a:defRPr>
      </a:lvl2pPr>
      <a:lvl3pPr marL="493776" indent="-164592" algn="l" defTabSz="914400" rtl="0" eaLnBrk="1" latinLnBrk="0" hangingPunct="1">
        <a:spcBef>
          <a:spcPts val="0"/>
        </a:spcBef>
        <a:spcAft>
          <a:spcPts val="400"/>
        </a:spcAft>
        <a:buClr>
          <a:srgbClr val="FFFFFF"/>
        </a:buClr>
        <a:buFont typeface="Arial" pitchFamily="34" charset="0"/>
        <a:buChar char="•"/>
        <a:defRPr sz="1100" kern="1200">
          <a:solidFill>
            <a:schemeClr val="tx1"/>
          </a:solidFill>
          <a:latin typeface="Raleway Light" pitchFamily="2" charset="0"/>
          <a:ea typeface="Verdana" pitchFamily="34" charset="0"/>
          <a:cs typeface="Verdana" pitchFamily="34" charset="0"/>
        </a:defRPr>
      </a:lvl3pPr>
      <a:lvl4pPr marL="658368" indent="-164592" algn="l" defTabSz="914400" rtl="0" eaLnBrk="1" latinLnBrk="0" hangingPunct="1">
        <a:spcBef>
          <a:spcPts val="0"/>
        </a:spcBef>
        <a:spcAft>
          <a:spcPts val="400"/>
        </a:spcAft>
        <a:buClr>
          <a:srgbClr val="FFFFFF"/>
        </a:buClr>
        <a:buFont typeface="Arial" panose="020B0604020202020204" pitchFamily="34" charset="0"/>
        <a:buChar char="•"/>
        <a:defRPr sz="1000" kern="1200" baseline="0">
          <a:solidFill>
            <a:schemeClr val="tx1"/>
          </a:solidFill>
          <a:latin typeface="+mn-lt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rgbClr val="FFFFFF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03" userDrawn="1">
          <p15:clr>
            <a:srgbClr val="F26B43"/>
          </p15:clr>
        </p15:guide>
        <p15:guide id="2" pos="7403" userDrawn="1">
          <p15:clr>
            <a:srgbClr val="F26B43"/>
          </p15:clr>
        </p15:guide>
        <p15:guide id="3" orient="horz" pos="3840" userDrawn="1">
          <p15:clr>
            <a:srgbClr val="F26B43"/>
          </p15:clr>
        </p15:guide>
        <p15:guide id="4" pos="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C4F87-578F-1B48-8343-ED19854A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JUNE</a:t>
            </a:r>
          </a:p>
        </p:txBody>
      </p:sp>
      <p:pic>
        <p:nvPicPr>
          <p:cNvPr id="20" name="Picture Placeholder 19" descr="A picture containing building, blue">
            <a:extLst>
              <a:ext uri="{FF2B5EF4-FFF2-40B4-BE49-F238E27FC236}">
                <a16:creationId xmlns:a16="http://schemas.microsoft.com/office/drawing/2014/main" id="{3FC5611B-393F-D14C-85D2-D061546CE20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5000" r="25000"/>
          <a:stretch>
            <a:fillRect/>
          </a:stretch>
        </p:blipFill>
        <p:spPr/>
      </p:pic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4A220D46-6798-B64D-9004-A108C8AFDAA9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504674351"/>
              </p:ext>
            </p:extLst>
          </p:nvPr>
        </p:nvGraphicFramePr>
        <p:xfrm>
          <a:off x="6803136" y="1381125"/>
          <a:ext cx="4089400" cy="3096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89447906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3071471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92113484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14346765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74217435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47668235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898623522"/>
                    </a:ext>
                  </a:extLst>
                </a:gridCol>
              </a:tblGrid>
              <a:tr h="44238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93612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002907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719480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817137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04339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245675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13666"/>
                  </a:ext>
                </a:extLst>
              </a:tr>
            </a:tbl>
          </a:graphicData>
        </a:graphic>
      </p:graphicFrame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72DBA38-98E2-4619-8602-98EC2B5204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03136" y="4080861"/>
            <a:ext cx="4089400" cy="2632359"/>
          </a:xfrm>
        </p:spPr>
        <p:txBody>
          <a:bodyPr/>
          <a:lstStyle/>
          <a:p>
            <a:r>
              <a:rPr lang="en-US" dirty="0" err="1"/>
              <a:t>Dia</a:t>
            </a:r>
            <a:r>
              <a:rPr lang="en-US" dirty="0"/>
              <a:t> 05 –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definido</a:t>
            </a:r>
            <a:r>
              <a:rPr lang="en-US" dirty="0"/>
              <a:t>. </a:t>
            </a:r>
            <a:r>
              <a:rPr lang="en-US" dirty="0" err="1"/>
              <a:t>Esqueleto</a:t>
            </a:r>
            <a:r>
              <a:rPr lang="en-US" dirty="0"/>
              <a:t> pronto;</a:t>
            </a:r>
          </a:p>
          <a:p>
            <a:r>
              <a:rPr lang="en-US" dirty="0" err="1"/>
              <a:t>Dia</a:t>
            </a:r>
            <a:r>
              <a:rPr lang="en-US" dirty="0"/>
              <a:t> 12 –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implementação</a:t>
            </a:r>
            <a:r>
              <a:rPr lang="en-US" dirty="0"/>
              <a:t> (</a:t>
            </a:r>
            <a:r>
              <a:rPr lang="en-US" dirty="0" err="1"/>
              <a:t>após</a:t>
            </a:r>
            <a:r>
              <a:rPr lang="en-US" dirty="0"/>
              <a:t> aula do Lucas);</a:t>
            </a:r>
          </a:p>
          <a:p>
            <a:r>
              <a:rPr lang="en-US" dirty="0" err="1"/>
              <a:t>Dia</a:t>
            </a:r>
            <a:r>
              <a:rPr lang="en-US" dirty="0"/>
              <a:t> 19 – Segunda </a:t>
            </a:r>
            <a:r>
              <a:rPr lang="en-US" dirty="0" err="1"/>
              <a:t>implementação</a:t>
            </a:r>
            <a:r>
              <a:rPr lang="en-US" dirty="0"/>
              <a:t> e </a:t>
            </a:r>
            <a:r>
              <a:rPr lang="en-US" dirty="0" err="1"/>
              <a:t>criação</a:t>
            </a:r>
            <a:r>
              <a:rPr lang="en-US" dirty="0"/>
              <a:t> do B.D. que a </a:t>
            </a:r>
            <a:r>
              <a:rPr lang="en-US" dirty="0" err="1"/>
              <a:t>comporta</a:t>
            </a:r>
            <a:r>
              <a:rPr lang="en-US" dirty="0"/>
              <a:t>;</a:t>
            </a:r>
          </a:p>
          <a:p>
            <a:r>
              <a:rPr lang="en-US" dirty="0" err="1"/>
              <a:t>Dia</a:t>
            </a:r>
            <a:r>
              <a:rPr lang="en-US" dirty="0"/>
              <a:t> 26 – 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implementação</a:t>
            </a:r>
            <a:r>
              <a:rPr lang="en-US" dirty="0"/>
              <a:t> e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verificações</a:t>
            </a:r>
            <a:r>
              <a:rPr lang="en-US" dirty="0"/>
              <a:t>.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2D96C164-070F-434B-AEA3-8E9154CC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rot="5400000">
            <a:off x="11292840" y="640080"/>
            <a:ext cx="1298448" cy="40233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AA815-62A8-794E-A9BF-9838727F8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3429000"/>
            <a:ext cx="457200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0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8D6777E-9854-44CC-8B09-B58E5D4B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TECNOLOGIAS UTILIZADAS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A561FE-F58F-4861-B43A-EAA5341CE0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</a:t>
            </a:r>
            <a:r>
              <a:rPr lang="en-US" dirty="0"/>
              <a:t>DE: IntelliJ Ultimate – Backend</a:t>
            </a:r>
          </a:p>
          <a:p>
            <a:r>
              <a:rPr lang="en-US" dirty="0"/>
              <a:t>       VS Code - Frontend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AE9651A-CD27-4C54-A561-9F973A0E37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Backend: Java</a:t>
            </a:r>
          </a:p>
          <a:p>
            <a:r>
              <a:rPr lang="pt-BR" dirty="0"/>
              <a:t>Framework: Spring Boot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91668F8-0894-4272-BF4A-C2D947D63B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8604" y="1443181"/>
            <a:ext cx="4511040" cy="733908"/>
          </a:xfrm>
        </p:spPr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Banco de dados: MySQL.</a:t>
            </a:r>
          </a:p>
          <a:p>
            <a:r>
              <a:rPr lang="en-US" dirty="0"/>
              <a:t>Software: MySQL Workbench</a:t>
            </a:r>
          </a:p>
          <a:p>
            <a:r>
              <a:rPr lang="en-US" dirty="0"/>
              <a:t>Framework: JPA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91E2136-1D33-41F5-872A-F863C06EC0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28604" y="2740891"/>
            <a:ext cx="4597636" cy="733908"/>
          </a:xfrm>
        </p:spPr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Frontend: HTML, CSS,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Framework: Bootstrap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586BBD5-F5A5-4AD9-A011-3E063AFCE3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01.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DBF81DC-B4CF-4FF3-92CA-FB8B13A4CB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02.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B401797-832E-4AE9-B8C3-B994D0AE45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72240" y="1443182"/>
            <a:ext cx="474489" cy="369332"/>
          </a:xfrm>
        </p:spPr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03.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C2D529C-DFE8-4A01-89E4-FF43690C238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72239" y="2740892"/>
            <a:ext cx="470215" cy="369332"/>
          </a:xfrm>
        </p:spPr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04.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770C0A56-F6E7-45AE-8E65-1E4666136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F489CC-3B7A-4DA5-A8C0-4984788D0EC5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859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8D6777E-9854-44CC-8B09-B58E5D4B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BACKEND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A561FE-F58F-4861-B43A-EAA5341CE0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0798" y="1443181"/>
            <a:ext cx="10418845" cy="3418377"/>
          </a:xfrm>
        </p:spPr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</a:t>
            </a:r>
            <a:r>
              <a:rPr lang="en-US" dirty="0" err="1"/>
              <a:t>ara</a:t>
            </a:r>
            <a:r>
              <a:rPr lang="en-US" dirty="0"/>
              <a:t> a </a:t>
            </a:r>
            <a:r>
              <a:rPr lang="en-US" dirty="0" err="1"/>
              <a:t>parte</a:t>
            </a:r>
            <a:r>
              <a:rPr lang="en-US" dirty="0"/>
              <a:t> do Backend, </a:t>
            </a:r>
            <a:r>
              <a:rPr lang="en-US" dirty="0" err="1"/>
              <a:t>usando</a:t>
            </a:r>
            <a:r>
              <a:rPr lang="en-US" dirty="0"/>
              <a:t> a </a:t>
            </a:r>
            <a:r>
              <a:rPr lang="en-US" dirty="0" err="1"/>
              <a:t>linguagem</a:t>
            </a:r>
            <a:r>
              <a:rPr lang="en-US" dirty="0"/>
              <a:t> Java,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criadas</a:t>
            </a:r>
            <a:r>
              <a:rPr lang="en-US" dirty="0"/>
              <a:t> a </a:t>
            </a:r>
            <a:r>
              <a:rPr lang="en-US" dirty="0" err="1"/>
              <a:t>princípio</a:t>
            </a:r>
            <a:r>
              <a:rPr lang="en-US" dirty="0"/>
              <a:t> 4 classes e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de Interface para </a:t>
            </a:r>
            <a:r>
              <a:rPr lang="en-US" dirty="0" err="1"/>
              <a:t>interação</a:t>
            </a:r>
            <a:r>
              <a:rPr lang="en-US" dirty="0"/>
              <a:t> com o Banco de Dados.</a:t>
            </a:r>
          </a:p>
          <a:p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: “</a:t>
            </a:r>
            <a:r>
              <a:rPr lang="en-US" dirty="0" err="1"/>
              <a:t>TodoItem</a:t>
            </a:r>
            <a:r>
              <a:rPr lang="en-US" dirty="0"/>
              <a:t>”;</a:t>
            </a:r>
          </a:p>
          <a:p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para </a:t>
            </a:r>
            <a:r>
              <a:rPr lang="en-US" dirty="0" err="1"/>
              <a:t>controle</a:t>
            </a:r>
            <a:r>
              <a:rPr lang="en-US" dirty="0"/>
              <a:t> da </a:t>
            </a:r>
            <a:r>
              <a:rPr lang="en-US" dirty="0" err="1"/>
              <a:t>vizualização</a:t>
            </a:r>
            <a:r>
              <a:rPr lang="en-US" dirty="0"/>
              <a:t>: “</a:t>
            </a:r>
            <a:r>
              <a:rPr lang="en-US" dirty="0" err="1"/>
              <a:t>HomeController</a:t>
            </a:r>
            <a:r>
              <a:rPr lang="en-US" dirty="0"/>
              <a:t>”;</a:t>
            </a:r>
          </a:p>
          <a:p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para </a:t>
            </a:r>
            <a:r>
              <a:rPr lang="en-US" dirty="0" err="1"/>
              <a:t>controle</a:t>
            </a:r>
            <a:r>
              <a:rPr lang="en-US" dirty="0"/>
              <a:t> dos </a:t>
            </a:r>
            <a:r>
              <a:rPr lang="en-US" dirty="0" err="1"/>
              <a:t>métodos</a:t>
            </a:r>
            <a:r>
              <a:rPr lang="en-US" dirty="0"/>
              <a:t>: “</a:t>
            </a:r>
            <a:r>
              <a:rPr lang="en-US" dirty="0" err="1"/>
              <a:t>TodoFormController</a:t>
            </a:r>
            <a:r>
              <a:rPr lang="en-US" dirty="0"/>
              <a:t>”;</a:t>
            </a:r>
          </a:p>
          <a:p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para </a:t>
            </a:r>
            <a:r>
              <a:rPr lang="en-US" dirty="0" err="1"/>
              <a:t>comunicação</a:t>
            </a:r>
            <a:r>
              <a:rPr lang="en-US" dirty="0"/>
              <a:t> com o B.D.:”</a:t>
            </a:r>
            <a:r>
              <a:rPr lang="en-US" dirty="0" err="1"/>
              <a:t>TodoItemService</a:t>
            </a:r>
            <a:r>
              <a:rPr lang="en-US" dirty="0"/>
              <a:t>”;</a:t>
            </a:r>
          </a:p>
          <a:p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de interface com o B.D.: “</a:t>
            </a:r>
            <a:r>
              <a:rPr lang="en-US" dirty="0" err="1"/>
              <a:t>TodoItemRepository</a:t>
            </a:r>
            <a:r>
              <a:rPr lang="en-US" dirty="0"/>
              <a:t>”.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91668F8-0894-4272-BF4A-C2D947D63B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770C0A56-F6E7-45AE-8E65-1E4666136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F489CC-3B7A-4DA5-A8C0-4984788D0EC5}" type="slidenum">
              <a:rPr lang="nl-NL" smtClean="0"/>
              <a:pPr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641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8D6777E-9854-44CC-8B09-B58E5D4B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FRONTEND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A561FE-F58F-4861-B43A-EAA5341CE0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0798" y="1443181"/>
            <a:ext cx="10418845" cy="3418377"/>
          </a:xfrm>
        </p:spPr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</a:t>
            </a:r>
            <a:r>
              <a:rPr lang="en-US" dirty="0" err="1"/>
              <a:t>ara</a:t>
            </a:r>
            <a:r>
              <a:rPr lang="en-US" dirty="0"/>
              <a:t> a </a:t>
            </a:r>
            <a:r>
              <a:rPr lang="en-US" dirty="0" err="1"/>
              <a:t>parte</a:t>
            </a:r>
            <a:r>
              <a:rPr lang="en-US" dirty="0"/>
              <a:t> do Frontend,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criadas</a:t>
            </a:r>
            <a:r>
              <a:rPr lang="en-US" dirty="0"/>
              <a:t> 3 </a:t>
            </a:r>
            <a:r>
              <a:rPr lang="en-US" dirty="0" err="1"/>
              <a:t>arquivos</a:t>
            </a:r>
            <a:r>
              <a:rPr lang="en-US" dirty="0"/>
              <a:t> .html para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telas</a:t>
            </a:r>
            <a:r>
              <a:rPr lang="en-US" dirty="0"/>
              <a:t> de </a:t>
            </a:r>
            <a:r>
              <a:rPr lang="en-US" dirty="0" err="1"/>
              <a:t>interação</a:t>
            </a:r>
            <a:r>
              <a:rPr lang="en-US" dirty="0"/>
              <a:t> de </a:t>
            </a:r>
            <a:r>
              <a:rPr lang="en-US" dirty="0" err="1"/>
              <a:t>usuário</a:t>
            </a:r>
            <a:r>
              <a:rPr lang="en-US" dirty="0"/>
              <a:t>.</a:t>
            </a:r>
          </a:p>
          <a:p>
            <a:r>
              <a:rPr lang="en-US" dirty="0"/>
              <a:t>Uma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: “index”;</a:t>
            </a:r>
          </a:p>
          <a:p>
            <a:r>
              <a:rPr lang="en-US" dirty="0"/>
              <a:t>Uma </a:t>
            </a:r>
            <a:r>
              <a:rPr lang="en-US" dirty="0" err="1"/>
              <a:t>tela</a:t>
            </a:r>
            <a:r>
              <a:rPr lang="en-US" dirty="0"/>
              <a:t> de </a:t>
            </a:r>
            <a:r>
              <a:rPr lang="en-US" dirty="0" err="1"/>
              <a:t>edição</a:t>
            </a:r>
            <a:r>
              <a:rPr lang="en-US" dirty="0"/>
              <a:t> das </a:t>
            </a:r>
            <a:r>
              <a:rPr lang="en-US" dirty="0" err="1"/>
              <a:t>tarefas</a:t>
            </a:r>
            <a:r>
              <a:rPr lang="en-US" dirty="0"/>
              <a:t>: “edit-</a:t>
            </a:r>
            <a:r>
              <a:rPr lang="en-US" dirty="0" err="1"/>
              <a:t>todo</a:t>
            </a:r>
            <a:r>
              <a:rPr lang="en-US" dirty="0"/>
              <a:t>-item”;</a:t>
            </a:r>
          </a:p>
          <a:p>
            <a:r>
              <a:rPr lang="en-US" dirty="0"/>
              <a:t>Uma </a:t>
            </a:r>
            <a:r>
              <a:rPr lang="en-US" dirty="0" err="1"/>
              <a:t>tela</a:t>
            </a:r>
            <a:r>
              <a:rPr lang="en-US" dirty="0"/>
              <a:t> de 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tarefas</a:t>
            </a:r>
            <a:r>
              <a:rPr lang="en-US" dirty="0"/>
              <a:t>: “new-</a:t>
            </a:r>
            <a:r>
              <a:rPr lang="en-US" dirty="0" err="1"/>
              <a:t>todo</a:t>
            </a:r>
            <a:r>
              <a:rPr lang="en-US" dirty="0"/>
              <a:t>-item”.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770C0A56-F6E7-45AE-8E65-1E4666136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F489CC-3B7A-4DA5-A8C0-4984788D0EC5}" type="slidenum">
              <a:rPr lang="nl-NL" smtClean="0"/>
              <a:pPr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105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8D6777E-9854-44CC-8B09-B58E5D4B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BANCO DE DADOS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A561FE-F58F-4861-B43A-EAA5341CE0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0798" y="1443181"/>
            <a:ext cx="10418845" cy="3418377"/>
          </a:xfrm>
        </p:spPr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</a:t>
            </a:r>
            <a:r>
              <a:rPr lang="en-US" dirty="0" err="1"/>
              <a:t>ara</a:t>
            </a:r>
            <a:r>
              <a:rPr lang="en-US" dirty="0"/>
              <a:t> a </a:t>
            </a:r>
            <a:r>
              <a:rPr lang="en-US" dirty="0" err="1"/>
              <a:t>parte</a:t>
            </a:r>
            <a:r>
              <a:rPr lang="en-US" dirty="0"/>
              <a:t> do Banco de Dados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realizados</a:t>
            </a:r>
            <a:r>
              <a:rPr lang="en-US" dirty="0"/>
              <a:t> 2 testes:</a:t>
            </a:r>
          </a:p>
          <a:p>
            <a:r>
              <a:rPr lang="en-US" dirty="0"/>
              <a:t>1° </a:t>
            </a:r>
            <a:r>
              <a:rPr lang="en-US" dirty="0" err="1"/>
              <a:t>usando</a:t>
            </a:r>
            <a:r>
              <a:rPr lang="en-US" dirty="0"/>
              <a:t> um SEQUENCE e </a:t>
            </a:r>
            <a:r>
              <a:rPr lang="en-US" dirty="0" err="1"/>
              <a:t>allocationSize</a:t>
            </a:r>
            <a:r>
              <a:rPr lang="en-US" dirty="0"/>
              <a:t> = 1</a:t>
            </a:r>
          </a:p>
          <a:p>
            <a:r>
              <a:rPr lang="en-US" sz="1800" i="1" dirty="0">
                <a:solidFill>
                  <a:srgbClr val="50FA7B"/>
                </a:solidFill>
                <a:effectLst/>
                <a:latin typeface="JetBrains Mono"/>
              </a:rPr>
              <a:t>@SequenceGenerator</a:t>
            </a:r>
            <a:r>
              <a:rPr lang="en-US" sz="1800" dirty="0">
                <a:solidFill>
                  <a:srgbClr val="FFF90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8BE9FD"/>
                </a:solidFill>
                <a:effectLst/>
                <a:latin typeface="JetBrains Mono"/>
              </a:rPr>
              <a:t>name</a:t>
            </a:r>
            <a:r>
              <a:rPr lang="en-US" sz="1800" dirty="0">
                <a:solidFill>
                  <a:srgbClr val="F8F8F2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F1FA8C"/>
                </a:solidFill>
                <a:effectLst/>
                <a:latin typeface="JetBrains Mono"/>
              </a:rPr>
              <a:t>"movie_sequence"</a:t>
            </a:r>
            <a:r>
              <a:rPr lang="en-US" sz="1800" dirty="0">
                <a:solidFill>
                  <a:srgbClr val="F8F8F2"/>
                </a:solidFill>
                <a:effectLst/>
                <a:latin typeface="JetBrains Mono"/>
              </a:rPr>
              <a:t>,</a:t>
            </a:r>
            <a:r>
              <a:rPr lang="en-US" sz="1800" dirty="0">
                <a:solidFill>
                  <a:srgbClr val="8BE9FD"/>
                </a:solidFill>
                <a:effectLst/>
                <a:latin typeface="JetBrains Mono"/>
              </a:rPr>
              <a:t>sequenceName </a:t>
            </a:r>
            <a:r>
              <a:rPr lang="en-US" sz="1800" dirty="0">
                <a:solidFill>
                  <a:srgbClr val="F8F8F2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F1FA8C"/>
                </a:solidFill>
                <a:effectLst/>
                <a:latin typeface="JetBrains Mono"/>
              </a:rPr>
              <a:t>"movie_sequence"</a:t>
            </a:r>
            <a:r>
              <a:rPr lang="en-US" sz="1800" dirty="0">
                <a:solidFill>
                  <a:srgbClr val="F8F8F2"/>
                </a:solidFill>
                <a:effectLst/>
                <a:latin typeface="JetBrains Mono"/>
              </a:rPr>
              <a:t>,</a:t>
            </a:r>
            <a:r>
              <a:rPr lang="en-US" sz="1800" dirty="0" err="1">
                <a:solidFill>
                  <a:srgbClr val="8BE9FD"/>
                </a:solidFill>
                <a:effectLst/>
                <a:latin typeface="JetBrains Mono"/>
              </a:rPr>
              <a:t>allocationSize</a:t>
            </a:r>
            <a:r>
              <a:rPr lang="en-US" sz="1800" dirty="0">
                <a:solidFill>
                  <a:srgbClr val="8BE9FD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F8F8F2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BD93F9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FFF906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FFF906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50FA7B"/>
                </a:solidFill>
                <a:effectLst/>
                <a:latin typeface="JetBrains Mono"/>
              </a:rPr>
              <a:t>@GeneratedValue</a:t>
            </a:r>
            <a:r>
              <a:rPr lang="en-US" sz="1800" dirty="0">
                <a:solidFill>
                  <a:srgbClr val="FFF90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8BE9FD"/>
                </a:solidFill>
                <a:effectLst/>
                <a:latin typeface="JetBrains Mono"/>
              </a:rPr>
              <a:t>strategy </a:t>
            </a:r>
            <a:r>
              <a:rPr lang="en-US" sz="1800" dirty="0">
                <a:solidFill>
                  <a:srgbClr val="F8F8F2"/>
                </a:solidFill>
                <a:effectLst/>
                <a:latin typeface="JetBrains Mono"/>
              </a:rPr>
              <a:t>= </a:t>
            </a:r>
            <a:r>
              <a:rPr lang="en-US" sz="1800" dirty="0" err="1">
                <a:solidFill>
                  <a:srgbClr val="8BE9FD"/>
                </a:solidFill>
                <a:effectLst/>
                <a:latin typeface="JetBrains Mono"/>
              </a:rPr>
              <a:t>GenerationType</a:t>
            </a:r>
            <a:r>
              <a:rPr lang="en-US" sz="1800" dirty="0" err="1">
                <a:solidFill>
                  <a:srgbClr val="F8F8F2"/>
                </a:solidFill>
                <a:effectLst/>
                <a:latin typeface="JetBrains Mono"/>
              </a:rPr>
              <a:t>.</a:t>
            </a:r>
            <a:r>
              <a:rPr lang="en-US" sz="1800" dirty="0" err="1">
                <a:solidFill>
                  <a:srgbClr val="BD93F9"/>
                </a:solidFill>
                <a:effectLst/>
                <a:latin typeface="JetBrains Mono"/>
              </a:rPr>
              <a:t>SEQUENCE</a:t>
            </a:r>
            <a:r>
              <a:rPr lang="en-US" sz="1800" dirty="0">
                <a:solidFill>
                  <a:srgbClr val="F8F8F2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8BE9FD"/>
                </a:solidFill>
                <a:effectLst/>
                <a:latin typeface="JetBrains Mono"/>
              </a:rPr>
              <a:t>generator </a:t>
            </a:r>
            <a:r>
              <a:rPr lang="en-US" sz="1800" dirty="0">
                <a:solidFill>
                  <a:srgbClr val="F8F8F2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F1FA8C"/>
                </a:solidFill>
                <a:effectLst/>
                <a:latin typeface="JetBrains Mono"/>
              </a:rPr>
              <a:t>"</a:t>
            </a:r>
            <a:r>
              <a:rPr lang="en-US" sz="1800" dirty="0" err="1">
                <a:solidFill>
                  <a:srgbClr val="F1FA8C"/>
                </a:solidFill>
                <a:effectLst/>
                <a:latin typeface="JetBrains Mono"/>
              </a:rPr>
              <a:t>movie_sequence</a:t>
            </a:r>
            <a:r>
              <a:rPr lang="en-US" sz="1800" dirty="0">
                <a:solidFill>
                  <a:srgbClr val="F1FA8C"/>
                </a:solidFill>
                <a:effectLst/>
                <a:latin typeface="JetBrains Mono"/>
              </a:rPr>
              <a:t>" </a:t>
            </a:r>
            <a:r>
              <a:rPr lang="en-US" sz="1800" dirty="0">
                <a:solidFill>
                  <a:srgbClr val="FFF906"/>
                </a:solidFill>
                <a:effectLst/>
                <a:latin typeface="JetBrains Mono"/>
              </a:rPr>
              <a:t>)</a:t>
            </a:r>
            <a:endParaRPr lang="en-US" sz="1800" dirty="0">
              <a:solidFill>
                <a:srgbClr val="F8F8F2"/>
              </a:solidFill>
              <a:effectLst/>
              <a:latin typeface="JetBrains Mono"/>
            </a:endParaRPr>
          </a:p>
          <a:p>
            <a:endParaRPr lang="en-US" dirty="0"/>
          </a:p>
          <a:p>
            <a:r>
              <a:rPr lang="en-US" dirty="0"/>
              <a:t>2° </a:t>
            </a:r>
            <a:r>
              <a:rPr lang="en-US" dirty="0" err="1"/>
              <a:t>usando</a:t>
            </a:r>
            <a:r>
              <a:rPr lang="en-US" dirty="0"/>
              <a:t> um AUTO</a:t>
            </a:r>
          </a:p>
          <a:p>
            <a:r>
              <a:rPr lang="en-US" sz="1800" i="1" dirty="0">
                <a:solidFill>
                  <a:srgbClr val="50FA7B"/>
                </a:solidFill>
                <a:effectLst/>
                <a:latin typeface="JetBrains Mono"/>
              </a:rPr>
              <a:t>@GeneratedValue</a:t>
            </a:r>
            <a:r>
              <a:rPr lang="en-US" sz="1800" dirty="0">
                <a:solidFill>
                  <a:srgbClr val="FFF90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8BE9FD"/>
                </a:solidFill>
                <a:effectLst/>
                <a:latin typeface="JetBrains Mono"/>
              </a:rPr>
              <a:t>strategy </a:t>
            </a:r>
            <a:r>
              <a:rPr lang="en-US" sz="1800" dirty="0">
                <a:solidFill>
                  <a:srgbClr val="F8F8F2"/>
                </a:solidFill>
                <a:effectLst/>
                <a:latin typeface="JetBrains Mono"/>
              </a:rPr>
              <a:t>= </a:t>
            </a:r>
            <a:r>
              <a:rPr lang="en-US" sz="1800" dirty="0" err="1">
                <a:solidFill>
                  <a:srgbClr val="8BE9FD"/>
                </a:solidFill>
                <a:effectLst/>
                <a:latin typeface="JetBrains Mono"/>
              </a:rPr>
              <a:t>GenerationType</a:t>
            </a:r>
            <a:r>
              <a:rPr lang="en-US" sz="1800" dirty="0" err="1">
                <a:solidFill>
                  <a:srgbClr val="F8F8F2"/>
                </a:solidFill>
                <a:effectLst/>
                <a:latin typeface="JetBrains Mono"/>
              </a:rPr>
              <a:t>.</a:t>
            </a:r>
            <a:r>
              <a:rPr lang="en-US" sz="1800" dirty="0" err="1">
                <a:solidFill>
                  <a:srgbClr val="BD93F9"/>
                </a:solidFill>
                <a:effectLst/>
                <a:latin typeface="JetBrains Mono"/>
              </a:rPr>
              <a:t>AUTO</a:t>
            </a:r>
            <a:r>
              <a:rPr lang="en-US" sz="1800" dirty="0">
                <a:solidFill>
                  <a:srgbClr val="FFF906"/>
                </a:solidFill>
                <a:effectLst/>
                <a:latin typeface="JetBrains Mono"/>
              </a:rPr>
              <a:t>)</a:t>
            </a:r>
            <a:endParaRPr lang="en-US" sz="1800" dirty="0">
              <a:solidFill>
                <a:srgbClr val="F8F8F2"/>
              </a:solidFill>
              <a:effectLst/>
              <a:latin typeface="JetBrains Mono"/>
            </a:endParaRPr>
          </a:p>
          <a:p>
            <a:endParaRPr lang="en-US" dirty="0"/>
          </a:p>
          <a:p>
            <a:r>
              <a:rPr lang="en-US" dirty="0" err="1"/>
              <a:t>Ainda</a:t>
            </a:r>
            <a:r>
              <a:rPr lang="en-US" dirty="0"/>
              <a:t> para </a:t>
            </a:r>
            <a:r>
              <a:rPr lang="en-US" dirty="0" err="1"/>
              <a:t>tirar</a:t>
            </a:r>
            <a:r>
              <a:rPr lang="en-US" dirty="0"/>
              <a:t> </a:t>
            </a:r>
            <a:r>
              <a:rPr lang="en-US" dirty="0" err="1"/>
              <a:t>conclusões</a:t>
            </a:r>
            <a:r>
              <a:rPr lang="en-US" dirty="0"/>
              <a:t> a </a:t>
            </a:r>
            <a:r>
              <a:rPr lang="en-US" dirty="0" err="1"/>
              <a:t>respeito</a:t>
            </a:r>
            <a:r>
              <a:rPr lang="en-US" dirty="0"/>
              <a:t>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770C0A56-F6E7-45AE-8E65-1E4666136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F489CC-3B7A-4DA5-A8C0-4984788D0EC5}" type="slidenum">
              <a:rPr lang="nl-NL" smtClean="0"/>
              <a:pPr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35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8D6777E-9854-44CC-8B09-B58E5D4B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 ANDAMENTO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A561FE-F58F-4861-B43A-EAA5341CE0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0798" y="1443181"/>
            <a:ext cx="10418845" cy="3418377"/>
          </a:xfrm>
        </p:spPr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Sistema já possui um Back e Frontend funcionais de interação, faltando apenas alguns polimentos.</a:t>
            </a:r>
          </a:p>
          <a:p>
            <a:r>
              <a:rPr lang="pt-BR" dirty="0"/>
              <a:t>O banco de dados ainda está com os relacionamentos em construção devido a falta de dados gerais para as implementações que ainda estão para serem realizadas.</a:t>
            </a:r>
            <a:endParaRPr lang="en-US" dirty="0"/>
          </a:p>
          <a:p>
            <a:endParaRPr lang="en-US" dirty="0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770C0A56-F6E7-45AE-8E65-1E4666136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F489CC-3B7A-4DA5-A8C0-4984788D0EC5}" type="slidenum">
              <a:rPr lang="nl-NL" smtClean="0"/>
              <a:pPr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785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8D6777E-9854-44CC-8B09-B58E5D4B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ANDAMENTO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A561FE-F58F-4861-B43A-EAA5341CE0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4571" y="758867"/>
            <a:ext cx="4511040" cy="733908"/>
          </a:xfrm>
        </p:spPr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Tela incial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AE9651A-CD27-4C54-A561-9F973A0E37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4571" y="2995752"/>
            <a:ext cx="4511040" cy="733908"/>
          </a:xfrm>
        </p:spPr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Tela de Edição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91668F8-0894-4272-BF4A-C2D947D63B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70489" y="2969612"/>
            <a:ext cx="4511040" cy="733908"/>
          </a:xfrm>
        </p:spPr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Tela de </a:t>
            </a:r>
            <a:r>
              <a:rPr lang="en-US" dirty="0" err="1"/>
              <a:t>Criação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586BBD5-F5A5-4AD9-A011-3E063AFCE3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845" y="715452"/>
            <a:ext cx="442429" cy="410369"/>
          </a:xfrm>
        </p:spPr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01.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DBF81DC-B4CF-4FF3-92CA-FB8B13A4CB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7845" y="2926197"/>
            <a:ext cx="470215" cy="410369"/>
          </a:xfrm>
        </p:spPr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02.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B401797-832E-4AE9-B8C3-B994D0AE45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2937384"/>
            <a:ext cx="474489" cy="369332"/>
          </a:xfrm>
        </p:spPr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03.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770C0A56-F6E7-45AE-8E65-1E4666136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F489CC-3B7A-4DA5-A8C0-4984788D0EC5}" type="slidenum">
              <a:rPr lang="nl-NL" smtClean="0"/>
              <a:pPr/>
              <a:t>7</a:t>
            </a:fld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CF16DE-D1E5-C639-4B74-66A934F4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48" y="1206699"/>
            <a:ext cx="8575531" cy="1567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A237D8-5EA6-7710-B51B-64456A803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48" y="3361715"/>
            <a:ext cx="5102063" cy="14996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F0CC38-299A-3AF9-EA86-7192E668A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726" y="3361715"/>
            <a:ext cx="5716565" cy="145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3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8D6777E-9854-44CC-8B09-B58E5D4B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ANDAMENTO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A561FE-F58F-4861-B43A-EAA5341CE0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4570" y="758867"/>
            <a:ext cx="5437649" cy="733908"/>
          </a:xfrm>
        </p:spPr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Esboço para testes de uma tela incial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586BBD5-F5A5-4AD9-A011-3E063AFCE3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845" y="715452"/>
            <a:ext cx="442429" cy="410369"/>
          </a:xfrm>
        </p:spPr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01.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770C0A56-F6E7-45AE-8E65-1E4666136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F489CC-3B7A-4DA5-A8C0-4984788D0EC5}" type="slidenum">
              <a:rPr lang="nl-NL" smtClean="0"/>
              <a:pPr/>
              <a:t>8</a:t>
            </a:fld>
            <a:endParaRPr lang="nl-N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E7AA60-C551-F5A8-D080-1A816114B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294" y="1223010"/>
            <a:ext cx="5077412" cy="44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8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C4F87-578F-1B48-8343-ED19854A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</a:t>
            </a:r>
          </a:p>
        </p:txBody>
      </p:sp>
      <p:pic>
        <p:nvPicPr>
          <p:cNvPr id="19" name="Picture Placeholder 18" descr="A picture containing close up of bridge">
            <a:extLst>
              <a:ext uri="{FF2B5EF4-FFF2-40B4-BE49-F238E27FC236}">
                <a16:creationId xmlns:a16="http://schemas.microsoft.com/office/drawing/2014/main" id="{4C5CFB64-161F-284F-B07D-08AF5FA6ECE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0370" r="20370"/>
          <a:stretch>
            <a:fillRect/>
          </a:stretch>
        </p:blipFill>
        <p:spPr/>
      </p:pic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4A220D46-6798-B64D-9004-A108C8AFDAA9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38070948"/>
              </p:ext>
            </p:extLst>
          </p:nvPr>
        </p:nvGraphicFramePr>
        <p:xfrm>
          <a:off x="6803136" y="1381125"/>
          <a:ext cx="4089400" cy="3096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89447906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3071471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92113484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14346765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74217435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47668235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898623522"/>
                    </a:ext>
                  </a:extLst>
                </a:gridCol>
              </a:tblGrid>
              <a:tr h="44238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93612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002907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719480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817137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04339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245675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13666"/>
                  </a:ext>
                </a:extLst>
              </a:tr>
            </a:tbl>
          </a:graphicData>
        </a:graphic>
      </p:graphicFrame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99DCF58E-E775-43CE-8CDE-3231741A79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67144" y="4501341"/>
            <a:ext cx="4089400" cy="2046732"/>
          </a:xfrm>
        </p:spPr>
        <p:txBody>
          <a:bodyPr/>
          <a:lstStyle/>
          <a:p>
            <a:r>
              <a:rPr lang="en-US" dirty="0" err="1"/>
              <a:t>Dia</a:t>
            </a:r>
            <a:r>
              <a:rPr lang="en-US" dirty="0"/>
              <a:t> 03 – </a:t>
            </a:r>
            <a:r>
              <a:rPr lang="en-US" dirty="0" err="1"/>
              <a:t>Polimentos</a:t>
            </a:r>
            <a:r>
              <a:rPr lang="en-US" dirty="0"/>
              <a:t> e </a:t>
            </a:r>
            <a:r>
              <a:rPr lang="en-US" dirty="0" err="1"/>
              <a:t>elaboração</a:t>
            </a:r>
            <a:r>
              <a:rPr lang="en-US" dirty="0"/>
              <a:t> do </a:t>
            </a:r>
            <a:r>
              <a:rPr lang="en-US" dirty="0" err="1"/>
              <a:t>roteiro</a:t>
            </a:r>
            <a:r>
              <a:rPr lang="en-US" dirty="0"/>
              <a:t> de </a:t>
            </a:r>
            <a:r>
              <a:rPr lang="en-US" dirty="0" err="1"/>
              <a:t>apresentação</a:t>
            </a:r>
            <a:r>
              <a:rPr lang="en-US" dirty="0"/>
              <a:t>;</a:t>
            </a:r>
          </a:p>
          <a:p>
            <a:r>
              <a:rPr lang="en-US" dirty="0" err="1"/>
              <a:t>Dia</a:t>
            </a:r>
            <a:r>
              <a:rPr lang="en-US" dirty="0"/>
              <a:t> 10 –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polimentos</a:t>
            </a:r>
            <a:r>
              <a:rPr lang="en-US" dirty="0"/>
              <a:t>, patches de </a:t>
            </a:r>
            <a:r>
              <a:rPr lang="en-US" dirty="0" err="1"/>
              <a:t>melhorias</a:t>
            </a:r>
            <a:r>
              <a:rPr lang="en-US" dirty="0"/>
              <a:t>, </a:t>
            </a:r>
            <a:r>
              <a:rPr lang="en-US" dirty="0" err="1"/>
              <a:t>início</a:t>
            </a:r>
            <a:r>
              <a:rPr lang="en-US" dirty="0"/>
              <a:t> da </a:t>
            </a:r>
            <a:r>
              <a:rPr lang="en-US" dirty="0" err="1"/>
              <a:t>gravação</a:t>
            </a:r>
            <a:r>
              <a:rPr lang="en-US" dirty="0"/>
              <a:t> do video para feedbacks;</a:t>
            </a:r>
          </a:p>
          <a:p>
            <a:r>
              <a:rPr lang="en-US" dirty="0" err="1"/>
              <a:t>Dia</a:t>
            </a:r>
            <a:r>
              <a:rPr lang="en-US" dirty="0"/>
              <a:t> 17 – </a:t>
            </a:r>
            <a:r>
              <a:rPr lang="en-US" dirty="0" err="1"/>
              <a:t>Apresentação</a:t>
            </a:r>
            <a:r>
              <a:rPr lang="en-US" dirty="0"/>
              <a:t> final.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5FA7131D-7038-4ED7-8B3E-E5692DDA3F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rot="5400000">
            <a:off x="11292840" y="640080"/>
            <a:ext cx="1298448" cy="40233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AA815-62A8-794E-A9BF-9838727F8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3429000"/>
            <a:ext cx="457200" cy="342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8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B114"/>
      </a:accent1>
      <a:accent2>
        <a:srgbClr val="0C8CAD"/>
      </a:accent2>
      <a:accent3>
        <a:srgbClr val="A7202A"/>
      </a:accent3>
      <a:accent4>
        <a:srgbClr val="BCA994"/>
      </a:accent4>
      <a:accent5>
        <a:srgbClr val="834E1F"/>
      </a:accent5>
      <a:accent6>
        <a:srgbClr val="197ABF"/>
      </a:accent6>
      <a:hlink>
        <a:srgbClr val="0563C1"/>
      </a:hlink>
      <a:folHlink>
        <a:srgbClr val="954F72"/>
      </a:folHlink>
    </a:clrScheme>
    <a:fontScheme name="Custom 55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78158_win32_V2" id="{D046F00B-9937-4ED6-AC9C-BCEBFF51596B}" vid="{5A3F39C0-7FE0-46FC-A15F-3F0AC5A643D9}"/>
    </a:ext>
  </a:extLst>
</a:theme>
</file>

<file path=ppt/theme/theme2.xml><?xml version="1.0" encoding="utf-8"?>
<a:theme xmlns:a="http://schemas.openxmlformats.org/drawingml/2006/main" name="Group_Internal_Dark">
  <a:themeElements>
    <a:clrScheme name="New Atos Colors">
      <a:dk1>
        <a:srgbClr val="0F0F0F"/>
      </a:dk1>
      <a:lt1>
        <a:sysClr val="window" lastClr="FFFFFF"/>
      </a:lt1>
      <a:dk2>
        <a:srgbClr val="0F0F0F"/>
      </a:dk2>
      <a:lt2>
        <a:srgbClr val="FFFFFF"/>
      </a:lt2>
      <a:accent1>
        <a:srgbClr val="0596FF"/>
      </a:accent1>
      <a:accent2>
        <a:srgbClr val="A375FF"/>
      </a:accent2>
      <a:accent3>
        <a:srgbClr val="FF5269"/>
      </a:accent3>
      <a:accent4>
        <a:srgbClr val="00A39B"/>
      </a:accent4>
      <a:accent5>
        <a:srgbClr val="B88D00"/>
      </a:accent5>
      <a:accent6>
        <a:srgbClr val="2B2B2B"/>
      </a:accent6>
      <a:hlink>
        <a:srgbClr val="0596FF"/>
      </a:hlink>
      <a:folHlink>
        <a:srgbClr val="68C0FF"/>
      </a:folHlink>
    </a:clrScheme>
    <a:fontScheme name="Atos Black">
      <a:majorFont>
        <a:latin typeface="Raleway SemiBold"/>
        <a:ea typeface=""/>
        <a:cs typeface=""/>
      </a:majorFont>
      <a:minorFont>
        <a:latin typeface="Raleway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custClrLst>
    <a:custClr name="Atos Blue">
      <a:srgbClr val="0596FF"/>
    </a:custClr>
    <a:custClr name="Atos Purple">
      <a:srgbClr val="A375FF"/>
    </a:custClr>
    <a:custClr name="Atos Red">
      <a:srgbClr val="FF5269"/>
    </a:custClr>
    <a:custClr name="Atos Green">
      <a:srgbClr val="00A39B"/>
    </a:custClr>
    <a:custClr name="Atos Yellow">
      <a:srgbClr val="B88D00"/>
    </a:custClr>
    <a:custClr name="Atos Grey">
      <a:srgbClr val="2B2B2B"/>
    </a:custClr>
  </a:custClrLst>
  <a:extLst>
    <a:ext uri="{05A4C25C-085E-4340-85A3-A5531E510DB2}">
      <thm15:themeFamily xmlns:thm15="http://schemas.microsoft.com/office/thememl/2012/main" name="Atos Group Template_Internal_Dark &amp; Light.potx" id="{C6A30C34-87FF-46D2-B2A9-8D3D01D07AA6}" vid="{164DBF31-3E98-483E-B115-0580001C07B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31349B-0C99-4FBD-9198-28DF8173BE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02FFA9-0D23-48F2-94AD-27938F3814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E38694-3522-4F79-BBAF-EDB2341440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{ED26B7B1-8194-49ED-93BA-2DE33804CF07}tf55978158_win32</Template>
  <TotalTime>52</TotalTime>
  <Words>512</Words>
  <Application>Microsoft Office PowerPoint</Application>
  <PresentationFormat>Widescreen</PresentationFormat>
  <Paragraphs>147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Avenir Next LT Pro</vt:lpstr>
      <vt:lpstr>Calibri</vt:lpstr>
      <vt:lpstr>JetBrains Mono</vt:lpstr>
      <vt:lpstr>Raleway Light</vt:lpstr>
      <vt:lpstr>Raleway Medium</vt:lpstr>
      <vt:lpstr>Raleway SemiBold</vt:lpstr>
      <vt:lpstr>Verdana</vt:lpstr>
      <vt:lpstr>Office Theme</vt:lpstr>
      <vt:lpstr>Group_Internal_Dark</vt:lpstr>
      <vt:lpstr>JUNE</vt:lpstr>
      <vt:lpstr>TECNOLOGIAS UTILIZADAS</vt:lpstr>
      <vt:lpstr>BACKEND</vt:lpstr>
      <vt:lpstr>FRONTEND</vt:lpstr>
      <vt:lpstr>BANCO DE DADOS</vt:lpstr>
      <vt:lpstr> ANDAMENTO</vt:lpstr>
      <vt:lpstr>ANDAMENTO</vt:lpstr>
      <vt:lpstr>ANDAMENTO</vt:lpstr>
      <vt:lpstr>JULY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JUNE</dc:title>
  <dc:creator>Henrique Cioffi</dc:creator>
  <cp:lastModifiedBy>Henrique Cioffi</cp:lastModifiedBy>
  <cp:revision>1</cp:revision>
  <dcterms:created xsi:type="dcterms:W3CDTF">2023-06-05T22:03:04Z</dcterms:created>
  <dcterms:modified xsi:type="dcterms:W3CDTF">2023-06-05T22:55:39Z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f031559-ef28-4101-9dff-d9463877199a_Enabled">
    <vt:lpwstr>true</vt:lpwstr>
  </property>
  <property fmtid="{D5CDD505-2E9C-101B-9397-08002B2CF9AE}" pid="4" name="MSIP_Label_ff031559-ef28-4101-9dff-d9463877199a_SetDate">
    <vt:lpwstr>2023-06-05T22:55:08Z</vt:lpwstr>
  </property>
  <property fmtid="{D5CDD505-2E9C-101B-9397-08002B2CF9AE}" pid="5" name="MSIP_Label_ff031559-ef28-4101-9dff-d9463877199a_Method">
    <vt:lpwstr>Privileged</vt:lpwstr>
  </property>
  <property fmtid="{D5CDD505-2E9C-101B-9397-08002B2CF9AE}" pid="6" name="MSIP_Label_ff031559-ef28-4101-9dff-d9463877199a_Name">
    <vt:lpwstr>Personal</vt:lpwstr>
  </property>
  <property fmtid="{D5CDD505-2E9C-101B-9397-08002B2CF9AE}" pid="7" name="MSIP_Label_ff031559-ef28-4101-9dff-d9463877199a_SiteId">
    <vt:lpwstr>33440fc6-b7c7-412c-bb73-0e70b0198d5a</vt:lpwstr>
  </property>
  <property fmtid="{D5CDD505-2E9C-101B-9397-08002B2CF9AE}" pid="8" name="MSIP_Label_ff031559-ef28-4101-9dff-d9463877199a_ActionId">
    <vt:lpwstr>67a5074e-8251-467e-b2be-f22cca760df8</vt:lpwstr>
  </property>
  <property fmtid="{D5CDD505-2E9C-101B-9397-08002B2CF9AE}" pid="9" name="MSIP_Label_ff031559-ef28-4101-9dff-d9463877199a_ContentBits">
    <vt:lpwstr>0</vt:lpwstr>
  </property>
</Properties>
</file>