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2324c4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2324c4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mailto:haley.currence.jobs@gmail.com" TargetMode="External"/><Relationship Id="rId4" Type="http://schemas.openxmlformats.org/officeDocument/2006/relationships/hyperlink" Target="http://bit.ly/HaleyCurrence" TargetMode="External"/><Relationship Id="rId5" Type="http://schemas.openxmlformats.org/officeDocument/2006/relationships/image" Target="../media/image5.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hyperlink" Target="https://memory-alpha.fandom.com/wiki/Replicator" TargetMode="External"/><Relationship Id="rId7" Type="http://schemas.openxmlformats.org/officeDocument/2006/relationships/image" Target="../media/image1.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nvSpPr>
        <p:spPr>
          <a:xfrm>
            <a:off x="3224675" y="100250"/>
            <a:ext cx="25518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latin typeface="Verdana"/>
                <a:ea typeface="Verdana"/>
                <a:cs typeface="Verdana"/>
                <a:sym typeface="Verdana"/>
              </a:rPr>
              <a:t>Next Steps:</a:t>
            </a:r>
            <a:endParaRPr sz="1600" u="sng">
              <a:latin typeface="Verdana"/>
              <a:ea typeface="Verdana"/>
              <a:cs typeface="Verdana"/>
              <a:sym typeface="Verdana"/>
            </a:endParaRPr>
          </a:p>
          <a:p>
            <a:pPr indent="0" lvl="0" marL="0" rtl="0" algn="l">
              <a:spcBef>
                <a:spcPts val="0"/>
              </a:spcBef>
              <a:spcAft>
                <a:spcPts val="0"/>
              </a:spcAft>
              <a:buNone/>
            </a:pPr>
            <a:r>
              <a:t/>
            </a:r>
            <a:endParaRPr sz="5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Patent</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Continuing</a:t>
            </a:r>
            <a:r>
              <a:rPr lang="en">
                <a:latin typeface="Verdana"/>
                <a:ea typeface="Verdana"/>
                <a:cs typeface="Verdana"/>
                <a:sym typeface="Verdana"/>
              </a:rPr>
              <a:t> Research</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Advanced Designs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Finding Mentoring</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Introducing Myself to Industry</a:t>
            </a:r>
            <a:endParaRPr>
              <a:latin typeface="Verdana"/>
              <a:ea typeface="Verdana"/>
              <a:cs typeface="Verdana"/>
              <a:sym typeface="Verdana"/>
            </a:endParaRPr>
          </a:p>
        </p:txBody>
      </p:sp>
      <p:sp>
        <p:nvSpPr>
          <p:cNvPr id="55" name="Google Shape;55;p13"/>
          <p:cNvSpPr txBox="1"/>
          <p:nvPr/>
        </p:nvSpPr>
        <p:spPr>
          <a:xfrm>
            <a:off x="3224675" y="1940175"/>
            <a:ext cx="2551800" cy="24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With the $1000, I could finally continue my research and invest in patenting my idea. From there and with what I already know, I will begin drawing more advanced designs including dimensions, components, and </a:t>
            </a:r>
            <a:r>
              <a:rPr lang="en">
                <a:latin typeface="Verdana"/>
                <a:ea typeface="Verdana"/>
                <a:cs typeface="Verdana"/>
                <a:sym typeface="Verdana"/>
              </a:rPr>
              <a:t>circuitry</a:t>
            </a:r>
            <a:r>
              <a:rPr lang="en">
                <a:latin typeface="Verdana"/>
                <a:ea typeface="Verdana"/>
                <a:cs typeface="Verdana"/>
                <a:sym typeface="Verdana"/>
              </a:rPr>
              <a:t>.</a:t>
            </a:r>
            <a:endParaRPr>
              <a:latin typeface="Verdana"/>
              <a:ea typeface="Verdana"/>
              <a:cs typeface="Verdana"/>
              <a:sym typeface="Verdana"/>
            </a:endParaRPr>
          </a:p>
        </p:txBody>
      </p:sp>
      <p:sp>
        <p:nvSpPr>
          <p:cNvPr id="56" name="Google Shape;56;p13"/>
          <p:cNvSpPr txBox="1"/>
          <p:nvPr/>
        </p:nvSpPr>
        <p:spPr>
          <a:xfrm>
            <a:off x="3341388" y="4336025"/>
            <a:ext cx="24612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Haley Currence</a:t>
            </a:r>
            <a:endParaRPr sz="1000"/>
          </a:p>
          <a:p>
            <a:pPr indent="0" lvl="0" marL="0" rtl="0" algn="l">
              <a:spcBef>
                <a:spcPts val="0"/>
              </a:spcBef>
              <a:spcAft>
                <a:spcPts val="0"/>
              </a:spcAft>
              <a:buNone/>
            </a:pPr>
            <a:r>
              <a:rPr lang="en" sz="1000" u="sng">
                <a:solidFill>
                  <a:schemeClr val="hlink"/>
                </a:solidFill>
                <a:hlinkClick r:id="rId3"/>
              </a:rPr>
              <a:t>haley.currence.jobs@gmail.com</a:t>
            </a:r>
            <a:endParaRPr sz="1000"/>
          </a:p>
          <a:p>
            <a:pPr indent="0" lvl="0" marL="0" rtl="0" algn="l">
              <a:spcBef>
                <a:spcPts val="0"/>
              </a:spcBef>
              <a:spcAft>
                <a:spcPts val="0"/>
              </a:spcAft>
              <a:buNone/>
            </a:pPr>
            <a:r>
              <a:rPr lang="en" sz="1000"/>
              <a:t>704-490-1792</a:t>
            </a:r>
            <a:endParaRPr sz="1000"/>
          </a:p>
          <a:p>
            <a:pPr indent="0" lvl="0" marL="0" rtl="0" algn="l">
              <a:spcBef>
                <a:spcPts val="0"/>
              </a:spcBef>
              <a:spcAft>
                <a:spcPts val="0"/>
              </a:spcAft>
              <a:buNone/>
            </a:pPr>
            <a:r>
              <a:rPr lang="en" sz="1000" u="sng">
                <a:solidFill>
                  <a:schemeClr val="hlink"/>
                </a:solidFill>
                <a:hlinkClick r:id="rId4"/>
              </a:rPr>
              <a:t>http://bit.ly/HaleyCurrence</a:t>
            </a:r>
            <a:r>
              <a:rPr lang="en" sz="1000"/>
              <a:t> </a:t>
            </a:r>
            <a:endParaRPr sz="1000"/>
          </a:p>
        </p:txBody>
      </p:sp>
      <p:pic>
        <p:nvPicPr>
          <p:cNvPr id="57" name="Google Shape;57;p13"/>
          <p:cNvPicPr preferRelativeResize="0"/>
          <p:nvPr/>
        </p:nvPicPr>
        <p:blipFill>
          <a:blip r:embed="rId5">
            <a:alphaModFix/>
          </a:blip>
          <a:stretch>
            <a:fillRect/>
          </a:stretch>
        </p:blipFill>
        <p:spPr>
          <a:xfrm>
            <a:off x="6094587" y="1300576"/>
            <a:ext cx="2990225" cy="1901188"/>
          </a:xfrm>
          <a:prstGeom prst="rect">
            <a:avLst/>
          </a:prstGeom>
          <a:noFill/>
          <a:ln>
            <a:noFill/>
          </a:ln>
        </p:spPr>
      </p:pic>
      <p:sp>
        <p:nvSpPr>
          <p:cNvPr id="58" name="Google Shape;58;p13"/>
          <p:cNvSpPr txBox="1"/>
          <p:nvPr/>
        </p:nvSpPr>
        <p:spPr>
          <a:xfrm>
            <a:off x="6035425" y="385700"/>
            <a:ext cx="30495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Verdana"/>
                <a:ea typeface="Verdana"/>
                <a:cs typeface="Verdana"/>
                <a:sym typeface="Verdana"/>
              </a:rPr>
              <a:t>The “Replicator” Project</a:t>
            </a:r>
            <a:endParaRPr sz="2000">
              <a:latin typeface="Verdana"/>
              <a:ea typeface="Verdana"/>
              <a:cs typeface="Verdana"/>
              <a:sym typeface="Verdana"/>
            </a:endParaRPr>
          </a:p>
        </p:txBody>
      </p:sp>
      <p:sp>
        <p:nvSpPr>
          <p:cNvPr id="59" name="Google Shape;59;p13"/>
          <p:cNvSpPr txBox="1"/>
          <p:nvPr/>
        </p:nvSpPr>
        <p:spPr>
          <a:xfrm>
            <a:off x="6007425" y="3614500"/>
            <a:ext cx="31365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erdana"/>
                <a:ea typeface="Verdana"/>
                <a:cs typeface="Verdana"/>
                <a:sym typeface="Verdana"/>
              </a:rPr>
              <a:t>Bringing Drink Service into the “Smart” Age of Technology</a:t>
            </a:r>
            <a:endParaRPr sz="1800">
              <a:latin typeface="Verdana"/>
              <a:ea typeface="Verdana"/>
              <a:cs typeface="Verdana"/>
              <a:sym typeface="Verdana"/>
            </a:endParaRPr>
          </a:p>
        </p:txBody>
      </p:sp>
      <p:sp>
        <p:nvSpPr>
          <p:cNvPr id="60" name="Google Shape;60;p13"/>
          <p:cNvSpPr txBox="1"/>
          <p:nvPr/>
        </p:nvSpPr>
        <p:spPr>
          <a:xfrm>
            <a:off x="141450" y="160525"/>
            <a:ext cx="2765100" cy="439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Verdana"/>
                <a:ea typeface="Verdana"/>
                <a:cs typeface="Verdana"/>
                <a:sym typeface="Verdana"/>
              </a:rPr>
              <a:t>As an innovation in drink service, the “Replicator” drink dispenser will provide hot and cold drinks from one machine. Machines like the Coca-Cola Freestyle brought drink diversity to industries like restaurant franchises and hospitality, but the patron unfriendly design and inconvenience towards all consumers is a disgrace to its efficiency. With the support of major players and producers in the drink service industry, I will use my skills in computer science and engineering to make this dream a reality.</a:t>
            </a:r>
            <a:endParaRPr>
              <a:latin typeface="Verdana"/>
              <a:ea typeface="Verdana"/>
              <a:cs typeface="Verdana"/>
              <a:sym typeface="Verdana"/>
            </a:endParaRPr>
          </a:p>
          <a:p>
            <a:pPr indent="0" lvl="0" marL="0" rtl="0" algn="l">
              <a:lnSpc>
                <a:spcPct val="115000"/>
              </a:lnSpc>
              <a:spcBef>
                <a:spcPts val="0"/>
              </a:spcBef>
              <a:spcAft>
                <a:spcPts val="0"/>
              </a:spcAft>
              <a:buNone/>
            </a:pPr>
            <a:r>
              <a:t/>
            </a:r>
            <a:endParaRPr>
              <a:latin typeface="Verdana"/>
              <a:ea typeface="Verdana"/>
              <a:cs typeface="Verdana"/>
              <a:sym typeface="Verdana"/>
            </a:endParaRPr>
          </a:p>
        </p:txBody>
      </p:sp>
      <p:pic>
        <p:nvPicPr>
          <p:cNvPr id="61" name="Google Shape;61;p13"/>
          <p:cNvPicPr preferRelativeResize="0"/>
          <p:nvPr/>
        </p:nvPicPr>
        <p:blipFill>
          <a:blip r:embed="rId6">
            <a:alphaModFix/>
          </a:blip>
          <a:stretch>
            <a:fillRect/>
          </a:stretch>
        </p:blipFill>
        <p:spPr>
          <a:xfrm>
            <a:off x="5172775" y="4435275"/>
            <a:ext cx="673200" cy="67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5" name="Shape 65"/>
        <p:cNvGrpSpPr/>
        <p:nvPr/>
      </p:nvGrpSpPr>
      <p:grpSpPr>
        <a:xfrm>
          <a:off x="0" y="0"/>
          <a:ext cx="0" cy="0"/>
          <a:chOff x="0" y="0"/>
          <a:chExt cx="0" cy="0"/>
        </a:xfrm>
      </p:grpSpPr>
      <p:sp>
        <p:nvSpPr>
          <p:cNvPr id="66" name="Google Shape;66;p14"/>
          <p:cNvSpPr txBox="1"/>
          <p:nvPr/>
        </p:nvSpPr>
        <p:spPr>
          <a:xfrm>
            <a:off x="2883600" y="28875"/>
            <a:ext cx="29736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latin typeface="Verdana"/>
                <a:ea typeface="Verdana"/>
                <a:cs typeface="Verdana"/>
                <a:sym typeface="Verdana"/>
              </a:rPr>
              <a:t>Chasing a Dream</a:t>
            </a:r>
            <a:endParaRPr sz="1800" u="sng">
              <a:latin typeface="Verdana"/>
              <a:ea typeface="Verdana"/>
              <a:cs typeface="Verdana"/>
              <a:sym typeface="Verdana"/>
            </a:endParaRPr>
          </a:p>
        </p:txBody>
      </p:sp>
      <p:sp>
        <p:nvSpPr>
          <p:cNvPr id="67" name="Google Shape;67;p14"/>
          <p:cNvSpPr txBox="1"/>
          <p:nvPr/>
        </p:nvSpPr>
        <p:spPr>
          <a:xfrm>
            <a:off x="5809725" y="2469588"/>
            <a:ext cx="33618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Verdana"/>
                <a:ea typeface="Verdana"/>
                <a:cs typeface="Verdana"/>
                <a:sym typeface="Verdana"/>
              </a:rPr>
              <a:t>Using Today’s Tech </a:t>
            </a:r>
            <a:endParaRPr sz="1600" u="sng">
              <a:latin typeface="Verdana"/>
              <a:ea typeface="Verdana"/>
              <a:cs typeface="Verdana"/>
              <a:sym typeface="Verdana"/>
            </a:endParaRPr>
          </a:p>
          <a:p>
            <a:pPr indent="0" lvl="0" marL="0" rtl="0" algn="ctr">
              <a:spcBef>
                <a:spcPts val="0"/>
              </a:spcBef>
              <a:spcAft>
                <a:spcPts val="0"/>
              </a:spcAft>
              <a:buNone/>
            </a:pPr>
            <a:r>
              <a:rPr lang="en" sz="1600" u="sng">
                <a:latin typeface="Verdana"/>
                <a:ea typeface="Verdana"/>
                <a:cs typeface="Verdana"/>
                <a:sym typeface="Verdana"/>
              </a:rPr>
              <a:t>for the Future</a:t>
            </a:r>
            <a:endParaRPr sz="1600" u="sng">
              <a:latin typeface="Verdana"/>
              <a:ea typeface="Verdana"/>
              <a:cs typeface="Verdana"/>
              <a:sym typeface="Verdana"/>
            </a:endParaRPr>
          </a:p>
        </p:txBody>
      </p:sp>
      <p:sp>
        <p:nvSpPr>
          <p:cNvPr id="68" name="Google Shape;68;p14"/>
          <p:cNvSpPr txBox="1"/>
          <p:nvPr/>
        </p:nvSpPr>
        <p:spPr>
          <a:xfrm>
            <a:off x="3040038" y="316750"/>
            <a:ext cx="2870700" cy="30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Replicators are devices used throughout the “Star Trek” series.</a:t>
            </a:r>
            <a:endParaRPr sz="400">
              <a:latin typeface="Verdana"/>
              <a:ea typeface="Verdana"/>
              <a:cs typeface="Verdana"/>
              <a:sym typeface="Verdana"/>
            </a:endParaRPr>
          </a:p>
          <a:p>
            <a:pPr indent="0" lvl="0" marL="0" rtl="0" algn="l">
              <a:spcBef>
                <a:spcPts val="0"/>
              </a:spcBef>
              <a:spcAft>
                <a:spcPts val="0"/>
              </a:spcAft>
              <a:buNone/>
            </a:pPr>
            <a:r>
              <a:rPr lang="en" sz="1100">
                <a:latin typeface="Verdana"/>
                <a:ea typeface="Verdana"/>
                <a:cs typeface="Verdana"/>
                <a:sym typeface="Verdana"/>
              </a:rPr>
              <a:t>“A replicator or molecular synthesizer was a device that used matter-energy conversion technology to dematerialize quantities of matter and then rematerialize that matter in another form. … Replicators were capable of producing something as fresh and tasty as non-replicated foodstuffs, inorganically materialized out of patterns used by the transporters. Most people found replicated foods and drinks to taste exactly the same as "real" food, although some people claimed to be able to tell the difference.”</a:t>
            </a:r>
            <a:endParaRPr sz="1300">
              <a:latin typeface="Verdana"/>
              <a:ea typeface="Verdana"/>
              <a:cs typeface="Verdana"/>
              <a:sym typeface="Verdana"/>
            </a:endParaRPr>
          </a:p>
        </p:txBody>
      </p:sp>
      <p:pic>
        <p:nvPicPr>
          <p:cNvPr id="69" name="Google Shape;69;p14"/>
          <p:cNvPicPr preferRelativeResize="0"/>
          <p:nvPr/>
        </p:nvPicPr>
        <p:blipFill>
          <a:blip r:embed="rId3">
            <a:alphaModFix/>
          </a:blip>
          <a:stretch>
            <a:fillRect/>
          </a:stretch>
        </p:blipFill>
        <p:spPr>
          <a:xfrm>
            <a:off x="7742000" y="1248625"/>
            <a:ext cx="1046650" cy="1046650"/>
          </a:xfrm>
          <a:prstGeom prst="rect">
            <a:avLst/>
          </a:prstGeom>
          <a:noFill/>
          <a:ln>
            <a:noFill/>
          </a:ln>
        </p:spPr>
      </p:pic>
      <p:pic>
        <p:nvPicPr>
          <p:cNvPr id="70" name="Google Shape;70;p14"/>
          <p:cNvPicPr preferRelativeResize="0"/>
          <p:nvPr/>
        </p:nvPicPr>
        <p:blipFill rotWithShape="1">
          <a:blip r:embed="rId4">
            <a:alphaModFix/>
          </a:blip>
          <a:srcRect b="5213" l="3412" r="3848" t="0"/>
          <a:stretch/>
        </p:blipFill>
        <p:spPr>
          <a:xfrm>
            <a:off x="6235900" y="61400"/>
            <a:ext cx="2148750" cy="1234000"/>
          </a:xfrm>
          <a:prstGeom prst="rect">
            <a:avLst/>
          </a:prstGeom>
          <a:noFill/>
          <a:ln>
            <a:noFill/>
          </a:ln>
        </p:spPr>
      </p:pic>
      <p:pic>
        <p:nvPicPr>
          <p:cNvPr id="71" name="Google Shape;71;p14"/>
          <p:cNvPicPr preferRelativeResize="0"/>
          <p:nvPr/>
        </p:nvPicPr>
        <p:blipFill rotWithShape="1">
          <a:blip r:embed="rId5">
            <a:alphaModFix/>
          </a:blip>
          <a:srcRect b="8095" l="0" r="0" t="9130"/>
          <a:stretch/>
        </p:blipFill>
        <p:spPr>
          <a:xfrm>
            <a:off x="6106575" y="1248625"/>
            <a:ext cx="1046650" cy="826717"/>
          </a:xfrm>
          <a:prstGeom prst="rect">
            <a:avLst/>
          </a:prstGeom>
          <a:noFill/>
          <a:ln>
            <a:noFill/>
          </a:ln>
        </p:spPr>
      </p:pic>
      <p:sp>
        <p:nvSpPr>
          <p:cNvPr id="72" name="Google Shape;72;p14"/>
          <p:cNvSpPr txBox="1"/>
          <p:nvPr/>
        </p:nvSpPr>
        <p:spPr>
          <a:xfrm>
            <a:off x="3197850" y="4877625"/>
            <a:ext cx="2555100" cy="1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a:t>
            </a:r>
            <a:r>
              <a:rPr lang="en" sz="800" u="sng">
                <a:solidFill>
                  <a:schemeClr val="accent5"/>
                </a:solidFill>
                <a:hlinkClick r:id="rId6"/>
              </a:rPr>
              <a:t>https://memory-alpha.fandom.com/wiki/Replicator</a:t>
            </a:r>
            <a:endParaRPr sz="800"/>
          </a:p>
        </p:txBody>
      </p:sp>
      <p:pic>
        <p:nvPicPr>
          <p:cNvPr id="73" name="Google Shape;73;p14"/>
          <p:cNvPicPr preferRelativeResize="0"/>
          <p:nvPr/>
        </p:nvPicPr>
        <p:blipFill rotWithShape="1">
          <a:blip r:embed="rId7">
            <a:alphaModFix/>
          </a:blip>
          <a:srcRect b="23796" l="0" r="0" t="27866"/>
          <a:stretch/>
        </p:blipFill>
        <p:spPr>
          <a:xfrm>
            <a:off x="7064017" y="1943104"/>
            <a:ext cx="853210" cy="393521"/>
          </a:xfrm>
          <a:prstGeom prst="rect">
            <a:avLst/>
          </a:prstGeom>
          <a:noFill/>
          <a:ln>
            <a:noFill/>
          </a:ln>
        </p:spPr>
      </p:pic>
      <p:pic>
        <p:nvPicPr>
          <p:cNvPr id="74" name="Google Shape;74;p14"/>
          <p:cNvPicPr preferRelativeResize="0"/>
          <p:nvPr/>
        </p:nvPicPr>
        <p:blipFill rotWithShape="1">
          <a:blip r:embed="rId8">
            <a:alphaModFix/>
          </a:blip>
          <a:srcRect b="-3700" l="0" r="0" t="3700"/>
          <a:stretch/>
        </p:blipFill>
        <p:spPr>
          <a:xfrm>
            <a:off x="3139775" y="3599375"/>
            <a:ext cx="2484300" cy="1418950"/>
          </a:xfrm>
          <a:prstGeom prst="rect">
            <a:avLst/>
          </a:prstGeom>
          <a:noFill/>
          <a:ln>
            <a:noFill/>
          </a:ln>
        </p:spPr>
      </p:pic>
      <p:sp>
        <p:nvSpPr>
          <p:cNvPr id="75" name="Google Shape;75;p14"/>
          <p:cNvSpPr txBox="1"/>
          <p:nvPr/>
        </p:nvSpPr>
        <p:spPr>
          <a:xfrm>
            <a:off x="6106575" y="3004275"/>
            <a:ext cx="2973600" cy="1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Today, there are amazing innovations in on-demand technology for both hot and cold beverages. I aim to synthesize existing technology to create a new way to provide a multitude of beverages to satisfy a wide-portion of the population.</a:t>
            </a:r>
            <a:endParaRPr>
              <a:latin typeface="Verdana"/>
              <a:ea typeface="Verdana"/>
              <a:cs typeface="Verdana"/>
              <a:sym typeface="Verdana"/>
            </a:endParaRPr>
          </a:p>
        </p:txBody>
      </p:sp>
      <p:sp>
        <p:nvSpPr>
          <p:cNvPr id="76" name="Google Shape;76;p14"/>
          <p:cNvSpPr txBox="1"/>
          <p:nvPr/>
        </p:nvSpPr>
        <p:spPr>
          <a:xfrm>
            <a:off x="0" y="61400"/>
            <a:ext cx="3117600" cy="4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Verdana"/>
                <a:ea typeface="Verdana"/>
                <a:cs typeface="Verdana"/>
                <a:sym typeface="Verdana"/>
              </a:rPr>
              <a:t>The Legacy of </a:t>
            </a:r>
            <a:endParaRPr sz="1600" u="sng">
              <a:latin typeface="Verdana"/>
              <a:ea typeface="Verdana"/>
              <a:cs typeface="Verdana"/>
              <a:sym typeface="Verdana"/>
            </a:endParaRPr>
          </a:p>
          <a:p>
            <a:pPr indent="0" lvl="0" marL="0" rtl="0" algn="ctr">
              <a:spcBef>
                <a:spcPts val="0"/>
              </a:spcBef>
              <a:spcAft>
                <a:spcPts val="0"/>
              </a:spcAft>
              <a:buNone/>
            </a:pPr>
            <a:r>
              <a:rPr lang="en" sz="1600" u="sng">
                <a:latin typeface="Verdana"/>
                <a:ea typeface="Verdana"/>
                <a:cs typeface="Verdana"/>
                <a:sym typeface="Verdana"/>
              </a:rPr>
              <a:t>Star Trek and Innovation</a:t>
            </a:r>
            <a:endParaRPr sz="1600" u="sng">
              <a:latin typeface="Verdana"/>
              <a:ea typeface="Verdana"/>
              <a:cs typeface="Verdana"/>
              <a:sym typeface="Verdana"/>
            </a:endParaRPr>
          </a:p>
        </p:txBody>
      </p:sp>
      <p:sp>
        <p:nvSpPr>
          <p:cNvPr id="77" name="Google Shape;77;p14"/>
          <p:cNvSpPr txBox="1"/>
          <p:nvPr/>
        </p:nvSpPr>
        <p:spPr>
          <a:xfrm>
            <a:off x="174775" y="578700"/>
            <a:ext cx="2768100" cy="42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The inspiration for many of today’s technological advances can be traced back to science fiction. “Star Trek” has continued to influence innovators for over 50 years. Here are a few examples:</a:t>
            </a:r>
            <a:endParaRPr>
              <a:latin typeface="Verdana"/>
              <a:ea typeface="Verdana"/>
              <a:cs typeface="Verdana"/>
              <a:sym typeface="Verdana"/>
            </a:endParaRPr>
          </a:p>
          <a:p>
            <a:pPr indent="0" lvl="0" marL="0" rtl="0" algn="l">
              <a:spcBef>
                <a:spcPts val="0"/>
              </a:spcBef>
              <a:spcAft>
                <a:spcPts val="0"/>
              </a:spcAft>
              <a:buNone/>
            </a:pPr>
            <a:r>
              <a:t/>
            </a:r>
            <a:endParaRPr sz="5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Cell Phones (Communicators)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IPad (Padds)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Virtual Reality (Holodecks/Holosuites)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Video Calls (Viewscreens)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Floppy Disks (Data Cards)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Voice Interfaces (</a:t>
            </a:r>
            <a:r>
              <a:rPr lang="en" sz="1350">
                <a:solidFill>
                  <a:srgbClr val="222222"/>
                </a:solidFill>
                <a:latin typeface="Verdana"/>
                <a:ea typeface="Verdana"/>
                <a:cs typeface="Verdana"/>
                <a:sym typeface="Verdana"/>
              </a:rPr>
              <a:t>LCARS)</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