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3" r:id="rId4"/>
    <p:sldId id="264" r:id="rId5"/>
    <p:sldId id="257" r:id="rId6"/>
    <p:sldId id="258" r:id="rId7"/>
    <p:sldId id="262" r:id="rId8"/>
    <p:sldId id="259" r:id="rId9"/>
    <p:sldId id="260" r:id="rId10"/>
    <p:sldId id="261" r:id="rId11"/>
    <p:sldId id="265" r:id="rId12"/>
    <p:sldId id="272" r:id="rId13"/>
    <p:sldId id="266" r:id="rId14"/>
    <p:sldId id="271" r:id="rId15"/>
    <p:sldId id="267" r:id="rId16"/>
    <p:sldId id="275" r:id="rId17"/>
    <p:sldId id="268" r:id="rId18"/>
    <p:sldId id="274" r:id="rId19"/>
    <p:sldId id="276" r:id="rId20"/>
    <p:sldId id="273" r:id="rId21"/>
    <p:sldId id="269" r:id="rId22"/>
    <p:sldId id="286" r:id="rId23"/>
    <p:sldId id="277" r:id="rId24"/>
    <p:sldId id="278" r:id="rId25"/>
    <p:sldId id="280" r:id="rId26"/>
    <p:sldId id="279" r:id="rId27"/>
    <p:sldId id="285" r:id="rId28"/>
    <p:sldId id="281" r:id="rId29"/>
    <p:sldId id="282" r:id="rId30"/>
    <p:sldId id="283" r:id="rId31"/>
    <p:sldId id="284" r:id="rId32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1" clrIdx="0">
    <p:extLst>
      <p:ext uri="{19B8F6BF-5375-455C-9EA6-DF929625EA0E}">
        <p15:presenceInfo xmlns:p15="http://schemas.microsoft.com/office/powerpoint/2012/main" userId="Пользователь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537ABA"/>
    <a:srgbClr val="5F5BAE"/>
    <a:srgbClr val="685DAB"/>
    <a:srgbClr val="5185BD"/>
    <a:srgbClr val="5767B4"/>
    <a:srgbClr val="4E97C2"/>
    <a:srgbClr val="5475B9"/>
    <a:srgbClr val="5A5BB0"/>
    <a:srgbClr val="7561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K:\&#1059;&#1095;&#1105;&#1073;&#1072;\&#1052;&#1072;&#1075;&#1080;&#1089;&#1090;&#1088;&#1072;&#1090;&#1091;&#1088;&#1072;\&#1053;&#1072;%20&#1084;&#1072;&#1075;&#1080;&#1089;&#1090;&#1086;&#1088;&#1089;&#1082;&#1091;&#1102;\&#1056;&#1086;&#1089;&#1090;%20&#1057;&#1055;&#1055;&#1056;%202017%20&#1075;&#1086;&#1076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Динамика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российского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рынка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млрд. руб.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chemeClr val="accent6">
                      <a:lumMod val="84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invertIfNegative val="0"/>
            <c:bubble3D val="0"/>
            <c:spPr>
              <a:gradFill>
                <a:gsLst>
                  <a:gs pos="0">
                    <a:schemeClr val="accent5"/>
                  </a:gs>
                  <a:gs pos="100000">
                    <a:schemeClr val="accent5">
                      <a:lumMod val="84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4"/>
                  </a:gs>
                  <a:gs pos="100000">
                    <a:schemeClr val="accent4">
                      <a:lumMod val="84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6">
                      <a:lumMod val="60000"/>
                    </a:schemeClr>
                  </a:gs>
                  <a:gs pos="100000">
                    <a:schemeClr val="accent6">
                      <a:lumMod val="60000"/>
                      <a:lumMod val="84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chemeClr val="accent5">
                      <a:lumMod val="60000"/>
                    </a:schemeClr>
                  </a:gs>
                  <a:gs pos="100000">
                    <a:schemeClr val="accent5">
                      <a:lumMod val="60000"/>
                      <a:lumMod val="84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chemeClr val="accent4">
                      <a:lumMod val="60000"/>
                    </a:schemeClr>
                  </a:gs>
                  <a:gs pos="100000">
                    <a:schemeClr val="accent4">
                      <a:lumMod val="60000"/>
                      <a:lumMod val="84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invertIfNegative val="0"/>
            <c:bubble3D val="0"/>
            <c:spPr>
              <a:gradFill>
                <a:gsLst>
                  <a:gs pos="0">
                    <a:schemeClr val="accent6">
                      <a:lumMod val="80000"/>
                      <a:lumOff val="2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84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"/>
            <c:invertIfNegative val="0"/>
            <c:bubble3D val="0"/>
            <c:spPr>
              <a:gradFill>
                <a:gsLst>
                  <a:gs pos="0">
                    <a:schemeClr val="accent5">
                      <a:lumMod val="80000"/>
                      <a:lumOff val="2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84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</c:dPt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Лист1!$A$1:$H$1</c:f>
              <c:numCache>
                <c:formatCode>General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cat>
          <c:val>
            <c:numRef>
              <c:f>Лист1!$A$2:$H$2</c:f>
              <c:numCache>
                <c:formatCode>General</c:formatCode>
                <c:ptCount val="8"/>
                <c:pt idx="0">
                  <c:v>25.5</c:v>
                </c:pt>
                <c:pt idx="1">
                  <c:v>34.5</c:v>
                </c:pt>
                <c:pt idx="2">
                  <c:v>39.700000000000003</c:v>
                </c:pt>
                <c:pt idx="3">
                  <c:v>42</c:v>
                </c:pt>
                <c:pt idx="4">
                  <c:v>43.7</c:v>
                </c:pt>
                <c:pt idx="5">
                  <c:v>45.9</c:v>
                </c:pt>
                <c:pt idx="6">
                  <c:v>50.49</c:v>
                </c:pt>
                <c:pt idx="7">
                  <c:v>55.539000000000009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304251552"/>
        <c:axId val="304248288"/>
      </c:barChart>
      <c:catAx>
        <c:axId val="30425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4248288"/>
        <c:crosses val="autoZero"/>
        <c:auto val="1"/>
        <c:lblAlgn val="ctr"/>
        <c:lblOffset val="100"/>
        <c:noMultiLvlLbl val="0"/>
      </c:catAx>
      <c:valAx>
        <c:axId val="3042482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04251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6-13T02:32:49.552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41" name="Рисунок 40"/>
          <p:cNvPicPr/>
          <p:nvPr/>
        </p:nvPicPr>
        <p:blipFill>
          <a:blip r:embed="rId2"/>
          <a:stretch/>
        </p:blipFill>
        <p:spPr>
          <a:xfrm>
            <a:off x="3362760" y="228564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42" name="Рисунок 41"/>
          <p:cNvPicPr/>
          <p:nvPr/>
        </p:nvPicPr>
        <p:blipFill>
          <a:blip r:embed="rId2"/>
          <a:stretch/>
        </p:blipFill>
        <p:spPr>
          <a:xfrm>
            <a:off x="3362760" y="2285640"/>
            <a:ext cx="5042160" cy="402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81" name="Рисунок 80"/>
          <p:cNvPicPr/>
          <p:nvPr/>
        </p:nvPicPr>
        <p:blipFill>
          <a:blip r:embed="rId2"/>
          <a:stretch/>
        </p:blipFill>
        <p:spPr>
          <a:xfrm>
            <a:off x="3362760" y="228564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82" name="Рисунок 81"/>
          <p:cNvPicPr/>
          <p:nvPr/>
        </p:nvPicPr>
        <p:blipFill>
          <a:blip r:embed="rId2"/>
          <a:stretch/>
        </p:blipFill>
        <p:spPr>
          <a:xfrm>
            <a:off x="3362760" y="2285640"/>
            <a:ext cx="5042160" cy="402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0" y="0"/>
            <a:ext cx="12191760" cy="4571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12191760" cy="457164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ru-RU" sz="5000" b="0" strike="noStrike" cap="all" spc="199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Образец заголовка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10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15.5.17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92AD01E-D8C3-4F20-85B9-159BAC788584}" type="slidenum">
              <a:rPr lang="ru-RU" sz="10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Line 8"/>
          <p:cNvSpPr/>
          <p:nvPr/>
        </p:nvSpPr>
        <p:spPr>
          <a:xfrm flipV="1">
            <a:off x="8386560" y="5263920"/>
            <a:ext cx="360" cy="914400"/>
          </a:xfrm>
          <a:prstGeom prst="line">
            <a:avLst/>
          </a:prstGeom>
          <a:ln w="19080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Шестой уровень структуры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1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ru-RU" sz="5000" b="0" strike="noStrike" cap="all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Образец заголовка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45720" rIns="4572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Шестой уровень структуры</a:t>
            </a:r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Tw Cen MT"/>
              <a:buChar char=" "/>
            </a:pPr>
            <a:r>
              <a:rPr lang="ru-R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Седьмой уровень структурыОбразец текста</a:t>
            </a:r>
          </a:p>
          <a:p>
            <a:pPr marL="265320" lvl="1" indent="-136800">
              <a:lnSpc>
                <a:spcPct val="100000"/>
              </a:lnSpc>
              <a:buClr>
                <a:srgbClr val="1CADE4"/>
              </a:buClr>
              <a:buFont typeface="Wingdings 3" charset="2"/>
              <a:buChar char="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Второй уровень</a:t>
            </a:r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48200" lvl="2" indent="-136800">
              <a:lnSpc>
                <a:spcPct val="100000"/>
              </a:lnSpc>
              <a:buClr>
                <a:srgbClr val="1CADE4"/>
              </a:buClr>
              <a:buFont typeface="Wingdings 3" charset="2"/>
              <a:buChar char=""/>
            </a:pP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Третий уровень</a:t>
            </a:r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594360" lvl="3" indent="-136800">
              <a:lnSpc>
                <a:spcPct val="100000"/>
              </a:lnSpc>
              <a:buClr>
                <a:srgbClr val="1CADE4"/>
              </a:buClr>
              <a:buFont typeface="Wingdings 3" charset="2"/>
              <a:buChar char=""/>
            </a:pP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Четвертый уровень</a:t>
            </a:r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777240" lvl="4" indent="-136800">
              <a:lnSpc>
                <a:spcPct val="100000"/>
              </a:lnSpc>
              <a:buClr>
                <a:srgbClr val="1CADE4"/>
              </a:buClr>
              <a:buFont typeface="Wingdings 3" charset="2"/>
              <a:buChar char=""/>
            </a:pP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Пятый уровень</a:t>
            </a:r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10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15.5.17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ftr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sldNum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C6A1CDC-B85A-4987-8603-38ED5C2E0642}" type="slidenum">
              <a:rPr lang="ru-RU" sz="10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3.jpg"/><Relationship Id="rId4" Type="http://schemas.openxmlformats.org/officeDocument/2006/relationships/image" Target="../media/image3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4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dviser.ru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0" y="4605120"/>
            <a:ext cx="8273160" cy="2252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ru-RU" sz="2800" b="0" strike="noStrike" cap="all" spc="199" dirty="0" smtClean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СИСТЕМЫ ПОДДЕРЖКИ ПРИНЯТИЯ РЕШЕНИЙ В ЕЖЕДНЕВНОМ БЫТУ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8610480" y="4960080"/>
            <a:ext cx="3463560" cy="1462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1800" b="0" strike="noStrike" spc="-1" dirty="0" smtClean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Хакимов </a:t>
            </a:r>
            <a:r>
              <a:rPr lang="ru-RU" sz="1800" b="0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Д.Р.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sz="1800" b="0" strike="noStrike" spc="-1" dirty="0" err="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Коморовский</a:t>
            </a:r>
            <a:r>
              <a:rPr lang="ru-RU" sz="1800" b="0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В.С.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5" name="Picture 2"/>
          <p:cNvPicPr/>
          <p:nvPr/>
        </p:nvPicPr>
        <p:blipFill>
          <a:blip r:embed="rId2"/>
          <a:stretch/>
        </p:blipFill>
        <p:spPr>
          <a:xfrm>
            <a:off x="0" y="2223720"/>
            <a:ext cx="6381360" cy="2381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Картинки по запросу тематические картинки tele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378" y="-194615"/>
            <a:ext cx="3720923" cy="248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Развитие СППР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817371" y="3502732"/>
            <a:ext cx="9719640" cy="1499400"/>
          </a:xfrm>
        </p:spPr>
        <p:txBody>
          <a:bodyPr/>
          <a:lstStyle/>
          <a:p>
            <a:pPr marL="0" indent="4500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60-годах прошлого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века создание больших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информационных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чрезвычайно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дорогостоящим;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1971 г. – опубликована книга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Scott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Morton‘а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которой впервые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описаны результаты внедрения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СППР;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1974 г. – в работе дано определение первые ИС менеджмента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MIS;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1981 г. –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Bonczek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Holsapple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Whinston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книге создали теоретические основы проектирования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СППР;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1990-х, разрабатываются так называемые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Warehouses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хранилища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данных;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2005 г. – Представлены СППР нового класса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PSTM.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73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87166" y="0"/>
            <a:ext cx="8249055" cy="668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1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</a:t>
            </a:r>
            <a:r>
              <a:rPr lang="ru-RU" dirty="0" smtClean="0"/>
              <a:t>-системы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893571" y="3459189"/>
            <a:ext cx="9719640" cy="1499400"/>
          </a:xfrm>
        </p:spPr>
        <p:txBody>
          <a:bodyPr/>
          <a:lstStyle/>
          <a:p>
            <a:pPr marL="0" indent="450000" algn="just">
              <a:lnSpc>
                <a:spcPct val="100000"/>
              </a:lnSpc>
              <a:spcBef>
                <a:spcPts val="0"/>
              </a:spcBef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время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поддержки принятия решений изменили свой термин на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BI-системы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обозначения аналитический технологий и средств в целом теперь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термин "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 BI является независимым классом систем, в который входят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класса СППР.</a:t>
            </a:r>
          </a:p>
        </p:txBody>
      </p:sp>
      <p:pic>
        <p:nvPicPr>
          <p:cNvPr id="4098" name="Picture 2" descr="Картинки по запросу bi систем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526" y="585360"/>
            <a:ext cx="4762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02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0355001"/>
              </p:ext>
            </p:extLst>
          </p:nvPr>
        </p:nvGraphicFramePr>
        <p:xfrm>
          <a:off x="185058" y="185057"/>
          <a:ext cx="11767456" cy="6498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099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4" name="Picture 14" descr="Картинки по запросу amazon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35" y="1631974"/>
            <a:ext cx="2038473" cy="74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Развитие рекомендательных сервисов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635525" y="3847544"/>
            <a:ext cx="9719640" cy="1499400"/>
          </a:xfrm>
        </p:spPr>
        <p:txBody>
          <a:bodyPr/>
          <a:lstStyle/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Интерес к рекомендательным сервисам возник после соревнования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Netflix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Prize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Рунете первым рекомендательным сервисом стал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ИМХОНЕТ.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Рекомендационная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– это программный комплекс, который определяет интересы и предпочтения посетителя и дает рекомендации в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соответствии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ними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4" name="Picture 4" descr="Картинки по запросу netflix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967" y="307718"/>
            <a:ext cx="2369389" cy="177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Картинки по запросу ozon.r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077" y="1686588"/>
            <a:ext cx="1236298" cy="92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Картинки по запросу amazone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36" name="Picture 16" descr="Картинки по запросу imhonet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165" y="11977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62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 rotWithShape="1">
          <a:blip r:embed="rId2"/>
          <a:srcRect l="5136" t="11734" r="6931"/>
          <a:stretch/>
        </p:blipFill>
        <p:spPr bwMode="auto">
          <a:xfrm>
            <a:off x="680937" y="233464"/>
            <a:ext cx="11108986" cy="63424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4041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Публичные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1024200" y="2488299"/>
            <a:ext cx="9719640" cy="3717947"/>
          </a:xfrm>
        </p:spPr>
        <p:txBody>
          <a:bodyPr/>
          <a:lstStyle/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(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— это интерфейс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интерфейс создания приложений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Картинки по запросу telegram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655" y="0"/>
            <a:ext cx="4591455" cy="320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87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40085" y="0"/>
            <a:ext cx="7879404" cy="649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0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Публичные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728778" y="3989742"/>
            <a:ext cx="9719640" cy="1499400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":{"lon":92.79,"lat":56.01},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"weather":[{"id":520,"main":"Rain","description":"light intensity shower rain","icon":"09d"}],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base":"stations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"main":{"temp":15,"pressure":1013,"humidity":77,"temp_min":15,"temp_max":15},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"visibility":10000,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"wind":{"speed":5,"deg":230},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"clouds":{"all":40},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"dt":1497243600,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"sys":{"type":1,"id":7285,"message":0.0138,"country":"RU","sunrise":1497214962,"sunset":1497278111},"id":1502026,"name":"Krasnoyarsk","cod":200}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Картинки по запросу telegram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0"/>
            <a:ext cx="3048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91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БД и схема данных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66496" y="2286446"/>
            <a:ext cx="8035047" cy="319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9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ртинки по запросу картинки по tele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053" y="0"/>
            <a:ext cx="3287947" cy="328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8003068" cy="4023000"/>
          </a:xfrm>
        </p:spPr>
        <p:txBody>
          <a:bodyPr/>
          <a:lstStyle/>
          <a:p>
            <a:pPr marL="0" indent="4500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Первые СППР появились в начале семидесятых годов, и требовали мощных ресурсов для работы и реализации. Теперь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СППР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используются в различных отраслях, например, в медицине, в бизнесе, а также помогают в выборе специалистов на определённую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должность.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000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9377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1024200" y="3452127"/>
            <a:ext cx="9719640" cy="1499400"/>
          </a:xfrm>
        </p:spPr>
        <p:txBody>
          <a:bodyPr/>
          <a:lstStyle/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Регистрации бота через главного бот @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botfather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одноразовая операция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Передаётся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токен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бота для проверки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валидность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Начало работы с ботом с обязательным набором команды /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Ответ бота на команду /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Показ интерфейса;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	Взаимодействие пользователя с ботом по принципу, пользователь задаёт вопрос либо вводит команду;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	Обработка запроса;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	Вывод информации пользователю по заданному запросу.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619" y="0"/>
            <a:ext cx="3793716" cy="196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4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0" y="4605120"/>
            <a:ext cx="8273160" cy="2252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ru-RU" sz="2800" cap="all" spc="199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ИНТЕРФЕЙСА СИСТЕМЫ ПОДДЕРЖКИ ПРИНЯТИЯ РЕШЕНИЙ ДЛЯ СЕРВИСА ОБМЕНА МГНОВЕННЫМИ СООБЩЕНИЯ TELEGRAM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8610480" y="4960080"/>
            <a:ext cx="3463560" cy="1462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1800" b="0" strike="noStrike" spc="-1" dirty="0" smtClean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r>
              <a:rPr lang="en-US" sz="1800" b="0" strike="noStrike" spc="-1" dirty="0" smtClean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pc="-1" dirty="0" smtClean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Жудрак А.П.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sz="1800" b="0" strike="noStrike" spc="-1" dirty="0" err="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Коморовский</a:t>
            </a:r>
            <a:r>
              <a:rPr lang="ru-RU" sz="1800" b="0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В.С.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5" name="Picture 2"/>
          <p:cNvPicPr/>
          <p:nvPr/>
        </p:nvPicPr>
        <p:blipFill>
          <a:blip r:embed="rId2"/>
          <a:stretch/>
        </p:blipFill>
        <p:spPr>
          <a:xfrm>
            <a:off x="0" y="2223720"/>
            <a:ext cx="6381360" cy="23810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03001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Человеко-машинное взаимодействие</a:t>
            </a:r>
            <a:endParaRPr lang="ru-RU" dirty="0"/>
          </a:p>
        </p:txBody>
      </p:sp>
      <p:pic>
        <p:nvPicPr>
          <p:cNvPr id="1026" name="Picture 2" descr="http://news.ifmo.ru/images/news/big/p525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21" y="2701944"/>
            <a:ext cx="5231056" cy="305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 descr="Взаимодействие человека и ЭВМ ENIAC (From IBM Archives)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475" y="1439232"/>
            <a:ext cx="5345332" cy="35378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6532556" y="4977114"/>
            <a:ext cx="46891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Взаимодействие человека и ЭВМ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ENIAC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64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10694130" cy="1499400"/>
          </a:xfrm>
        </p:spPr>
        <p:txBody>
          <a:bodyPr/>
          <a:lstStyle/>
          <a:p>
            <a:r>
              <a:rPr lang="ru-RU" dirty="0" smtClean="0"/>
              <a:t>Развитие </a:t>
            </a:r>
            <a:r>
              <a:rPr lang="ru-RU" dirty="0"/>
              <a:t>интерфейса </a:t>
            </a:r>
            <a:r>
              <a:rPr lang="en-US" dirty="0" err="1" smtClean="0"/>
              <a:t>emai</a:t>
            </a:r>
            <a:r>
              <a:rPr lang="en-US" dirty="0" smtClean="0"/>
              <a:t>-</a:t>
            </a:r>
            <a:r>
              <a:rPr lang="ru-RU" dirty="0" smtClean="0"/>
              <a:t>маркетинга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3993267" y="5859423"/>
            <a:ext cx="6504972" cy="494816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Кризис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-маркетинга</a:t>
            </a:r>
          </a:p>
        </p:txBody>
      </p:sp>
      <p:pic>
        <p:nvPicPr>
          <p:cNvPr id="5" name="Рисунок 4" descr="https://s3-eu-west-1.amazonaws.com/media.lpgenerator.ru/uploads/2017/02/27/4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673" y="2184461"/>
            <a:ext cx="6522494" cy="367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10" descr="http://cdn.dizkon.ru/images/contests/2016/12/15/5852977f99c56.700x534.8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350" y="5037339"/>
            <a:ext cx="1948980" cy="148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13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8136" y="557328"/>
            <a:ext cx="9719640" cy="1499400"/>
          </a:xfrm>
        </p:spPr>
        <p:txBody>
          <a:bodyPr/>
          <a:lstStyle/>
          <a:p>
            <a:r>
              <a:rPr lang="ru-RU" dirty="0" smtClean="0"/>
              <a:t>Боты</a:t>
            </a:r>
            <a:endParaRPr lang="ru-RU" dirty="0"/>
          </a:p>
        </p:txBody>
      </p:sp>
      <p:pic>
        <p:nvPicPr>
          <p:cNvPr id="4098" name="Picture 2" descr="https://4b5cdn3ehl27vid713r9dl9eso-wpengine.netdna-ssl.com/files/2013/08/shutterstock_83488540-680x400-680x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326" y="3769932"/>
            <a:ext cx="4285166" cy="252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605091" y="1243680"/>
            <a:ext cx="10819121" cy="4023000"/>
          </a:xfrm>
        </p:spPr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Ро́бот, или бот, а также интернет-бот,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-бот и т. п. (англ.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сокр. от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чеш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robot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— специальная программа, выполняющая автоматически и/или по заданному расписанию какие-либо действия через интерфейсы, предназначенные для людей. При обсуждении компьютерных программ термин употребляется в основном в применении к Интернету.</a:t>
            </a:r>
          </a:p>
        </p:txBody>
      </p:sp>
      <p:pic>
        <p:nvPicPr>
          <p:cNvPr id="5" name="Picture 8" descr="https://4.bp.blogspot.com/-waK0sdENW-Q/V0SYnRzXIaI/AAAAAAAAqA8/5TSL-fhwwlsLZzw5WhKJvhj2haO75KLIgCLcB/s1600/160524_BILLS_robot-phone.jpg.CROP.promo-xlarge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34083"/>
            <a:ext cx="3096848" cy="220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userscontent2.emaze.com/images/c215f749-e9e5-4fed-9f06-f9c6486440b9/2c0c416ed5b488a45751c55d3573407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821" y="219742"/>
            <a:ext cx="1905000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88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SimilarWeb провел исследование мессенджеров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948" y="740779"/>
            <a:ext cx="7532585" cy="56384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0027" y="415166"/>
            <a:ext cx="9719640" cy="1499400"/>
          </a:xfrm>
        </p:spPr>
        <p:txBody>
          <a:bodyPr/>
          <a:lstStyle/>
          <a:p>
            <a:r>
              <a:rPr lang="ru-RU" dirty="0" smtClean="0"/>
              <a:t>Мессенджеры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90125" y="2617884"/>
            <a:ext cx="36288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Мессенджер (IM =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Messenger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это программа, мобильное приложение или веб-сервис для мгновенного обмена сообщениями.</a:t>
            </a:r>
          </a:p>
        </p:txBody>
      </p:sp>
    </p:spTree>
    <p:extLst>
      <p:ext uri="{BB962C8B-B14F-4D97-AF65-F5344CB8AC3E}">
        <p14:creationId xmlns:p14="http://schemas.microsoft.com/office/powerpoint/2010/main" val="4655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6" descr="https://hsto.org/getpro/geektimes/post_images/21a/fdf/462/21afdf462be8eb27c9b9790c6fefe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949" y="449652"/>
            <a:ext cx="9120851" cy="585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49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1837981" y="5260850"/>
            <a:ext cx="9719640" cy="1499400"/>
          </a:xfrm>
        </p:spPr>
        <p:txBody>
          <a:bodyPr/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1991 - Разработан Гвидо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ван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Россумом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://blog.mann-ivanov-ferber.ru/wp-content/uploads/2017/03/%D0%BF%D0%B8%D1%82%D0%BE%D0%BD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426" y="415262"/>
            <a:ext cx="3103672" cy="292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Картинки по запросу питон простой язык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15" y="5749445"/>
            <a:ext cx="1422161" cy="89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s3.amazonaws.com/geekbrains-uploads/geekbrains/public/ckeditor_assets/pictures/3923/content_1-sjgqxbk1fep6lbkhinh2jg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525" y="5163100"/>
            <a:ext cx="4035475" cy="169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950" y="682145"/>
            <a:ext cx="33782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0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 схема бота</a:t>
            </a:r>
            <a:endParaRPr lang="ru-RU" dirty="0"/>
          </a:p>
        </p:txBody>
      </p:sp>
      <p:pic>
        <p:nvPicPr>
          <p:cNvPr id="8196" name="Picture 4" descr="http://raskraski.link/uploads/4/7/0/4700-raskraska-roboti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2" t="13652" b="8510"/>
          <a:stretch/>
        </p:blipFill>
        <p:spPr bwMode="auto">
          <a:xfrm>
            <a:off x="833120" y="2331406"/>
            <a:ext cx="3657600" cy="385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055" y="343069"/>
            <a:ext cx="5582895" cy="644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3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 бота</a:t>
            </a:r>
            <a:endParaRPr lang="ru-RU" dirty="0"/>
          </a:p>
        </p:txBody>
      </p:sp>
      <p:pic>
        <p:nvPicPr>
          <p:cNvPr id="5122" name="Picture 2" descr="http://images.gugx.net/im/gx/105876/p/117658/325/q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759" y="315979"/>
            <a:ext cx="2038162" cy="203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448" y="1620631"/>
            <a:ext cx="7635144" cy="486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6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ртинки по запросу картинки по tele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387" y="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8139187" cy="4023000"/>
          </a:xfrm>
        </p:spPr>
        <p:txBody>
          <a:bodyPr/>
          <a:lstStyle/>
          <a:p>
            <a:pPr marL="0" indent="45000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Существенное увеличение технических и технологических мощностей позволяет сейчас создавать СППР на базе готовых библиотек и компонентов. По оценкам сайта </a:t>
            </a:r>
            <a:r>
              <a:rPr lang="ru-RU" sz="24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www.tadviser.ru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объем российского рынка BI-систем (ранее СППР) в 2017 составит приблизительно 55 миллиардов рублей. Тенденция роста на 5-10 процентов каждый последующий год обуславливает актуальность и целесообразность исследования данного направления.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0000" algn="just">
              <a:lnSpc>
                <a:spcPct val="150000"/>
              </a:lnSpc>
              <a:spcBef>
                <a:spcPts val="600"/>
              </a:spcBef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1024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90568" y="2765480"/>
            <a:ext cx="7656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36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ru-RU" sz="5000" b="0" strike="noStrike" cap="all" spc="97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1024200" y="2286000"/>
            <a:ext cx="8489451" cy="904672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91440" indent="-91080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lang="ru-RU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поддержки принятия решений с </a:t>
            </a:r>
            <a:r>
              <a:rPr lang="ru-RU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</a:t>
            </a:r>
            <a:r>
              <a:rPr lang="ru-RU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й</a:t>
            </a:r>
            <a:r>
              <a:rPr lang="ru-RU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сом </a:t>
            </a: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в виде бота для мессенджера </a:t>
            </a:r>
            <a:r>
              <a:rPr lang="ru-R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Картинки по запросу tele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712" y="2718812"/>
            <a:ext cx="4943475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ртинки по запросу tele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388" y="471622"/>
            <a:ext cx="4740612" cy="474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ru-RU" sz="5000" b="0" strike="noStrike" cap="all" spc="97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214010" y="2198498"/>
            <a:ext cx="8326876" cy="4110502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457560" indent="-457200">
              <a:lnSpc>
                <a:spcPct val="150000"/>
              </a:lnSpc>
              <a:buClr>
                <a:srgbClr val="1CADE4"/>
              </a:buClr>
              <a:buFont typeface="+mj-lt"/>
              <a:buAutoNum type="arabicParenR"/>
            </a:pPr>
            <a:r>
              <a:rPr lang="ru-R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</a:t>
            </a:r>
            <a:r>
              <a:rPr lang="ru-RU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 принятия решений и методы их применения;</a:t>
            </a:r>
          </a:p>
          <a:p>
            <a:pPr marL="457560" indent="-457200">
              <a:lnSpc>
                <a:spcPct val="150000"/>
              </a:lnSpc>
              <a:buClr>
                <a:srgbClr val="1CADE4"/>
              </a:buClr>
              <a:buFont typeface="+mj-lt"/>
              <a:buAutoNum type="arabicParenR"/>
            </a:pPr>
            <a:r>
              <a:rPr lang="ru-R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</a:t>
            </a:r>
            <a:r>
              <a:rPr lang="ru-RU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применения </a:t>
            </a:r>
            <a:r>
              <a:rPr lang="ru-R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публичного </a:t>
            </a:r>
            <a:r>
              <a:rPr lang="ru-RU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API;</a:t>
            </a:r>
          </a:p>
          <a:p>
            <a:pPr marL="457560" indent="-457200">
              <a:lnSpc>
                <a:spcPct val="150000"/>
              </a:lnSpc>
              <a:buClr>
                <a:srgbClr val="1CADE4"/>
              </a:buClr>
              <a:buFont typeface="+mj-lt"/>
              <a:buAutoNum type="arabicParenR"/>
            </a:pPr>
            <a:r>
              <a:rPr lang="ru-R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БД;</a:t>
            </a:r>
            <a:endParaRPr lang="ru-RU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560" indent="-457200" algn="just">
              <a:lnSpc>
                <a:spcPct val="150000"/>
              </a:lnSpc>
              <a:buClr>
                <a:srgbClr val="1CADE4"/>
              </a:buClr>
              <a:buFont typeface="+mj-lt"/>
              <a:buAutoNum type="arabicParenR"/>
            </a:pPr>
            <a:r>
              <a:rPr lang="ru-R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 </a:t>
            </a:r>
            <a:r>
              <a:rPr lang="ru-RU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алгоритма работы СППР к каналам человеко-машинного взаимодействия в виде бота для мессенджера </a:t>
            </a:r>
            <a:r>
              <a:rPr lang="ru-RU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ru-RU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ртинки по запросу tele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388" y="0"/>
            <a:ext cx="4740612" cy="474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ru-RU" sz="5000" b="0" strike="noStrike" cap="all" spc="97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214010" y="2198498"/>
            <a:ext cx="8326876" cy="2237315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514710" indent="-514350">
              <a:lnSpc>
                <a:spcPct val="150000"/>
              </a:lnSpc>
              <a:buClr>
                <a:srgbClr val="1CADE4"/>
              </a:buClr>
              <a:buFont typeface="+mj-lt"/>
              <a:buAutoNum type="arabicParenR" startAt="5"/>
            </a:pPr>
            <a:r>
              <a:rPr lang="ru-R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интегрирование </a:t>
            </a:r>
            <a:r>
              <a:rPr lang="ru-RU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БД со средой </a:t>
            </a:r>
            <a:r>
              <a:rPr lang="ru-R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программирования;</a:t>
            </a:r>
            <a:endParaRPr lang="ru-RU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560" indent="-457200">
              <a:lnSpc>
                <a:spcPct val="150000"/>
              </a:lnSpc>
              <a:buClr>
                <a:srgbClr val="1CADE4"/>
              </a:buClr>
              <a:buFont typeface="+mj-lt"/>
              <a:buAutoNum type="arabicParenR" startAt="5"/>
            </a:pPr>
            <a:r>
              <a:rPr lang="ru-R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блок-схемы;</a:t>
            </a:r>
          </a:p>
          <a:p>
            <a:pPr marL="457560" indent="-457200">
              <a:lnSpc>
                <a:spcPct val="150000"/>
              </a:lnSpc>
              <a:buClr>
                <a:srgbClr val="1CADE4"/>
              </a:buClr>
              <a:buFont typeface="+mj-lt"/>
              <a:buAutoNum type="arabicParenR" startAt="5"/>
            </a:pPr>
            <a:r>
              <a:rPr lang="ru-R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 </a:t>
            </a:r>
            <a:r>
              <a:rPr lang="ru-RU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бота для мессенджера </a:t>
            </a:r>
            <a:r>
              <a:rPr lang="ru-RU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ru-RU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9613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ru-RU" sz="5000" b="0" strike="noStrike" cap="all" spc="97" dirty="0" smtClean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СППР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024200" y="2286000"/>
            <a:ext cx="9719640" cy="457164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indent="450000" algn="just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поддержки принятия решений – это компьютерные системы, предназначенные для сбора и анализа </a:t>
            </a:r>
            <a:r>
              <a:rPr lang="ru-RU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больших </a:t>
            </a: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объёмов информации с целью оценивания возможных вариантов решений</a:t>
            </a:r>
            <a:r>
              <a:rPr lang="ru-RU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0000" algn="just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endParaRPr lang="ru-RU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 algn="just">
              <a:lnSpc>
                <a:spcPct val="90000"/>
              </a:lnSpc>
              <a:buClr>
                <a:srgbClr val="1CADE4"/>
              </a:buClr>
              <a:buFont typeface="Tw Cen MT"/>
              <a:buChar char=" 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Их </a:t>
            </a:r>
            <a:r>
              <a:rPr lang="ru-RU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функции</a:t>
            </a: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450000" algn="just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оценивание проблемной ситуации и имеющихся ограничений;</a:t>
            </a:r>
          </a:p>
          <a:p>
            <a:pPr indent="450000" algn="just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выявление приоритетов  и их ранжирование;</a:t>
            </a:r>
          </a:p>
          <a:p>
            <a:pPr indent="450000" algn="just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формулировка предпочтений лица принимающего решения (ЛПР);</a:t>
            </a:r>
          </a:p>
          <a:p>
            <a:pPr indent="450000" algn="just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генерирование альтернатив;</a:t>
            </a:r>
          </a:p>
          <a:p>
            <a:pPr indent="450000" algn="just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оценивание альтернатив;</a:t>
            </a:r>
          </a:p>
          <a:p>
            <a:pPr indent="450000" algn="just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возможных последствий и рисков;</a:t>
            </a:r>
          </a:p>
          <a:p>
            <a:pPr indent="450000" algn="just">
              <a:lnSpc>
                <a:spcPct val="100000"/>
              </a:lnSpc>
              <a:buClr>
                <a:srgbClr val="1CADE4"/>
              </a:buClr>
              <a:buFont typeface="Wingdings" charset="2"/>
              <a:buChar char="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наилучшей альтернативы.</a:t>
            </a:r>
          </a:p>
          <a:p>
            <a:pPr indent="450000" algn="just">
              <a:lnSpc>
                <a:spcPct val="100000"/>
              </a:lnSpc>
            </a:pPr>
            <a:endParaRPr lang="ru-RU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Картинки по запросу tele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081" y="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ru-RU" sz="5000" b="0" strike="noStrike" cap="all" spc="97" dirty="0" smtClean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СППР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1024200" y="2225520"/>
            <a:ext cx="9996480" cy="4083120"/>
            <a:chOff x="1024200" y="2225520"/>
            <a:chExt cx="9996480" cy="4083120"/>
          </a:xfrm>
        </p:grpSpPr>
        <p:sp>
          <p:nvSpPr>
            <p:cNvPr id="93" name="CustomShape 2"/>
            <p:cNvSpPr/>
            <p:nvPr/>
          </p:nvSpPr>
          <p:spPr>
            <a:xfrm>
              <a:off x="4891320" y="2225520"/>
              <a:ext cx="2291040" cy="95796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ru-RU" sz="32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Методы</a:t>
              </a:r>
              <a:endPara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CustomShape 3"/>
            <p:cNvSpPr/>
            <p:nvPr/>
          </p:nvSpPr>
          <p:spPr>
            <a:xfrm>
              <a:off x="1024200" y="3787920"/>
              <a:ext cx="2291040" cy="95796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ru-RU" sz="20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Информационный поиск</a:t>
              </a:r>
              <a:endPara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CustomShape 4"/>
            <p:cNvSpPr/>
            <p:nvPr/>
          </p:nvSpPr>
          <p:spPr>
            <a:xfrm>
              <a:off x="3592800" y="3787920"/>
              <a:ext cx="2291040" cy="95796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ru-RU" sz="24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Анализ данных</a:t>
              </a:r>
              <a:endPara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CustomShape 5"/>
            <p:cNvSpPr/>
            <p:nvPr/>
          </p:nvSpPr>
          <p:spPr>
            <a:xfrm>
              <a:off x="6161040" y="3787920"/>
              <a:ext cx="2291040" cy="95796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ru-RU" sz="24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Поиск знаний в базах данных</a:t>
              </a:r>
              <a:endPara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CustomShape 6"/>
            <p:cNvSpPr/>
            <p:nvPr/>
          </p:nvSpPr>
          <p:spPr>
            <a:xfrm>
              <a:off x="8729640" y="3787920"/>
              <a:ext cx="2291040" cy="95796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ru-RU" sz="20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Имитационное моделирование</a:t>
              </a:r>
              <a:endPara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CustomShape 7"/>
            <p:cNvSpPr/>
            <p:nvPr/>
          </p:nvSpPr>
          <p:spPr>
            <a:xfrm>
              <a:off x="3551400" y="5350680"/>
              <a:ext cx="2291040" cy="95796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ru-RU" sz="20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Когнитивное моделирование</a:t>
              </a:r>
              <a:endPara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CustomShape 8"/>
            <p:cNvSpPr/>
            <p:nvPr/>
          </p:nvSpPr>
          <p:spPr>
            <a:xfrm>
              <a:off x="6194160" y="5350680"/>
              <a:ext cx="2291040" cy="95796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ru-RU" sz="20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Ситуационное моделирование</a:t>
              </a:r>
              <a:endPara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Line 9"/>
            <p:cNvSpPr/>
            <p:nvPr/>
          </p:nvSpPr>
          <p:spPr>
            <a:xfrm>
              <a:off x="6037200" y="3183840"/>
              <a:ext cx="0" cy="181764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Line 10"/>
            <p:cNvSpPr/>
            <p:nvPr/>
          </p:nvSpPr>
          <p:spPr>
            <a:xfrm flipH="1">
              <a:off x="4738320" y="5001480"/>
              <a:ext cx="1298880" cy="36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" name="Line 11"/>
            <p:cNvSpPr/>
            <p:nvPr/>
          </p:nvSpPr>
          <p:spPr>
            <a:xfrm flipH="1">
              <a:off x="6037200" y="5001480"/>
              <a:ext cx="1298520" cy="36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Line 12"/>
            <p:cNvSpPr/>
            <p:nvPr/>
          </p:nvSpPr>
          <p:spPr>
            <a:xfrm flipH="1" flipV="1">
              <a:off x="4737600" y="5001480"/>
              <a:ext cx="720" cy="45612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Line 13"/>
            <p:cNvSpPr/>
            <p:nvPr/>
          </p:nvSpPr>
          <p:spPr>
            <a:xfrm flipH="1">
              <a:off x="4738320" y="3525120"/>
              <a:ext cx="1298880" cy="36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Line 14"/>
            <p:cNvSpPr/>
            <p:nvPr/>
          </p:nvSpPr>
          <p:spPr>
            <a:xfrm flipH="1">
              <a:off x="6037200" y="3525120"/>
              <a:ext cx="1298520" cy="36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Line 15"/>
            <p:cNvSpPr/>
            <p:nvPr/>
          </p:nvSpPr>
          <p:spPr>
            <a:xfrm flipH="1" flipV="1">
              <a:off x="7334280" y="5000040"/>
              <a:ext cx="720" cy="45612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Line 16"/>
            <p:cNvSpPr/>
            <p:nvPr/>
          </p:nvSpPr>
          <p:spPr>
            <a:xfrm flipH="1" flipV="1">
              <a:off x="4735080" y="3525120"/>
              <a:ext cx="720" cy="45612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Line 17"/>
            <p:cNvSpPr/>
            <p:nvPr/>
          </p:nvSpPr>
          <p:spPr>
            <a:xfrm flipH="1" flipV="1">
              <a:off x="7326000" y="3525120"/>
              <a:ext cx="720" cy="45612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" name="Line 18"/>
            <p:cNvSpPr/>
            <p:nvPr/>
          </p:nvSpPr>
          <p:spPr>
            <a:xfrm flipH="1">
              <a:off x="2169720" y="3525120"/>
              <a:ext cx="2565360" cy="36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" name="Line 19"/>
            <p:cNvSpPr/>
            <p:nvPr/>
          </p:nvSpPr>
          <p:spPr>
            <a:xfrm flipH="1">
              <a:off x="7334280" y="3525120"/>
              <a:ext cx="2565360" cy="36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" name="Line 20"/>
            <p:cNvSpPr/>
            <p:nvPr/>
          </p:nvSpPr>
          <p:spPr>
            <a:xfrm flipH="1" flipV="1">
              <a:off x="2169000" y="3525120"/>
              <a:ext cx="720" cy="45612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" name="Line 21"/>
            <p:cNvSpPr/>
            <p:nvPr/>
          </p:nvSpPr>
          <p:spPr>
            <a:xfrm flipH="1" flipV="1">
              <a:off x="9901080" y="3525120"/>
              <a:ext cx="720" cy="456120"/>
            </a:xfrm>
            <a:prstGeom prst="line">
              <a:avLst/>
            </a:prstGeom>
            <a:ln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ru-RU" sz="5000" b="0" strike="noStrike" cap="all" spc="97" dirty="0" smtClean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СППР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891320" y="2225520"/>
            <a:ext cx="2291040" cy="9579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Компоненты СППР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1024200" y="3787920"/>
            <a:ext cx="2291040" cy="9579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Хранилища данных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3592800" y="3787920"/>
            <a:ext cx="2291040" cy="9579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обработки данных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CustomShape 5"/>
          <p:cNvSpPr/>
          <p:nvPr/>
        </p:nvSpPr>
        <p:spPr>
          <a:xfrm>
            <a:off x="6161040" y="3787920"/>
            <a:ext cx="2291040" cy="9579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Многомерные базы данных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CustomShape 6"/>
          <p:cNvSpPr/>
          <p:nvPr/>
        </p:nvSpPr>
        <p:spPr>
          <a:xfrm>
            <a:off x="8729640" y="3787920"/>
            <a:ext cx="2291040" cy="9579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mining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Line 7"/>
          <p:cNvSpPr/>
          <p:nvPr/>
        </p:nvSpPr>
        <p:spPr>
          <a:xfrm flipH="1">
            <a:off x="4738320" y="3525120"/>
            <a:ext cx="1298880" cy="3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Line 8"/>
          <p:cNvSpPr/>
          <p:nvPr/>
        </p:nvSpPr>
        <p:spPr>
          <a:xfrm flipH="1">
            <a:off x="6037200" y="3525120"/>
            <a:ext cx="1298520" cy="3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Line 9"/>
          <p:cNvSpPr/>
          <p:nvPr/>
        </p:nvSpPr>
        <p:spPr>
          <a:xfrm flipH="1" flipV="1">
            <a:off x="7326000" y="3525120"/>
            <a:ext cx="720" cy="4561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Line 10"/>
          <p:cNvSpPr/>
          <p:nvPr/>
        </p:nvSpPr>
        <p:spPr>
          <a:xfrm flipH="1">
            <a:off x="2169720" y="3525120"/>
            <a:ext cx="2565360" cy="3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Line 11"/>
          <p:cNvSpPr/>
          <p:nvPr/>
        </p:nvSpPr>
        <p:spPr>
          <a:xfrm flipH="1">
            <a:off x="7334280" y="3525120"/>
            <a:ext cx="2565360" cy="3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Line 12"/>
          <p:cNvSpPr/>
          <p:nvPr/>
        </p:nvSpPr>
        <p:spPr>
          <a:xfrm flipH="1" flipV="1">
            <a:off x="2169000" y="3525120"/>
            <a:ext cx="720" cy="4561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Line 13"/>
          <p:cNvSpPr/>
          <p:nvPr/>
        </p:nvSpPr>
        <p:spPr>
          <a:xfrm flipH="1" flipV="1">
            <a:off x="9901080" y="3525120"/>
            <a:ext cx="720" cy="4561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Line 14"/>
          <p:cNvSpPr/>
          <p:nvPr/>
        </p:nvSpPr>
        <p:spPr>
          <a:xfrm flipH="1" flipV="1">
            <a:off x="6015600" y="3183840"/>
            <a:ext cx="720" cy="3412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Line 15"/>
          <p:cNvSpPr/>
          <p:nvPr/>
        </p:nvSpPr>
        <p:spPr>
          <a:xfrm flipV="1">
            <a:off x="4741200" y="3525120"/>
            <a:ext cx="360" cy="3646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</TotalTime>
  <Words>744</Words>
  <Application>Microsoft Office PowerPoint</Application>
  <PresentationFormat>Широкоэкранный</PresentationFormat>
  <Paragraphs>98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30</vt:i4>
      </vt:variant>
    </vt:vector>
  </HeadingPairs>
  <TitlesOfParts>
    <vt:vector size="41" baseType="lpstr">
      <vt:lpstr>Arial</vt:lpstr>
      <vt:lpstr>Calibri</vt:lpstr>
      <vt:lpstr>DejaVu Sans</vt:lpstr>
      <vt:lpstr>Symbol</vt:lpstr>
      <vt:lpstr>Times New Roman</vt:lpstr>
      <vt:lpstr>Tw Cen MT</vt:lpstr>
      <vt:lpstr>Tw Cen MT Condensed</vt:lpstr>
      <vt:lpstr>Wingdings</vt:lpstr>
      <vt:lpstr>Wingdings 3</vt:lpstr>
      <vt:lpstr>Office Theme</vt:lpstr>
      <vt:lpstr>Office Theme</vt:lpstr>
      <vt:lpstr>Презентация PowerPoint</vt:lpstr>
      <vt:lpstr>АКТУАЛЬНОСТЬ</vt:lpstr>
      <vt:lpstr>АКТУАЛЬНОСТЬ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Развитие СППР</vt:lpstr>
      <vt:lpstr>Презентация PowerPoint</vt:lpstr>
      <vt:lpstr>BI-системы</vt:lpstr>
      <vt:lpstr>Презентация PowerPoint</vt:lpstr>
      <vt:lpstr>Развитие рекомендательных сервисов</vt:lpstr>
      <vt:lpstr>Презентация PowerPoint</vt:lpstr>
      <vt:lpstr>Публичные API</vt:lpstr>
      <vt:lpstr>Презентация PowerPoint</vt:lpstr>
      <vt:lpstr>Публичные API</vt:lpstr>
      <vt:lpstr>БД и схема данных</vt:lpstr>
      <vt:lpstr>АЛГОРИТМ</vt:lpstr>
      <vt:lpstr>Презентация PowerPoint</vt:lpstr>
      <vt:lpstr>Человеко-машинное взаимодействие</vt:lpstr>
      <vt:lpstr>Развитие интерфейса emai-маркетинга</vt:lpstr>
      <vt:lpstr>Боты</vt:lpstr>
      <vt:lpstr>Мессенджеры</vt:lpstr>
      <vt:lpstr>Презентация PowerPoint</vt:lpstr>
      <vt:lpstr>Python</vt:lpstr>
      <vt:lpstr>Блок схема бота</vt:lpstr>
      <vt:lpstr>Пример работы бота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Адаптация информационных технологий СППР к современным каналам человеко-машинного взаимодействия</dc:title>
  <dc:subject/>
  <dc:creator>Дамир Хакимов</dc:creator>
  <dc:description/>
  <cp:lastModifiedBy>Пользователь Windows</cp:lastModifiedBy>
  <cp:revision>76</cp:revision>
  <dcterms:created xsi:type="dcterms:W3CDTF">2017-05-14T04:59:46Z</dcterms:created>
  <dcterms:modified xsi:type="dcterms:W3CDTF">2017-06-14T23:38:51Z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