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72" r:id="rId13"/>
    <p:sldId id="266" r:id="rId14"/>
    <p:sldId id="271" r:id="rId15"/>
    <p:sldId id="267" r:id="rId16"/>
    <p:sldId id="275" r:id="rId17"/>
    <p:sldId id="268" r:id="rId18"/>
    <p:sldId id="274" r:id="rId19"/>
    <p:sldId id="276" r:id="rId20"/>
    <p:sldId id="273" r:id="rId21"/>
    <p:sldId id="269" r:id="rId2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537ABA"/>
    <a:srgbClr val="5F5BAE"/>
    <a:srgbClr val="685DAB"/>
    <a:srgbClr val="5185BD"/>
    <a:srgbClr val="5767B4"/>
    <a:srgbClr val="4E97C2"/>
    <a:srgbClr val="5475B9"/>
    <a:srgbClr val="5A5BB0"/>
    <a:srgbClr val="75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&#1059;&#1095;&#1105;&#1073;&#1072;\&#1052;&#1072;&#1075;&#1080;&#1089;&#1090;&#1088;&#1072;&#1090;&#1091;&#1088;&#1072;\&#1053;&#1072;%20&#1084;&#1072;&#1075;&#1080;&#1089;&#1090;&#1086;&#1088;&#1089;&#1082;&#1091;&#1102;\&#1056;&#1086;&#1089;&#1090;%20&#1057;&#1055;&#1055;&#1056;%202017%20&#1075;&#1086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российского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млрд. руб.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6">
                      <a:lumMod val="60000"/>
                    </a:schemeClr>
                  </a:gs>
                  <a:gs pos="100000">
                    <a:schemeClr val="accent6">
                      <a:lumMod val="6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accent5">
                      <a:lumMod val="60000"/>
                    </a:schemeClr>
                  </a:gs>
                  <a:gs pos="100000">
                    <a:schemeClr val="accent5">
                      <a:lumMod val="6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chemeClr val="accent4">
                      <a:lumMod val="60000"/>
                    </a:schemeClr>
                  </a:gs>
                  <a:gs pos="100000">
                    <a:schemeClr val="accent4">
                      <a:lumMod val="6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gradFill>
                <a:gsLst>
                  <a:gs pos="0">
                    <a:schemeClr val="accent6">
                      <a:lumMod val="80000"/>
                      <a:lumOff val="2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gradFill>
                <a:gsLst>
                  <a:gs pos="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Лист1!$A$1:$H$1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Лист1!$A$2:$H$2</c:f>
              <c:numCache>
                <c:formatCode>General</c:formatCode>
                <c:ptCount val="8"/>
                <c:pt idx="0">
                  <c:v>25.5</c:v>
                </c:pt>
                <c:pt idx="1">
                  <c:v>34.5</c:v>
                </c:pt>
                <c:pt idx="2">
                  <c:v>39.700000000000003</c:v>
                </c:pt>
                <c:pt idx="3">
                  <c:v>42</c:v>
                </c:pt>
                <c:pt idx="4">
                  <c:v>43.7</c:v>
                </c:pt>
                <c:pt idx="5">
                  <c:v>45.9</c:v>
                </c:pt>
                <c:pt idx="6">
                  <c:v>50.49</c:v>
                </c:pt>
                <c:pt idx="7">
                  <c:v>55.539000000000009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235994624"/>
        <c:axId val="-1236000608"/>
      </c:barChart>
      <c:catAx>
        <c:axId val="-123599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236000608"/>
        <c:crosses val="autoZero"/>
        <c:auto val="1"/>
        <c:lblAlgn val="ctr"/>
        <c:lblOffset val="100"/>
        <c:noMultiLvlLbl val="0"/>
      </c:catAx>
      <c:valAx>
        <c:axId val="-1236000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3599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5000" b="0" strike="noStrike" cap="all" spc="199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92AD01E-D8C3-4F20-85B9-159BAC788584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структурыОбразец текста</a:t>
            </a:r>
          </a:p>
          <a:p>
            <a:pPr marL="265320" lvl="1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48200" lvl="2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94360" lvl="3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Четвертый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77240" lvl="4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6A1CDC-B85A-4987-8603-38ED5C2E0642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dviser.r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4605120"/>
            <a:ext cx="8273160" cy="225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800" b="0" strike="noStrike" cap="all" spc="199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информационных технологий СППР к современным каналам человеко-машинного взаимодействия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610480" y="4960080"/>
            <a:ext cx="346356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Жудрак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А.П.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      Хакимов Д.Р.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Коморовский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0" y="2223720"/>
            <a:ext cx="6381360" cy="23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тематические картинки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8" y="-194615"/>
            <a:ext cx="3720923" cy="24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СППР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817371" y="3502732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60-годах прошлого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века создание больших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дорогостоящим;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1971 г. – опубликована книга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Scott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Morton‘а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впервые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результаты внедрения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СППР;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 г. – в работе дано определение первые ИС менеджмента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MIS;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г.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Bonczek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Holsapple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Whinston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книге создали теоретические основы проектирования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СППР;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1990-х, разрабатываются так называемые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хранилища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 г. – Представлены СППР нового класса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PSTM.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7166" y="0"/>
            <a:ext cx="8249055" cy="66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1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</a:t>
            </a:r>
            <a:r>
              <a:rPr lang="ru-RU" dirty="0" smtClean="0"/>
              <a:t>-системы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893571" y="3459189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изменили свой термин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BI-системы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обозначения аналитический технологий и средств в целом теперь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термин 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BI является независимым классом систем, в который входят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СППР.</a:t>
            </a:r>
          </a:p>
        </p:txBody>
      </p:sp>
      <p:pic>
        <p:nvPicPr>
          <p:cNvPr id="4098" name="Picture 2" descr="Картинки по запросу bi сист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26" y="585360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355001"/>
              </p:ext>
            </p:extLst>
          </p:nvPr>
        </p:nvGraphicFramePr>
        <p:xfrm>
          <a:off x="185058" y="185057"/>
          <a:ext cx="11767456" cy="6498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09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Картинки по запросу amazon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1631974"/>
            <a:ext cx="2038473" cy="7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рекомендательных сервисов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35525" y="3847544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к рекомендательным сервисам возник после соревнования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Рунете первым рекомендательным сервисом стал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ИМХОНЕТ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Рекомендационная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– это программный комплекс, который определяет интересы и предпочтения посетителя и дает рекомендации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ними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Картинки по запросу netfli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67" y="307718"/>
            <a:ext cx="2369389" cy="17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ozon.r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77" y="1686588"/>
            <a:ext cx="1236298" cy="92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Картинки по запросу amazon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6" name="Picture 16" descr="Картинки по запросу imhone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65" y="1197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6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5136" t="11734" r="6931"/>
          <a:stretch/>
        </p:blipFill>
        <p:spPr bwMode="auto">
          <a:xfrm>
            <a:off x="680937" y="233464"/>
            <a:ext cx="11108986" cy="6342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04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Публичные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2488299"/>
            <a:ext cx="9719640" cy="3717947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интерфейс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интерфейс создания приложений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55" y="0"/>
            <a:ext cx="4591455" cy="32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0085" y="0"/>
            <a:ext cx="7879404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Публичные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":{"lon":92.79,"lat":56.01},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"weather":[{"id":520,"main":"Rain","description":"light intensity shower rain","icon":"09d"}],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base":"stations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"main":{"temp":15,"pressure":1013,"humidity":77,"temp_min":15,"temp_max":15},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"visibility":10000,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"wind":{"speed":5,"deg":230},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"clouds":{"all":40},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"dt":1497243600,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"sys":{"type":1,"id":7285,"message":0.0138,"country":"RU","sunrise":1497214962,"sunset":1497278111},"id":1502026,"name":"Krasnoyarsk","cod":200}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telegram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БД и схема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496" y="2286446"/>
            <a:ext cx="8035047" cy="31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24200" y="2286000"/>
            <a:ext cx="8489451" cy="904672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с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сом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бота для мессенджера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12" y="2718812"/>
            <a:ext cx="49434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3452127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Регистрации бота через главного бот @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botfather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одноразовая операция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Передаётся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 для проверки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Начало работы с ботом с обязательным набором команды 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Ответ бота на команду 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Показ интерфейса;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Взаимодействие пользователя с ботом по принципу, пользователь задаёт вопрос либо вводит команду;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Обработка запроса;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Вывод информации пользователю по заданному запросу.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19" y="0"/>
            <a:ext cx="3793716" cy="19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8" y="471622"/>
            <a:ext cx="4740612" cy="47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14010" y="2198498"/>
            <a:ext cx="8326876" cy="4110502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принятия решений и методы их применения;</a:t>
            </a: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публичного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БД;</a:t>
            </a: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 algn="just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работы СППР к каналам человеко-машинного взаимодействия в виде бота для мессенджера </a:t>
            </a:r>
            <a:r>
              <a:rPr lang="ru-RU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8" y="0"/>
            <a:ext cx="4740612" cy="47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14010" y="2198498"/>
            <a:ext cx="8326876" cy="2237315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514710" indent="-514350">
              <a:lnSpc>
                <a:spcPct val="150000"/>
              </a:lnSpc>
              <a:buClr>
                <a:srgbClr val="1CADE4"/>
              </a:buClr>
              <a:buFont typeface="+mj-lt"/>
              <a:buAutoNum type="arabicParenR" startAt="5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БД со средой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программирования;</a:t>
            </a: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 startAt="5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блок-схемы;</a:t>
            </a: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 startAt="5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мессенджера </a:t>
            </a:r>
            <a:r>
              <a:rPr lang="ru-RU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61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картинки по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53" y="0"/>
            <a:ext cx="3287947" cy="328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8003068" cy="4023000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Первые СППР появились в начале семидесятых годов, и требовали мощных ресурсов для работы и реализации. Теперь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СППР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используются в различных отраслях, например, в медицине, в бизнесе, а также помогают в выборе специалистов на определённую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должность.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3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картинки по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87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8139187" cy="4023000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Существенное увеличение технических и технологических мощностей позволяет сейчас создавать СППР на базе готовых библиотек и компонентов. По оценкам сайта </a:t>
            </a:r>
            <a:r>
              <a:rPr lang="ru-RU" sz="24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www.tadviser.ru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российского рынка BI-систем (ранее СППР) в 2017 составит приблизительно 55 миллиардов рублей. Тенденция роста на 5-10 процентов каждый последующий год обуславливает актуальность и целесообразность исследования данного направления.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600"/>
              </a:spcBef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02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24200" y="2286000"/>
            <a:ext cx="9719640" cy="45716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indent="450000" algn="just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– это компьютерные системы, предназначенные для сбора и анализа 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объёмов информации с целью оценивания возможных вариантов решений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проблемной ситуации и имеющихся ограничений;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приоритетов  и их ранжирование;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предпочтений лица принимающего решения (ЛПР);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генерирование альтернатив;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альтернатив;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возможных последствий и рисков;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наилучшей альтернативы.</a:t>
            </a:r>
          </a:p>
          <a:p>
            <a:pPr indent="450000" algn="just">
              <a:lnSpc>
                <a:spcPct val="100000"/>
              </a:lnSpc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81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24200" y="2225520"/>
            <a:ext cx="9996480" cy="4083120"/>
            <a:chOff x="1024200" y="2225520"/>
            <a:chExt cx="9996480" cy="4083120"/>
          </a:xfrm>
        </p:grpSpPr>
        <p:sp>
          <p:nvSpPr>
            <p:cNvPr id="93" name="CustomShape 2"/>
            <p:cNvSpPr/>
            <p:nvPr/>
          </p:nvSpPr>
          <p:spPr>
            <a:xfrm>
              <a:off x="4891320" y="22255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Методы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CustomShape 3"/>
            <p:cNvSpPr/>
            <p:nvPr/>
          </p:nvSpPr>
          <p:spPr>
            <a:xfrm>
              <a:off x="102420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Информационный поиск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ustomShape 4"/>
            <p:cNvSpPr/>
            <p:nvPr/>
          </p:nvSpPr>
          <p:spPr>
            <a:xfrm>
              <a:off x="359280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Анализ данных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ustomShape 5"/>
            <p:cNvSpPr/>
            <p:nvPr/>
          </p:nvSpPr>
          <p:spPr>
            <a:xfrm>
              <a:off x="616104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Поиск знаний в базах данных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CustomShape 6"/>
            <p:cNvSpPr/>
            <p:nvPr/>
          </p:nvSpPr>
          <p:spPr>
            <a:xfrm>
              <a:off x="872964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Имитационное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3551400" y="535068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Когнитивное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ustomShape 8"/>
            <p:cNvSpPr/>
            <p:nvPr/>
          </p:nvSpPr>
          <p:spPr>
            <a:xfrm>
              <a:off x="6194160" y="535068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Ситуационное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9"/>
            <p:cNvSpPr/>
            <p:nvPr/>
          </p:nvSpPr>
          <p:spPr>
            <a:xfrm>
              <a:off x="6037200" y="3183840"/>
              <a:ext cx="0" cy="18176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10"/>
            <p:cNvSpPr/>
            <p:nvPr/>
          </p:nvSpPr>
          <p:spPr>
            <a:xfrm flipH="1">
              <a:off x="4738320" y="5001480"/>
              <a:ext cx="129888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1"/>
            <p:cNvSpPr/>
            <p:nvPr/>
          </p:nvSpPr>
          <p:spPr>
            <a:xfrm flipH="1">
              <a:off x="6037200" y="5001480"/>
              <a:ext cx="129852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12"/>
            <p:cNvSpPr/>
            <p:nvPr/>
          </p:nvSpPr>
          <p:spPr>
            <a:xfrm flipH="1" flipV="1">
              <a:off x="4737600" y="500148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13"/>
            <p:cNvSpPr/>
            <p:nvPr/>
          </p:nvSpPr>
          <p:spPr>
            <a:xfrm flipH="1">
              <a:off x="4738320" y="3525120"/>
              <a:ext cx="129888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14"/>
            <p:cNvSpPr/>
            <p:nvPr/>
          </p:nvSpPr>
          <p:spPr>
            <a:xfrm flipH="1">
              <a:off x="6037200" y="3525120"/>
              <a:ext cx="129852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15"/>
            <p:cNvSpPr/>
            <p:nvPr/>
          </p:nvSpPr>
          <p:spPr>
            <a:xfrm flipH="1" flipV="1">
              <a:off x="7334280" y="500004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16"/>
            <p:cNvSpPr/>
            <p:nvPr/>
          </p:nvSpPr>
          <p:spPr>
            <a:xfrm flipH="1" flipV="1">
              <a:off x="473508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17"/>
            <p:cNvSpPr/>
            <p:nvPr/>
          </p:nvSpPr>
          <p:spPr>
            <a:xfrm flipH="1" flipV="1">
              <a:off x="732600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18"/>
            <p:cNvSpPr/>
            <p:nvPr/>
          </p:nvSpPr>
          <p:spPr>
            <a:xfrm flipH="1">
              <a:off x="2169720" y="3525120"/>
              <a:ext cx="256536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19"/>
            <p:cNvSpPr/>
            <p:nvPr/>
          </p:nvSpPr>
          <p:spPr>
            <a:xfrm flipH="1">
              <a:off x="7334280" y="3525120"/>
              <a:ext cx="256536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20"/>
            <p:cNvSpPr/>
            <p:nvPr/>
          </p:nvSpPr>
          <p:spPr>
            <a:xfrm flipH="1" flipV="1">
              <a:off x="216900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21"/>
            <p:cNvSpPr/>
            <p:nvPr/>
          </p:nvSpPr>
          <p:spPr>
            <a:xfrm flipH="1" flipV="1">
              <a:off x="990108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891320" y="22255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242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5928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обработки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61610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Многомерные базы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7296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Line 7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8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9"/>
          <p:cNvSpPr/>
          <p:nvPr/>
        </p:nvSpPr>
        <p:spPr>
          <a:xfrm flipH="1" flipV="1">
            <a:off x="7326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0"/>
          <p:cNvSpPr/>
          <p:nvPr/>
        </p:nvSpPr>
        <p:spPr>
          <a:xfrm flipH="1">
            <a:off x="216972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1"/>
          <p:cNvSpPr/>
          <p:nvPr/>
        </p:nvSpPr>
        <p:spPr>
          <a:xfrm flipH="1">
            <a:off x="733428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2"/>
          <p:cNvSpPr/>
          <p:nvPr/>
        </p:nvSpPr>
        <p:spPr>
          <a:xfrm flipH="1" flipV="1">
            <a:off x="2169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3"/>
          <p:cNvSpPr/>
          <p:nvPr/>
        </p:nvSpPr>
        <p:spPr>
          <a:xfrm flipH="1" flipV="1">
            <a:off x="990108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4"/>
          <p:cNvSpPr/>
          <p:nvPr/>
        </p:nvSpPr>
        <p:spPr>
          <a:xfrm flipH="1" flipV="1">
            <a:off x="6015600" y="3183840"/>
            <a:ext cx="720" cy="3412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5"/>
          <p:cNvSpPr/>
          <p:nvPr/>
        </p:nvSpPr>
        <p:spPr>
          <a:xfrm flipV="1">
            <a:off x="4741200" y="3525120"/>
            <a:ext cx="360" cy="3646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548</TotalTime>
  <Words>608</Words>
  <Application>Microsoft Office PowerPoint</Application>
  <PresentationFormat>Широкоэкранный</PresentationFormat>
  <Paragraphs>83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DejaVu Sans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АКТУАЛЬНОСТЬ</vt:lpstr>
      <vt:lpstr>АКТУАЛЬНОСТЬ</vt:lpstr>
      <vt:lpstr>Презентация PowerPoint</vt:lpstr>
      <vt:lpstr>Презентация PowerPoint</vt:lpstr>
      <vt:lpstr>Презентация PowerPoint</vt:lpstr>
      <vt:lpstr>Развитие СППР</vt:lpstr>
      <vt:lpstr>Презентация PowerPoint</vt:lpstr>
      <vt:lpstr>BI-системы</vt:lpstr>
      <vt:lpstr>Презентация PowerPoint</vt:lpstr>
      <vt:lpstr>Развитие рекомендательных сервисов</vt:lpstr>
      <vt:lpstr>Презентация PowerPoint</vt:lpstr>
      <vt:lpstr>Публичные API</vt:lpstr>
      <vt:lpstr>Презентация PowerPoint</vt:lpstr>
      <vt:lpstr>Публичные API</vt:lpstr>
      <vt:lpstr>БД и схема данных</vt:lpstr>
      <vt:lpstr>АЛГОРИТМ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информационных технологий СППР к современным каналам человеко-машинного взаимодействия</dc:title>
  <dc:subject/>
  <dc:creator>Дамир Хакимов</dc:creator>
  <dc:description/>
  <cp:lastModifiedBy>Дамир Хакимов</cp:lastModifiedBy>
  <cp:revision>50</cp:revision>
  <dcterms:created xsi:type="dcterms:W3CDTF">2017-05-14T04:59:46Z</dcterms:created>
  <dcterms:modified xsi:type="dcterms:W3CDTF">2017-06-12T17:22:01Z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