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71" r:id="rId5"/>
    <p:sldId id="262" r:id="rId6"/>
    <p:sldId id="263" r:id="rId7"/>
    <p:sldId id="264" r:id="rId8"/>
    <p:sldId id="266" r:id="rId9"/>
    <p:sldId id="268"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89538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142087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130045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84027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23542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90442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380444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399861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08155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97165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8F24E-6840-4C0C-A29D-CFC3F26A857F}" type="datetimeFigureOut">
              <a:rPr lang="en-IN" smtClean="0"/>
              <a:t>05-01-2023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16455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8F24E-6840-4C0C-A29D-CFC3F26A857F}"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267367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8F24E-6840-4C0C-A29D-CFC3F26A857F}" type="datetimeFigureOut">
              <a:rPr lang="en-IN" smtClean="0"/>
              <a:t>05-01-2023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39082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8F24E-6840-4C0C-A29D-CFC3F26A857F}" type="datetimeFigureOut">
              <a:rPr lang="en-IN" smtClean="0"/>
              <a:t>05-01-2023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420581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8F24E-6840-4C0C-A29D-CFC3F26A857F}" type="datetimeFigureOut">
              <a:rPr lang="en-IN" smtClean="0"/>
              <a:t>05-01-2023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964443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189343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8F24E-6840-4C0C-A29D-CFC3F26A857F}" type="datetimeFigureOut">
              <a:rPr lang="en-IN" smtClean="0"/>
              <a:t>05-01-2023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FEDC5B-4D57-4F18-A330-356B4419E6CE}" type="slidenum">
              <a:rPr lang="en-IN" smtClean="0"/>
              <a:t>‹#›</a:t>
            </a:fld>
            <a:endParaRPr lang="en-IN"/>
          </a:p>
        </p:txBody>
      </p:sp>
    </p:spTree>
    <p:extLst>
      <p:ext uri="{BB962C8B-B14F-4D97-AF65-F5344CB8AC3E}">
        <p14:creationId xmlns:p14="http://schemas.microsoft.com/office/powerpoint/2010/main" val="75391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08F24E-6840-4C0C-A29D-CFC3F26A857F}" type="datetimeFigureOut">
              <a:rPr lang="en-IN" smtClean="0"/>
              <a:t>05-01-2023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FEDC5B-4D57-4F18-A330-356B4419E6CE}" type="slidenum">
              <a:rPr lang="en-IN" smtClean="0"/>
              <a:t>‹#›</a:t>
            </a:fld>
            <a:endParaRPr lang="en-IN"/>
          </a:p>
        </p:txBody>
      </p:sp>
    </p:spTree>
    <p:extLst>
      <p:ext uri="{BB962C8B-B14F-4D97-AF65-F5344CB8AC3E}">
        <p14:creationId xmlns:p14="http://schemas.microsoft.com/office/powerpoint/2010/main" val="29960044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8D89-BE92-9D4F-B515-18A3851EA6C9}"/>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Bird Strike</a:t>
            </a:r>
          </a:p>
        </p:txBody>
      </p:sp>
      <p:sp>
        <p:nvSpPr>
          <p:cNvPr id="3" name="Subtitle 2">
            <a:extLst>
              <a:ext uri="{FF2B5EF4-FFF2-40B4-BE49-F238E27FC236}">
                <a16:creationId xmlns:a16="http://schemas.microsoft.com/office/drawing/2014/main" id="{491270AB-07BF-10EA-A6AE-A6E9F486E7FE}"/>
              </a:ext>
            </a:extLst>
          </p:cNvPr>
          <p:cNvSpPr>
            <a:spLocks noGrp="1"/>
          </p:cNvSpPr>
          <p:nvPr>
            <p:ph type="subTitle" idx="1"/>
          </p:nvPr>
        </p:nvSpPr>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Himanshu Verma  202118029 </a:t>
            </a:r>
          </a:p>
          <a:p>
            <a:r>
              <a:rPr lang="en-IN" dirty="0">
                <a:latin typeface="Times New Roman" panose="02020603050405020304" pitchFamily="18" charset="0"/>
                <a:cs typeface="Times New Roman" panose="02020603050405020304" pitchFamily="18" charset="0"/>
              </a:rPr>
              <a:t>Jenil Doshi 202118034</a:t>
            </a:r>
          </a:p>
          <a:p>
            <a:r>
              <a:rPr lang="en-IN" dirty="0">
                <a:latin typeface="Times New Roman" panose="02020603050405020304" pitchFamily="18" charset="0"/>
                <a:cs typeface="Times New Roman" panose="02020603050405020304" pitchFamily="18" charset="0"/>
              </a:rPr>
              <a:t>Harsh Doshi 202118038</a:t>
            </a:r>
          </a:p>
          <a:p>
            <a:r>
              <a:rPr lang="en-IN" dirty="0">
                <a:latin typeface="Times New Roman" panose="02020603050405020304" pitchFamily="18" charset="0"/>
                <a:cs typeface="Times New Roman" panose="02020603050405020304" pitchFamily="18" charset="0"/>
              </a:rPr>
              <a:t>Siraj Shaikh 202118041</a:t>
            </a:r>
          </a:p>
        </p:txBody>
      </p:sp>
    </p:spTree>
    <p:extLst>
      <p:ext uri="{BB962C8B-B14F-4D97-AF65-F5344CB8AC3E}">
        <p14:creationId xmlns:p14="http://schemas.microsoft.com/office/powerpoint/2010/main" val="112620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C35C-EC71-8E6C-7F5B-C1755DC662EB}"/>
              </a:ext>
            </a:extLst>
          </p:cNvPr>
          <p:cNvSpPr>
            <a:spLocks noGrp="1"/>
          </p:cNvSpPr>
          <p:nvPr>
            <p:ph type="title"/>
          </p:nvPr>
        </p:nvSpPr>
        <p:spPr>
          <a:xfrm>
            <a:off x="2927204" y="84137"/>
            <a:ext cx="6337591" cy="1089349"/>
          </a:xfrm>
        </p:spPr>
        <p:txBody>
          <a:bodyPr>
            <a:normAutofit/>
          </a:bodyPr>
          <a:lstStyle/>
          <a:p>
            <a:r>
              <a:rPr lang="en-IN" sz="2800" b="1" dirty="0">
                <a:latin typeface="Times New Roman" panose="02020603050405020304" pitchFamily="18" charset="0"/>
                <a:cs typeface="Times New Roman" panose="02020603050405020304" pitchFamily="18" charset="0"/>
              </a:rPr>
              <a:t>Worst Hit Conditions of Bird Strikes(Yearly) </a:t>
            </a:r>
          </a:p>
        </p:txBody>
      </p:sp>
      <p:pic>
        <p:nvPicPr>
          <p:cNvPr id="6" name="Picture Placeholder 5">
            <a:extLst>
              <a:ext uri="{FF2B5EF4-FFF2-40B4-BE49-F238E27FC236}">
                <a16:creationId xmlns:a16="http://schemas.microsoft.com/office/drawing/2014/main" id="{8C2DD865-851B-4B8E-0335-7A9804F28C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02823" y="1474237"/>
            <a:ext cx="7405395" cy="5353438"/>
          </a:xfrm>
          <a:prstGeom prst="roundRect">
            <a:avLst>
              <a:gd name="adj" fmla="val 7013"/>
            </a:avLst>
          </a:prstGeom>
          <a:effectLst/>
        </p:spPr>
      </p:pic>
      <p:sp>
        <p:nvSpPr>
          <p:cNvPr id="4" name="Text Placeholder 3">
            <a:extLst>
              <a:ext uri="{FF2B5EF4-FFF2-40B4-BE49-F238E27FC236}">
                <a16:creationId xmlns:a16="http://schemas.microsoft.com/office/drawing/2014/main" id="{3E511845-E3AE-7470-7672-5141144E71FE}"/>
              </a:ext>
            </a:extLst>
          </p:cNvPr>
          <p:cNvSpPr>
            <a:spLocks noGrp="1"/>
          </p:cNvSpPr>
          <p:nvPr>
            <p:ph type="body" sz="half" idx="2"/>
          </p:nvPr>
        </p:nvSpPr>
        <p:spPr>
          <a:xfrm>
            <a:off x="770586" y="1474237"/>
            <a:ext cx="3932237" cy="4879749"/>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line chart it is observed that majority of bird strike occurs when the sky is clear while there is least chance of bird strike when there is overcast.</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239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CD04-7DEC-AED0-E56D-72C40E666B6F}"/>
              </a:ext>
            </a:extLst>
          </p:cNvPr>
          <p:cNvSpPr>
            <a:spLocks noGrp="1"/>
          </p:cNvSpPr>
          <p:nvPr>
            <p:ph type="title"/>
          </p:nvPr>
        </p:nvSpPr>
        <p:spPr>
          <a:xfrm>
            <a:off x="1152525" y="2451100"/>
            <a:ext cx="10515600" cy="1325563"/>
          </a:xfrm>
        </p:spPr>
        <p:txBody>
          <a:bodyPr>
            <a:normAutofit/>
          </a:bodyPr>
          <a:lstStyle/>
          <a:p>
            <a:pPr algn="ctr"/>
            <a:r>
              <a:rPr lang="en-IN" sz="72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2582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3713-2F4E-7540-DCE0-439DC617756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Aim of Project</a:t>
            </a:r>
          </a:p>
        </p:txBody>
      </p:sp>
      <p:sp>
        <p:nvSpPr>
          <p:cNvPr id="3" name="Content Placeholder 2">
            <a:extLst>
              <a:ext uri="{FF2B5EF4-FFF2-40B4-BE49-F238E27FC236}">
                <a16:creationId xmlns:a16="http://schemas.microsoft.com/office/drawing/2014/main" id="{7966C35C-28C5-317B-340A-411E0A59D8EF}"/>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Yearly Analysis</a:t>
            </a:r>
          </a:p>
          <a:p>
            <a:r>
              <a:rPr lang="en-IN" dirty="0">
                <a:latin typeface="Times New Roman" panose="02020603050405020304" pitchFamily="18" charset="0"/>
                <a:cs typeface="Times New Roman" panose="02020603050405020304" pitchFamily="18" charset="0"/>
              </a:rPr>
              <a:t>Top Airlines in terms of having encountered most Bird Strikes</a:t>
            </a:r>
          </a:p>
          <a:p>
            <a:r>
              <a:rPr lang="en-IN" dirty="0">
                <a:latin typeface="Times New Roman" panose="02020603050405020304" pitchFamily="18" charset="0"/>
                <a:cs typeface="Times New Roman" panose="02020603050405020304" pitchFamily="18" charset="0"/>
              </a:rPr>
              <a:t>Airports with Most Bird Strikes</a:t>
            </a:r>
          </a:p>
          <a:p>
            <a:r>
              <a:rPr lang="en-IN" dirty="0">
                <a:latin typeface="Times New Roman" panose="02020603050405020304" pitchFamily="18" charset="0"/>
                <a:cs typeface="Times New Roman" panose="02020603050405020304" pitchFamily="18" charset="0"/>
              </a:rPr>
              <a:t>Top 10 Bird Species affecting Bird Strikes</a:t>
            </a:r>
          </a:p>
          <a:p>
            <a:r>
              <a:rPr lang="en-IN" dirty="0">
                <a:latin typeface="Times New Roman" panose="02020603050405020304" pitchFamily="18" charset="0"/>
                <a:cs typeface="Times New Roman" panose="02020603050405020304" pitchFamily="18" charset="0"/>
              </a:rPr>
              <a:t>Average Cost incurred yearly due to Bird Strikes</a:t>
            </a:r>
          </a:p>
          <a:p>
            <a:r>
              <a:rPr lang="en-IN" dirty="0">
                <a:latin typeface="Times New Roman" panose="02020603050405020304" pitchFamily="18" charset="0"/>
                <a:cs typeface="Times New Roman" panose="02020603050405020304" pitchFamily="18" charset="0"/>
              </a:rPr>
              <a:t>Phase of the Flight at the Time of the Strike</a:t>
            </a:r>
          </a:p>
          <a:p>
            <a:r>
              <a:rPr lang="en-IN" dirty="0">
                <a:latin typeface="Times New Roman" panose="02020603050405020304" pitchFamily="18" charset="0"/>
                <a:cs typeface="Times New Roman" panose="02020603050405020304" pitchFamily="18" charset="0"/>
              </a:rPr>
              <a:t>Impact of Flight</a:t>
            </a:r>
          </a:p>
          <a:p>
            <a:r>
              <a:rPr lang="en-IN" dirty="0">
                <a:latin typeface="Times New Roman" panose="02020603050405020304" pitchFamily="18" charset="0"/>
                <a:cs typeface="Times New Roman" panose="02020603050405020304" pitchFamily="18" charset="0"/>
              </a:rPr>
              <a:t>Prior Warning and Effect: Impact of Flight Relation</a:t>
            </a:r>
          </a:p>
          <a:p>
            <a:r>
              <a:rPr lang="en-IN" dirty="0">
                <a:latin typeface="Times New Roman" panose="02020603050405020304" pitchFamily="18" charset="0"/>
                <a:cs typeface="Times New Roman" panose="02020603050405020304" pitchFamily="18" charset="0"/>
              </a:rPr>
              <a:t>Worst hit conditions for Bird strike (yearly)</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5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C80E-CA13-C586-4007-904F5A52FE9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BD39CFCE-DE2E-7DB7-EFBE-BCE4C808B386}"/>
              </a:ext>
            </a:extLst>
          </p:cNvPr>
          <p:cNvSpPr>
            <a:spLocks noGrp="1"/>
          </p:cNvSpPr>
          <p:nvPr>
            <p:ph idx="1"/>
          </p:nvPr>
        </p:nvSpPr>
        <p:spPr/>
        <p:txBody>
          <a:bodyPr>
            <a:normAutofit fontScale="77500" lnSpcReduction="20000"/>
          </a:bodyPr>
          <a:lstStyle/>
          <a:p>
            <a:r>
              <a:rPr lang="en-IN" dirty="0">
                <a:latin typeface="Times New Roman" panose="02020603050405020304" pitchFamily="18" charset="0"/>
                <a:cs typeface="Times New Roman" panose="02020603050405020304" pitchFamily="18" charset="0"/>
              </a:rPr>
              <a:t>We have 26 columns and 25559 rows and some of the rows are:</a:t>
            </a:r>
          </a:p>
          <a:p>
            <a:r>
              <a:rPr lang="en-IN" dirty="0">
                <a:latin typeface="Times New Roman" panose="02020603050405020304" pitchFamily="18" charset="0"/>
                <a:cs typeface="Times New Roman" panose="02020603050405020304" pitchFamily="18" charset="0"/>
              </a:rPr>
              <a:t>Airport Name</a:t>
            </a:r>
          </a:p>
          <a:p>
            <a:r>
              <a:rPr lang="en-IN" dirty="0">
                <a:latin typeface="Times New Roman" panose="02020603050405020304" pitchFamily="18" charset="0"/>
                <a:cs typeface="Times New Roman" panose="02020603050405020304" pitchFamily="18" charset="0"/>
              </a:rPr>
              <a:t>Aircraft: Airline/Operator</a:t>
            </a:r>
          </a:p>
          <a:p>
            <a:r>
              <a:rPr lang="en-IN" dirty="0">
                <a:latin typeface="Times New Roman" panose="02020603050405020304" pitchFamily="18" charset="0"/>
                <a:cs typeface="Times New Roman" panose="02020603050405020304" pitchFamily="18" charset="0"/>
              </a:rPr>
              <a:t>Effect: Impact to Flight (None, Precautionary Landing, Aborted Take-off, Other, Engine Shut Down)</a:t>
            </a:r>
          </a:p>
          <a:p>
            <a:r>
              <a:rPr lang="en-IN" dirty="0">
                <a:latin typeface="Times New Roman" panose="02020603050405020304" pitchFamily="18" charset="0"/>
                <a:cs typeface="Times New Roman" panose="02020603050405020304" pitchFamily="18" charset="0"/>
              </a:rPr>
              <a:t>When: Phase of the Flight (Approach, Landing Roll, Take-off Run, Climb, Descent, Taxi, Parked)</a:t>
            </a:r>
          </a:p>
          <a:p>
            <a:r>
              <a:rPr lang="en-IN" dirty="0">
                <a:latin typeface="Times New Roman" panose="02020603050405020304" pitchFamily="18" charset="0"/>
                <a:cs typeface="Times New Roman" panose="02020603050405020304" pitchFamily="18" charset="0"/>
              </a:rPr>
              <a:t>Conditions: Sky(No Cloud, Some Cloud, Overcast)</a:t>
            </a:r>
          </a:p>
          <a:p>
            <a:r>
              <a:rPr lang="en-IN" dirty="0">
                <a:latin typeface="Times New Roman" panose="02020603050405020304" pitchFamily="18" charset="0"/>
                <a:cs typeface="Times New Roman" panose="02020603050405020304" pitchFamily="18" charset="0"/>
              </a:rPr>
              <a:t>Wildlife Species (Different Types of Birds)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67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VizSlides">
                <a:extLst>
                  <a:ext uri="{FF2B5EF4-FFF2-40B4-BE49-F238E27FC236}">
                    <a16:creationId xmlns:a16="http://schemas.microsoft.com/office/drawing/2014/main" id="{46B6E044-F7B6-1799-581A-139781AB3331}"/>
                  </a:ext>
                </a:extLst>
              </p:cNvPr>
              <p:cNvGraphicFramePr>
                <a:graphicFrameLocks noGrp="1"/>
              </p:cNvGraphicFramePr>
              <p:nvPr>
                <p:extLst>
                  <p:ext uri="{D42A27DB-BD31-4B8C-83A1-F6EECF244321}">
                    <p14:modId xmlns:p14="http://schemas.microsoft.com/office/powerpoint/2010/main" val="1336532841"/>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title="VizSlides">
                <a:extLst>
                  <a:ext uri="{FF2B5EF4-FFF2-40B4-BE49-F238E27FC236}">
                    <a16:creationId xmlns:a16="http://schemas.microsoft.com/office/drawing/2014/main" id="{46B6E044-F7B6-1799-581A-139781AB3331}"/>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639991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D307-5757-8BDD-EF3C-386F7CEA5C0E}"/>
              </a:ext>
            </a:extLst>
          </p:cNvPr>
          <p:cNvSpPr>
            <a:spLocks noGrp="1"/>
          </p:cNvSpPr>
          <p:nvPr>
            <p:ph type="title"/>
          </p:nvPr>
        </p:nvSpPr>
        <p:spPr>
          <a:xfrm>
            <a:off x="3612242" y="125964"/>
            <a:ext cx="5426158" cy="1371600"/>
          </a:xfrm>
        </p:spPr>
        <p:txBody>
          <a:bodyPr>
            <a:normAutofit/>
          </a:bodyPr>
          <a:lstStyle/>
          <a:p>
            <a:r>
              <a:rPr lang="en-US" sz="2400" b="1" dirty="0">
                <a:effectLst/>
                <a:latin typeface="Times New Roman" panose="02020603050405020304" pitchFamily="18" charset="0"/>
                <a:ea typeface="Times New Roman" panose="02020603050405020304" pitchFamily="18" charset="0"/>
              </a:rPr>
              <a:t>Airports</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with most</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incidents</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bird</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strikes</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 Top</a:t>
            </a:r>
            <a:r>
              <a:rPr lang="en-US" sz="2400" b="1" spc="-2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50</a:t>
            </a:r>
            <a:endParaRPr lang="en-IN" sz="2400" b="1" dirty="0"/>
          </a:p>
        </p:txBody>
      </p:sp>
      <p:pic>
        <p:nvPicPr>
          <p:cNvPr id="5" name="Picture Placeholder 4">
            <a:extLst>
              <a:ext uri="{FF2B5EF4-FFF2-40B4-BE49-F238E27FC236}">
                <a16:creationId xmlns:a16="http://schemas.microsoft.com/office/drawing/2014/main" id="{7423E9DE-9D56-60D8-7ADA-913A24A465D4}"/>
              </a:ext>
            </a:extLst>
          </p:cNvPr>
          <p:cNvPicPr>
            <a:picLocks noGrp="1" noChangeAspect="1"/>
          </p:cNvPicPr>
          <p:nvPr>
            <p:ph type="pic" idx="1"/>
          </p:nvPr>
        </p:nvPicPr>
        <p:blipFill>
          <a:blip r:embed="rId2"/>
          <a:stretch>
            <a:fillRect/>
          </a:stretch>
        </p:blipFill>
        <p:spPr>
          <a:xfrm>
            <a:off x="5363451" y="1576873"/>
            <a:ext cx="6748857" cy="5155162"/>
          </a:xfrm>
          <a:prstGeom prst="rect">
            <a:avLst/>
          </a:prstGeom>
          <a:effectLst/>
        </p:spPr>
      </p:pic>
      <p:sp>
        <p:nvSpPr>
          <p:cNvPr id="4" name="Text Placeholder 3">
            <a:extLst>
              <a:ext uri="{FF2B5EF4-FFF2-40B4-BE49-F238E27FC236}">
                <a16:creationId xmlns:a16="http://schemas.microsoft.com/office/drawing/2014/main" id="{FF83A380-FFB7-E4CB-59A8-1F4A3B31E6E1}"/>
              </a:ext>
            </a:extLst>
          </p:cNvPr>
          <p:cNvSpPr>
            <a:spLocks noGrp="1"/>
          </p:cNvSpPr>
          <p:nvPr>
            <p:ph type="body" sz="half" idx="2"/>
          </p:nvPr>
        </p:nvSpPr>
        <p:spPr>
          <a:xfrm>
            <a:off x="1063689" y="1497564"/>
            <a:ext cx="3851892" cy="4432040"/>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Most number of bird strike  incidents had occurred at Dallas airport which is nearly 800 bird hits.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second most dangerous airport for bird strike incident is Sacramento international followed by Salt lake city international with 676 and 479 incidents respectively.</a:t>
            </a:r>
          </a:p>
          <a:p>
            <a:endParaRPr lang="en-IN" dirty="0"/>
          </a:p>
        </p:txBody>
      </p:sp>
    </p:spTree>
    <p:extLst>
      <p:ext uri="{BB962C8B-B14F-4D97-AF65-F5344CB8AC3E}">
        <p14:creationId xmlns:p14="http://schemas.microsoft.com/office/powerpoint/2010/main" val="504176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B9C1-2A14-C1A3-4865-333F6231DD3B}"/>
              </a:ext>
            </a:extLst>
          </p:cNvPr>
          <p:cNvSpPr>
            <a:spLocks noGrp="1"/>
          </p:cNvSpPr>
          <p:nvPr>
            <p:ph type="title"/>
          </p:nvPr>
        </p:nvSpPr>
        <p:spPr>
          <a:xfrm>
            <a:off x="3638939" y="0"/>
            <a:ext cx="5397322" cy="1101425"/>
          </a:xfrm>
        </p:spPr>
        <p:txBody>
          <a:bodyPr/>
          <a:lstStyle/>
          <a:p>
            <a:r>
              <a:rPr lang="en-IN" dirty="0">
                <a:latin typeface="Times New Roman" panose="02020603050405020304" pitchFamily="18" charset="0"/>
                <a:cs typeface="Times New Roman" panose="02020603050405020304" pitchFamily="18" charset="0"/>
              </a:rPr>
              <a:t>Top 10 Bird Species affecting Bird Strike</a:t>
            </a:r>
          </a:p>
        </p:txBody>
      </p:sp>
      <p:pic>
        <p:nvPicPr>
          <p:cNvPr id="5" name="Picture Placeholder 4">
            <a:extLst>
              <a:ext uri="{FF2B5EF4-FFF2-40B4-BE49-F238E27FC236}">
                <a16:creationId xmlns:a16="http://schemas.microsoft.com/office/drawing/2014/main" id="{CBCE735A-851D-7CF7-9E36-8127304282EA}"/>
              </a:ext>
            </a:extLst>
          </p:cNvPr>
          <p:cNvPicPr>
            <a:picLocks noGrp="1" noChangeAspect="1"/>
          </p:cNvPicPr>
          <p:nvPr>
            <p:ph type="pic" idx="1"/>
          </p:nvPr>
        </p:nvPicPr>
        <p:blipFill>
          <a:blip r:embed="rId2"/>
          <a:stretch>
            <a:fillRect/>
          </a:stretch>
        </p:blipFill>
        <p:spPr>
          <a:xfrm>
            <a:off x="4990028" y="1222723"/>
            <a:ext cx="7084760" cy="5484976"/>
          </a:xfrm>
          <a:prstGeom prst="rect">
            <a:avLst/>
          </a:prstGeom>
          <a:effectLst/>
        </p:spPr>
      </p:pic>
      <p:sp>
        <p:nvSpPr>
          <p:cNvPr id="4" name="Text Placeholder 3">
            <a:extLst>
              <a:ext uri="{FF2B5EF4-FFF2-40B4-BE49-F238E27FC236}">
                <a16:creationId xmlns:a16="http://schemas.microsoft.com/office/drawing/2014/main" id="{E0A5CBE8-09D9-2008-EADE-017FCDD9C5E1}"/>
              </a:ext>
            </a:extLst>
          </p:cNvPr>
          <p:cNvSpPr>
            <a:spLocks noGrp="1"/>
          </p:cNvSpPr>
          <p:nvPr>
            <p:ph type="body" sz="half" idx="2"/>
          </p:nvPr>
        </p:nvSpPr>
        <p:spPr>
          <a:xfrm>
            <a:off x="839787" y="1222723"/>
            <a:ext cx="3932237" cy="5484976"/>
          </a:xfrm>
        </p:spPr>
        <p:txBody>
          <a:bodyPr>
            <a:normAutofit/>
          </a:bodyPr>
          <a:lstStyle/>
          <a:p>
            <a:r>
              <a:rPr lang="en-IN" sz="2000" dirty="0">
                <a:latin typeface="Times New Roman" panose="02020603050405020304" pitchFamily="18" charset="0"/>
                <a:cs typeface="Times New Roman" panose="02020603050405020304" pitchFamily="18" charset="0"/>
              </a:rPr>
              <a:t>From the above bubble graph it is observed that the bird species which had been most struck by airplane is Mourning dove, European starling and Rock pigeon with 898, 885 and 596 hits respectively.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50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303F-F3FA-C1D4-D27E-DB890F9F3BA6}"/>
              </a:ext>
            </a:extLst>
          </p:cNvPr>
          <p:cNvSpPr>
            <a:spLocks noGrp="1"/>
          </p:cNvSpPr>
          <p:nvPr>
            <p:ph type="title"/>
          </p:nvPr>
        </p:nvSpPr>
        <p:spPr>
          <a:xfrm>
            <a:off x="4765639" y="74645"/>
            <a:ext cx="3720845" cy="971882"/>
          </a:xfrm>
        </p:spPr>
        <p:txBody>
          <a:bodyPr>
            <a:normAutofit/>
          </a:bodyPr>
          <a:lstStyle/>
          <a:p>
            <a:r>
              <a:rPr lang="en-US" sz="2800" b="1" spc="-20" dirty="0">
                <a:latin typeface="Times New Roman" panose="02020603050405020304" pitchFamily="18" charset="0"/>
                <a:ea typeface="Times New Roman" panose="02020603050405020304" pitchFamily="18" charset="0"/>
                <a:cs typeface="Times New Roman" panose="02020603050405020304" pitchFamily="18" charset="0"/>
              </a:rPr>
              <a:t>Average</a:t>
            </a:r>
            <a:r>
              <a:rPr lang="en-US" sz="28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Cost</a:t>
            </a:r>
            <a:r>
              <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Incurred</a:t>
            </a:r>
            <a:r>
              <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due</a:t>
            </a:r>
            <a:r>
              <a:rPr lang="en-US" sz="2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8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Bird</a:t>
            </a:r>
            <a:r>
              <a:rPr lang="en-US" sz="2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Strikes</a:t>
            </a:r>
            <a:endParaRPr lang="en-IN" sz="2800" b="1" dirty="0">
              <a:latin typeface="Times New Roman" panose="02020603050405020304" pitchFamily="18" charset="0"/>
              <a:cs typeface="Times New Roman" panose="02020603050405020304" pitchFamily="18" charset="0"/>
            </a:endParaRPr>
          </a:p>
        </p:txBody>
      </p:sp>
      <p:pic>
        <p:nvPicPr>
          <p:cNvPr id="10" name="Picture Placeholder 9">
            <a:extLst>
              <a:ext uri="{FF2B5EF4-FFF2-40B4-BE49-F238E27FC236}">
                <a16:creationId xmlns:a16="http://schemas.microsoft.com/office/drawing/2014/main" id="{44D9913C-011C-0DC0-45FA-0E41A3BFE46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8825" y="1735494"/>
            <a:ext cx="7255319" cy="4825374"/>
          </a:xfrm>
          <a:effectLst/>
        </p:spPr>
      </p:pic>
      <p:sp>
        <p:nvSpPr>
          <p:cNvPr id="4" name="Text Placeholder 3">
            <a:extLst>
              <a:ext uri="{FF2B5EF4-FFF2-40B4-BE49-F238E27FC236}">
                <a16:creationId xmlns:a16="http://schemas.microsoft.com/office/drawing/2014/main" id="{E5BA9E30-10FE-1DDF-0DB0-CAFE920AD99A}"/>
              </a:ext>
            </a:extLst>
          </p:cNvPr>
          <p:cNvSpPr>
            <a:spLocks noGrp="1"/>
          </p:cNvSpPr>
          <p:nvPr>
            <p:ph type="body" sz="half" idx="2"/>
          </p:nvPr>
        </p:nvSpPr>
        <p:spPr>
          <a:xfrm>
            <a:off x="926588" y="1485066"/>
            <a:ext cx="3748049" cy="4864152"/>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line chart represents the average amount of money used in order to repair the airplane which had been struck by birds.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average cost of repairing was highest in 2001 which was nearly $ 19K.</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2009, the average cost of repairing was lowest which was nearly $ 3K</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30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F49F-679C-F696-869B-95652AAB86BA}"/>
              </a:ext>
            </a:extLst>
          </p:cNvPr>
          <p:cNvSpPr>
            <a:spLocks noGrp="1"/>
          </p:cNvSpPr>
          <p:nvPr>
            <p:ph type="title"/>
          </p:nvPr>
        </p:nvSpPr>
        <p:spPr>
          <a:xfrm>
            <a:off x="4226768" y="70012"/>
            <a:ext cx="4230996" cy="922175"/>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Phase of</a:t>
            </a:r>
            <a:r>
              <a:rPr lang="en-US" sz="24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flight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24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of strike</a:t>
            </a:r>
            <a:endParaRPr lang="en-IN" sz="2400" b="1" dirty="0">
              <a:latin typeface="Times New Roman" panose="02020603050405020304" pitchFamily="18" charset="0"/>
              <a:cs typeface="Times New Roman" panose="02020603050405020304" pitchFamily="18" charset="0"/>
            </a:endParaRPr>
          </a:p>
        </p:txBody>
      </p:sp>
      <p:pic>
        <p:nvPicPr>
          <p:cNvPr id="8" name="Picture Placeholder 7">
            <a:extLst>
              <a:ext uri="{FF2B5EF4-FFF2-40B4-BE49-F238E27FC236}">
                <a16:creationId xmlns:a16="http://schemas.microsoft.com/office/drawing/2014/main" id="{C2CF9C4D-BE5A-6562-44C3-C074507C04A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99478" y="1718440"/>
            <a:ext cx="7159333" cy="4906295"/>
          </a:xfrm>
          <a:effectLst/>
        </p:spPr>
      </p:pic>
      <p:sp>
        <p:nvSpPr>
          <p:cNvPr id="4" name="Text Placeholder 3">
            <a:extLst>
              <a:ext uri="{FF2B5EF4-FFF2-40B4-BE49-F238E27FC236}">
                <a16:creationId xmlns:a16="http://schemas.microsoft.com/office/drawing/2014/main" id="{81463C98-3FBF-F572-77E4-2E7C2A5734E9}"/>
              </a:ext>
            </a:extLst>
          </p:cNvPr>
          <p:cNvSpPr>
            <a:spLocks noGrp="1"/>
          </p:cNvSpPr>
          <p:nvPr>
            <p:ph type="body" sz="half" idx="2"/>
          </p:nvPr>
        </p:nvSpPr>
        <p:spPr>
          <a:xfrm>
            <a:off x="967241" y="2341984"/>
            <a:ext cx="3932237" cy="5969681"/>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From the pie chart it is observed that most of the bird strike occurs during the approach followed by landing roll.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40% of bird hits happens during approach while the chance of bird strike is least  when airplane is parked or its taxiing.</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1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71D20-5C07-9F43-0001-2826D078AF1A}"/>
              </a:ext>
            </a:extLst>
          </p:cNvPr>
          <p:cNvSpPr>
            <a:spLocks noGrp="1"/>
          </p:cNvSpPr>
          <p:nvPr>
            <p:ph type="title"/>
          </p:nvPr>
        </p:nvSpPr>
        <p:spPr>
          <a:xfrm>
            <a:off x="3505428" y="111966"/>
            <a:ext cx="6198409" cy="725261"/>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Prior</a:t>
            </a:r>
            <a:r>
              <a:rPr lang="en-US" sz="24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Warning</a:t>
            </a:r>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Effect</a:t>
            </a:r>
            <a:r>
              <a:rPr lang="en-US" sz="24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Strike</a:t>
            </a:r>
            <a:r>
              <a:rPr lang="en-US" sz="24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Relation</a:t>
            </a:r>
            <a:endParaRPr lang="en-IN" sz="4000" b="1" dirty="0">
              <a:latin typeface="Times New Roman" panose="02020603050405020304" pitchFamily="18" charset="0"/>
              <a:cs typeface="Times New Roman" panose="02020603050405020304" pitchFamily="18" charset="0"/>
            </a:endParaRPr>
          </a:p>
        </p:txBody>
      </p:sp>
      <p:pic>
        <p:nvPicPr>
          <p:cNvPr id="11" name="Picture Placeholder 10">
            <a:extLst>
              <a:ext uri="{FF2B5EF4-FFF2-40B4-BE49-F238E27FC236}">
                <a16:creationId xmlns:a16="http://schemas.microsoft.com/office/drawing/2014/main" id="{AFD7D174-2A60-1280-06D6-22FDDFEF42D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00307" y="1847461"/>
            <a:ext cx="7246244" cy="4898573"/>
          </a:xfrm>
          <a:effectLst/>
        </p:spPr>
      </p:pic>
      <p:sp>
        <p:nvSpPr>
          <p:cNvPr id="4" name="Text Placeholder 3">
            <a:extLst>
              <a:ext uri="{FF2B5EF4-FFF2-40B4-BE49-F238E27FC236}">
                <a16:creationId xmlns:a16="http://schemas.microsoft.com/office/drawing/2014/main" id="{ED36E892-A1FC-5A1F-BFBE-8957B12FC340}"/>
              </a:ext>
            </a:extLst>
          </p:cNvPr>
          <p:cNvSpPr>
            <a:spLocks noGrp="1"/>
          </p:cNvSpPr>
          <p:nvPr>
            <p:ph type="body" sz="half" idx="2"/>
          </p:nvPr>
        </p:nvSpPr>
        <p:spPr>
          <a:xfrm>
            <a:off x="948838" y="2223179"/>
            <a:ext cx="3932237" cy="3811588"/>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 is observed that in 52%  total cases when pilot was not prior informed about bird strike, their was no damage while their was nearly 0.2 % cases of engine shutdown due to hit.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case when pilot was prior informed about chance of bird strike, their was no damage in 39% of cases while their was 0.14% cases of engine shutdown.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865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009C058D-C617-4935-82E1-181EA7542799}">
  <we:reference id="wa200004798" version="1.0.1.0" store="en-US" storeType="OMEX"/>
  <we:alternateReferences>
    <we:reference id="WA200004798" version="1.0.1.0" store="WA200004798" storeType="OMEX"/>
  </we:alternateReferences>
  <we:properties>
    <we:property name="embedForm" value="&quot;{\&quot;site\&quot;:\&quot;\&quot;,\&quot;domain\&quot;:\&quot;public.tableau.com\&quot;,\&quot;worksheet\&quot;:\&quot;Dashboard1\&quot;,\&quot;dashboard\&quot;:\&quot;Dashboard_16685192925890\&quot;,\&quot;tabs\&quot;:true,\&quot;toolbar\&quot;:true}&quot;"/>
    <we:property name="embedUrl" value="&quot;\&quot;https://public.tableau.com/views/Dashboard_16685192925890/Dashboard1\&quot;&quot;"/>
    <we:property name="filters" value="[]"/>
    <we:property name="isInstalled" value="&quot;true&quot;"/>
    <we:property name="marks" value="[]"/>
    <we:property name="parameters" value="[]"/>
    <we:property name="serverType" value="&quot;\&quot;public\&quot;&quot;"/>
    <we:property name="tabs" value="&quot;null&quot;"/>
    <we:property name="toolbar" value="&quot;null&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Parallax</Template>
  <TotalTime>210</TotalTime>
  <Words>496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Corbel</vt:lpstr>
      <vt:lpstr>Times New Roman</vt:lpstr>
      <vt:lpstr>Parallax</vt:lpstr>
      <vt:lpstr>Bird Strike</vt:lpstr>
      <vt:lpstr>Aim of Project</vt:lpstr>
      <vt:lpstr>Dataset Description</vt:lpstr>
      <vt:lpstr>PowerPoint Presentation</vt:lpstr>
      <vt:lpstr>Airports with most incidents of bird strikes – Top 50</vt:lpstr>
      <vt:lpstr>Top 10 Bird Species affecting Bird Strike</vt:lpstr>
      <vt:lpstr>Average Cost Incurred due to Bird Strikes</vt:lpstr>
      <vt:lpstr>Phase of flight at the time of strike</vt:lpstr>
      <vt:lpstr>Prior Warning and Effect of Strike Relation</vt:lpstr>
      <vt:lpstr>Worst Hit Conditions of Bird Strikes(Yearly)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dc:title>
  <dc:creator>Jenil Doshi</dc:creator>
  <cp:lastModifiedBy>Harsh Doshi</cp:lastModifiedBy>
  <cp:revision>28</cp:revision>
  <dcterms:created xsi:type="dcterms:W3CDTF">2022-11-15T11:57:41Z</dcterms:created>
  <dcterms:modified xsi:type="dcterms:W3CDTF">2023-01-05T09:32:25Z</dcterms:modified>
</cp:coreProperties>
</file>