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6"/>
    <p:sldMasterId id="2147483719" r:id="rId7"/>
    <p:sldMasterId id="2147483740" r:id="rId8"/>
  </p:sldMasterIdLst>
  <p:notesMasterIdLst>
    <p:notesMasterId r:id="rId45"/>
  </p:notesMasterIdLst>
  <p:handoutMasterIdLst>
    <p:handoutMasterId r:id="rId46"/>
  </p:handoutMasterIdLst>
  <p:sldIdLst>
    <p:sldId id="291" r:id="rId9"/>
    <p:sldId id="275" r:id="rId10"/>
    <p:sldId id="274" r:id="rId11"/>
    <p:sldId id="299" r:id="rId12"/>
    <p:sldId id="301" r:id="rId13"/>
    <p:sldId id="302" r:id="rId14"/>
    <p:sldId id="303" r:id="rId15"/>
    <p:sldId id="283" r:id="rId16"/>
    <p:sldId id="304" r:id="rId17"/>
    <p:sldId id="298" r:id="rId18"/>
    <p:sldId id="297" r:id="rId19"/>
    <p:sldId id="290" r:id="rId20"/>
    <p:sldId id="288" r:id="rId21"/>
    <p:sldId id="287" r:id="rId22"/>
    <p:sldId id="286" r:id="rId23"/>
    <p:sldId id="285" r:id="rId24"/>
    <p:sldId id="268" r:id="rId25"/>
    <p:sldId id="267" r:id="rId26"/>
    <p:sldId id="266" r:id="rId27"/>
    <p:sldId id="265" r:id="rId28"/>
    <p:sldId id="264" r:id="rId29"/>
    <p:sldId id="263" r:id="rId30"/>
    <p:sldId id="306" r:id="rId31"/>
    <p:sldId id="293" r:id="rId32"/>
    <p:sldId id="262" r:id="rId33"/>
    <p:sldId id="289" r:id="rId34"/>
    <p:sldId id="292" r:id="rId35"/>
    <p:sldId id="305" r:id="rId36"/>
    <p:sldId id="284" r:id="rId37"/>
    <p:sldId id="256" r:id="rId38"/>
    <p:sldId id="282" r:id="rId39"/>
    <p:sldId id="281" r:id="rId40"/>
    <p:sldId id="280" r:id="rId41"/>
    <p:sldId id="279" r:id="rId42"/>
    <p:sldId id="278" r:id="rId43"/>
    <p:sldId id="27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5C07AB-E007-459B-8F0B-76E3A6DDD954}">
          <p14:sldIdLst>
            <p14:sldId id="291"/>
            <p14:sldId id="275"/>
            <p14:sldId id="274"/>
            <p14:sldId id="299"/>
            <p14:sldId id="301"/>
            <p14:sldId id="302"/>
            <p14:sldId id="303"/>
            <p14:sldId id="283"/>
            <p14:sldId id="304"/>
            <p14:sldId id="298"/>
            <p14:sldId id="297"/>
            <p14:sldId id="290"/>
            <p14:sldId id="288"/>
            <p14:sldId id="287"/>
            <p14:sldId id="286"/>
            <p14:sldId id="285"/>
            <p14:sldId id="268"/>
            <p14:sldId id="267"/>
            <p14:sldId id="266"/>
            <p14:sldId id="265"/>
            <p14:sldId id="264"/>
            <p14:sldId id="263"/>
            <p14:sldId id="306"/>
            <p14:sldId id="293"/>
            <p14:sldId id="262"/>
            <p14:sldId id="289"/>
            <p14:sldId id="292"/>
            <p14:sldId id="305"/>
            <p14:sldId id="284"/>
            <p14:sldId id="256"/>
            <p14:sldId id="282"/>
            <p14:sldId id="281"/>
            <p14:sldId id="280"/>
            <p14:sldId id="279"/>
            <p14:sldId id="278"/>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58"/>
    <p:restoredTop sz="94617"/>
  </p:normalViewPr>
  <p:slideViewPr>
    <p:cSldViewPr snapToGrid="0">
      <p:cViewPr varScale="1">
        <p:scale>
          <a:sx n="123" d="100"/>
          <a:sy n="123" d="100"/>
        </p:scale>
        <p:origin x="336" y="184"/>
      </p:cViewPr>
      <p:guideLst>
        <p:guide orient="horz" pos="2160"/>
        <p:guide pos="384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50B16C-D511-4E44-B4BD-F42DA73FF4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D80271B-96F1-4A72-A169-49AA53DC69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C74707-10CE-42F7-8094-72DC250606AB}" type="datetimeFigureOut">
              <a:rPr lang="en-GB" smtClean="0"/>
              <a:t>17/11/2022</a:t>
            </a:fld>
            <a:endParaRPr lang="en-GB"/>
          </a:p>
        </p:txBody>
      </p:sp>
      <p:sp>
        <p:nvSpPr>
          <p:cNvPr id="4" name="Footer Placeholder 3">
            <a:extLst>
              <a:ext uri="{FF2B5EF4-FFF2-40B4-BE49-F238E27FC236}">
                <a16:creationId xmlns:a16="http://schemas.microsoft.com/office/drawing/2014/main" id="{EE587D4E-CF0E-48BB-8E33-6F1C261694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598499E-B1A4-4B8B-B208-FFE22F9B31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4081A8-C82F-4469-8088-94E7A7375B2B}" type="slidenum">
              <a:rPr lang="en-GB" smtClean="0"/>
              <a:t>‹#›</a:t>
            </a:fld>
            <a:endParaRPr lang="en-GB"/>
          </a:p>
        </p:txBody>
      </p:sp>
    </p:spTree>
    <p:extLst>
      <p:ext uri="{BB962C8B-B14F-4D97-AF65-F5344CB8AC3E}">
        <p14:creationId xmlns:p14="http://schemas.microsoft.com/office/powerpoint/2010/main" val="483310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43565-374D-4BAF-86F6-4A68CA78D645}" type="datetimeFigureOut">
              <a:rPr lang="en-GB" smtClean="0"/>
              <a:t>17/11/2022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6352F-2CD6-4D49-BA30-4B79773A5186}" type="slidenum">
              <a:rPr lang="en-GB" smtClean="0"/>
              <a:t>‹#›</a:t>
            </a:fld>
            <a:endParaRPr lang="en-GB"/>
          </a:p>
        </p:txBody>
      </p:sp>
    </p:spTree>
    <p:extLst>
      <p:ext uri="{BB962C8B-B14F-4D97-AF65-F5344CB8AC3E}">
        <p14:creationId xmlns:p14="http://schemas.microsoft.com/office/powerpoint/2010/main" val="79642122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GB"/>
          </a:p>
        </p:txBody>
      </p:sp>
      <p:sp>
        <p:nvSpPr>
          <p:cNvPr id="5" name="Footer Placeholder 4"/>
          <p:cNvSpPr>
            <a:spLocks noGrp="1"/>
          </p:cNvSpPr>
          <p:nvPr>
            <p:ph type="ftr" sz="quarter" idx="4"/>
          </p:nvPr>
        </p:nvSpPr>
        <p:spPr/>
        <p:txBody>
          <a:bodyPr/>
          <a:lstStyle/>
          <a:p>
            <a:endParaRPr lang="en-GB"/>
          </a:p>
        </p:txBody>
      </p:sp>
      <p:sp>
        <p:nvSpPr>
          <p:cNvPr id="6" name="Slide Number Placeholder 5"/>
          <p:cNvSpPr>
            <a:spLocks noGrp="1"/>
          </p:cNvSpPr>
          <p:nvPr>
            <p:ph type="sldNum" sz="quarter" idx="5"/>
          </p:nvPr>
        </p:nvSpPr>
        <p:spPr/>
        <p:txBody>
          <a:bodyPr/>
          <a:lstStyle/>
          <a:p>
            <a:fld id="{CE66352F-2CD6-4D49-BA30-4B79773A5186}" type="slidenum">
              <a:rPr lang="en-GB" smtClean="0"/>
              <a:t>2</a:t>
            </a:fld>
            <a:endParaRPr lang="en-GB"/>
          </a:p>
        </p:txBody>
      </p:sp>
    </p:spTree>
    <p:extLst>
      <p:ext uri="{BB962C8B-B14F-4D97-AF65-F5344CB8AC3E}">
        <p14:creationId xmlns:p14="http://schemas.microsoft.com/office/powerpoint/2010/main" val="201487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GB"/>
          </a:p>
        </p:txBody>
      </p:sp>
      <p:sp>
        <p:nvSpPr>
          <p:cNvPr id="5" name="Footer Placeholder 4"/>
          <p:cNvSpPr>
            <a:spLocks noGrp="1"/>
          </p:cNvSpPr>
          <p:nvPr>
            <p:ph type="ftr" sz="quarter" idx="4"/>
          </p:nvPr>
        </p:nvSpPr>
        <p:spPr/>
        <p:txBody>
          <a:bodyPr/>
          <a:lstStyle/>
          <a:p>
            <a:endParaRPr lang="en-GB"/>
          </a:p>
        </p:txBody>
      </p:sp>
      <p:sp>
        <p:nvSpPr>
          <p:cNvPr id="6" name="Slide Number Placeholder 5"/>
          <p:cNvSpPr>
            <a:spLocks noGrp="1"/>
          </p:cNvSpPr>
          <p:nvPr>
            <p:ph type="sldNum" sz="quarter" idx="5"/>
          </p:nvPr>
        </p:nvSpPr>
        <p:spPr/>
        <p:txBody>
          <a:bodyPr/>
          <a:lstStyle/>
          <a:p>
            <a:fld id="{CE66352F-2CD6-4D49-BA30-4B79773A5186}" type="slidenum">
              <a:rPr lang="en-GB" smtClean="0"/>
              <a:t>3</a:t>
            </a:fld>
            <a:endParaRPr lang="en-GB"/>
          </a:p>
        </p:txBody>
      </p:sp>
    </p:spTree>
    <p:extLst>
      <p:ext uri="{BB962C8B-B14F-4D97-AF65-F5344CB8AC3E}">
        <p14:creationId xmlns:p14="http://schemas.microsoft.com/office/powerpoint/2010/main" val="279004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Event-B is a modelling language based on discrete transition systems where variables represent the states and guarded events represent the transitions</a:t>
            </a:r>
          </a:p>
          <a:p>
            <a:r>
              <a:rPr lang="en-GB" dirty="0"/>
              <a:t>An Event-B model contains two parts: </a:t>
            </a:r>
          </a:p>
          <a:p>
            <a:r>
              <a:rPr lang="en-GB" dirty="0"/>
              <a:t>+ contexts contain the static part of the model, that is the carrier sets (i.e., types), constants, and axioms constraining them.</a:t>
            </a:r>
          </a:p>
          <a:p>
            <a:r>
              <a:rPr lang="en-GB" dirty="0"/>
              <a:t>+ machines contain the dynamic part of the model, that is the variables and events.</a:t>
            </a:r>
          </a:p>
          <a:p>
            <a:r>
              <a:rPr lang="en-GB" dirty="0"/>
              <a:t>The mathematical language of Event-B is first-order logic and set theory and can be (user-)EXTENDED by the Theory plug-in.</a:t>
            </a:r>
          </a:p>
          <a:p>
            <a:endParaRPr lang="en-GB" dirty="0"/>
          </a:p>
          <a:p>
            <a:r>
              <a:rPr lang="en-GB" dirty="0"/>
              <a:t>(@</a:t>
            </a:r>
            <a:r>
              <a:rPr lang="en-GB" dirty="0" err="1"/>
              <a:t>Asieh</a:t>
            </a:r>
            <a:r>
              <a:rPr lang="en-GB" dirty="0"/>
              <a:t>: This is to highlight the important of extensibility for Event-B)</a:t>
            </a:r>
          </a:p>
          <a:p>
            <a:endParaRPr lang="en-GB" dirty="0"/>
          </a:p>
          <a:p>
            <a:r>
              <a:rPr lang="en-GB" dirty="0"/>
              <a:t>Event-B is highly extensible, both at the mathematical-language level and at the modelling level. We highlight some of the extensions that influence our work here</a:t>
            </a:r>
          </a:p>
          <a:p>
            <a:pPr marL="171450" indent="-171450">
              <a:buFontTx/>
              <a:buChar char="-"/>
            </a:pPr>
            <a:r>
              <a:rPr lang="en-GB" dirty="0"/>
              <a:t>The theory plug-in allows the mathematical language of Event-B with new operators and supporting reasoning</a:t>
            </a:r>
          </a:p>
          <a:p>
            <a:pPr marL="171450" indent="-171450">
              <a:buFontTx/>
              <a:buChar char="-"/>
            </a:pPr>
            <a:r>
              <a:rPr lang="en-GB" dirty="0"/>
              <a:t>UML-B allows inputting models with a UML-like diagrammatic notation.</a:t>
            </a:r>
          </a:p>
          <a:p>
            <a:pPr marL="171450" indent="-171450">
              <a:buFontTx/>
              <a:buChar char="-"/>
            </a:pPr>
            <a:endParaRPr lang="en-GB" dirty="0"/>
          </a:p>
          <a:p>
            <a:pPr marL="0" indent="0">
              <a:buFontTx/>
              <a:buNone/>
            </a:pPr>
            <a:endParaRPr lang="en-GB" dirty="0"/>
          </a:p>
        </p:txBody>
      </p:sp>
      <p:sp>
        <p:nvSpPr>
          <p:cNvPr id="4" name="Slide Number Placeholder 3"/>
          <p:cNvSpPr>
            <a:spLocks noGrp="1"/>
          </p:cNvSpPr>
          <p:nvPr>
            <p:ph type="sldNum" sz="quarter" idx="5"/>
          </p:nvPr>
        </p:nvSpPr>
        <p:spPr/>
        <p:txBody>
          <a:bodyPr/>
          <a:lstStyle/>
          <a:p>
            <a:fld id="{C2FA50D6-6132-4FF4-AFC5-01B946DDB4AB}" type="slidenum">
              <a:rPr lang="en-GB" smtClean="0"/>
              <a:t>4</a:t>
            </a:fld>
            <a:endParaRPr lang="en-GB"/>
          </a:p>
        </p:txBody>
      </p:sp>
    </p:spTree>
    <p:extLst>
      <p:ext uri="{BB962C8B-B14F-4D97-AF65-F5344CB8AC3E}">
        <p14:creationId xmlns:p14="http://schemas.microsoft.com/office/powerpoint/2010/main" val="245137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the Rodin Editor and Camille came quite close with the purpose of having a text editor input, it is still insufficient.</a:t>
            </a:r>
          </a:p>
          <a:p>
            <a:pPr marL="171450" indent="-171450">
              <a:buFontTx/>
              <a:buChar char="-"/>
            </a:pPr>
            <a:r>
              <a:rPr lang="en-GB" dirty="0"/>
              <a:t>The serialisation is still XMI making version control (e.g., Git) and teamworking difficult.</a:t>
            </a:r>
          </a:p>
          <a:p>
            <a:pPr marL="171450" indent="-171450">
              <a:buFontTx/>
              <a:buChar char="-"/>
            </a:pPr>
            <a:r>
              <a:rPr lang="en-GB" dirty="0"/>
              <a:t>We can think of Event-B as a domain-specific language and there are mature frameworks for developing text editor for DSLs, such as </a:t>
            </a:r>
            <a:r>
              <a:rPr lang="en-GB" dirty="0" err="1"/>
              <a:t>XText</a:t>
            </a:r>
            <a:r>
              <a:rPr lang="en-GB" dirty="0"/>
              <a:t>.</a:t>
            </a:r>
          </a:p>
          <a:p>
            <a:pPr marL="171450" indent="-171450">
              <a:buFontTx/>
              <a:buChar char="-"/>
            </a:pPr>
            <a:r>
              <a:rPr lang="en-GB" dirty="0" err="1"/>
              <a:t>XText</a:t>
            </a:r>
            <a:r>
              <a:rPr lang="en-GB" dirty="0"/>
              <a:t> relies on Eclipse Modelling Framework (EMF) for implementing the modelling languages. Both Rodin Editor and Camille rely on some EMF model of Event-B (previously developed), so why not utilise </a:t>
            </a:r>
            <a:r>
              <a:rPr lang="en-GB" dirty="0" err="1"/>
              <a:t>XText</a:t>
            </a:r>
            <a:r>
              <a:rPr lang="en-GB" dirty="0"/>
              <a:t> with the EMF model of Event-B. </a:t>
            </a:r>
          </a:p>
          <a:p>
            <a:pPr marL="171450" indent="-171450">
              <a:buFontTx/>
              <a:buChar char="-"/>
            </a:pPr>
            <a:r>
              <a:rPr lang="en-GB" dirty="0"/>
              <a:t>Before we embark on developing </a:t>
            </a:r>
            <a:r>
              <a:rPr lang="en-GB" dirty="0" err="1"/>
              <a:t>CamilleX</a:t>
            </a:r>
            <a:r>
              <a:rPr lang="en-GB" dirty="0"/>
              <a:t>, we set of design principles</a:t>
            </a:r>
          </a:p>
          <a:p>
            <a:pPr marL="628650" lvl="1" indent="-171450">
              <a:buFontTx/>
              <a:buChar char="-"/>
            </a:pPr>
            <a:r>
              <a:rPr lang="en-GB" dirty="0"/>
              <a:t>The first principle (the most important one) is reuse the exiting Event-B tools core (static checker, proof obligation generators, etc.) as much as possible.</a:t>
            </a:r>
          </a:p>
          <a:p>
            <a:pPr marL="628650" lvl="1" indent="-171450">
              <a:buFontTx/>
              <a:buChar char="-"/>
            </a:pPr>
            <a:r>
              <a:rPr lang="en-GB" dirty="0"/>
              <a:t>Embracing the extensibility of Event-B/Rodin by supporting the direct extension of Event-B syntax while providing compatibility with high-level models such as UML-B.</a:t>
            </a:r>
          </a:p>
          <a:p>
            <a:pPr marL="171450" lvl="0" indent="-171450">
              <a:buFontTx/>
              <a:buChar char="-"/>
            </a:pPr>
            <a:r>
              <a:rPr lang="en-GB" dirty="0"/>
              <a:t>In passing, we utilise the Event-B EMF and EMF-2-EMF framework</a:t>
            </a:r>
          </a:p>
          <a:p>
            <a:pPr marL="171450" lvl="0" indent="-171450">
              <a:buFontTx/>
              <a:buChar char="-"/>
            </a:pPr>
            <a:endParaRPr lang="en-GB" dirty="0"/>
          </a:p>
          <a:p>
            <a:pPr marL="171450" lvl="0" indent="-171450">
              <a:buFontTx/>
              <a:buChar char="-"/>
            </a:pPr>
            <a:r>
              <a:rPr lang="en-GB" dirty="0"/>
              <a:t>(@</a:t>
            </a:r>
            <a:r>
              <a:rPr lang="en-GB" dirty="0" err="1"/>
              <a:t>Asieh</a:t>
            </a:r>
            <a:r>
              <a:rPr lang="en-GB" dirty="0"/>
              <a:t>: Time for Colin to talk about them on the next couple of slides).</a:t>
            </a:r>
          </a:p>
        </p:txBody>
      </p:sp>
      <p:sp>
        <p:nvSpPr>
          <p:cNvPr id="4" name="Slide Number Placeholder 3"/>
          <p:cNvSpPr>
            <a:spLocks noGrp="1"/>
          </p:cNvSpPr>
          <p:nvPr>
            <p:ph type="sldNum" sz="quarter" idx="5"/>
          </p:nvPr>
        </p:nvSpPr>
        <p:spPr/>
        <p:txBody>
          <a:bodyPr/>
          <a:lstStyle/>
          <a:p>
            <a:fld id="{C2FA50D6-6132-4FF4-AFC5-01B946DDB4AB}" type="slidenum">
              <a:rPr lang="en-GB" smtClean="0"/>
              <a:t>5</a:t>
            </a:fld>
            <a:endParaRPr lang="en-GB"/>
          </a:p>
        </p:txBody>
      </p:sp>
    </p:spTree>
    <p:extLst>
      <p:ext uri="{BB962C8B-B14F-4D97-AF65-F5344CB8AC3E}">
        <p14:creationId xmlns:p14="http://schemas.microsoft.com/office/powerpoint/2010/main" val="383896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lang="en-GB" dirty="0" err="1"/>
              <a:t>Asieh</a:t>
            </a:r>
            <a:r>
              <a:rPr lang="en-GB" dirty="0"/>
              <a:t>: Jus talk through the above diagram starting from the left to right. The arrows inside the box are automatic. The Arrow from Event-B EMF to </a:t>
            </a:r>
            <a:r>
              <a:rPr lang="en-GB" dirty="0" err="1"/>
              <a:t>XMachine</a:t>
            </a:r>
            <a:r>
              <a:rPr lang="en-GB" dirty="0"/>
              <a:t>/</a:t>
            </a:r>
            <a:r>
              <a:rPr lang="en-GB" dirty="0" err="1"/>
              <a:t>XContext</a:t>
            </a:r>
            <a:r>
              <a:rPr lang="en-GB" dirty="0"/>
              <a:t> can be invoked manually.</a:t>
            </a:r>
          </a:p>
          <a:p>
            <a:r>
              <a:rPr lang="en-GB" dirty="0"/>
              <a:t>- Extended Event-B EMF is to support extensions such as machine inclusions, records, etc.</a:t>
            </a:r>
          </a:p>
        </p:txBody>
      </p:sp>
      <p:sp>
        <p:nvSpPr>
          <p:cNvPr id="4" name="Slide Number Placeholder 3"/>
          <p:cNvSpPr>
            <a:spLocks noGrp="1"/>
          </p:cNvSpPr>
          <p:nvPr>
            <p:ph type="sldNum" sz="quarter" idx="5"/>
          </p:nvPr>
        </p:nvSpPr>
        <p:spPr/>
        <p:txBody>
          <a:bodyPr/>
          <a:lstStyle/>
          <a:p>
            <a:fld id="{C2FA50D6-6132-4FF4-AFC5-01B946DDB4AB}" type="slidenum">
              <a:rPr lang="en-GB" smtClean="0"/>
              <a:t>6</a:t>
            </a:fld>
            <a:endParaRPr lang="en-GB"/>
          </a:p>
        </p:txBody>
      </p:sp>
    </p:spTree>
    <p:extLst>
      <p:ext uri="{BB962C8B-B14F-4D97-AF65-F5344CB8AC3E}">
        <p14:creationId xmlns:p14="http://schemas.microsoft.com/office/powerpoint/2010/main" val="113984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lang="en-GB" dirty="0" err="1"/>
              <a:t>Asieh</a:t>
            </a:r>
            <a:r>
              <a:rPr lang="en-GB" dirty="0"/>
              <a:t>: Jus talk through the above diagram starting from the left to right. The arrows inside the box are automatic. The Arrow from Event-B EMF to </a:t>
            </a:r>
            <a:r>
              <a:rPr lang="en-GB" dirty="0" err="1"/>
              <a:t>XMachine</a:t>
            </a:r>
            <a:r>
              <a:rPr lang="en-GB" dirty="0"/>
              <a:t>/</a:t>
            </a:r>
            <a:r>
              <a:rPr lang="en-GB" dirty="0" err="1"/>
              <a:t>XContext</a:t>
            </a:r>
            <a:r>
              <a:rPr lang="en-GB" dirty="0"/>
              <a:t> can be invoked manually.</a:t>
            </a:r>
          </a:p>
          <a:p>
            <a:r>
              <a:rPr lang="en-GB" dirty="0"/>
              <a:t>- Extended Event-B EMF is to support extensions such as machine inclusions, records, etc.</a:t>
            </a:r>
          </a:p>
        </p:txBody>
      </p:sp>
      <p:sp>
        <p:nvSpPr>
          <p:cNvPr id="4" name="Slide Number Placeholder 3"/>
          <p:cNvSpPr>
            <a:spLocks noGrp="1"/>
          </p:cNvSpPr>
          <p:nvPr>
            <p:ph type="sldNum" sz="quarter" idx="5"/>
          </p:nvPr>
        </p:nvSpPr>
        <p:spPr/>
        <p:txBody>
          <a:bodyPr/>
          <a:lstStyle/>
          <a:p>
            <a:fld id="{C2FA50D6-6132-4FF4-AFC5-01B946DDB4AB}" type="slidenum">
              <a:rPr lang="en-GB" smtClean="0"/>
              <a:t>7</a:t>
            </a:fld>
            <a:endParaRPr lang="en-GB"/>
          </a:p>
        </p:txBody>
      </p:sp>
    </p:spTree>
    <p:extLst>
      <p:ext uri="{BB962C8B-B14F-4D97-AF65-F5344CB8AC3E}">
        <p14:creationId xmlns:p14="http://schemas.microsoft.com/office/powerpoint/2010/main" val="24208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GB"/>
          </a:p>
        </p:txBody>
      </p:sp>
      <p:sp>
        <p:nvSpPr>
          <p:cNvPr id="5" name="Footer Placeholder 4"/>
          <p:cNvSpPr>
            <a:spLocks noGrp="1"/>
          </p:cNvSpPr>
          <p:nvPr>
            <p:ph type="ftr" sz="quarter" idx="4"/>
          </p:nvPr>
        </p:nvSpPr>
        <p:spPr/>
        <p:txBody>
          <a:bodyPr/>
          <a:lstStyle/>
          <a:p>
            <a:endParaRPr lang="en-GB"/>
          </a:p>
        </p:txBody>
      </p:sp>
      <p:sp>
        <p:nvSpPr>
          <p:cNvPr id="6" name="Slide Number Placeholder 5"/>
          <p:cNvSpPr>
            <a:spLocks noGrp="1"/>
          </p:cNvSpPr>
          <p:nvPr>
            <p:ph type="sldNum" sz="quarter" idx="5"/>
          </p:nvPr>
        </p:nvSpPr>
        <p:spPr/>
        <p:txBody>
          <a:bodyPr/>
          <a:lstStyle/>
          <a:p>
            <a:fld id="{CE66352F-2CD6-4D49-BA30-4B79773A5186}" type="slidenum">
              <a:rPr lang="en-GB" smtClean="0"/>
              <a:t>32</a:t>
            </a:fld>
            <a:endParaRPr lang="en-GB"/>
          </a:p>
        </p:txBody>
      </p:sp>
    </p:spTree>
    <p:extLst>
      <p:ext uri="{BB962C8B-B14F-4D97-AF65-F5344CB8AC3E}">
        <p14:creationId xmlns:p14="http://schemas.microsoft.com/office/powerpoint/2010/main" val="2396209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Slide">
    <p:bg>
      <p:bgPr>
        <a:solidFill>
          <a:srgbClr val="8D3970"/>
        </a:solidFill>
        <a:effectLst/>
      </p:bgPr>
    </p:bg>
    <p:spTree>
      <p:nvGrpSpPr>
        <p:cNvPr id="1" name=""/>
        <p:cNvGrpSpPr/>
        <p:nvPr/>
      </p:nvGrpSpPr>
      <p:grpSpPr>
        <a:xfrm>
          <a:off x="0" y="0"/>
          <a:ext cx="0" cy="0"/>
          <a:chOff x="0" y="0"/>
          <a:chExt cx="0" cy="0"/>
        </a:xfrm>
      </p:grpSpPr>
      <p:pic>
        <p:nvPicPr>
          <p:cNvPr id="5" name="University Logo (White)" descr="Graphical user interface&#10;&#10;Description automatically generated with medium confidence">
            <a:extLst>
              <a:ext uri="{FF2B5EF4-FFF2-40B4-BE49-F238E27FC236}">
                <a16:creationId xmlns:a16="http://schemas.microsoft.com/office/drawing/2014/main" id="{F0088FCF-949B-B147-BBF9-F54C754CB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95600" y="1340768"/>
            <a:ext cx="6696744" cy="3766249"/>
          </a:xfrm>
          <a:prstGeom prst="rect">
            <a:avLst/>
          </a:prstGeom>
        </p:spPr>
      </p:pic>
    </p:spTree>
    <p:extLst>
      <p:ext uri="{BB962C8B-B14F-4D97-AF65-F5344CB8AC3E}">
        <p14:creationId xmlns:p14="http://schemas.microsoft.com/office/powerpoint/2010/main" val="197599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EDBE-D67F-EE4C-9DF0-39F41414B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319BB2-0E96-964C-BF65-A8C41DB60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6E1A06-D516-6A48-AE85-F51C37FA59A7}"/>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92D0A936-E60B-6B41-850C-A3A46D7CBA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AD4B0-327B-F740-BB5C-D76AB1D4B605}"/>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27468825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282C-A8F8-2047-9BEE-E71B9DD77C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E0BB3E-D05C-6540-9A38-5355A3BE04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06B359-3DC3-5F45-B10C-DF7503195EDC}"/>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C1D8692C-9444-324B-82C8-74DEFB4CB3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063975-16FB-1942-9F8F-9C20C51F2499}"/>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22279538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9EB5-03FB-1D41-86CD-14F5AEBA8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70F02A-8DE7-B34B-812E-E7E8AC9AC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6DA3AC-6912-3C40-AC86-4835CA8B268B}"/>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A0DE2E72-8B17-CD48-8B94-CF58A9A6DB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5624C-9D44-D24E-B36E-D078EA4EEE5C}"/>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39145470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D235-3B0E-5840-A2BC-834FC3C4D9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B8786C-19AD-7C44-9BF9-720FD7A8DB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0D2CDD-A0B4-6844-9C0A-E9C5514614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4989DA-DA4C-8E4C-89E4-ADFBE9647F8F}"/>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6" name="Footer Placeholder 5">
            <a:extLst>
              <a:ext uri="{FF2B5EF4-FFF2-40B4-BE49-F238E27FC236}">
                <a16:creationId xmlns:a16="http://schemas.microsoft.com/office/drawing/2014/main" id="{3A57784A-4AF0-4B42-95EC-CC70BA5F9C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880550-3548-C34E-80B8-27A04DC3FB8D}"/>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29662074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11BD-7F60-904E-A106-3BC379C81A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27CE1A-FC23-8743-A9CE-2F5B0736E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7B6C3F-36B0-514E-B756-5115D88B89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0C9D54-AE1B-3743-BD14-DEAB3F731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B685B1-AD28-3C4D-AC5C-AE11F5324E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975FA5B-1005-2540-AF4F-5147656AE032}"/>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8" name="Footer Placeholder 7">
            <a:extLst>
              <a:ext uri="{FF2B5EF4-FFF2-40B4-BE49-F238E27FC236}">
                <a16:creationId xmlns:a16="http://schemas.microsoft.com/office/drawing/2014/main" id="{4BDCD3B1-CEAF-0D4D-B40F-2A51B35B0F7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373A49-38E9-174A-8DAD-D8151F1A5029}"/>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4109119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195-1F31-2A47-A033-D8D4B47A997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F110A4-5BEC-5F4D-A937-0A3E778F6D7F}"/>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4" name="Footer Placeholder 3">
            <a:extLst>
              <a:ext uri="{FF2B5EF4-FFF2-40B4-BE49-F238E27FC236}">
                <a16:creationId xmlns:a16="http://schemas.microsoft.com/office/drawing/2014/main" id="{84010C82-77B9-F543-924B-676BFF9834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FCB630-6D58-5B46-8BAD-777F0AB15329}"/>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31299209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451EFF-D732-7143-AB2B-3B7C8E937BCB}"/>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3" name="Footer Placeholder 2">
            <a:extLst>
              <a:ext uri="{FF2B5EF4-FFF2-40B4-BE49-F238E27FC236}">
                <a16:creationId xmlns:a16="http://schemas.microsoft.com/office/drawing/2014/main" id="{EA293787-FF77-064B-9EBD-E4FDF93182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4755F0-2B23-B54E-A1DD-C65DE313254B}"/>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3640160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0200-A121-344B-AFA6-D4A6F6765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6C1CC9-B679-F641-82AA-B51637D7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8EF864-C27B-5548-948B-37E9696F7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BEE56-30B3-D84B-A07B-A8A4ABFF757B}"/>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6" name="Footer Placeholder 5">
            <a:extLst>
              <a:ext uri="{FF2B5EF4-FFF2-40B4-BE49-F238E27FC236}">
                <a16:creationId xmlns:a16="http://schemas.microsoft.com/office/drawing/2014/main" id="{4A185090-DD87-AB48-8D10-4C13F3CB8B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FBF10D-91EB-8F40-80CA-082CA18E4514}"/>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41706005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5AEB-0C2B-964B-905B-11486C194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B90346-428A-2F49-9741-EAB1886CA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94DFB1-5C26-0E44-B9EE-D4FA81E25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1C7606-1426-4D45-BF73-1F62CFF6D358}"/>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6" name="Footer Placeholder 5">
            <a:extLst>
              <a:ext uri="{FF2B5EF4-FFF2-40B4-BE49-F238E27FC236}">
                <a16:creationId xmlns:a16="http://schemas.microsoft.com/office/drawing/2014/main" id="{73778751-207D-294C-8500-CC4FAA0EF8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BFD2BF-0580-264E-A521-E15E349D3E03}"/>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198709140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328E-128F-F241-BCF7-C9AD622B77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FAE598-4913-794F-975B-A88D3EB656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ED69AF-C517-3043-82E7-AEBFFCBF35C6}"/>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59C3A3E8-92E8-9D4D-9623-4CE5007772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8B57BF-F54E-9149-8B57-BC6F9BC4F530}"/>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1379498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ory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54560" y="2060849"/>
            <a:ext cx="7591573" cy="1226567"/>
          </a:xfrm>
          <a:prstGeom prst="rect">
            <a:avLst/>
          </a:prstGeom>
        </p:spPr>
        <p:txBody>
          <a:bodyPr anchor="ctr" anchorCtr="0"/>
          <a:lstStyle>
            <a:lvl1pPr algn="l">
              <a:defRPr sz="3200" b="1" spc="-150" baseline="0">
                <a:solidFill>
                  <a:schemeClr val="bg1"/>
                </a:solidFill>
              </a:defRPr>
            </a:lvl1pPr>
          </a:lstStyle>
          <a:p>
            <a:r>
              <a:rPr lang="en-US" dirty="0"/>
              <a:t>Presentation title</a:t>
            </a:r>
            <a:endParaRPr lang="en-GB" dirty="0"/>
          </a:p>
        </p:txBody>
      </p:sp>
      <p:sp>
        <p:nvSpPr>
          <p:cNvPr id="3" name="Subtitle 2"/>
          <p:cNvSpPr>
            <a:spLocks noGrp="1"/>
          </p:cNvSpPr>
          <p:nvPr>
            <p:ph type="subTitle" idx="1"/>
          </p:nvPr>
        </p:nvSpPr>
        <p:spPr>
          <a:xfrm>
            <a:off x="2351584" y="3287415"/>
            <a:ext cx="7584843" cy="864096"/>
          </a:xfrm>
          <a:prstGeom prst="rect">
            <a:avLst/>
          </a:prstGeom>
        </p:spPr>
        <p:txBody>
          <a:bodyPr anchor="ctr" anchorCtr="0"/>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Text Placeholder 3"/>
          <p:cNvSpPr>
            <a:spLocks noGrp="1"/>
          </p:cNvSpPr>
          <p:nvPr>
            <p:ph type="body" sz="quarter" idx="10" hasCustomPrompt="1"/>
          </p:nvPr>
        </p:nvSpPr>
        <p:spPr>
          <a:xfrm>
            <a:off x="2351584" y="4149081"/>
            <a:ext cx="3071283" cy="359395"/>
          </a:xfrm>
          <a:prstGeom prst="rect">
            <a:avLst/>
          </a:prstGeom>
        </p:spPr>
        <p:txBody>
          <a:bodyPr/>
          <a:lstStyle>
            <a:lvl1pPr marL="0" indent="0">
              <a:buNone/>
              <a:defRPr sz="1400">
                <a:solidFill>
                  <a:schemeClr val="bg1"/>
                </a:solidFill>
              </a:defRPr>
            </a:lvl1pPr>
          </a:lstStyle>
          <a:p>
            <a:pPr lvl="0"/>
            <a:r>
              <a:rPr lang="en-GB" dirty="0"/>
              <a:t>22 June 2021</a:t>
            </a:r>
          </a:p>
        </p:txBody>
      </p:sp>
      <p:pic>
        <p:nvPicPr>
          <p:cNvPr id="8" name="University Logo (White)" descr="Graphical user interface&#10;&#10;Description automatically generated with medium confidence">
            <a:extLst>
              <a:ext uri="{FF2B5EF4-FFF2-40B4-BE49-F238E27FC236}">
                <a16:creationId xmlns:a16="http://schemas.microsoft.com/office/drawing/2014/main" id="{690D8698-B266-5044-8D4C-B57C74229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1546" y="-279124"/>
            <a:ext cx="2880320" cy="1619892"/>
          </a:xfrm>
          <a:prstGeom prst="rect">
            <a:avLst/>
          </a:prstGeom>
        </p:spPr>
      </p:pic>
    </p:spTree>
    <p:extLst>
      <p:ext uri="{BB962C8B-B14F-4D97-AF65-F5344CB8AC3E}">
        <p14:creationId xmlns:p14="http://schemas.microsoft.com/office/powerpoint/2010/main" val="3312261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5B76A-4E18-9042-AF6D-9D773D6729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57BEE6-017A-E04E-864D-71736EB1A5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39842-D1B2-CE41-99FE-2553C4427541}"/>
              </a:ext>
            </a:extLst>
          </p:cNvPr>
          <p:cNvSpPr>
            <a:spLocks noGrp="1"/>
          </p:cNvSpPr>
          <p:nvPr>
            <p:ph type="dt" sz="half" idx="10"/>
          </p:nvPr>
        </p:nvSpPr>
        <p:spPr/>
        <p:txBody>
          <a:body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EFF20840-A03A-BC42-A717-9A69ADB6EB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638FDC-8F22-F140-B725-16A8D0DEA367}"/>
              </a:ext>
            </a:extLst>
          </p:cNvPr>
          <p:cNvSpPr>
            <a:spLocks noGrp="1"/>
          </p:cNvSpPr>
          <p:nvPr>
            <p:ph type="sldNum" sz="quarter" idx="12"/>
          </p:nvPr>
        </p:nvSpPr>
        <p:spPr/>
        <p:txBody>
          <a:bodyPr/>
          <a:lstStyle/>
          <a:p>
            <a:fld id="{65C414FB-E5B9-AE4A-9A0F-F545AF2B63FF}" type="slidenum">
              <a:rPr lang="en-GB" smtClean="0"/>
              <a:t>‹#›</a:t>
            </a:fld>
            <a:endParaRPr lang="en-GB"/>
          </a:p>
        </p:txBody>
      </p:sp>
    </p:spTree>
    <p:extLst>
      <p:ext uri="{BB962C8B-B14F-4D97-AF65-F5344CB8AC3E}">
        <p14:creationId xmlns:p14="http://schemas.microsoft.com/office/powerpoint/2010/main" val="192195829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73621" y="376242"/>
            <a:ext cx="10449983" cy="769937"/>
          </a:xfrm>
        </p:spPr>
        <p:txBody>
          <a:bodyPr>
            <a:noAutofit/>
          </a:bodyPr>
          <a:lstStyle>
            <a:lvl1pPr>
              <a:defRPr sz="2900" b="1" i="0">
                <a:solidFill>
                  <a:srgbClr val="000000"/>
                </a:solidFill>
              </a:defRPr>
            </a:lvl1pPr>
          </a:lstStyle>
          <a:p>
            <a:r>
              <a:rPr lang="en-US" noProof="0"/>
              <a:t>Click to edit Master title style</a:t>
            </a:r>
            <a:endParaRPr lang="en-GB" noProof="0"/>
          </a:p>
        </p:txBody>
      </p:sp>
      <p:sp>
        <p:nvSpPr>
          <p:cNvPr id="4" name="Content Placeholder 3"/>
          <p:cNvSpPr>
            <a:spLocks noGrp="1"/>
          </p:cNvSpPr>
          <p:nvPr>
            <p:ph sz="quarter" idx="16"/>
          </p:nvPr>
        </p:nvSpPr>
        <p:spPr>
          <a:xfrm>
            <a:off x="571499" y="1152001"/>
            <a:ext cx="11034184" cy="468312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4">
            <a:extLst>
              <a:ext uri="{FF2B5EF4-FFF2-40B4-BE49-F238E27FC236}">
                <a16:creationId xmlns:a16="http://schemas.microsoft.com/office/drawing/2014/main" id="{40ED2A02-9E65-4569-BBCD-2C5B2EABF4A7}"/>
              </a:ext>
            </a:extLst>
          </p:cNvPr>
          <p:cNvSpPr>
            <a:spLocks noGrp="1"/>
          </p:cNvSpPr>
          <p:nvPr>
            <p:ph type="sldNum" sz="quarter" idx="17"/>
          </p:nvPr>
        </p:nvSpPr>
        <p:spPr/>
        <p:txBody>
          <a:bodyPr/>
          <a:lstStyle>
            <a:lvl1pPr>
              <a:defRPr/>
            </a:lvl1pPr>
          </a:lstStyle>
          <a:p>
            <a:pPr>
              <a:defRPr/>
            </a:pPr>
            <a:fld id="{3076E950-EBDD-47C4-A801-74CF5A828DF0}" type="slidenum">
              <a:rPr lang="en-GB" altLang="en-US"/>
              <a:pPr>
                <a:defRPr/>
              </a:pPr>
              <a:t>‹#›</a:t>
            </a:fld>
            <a:endParaRPr lang="en-GB" altLang="en-US"/>
          </a:p>
        </p:txBody>
      </p:sp>
    </p:spTree>
    <p:extLst>
      <p:ext uri="{BB962C8B-B14F-4D97-AF65-F5344CB8AC3E}">
        <p14:creationId xmlns:p14="http://schemas.microsoft.com/office/powerpoint/2010/main" val="2696600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62771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84292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0418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s End Slide">
    <p:spTree>
      <p:nvGrpSpPr>
        <p:cNvPr id="1" name=""/>
        <p:cNvGrpSpPr/>
        <p:nvPr/>
      </p:nvGrpSpPr>
      <p:grpSpPr>
        <a:xfrm>
          <a:off x="0" y="0"/>
          <a:ext cx="0" cy="0"/>
          <a:chOff x="0" y="0"/>
          <a:chExt cx="0" cy="0"/>
        </a:xfrm>
      </p:grpSpPr>
      <p:sp>
        <p:nvSpPr>
          <p:cNvPr id="8" name="Title 1"/>
          <p:cNvSpPr txBox="1"/>
          <p:nvPr userDrawn="1"/>
        </p:nvSpPr>
        <p:spPr>
          <a:xfrm>
            <a:off x="2351584" y="2700210"/>
            <a:ext cx="7584843" cy="584775"/>
          </a:xfrm>
          <a:prstGeom prst="rect">
            <a:avLst/>
          </a:prstGeom>
          <a:noFill/>
        </p:spPr>
        <p:txBody>
          <a:bodyPr wrap="square" rtlCol="0">
            <a:spAutoFit/>
          </a:bodyPr>
          <a:lstStyle/>
          <a:p>
            <a:r>
              <a:rPr lang="en-GB" sz="3200" b="1" spc="-150" dirty="0">
                <a:solidFill>
                  <a:schemeClr val="bg1"/>
                </a:solidFill>
              </a:rPr>
              <a:t>YOUR</a:t>
            </a:r>
            <a:r>
              <a:rPr lang="en-GB" sz="3200" b="1" spc="-150" baseline="0" dirty="0">
                <a:solidFill>
                  <a:schemeClr val="bg1"/>
                </a:solidFill>
              </a:rPr>
              <a:t> QUESTIONS</a:t>
            </a:r>
            <a:endParaRPr lang="en-GB" sz="3200" b="1" spc="-150" dirty="0">
              <a:solidFill>
                <a:schemeClr val="bg1"/>
              </a:solidFill>
            </a:endParaRPr>
          </a:p>
        </p:txBody>
      </p:sp>
      <p:sp>
        <p:nvSpPr>
          <p:cNvPr id="6" name="Content Placeholder 2"/>
          <p:cNvSpPr>
            <a:spLocks noGrp="1"/>
          </p:cNvSpPr>
          <p:nvPr>
            <p:ph sz="quarter" idx="11" hasCustomPrompt="1"/>
          </p:nvPr>
        </p:nvSpPr>
        <p:spPr>
          <a:xfrm>
            <a:off x="2351584" y="3356522"/>
            <a:ext cx="7584843" cy="1800671"/>
          </a:xfrm>
          <a:prstGeom prst="rect">
            <a:avLst/>
          </a:prstGeom>
        </p:spPr>
        <p:txBody>
          <a:bodyPr/>
          <a:lstStyle>
            <a:lvl1pPr marL="0" indent="0">
              <a:buNone/>
              <a:defRPr sz="1600" b="0" spc="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Copy here</a:t>
            </a:r>
            <a:endParaRPr lang="en-GB" dirty="0"/>
          </a:p>
        </p:txBody>
      </p:sp>
      <p:pic>
        <p:nvPicPr>
          <p:cNvPr id="7" name="University Logo (White)" descr="Graphical user interface&#10;&#10;Description automatically generated with medium confidence">
            <a:extLst>
              <a:ext uri="{FF2B5EF4-FFF2-40B4-BE49-F238E27FC236}">
                <a16:creationId xmlns:a16="http://schemas.microsoft.com/office/drawing/2014/main" id="{4BD3FB51-8588-614B-B6D1-5AE5DA4246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1546" y="-279124"/>
            <a:ext cx="2880320" cy="1619892"/>
          </a:xfrm>
          <a:prstGeom prst="rect">
            <a:avLst/>
          </a:prstGeom>
        </p:spPr>
      </p:pic>
    </p:spTree>
    <p:extLst>
      <p:ext uri="{BB962C8B-B14F-4D97-AF65-F5344CB8AC3E}">
        <p14:creationId xmlns:p14="http://schemas.microsoft.com/office/powerpoint/2010/main" val="396081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6" name="FrontPageMarking">
            <a:extLst>
              <a:ext uri="{FF2B5EF4-FFF2-40B4-BE49-F238E27FC236}">
                <a16:creationId xmlns:a16="http://schemas.microsoft.com/office/drawing/2014/main" id="{AC89A5EA-6DAA-4B68-AA31-0057D2C05CD5}"/>
              </a:ext>
            </a:extLst>
          </p:cNvPr>
          <p:cNvSpPr txBox="1">
            <a:spLocks noChangeArrowheads="1"/>
          </p:cNvSpPr>
          <p:nvPr userDrawn="1"/>
        </p:nvSpPr>
        <p:spPr bwMode="auto">
          <a:xfrm>
            <a:off x="474359" y="4798438"/>
            <a:ext cx="110532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Calibri" pitchFamily="34" charset="0"/>
                <a:ea typeface="MS PGothic" pitchFamily="34" charset="-128"/>
              </a:defRPr>
            </a:lvl1pPr>
            <a:lvl2pPr marL="742950" indent="-285750" eaLnBrk="0" hangingPunct="0">
              <a:defRPr sz="2100">
                <a:solidFill>
                  <a:schemeClr val="tx1"/>
                </a:solidFill>
                <a:latin typeface="Calibri" pitchFamily="34" charset="0"/>
                <a:ea typeface="MS PGothic" pitchFamily="34" charset="-128"/>
              </a:defRPr>
            </a:lvl2pPr>
            <a:lvl3pPr marL="1143000" indent="-228600" eaLnBrk="0" hangingPunct="0">
              <a:defRPr sz="2100">
                <a:solidFill>
                  <a:schemeClr val="tx1"/>
                </a:solidFill>
                <a:latin typeface="Calibri" pitchFamily="34" charset="0"/>
                <a:ea typeface="MS PGothic" pitchFamily="34" charset="-128"/>
              </a:defRPr>
            </a:lvl3pPr>
            <a:lvl4pPr marL="1600200" indent="-228600" eaLnBrk="0" hangingPunct="0">
              <a:defRPr sz="2100">
                <a:solidFill>
                  <a:schemeClr val="tx1"/>
                </a:solidFill>
                <a:latin typeface="Calibri" pitchFamily="34" charset="0"/>
                <a:ea typeface="MS PGothic" pitchFamily="34" charset="-128"/>
              </a:defRPr>
            </a:lvl4pPr>
            <a:lvl5pPr marL="2057400" indent="-228600" eaLnBrk="0" hangingPunct="0">
              <a:defRPr sz="2100">
                <a:solidFill>
                  <a:schemeClr val="tx1"/>
                </a:solidFill>
                <a:latin typeface="Calibri" pitchFamily="34" charset="0"/>
                <a:ea typeface="MS PGothic" pitchFamily="34" charset="-128"/>
              </a:defRPr>
            </a:lvl5pPr>
            <a:lvl6pPr marL="25146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6pPr>
            <a:lvl7pPr marL="29718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7pPr>
            <a:lvl8pPr marL="34290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8pPr>
            <a:lvl9pPr marL="38862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9pPr>
          </a:lstStyle>
          <a:p>
            <a:pPr defTabSz="536433" fontAlgn="auto">
              <a:spcBef>
                <a:spcPts val="0"/>
              </a:spcBef>
              <a:spcAft>
                <a:spcPts val="0"/>
              </a:spcAft>
              <a:defRPr/>
            </a:pPr>
            <a:r>
              <a:rPr lang="en-GB" altLang="en-US" sz="800">
                <a:latin typeface="Arial" pitchFamily="34" charset="0"/>
              </a:rPr>
              <a:t>© 2019 [Document Author]</a:t>
            </a:r>
          </a:p>
          <a:p>
            <a:pPr defTabSz="536433" fontAlgn="auto">
              <a:spcBef>
                <a:spcPts val="0"/>
              </a:spcBef>
              <a:spcAft>
                <a:spcPts val="0"/>
              </a:spcAft>
              <a:defRPr/>
            </a:pPr>
            <a:r>
              <a:rPr lang="en-GB" sz="800">
                <a:latin typeface="Arial"/>
              </a:rPr>
              <a:t>The information in this document is the property of [Document Author] [and other HICLASS partners] and may not be copied or communicated to a third party, or used for any purpose other than that for which it is supplied without the express written consent of [Document Author] [and other HICLASS partners]. This information is subject to the Collaboration Agreement for the HICLASS project with reference ETC 01693. Contact Rolls-Royce plc if a copy of this Collaboration Agreement is required. This information is given in good faith based upon the latest information available to the HICLASS partners, no warranty or representation is given concerning such information, which must not be taken as establishing any contractual or other commitment binding upon the HICLASS partners.</a:t>
            </a:r>
          </a:p>
        </p:txBody>
      </p:sp>
      <p:sp>
        <p:nvSpPr>
          <p:cNvPr id="8" name="FrontPageMarking">
            <a:extLst>
              <a:ext uri="{FF2B5EF4-FFF2-40B4-BE49-F238E27FC236}">
                <a16:creationId xmlns:a16="http://schemas.microsoft.com/office/drawing/2014/main" id="{57B2A817-C05F-4D0B-BC40-B86CBB4C4119}"/>
              </a:ext>
            </a:extLst>
          </p:cNvPr>
          <p:cNvSpPr txBox="1">
            <a:spLocks noChangeArrowheads="1"/>
          </p:cNvSpPr>
          <p:nvPr userDrawn="1"/>
        </p:nvSpPr>
        <p:spPr bwMode="auto">
          <a:xfrm>
            <a:off x="531465" y="5616490"/>
            <a:ext cx="11120606" cy="400110"/>
          </a:xfrm>
          <a:prstGeom prst="rect">
            <a:avLst/>
          </a:prstGeom>
          <a:noFill/>
          <a:ln w="9525">
            <a:solidFill>
              <a:srgbClr val="00499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Calibri" pitchFamily="34" charset="0"/>
                <a:cs typeface="Arial" pitchFamily="34" charset="0"/>
              </a:defRPr>
            </a:lvl1pPr>
            <a:lvl2pPr marL="742950" indent="-285750" eaLnBrk="0" hangingPunct="0">
              <a:defRPr sz="2100">
                <a:solidFill>
                  <a:schemeClr val="tx1"/>
                </a:solidFill>
                <a:latin typeface="Calibri" pitchFamily="34" charset="0"/>
                <a:cs typeface="Arial" pitchFamily="34" charset="0"/>
              </a:defRPr>
            </a:lvl2pPr>
            <a:lvl3pPr marL="1143000" indent="-228600" eaLnBrk="0" hangingPunct="0">
              <a:defRPr sz="2100">
                <a:solidFill>
                  <a:schemeClr val="tx1"/>
                </a:solidFill>
                <a:latin typeface="Calibri" pitchFamily="34" charset="0"/>
                <a:cs typeface="Arial" pitchFamily="34" charset="0"/>
              </a:defRPr>
            </a:lvl3pPr>
            <a:lvl4pPr marL="1600200" indent="-228600" eaLnBrk="0" hangingPunct="0">
              <a:defRPr sz="2100">
                <a:solidFill>
                  <a:schemeClr val="tx1"/>
                </a:solidFill>
                <a:latin typeface="Calibri" pitchFamily="34" charset="0"/>
                <a:cs typeface="Arial" pitchFamily="34" charset="0"/>
              </a:defRPr>
            </a:lvl4pPr>
            <a:lvl5pPr marL="2057400" indent="-228600" eaLnBrk="0" hangingPunct="0">
              <a:defRPr sz="2100">
                <a:solidFill>
                  <a:schemeClr val="tx1"/>
                </a:solidFill>
                <a:latin typeface="Calibri" pitchFamily="34" charset="0"/>
                <a:cs typeface="Arial" pitchFamily="34" charset="0"/>
              </a:defRPr>
            </a:lvl5pPr>
            <a:lvl6pPr marL="2514600" indent="-228600" defTabSz="534988" eaLnBrk="0" fontAlgn="base" hangingPunct="0">
              <a:spcBef>
                <a:spcPct val="0"/>
              </a:spcBef>
              <a:spcAft>
                <a:spcPct val="0"/>
              </a:spcAft>
              <a:defRPr sz="2100">
                <a:solidFill>
                  <a:schemeClr val="tx1"/>
                </a:solidFill>
                <a:latin typeface="Calibri" pitchFamily="34" charset="0"/>
                <a:cs typeface="Arial" pitchFamily="34" charset="0"/>
              </a:defRPr>
            </a:lvl6pPr>
            <a:lvl7pPr marL="2971800" indent="-228600" defTabSz="534988" eaLnBrk="0" fontAlgn="base" hangingPunct="0">
              <a:spcBef>
                <a:spcPct val="0"/>
              </a:spcBef>
              <a:spcAft>
                <a:spcPct val="0"/>
              </a:spcAft>
              <a:defRPr sz="2100">
                <a:solidFill>
                  <a:schemeClr val="tx1"/>
                </a:solidFill>
                <a:latin typeface="Calibri" pitchFamily="34" charset="0"/>
                <a:cs typeface="Arial" pitchFamily="34" charset="0"/>
              </a:defRPr>
            </a:lvl7pPr>
            <a:lvl8pPr marL="3429000" indent="-228600" defTabSz="534988" eaLnBrk="0" fontAlgn="base" hangingPunct="0">
              <a:spcBef>
                <a:spcPct val="0"/>
              </a:spcBef>
              <a:spcAft>
                <a:spcPct val="0"/>
              </a:spcAft>
              <a:defRPr sz="2100">
                <a:solidFill>
                  <a:schemeClr val="tx1"/>
                </a:solidFill>
                <a:latin typeface="Calibri" pitchFamily="34" charset="0"/>
                <a:cs typeface="Arial" pitchFamily="34" charset="0"/>
              </a:defRPr>
            </a:lvl8pPr>
            <a:lvl9pPr marL="3886200" indent="-228600" defTabSz="534988" eaLnBrk="0" fontAlgn="base" hangingPunct="0">
              <a:spcBef>
                <a:spcPct val="0"/>
              </a:spcBef>
              <a:spcAft>
                <a:spcPct val="0"/>
              </a:spcAft>
              <a:defRPr sz="2100">
                <a:solidFill>
                  <a:schemeClr val="tx1"/>
                </a:solidFill>
                <a:latin typeface="Calibri" pitchFamily="34" charset="0"/>
                <a:cs typeface="Arial" pitchFamily="34" charset="0"/>
              </a:defRPr>
            </a:lvl9pPr>
          </a:lstStyle>
          <a:p>
            <a:pPr eaLnBrk="1" hangingPunct="1">
              <a:defRPr/>
            </a:pPr>
            <a:r>
              <a:rPr lang="en-GB" sz="1000" i="1">
                <a:solidFill>
                  <a:srgbClr val="000000"/>
                </a:solidFill>
                <a:latin typeface="Arial" pitchFamily="34" charset="0"/>
                <a:ea typeface="+mn-ea"/>
              </a:rPr>
              <a:t>The information contained in this document is submitted in confidence and is of the kind contemplated by Section[s] [41 and 43] of the Freedom of Information Act 2000. No UK security classification is applicable to this document. The information contained in this document is not controlled and no export license is required.</a:t>
            </a:r>
          </a:p>
        </p:txBody>
      </p:sp>
      <p:sp>
        <p:nvSpPr>
          <p:cNvPr id="3" name="Subtitle 2"/>
          <p:cNvSpPr>
            <a:spLocks noGrp="1"/>
          </p:cNvSpPr>
          <p:nvPr>
            <p:ph type="subTitle" idx="1"/>
          </p:nvPr>
        </p:nvSpPr>
        <p:spPr>
          <a:xfrm>
            <a:off x="571500" y="2638427"/>
            <a:ext cx="11046885" cy="470170"/>
          </a:xfrm>
          <a:prstGeom prst="rect">
            <a:avLst/>
          </a:prstGeom>
        </p:spPr>
        <p:txBody>
          <a:bodyPr>
            <a:normAutofit/>
          </a:bodyPr>
          <a:lstStyle>
            <a:lvl1pPr marL="0" indent="0" algn="l">
              <a:lnSpc>
                <a:spcPts val="2581"/>
              </a:lnSpc>
              <a:spcBef>
                <a:spcPts val="0"/>
              </a:spcBef>
              <a:buNone/>
              <a:defRPr sz="2300" b="1" i="0" baseline="0">
                <a:solidFill>
                  <a:srgbClr val="000000"/>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noProof="0"/>
              <a:t>Click to edit Master subtitle style</a:t>
            </a:r>
            <a:endParaRPr lang="en-GB" noProof="0"/>
          </a:p>
        </p:txBody>
      </p:sp>
      <p:sp>
        <p:nvSpPr>
          <p:cNvPr id="7" name="Text Placeholder 6"/>
          <p:cNvSpPr>
            <a:spLocks noGrp="1"/>
          </p:cNvSpPr>
          <p:nvPr>
            <p:ph type="body" sz="quarter" idx="15"/>
          </p:nvPr>
        </p:nvSpPr>
        <p:spPr>
          <a:xfrm>
            <a:off x="571501" y="3567961"/>
            <a:ext cx="11044767" cy="358688"/>
          </a:xfrm>
          <a:prstGeom prst="rect">
            <a:avLst/>
          </a:prstGeom>
        </p:spPr>
        <p:txBody>
          <a:bodyPr>
            <a:normAutofit/>
          </a:bodyPr>
          <a:lstStyle>
            <a:lvl1pPr>
              <a:lnSpc>
                <a:spcPct val="100000"/>
              </a:lnSpc>
              <a:defRPr sz="1800" baseline="0">
                <a:solidFill>
                  <a:srgbClr val="000000"/>
                </a:solidFill>
              </a:defRPr>
            </a:lvl1pPr>
          </a:lstStyle>
          <a:p>
            <a:pPr lvl="0"/>
            <a:r>
              <a:rPr lang="en-US" noProof="0"/>
              <a:t>Click to edit Master text styles</a:t>
            </a:r>
          </a:p>
        </p:txBody>
      </p:sp>
      <p:sp>
        <p:nvSpPr>
          <p:cNvPr id="9" name="Text Placeholder 6"/>
          <p:cNvSpPr>
            <a:spLocks noGrp="1"/>
          </p:cNvSpPr>
          <p:nvPr>
            <p:ph type="body" sz="quarter" idx="16"/>
          </p:nvPr>
        </p:nvSpPr>
        <p:spPr>
          <a:xfrm>
            <a:off x="573618" y="3957781"/>
            <a:ext cx="11044767" cy="552450"/>
          </a:xfrm>
          <a:prstGeom prst="rect">
            <a:avLst/>
          </a:prstGeom>
        </p:spPr>
        <p:txBody>
          <a:bodyPr>
            <a:normAutofit/>
          </a:bodyPr>
          <a:lstStyle>
            <a:lvl1pPr>
              <a:lnSpc>
                <a:spcPct val="100000"/>
              </a:lnSpc>
              <a:defRPr sz="1800">
                <a:solidFill>
                  <a:srgbClr val="000000"/>
                </a:solidFill>
              </a:defRPr>
            </a:lvl1pPr>
          </a:lstStyle>
          <a:p>
            <a:pPr lvl="0"/>
            <a:r>
              <a:rPr lang="en-US" noProof="0"/>
              <a:t>Click to edit Master text styles</a:t>
            </a:r>
          </a:p>
        </p:txBody>
      </p:sp>
      <p:sp>
        <p:nvSpPr>
          <p:cNvPr id="4" name="Title 3"/>
          <p:cNvSpPr>
            <a:spLocks noGrp="1"/>
          </p:cNvSpPr>
          <p:nvPr>
            <p:ph type="title"/>
          </p:nvPr>
        </p:nvSpPr>
        <p:spPr>
          <a:xfrm>
            <a:off x="609600" y="1121109"/>
            <a:ext cx="10972800" cy="1143000"/>
          </a:xfrm>
        </p:spPr>
        <p:txBody>
          <a:bodyPr/>
          <a:lstStyle/>
          <a:p>
            <a:r>
              <a:rPr lang="en-US"/>
              <a:t>Click to edit Master title style</a:t>
            </a:r>
            <a:endParaRPr lang="en-GB"/>
          </a:p>
        </p:txBody>
      </p:sp>
      <p:sp>
        <p:nvSpPr>
          <p:cNvPr id="10" name="Slide Number Placeholder 4">
            <a:extLst>
              <a:ext uri="{FF2B5EF4-FFF2-40B4-BE49-F238E27FC236}">
                <a16:creationId xmlns:a16="http://schemas.microsoft.com/office/drawing/2014/main" id="{E3A7C734-01BA-4286-AF55-3E70F248FBCF}"/>
              </a:ext>
            </a:extLst>
          </p:cNvPr>
          <p:cNvSpPr>
            <a:spLocks noGrp="1"/>
          </p:cNvSpPr>
          <p:nvPr>
            <p:ph type="sldNum" sz="quarter" idx="17"/>
          </p:nvPr>
        </p:nvSpPr>
        <p:spPr/>
        <p:txBody>
          <a:bodyPr/>
          <a:lstStyle>
            <a:lvl1pPr>
              <a:defRPr/>
            </a:lvl1pPr>
          </a:lstStyle>
          <a:p>
            <a:pPr>
              <a:defRPr/>
            </a:pPr>
            <a:fld id="{102E8343-DFE6-44CA-A0DD-1456FC77FE8D}" type="slidenum">
              <a:rPr lang="en-GB" altLang="en-US"/>
              <a:pPr>
                <a:defRPr/>
              </a:pPr>
              <a:t>‹#›</a:t>
            </a:fld>
            <a:endParaRPr lang="en-GB" altLang="en-US"/>
          </a:p>
        </p:txBody>
      </p:sp>
    </p:spTree>
    <p:extLst>
      <p:ext uri="{BB962C8B-B14F-4D97-AF65-F5344CB8AC3E}">
        <p14:creationId xmlns:p14="http://schemas.microsoft.com/office/powerpoint/2010/main" val="76793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73621" y="376242"/>
            <a:ext cx="10449983" cy="769937"/>
          </a:xfrm>
        </p:spPr>
        <p:txBody>
          <a:bodyPr>
            <a:noAutofit/>
          </a:bodyPr>
          <a:lstStyle>
            <a:lvl1pPr>
              <a:defRPr sz="2900" b="1" i="0">
                <a:solidFill>
                  <a:srgbClr val="000000"/>
                </a:solidFill>
              </a:defRPr>
            </a:lvl1pPr>
          </a:lstStyle>
          <a:p>
            <a:r>
              <a:rPr lang="en-US" noProof="0"/>
              <a:t>Click to edit Master title style</a:t>
            </a:r>
            <a:endParaRPr lang="en-GB" noProof="0"/>
          </a:p>
        </p:txBody>
      </p:sp>
      <p:sp>
        <p:nvSpPr>
          <p:cNvPr id="4" name="Content Placeholder 3"/>
          <p:cNvSpPr>
            <a:spLocks noGrp="1"/>
          </p:cNvSpPr>
          <p:nvPr>
            <p:ph sz="quarter" idx="16"/>
          </p:nvPr>
        </p:nvSpPr>
        <p:spPr>
          <a:xfrm>
            <a:off x="571499" y="1152001"/>
            <a:ext cx="11034184" cy="468312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4">
            <a:extLst>
              <a:ext uri="{FF2B5EF4-FFF2-40B4-BE49-F238E27FC236}">
                <a16:creationId xmlns:a16="http://schemas.microsoft.com/office/drawing/2014/main" id="{40ED2A02-9E65-4569-BBCD-2C5B2EABF4A7}"/>
              </a:ext>
            </a:extLst>
          </p:cNvPr>
          <p:cNvSpPr>
            <a:spLocks noGrp="1"/>
          </p:cNvSpPr>
          <p:nvPr>
            <p:ph type="sldNum" sz="quarter" idx="17"/>
          </p:nvPr>
        </p:nvSpPr>
        <p:spPr/>
        <p:txBody>
          <a:bodyPr/>
          <a:lstStyle>
            <a:lvl1pPr>
              <a:defRPr/>
            </a:lvl1pPr>
          </a:lstStyle>
          <a:p>
            <a:pPr>
              <a:defRPr/>
            </a:pPr>
            <a:fld id="{3076E950-EBDD-47C4-A801-74CF5A828DF0}" type="slidenum">
              <a:rPr lang="en-GB" altLang="en-US"/>
              <a:pPr>
                <a:defRPr/>
              </a:pPr>
              <a:t>‹#›</a:t>
            </a:fld>
            <a:endParaRPr lang="en-GB" altLang="en-US"/>
          </a:p>
        </p:txBody>
      </p:sp>
    </p:spTree>
    <p:extLst>
      <p:ext uri="{BB962C8B-B14F-4D97-AF65-F5344CB8AC3E}">
        <p14:creationId xmlns:p14="http://schemas.microsoft.com/office/powerpoint/2010/main" val="225550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2"/>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5652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Title 8">
            <a:extLst>
              <a:ext uri="{FF2B5EF4-FFF2-40B4-BE49-F238E27FC236}">
                <a16:creationId xmlns:a16="http://schemas.microsoft.com/office/drawing/2014/main" id="{6F075FA8-608E-D847-9D93-49B1359EFFB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460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6" name="FrontPageMarking">
            <a:extLst>
              <a:ext uri="{FF2B5EF4-FFF2-40B4-BE49-F238E27FC236}">
                <a16:creationId xmlns:a16="http://schemas.microsoft.com/office/drawing/2014/main" id="{AC89A5EA-6DAA-4B68-AA31-0057D2C05CD5}"/>
              </a:ext>
            </a:extLst>
          </p:cNvPr>
          <p:cNvSpPr txBox="1">
            <a:spLocks noChangeArrowheads="1"/>
          </p:cNvSpPr>
          <p:nvPr userDrawn="1"/>
        </p:nvSpPr>
        <p:spPr bwMode="auto">
          <a:xfrm>
            <a:off x="474359" y="4798438"/>
            <a:ext cx="110532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Calibri" pitchFamily="34" charset="0"/>
                <a:ea typeface="MS PGothic" pitchFamily="34" charset="-128"/>
              </a:defRPr>
            </a:lvl1pPr>
            <a:lvl2pPr marL="742950" indent="-285750" eaLnBrk="0" hangingPunct="0">
              <a:defRPr sz="2100">
                <a:solidFill>
                  <a:schemeClr val="tx1"/>
                </a:solidFill>
                <a:latin typeface="Calibri" pitchFamily="34" charset="0"/>
                <a:ea typeface="MS PGothic" pitchFamily="34" charset="-128"/>
              </a:defRPr>
            </a:lvl2pPr>
            <a:lvl3pPr marL="1143000" indent="-228600" eaLnBrk="0" hangingPunct="0">
              <a:defRPr sz="2100">
                <a:solidFill>
                  <a:schemeClr val="tx1"/>
                </a:solidFill>
                <a:latin typeface="Calibri" pitchFamily="34" charset="0"/>
                <a:ea typeface="MS PGothic" pitchFamily="34" charset="-128"/>
              </a:defRPr>
            </a:lvl3pPr>
            <a:lvl4pPr marL="1600200" indent="-228600" eaLnBrk="0" hangingPunct="0">
              <a:defRPr sz="2100">
                <a:solidFill>
                  <a:schemeClr val="tx1"/>
                </a:solidFill>
                <a:latin typeface="Calibri" pitchFamily="34" charset="0"/>
                <a:ea typeface="MS PGothic" pitchFamily="34" charset="-128"/>
              </a:defRPr>
            </a:lvl4pPr>
            <a:lvl5pPr marL="2057400" indent="-228600" eaLnBrk="0" hangingPunct="0">
              <a:defRPr sz="2100">
                <a:solidFill>
                  <a:schemeClr val="tx1"/>
                </a:solidFill>
                <a:latin typeface="Calibri" pitchFamily="34" charset="0"/>
                <a:ea typeface="MS PGothic" pitchFamily="34" charset="-128"/>
              </a:defRPr>
            </a:lvl5pPr>
            <a:lvl6pPr marL="25146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6pPr>
            <a:lvl7pPr marL="29718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7pPr>
            <a:lvl8pPr marL="34290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8pPr>
            <a:lvl9pPr marL="3886200" indent="-228600" defTabSz="534988" eaLnBrk="0" fontAlgn="base" hangingPunct="0">
              <a:spcBef>
                <a:spcPct val="0"/>
              </a:spcBef>
              <a:spcAft>
                <a:spcPct val="0"/>
              </a:spcAft>
              <a:defRPr sz="2100">
                <a:solidFill>
                  <a:schemeClr val="tx1"/>
                </a:solidFill>
                <a:latin typeface="Calibri" pitchFamily="34" charset="0"/>
                <a:ea typeface="MS PGothic" pitchFamily="34" charset="-128"/>
              </a:defRPr>
            </a:lvl9pPr>
          </a:lstStyle>
          <a:p>
            <a:pPr defTabSz="536433" fontAlgn="auto">
              <a:spcBef>
                <a:spcPts val="0"/>
              </a:spcBef>
              <a:spcAft>
                <a:spcPts val="0"/>
              </a:spcAft>
              <a:defRPr/>
            </a:pPr>
            <a:r>
              <a:rPr lang="en-GB" altLang="en-US" sz="800">
                <a:latin typeface="Arial" pitchFamily="34" charset="0"/>
              </a:rPr>
              <a:t>© 2019 [Document Author]</a:t>
            </a:r>
          </a:p>
          <a:p>
            <a:pPr defTabSz="536433" fontAlgn="auto">
              <a:spcBef>
                <a:spcPts val="0"/>
              </a:spcBef>
              <a:spcAft>
                <a:spcPts val="0"/>
              </a:spcAft>
              <a:defRPr/>
            </a:pPr>
            <a:r>
              <a:rPr lang="en-GB" sz="800">
                <a:latin typeface="Arial"/>
              </a:rPr>
              <a:t>The information in this document is the property of [Document Author] [and other HICLASS partners] and may not be copied or communicated to a third party, or used for any purpose other than that for which it is supplied without the express written consent of [Document Author] [and other HICLASS partners]. This information is subject to the Collaboration Agreement for the HICLASS project with reference ETC 01693. Contact Rolls-Royce plc if a copy of this Collaboration Agreement is required. This information is given in good faith based upon the latest information available to the HICLASS partners, no warranty or representation is given concerning such information, which must not be taken as establishing any contractual or other commitment binding upon the HICLASS partners.</a:t>
            </a:r>
          </a:p>
        </p:txBody>
      </p:sp>
      <p:sp>
        <p:nvSpPr>
          <p:cNvPr id="8" name="FrontPageMarking">
            <a:extLst>
              <a:ext uri="{FF2B5EF4-FFF2-40B4-BE49-F238E27FC236}">
                <a16:creationId xmlns:a16="http://schemas.microsoft.com/office/drawing/2014/main" id="{57B2A817-C05F-4D0B-BC40-B86CBB4C4119}"/>
              </a:ext>
            </a:extLst>
          </p:cNvPr>
          <p:cNvSpPr txBox="1">
            <a:spLocks noChangeArrowheads="1"/>
          </p:cNvSpPr>
          <p:nvPr userDrawn="1"/>
        </p:nvSpPr>
        <p:spPr bwMode="auto">
          <a:xfrm>
            <a:off x="531465" y="5616490"/>
            <a:ext cx="11120606" cy="400110"/>
          </a:xfrm>
          <a:prstGeom prst="rect">
            <a:avLst/>
          </a:prstGeom>
          <a:noFill/>
          <a:ln w="9525">
            <a:solidFill>
              <a:srgbClr val="00499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100">
                <a:solidFill>
                  <a:schemeClr val="tx1"/>
                </a:solidFill>
                <a:latin typeface="Calibri" pitchFamily="34" charset="0"/>
                <a:cs typeface="Arial" pitchFamily="34" charset="0"/>
              </a:defRPr>
            </a:lvl1pPr>
            <a:lvl2pPr marL="742950" indent="-285750" eaLnBrk="0" hangingPunct="0">
              <a:defRPr sz="2100">
                <a:solidFill>
                  <a:schemeClr val="tx1"/>
                </a:solidFill>
                <a:latin typeface="Calibri" pitchFamily="34" charset="0"/>
                <a:cs typeface="Arial" pitchFamily="34" charset="0"/>
              </a:defRPr>
            </a:lvl2pPr>
            <a:lvl3pPr marL="1143000" indent="-228600" eaLnBrk="0" hangingPunct="0">
              <a:defRPr sz="2100">
                <a:solidFill>
                  <a:schemeClr val="tx1"/>
                </a:solidFill>
                <a:latin typeface="Calibri" pitchFamily="34" charset="0"/>
                <a:cs typeface="Arial" pitchFamily="34" charset="0"/>
              </a:defRPr>
            </a:lvl3pPr>
            <a:lvl4pPr marL="1600200" indent="-228600" eaLnBrk="0" hangingPunct="0">
              <a:defRPr sz="2100">
                <a:solidFill>
                  <a:schemeClr val="tx1"/>
                </a:solidFill>
                <a:latin typeface="Calibri" pitchFamily="34" charset="0"/>
                <a:cs typeface="Arial" pitchFamily="34" charset="0"/>
              </a:defRPr>
            </a:lvl4pPr>
            <a:lvl5pPr marL="2057400" indent="-228600" eaLnBrk="0" hangingPunct="0">
              <a:defRPr sz="2100">
                <a:solidFill>
                  <a:schemeClr val="tx1"/>
                </a:solidFill>
                <a:latin typeface="Calibri" pitchFamily="34" charset="0"/>
                <a:cs typeface="Arial" pitchFamily="34" charset="0"/>
              </a:defRPr>
            </a:lvl5pPr>
            <a:lvl6pPr marL="2514600" indent="-228600" defTabSz="534988" eaLnBrk="0" fontAlgn="base" hangingPunct="0">
              <a:spcBef>
                <a:spcPct val="0"/>
              </a:spcBef>
              <a:spcAft>
                <a:spcPct val="0"/>
              </a:spcAft>
              <a:defRPr sz="2100">
                <a:solidFill>
                  <a:schemeClr val="tx1"/>
                </a:solidFill>
                <a:latin typeface="Calibri" pitchFamily="34" charset="0"/>
                <a:cs typeface="Arial" pitchFamily="34" charset="0"/>
              </a:defRPr>
            </a:lvl6pPr>
            <a:lvl7pPr marL="2971800" indent="-228600" defTabSz="534988" eaLnBrk="0" fontAlgn="base" hangingPunct="0">
              <a:spcBef>
                <a:spcPct val="0"/>
              </a:spcBef>
              <a:spcAft>
                <a:spcPct val="0"/>
              </a:spcAft>
              <a:defRPr sz="2100">
                <a:solidFill>
                  <a:schemeClr val="tx1"/>
                </a:solidFill>
                <a:latin typeface="Calibri" pitchFamily="34" charset="0"/>
                <a:cs typeface="Arial" pitchFamily="34" charset="0"/>
              </a:defRPr>
            </a:lvl7pPr>
            <a:lvl8pPr marL="3429000" indent="-228600" defTabSz="534988" eaLnBrk="0" fontAlgn="base" hangingPunct="0">
              <a:spcBef>
                <a:spcPct val="0"/>
              </a:spcBef>
              <a:spcAft>
                <a:spcPct val="0"/>
              </a:spcAft>
              <a:defRPr sz="2100">
                <a:solidFill>
                  <a:schemeClr val="tx1"/>
                </a:solidFill>
                <a:latin typeface="Calibri" pitchFamily="34" charset="0"/>
                <a:cs typeface="Arial" pitchFamily="34" charset="0"/>
              </a:defRPr>
            </a:lvl8pPr>
            <a:lvl9pPr marL="3886200" indent="-228600" defTabSz="534988" eaLnBrk="0" fontAlgn="base" hangingPunct="0">
              <a:spcBef>
                <a:spcPct val="0"/>
              </a:spcBef>
              <a:spcAft>
                <a:spcPct val="0"/>
              </a:spcAft>
              <a:defRPr sz="2100">
                <a:solidFill>
                  <a:schemeClr val="tx1"/>
                </a:solidFill>
                <a:latin typeface="Calibri" pitchFamily="34" charset="0"/>
                <a:cs typeface="Arial" pitchFamily="34" charset="0"/>
              </a:defRPr>
            </a:lvl9pPr>
          </a:lstStyle>
          <a:p>
            <a:pPr eaLnBrk="1" hangingPunct="1">
              <a:defRPr/>
            </a:pPr>
            <a:r>
              <a:rPr lang="en-GB" sz="1000" i="1">
                <a:solidFill>
                  <a:srgbClr val="000000"/>
                </a:solidFill>
                <a:latin typeface="Arial" pitchFamily="34" charset="0"/>
                <a:ea typeface="+mn-ea"/>
              </a:rPr>
              <a:t>The information contained in this document is submitted in confidence and is of the kind contemplated by Section[s] [41 and 43] of the Freedom of Information Act 2000. No UK security classification is applicable to this document. The information contained in this document is not controlled and no export license is required.</a:t>
            </a:r>
          </a:p>
        </p:txBody>
      </p:sp>
      <p:sp>
        <p:nvSpPr>
          <p:cNvPr id="3" name="Subtitle 2"/>
          <p:cNvSpPr>
            <a:spLocks noGrp="1"/>
          </p:cNvSpPr>
          <p:nvPr>
            <p:ph type="subTitle" idx="1"/>
          </p:nvPr>
        </p:nvSpPr>
        <p:spPr>
          <a:xfrm>
            <a:off x="571500" y="2638427"/>
            <a:ext cx="11046885" cy="470170"/>
          </a:xfrm>
          <a:prstGeom prst="rect">
            <a:avLst/>
          </a:prstGeom>
        </p:spPr>
        <p:txBody>
          <a:bodyPr>
            <a:normAutofit/>
          </a:bodyPr>
          <a:lstStyle>
            <a:lvl1pPr marL="0" indent="0" algn="l">
              <a:lnSpc>
                <a:spcPts val="2581"/>
              </a:lnSpc>
              <a:spcBef>
                <a:spcPts val="0"/>
              </a:spcBef>
              <a:buNone/>
              <a:defRPr sz="2300" b="1" i="0" baseline="0">
                <a:solidFill>
                  <a:srgbClr val="000000"/>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noProof="0"/>
              <a:t>Click to edit Master subtitle style</a:t>
            </a:r>
            <a:endParaRPr lang="en-GB" noProof="0"/>
          </a:p>
        </p:txBody>
      </p:sp>
      <p:sp>
        <p:nvSpPr>
          <p:cNvPr id="7" name="Text Placeholder 6"/>
          <p:cNvSpPr>
            <a:spLocks noGrp="1"/>
          </p:cNvSpPr>
          <p:nvPr>
            <p:ph type="body" sz="quarter" idx="15"/>
          </p:nvPr>
        </p:nvSpPr>
        <p:spPr>
          <a:xfrm>
            <a:off x="571501" y="3567961"/>
            <a:ext cx="11044767" cy="358688"/>
          </a:xfrm>
          <a:prstGeom prst="rect">
            <a:avLst/>
          </a:prstGeom>
        </p:spPr>
        <p:txBody>
          <a:bodyPr>
            <a:normAutofit/>
          </a:bodyPr>
          <a:lstStyle>
            <a:lvl1pPr>
              <a:lnSpc>
                <a:spcPct val="100000"/>
              </a:lnSpc>
              <a:defRPr sz="1800" baseline="0">
                <a:solidFill>
                  <a:srgbClr val="000000"/>
                </a:solidFill>
              </a:defRPr>
            </a:lvl1pPr>
          </a:lstStyle>
          <a:p>
            <a:pPr lvl="0"/>
            <a:r>
              <a:rPr lang="en-US" noProof="0"/>
              <a:t>Click to edit Master text styles</a:t>
            </a:r>
          </a:p>
        </p:txBody>
      </p:sp>
      <p:sp>
        <p:nvSpPr>
          <p:cNvPr id="9" name="Text Placeholder 6"/>
          <p:cNvSpPr>
            <a:spLocks noGrp="1"/>
          </p:cNvSpPr>
          <p:nvPr>
            <p:ph type="body" sz="quarter" idx="16"/>
          </p:nvPr>
        </p:nvSpPr>
        <p:spPr>
          <a:xfrm>
            <a:off x="573618" y="3957781"/>
            <a:ext cx="11044767" cy="552450"/>
          </a:xfrm>
          <a:prstGeom prst="rect">
            <a:avLst/>
          </a:prstGeom>
        </p:spPr>
        <p:txBody>
          <a:bodyPr>
            <a:normAutofit/>
          </a:bodyPr>
          <a:lstStyle>
            <a:lvl1pPr>
              <a:lnSpc>
                <a:spcPct val="100000"/>
              </a:lnSpc>
              <a:defRPr sz="1800">
                <a:solidFill>
                  <a:srgbClr val="000000"/>
                </a:solidFill>
              </a:defRPr>
            </a:lvl1pPr>
          </a:lstStyle>
          <a:p>
            <a:pPr lvl="0"/>
            <a:r>
              <a:rPr lang="en-US" noProof="0"/>
              <a:t>Click to edit Master text styles</a:t>
            </a:r>
          </a:p>
        </p:txBody>
      </p:sp>
      <p:sp>
        <p:nvSpPr>
          <p:cNvPr id="4" name="Title 3"/>
          <p:cNvSpPr>
            <a:spLocks noGrp="1"/>
          </p:cNvSpPr>
          <p:nvPr>
            <p:ph type="title"/>
          </p:nvPr>
        </p:nvSpPr>
        <p:spPr>
          <a:xfrm>
            <a:off x="609600" y="1121109"/>
            <a:ext cx="10972800" cy="1143000"/>
          </a:xfrm>
        </p:spPr>
        <p:txBody>
          <a:bodyPr/>
          <a:lstStyle/>
          <a:p>
            <a:r>
              <a:rPr lang="en-US"/>
              <a:t>Click to edit Master title style</a:t>
            </a:r>
            <a:endParaRPr lang="en-GB"/>
          </a:p>
        </p:txBody>
      </p:sp>
      <p:sp>
        <p:nvSpPr>
          <p:cNvPr id="10" name="Slide Number Placeholder 4">
            <a:extLst>
              <a:ext uri="{FF2B5EF4-FFF2-40B4-BE49-F238E27FC236}">
                <a16:creationId xmlns:a16="http://schemas.microsoft.com/office/drawing/2014/main" id="{E3A7C734-01BA-4286-AF55-3E70F248FBCF}"/>
              </a:ext>
            </a:extLst>
          </p:cNvPr>
          <p:cNvSpPr>
            <a:spLocks noGrp="1"/>
          </p:cNvSpPr>
          <p:nvPr>
            <p:ph type="sldNum" sz="quarter" idx="17"/>
          </p:nvPr>
        </p:nvSpPr>
        <p:spPr/>
        <p:txBody>
          <a:bodyPr/>
          <a:lstStyle>
            <a:lvl1pPr>
              <a:defRPr/>
            </a:lvl1pPr>
          </a:lstStyle>
          <a:p>
            <a:pPr>
              <a:defRPr/>
            </a:pPr>
            <a:fld id="{102E8343-DFE6-44CA-A0DD-1456FC77FE8D}" type="slidenum">
              <a:rPr lang="en-GB" altLang="en-US"/>
              <a:pPr>
                <a:defRPr/>
              </a:pPr>
              <a:t>‹#›</a:t>
            </a:fld>
            <a:endParaRPr lang="en-GB" altLang="en-US"/>
          </a:p>
        </p:txBody>
      </p:sp>
    </p:spTree>
    <p:extLst>
      <p:ext uri="{BB962C8B-B14F-4D97-AF65-F5344CB8AC3E}">
        <p14:creationId xmlns:p14="http://schemas.microsoft.com/office/powerpoint/2010/main" val="96110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73621" y="376242"/>
            <a:ext cx="10449983" cy="769937"/>
          </a:xfrm>
        </p:spPr>
        <p:txBody>
          <a:bodyPr>
            <a:noAutofit/>
          </a:bodyPr>
          <a:lstStyle>
            <a:lvl1pPr>
              <a:defRPr sz="2900" b="1" i="0">
                <a:solidFill>
                  <a:srgbClr val="000000"/>
                </a:solidFill>
              </a:defRPr>
            </a:lvl1pPr>
          </a:lstStyle>
          <a:p>
            <a:r>
              <a:rPr lang="en-US" noProof="0"/>
              <a:t>Click to edit Master title style</a:t>
            </a:r>
            <a:endParaRPr lang="en-GB" noProof="0"/>
          </a:p>
        </p:txBody>
      </p:sp>
      <p:sp>
        <p:nvSpPr>
          <p:cNvPr id="4" name="Content Placeholder 3"/>
          <p:cNvSpPr>
            <a:spLocks noGrp="1"/>
          </p:cNvSpPr>
          <p:nvPr>
            <p:ph sz="quarter" idx="16"/>
          </p:nvPr>
        </p:nvSpPr>
        <p:spPr>
          <a:xfrm>
            <a:off x="571499" y="1152001"/>
            <a:ext cx="11034184" cy="468312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4">
            <a:extLst>
              <a:ext uri="{FF2B5EF4-FFF2-40B4-BE49-F238E27FC236}">
                <a16:creationId xmlns:a16="http://schemas.microsoft.com/office/drawing/2014/main" id="{40ED2A02-9E65-4569-BBCD-2C5B2EABF4A7}"/>
              </a:ext>
            </a:extLst>
          </p:cNvPr>
          <p:cNvSpPr>
            <a:spLocks noGrp="1"/>
          </p:cNvSpPr>
          <p:nvPr>
            <p:ph type="sldNum" sz="quarter" idx="17"/>
          </p:nvPr>
        </p:nvSpPr>
        <p:spPr/>
        <p:txBody>
          <a:bodyPr/>
          <a:lstStyle>
            <a:lvl1pPr>
              <a:defRPr/>
            </a:lvl1pPr>
          </a:lstStyle>
          <a:p>
            <a:pPr>
              <a:defRPr/>
            </a:pPr>
            <a:fld id="{3076E950-EBDD-47C4-A801-74CF5A828DF0}" type="slidenum">
              <a:rPr lang="en-GB" altLang="en-US"/>
              <a:pPr>
                <a:defRPr/>
              </a:pPr>
              <a:t>‹#›</a:t>
            </a:fld>
            <a:endParaRPr lang="en-GB" altLang="en-US"/>
          </a:p>
        </p:txBody>
      </p:sp>
    </p:spTree>
    <p:extLst>
      <p:ext uri="{BB962C8B-B14F-4D97-AF65-F5344CB8AC3E}">
        <p14:creationId xmlns:p14="http://schemas.microsoft.com/office/powerpoint/2010/main" val="28781345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image" Target="../media/image2.png"/><Relationship Id="rId2" Type="http://schemas.openxmlformats.org/officeDocument/2006/relationships/slideLayout" Target="../slideLayouts/slideLayout11.xml"/><Relationship Id="rId16"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8D397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22178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22" r:id="rId4"/>
    <p:sldLayoutId id="214748372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9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3"/>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t>‹#›</a:t>
            </a:fld>
            <a:endParaRPr lang="en-GB" sz="1000" dirty="0"/>
          </a:p>
        </p:txBody>
      </p:sp>
      <p:pic>
        <p:nvPicPr>
          <p:cNvPr id="8" name="University Logo" descr="Logo&#10;&#10;Description automatically generated with medium confidence">
            <a:extLst>
              <a:ext uri="{FF2B5EF4-FFF2-40B4-BE49-F238E27FC236}">
                <a16:creationId xmlns:a16="http://schemas.microsoft.com/office/drawing/2014/main" id="{B1E6AE52-A61E-5E4D-9478-C609B0B8827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311678" y="-279125"/>
            <a:ext cx="2880322" cy="1619893"/>
          </a:xfrm>
          <a:prstGeom prst="rect">
            <a:avLst/>
          </a:prstGeom>
        </p:spPr>
      </p:pic>
    </p:spTree>
    <p:extLst>
      <p:ext uri="{BB962C8B-B14F-4D97-AF65-F5344CB8AC3E}">
        <p14:creationId xmlns:p14="http://schemas.microsoft.com/office/powerpoint/2010/main" val="379996271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4" r:id="rId3"/>
    <p:sldLayoutId id="2147483725" r:id="rId4"/>
  </p:sldLayoutIdLst>
  <p:hf sldNum="0" hdr="0" ftr="0" dt="0"/>
  <p:txStyles>
    <p:titleStyle>
      <a:lvl1pPr algn="l" defTabSz="914400" rtl="0" eaLnBrk="1" latinLnBrk="0" hangingPunct="1">
        <a:spcBef>
          <a:spcPct val="0"/>
        </a:spcBef>
        <a:buNone/>
        <a:defRPr sz="3200" kern="1200" spc="-150">
          <a:solidFill>
            <a:srgbClr val="495961"/>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495961"/>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495961"/>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495961"/>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4959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A3829-69E1-5243-A082-EB940B5EB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ED077-1662-E341-B9E0-6B83E7C28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E37D9E-510A-4542-A282-D138AD19A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6C3C-D3AA-4C45-A6EA-6BE9CEF29A85}" type="datetimeFigureOut">
              <a:rPr lang="en-GB" smtClean="0"/>
              <a:t>17/11/2022</a:t>
            </a:fld>
            <a:endParaRPr lang="en-GB"/>
          </a:p>
        </p:txBody>
      </p:sp>
      <p:sp>
        <p:nvSpPr>
          <p:cNvPr id="5" name="Footer Placeholder 4">
            <a:extLst>
              <a:ext uri="{FF2B5EF4-FFF2-40B4-BE49-F238E27FC236}">
                <a16:creationId xmlns:a16="http://schemas.microsoft.com/office/drawing/2014/main" id="{773D6B5B-687C-EB4B-9405-4DF00F940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0617F3-E1A2-4F41-9269-D6753BF07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414FB-E5B9-AE4A-9A0F-F545AF2B63FF}" type="slidenum">
              <a:rPr lang="en-GB" smtClean="0"/>
              <a:t>‹#›</a:t>
            </a:fld>
            <a:endParaRPr lang="en-GB"/>
          </a:p>
        </p:txBody>
      </p:sp>
      <p:pic>
        <p:nvPicPr>
          <p:cNvPr id="7" name="University Logo" descr="Logo&#10;&#10;Description automatically generated with medium confidence">
            <a:extLst>
              <a:ext uri="{FF2B5EF4-FFF2-40B4-BE49-F238E27FC236}">
                <a16:creationId xmlns:a16="http://schemas.microsoft.com/office/drawing/2014/main" id="{0873AE26-FC3C-4248-84B9-437F5A8C339C}"/>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311678" y="-279125"/>
            <a:ext cx="2880322" cy="1619893"/>
          </a:xfrm>
          <a:prstGeom prst="rect">
            <a:avLst/>
          </a:prstGeom>
        </p:spPr>
      </p:pic>
    </p:spTree>
    <p:extLst>
      <p:ext uri="{BB962C8B-B14F-4D97-AF65-F5344CB8AC3E}">
        <p14:creationId xmlns:p14="http://schemas.microsoft.com/office/powerpoint/2010/main" val="57726690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3" r:id="rId12"/>
    <p:sldLayoutId id="2147483754" r:id="rId13"/>
    <p:sldLayoutId id="2147483756" r:id="rId14"/>
    <p:sldLayoutId id="2147483757"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16.emf"/><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21.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emf"/><Relationship Id="rId1" Type="http://schemas.openxmlformats.org/officeDocument/2006/relationships/slideLayout" Target="../slideLayouts/slideLayout21.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emf"/><Relationship Id="rId1" Type="http://schemas.openxmlformats.org/officeDocument/2006/relationships/slideLayout" Target="../slideLayouts/slideLayout21.xml"/><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emf"/><Relationship Id="rId1" Type="http://schemas.openxmlformats.org/officeDocument/2006/relationships/slideLayout" Target="../slideLayouts/slideLayout21.x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74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A161-C00B-D345-994B-2BAE3DBB92B4}"/>
              </a:ext>
            </a:extLst>
          </p:cNvPr>
          <p:cNvSpPr>
            <a:spLocks noGrp="1"/>
          </p:cNvSpPr>
          <p:nvPr>
            <p:ph type="ctrTitle"/>
          </p:nvPr>
        </p:nvSpPr>
        <p:spPr/>
        <p:txBody>
          <a:bodyPr/>
          <a:lstStyle/>
          <a:p>
            <a:r>
              <a:rPr lang="en-GB" sz="3200" dirty="0"/>
              <a:t>Motivation</a:t>
            </a:r>
          </a:p>
        </p:txBody>
      </p:sp>
      <p:sp>
        <p:nvSpPr>
          <p:cNvPr id="3" name="Content Placeholder 2">
            <a:extLst>
              <a:ext uri="{FF2B5EF4-FFF2-40B4-BE49-F238E27FC236}">
                <a16:creationId xmlns:a16="http://schemas.microsoft.com/office/drawing/2014/main" id="{129627DA-CDC0-D447-823E-8B990C9FBAB0}"/>
              </a:ext>
            </a:extLst>
          </p:cNvPr>
          <p:cNvSpPr>
            <a:spLocks noGrp="1"/>
          </p:cNvSpPr>
          <p:nvPr>
            <p:ph sz="quarter" idx="16"/>
          </p:nvPr>
        </p:nvSpPr>
        <p:spPr>
          <a:xfrm>
            <a:off x="571499" y="1556951"/>
            <a:ext cx="11034184" cy="4937367"/>
          </a:xfrm>
        </p:spPr>
        <p:txBody>
          <a:bodyPr/>
          <a:lstStyle/>
          <a:p>
            <a:r>
              <a:rPr lang="en-GB" dirty="0"/>
              <a:t>Abstraction to isolate important properties</a:t>
            </a:r>
          </a:p>
          <a:p>
            <a:r>
              <a:rPr lang="en-GB" dirty="0"/>
              <a:t>Refinement to add detail and design</a:t>
            </a:r>
          </a:p>
          <a:p>
            <a:r>
              <a:rPr lang="en-GB" dirty="0"/>
              <a:t>Resulting in Validated and Verified models</a:t>
            </a:r>
          </a:p>
          <a:p>
            <a:endParaRPr lang="en-GB" dirty="0"/>
          </a:p>
          <a:p>
            <a:r>
              <a:rPr lang="en-GB" dirty="0"/>
              <a:t>…But how can we ensure the code complies with the models</a:t>
            </a:r>
          </a:p>
          <a:p>
            <a:endParaRPr lang="en-GB" dirty="0"/>
          </a:p>
          <a:p>
            <a:r>
              <a:rPr lang="en-GB" dirty="0"/>
              <a:t>Answer: generate Spark outline code </a:t>
            </a:r>
          </a:p>
          <a:p>
            <a:pPr lvl="1"/>
            <a:r>
              <a:rPr lang="en-GB" dirty="0"/>
              <a:t>With pre/post-conditions that match events of the model</a:t>
            </a:r>
          </a:p>
          <a:p>
            <a:pPr lvl="1"/>
            <a:r>
              <a:rPr lang="en-GB" dirty="0"/>
              <a:t>Assertions for run time checking</a:t>
            </a:r>
          </a:p>
        </p:txBody>
      </p:sp>
    </p:spTree>
    <p:extLst>
      <p:ext uri="{BB962C8B-B14F-4D97-AF65-F5344CB8AC3E}">
        <p14:creationId xmlns:p14="http://schemas.microsoft.com/office/powerpoint/2010/main" val="29007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39498" y="729763"/>
            <a:ext cx="10449983" cy="769937"/>
          </a:xfrm>
        </p:spPr>
        <p:txBody>
          <a:bodyPr/>
          <a:lstStyle/>
          <a:p>
            <a:r>
              <a:rPr lang="en-GB" sz="3200" dirty="0"/>
              <a:t>Steps : From abstract concept to Spark Implementation</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95832" y="2123823"/>
            <a:ext cx="9463752" cy="3473891"/>
          </a:xfrm>
        </p:spPr>
        <p:txBody>
          <a:bodyPr>
            <a:normAutofit/>
          </a:bodyPr>
          <a:lstStyle/>
          <a:p>
            <a:r>
              <a:rPr lang="en-GB" dirty="0"/>
              <a:t>Abstract model of </a:t>
            </a:r>
            <a:r>
              <a:rPr lang="en-GB" dirty="0">
                <a:solidFill>
                  <a:srgbClr val="FF0000"/>
                </a:solidFill>
              </a:rPr>
              <a:t>concept</a:t>
            </a:r>
            <a:r>
              <a:rPr lang="en-GB" dirty="0"/>
              <a:t>	</a:t>
            </a:r>
          </a:p>
          <a:p>
            <a:r>
              <a:rPr lang="en-GB" dirty="0"/>
              <a:t>Refinements that introduce more </a:t>
            </a:r>
            <a:r>
              <a:rPr lang="en-GB" dirty="0">
                <a:solidFill>
                  <a:srgbClr val="FF0000"/>
                </a:solidFill>
              </a:rPr>
              <a:t>detailed requirements</a:t>
            </a:r>
          </a:p>
          <a:p>
            <a:r>
              <a:rPr lang="en-GB" dirty="0"/>
              <a:t>Refinements that introduce </a:t>
            </a:r>
            <a:r>
              <a:rPr lang="en-GB" dirty="0">
                <a:solidFill>
                  <a:srgbClr val="FF0000"/>
                </a:solidFill>
              </a:rPr>
              <a:t>design decisions</a:t>
            </a:r>
          </a:p>
          <a:p>
            <a:r>
              <a:rPr lang="en-GB" dirty="0">
                <a:solidFill>
                  <a:schemeClr val="tx1"/>
                </a:solidFill>
              </a:rPr>
              <a:t>Decomposition  …</a:t>
            </a:r>
            <a:r>
              <a:rPr lang="en-GB" dirty="0">
                <a:solidFill>
                  <a:srgbClr val="FF0000"/>
                </a:solidFill>
              </a:rPr>
              <a:t> </a:t>
            </a:r>
            <a:r>
              <a:rPr lang="en-GB" i="1" dirty="0">
                <a:solidFill>
                  <a:srgbClr val="FF0000"/>
                </a:solidFill>
              </a:rPr>
              <a:t>Controller</a:t>
            </a:r>
            <a:r>
              <a:rPr lang="en-GB" dirty="0">
                <a:solidFill>
                  <a:srgbClr val="FF0000"/>
                </a:solidFill>
              </a:rPr>
              <a:t> </a:t>
            </a:r>
            <a:r>
              <a:rPr lang="en-GB" dirty="0">
                <a:solidFill>
                  <a:schemeClr val="tx1"/>
                </a:solidFill>
              </a:rPr>
              <a:t>+ Environment</a:t>
            </a:r>
          </a:p>
          <a:p>
            <a:r>
              <a:rPr lang="en-GB" dirty="0">
                <a:solidFill>
                  <a:schemeClr val="tx1"/>
                </a:solidFill>
                <a:cs typeface="Calibri"/>
              </a:rPr>
              <a:t>Refine </a:t>
            </a:r>
            <a:r>
              <a:rPr lang="en-GB" i="1" dirty="0">
                <a:solidFill>
                  <a:schemeClr val="tx1"/>
                </a:solidFill>
              </a:rPr>
              <a:t>Controller</a:t>
            </a:r>
            <a:r>
              <a:rPr lang="en-GB" dirty="0">
                <a:solidFill>
                  <a:schemeClr val="tx1"/>
                </a:solidFill>
                <a:cs typeface="Calibri"/>
              </a:rPr>
              <a:t> to </a:t>
            </a:r>
            <a:r>
              <a:rPr lang="en-GB" dirty="0">
                <a:solidFill>
                  <a:srgbClr val="FF0000"/>
                </a:solidFill>
                <a:cs typeface="Calibri"/>
              </a:rPr>
              <a:t>prepare for code generation</a:t>
            </a:r>
          </a:p>
          <a:p>
            <a:r>
              <a:rPr lang="en-GB" dirty="0"/>
              <a:t>Generate </a:t>
            </a:r>
            <a:r>
              <a:rPr lang="en-GB" dirty="0">
                <a:solidFill>
                  <a:srgbClr val="FF0000"/>
                </a:solidFill>
              </a:rPr>
              <a:t>SPARK </a:t>
            </a:r>
            <a:r>
              <a:rPr lang="en-GB" dirty="0">
                <a:solidFill>
                  <a:schemeClr val="tx1"/>
                </a:solidFill>
              </a:rPr>
              <a:t>from </a:t>
            </a:r>
            <a:r>
              <a:rPr lang="en-GB" i="1" dirty="0">
                <a:solidFill>
                  <a:schemeClr val="tx1"/>
                </a:solidFill>
              </a:rPr>
              <a:t>Controller</a:t>
            </a:r>
          </a:p>
        </p:txBody>
      </p:sp>
    </p:spTree>
    <p:extLst>
      <p:ext uri="{BB962C8B-B14F-4D97-AF65-F5344CB8AC3E}">
        <p14:creationId xmlns:p14="http://schemas.microsoft.com/office/powerpoint/2010/main" val="411364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B904-3223-BB83-5C1C-DD298E286036}"/>
              </a:ext>
            </a:extLst>
          </p:cNvPr>
          <p:cNvSpPr>
            <a:spLocks noGrp="1"/>
          </p:cNvSpPr>
          <p:nvPr>
            <p:ph type="ctrTitle"/>
          </p:nvPr>
        </p:nvSpPr>
        <p:spPr>
          <a:xfrm>
            <a:off x="573621" y="100017"/>
            <a:ext cx="10449983" cy="769937"/>
          </a:xfrm>
        </p:spPr>
        <p:txBody>
          <a:bodyPr/>
          <a:lstStyle/>
          <a:p>
            <a:r>
              <a:rPr lang="en-US" sz="3200" dirty="0"/>
              <a:t>From Event-B to SPARK</a:t>
            </a:r>
          </a:p>
        </p:txBody>
      </p:sp>
      <p:sp>
        <p:nvSpPr>
          <p:cNvPr id="4" name="Rectangle 3">
            <a:extLst>
              <a:ext uri="{FF2B5EF4-FFF2-40B4-BE49-F238E27FC236}">
                <a16:creationId xmlns:a16="http://schemas.microsoft.com/office/drawing/2014/main" id="{8D414FEF-805F-93FE-448A-EEFF5E8E8B4C}"/>
              </a:ext>
            </a:extLst>
          </p:cNvPr>
          <p:cNvSpPr/>
          <p:nvPr/>
        </p:nvSpPr>
        <p:spPr>
          <a:xfrm>
            <a:off x="7376733" y="936721"/>
            <a:ext cx="3375856" cy="5909310"/>
          </a:xfrm>
          <a:prstGeom prst="rect">
            <a:avLst/>
          </a:prstGeom>
          <a:solidFill>
            <a:schemeClr val="bg1"/>
          </a:solidFill>
          <a:ln>
            <a:solidFill>
              <a:schemeClr val="tx1"/>
            </a:solidFill>
          </a:ln>
        </p:spPr>
        <p:txBody>
          <a:bodyPr wrap="square">
            <a:spAutoFit/>
          </a:bodyPr>
          <a:lstStyle/>
          <a:p>
            <a:r>
              <a:rPr lang="en-GB" dirty="0">
                <a:solidFill>
                  <a:schemeClr val="bg2">
                    <a:lumMod val="50000"/>
                  </a:schemeClr>
                </a:solidFill>
                <a:latin typeface="Courier" pitchFamily="2" charset="0"/>
              </a:rPr>
              <a:t>package</a:t>
            </a:r>
            <a:r>
              <a:rPr lang="en-GB" dirty="0">
                <a:latin typeface="Courier" pitchFamily="2" charset="0"/>
              </a:rPr>
              <a:t> </a:t>
            </a:r>
            <a:r>
              <a:rPr lang="en-GB" dirty="0">
                <a:solidFill>
                  <a:srgbClr val="333333"/>
                </a:solidFill>
                <a:latin typeface="Helvetica" pitchFamily="2" charset="0"/>
              </a:rPr>
              <a:t>P</a:t>
            </a:r>
            <a:endParaRPr lang="en-GB" dirty="0">
              <a:latin typeface="Courier" pitchFamily="2" charset="0"/>
            </a:endParaRPr>
          </a:p>
          <a:p>
            <a:r>
              <a:rPr lang="en-GB" dirty="0">
                <a:solidFill>
                  <a:schemeClr val="bg2">
                    <a:lumMod val="50000"/>
                  </a:schemeClr>
                </a:solidFill>
                <a:latin typeface="Courier" pitchFamily="2" charset="0"/>
              </a:rPr>
              <a:t>with</a:t>
            </a:r>
            <a:r>
              <a:rPr lang="en-GB" dirty="0">
                <a:latin typeface="Courier" pitchFamily="2" charset="0"/>
              </a:rPr>
              <a:t> SPARK_Mode </a:t>
            </a:r>
            <a:r>
              <a:rPr lang="en-GB" dirty="0">
                <a:solidFill>
                  <a:srgbClr val="333333"/>
                </a:solidFill>
                <a:latin typeface="Helvetica" pitchFamily="2" charset="0"/>
              </a:rPr>
              <a:t>=&gt; On</a:t>
            </a:r>
            <a:endParaRPr lang="en-GB" dirty="0">
              <a:latin typeface="Courier" pitchFamily="2" charset="0"/>
            </a:endParaRPr>
          </a:p>
          <a:p>
            <a:r>
              <a:rPr lang="en-GB" dirty="0">
                <a:solidFill>
                  <a:schemeClr val="bg2">
                    <a:lumMod val="50000"/>
                  </a:schemeClr>
                </a:solidFill>
                <a:latin typeface="Courier" pitchFamily="2" charset="0"/>
              </a:rPr>
              <a:t>is</a:t>
            </a:r>
            <a:endParaRPr lang="en-GB" dirty="0">
              <a:solidFill>
                <a:schemeClr val="bg2">
                  <a:lumMod val="50000"/>
                </a:schemeClr>
              </a:solidFill>
            </a:endParaRPr>
          </a:p>
          <a:p>
            <a:r>
              <a:rPr lang="en-GB" dirty="0"/>
              <a:t>Some_Global : G;</a:t>
            </a:r>
          </a:p>
          <a:p>
            <a:r>
              <a:rPr lang="en-GB" dirty="0">
                <a:solidFill>
                  <a:schemeClr val="bg2">
                    <a:lumMod val="50000"/>
                  </a:schemeClr>
                </a:solidFill>
              </a:rPr>
              <a:t>type</a:t>
            </a:r>
            <a:r>
              <a:rPr lang="en-GB" dirty="0"/>
              <a:t> T </a:t>
            </a:r>
            <a:r>
              <a:rPr lang="en-GB" dirty="0">
                <a:solidFill>
                  <a:schemeClr val="bg2">
                    <a:lumMod val="50000"/>
                  </a:schemeClr>
                </a:solidFill>
              </a:rPr>
              <a:t>is record</a:t>
            </a:r>
          </a:p>
          <a:p>
            <a:r>
              <a:rPr lang="en-GB" dirty="0"/>
              <a:t>      …</a:t>
            </a:r>
          </a:p>
          <a:p>
            <a:r>
              <a:rPr lang="en-GB" dirty="0"/>
              <a:t>    A : Integer;</a:t>
            </a:r>
          </a:p>
          <a:p>
            <a:r>
              <a:rPr lang="en-GB" dirty="0"/>
              <a:t>    B : Integer</a:t>
            </a:r>
          </a:p>
          <a:p>
            <a:r>
              <a:rPr lang="en-GB" dirty="0"/>
              <a:t>end record;</a:t>
            </a:r>
          </a:p>
          <a:p>
            <a:endParaRPr lang="en-GB" dirty="0">
              <a:solidFill>
                <a:srgbClr val="987F90"/>
              </a:solidFill>
              <a:latin typeface="Courier" pitchFamily="2" charset="0"/>
            </a:endParaRPr>
          </a:p>
          <a:p>
            <a:r>
              <a:rPr lang="en-GB" dirty="0">
                <a:solidFill>
                  <a:schemeClr val="bg2">
                    <a:lumMod val="50000"/>
                  </a:schemeClr>
                </a:solidFill>
              </a:rPr>
              <a:t>function</a:t>
            </a:r>
            <a:r>
              <a:rPr lang="en-GB" dirty="0"/>
              <a:t> F(X :) </a:t>
            </a:r>
          </a:p>
          <a:p>
            <a:r>
              <a:rPr lang="en-GB" dirty="0">
                <a:solidFill>
                  <a:schemeClr val="bg2">
                    <a:lumMod val="50000"/>
                  </a:schemeClr>
                </a:solidFill>
              </a:rPr>
              <a:t>return</a:t>
            </a:r>
            <a:r>
              <a:rPr lang="en-GB" dirty="0"/>
              <a:t> ..</a:t>
            </a:r>
          </a:p>
          <a:p>
            <a:r>
              <a:rPr lang="en-GB" dirty="0"/>
              <a:t>   …</a:t>
            </a:r>
          </a:p>
          <a:p>
            <a:r>
              <a:rPr lang="en-GB" dirty="0"/>
              <a:t>;</a:t>
            </a:r>
          </a:p>
          <a:p>
            <a:r>
              <a:rPr lang="en-GB" dirty="0">
                <a:solidFill>
                  <a:schemeClr val="bg2">
                    <a:lumMod val="50000"/>
                  </a:schemeClr>
                </a:solidFill>
              </a:rPr>
              <a:t>procedure</a:t>
            </a:r>
            <a:r>
              <a:rPr lang="en-GB" dirty="0"/>
              <a:t> Proc (X : in T)</a:t>
            </a:r>
          </a:p>
          <a:p>
            <a:r>
              <a:rPr lang="en-GB" dirty="0">
                <a:solidFill>
                  <a:schemeClr val="bg2">
                    <a:lumMod val="50000"/>
                  </a:schemeClr>
                </a:solidFill>
              </a:rPr>
              <a:t>with </a:t>
            </a:r>
          </a:p>
          <a:p>
            <a:r>
              <a:rPr lang="en-GB" dirty="0"/>
              <a:t> Global =&gt; (Input =&gt; (..),</a:t>
            </a:r>
          </a:p>
          <a:p>
            <a:r>
              <a:rPr lang="en-GB" dirty="0"/>
              <a:t>                      … ),</a:t>
            </a:r>
          </a:p>
          <a:p>
            <a:r>
              <a:rPr lang="en-GB" dirty="0"/>
              <a:t> Pre =&gt; .. ,</a:t>
            </a:r>
          </a:p>
          <a:p>
            <a:r>
              <a:rPr lang="en-GB" dirty="0"/>
              <a:t> Post =&gt; .. ;</a:t>
            </a:r>
            <a:r>
              <a:rPr lang="en-GB" dirty="0">
                <a:solidFill>
                  <a:srgbClr val="987F90"/>
                </a:solidFill>
                <a:latin typeface="Courier" pitchFamily="2" charset="0"/>
              </a:rPr>
              <a:t> </a:t>
            </a:r>
          </a:p>
          <a:p>
            <a:r>
              <a:rPr lang="en-GB" dirty="0">
                <a:solidFill>
                  <a:schemeClr val="bg2">
                    <a:lumMod val="50000"/>
                  </a:schemeClr>
                </a:solidFill>
                <a:latin typeface="Courier" pitchFamily="2" charset="0"/>
              </a:rPr>
              <a:t>end</a:t>
            </a:r>
            <a:r>
              <a:rPr lang="en-GB" dirty="0">
                <a:latin typeface="Courier" pitchFamily="2" charset="0"/>
              </a:rPr>
              <a:t> </a:t>
            </a:r>
            <a:r>
              <a:rPr lang="en-GB" dirty="0">
                <a:solidFill>
                  <a:srgbClr val="333333"/>
                </a:solidFill>
                <a:latin typeface="Helvetica" pitchFamily="2" charset="0"/>
              </a:rPr>
              <a:t>P; </a:t>
            </a:r>
            <a:endParaRPr lang="en-GB" dirty="0">
              <a:effectLst/>
              <a:latin typeface="Courier" pitchFamily="2" charset="0"/>
            </a:endParaRPr>
          </a:p>
        </p:txBody>
      </p:sp>
      <p:sp>
        <p:nvSpPr>
          <p:cNvPr id="5" name="Rectangle 4">
            <a:extLst>
              <a:ext uri="{FF2B5EF4-FFF2-40B4-BE49-F238E27FC236}">
                <a16:creationId xmlns:a16="http://schemas.microsoft.com/office/drawing/2014/main" id="{9B03CB69-3E8B-3ECF-48D0-4D215A894727}"/>
              </a:ext>
            </a:extLst>
          </p:cNvPr>
          <p:cNvSpPr/>
          <p:nvPr/>
        </p:nvSpPr>
        <p:spPr>
          <a:xfrm>
            <a:off x="9112475" y="2274838"/>
            <a:ext cx="3079525" cy="2308324"/>
          </a:xfrm>
          <a:prstGeom prst="rect">
            <a:avLst/>
          </a:prstGeom>
          <a:solidFill>
            <a:schemeClr val="bg1"/>
          </a:solidFill>
          <a:ln>
            <a:solidFill>
              <a:schemeClr val="tx1"/>
            </a:solidFill>
          </a:ln>
        </p:spPr>
        <p:txBody>
          <a:bodyPr wrap="square">
            <a:spAutoFit/>
          </a:bodyPr>
          <a:lstStyle/>
          <a:p>
            <a:r>
              <a:rPr lang="en-GB" dirty="0">
                <a:solidFill>
                  <a:schemeClr val="bg2">
                    <a:lumMod val="50000"/>
                  </a:schemeClr>
                </a:solidFill>
                <a:latin typeface="Courier" pitchFamily="2" charset="0"/>
              </a:rPr>
              <a:t>package body </a:t>
            </a:r>
            <a:r>
              <a:rPr lang="en-GB" dirty="0">
                <a:solidFill>
                  <a:srgbClr val="333333"/>
                </a:solidFill>
                <a:latin typeface="Helvetica" pitchFamily="2" charset="0"/>
              </a:rPr>
              <a:t>P</a:t>
            </a:r>
            <a:endParaRPr lang="en-GB" dirty="0">
              <a:latin typeface="Courier" pitchFamily="2" charset="0"/>
            </a:endParaRPr>
          </a:p>
          <a:p>
            <a:r>
              <a:rPr lang="en-GB" dirty="0">
                <a:solidFill>
                  <a:schemeClr val="bg2">
                    <a:lumMod val="50000"/>
                  </a:schemeClr>
                </a:solidFill>
                <a:latin typeface="Courier" pitchFamily="2" charset="0"/>
              </a:rPr>
              <a:t>with</a:t>
            </a:r>
            <a:r>
              <a:rPr lang="en-GB" dirty="0">
                <a:latin typeface="Courier" pitchFamily="2" charset="0"/>
              </a:rPr>
              <a:t> SPARK_Mode </a:t>
            </a:r>
            <a:r>
              <a:rPr lang="en-GB" dirty="0">
                <a:solidFill>
                  <a:srgbClr val="333333"/>
                </a:solidFill>
                <a:latin typeface="Helvetica" pitchFamily="2" charset="0"/>
              </a:rPr>
              <a:t>=&gt; On</a:t>
            </a:r>
          </a:p>
          <a:p>
            <a:r>
              <a:rPr lang="en-GB" dirty="0">
                <a:solidFill>
                  <a:schemeClr val="bg2">
                    <a:lumMod val="50000"/>
                  </a:schemeClr>
                </a:solidFill>
                <a:latin typeface="Courier" pitchFamily="2" charset="0"/>
              </a:rPr>
              <a:t>is</a:t>
            </a:r>
          </a:p>
          <a:p>
            <a:r>
              <a:rPr lang="en-GB" dirty="0">
                <a:solidFill>
                  <a:schemeClr val="bg2">
                    <a:lumMod val="50000"/>
                  </a:schemeClr>
                </a:solidFill>
              </a:rPr>
              <a:t>procedure</a:t>
            </a:r>
            <a:r>
              <a:rPr lang="en-GB" dirty="0"/>
              <a:t> Proc (X : in T) </a:t>
            </a:r>
            <a:r>
              <a:rPr lang="en-GB" dirty="0">
                <a:solidFill>
                  <a:schemeClr val="bg2">
                    <a:lumMod val="50000"/>
                  </a:schemeClr>
                </a:solidFill>
              </a:rPr>
              <a:t>is</a:t>
            </a:r>
          </a:p>
          <a:p>
            <a:r>
              <a:rPr lang="en-GB" dirty="0">
                <a:solidFill>
                  <a:schemeClr val="bg2">
                    <a:lumMod val="50000"/>
                  </a:schemeClr>
                </a:solidFill>
              </a:rPr>
              <a:t>begin</a:t>
            </a:r>
          </a:p>
          <a:p>
            <a:r>
              <a:rPr lang="en-GB" dirty="0"/>
              <a:t>      …  ;</a:t>
            </a:r>
          </a:p>
          <a:p>
            <a:r>
              <a:rPr lang="en-GB" dirty="0">
                <a:solidFill>
                  <a:schemeClr val="bg2">
                    <a:lumMod val="50000"/>
                  </a:schemeClr>
                </a:solidFill>
              </a:rPr>
              <a:t>end</a:t>
            </a:r>
            <a:r>
              <a:rPr lang="en-GB" dirty="0"/>
              <a:t> Proc;</a:t>
            </a:r>
            <a:endParaRPr lang="en-GB" dirty="0">
              <a:solidFill>
                <a:srgbClr val="987F90"/>
              </a:solidFill>
              <a:latin typeface="Courier" pitchFamily="2" charset="0"/>
            </a:endParaRPr>
          </a:p>
          <a:p>
            <a:r>
              <a:rPr lang="en-GB" dirty="0">
                <a:solidFill>
                  <a:schemeClr val="bg2">
                    <a:lumMod val="50000"/>
                  </a:schemeClr>
                </a:solidFill>
                <a:latin typeface="Courier" pitchFamily="2" charset="0"/>
              </a:rPr>
              <a:t>end</a:t>
            </a:r>
            <a:r>
              <a:rPr lang="en-GB" dirty="0">
                <a:latin typeface="Courier" pitchFamily="2" charset="0"/>
              </a:rPr>
              <a:t> </a:t>
            </a:r>
            <a:r>
              <a:rPr lang="en-GB" dirty="0">
                <a:solidFill>
                  <a:srgbClr val="333333"/>
                </a:solidFill>
                <a:latin typeface="Helvetica" pitchFamily="2" charset="0"/>
              </a:rPr>
              <a:t>P;</a:t>
            </a:r>
            <a:endParaRPr lang="en-GB" dirty="0">
              <a:effectLst/>
              <a:latin typeface="Courier" pitchFamily="2" charset="0"/>
            </a:endParaRPr>
          </a:p>
        </p:txBody>
      </p:sp>
      <p:sp>
        <p:nvSpPr>
          <p:cNvPr id="6" name="Rectangle 5">
            <a:extLst>
              <a:ext uri="{FF2B5EF4-FFF2-40B4-BE49-F238E27FC236}">
                <a16:creationId xmlns:a16="http://schemas.microsoft.com/office/drawing/2014/main" id="{16147D01-264B-E47F-0D96-B717FA02EEFB}"/>
              </a:ext>
            </a:extLst>
          </p:cNvPr>
          <p:cNvSpPr/>
          <p:nvPr/>
        </p:nvSpPr>
        <p:spPr>
          <a:xfrm>
            <a:off x="701748" y="864007"/>
            <a:ext cx="3375857" cy="5909310"/>
          </a:xfrm>
          <a:prstGeom prst="rect">
            <a:avLst/>
          </a:prstGeom>
          <a:solidFill>
            <a:schemeClr val="bg1"/>
          </a:solidFill>
          <a:ln>
            <a:solidFill>
              <a:schemeClr val="tx1"/>
            </a:solidFill>
          </a:ln>
        </p:spPr>
        <p:txBody>
          <a:bodyPr wrap="square">
            <a:spAutoFit/>
          </a:bodyPr>
          <a:lstStyle/>
          <a:p>
            <a:r>
              <a:rPr lang="en-GB" b="1" dirty="0">
                <a:solidFill>
                  <a:srgbClr val="7F0055"/>
                </a:solidFill>
                <a:latin typeface=".AppleSystemUIFont"/>
              </a:rPr>
              <a:t>machine</a:t>
            </a:r>
            <a:r>
              <a:rPr lang="en-GB" dirty="0">
                <a:latin typeface=".AppleSystemUIFont"/>
              </a:rPr>
              <a:t> m</a:t>
            </a:r>
          </a:p>
          <a:p>
            <a:r>
              <a:rPr lang="en-GB" b="1" dirty="0">
                <a:solidFill>
                  <a:srgbClr val="7F0055"/>
                </a:solidFill>
                <a:latin typeface=".AppleSystemUIFont"/>
              </a:rPr>
              <a:t>sees</a:t>
            </a:r>
            <a:r>
              <a:rPr lang="en-GB" dirty="0">
                <a:latin typeface=".AppleSystemUIFont"/>
              </a:rPr>
              <a:t> C</a:t>
            </a:r>
          </a:p>
          <a:p>
            <a:r>
              <a:rPr lang="en-GB" b="1" dirty="0">
                <a:solidFill>
                  <a:srgbClr val="7F0055"/>
                </a:solidFill>
                <a:latin typeface=".AppleSystemUIFont"/>
              </a:rPr>
              <a:t>variables</a:t>
            </a:r>
            <a:endParaRPr lang="en-GB" dirty="0">
              <a:solidFill>
                <a:srgbClr val="7F0055"/>
              </a:solidFill>
              <a:latin typeface=".AppleSystemUIFont"/>
            </a:endParaRPr>
          </a:p>
          <a:p>
            <a:r>
              <a:rPr lang="en-GB" dirty="0">
                <a:latin typeface=".AppleSystemUIFont"/>
              </a:rPr>
              <a:t>…</a:t>
            </a:r>
          </a:p>
          <a:p>
            <a:r>
              <a:rPr lang="en-GB" b="1" dirty="0">
                <a:solidFill>
                  <a:srgbClr val="7F0055"/>
                </a:solidFill>
                <a:latin typeface=".AppleSystemUIFont"/>
              </a:rPr>
              <a:t>invariants</a:t>
            </a:r>
            <a:endParaRPr lang="en-GB" dirty="0">
              <a:solidFill>
                <a:srgbClr val="7F0055"/>
              </a:solidFill>
              <a:latin typeface=".AppleSystemUIFont"/>
            </a:endParaRPr>
          </a:p>
          <a:p>
            <a:r>
              <a:rPr lang="en-GB" dirty="0">
                <a:latin typeface=".AppleSystemUIFont"/>
              </a:rPr>
              <a:t>…</a:t>
            </a:r>
          </a:p>
          <a:p>
            <a:r>
              <a:rPr lang="en-GB" b="1" dirty="0">
                <a:solidFill>
                  <a:srgbClr val="7F0055"/>
                </a:solidFill>
                <a:latin typeface=".AppleSystemUIFont"/>
              </a:rPr>
              <a:t>events</a:t>
            </a:r>
            <a:endParaRPr lang="en-GB" dirty="0">
              <a:solidFill>
                <a:srgbClr val="7F0055"/>
              </a:solidFill>
              <a:latin typeface=".AppleSystemUIFont"/>
            </a:endParaRPr>
          </a:p>
          <a:p>
            <a:r>
              <a:rPr lang="en-GB" b="1" dirty="0">
                <a:solidFill>
                  <a:srgbClr val="7F0055"/>
                </a:solidFill>
                <a:latin typeface=".AppleSystemUIFont"/>
              </a:rPr>
              <a:t>  event</a:t>
            </a:r>
          </a:p>
          <a:p>
            <a:r>
              <a:rPr lang="en-GB" dirty="0">
                <a:latin typeface=".AppleSystemUIFont"/>
              </a:rPr>
              <a:t>INITIALISATION</a:t>
            </a:r>
          </a:p>
          <a:p>
            <a:r>
              <a:rPr lang="en-GB" b="1" dirty="0">
                <a:solidFill>
                  <a:srgbClr val="7F0055"/>
                </a:solidFill>
                <a:latin typeface=".AppleSystemUIFont"/>
              </a:rPr>
              <a:t>   then</a:t>
            </a:r>
            <a:endParaRPr lang="en-GB" dirty="0">
              <a:solidFill>
                <a:srgbClr val="7F0055"/>
              </a:solidFill>
              <a:latin typeface=".AppleSystemUIFont"/>
            </a:endParaRPr>
          </a:p>
          <a:p>
            <a:r>
              <a:rPr lang="en-GB" dirty="0">
                <a:latin typeface=".AppleSystemUIFont"/>
              </a:rPr>
              <a:t>      @act1: …</a:t>
            </a:r>
          </a:p>
          <a:p>
            <a:r>
              <a:rPr lang="en-GB" b="1" dirty="0">
                <a:solidFill>
                  <a:srgbClr val="7F0055"/>
                </a:solidFill>
                <a:latin typeface=".AppleSystemUIFont"/>
              </a:rPr>
              <a:t>   end</a:t>
            </a:r>
            <a:endParaRPr lang="en-GB" dirty="0">
              <a:latin typeface=".AppleSystemUIFont"/>
            </a:endParaRPr>
          </a:p>
          <a:p>
            <a:r>
              <a:rPr lang="en-GB" b="1" dirty="0">
                <a:solidFill>
                  <a:srgbClr val="7F0055"/>
                </a:solidFill>
                <a:latin typeface=".AppleSystemUIFont"/>
              </a:rPr>
              <a:t>   event</a:t>
            </a:r>
            <a:r>
              <a:rPr lang="en-GB" dirty="0">
                <a:latin typeface=".AppleSystemUIFont"/>
              </a:rPr>
              <a:t> evt</a:t>
            </a:r>
          </a:p>
          <a:p>
            <a:r>
              <a:rPr lang="en-GB" b="1" dirty="0">
                <a:solidFill>
                  <a:srgbClr val="7F0055"/>
                </a:solidFill>
                <a:latin typeface=".AppleSystemUIFont"/>
              </a:rPr>
              <a:t>     any</a:t>
            </a:r>
            <a:endParaRPr lang="en-GB" dirty="0">
              <a:solidFill>
                <a:srgbClr val="7F0055"/>
              </a:solidFill>
              <a:latin typeface=".AppleSystemUIFont"/>
            </a:endParaRPr>
          </a:p>
          <a:p>
            <a:r>
              <a:rPr lang="en-GB" dirty="0">
                <a:latin typeface=".AppleSystemUIFont"/>
              </a:rPr>
              <a:t>       parameters</a:t>
            </a:r>
          </a:p>
          <a:p>
            <a:r>
              <a:rPr lang="en-GB" b="1" dirty="0">
                <a:solidFill>
                  <a:srgbClr val="7F0055"/>
                </a:solidFill>
                <a:latin typeface=".AppleSystemUIFont"/>
              </a:rPr>
              <a:t>     where</a:t>
            </a:r>
            <a:endParaRPr lang="en-GB" dirty="0">
              <a:solidFill>
                <a:srgbClr val="7F0055"/>
              </a:solidFill>
              <a:latin typeface=".AppleSystemUIFont"/>
            </a:endParaRPr>
          </a:p>
          <a:p>
            <a:r>
              <a:rPr lang="en-GB" dirty="0">
                <a:latin typeface=".AppleSystemUIFont"/>
              </a:rPr>
              <a:t>        @grd1: ..</a:t>
            </a:r>
          </a:p>
          <a:p>
            <a:r>
              <a:rPr lang="en-GB" b="1" dirty="0">
                <a:solidFill>
                  <a:srgbClr val="7F0055"/>
                </a:solidFill>
                <a:latin typeface=".AppleSystemUIFont"/>
              </a:rPr>
              <a:t>     then</a:t>
            </a:r>
            <a:endParaRPr lang="en-GB" dirty="0">
              <a:solidFill>
                <a:srgbClr val="7F0055"/>
              </a:solidFill>
              <a:latin typeface=".AppleSystemUIFont"/>
            </a:endParaRPr>
          </a:p>
          <a:p>
            <a:r>
              <a:rPr lang="en-GB" dirty="0">
                <a:latin typeface=".AppleSystemUIFont"/>
              </a:rPr>
              <a:t>       @act1: …</a:t>
            </a:r>
          </a:p>
          <a:p>
            <a:r>
              <a:rPr lang="en-GB" b="1" dirty="0">
                <a:solidFill>
                  <a:srgbClr val="7F0055"/>
                </a:solidFill>
                <a:latin typeface=".AppleSystemUIFont"/>
              </a:rPr>
              <a:t>    end</a:t>
            </a:r>
            <a:endParaRPr lang="en-GB" dirty="0">
              <a:solidFill>
                <a:srgbClr val="7F0055"/>
              </a:solidFill>
              <a:latin typeface=".AppleSystemUIFont"/>
            </a:endParaRPr>
          </a:p>
          <a:p>
            <a:r>
              <a:rPr lang="en-GB" b="1" dirty="0">
                <a:solidFill>
                  <a:srgbClr val="7F0055"/>
                </a:solidFill>
                <a:latin typeface=".AppleSystemUIFont"/>
              </a:rPr>
              <a:t>end</a:t>
            </a:r>
            <a:endParaRPr lang="en-GB" dirty="0">
              <a:solidFill>
                <a:srgbClr val="7F0055"/>
              </a:solidFill>
              <a:effectLst/>
              <a:latin typeface=".AppleSystemUIFont"/>
            </a:endParaRPr>
          </a:p>
        </p:txBody>
      </p:sp>
      <p:sp>
        <p:nvSpPr>
          <p:cNvPr id="7" name="Rectangle 6">
            <a:extLst>
              <a:ext uri="{FF2B5EF4-FFF2-40B4-BE49-F238E27FC236}">
                <a16:creationId xmlns:a16="http://schemas.microsoft.com/office/drawing/2014/main" id="{06705DBF-7547-10A7-B42E-28F7EB096338}"/>
              </a:ext>
            </a:extLst>
          </p:cNvPr>
          <p:cNvSpPr/>
          <p:nvPr/>
        </p:nvSpPr>
        <p:spPr>
          <a:xfrm>
            <a:off x="2553242" y="1676009"/>
            <a:ext cx="2227430" cy="3693319"/>
          </a:xfrm>
          <a:prstGeom prst="rect">
            <a:avLst/>
          </a:prstGeom>
          <a:solidFill>
            <a:schemeClr val="bg1"/>
          </a:solidFill>
          <a:ln>
            <a:solidFill>
              <a:schemeClr val="tx1"/>
            </a:solidFill>
          </a:ln>
        </p:spPr>
        <p:txBody>
          <a:bodyPr wrap="square">
            <a:spAutoFit/>
          </a:bodyPr>
          <a:lstStyle/>
          <a:p>
            <a:r>
              <a:rPr lang="en-GB" b="1" dirty="0">
                <a:solidFill>
                  <a:srgbClr val="7F0055"/>
                </a:solidFill>
                <a:latin typeface=".AppleSystemUIFont"/>
              </a:rPr>
              <a:t>context</a:t>
            </a:r>
            <a:r>
              <a:rPr lang="en-GB" dirty="0">
                <a:solidFill>
                  <a:srgbClr val="000000"/>
                </a:solidFill>
                <a:latin typeface=".AppleSystemUIFont"/>
              </a:rPr>
              <a:t> C</a:t>
            </a:r>
            <a:endParaRPr lang="en-GB" dirty="0">
              <a:solidFill>
                <a:srgbClr val="7F0055"/>
              </a:solidFill>
              <a:latin typeface=".AppleSystemUIFont"/>
            </a:endParaRPr>
          </a:p>
          <a:p>
            <a:r>
              <a:rPr lang="en-GB" b="1" dirty="0">
                <a:solidFill>
                  <a:srgbClr val="7F0055"/>
                </a:solidFill>
                <a:latin typeface=".AppleSystemUIFont"/>
              </a:rPr>
              <a:t>sets</a:t>
            </a:r>
            <a:endParaRPr lang="en-GB" dirty="0">
              <a:solidFill>
                <a:srgbClr val="7F0055"/>
              </a:solidFill>
              <a:latin typeface=".AppleSystemUIFont"/>
            </a:endParaRPr>
          </a:p>
          <a:p>
            <a:r>
              <a:rPr lang="en-GB" dirty="0">
                <a:latin typeface=".AppleSystemUIFont"/>
              </a:rPr>
              <a:t>…</a:t>
            </a:r>
          </a:p>
          <a:p>
            <a:r>
              <a:rPr lang="en-GB" b="1" dirty="0">
                <a:solidFill>
                  <a:srgbClr val="7F0055"/>
                </a:solidFill>
                <a:latin typeface=".AppleSystemUIFont"/>
              </a:rPr>
              <a:t>constants</a:t>
            </a:r>
            <a:endParaRPr lang="en-GB" dirty="0">
              <a:solidFill>
                <a:srgbClr val="7F0055"/>
              </a:solidFill>
              <a:latin typeface=".AppleSystemUIFont"/>
            </a:endParaRPr>
          </a:p>
          <a:p>
            <a:r>
              <a:rPr lang="en-GB" dirty="0">
                <a:latin typeface=".AppleSystemUIFont"/>
              </a:rPr>
              <a:t>…</a:t>
            </a:r>
          </a:p>
          <a:p>
            <a:r>
              <a:rPr lang="en-GB" b="1" dirty="0">
                <a:solidFill>
                  <a:srgbClr val="7F0055"/>
                </a:solidFill>
                <a:latin typeface=".AppleSystemUIFont"/>
              </a:rPr>
              <a:t>records</a:t>
            </a:r>
            <a:endParaRPr lang="en-GB" dirty="0">
              <a:solidFill>
                <a:srgbClr val="7F0055"/>
              </a:solidFill>
              <a:latin typeface=".AppleSystemUIFont"/>
            </a:endParaRPr>
          </a:p>
          <a:p>
            <a:r>
              <a:rPr lang="en-GB" b="1" dirty="0">
                <a:solidFill>
                  <a:srgbClr val="7F0055"/>
                </a:solidFill>
                <a:latin typeface=".AppleSystemUIFont"/>
              </a:rPr>
              <a:t>  record</a:t>
            </a:r>
            <a:r>
              <a:rPr lang="en-GB" dirty="0">
                <a:latin typeface=".AppleSystemUIFont"/>
              </a:rPr>
              <a:t> T</a:t>
            </a:r>
          </a:p>
          <a:p>
            <a:r>
              <a:rPr lang="en-GB" dirty="0">
                <a:latin typeface=".AppleSystemUIFont"/>
              </a:rPr>
              <a:t>    A : Integer</a:t>
            </a:r>
          </a:p>
          <a:p>
            <a:r>
              <a:rPr lang="en-GB" dirty="0">
                <a:latin typeface=".AppleSystemUIFont"/>
              </a:rPr>
              <a:t>    B : Integer</a:t>
            </a:r>
          </a:p>
          <a:p>
            <a:r>
              <a:rPr lang="en-GB" dirty="0">
                <a:latin typeface=".AppleSystemUIFont"/>
              </a:rPr>
              <a:t>  …</a:t>
            </a:r>
          </a:p>
          <a:p>
            <a:r>
              <a:rPr lang="en-GB" b="1" dirty="0">
                <a:solidFill>
                  <a:srgbClr val="7F0055"/>
                </a:solidFill>
                <a:latin typeface=".AppleSystemUIFont"/>
              </a:rPr>
              <a:t>axioms</a:t>
            </a:r>
            <a:endParaRPr lang="en-GB" dirty="0">
              <a:solidFill>
                <a:srgbClr val="7F0055"/>
              </a:solidFill>
              <a:latin typeface=".AppleSystemUIFont"/>
            </a:endParaRPr>
          </a:p>
          <a:p>
            <a:r>
              <a:rPr lang="en-GB" dirty="0">
                <a:latin typeface=".AppleSystemUIFont"/>
              </a:rPr>
              <a:t>….</a:t>
            </a:r>
          </a:p>
          <a:p>
            <a:r>
              <a:rPr lang="en-GB" b="1" dirty="0">
                <a:solidFill>
                  <a:srgbClr val="7F0055"/>
                </a:solidFill>
                <a:latin typeface=".AppleSystemUIFont"/>
              </a:rPr>
              <a:t>end</a:t>
            </a:r>
            <a:endParaRPr lang="en-GB" dirty="0">
              <a:solidFill>
                <a:srgbClr val="7F0055"/>
              </a:solidFill>
              <a:effectLst/>
              <a:latin typeface=".AppleSystemUIFont"/>
            </a:endParaRPr>
          </a:p>
        </p:txBody>
      </p:sp>
      <p:sp>
        <p:nvSpPr>
          <p:cNvPr id="13" name="Chevron 12">
            <a:extLst>
              <a:ext uri="{FF2B5EF4-FFF2-40B4-BE49-F238E27FC236}">
                <a16:creationId xmlns:a16="http://schemas.microsoft.com/office/drawing/2014/main" id="{A795755F-E67E-EA72-1DA0-DE800BB38405}"/>
              </a:ext>
            </a:extLst>
          </p:cNvPr>
          <p:cNvSpPr/>
          <p:nvPr/>
        </p:nvSpPr>
        <p:spPr>
          <a:xfrm>
            <a:off x="5344510" y="3090965"/>
            <a:ext cx="1502979" cy="67606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495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6EEC-C776-CA15-3D18-EBF58FB1E201}"/>
              </a:ext>
            </a:extLst>
          </p:cNvPr>
          <p:cNvSpPr>
            <a:spLocks noGrp="1"/>
          </p:cNvSpPr>
          <p:nvPr>
            <p:ph type="ctrTitle"/>
          </p:nvPr>
        </p:nvSpPr>
        <p:spPr/>
        <p:txBody>
          <a:bodyPr/>
          <a:lstStyle/>
          <a:p>
            <a:r>
              <a:rPr lang="en-US" sz="3200" dirty="0"/>
              <a:t>Overview of Event-B to SPARK Translation Rules</a:t>
            </a:r>
          </a:p>
        </p:txBody>
      </p:sp>
      <p:sp>
        <p:nvSpPr>
          <p:cNvPr id="3" name="Content Placeholder 2">
            <a:extLst>
              <a:ext uri="{FF2B5EF4-FFF2-40B4-BE49-F238E27FC236}">
                <a16:creationId xmlns:a16="http://schemas.microsoft.com/office/drawing/2014/main" id="{CC31188D-4BDE-43A1-95D1-3E7DCA6C63F5}"/>
              </a:ext>
            </a:extLst>
          </p:cNvPr>
          <p:cNvSpPr>
            <a:spLocks noGrp="1"/>
          </p:cNvSpPr>
          <p:nvPr>
            <p:ph sz="quarter" idx="16"/>
          </p:nvPr>
        </p:nvSpPr>
        <p:spPr>
          <a:xfrm>
            <a:off x="571499" y="1152001"/>
            <a:ext cx="11034184" cy="4975422"/>
          </a:xfrm>
        </p:spPr>
        <p:txBody>
          <a:bodyPr>
            <a:normAutofit/>
          </a:bodyPr>
          <a:lstStyle/>
          <a:p>
            <a:r>
              <a:rPr lang="en-US" dirty="0"/>
              <a:t>Component Translation</a:t>
            </a:r>
          </a:p>
          <a:p>
            <a:pPr lvl="1"/>
            <a:r>
              <a:rPr lang="en-US" dirty="0"/>
              <a:t>(All) Context</a:t>
            </a:r>
            <a:r>
              <a:rPr lang="en-US" b="1" dirty="0"/>
              <a:t> </a:t>
            </a:r>
            <a:r>
              <a:rPr lang="en-US" b="1" dirty="0">
                <a:solidFill>
                  <a:schemeClr val="accent1"/>
                </a:solidFill>
                <a:sym typeface="Wingdings" pitchFamily="2" charset="2"/>
              </a:rPr>
              <a:t></a:t>
            </a:r>
            <a:r>
              <a:rPr lang="en-US" b="1" dirty="0">
                <a:sym typeface="Wingdings" pitchFamily="2" charset="2"/>
              </a:rPr>
              <a:t> </a:t>
            </a:r>
            <a:r>
              <a:rPr lang="en-US" dirty="0">
                <a:sym typeface="Wingdings" pitchFamily="2" charset="2"/>
              </a:rPr>
              <a:t>specification package</a:t>
            </a:r>
          </a:p>
          <a:p>
            <a:pPr lvl="2"/>
            <a:r>
              <a:rPr lang="en-US" dirty="0">
                <a:sym typeface="Wingdings" pitchFamily="2" charset="2"/>
              </a:rPr>
              <a:t>Context </a:t>
            </a:r>
            <a:r>
              <a:rPr lang="en-US" dirty="0">
                <a:solidFill>
                  <a:srgbClr val="FF0000"/>
                </a:solidFill>
                <a:sym typeface="Wingdings" pitchFamily="2" charset="2"/>
              </a:rPr>
              <a:t>extends</a:t>
            </a:r>
            <a:r>
              <a:rPr lang="en-US" dirty="0">
                <a:sym typeface="Wingdings" pitchFamily="2" charset="2"/>
              </a:rPr>
              <a:t> </a:t>
            </a:r>
            <a:r>
              <a:rPr lang="en-US" b="1" dirty="0">
                <a:solidFill>
                  <a:schemeClr val="accent1"/>
                </a:solidFill>
                <a:sym typeface="Wingdings" pitchFamily="2" charset="2"/>
              </a:rPr>
              <a:t> </a:t>
            </a:r>
            <a:r>
              <a:rPr lang="en-US" dirty="0">
                <a:sym typeface="Wingdings" pitchFamily="2" charset="2"/>
              </a:rPr>
              <a:t>context packages </a:t>
            </a:r>
            <a:r>
              <a:rPr lang="en-US" dirty="0">
                <a:solidFill>
                  <a:srgbClr val="FF0000"/>
                </a:solidFill>
                <a:sym typeface="Wingdings" pitchFamily="2" charset="2"/>
              </a:rPr>
              <a:t>use </a:t>
            </a:r>
            <a:r>
              <a:rPr lang="en-US" dirty="0">
                <a:sym typeface="Wingdings" pitchFamily="2" charset="2"/>
              </a:rPr>
              <a:t>(and all extended context packages)</a:t>
            </a:r>
          </a:p>
          <a:p>
            <a:pPr lvl="1"/>
            <a:r>
              <a:rPr lang="en-US" dirty="0"/>
              <a:t>(Last) Refined Machine </a:t>
            </a:r>
            <a:r>
              <a:rPr lang="en-US" dirty="0">
                <a:solidFill>
                  <a:schemeClr val="accent1"/>
                </a:solidFill>
                <a:sym typeface="Wingdings" pitchFamily="2" charset="2"/>
              </a:rPr>
              <a:t></a:t>
            </a:r>
            <a:r>
              <a:rPr lang="en-US" dirty="0">
                <a:sym typeface="Wingdings" pitchFamily="2" charset="2"/>
              </a:rPr>
              <a:t> specification and body packages</a:t>
            </a:r>
          </a:p>
          <a:p>
            <a:pPr lvl="2"/>
            <a:r>
              <a:rPr lang="en-US" dirty="0">
                <a:solidFill>
                  <a:schemeClr val="tx1"/>
                </a:solidFill>
                <a:sym typeface="Wingdings" pitchFamily="2" charset="2"/>
              </a:rPr>
              <a:t>Machine</a:t>
            </a:r>
            <a:r>
              <a:rPr lang="en-US" dirty="0">
                <a:solidFill>
                  <a:srgbClr val="FF0000"/>
                </a:solidFill>
                <a:sym typeface="Wingdings" pitchFamily="2" charset="2"/>
              </a:rPr>
              <a:t> sees</a:t>
            </a:r>
            <a:r>
              <a:rPr lang="en-US" dirty="0">
                <a:sym typeface="Wingdings" pitchFamily="2" charset="2"/>
              </a:rPr>
              <a:t> context </a:t>
            </a:r>
            <a:r>
              <a:rPr lang="en-US" b="1" dirty="0">
                <a:solidFill>
                  <a:schemeClr val="accent1"/>
                </a:solidFill>
                <a:sym typeface="Wingdings" pitchFamily="2" charset="2"/>
              </a:rPr>
              <a:t></a:t>
            </a:r>
            <a:r>
              <a:rPr lang="en-US" dirty="0">
                <a:sym typeface="Wingdings" pitchFamily="2" charset="2"/>
              </a:rPr>
              <a:t> </a:t>
            </a:r>
            <a:r>
              <a:rPr lang="en-US" dirty="0">
                <a:solidFill>
                  <a:srgbClr val="FF0000"/>
                </a:solidFill>
                <a:sym typeface="Wingdings" pitchFamily="2" charset="2"/>
              </a:rPr>
              <a:t>use</a:t>
            </a:r>
            <a:r>
              <a:rPr lang="en-US" dirty="0">
                <a:sym typeface="Wingdings" pitchFamily="2" charset="2"/>
              </a:rPr>
              <a:t> contexts packages  </a:t>
            </a:r>
            <a:r>
              <a:rPr lang="en-US" sz="1800" dirty="0">
                <a:sym typeface="Wingdings" pitchFamily="2" charset="2"/>
              </a:rPr>
              <a:t>(and all extended context packages)</a:t>
            </a:r>
          </a:p>
          <a:p>
            <a:pPr marL="457200" lvl="1" indent="0">
              <a:buNone/>
            </a:pPr>
            <a:endParaRPr lang="en-US" dirty="0"/>
          </a:p>
          <a:p>
            <a:pPr lvl="1"/>
            <a:endParaRPr lang="en-US" dirty="0"/>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4664B997-6FFE-A59A-9E4C-E5B598631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770" y="5269605"/>
            <a:ext cx="6489700" cy="685800"/>
          </a:xfrm>
          <a:prstGeom prst="rect">
            <a:avLst/>
          </a:prstGeom>
          <a:ln>
            <a:solidFill>
              <a:schemeClr val="tx1"/>
            </a:solidFill>
          </a:ln>
        </p:spPr>
      </p:pic>
      <p:pic>
        <p:nvPicPr>
          <p:cNvPr id="7" name="Picture 6" descr="Text&#10;&#10;Description automatically generated">
            <a:extLst>
              <a:ext uri="{FF2B5EF4-FFF2-40B4-BE49-F238E27FC236}">
                <a16:creationId xmlns:a16="http://schemas.microsoft.com/office/drawing/2014/main" id="{FF0F5B3E-CCD4-E767-3959-02E9A23C6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770" y="3855470"/>
            <a:ext cx="4102100" cy="1308100"/>
          </a:xfrm>
          <a:prstGeom prst="rect">
            <a:avLst/>
          </a:prstGeom>
          <a:ln>
            <a:solidFill>
              <a:schemeClr val="tx1"/>
            </a:solidFill>
          </a:ln>
        </p:spPr>
      </p:pic>
      <p:pic>
        <p:nvPicPr>
          <p:cNvPr id="9" name="Picture 8">
            <a:extLst>
              <a:ext uri="{FF2B5EF4-FFF2-40B4-BE49-F238E27FC236}">
                <a16:creationId xmlns:a16="http://schemas.microsoft.com/office/drawing/2014/main" id="{9908AC8D-277E-0E29-FFB0-F7E6ECBEF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00" y="4299970"/>
            <a:ext cx="4597400" cy="419100"/>
          </a:xfrm>
          <a:prstGeom prst="rect">
            <a:avLst/>
          </a:prstGeom>
          <a:ln>
            <a:solidFill>
              <a:schemeClr val="tx1"/>
            </a:solidFill>
          </a:ln>
        </p:spPr>
      </p:pic>
    </p:spTree>
    <p:extLst>
      <p:ext uri="{BB962C8B-B14F-4D97-AF65-F5344CB8AC3E}">
        <p14:creationId xmlns:p14="http://schemas.microsoft.com/office/powerpoint/2010/main" val="25498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6FD9-6090-8A50-42E4-F86C0321FCD4}"/>
              </a:ext>
            </a:extLst>
          </p:cNvPr>
          <p:cNvSpPr>
            <a:spLocks noGrp="1"/>
          </p:cNvSpPr>
          <p:nvPr>
            <p:ph type="ctrTitle"/>
          </p:nvPr>
        </p:nvSpPr>
        <p:spPr/>
        <p:txBody>
          <a:bodyPr/>
          <a:lstStyle/>
          <a:p>
            <a:r>
              <a:rPr lang="en-US" sz="3200" dirty="0"/>
              <a:t>Overview of Event-B to SPARK Translation Rules</a:t>
            </a:r>
          </a:p>
        </p:txBody>
      </p:sp>
      <p:sp>
        <p:nvSpPr>
          <p:cNvPr id="3" name="Content Placeholder 2">
            <a:extLst>
              <a:ext uri="{FF2B5EF4-FFF2-40B4-BE49-F238E27FC236}">
                <a16:creationId xmlns:a16="http://schemas.microsoft.com/office/drawing/2014/main" id="{E57E8C99-3DFF-7CBF-A5F0-7DD117876A98}"/>
              </a:ext>
            </a:extLst>
          </p:cNvPr>
          <p:cNvSpPr>
            <a:spLocks noGrp="1"/>
          </p:cNvSpPr>
          <p:nvPr>
            <p:ph sz="quarter" idx="16"/>
          </p:nvPr>
        </p:nvSpPr>
        <p:spPr>
          <a:xfrm>
            <a:off x="573621" y="1475464"/>
            <a:ext cx="11034184" cy="4149048"/>
          </a:xfrm>
        </p:spPr>
        <p:txBody>
          <a:bodyPr>
            <a:normAutofit/>
          </a:bodyPr>
          <a:lstStyle/>
          <a:p>
            <a:r>
              <a:rPr lang="en-US" dirty="0"/>
              <a:t>Constant Translation</a:t>
            </a:r>
          </a:p>
          <a:p>
            <a:pPr lvl="1"/>
            <a:r>
              <a:rPr lang="en-US" dirty="0"/>
              <a:t>Non function constants </a:t>
            </a:r>
            <a:r>
              <a:rPr lang="en-US" dirty="0">
                <a:solidFill>
                  <a:schemeClr val="accent1"/>
                </a:solidFill>
                <a:sym typeface="Wingdings" pitchFamily="2" charset="2"/>
              </a:rPr>
              <a:t></a:t>
            </a:r>
            <a:r>
              <a:rPr lang="en-US" dirty="0">
                <a:sym typeface="Wingdings" pitchFamily="2" charset="2"/>
              </a:rPr>
              <a:t> </a:t>
            </a:r>
            <a:r>
              <a:rPr lang="en-US" dirty="0"/>
              <a:t>constant, type depends on the axiom definitions</a:t>
            </a:r>
          </a:p>
          <a:p>
            <a:pPr lvl="1"/>
            <a:endParaRPr lang="en-US" dirty="0"/>
          </a:p>
          <a:p>
            <a:pPr lvl="1"/>
            <a:endParaRPr lang="en-US" dirty="0"/>
          </a:p>
          <a:p>
            <a:pPr lvl="1"/>
            <a:endParaRPr lang="en-US" dirty="0"/>
          </a:p>
          <a:p>
            <a:pPr lvl="1"/>
            <a:endParaRPr lang="en-US" dirty="0"/>
          </a:p>
          <a:p>
            <a:pPr lvl="1"/>
            <a:endParaRPr lang="en-US" dirty="0"/>
          </a:p>
          <a:p>
            <a:pPr lvl="1"/>
            <a:r>
              <a:rPr lang="en-US" dirty="0"/>
              <a:t>Function type constant </a:t>
            </a:r>
            <a:r>
              <a:rPr lang="en-US" dirty="0">
                <a:solidFill>
                  <a:schemeClr val="accent1"/>
                </a:solidFill>
                <a:sym typeface="Wingdings" pitchFamily="2" charset="2"/>
              </a:rPr>
              <a:t></a:t>
            </a:r>
            <a:r>
              <a:rPr lang="en-US" dirty="0">
                <a:sym typeface="Wingdings" pitchFamily="2" charset="2"/>
              </a:rPr>
              <a:t> </a:t>
            </a:r>
            <a:r>
              <a:rPr lang="en-US" dirty="0"/>
              <a:t>function with return type depending on the range of the function and the function parameters are the domain of the Event-B function.</a:t>
            </a:r>
          </a:p>
          <a:p>
            <a:endParaRPr lang="en-US" dirty="0"/>
          </a:p>
        </p:txBody>
      </p:sp>
      <p:grpSp>
        <p:nvGrpSpPr>
          <p:cNvPr id="4" name="Group 3">
            <a:extLst>
              <a:ext uri="{FF2B5EF4-FFF2-40B4-BE49-F238E27FC236}">
                <a16:creationId xmlns:a16="http://schemas.microsoft.com/office/drawing/2014/main" id="{DFB4BA93-43D6-E140-B79B-B01002C74CF2}"/>
              </a:ext>
            </a:extLst>
          </p:cNvPr>
          <p:cNvGrpSpPr/>
          <p:nvPr/>
        </p:nvGrpSpPr>
        <p:grpSpPr>
          <a:xfrm>
            <a:off x="1219949" y="2572735"/>
            <a:ext cx="10831384" cy="3787989"/>
            <a:chOff x="1219949" y="2572735"/>
            <a:chExt cx="10831384" cy="3787989"/>
          </a:xfrm>
        </p:grpSpPr>
        <p:pic>
          <p:nvPicPr>
            <p:cNvPr id="5" name="Picture 4">
              <a:extLst>
                <a:ext uri="{FF2B5EF4-FFF2-40B4-BE49-F238E27FC236}">
                  <a16:creationId xmlns:a16="http://schemas.microsoft.com/office/drawing/2014/main" id="{D27505F1-543B-C5E1-AF5B-C78BF5A9B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333" y="5624512"/>
              <a:ext cx="6604000" cy="558800"/>
            </a:xfrm>
            <a:prstGeom prst="rect">
              <a:avLst/>
            </a:prstGeom>
            <a:ln>
              <a:solidFill>
                <a:schemeClr val="tx1"/>
              </a:solidFill>
            </a:ln>
          </p:spPr>
        </p:pic>
        <p:pic>
          <p:nvPicPr>
            <p:cNvPr id="7" name="Picture 6" descr="Graphical user interface&#10;&#10;Description automatically generated with medium confidence">
              <a:extLst>
                <a:ext uri="{FF2B5EF4-FFF2-40B4-BE49-F238E27FC236}">
                  <a16:creationId xmlns:a16="http://schemas.microsoft.com/office/drawing/2014/main" id="{F7D8AAFB-06E8-4C3D-30A7-D7EBC2A11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125" y="5535224"/>
              <a:ext cx="3873500" cy="825500"/>
            </a:xfrm>
            <a:prstGeom prst="rect">
              <a:avLst/>
            </a:prstGeom>
            <a:ln>
              <a:solidFill>
                <a:schemeClr val="tx1"/>
              </a:solidFill>
            </a:ln>
          </p:spPr>
        </p:pic>
        <p:pic>
          <p:nvPicPr>
            <p:cNvPr id="9" name="Picture 8">
              <a:extLst>
                <a:ext uri="{FF2B5EF4-FFF2-40B4-BE49-F238E27FC236}">
                  <a16:creationId xmlns:a16="http://schemas.microsoft.com/office/drawing/2014/main" id="{CA2E672F-8693-ACA4-1994-E23B84BE3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625" y="3023585"/>
              <a:ext cx="6083300" cy="444500"/>
            </a:xfrm>
            <a:prstGeom prst="rect">
              <a:avLst/>
            </a:prstGeom>
            <a:ln>
              <a:solidFill>
                <a:schemeClr val="tx1"/>
              </a:solidFill>
            </a:ln>
          </p:spPr>
        </p:pic>
        <p:pic>
          <p:nvPicPr>
            <p:cNvPr id="11" name="Picture 10" descr="Graphical user interface, text, application&#10;&#10;Description automatically generated">
              <a:extLst>
                <a:ext uri="{FF2B5EF4-FFF2-40B4-BE49-F238E27FC236}">
                  <a16:creationId xmlns:a16="http://schemas.microsoft.com/office/drawing/2014/main" id="{5CC68DCA-0B45-8E9C-4FE1-D74A098D0D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949" y="2572735"/>
              <a:ext cx="3365500" cy="1346200"/>
            </a:xfrm>
            <a:prstGeom prst="rect">
              <a:avLst/>
            </a:prstGeom>
            <a:ln>
              <a:solidFill>
                <a:schemeClr val="tx1"/>
              </a:solidFill>
            </a:ln>
          </p:spPr>
        </p:pic>
      </p:grpSp>
    </p:spTree>
    <p:extLst>
      <p:ext uri="{BB962C8B-B14F-4D97-AF65-F5344CB8AC3E}">
        <p14:creationId xmlns:p14="http://schemas.microsoft.com/office/powerpoint/2010/main" val="129250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DA7F-8288-B2AF-67A6-C82A7D8B9130}"/>
              </a:ext>
            </a:extLst>
          </p:cNvPr>
          <p:cNvSpPr>
            <a:spLocks noGrp="1"/>
          </p:cNvSpPr>
          <p:nvPr>
            <p:ph type="ctrTitle"/>
          </p:nvPr>
        </p:nvSpPr>
        <p:spPr>
          <a:xfrm>
            <a:off x="370421" y="269181"/>
            <a:ext cx="8638497" cy="769937"/>
          </a:xfrm>
        </p:spPr>
        <p:txBody>
          <a:bodyPr/>
          <a:lstStyle/>
          <a:p>
            <a:r>
              <a:rPr lang="en-US" sz="3200" dirty="0">
                <a:solidFill>
                  <a:schemeClr val="tx1"/>
                </a:solidFill>
              </a:rPr>
              <a:t>Overview of Event-B to SPARK Translation Rules </a:t>
            </a:r>
          </a:p>
        </p:txBody>
      </p:sp>
      <p:sp>
        <p:nvSpPr>
          <p:cNvPr id="3" name="Content Placeholder 2">
            <a:extLst>
              <a:ext uri="{FF2B5EF4-FFF2-40B4-BE49-F238E27FC236}">
                <a16:creationId xmlns:a16="http://schemas.microsoft.com/office/drawing/2014/main" id="{38A45E9F-043E-AF8B-2678-545FDE311B3E}"/>
              </a:ext>
            </a:extLst>
          </p:cNvPr>
          <p:cNvSpPr>
            <a:spLocks noGrp="1"/>
          </p:cNvSpPr>
          <p:nvPr>
            <p:ph sz="quarter" idx="16"/>
          </p:nvPr>
        </p:nvSpPr>
        <p:spPr>
          <a:xfrm>
            <a:off x="571499" y="1776845"/>
            <a:ext cx="11034184" cy="4058281"/>
          </a:xfrm>
        </p:spPr>
        <p:txBody>
          <a:bodyPr>
            <a:normAutofit/>
          </a:bodyPr>
          <a:lstStyle/>
          <a:p>
            <a:r>
              <a:rPr lang="en-US" dirty="0"/>
              <a:t>Variable Translation</a:t>
            </a:r>
          </a:p>
          <a:p>
            <a:pPr lvl="1"/>
            <a:r>
              <a:rPr lang="en-US" dirty="0"/>
              <a:t>Variable </a:t>
            </a:r>
            <a:r>
              <a:rPr lang="en-US" dirty="0">
                <a:solidFill>
                  <a:schemeClr val="accent1"/>
                </a:solidFill>
                <a:sym typeface="Wingdings" pitchFamily="2" charset="2"/>
              </a:rPr>
              <a:t></a:t>
            </a:r>
            <a:r>
              <a:rPr lang="en-US" dirty="0">
                <a:sym typeface="Wingdings" pitchFamily="2" charset="2"/>
              </a:rPr>
              <a:t> </a:t>
            </a:r>
            <a:r>
              <a:rPr lang="en-US" dirty="0"/>
              <a:t>Global variable, </a:t>
            </a:r>
          </a:p>
          <a:p>
            <a:pPr lvl="2"/>
            <a:r>
              <a:rPr lang="en-US" dirty="0" err="1"/>
              <a:t>initialised</a:t>
            </a:r>
            <a:r>
              <a:rPr lang="en-US" dirty="0"/>
              <a:t> according to the INITIALISATION event actions</a:t>
            </a:r>
          </a:p>
          <a:p>
            <a:r>
              <a:rPr lang="en-US" dirty="0"/>
              <a:t>Record Translation</a:t>
            </a:r>
          </a:p>
          <a:p>
            <a:pPr lvl="1"/>
            <a:r>
              <a:rPr lang="en-US" dirty="0" err="1"/>
              <a:t>CamilleX</a:t>
            </a:r>
            <a:r>
              <a:rPr lang="en-US" dirty="0"/>
              <a:t> Record </a:t>
            </a:r>
            <a:r>
              <a:rPr lang="en-US" dirty="0">
                <a:solidFill>
                  <a:schemeClr val="accent1"/>
                </a:solidFill>
                <a:sym typeface="Wingdings" pitchFamily="2" charset="2"/>
              </a:rPr>
              <a:t> </a:t>
            </a:r>
            <a:r>
              <a:rPr lang="en-US" dirty="0"/>
              <a:t>SPARK record </a:t>
            </a:r>
          </a:p>
          <a:p>
            <a:pPr lvl="2"/>
            <a:r>
              <a:rPr lang="en-US" dirty="0"/>
              <a:t>with all Event-B record fields (direct and implicit)</a:t>
            </a:r>
          </a:p>
          <a:p>
            <a:endParaRPr lang="en-US" dirty="0"/>
          </a:p>
        </p:txBody>
      </p:sp>
      <p:pic>
        <p:nvPicPr>
          <p:cNvPr id="5" name="Picture 4" descr="Text&#10;&#10;Description automatically generated with medium confidence">
            <a:extLst>
              <a:ext uri="{FF2B5EF4-FFF2-40B4-BE49-F238E27FC236}">
                <a16:creationId xmlns:a16="http://schemas.microsoft.com/office/drawing/2014/main" id="{16E5350E-3D2E-E5D8-9ECC-11137A74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591" y="4534818"/>
            <a:ext cx="3111500" cy="1028700"/>
          </a:xfrm>
          <a:prstGeom prst="rect">
            <a:avLst/>
          </a:prstGeom>
          <a:ln>
            <a:solidFill>
              <a:schemeClr val="tx1"/>
            </a:solidFill>
          </a:ln>
        </p:spPr>
      </p:pic>
      <p:pic>
        <p:nvPicPr>
          <p:cNvPr id="7" name="Picture 6" descr="A picture containing icon&#10;&#10;Description automatically generated">
            <a:extLst>
              <a:ext uri="{FF2B5EF4-FFF2-40B4-BE49-F238E27FC236}">
                <a16:creationId xmlns:a16="http://schemas.microsoft.com/office/drawing/2014/main" id="{2B87D5BB-80A7-21D5-8ACB-318D33B8F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741" y="4613375"/>
            <a:ext cx="2984500" cy="723900"/>
          </a:xfrm>
          <a:prstGeom prst="rect">
            <a:avLst/>
          </a:prstGeom>
          <a:ln>
            <a:solidFill>
              <a:schemeClr val="tx1"/>
            </a:solidFill>
          </a:ln>
        </p:spPr>
      </p:pic>
    </p:spTree>
    <p:extLst>
      <p:ext uri="{BB962C8B-B14F-4D97-AF65-F5344CB8AC3E}">
        <p14:creationId xmlns:p14="http://schemas.microsoft.com/office/powerpoint/2010/main" val="189660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F0DA-DF3F-F6E9-B501-CFA80FF95841}"/>
              </a:ext>
            </a:extLst>
          </p:cNvPr>
          <p:cNvSpPr>
            <a:spLocks noGrp="1"/>
          </p:cNvSpPr>
          <p:nvPr>
            <p:ph type="ctrTitle"/>
          </p:nvPr>
        </p:nvSpPr>
        <p:spPr/>
        <p:txBody>
          <a:bodyPr/>
          <a:lstStyle/>
          <a:p>
            <a:r>
              <a:rPr lang="en-US" sz="3200" dirty="0"/>
              <a:t>Overview of Event-B to SPARK Translation Rules</a:t>
            </a:r>
          </a:p>
        </p:txBody>
      </p:sp>
      <p:sp>
        <p:nvSpPr>
          <p:cNvPr id="3" name="Content Placeholder 2">
            <a:extLst>
              <a:ext uri="{FF2B5EF4-FFF2-40B4-BE49-F238E27FC236}">
                <a16:creationId xmlns:a16="http://schemas.microsoft.com/office/drawing/2014/main" id="{B3AF77EC-6818-96ED-3F31-29EA8FD51702}"/>
              </a:ext>
            </a:extLst>
          </p:cNvPr>
          <p:cNvSpPr>
            <a:spLocks noGrp="1"/>
          </p:cNvSpPr>
          <p:nvPr>
            <p:ph sz="quarter" idx="16"/>
          </p:nvPr>
        </p:nvSpPr>
        <p:spPr>
          <a:xfrm>
            <a:off x="571499" y="1772239"/>
            <a:ext cx="11034184" cy="4062887"/>
          </a:xfrm>
        </p:spPr>
        <p:txBody>
          <a:bodyPr/>
          <a:lstStyle/>
          <a:p>
            <a:r>
              <a:rPr lang="en-US" dirty="0"/>
              <a:t>Event Translation</a:t>
            </a:r>
          </a:p>
          <a:p>
            <a:pPr lvl="1"/>
            <a:r>
              <a:rPr lang="en-US" dirty="0"/>
              <a:t>Event </a:t>
            </a:r>
            <a:r>
              <a:rPr lang="en-US" dirty="0">
                <a:solidFill>
                  <a:schemeClr val="accent1"/>
                </a:solidFill>
                <a:sym typeface="Wingdings" pitchFamily="2" charset="2"/>
              </a:rPr>
              <a:t></a:t>
            </a:r>
            <a:r>
              <a:rPr lang="en-US" dirty="0">
                <a:sym typeface="Wingdings" pitchFamily="2" charset="2"/>
              </a:rPr>
              <a:t> Procedure 		</a:t>
            </a:r>
            <a:r>
              <a:rPr lang="en-US" sz="1800" i="1" dirty="0"/>
              <a:t>(except Initialisation) </a:t>
            </a:r>
            <a:endParaRPr lang="en-US" sz="1800" i="1" dirty="0">
              <a:sym typeface="Wingdings" pitchFamily="2" charset="2"/>
            </a:endParaRPr>
          </a:p>
          <a:p>
            <a:pPr lvl="1"/>
            <a:r>
              <a:rPr lang="en-US" dirty="0"/>
              <a:t>Event Guard</a:t>
            </a:r>
            <a:r>
              <a:rPr lang="en-US" dirty="0">
                <a:solidFill>
                  <a:schemeClr val="accent1"/>
                </a:solidFill>
              </a:rPr>
              <a:t> </a:t>
            </a:r>
            <a:r>
              <a:rPr lang="en-US" dirty="0">
                <a:solidFill>
                  <a:schemeClr val="accent1"/>
                </a:solidFill>
                <a:sym typeface="Wingdings" pitchFamily="2" charset="2"/>
              </a:rPr>
              <a:t> </a:t>
            </a:r>
            <a:r>
              <a:rPr lang="en-US" dirty="0">
                <a:sym typeface="Wingdings" pitchFamily="2" charset="2"/>
              </a:rPr>
              <a:t>Pre-condition</a:t>
            </a:r>
          </a:p>
          <a:p>
            <a:pPr lvl="1"/>
            <a:r>
              <a:rPr lang="en-US" dirty="0"/>
              <a:t>Event Action </a:t>
            </a:r>
            <a:r>
              <a:rPr lang="en-US" dirty="0">
                <a:solidFill>
                  <a:schemeClr val="accent1"/>
                </a:solidFill>
                <a:sym typeface="Wingdings" pitchFamily="2" charset="2"/>
              </a:rPr>
              <a:t></a:t>
            </a:r>
            <a:r>
              <a:rPr lang="en-US" dirty="0">
                <a:sym typeface="Wingdings" pitchFamily="2" charset="2"/>
              </a:rPr>
              <a:t> Post-condition &amp; Procedure body</a:t>
            </a:r>
          </a:p>
          <a:p>
            <a:pPr lvl="1"/>
            <a:r>
              <a:rPr lang="en-US" dirty="0"/>
              <a:t>Event Parameter </a:t>
            </a:r>
            <a:r>
              <a:rPr lang="en-US" dirty="0">
                <a:solidFill>
                  <a:schemeClr val="accent1"/>
                </a:solidFill>
                <a:sym typeface="Wingdings" pitchFamily="2" charset="2"/>
              </a:rPr>
              <a:t></a:t>
            </a:r>
            <a:r>
              <a:rPr lang="en-US" dirty="0">
                <a:sym typeface="Wingdings" pitchFamily="2" charset="2"/>
              </a:rPr>
              <a:t> Procedure Parameter </a:t>
            </a:r>
          </a:p>
          <a:p>
            <a:pPr lvl="2"/>
            <a:r>
              <a:rPr lang="en-US" dirty="0">
                <a:sym typeface="Wingdings" pitchFamily="2" charset="2"/>
              </a:rPr>
              <a:t>(where output/input/</a:t>
            </a:r>
            <a:r>
              <a:rPr lang="en-US" dirty="0" err="1">
                <a:sym typeface="Wingdings" pitchFamily="2" charset="2"/>
              </a:rPr>
              <a:t>in_out</a:t>
            </a:r>
            <a:r>
              <a:rPr lang="en-US" dirty="0">
                <a:sym typeface="Wingdings" pitchFamily="2" charset="2"/>
              </a:rPr>
              <a:t> is deduced from guards and actions)</a:t>
            </a:r>
          </a:p>
          <a:p>
            <a:endParaRPr lang="en-US" dirty="0"/>
          </a:p>
        </p:txBody>
      </p:sp>
    </p:spTree>
    <p:extLst>
      <p:ext uri="{BB962C8B-B14F-4D97-AF65-F5344CB8AC3E}">
        <p14:creationId xmlns:p14="http://schemas.microsoft.com/office/powerpoint/2010/main" val="41448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39498" y="729763"/>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71499" y="2013995"/>
            <a:ext cx="11034184" cy="4054296"/>
          </a:xfrm>
        </p:spPr>
        <p:txBody>
          <a:bodyPr>
            <a:normAutofit/>
          </a:bodyPr>
          <a:lstStyle/>
          <a:p>
            <a:r>
              <a:rPr lang="en-GB" dirty="0"/>
              <a:t>Ballot	</a:t>
            </a:r>
          </a:p>
          <a:p>
            <a:r>
              <a:rPr lang="en-GB" dirty="0"/>
              <a:t>Paper (</a:t>
            </a:r>
            <a:r>
              <a:rPr lang="en-GB" dirty="0" err="1">
                <a:solidFill>
                  <a:srgbClr val="FF0000"/>
                </a:solidFill>
              </a:rPr>
              <a:t>voter,vote</a:t>
            </a:r>
            <a:r>
              <a:rPr lang="en-GB" dirty="0"/>
              <a:t>)</a:t>
            </a:r>
          </a:p>
          <a:p>
            <a:r>
              <a:rPr lang="en-GB" dirty="0"/>
              <a:t>Paper (</a:t>
            </a:r>
            <a:r>
              <a:rPr lang="en-GB" dirty="0" err="1"/>
              <a:t>voter,vote,</a:t>
            </a:r>
            <a:r>
              <a:rPr lang="en-GB" dirty="0" err="1">
                <a:solidFill>
                  <a:srgbClr val="FF0000"/>
                </a:solidFill>
              </a:rPr>
              <a:t>time</a:t>
            </a:r>
            <a:r>
              <a:rPr lang="en-GB" dirty="0"/>
              <a:t>)</a:t>
            </a:r>
          </a:p>
          <a:p>
            <a:r>
              <a:rPr lang="en-GB" dirty="0"/>
              <a:t>Paper (</a:t>
            </a:r>
            <a:r>
              <a:rPr lang="en-GB" strike="sngStrike" dirty="0" err="1"/>
              <a:t>voter,vote</a:t>
            </a:r>
            <a:r>
              <a:rPr lang="en-GB" dirty="0" err="1"/>
              <a:t>,time,</a:t>
            </a:r>
            <a:r>
              <a:rPr lang="en-GB" dirty="0" err="1">
                <a:solidFill>
                  <a:srgbClr val="FF0000"/>
                </a:solidFill>
              </a:rPr>
              <a:t>encrypted</a:t>
            </a:r>
            <a:r>
              <a:rPr lang="en-GB" dirty="0"/>
              <a:t>)</a:t>
            </a:r>
          </a:p>
          <a:p>
            <a:r>
              <a:rPr lang="en-GB" dirty="0"/>
              <a:t>Paper (</a:t>
            </a:r>
            <a:r>
              <a:rPr lang="en-GB" strike="sngStrike" dirty="0" err="1"/>
              <a:t>voter,vote</a:t>
            </a:r>
            <a:r>
              <a:rPr lang="en-GB" dirty="0" err="1"/>
              <a:t>,time,encrypted</a:t>
            </a:r>
            <a:r>
              <a:rPr lang="en-GB" dirty="0"/>
              <a:t>, </a:t>
            </a:r>
            <a:r>
              <a:rPr lang="en-GB" dirty="0">
                <a:solidFill>
                  <a:srgbClr val="FF0000"/>
                </a:solidFill>
              </a:rPr>
              <a:t>mac</a:t>
            </a:r>
            <a:r>
              <a:rPr lang="en-GB" dirty="0"/>
              <a:t>)</a:t>
            </a:r>
          </a:p>
          <a:p>
            <a:r>
              <a:rPr lang="en-GB" dirty="0">
                <a:solidFill>
                  <a:schemeClr val="tx1"/>
                </a:solidFill>
              </a:rPr>
              <a:t>Decompose -&gt;  smart ballot box + voters/attackers</a:t>
            </a:r>
          </a:p>
          <a:p>
            <a:r>
              <a:rPr lang="en-GB" dirty="0">
                <a:solidFill>
                  <a:schemeClr val="tx1"/>
                </a:solidFill>
                <a:cs typeface="Calibri"/>
              </a:rPr>
              <a:t>Refine SBB data towards arrays etc. </a:t>
            </a:r>
          </a:p>
          <a:p>
            <a:r>
              <a:rPr lang="en-GB" dirty="0"/>
              <a:t>Generate SPARK for SBB</a:t>
            </a:r>
          </a:p>
          <a:p>
            <a:endParaRPr lang="en-GB" dirty="0"/>
          </a:p>
        </p:txBody>
      </p:sp>
    </p:spTree>
    <p:extLst>
      <p:ext uri="{BB962C8B-B14F-4D97-AF65-F5344CB8AC3E}">
        <p14:creationId xmlns:p14="http://schemas.microsoft.com/office/powerpoint/2010/main" val="394882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71499" y="2192175"/>
            <a:ext cx="11034184" cy="4103603"/>
          </a:xfrm>
        </p:spPr>
        <p:txBody>
          <a:bodyPr>
            <a:normAutofit/>
          </a:bodyPr>
          <a:lstStyle/>
          <a:p>
            <a:r>
              <a:rPr lang="en-GB" dirty="0"/>
              <a:t>Ballot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
        <p:nvSpPr>
          <p:cNvPr id="4" name="TextBox 3">
            <a:extLst>
              <a:ext uri="{FF2B5EF4-FFF2-40B4-BE49-F238E27FC236}">
                <a16:creationId xmlns:a16="http://schemas.microsoft.com/office/drawing/2014/main" id="{821614DE-A96C-CD46-8029-4BD9D48A64EE}"/>
              </a:ext>
            </a:extLst>
          </p:cNvPr>
          <p:cNvSpPr txBox="1"/>
          <p:nvPr/>
        </p:nvSpPr>
        <p:spPr>
          <a:xfrm>
            <a:off x="5263849" y="2308848"/>
            <a:ext cx="5778761" cy="646331"/>
          </a:xfrm>
          <a:prstGeom prst="rect">
            <a:avLst/>
          </a:prstGeom>
          <a:noFill/>
        </p:spPr>
        <p:txBody>
          <a:bodyPr wrap="none" lIns="91440" tIns="45720" rIns="91440" bIns="45720" rtlCol="0" anchor="t">
            <a:spAutoFit/>
          </a:bodyPr>
          <a:lstStyle/>
          <a:p>
            <a:r>
              <a:rPr lang="en-GB" dirty="0"/>
              <a:t>Abstract notion of a ballot as a mapping from voters to vote</a:t>
            </a:r>
          </a:p>
          <a:p>
            <a:r>
              <a:rPr lang="en-GB" dirty="0">
                <a:cs typeface="Calibri"/>
              </a:rPr>
              <a:t>We only consider ideal situation of valid votes</a:t>
            </a:r>
          </a:p>
        </p:txBody>
      </p:sp>
    </p:spTree>
    <p:extLst>
      <p:ext uri="{BB962C8B-B14F-4D97-AF65-F5344CB8AC3E}">
        <p14:creationId xmlns:p14="http://schemas.microsoft.com/office/powerpoint/2010/main" val="157507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611254" y="2391279"/>
            <a:ext cx="11034184" cy="3947175"/>
          </a:xfrm>
        </p:spPr>
        <p:txBody>
          <a:bodyPr>
            <a:normAutofit lnSpcReduction="10000"/>
          </a:bodyPr>
          <a:lstStyle/>
          <a:p>
            <a:r>
              <a:rPr lang="en-GB" dirty="0">
                <a:solidFill>
                  <a:schemeClr val="bg1">
                    <a:lumMod val="65000"/>
                  </a:schemeClr>
                </a:solidFill>
              </a:rPr>
              <a:t>Ballot</a:t>
            </a:r>
            <a:r>
              <a:rPr lang="en-GB" dirty="0"/>
              <a:t>	</a:t>
            </a:r>
          </a:p>
          <a:p>
            <a:r>
              <a:rPr lang="en-GB" dirty="0"/>
              <a:t>Paper (</a:t>
            </a:r>
            <a:r>
              <a:rPr lang="en-GB" dirty="0" err="1">
                <a:solidFill>
                  <a:srgbClr val="FF0000"/>
                </a:solidFill>
              </a:rPr>
              <a:t>voter,vote</a:t>
            </a:r>
            <a:r>
              <a:rPr lang="en-GB" dirty="0"/>
              <a:t>)</a:t>
            </a: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
        <p:nvSpPr>
          <p:cNvPr id="4" name="TextBox 1">
            <a:extLst>
              <a:ext uri="{FF2B5EF4-FFF2-40B4-BE49-F238E27FC236}">
                <a16:creationId xmlns:a16="http://schemas.microsoft.com/office/drawing/2014/main" id="{AEF6FA82-3D39-0D1A-1490-88EA6089F0A9}"/>
              </a:ext>
            </a:extLst>
          </p:cNvPr>
          <p:cNvSpPr txBox="1"/>
          <p:nvPr/>
        </p:nvSpPr>
        <p:spPr>
          <a:xfrm>
            <a:off x="6267242" y="2391280"/>
            <a:ext cx="5668666" cy="175432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Replace ballet with its physical representation : </a:t>
            </a:r>
            <a:endParaRPr lang="en-US" dirty="0"/>
          </a:p>
          <a:p>
            <a:r>
              <a:rPr lang="en-GB" dirty="0"/>
              <a:t>    Paper</a:t>
            </a:r>
            <a:r>
              <a:rPr lang="en-GB" dirty="0">
                <a:cs typeface="Calibri"/>
              </a:rPr>
              <a:t>   -  fields for voter and vote</a:t>
            </a:r>
            <a:endParaRPr lang="en-US" dirty="0">
              <a:cs typeface="Calibri"/>
            </a:endParaRPr>
          </a:p>
          <a:p>
            <a:endParaRPr lang="en-GB" dirty="0">
              <a:cs typeface="Calibri"/>
            </a:endParaRPr>
          </a:p>
          <a:p>
            <a:r>
              <a:rPr lang="en-GB" dirty="0">
                <a:cs typeface="Calibri"/>
              </a:rPr>
              <a:t>This introduces the possibility of invalid papers.. Copying faking etc.</a:t>
            </a:r>
          </a:p>
          <a:p>
            <a:r>
              <a:rPr lang="en-GB" dirty="0">
                <a:cs typeface="Calibri"/>
              </a:rPr>
              <a:t>  </a:t>
            </a:r>
          </a:p>
        </p:txBody>
      </p:sp>
    </p:spTree>
    <p:extLst>
      <p:ext uri="{BB962C8B-B14F-4D97-AF65-F5344CB8AC3E}">
        <p14:creationId xmlns:p14="http://schemas.microsoft.com/office/powerpoint/2010/main" val="408586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C6B9A6-9122-429A-B656-AC1A49282C10}"/>
              </a:ext>
            </a:extLst>
          </p:cNvPr>
          <p:cNvSpPr>
            <a:spLocks noGrp="1"/>
          </p:cNvSpPr>
          <p:nvPr>
            <p:ph type="ctrTitle"/>
          </p:nvPr>
        </p:nvSpPr>
        <p:spPr/>
        <p:txBody>
          <a:bodyPr>
            <a:normAutofit/>
          </a:bodyPr>
          <a:lstStyle/>
          <a:p>
            <a:pPr algn="l" defTabSz="685800">
              <a:spcBef>
                <a:spcPts val="0"/>
              </a:spcBef>
              <a:defRPr/>
            </a:pPr>
            <a:r>
              <a:rPr lang="en-GB" dirty="0"/>
              <a:t>Generating SPARK from Event-B </a:t>
            </a:r>
          </a:p>
        </p:txBody>
      </p:sp>
      <p:sp>
        <p:nvSpPr>
          <p:cNvPr id="2" name="Subtitle 1">
            <a:extLst>
              <a:ext uri="{FF2B5EF4-FFF2-40B4-BE49-F238E27FC236}">
                <a16:creationId xmlns:a16="http://schemas.microsoft.com/office/drawing/2014/main" id="{53976BF3-E288-E34D-AABE-3B7F57336EBB}"/>
              </a:ext>
            </a:extLst>
          </p:cNvPr>
          <p:cNvSpPr>
            <a:spLocks noGrp="1"/>
          </p:cNvSpPr>
          <p:nvPr>
            <p:ph type="subTitle" idx="1"/>
          </p:nvPr>
        </p:nvSpPr>
        <p:spPr>
          <a:xfrm>
            <a:off x="2361290" y="2954906"/>
            <a:ext cx="7584843" cy="864096"/>
          </a:xfrm>
        </p:spPr>
        <p:txBody>
          <a:bodyPr/>
          <a:lstStyle/>
          <a:p>
            <a:r>
              <a:rPr lang="en-GB" dirty="0"/>
              <a:t>Providing Fundamental Safety and Security</a:t>
            </a:r>
          </a:p>
        </p:txBody>
      </p:sp>
      <p:sp>
        <p:nvSpPr>
          <p:cNvPr id="5" name="Text Placeholder 4">
            <a:extLst>
              <a:ext uri="{FF2B5EF4-FFF2-40B4-BE49-F238E27FC236}">
                <a16:creationId xmlns:a16="http://schemas.microsoft.com/office/drawing/2014/main" id="{FC210D96-830D-4BCD-A780-FD30279EAFB2}"/>
              </a:ext>
            </a:extLst>
          </p:cNvPr>
          <p:cNvSpPr>
            <a:spLocks noGrp="1"/>
          </p:cNvSpPr>
          <p:nvPr>
            <p:ph type="body" sz="quarter" idx="10"/>
          </p:nvPr>
        </p:nvSpPr>
        <p:spPr>
          <a:xfrm>
            <a:off x="2351584" y="4149081"/>
            <a:ext cx="8025471" cy="359395"/>
          </a:xfrm>
        </p:spPr>
        <p:txBody>
          <a:bodyPr vert="horz" lIns="91440" tIns="45720" rIns="91440" bIns="45720" rtlCol="0" anchor="t">
            <a:noAutofit/>
          </a:bodyPr>
          <a:lstStyle/>
          <a:p>
            <a:pPr lvl="0">
              <a:spcBef>
                <a:spcPts val="0"/>
              </a:spcBef>
              <a:defRPr/>
            </a:pPr>
            <a:r>
              <a:rPr lang="en-GB" sz="1600" dirty="0" err="1"/>
              <a:t>Asieh</a:t>
            </a:r>
            <a:r>
              <a:rPr lang="en-GB" sz="1600" dirty="0"/>
              <a:t> Salehi, Thai Son Hoang, Dana </a:t>
            </a:r>
            <a:r>
              <a:rPr lang="en-GB" sz="1600" dirty="0" err="1"/>
              <a:t>Dghaym</a:t>
            </a:r>
            <a:r>
              <a:rPr lang="en-GB" sz="1600" dirty="0"/>
              <a:t>, Michael Butler and </a:t>
            </a:r>
            <a:r>
              <a:rPr lang="en-GB" sz="1600" b="1" dirty="0">
                <a:solidFill>
                  <a:srgbClr val="FFFF00"/>
                </a:solidFill>
              </a:rPr>
              <a:t>Colin Snook</a:t>
            </a:r>
            <a:endParaRPr lang="en-GB" sz="1600" dirty="0"/>
          </a:p>
        </p:txBody>
      </p:sp>
    </p:spTree>
    <p:extLst>
      <p:ext uri="{BB962C8B-B14F-4D97-AF65-F5344CB8AC3E}">
        <p14:creationId xmlns:p14="http://schemas.microsoft.com/office/powerpoint/2010/main" val="3444935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84952" y="2125062"/>
            <a:ext cx="11034184" cy="4103603"/>
          </a:xfrm>
        </p:spPr>
        <p:txBody>
          <a:bodyPr vert="horz" lIns="91440" tIns="45720" rIns="91440" bIns="45720" rtlCol="0" anchor="t">
            <a:normAutofit/>
          </a:bodyPr>
          <a:lstStyle/>
          <a:p>
            <a:r>
              <a:rPr lang="en-GB" dirty="0">
                <a:solidFill>
                  <a:schemeClr val="bg1">
                    <a:lumMod val="65000"/>
                  </a:schemeClr>
                </a:solidFill>
              </a:rPr>
              <a:t>Ballot</a:t>
            </a:r>
            <a:r>
              <a:rPr lang="en-GB" dirty="0"/>
              <a:t>	</a:t>
            </a:r>
          </a:p>
          <a:p>
            <a:r>
              <a:rPr lang="en-GB" dirty="0">
                <a:solidFill>
                  <a:schemeClr val="bg1">
                    <a:lumMod val="65000"/>
                  </a:schemeClr>
                </a:solidFill>
                <a:ea typeface="+mn-lt"/>
                <a:cs typeface="+mn-lt"/>
              </a:rPr>
              <a:t>Paper (</a:t>
            </a:r>
            <a:r>
              <a:rPr lang="en-GB" dirty="0" err="1">
                <a:solidFill>
                  <a:schemeClr val="bg1">
                    <a:lumMod val="65000"/>
                  </a:schemeClr>
                </a:solidFill>
                <a:ea typeface="+mn-lt"/>
                <a:cs typeface="+mn-lt"/>
              </a:rPr>
              <a:t>voter,vote</a:t>
            </a:r>
            <a:r>
              <a:rPr lang="en-GB" dirty="0">
                <a:solidFill>
                  <a:schemeClr val="bg1">
                    <a:lumMod val="65000"/>
                  </a:schemeClr>
                </a:solidFill>
                <a:ea typeface="+mn-lt"/>
                <a:cs typeface="+mn-lt"/>
              </a:rPr>
              <a:t>)</a:t>
            </a:r>
          </a:p>
          <a:p>
            <a:r>
              <a:rPr lang="en-GB" dirty="0">
                <a:ea typeface="+mn-lt"/>
                <a:cs typeface="+mn-lt"/>
              </a:rPr>
              <a:t>Paper (</a:t>
            </a:r>
            <a:r>
              <a:rPr lang="en-GB" dirty="0" err="1">
                <a:ea typeface="+mn-lt"/>
                <a:cs typeface="+mn-lt"/>
              </a:rPr>
              <a:t>voter,vote,</a:t>
            </a:r>
            <a:r>
              <a:rPr lang="en-GB" dirty="0" err="1">
                <a:solidFill>
                  <a:srgbClr val="FF0000"/>
                </a:solidFill>
                <a:ea typeface="+mn-lt"/>
                <a:cs typeface="+mn-lt"/>
              </a:rPr>
              <a:t>time</a:t>
            </a:r>
            <a:r>
              <a:rPr lang="en-GB" dirty="0">
                <a:ea typeface="+mn-lt"/>
                <a:cs typeface="+mn-lt"/>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
        <p:nvSpPr>
          <p:cNvPr id="4" name="TextBox 1">
            <a:extLst>
              <a:ext uri="{FF2B5EF4-FFF2-40B4-BE49-F238E27FC236}">
                <a16:creationId xmlns:a16="http://schemas.microsoft.com/office/drawing/2014/main" id="{AEF6FA82-3D39-0D1A-1490-88EA6089F0A9}"/>
              </a:ext>
            </a:extLst>
          </p:cNvPr>
          <p:cNvSpPr txBox="1"/>
          <p:nvPr/>
        </p:nvSpPr>
        <p:spPr>
          <a:xfrm>
            <a:off x="6336690" y="2401884"/>
            <a:ext cx="5490790"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Introduce new field :  time</a:t>
            </a:r>
            <a:endParaRPr lang="en-US" dirty="0"/>
          </a:p>
          <a:p>
            <a:endParaRPr lang="en-GB" dirty="0">
              <a:cs typeface="Calibri"/>
            </a:endParaRPr>
          </a:p>
          <a:p>
            <a:r>
              <a:rPr lang="en-GB" dirty="0">
                <a:cs typeface="Calibri"/>
              </a:rPr>
              <a:t>Voting papers can expire, </a:t>
            </a:r>
          </a:p>
          <a:p>
            <a:r>
              <a:rPr lang="en-GB" dirty="0">
                <a:cs typeface="Calibri"/>
              </a:rPr>
              <a:t> Reduces opportunity for validity threats</a:t>
            </a:r>
          </a:p>
          <a:p>
            <a:r>
              <a:rPr lang="en-GB" dirty="0">
                <a:cs typeface="Calibri"/>
              </a:rPr>
              <a:t>  </a:t>
            </a:r>
          </a:p>
        </p:txBody>
      </p:sp>
    </p:spTree>
    <p:extLst>
      <p:ext uri="{BB962C8B-B14F-4D97-AF65-F5344CB8AC3E}">
        <p14:creationId xmlns:p14="http://schemas.microsoft.com/office/powerpoint/2010/main" val="4228934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474222" y="2159786"/>
            <a:ext cx="11034184" cy="4103603"/>
          </a:xfrm>
        </p:spPr>
        <p:txBody>
          <a:bodyPr vert="horz" lIns="91440" tIns="45720" rIns="91440" bIns="45720" rtlCol="0" anchor="t">
            <a:normAutofit/>
          </a:bodyPr>
          <a:lstStyle/>
          <a:p>
            <a:r>
              <a:rPr lang="en-GB" dirty="0">
                <a:solidFill>
                  <a:schemeClr val="bg1">
                    <a:lumMod val="65000"/>
                  </a:schemeClr>
                </a:solidFill>
              </a:rPr>
              <a:t>Ballot</a:t>
            </a:r>
            <a:r>
              <a:rPr lang="en-GB" dirty="0"/>
              <a: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p>
          <a:p>
            <a:r>
              <a:rPr lang="en-GB" dirty="0">
                <a:ea typeface="+mn-lt"/>
                <a:cs typeface="+mn-lt"/>
              </a:rPr>
              <a:t>Paper (</a:t>
            </a:r>
            <a:r>
              <a:rPr lang="en-GB" strike="sngStrike" dirty="0" err="1">
                <a:ea typeface="+mn-lt"/>
                <a:cs typeface="+mn-lt"/>
              </a:rPr>
              <a:t>voter,vote</a:t>
            </a:r>
            <a:r>
              <a:rPr lang="en-GB" dirty="0" err="1">
                <a:ea typeface="+mn-lt"/>
                <a:cs typeface="+mn-lt"/>
              </a:rPr>
              <a:t>,time,</a:t>
            </a:r>
            <a:r>
              <a:rPr lang="en-GB" dirty="0" err="1">
                <a:solidFill>
                  <a:srgbClr val="FF0000"/>
                </a:solidFill>
                <a:ea typeface="+mn-lt"/>
                <a:cs typeface="+mn-lt"/>
              </a:rPr>
              <a:t>encrypted</a:t>
            </a:r>
            <a:r>
              <a:rPr lang="en-GB" dirty="0">
                <a:ea typeface="+mn-lt"/>
                <a:cs typeface="+mn-lt"/>
              </a:rPr>
              <a:t>)</a:t>
            </a:r>
            <a:endParaRPr lang="en-US" dirty="0">
              <a:ea typeface="+mn-lt"/>
              <a:cs typeface="+mn-lt"/>
            </a:endParaRP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
        <p:nvSpPr>
          <p:cNvPr id="4" name="TextBox 1">
            <a:extLst>
              <a:ext uri="{FF2B5EF4-FFF2-40B4-BE49-F238E27FC236}">
                <a16:creationId xmlns:a16="http://schemas.microsoft.com/office/drawing/2014/main" id="{AEF6FA82-3D39-0D1A-1490-88EA6089F0A9}"/>
              </a:ext>
            </a:extLst>
          </p:cNvPr>
          <p:cNvSpPr txBox="1"/>
          <p:nvPr/>
        </p:nvSpPr>
        <p:spPr>
          <a:xfrm>
            <a:off x="6492285" y="2297712"/>
            <a:ext cx="4431920" cy="120032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Refine </a:t>
            </a:r>
            <a:r>
              <a:rPr lang="en-GB" dirty="0" err="1"/>
              <a:t>voter,vote</a:t>
            </a:r>
            <a:r>
              <a:rPr lang="en-GB" dirty="0"/>
              <a:t> with encrypted.</a:t>
            </a:r>
          </a:p>
          <a:p>
            <a:endParaRPr lang="en-GB" dirty="0">
              <a:cs typeface="Calibri"/>
            </a:endParaRPr>
          </a:p>
          <a:p>
            <a:r>
              <a:rPr lang="en-GB" dirty="0">
                <a:cs typeface="Calibri"/>
              </a:rPr>
              <a:t>Provide confidentiality </a:t>
            </a:r>
          </a:p>
          <a:p>
            <a:r>
              <a:rPr lang="en-GB" dirty="0">
                <a:cs typeface="Calibri"/>
              </a:rPr>
              <a:t>  </a:t>
            </a:r>
          </a:p>
        </p:txBody>
      </p:sp>
    </p:spTree>
    <p:extLst>
      <p:ext uri="{BB962C8B-B14F-4D97-AF65-F5344CB8AC3E}">
        <p14:creationId xmlns:p14="http://schemas.microsoft.com/office/powerpoint/2010/main" val="54369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71499" y="2286137"/>
            <a:ext cx="11034184" cy="3814236"/>
          </a:xfrm>
        </p:spPr>
        <p:txBody>
          <a:bodyPr vert="horz" lIns="91440" tIns="45720" rIns="91440" bIns="45720" rtlCol="0" anchor="t">
            <a:normAutofit fontScale="92500" lnSpcReduction="10000"/>
          </a:bodyPr>
          <a:lstStyle/>
          <a:p>
            <a:r>
              <a:rPr lang="en-GB" dirty="0">
                <a:solidFill>
                  <a:schemeClr val="bg1">
                    <a:lumMod val="65000"/>
                  </a:schemeClr>
                </a:solidFill>
              </a:rPr>
              <a:t>Ballot</a:t>
            </a:r>
            <a:r>
              <a:rPr lang="en-GB" dirty="0"/>
              <a: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p>
          <a:p>
            <a:r>
              <a:rPr lang="en-GB" dirty="0">
                <a:ea typeface="+mn-lt"/>
                <a:cs typeface="+mn-lt"/>
              </a:rPr>
              <a:t>Paper (</a:t>
            </a:r>
            <a:r>
              <a:rPr lang="en-GB" strike="sngStrike" dirty="0" err="1">
                <a:ea typeface="+mn-lt"/>
                <a:cs typeface="+mn-lt"/>
              </a:rPr>
              <a:t>voter,vote</a:t>
            </a:r>
            <a:r>
              <a:rPr lang="en-GB" dirty="0" err="1">
                <a:ea typeface="+mn-lt"/>
                <a:cs typeface="+mn-lt"/>
              </a:rPr>
              <a:t>,time,encrypted</a:t>
            </a:r>
            <a:r>
              <a:rPr lang="en-GB" dirty="0">
                <a:ea typeface="+mn-lt"/>
                <a:cs typeface="+mn-lt"/>
              </a:rPr>
              <a:t>, </a:t>
            </a:r>
            <a:r>
              <a:rPr lang="en-GB" dirty="0">
                <a:solidFill>
                  <a:srgbClr val="FF0000"/>
                </a:solidFill>
                <a:ea typeface="+mn-lt"/>
                <a:cs typeface="+mn-lt"/>
              </a:rPr>
              <a:t>mac</a:t>
            </a:r>
            <a:r>
              <a:rPr lang="en-GB" dirty="0">
                <a:ea typeface="+mn-lt"/>
                <a:cs typeface="+mn-lt"/>
              </a:rPr>
              <a:t>)</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
        <p:nvSpPr>
          <p:cNvPr id="4" name="TextBox 1">
            <a:extLst>
              <a:ext uri="{FF2B5EF4-FFF2-40B4-BE49-F238E27FC236}">
                <a16:creationId xmlns:a16="http://schemas.microsoft.com/office/drawing/2014/main" id="{AEF6FA82-3D39-0D1A-1490-88EA6089F0A9}"/>
              </a:ext>
            </a:extLst>
          </p:cNvPr>
          <p:cNvSpPr txBox="1"/>
          <p:nvPr/>
        </p:nvSpPr>
        <p:spPr>
          <a:xfrm>
            <a:off x="6343443" y="2286137"/>
            <a:ext cx="5393287"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Introduce mac  (algorithm for hashing) </a:t>
            </a:r>
            <a:endParaRPr lang="en-GB" dirty="0">
              <a:cs typeface="Calibri"/>
            </a:endParaRPr>
          </a:p>
          <a:p>
            <a:endParaRPr lang="en-GB" dirty="0">
              <a:cs typeface="Calibri"/>
            </a:endParaRPr>
          </a:p>
          <a:p>
            <a:r>
              <a:rPr lang="en-GB" dirty="0">
                <a:cs typeface="Calibri"/>
              </a:rPr>
              <a:t>Enables checking validity of vote.. </a:t>
            </a:r>
          </a:p>
          <a:p>
            <a:r>
              <a:rPr lang="en-GB" dirty="0">
                <a:cs typeface="Calibri"/>
              </a:rPr>
              <a:t>	E.g. if an attacker tries to alter the vote</a:t>
            </a:r>
          </a:p>
          <a:p>
            <a:r>
              <a:rPr lang="en-GB" dirty="0">
                <a:cs typeface="Calibri"/>
              </a:rPr>
              <a:t>  </a:t>
            </a:r>
          </a:p>
        </p:txBody>
      </p:sp>
    </p:spTree>
    <p:extLst>
      <p:ext uri="{BB962C8B-B14F-4D97-AF65-F5344CB8AC3E}">
        <p14:creationId xmlns:p14="http://schemas.microsoft.com/office/powerpoint/2010/main" val="526519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89180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571499" y="2286137"/>
            <a:ext cx="11034184" cy="3814236"/>
          </a:xfrm>
        </p:spPr>
        <p:txBody>
          <a:bodyPr vert="horz" lIns="91440" tIns="45720" rIns="91440" bIns="45720" rtlCol="0" anchor="t">
            <a:normAutofit fontScale="92500" lnSpcReduction="10000"/>
          </a:bodyPr>
          <a:lstStyle/>
          <a:p>
            <a:r>
              <a:rPr lang="en-GB" dirty="0">
                <a:solidFill>
                  <a:schemeClr val="bg1">
                    <a:lumMod val="65000"/>
                  </a:schemeClr>
                </a:solidFill>
              </a:rPr>
              <a:t>Ballot</a:t>
            </a:r>
            <a:r>
              <a:rPr lang="en-GB" dirty="0"/>
              <a: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p>
          <a:p>
            <a:r>
              <a:rPr lang="en-GB" dirty="0">
                <a:solidFill>
                  <a:schemeClr val="bg1">
                    <a:lumMod val="65000"/>
                  </a:schemeClr>
                </a:solidFill>
                <a:ea typeface="+mn-lt"/>
                <a:cs typeface="+mn-lt"/>
              </a:rPr>
              <a:t>Paper (</a:t>
            </a:r>
            <a:r>
              <a:rPr lang="en-GB" strike="sngStrike" dirty="0" err="1">
                <a:solidFill>
                  <a:schemeClr val="bg1">
                    <a:lumMod val="65000"/>
                  </a:schemeClr>
                </a:solidFill>
                <a:ea typeface="+mn-lt"/>
                <a:cs typeface="+mn-lt"/>
              </a:rPr>
              <a:t>voter,vote</a:t>
            </a:r>
            <a:r>
              <a:rPr lang="en-GB" dirty="0" err="1">
                <a:solidFill>
                  <a:schemeClr val="bg1">
                    <a:lumMod val="65000"/>
                  </a:schemeClr>
                </a:solidFill>
                <a:ea typeface="+mn-lt"/>
                <a:cs typeface="+mn-lt"/>
              </a:rPr>
              <a:t>,time,encrypted</a:t>
            </a:r>
            <a:r>
              <a:rPr lang="en-GB" dirty="0">
                <a:solidFill>
                  <a:schemeClr val="bg1">
                    <a:lumMod val="65000"/>
                  </a:schemeClr>
                </a:solidFill>
                <a:ea typeface="+mn-lt"/>
                <a:cs typeface="+mn-lt"/>
              </a:rPr>
              <a:t>, mac)</a:t>
            </a:r>
          </a:p>
          <a:p>
            <a:r>
              <a:rPr lang="en-GB" dirty="0">
                <a:solidFill>
                  <a:schemeClr val="tx1"/>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bg1">
                    <a:lumMod val="65000"/>
                  </a:schemeClr>
                </a:solidFill>
              </a:rPr>
              <a:t>Generate SPARK for SBB</a:t>
            </a:r>
          </a:p>
        </p:txBody>
      </p:sp>
    </p:spTree>
    <p:extLst>
      <p:ext uri="{BB962C8B-B14F-4D97-AF65-F5344CB8AC3E}">
        <p14:creationId xmlns:p14="http://schemas.microsoft.com/office/powerpoint/2010/main" val="418688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CABE-BD98-294F-A0B6-126795B65622}"/>
              </a:ext>
            </a:extLst>
          </p:cNvPr>
          <p:cNvSpPr>
            <a:spLocks noGrp="1"/>
          </p:cNvSpPr>
          <p:nvPr>
            <p:ph type="ctrTitle"/>
          </p:nvPr>
        </p:nvSpPr>
        <p:spPr/>
        <p:txBody>
          <a:bodyPr/>
          <a:lstStyle/>
          <a:p>
            <a:r>
              <a:rPr lang="en-GB" sz="3200" dirty="0">
                <a:solidFill>
                  <a:schemeClr val="tx1"/>
                </a:solidFill>
                <a:ea typeface="+mn-lt"/>
                <a:cs typeface="+mn-lt"/>
              </a:rPr>
              <a:t>Decompose – controller + environment</a:t>
            </a:r>
            <a:endParaRPr lang="en-GB" sz="3200" dirty="0"/>
          </a:p>
        </p:txBody>
      </p:sp>
      <p:sp>
        <p:nvSpPr>
          <p:cNvPr id="3" name="Content Placeholder 2">
            <a:extLst>
              <a:ext uri="{FF2B5EF4-FFF2-40B4-BE49-F238E27FC236}">
                <a16:creationId xmlns:a16="http://schemas.microsoft.com/office/drawing/2014/main" id="{E9A105BA-FA26-7B49-B446-357DB85EAAFC}"/>
              </a:ext>
            </a:extLst>
          </p:cNvPr>
          <p:cNvSpPr>
            <a:spLocks noGrp="1"/>
          </p:cNvSpPr>
          <p:nvPr>
            <p:ph sz="quarter" idx="16"/>
          </p:nvPr>
        </p:nvSpPr>
        <p:spPr>
          <a:xfrm>
            <a:off x="573621" y="1777034"/>
            <a:ext cx="11034184" cy="4683125"/>
          </a:xfrm>
        </p:spPr>
        <p:txBody>
          <a:bodyPr>
            <a:normAutofit/>
          </a:bodyPr>
          <a:lstStyle/>
          <a:p>
            <a:pPr marL="285750" indent="-285750">
              <a:buFont typeface="Arial"/>
              <a:buChar char="•"/>
            </a:pPr>
            <a:r>
              <a:rPr lang="en-GB" dirty="0">
                <a:cs typeface="Calibri"/>
              </a:rPr>
              <a:t>Event-B model is a closed system </a:t>
            </a:r>
          </a:p>
          <a:p>
            <a:pPr marL="742950" lvl="1" indent="-285750">
              <a:buFont typeface="Arial"/>
              <a:buChar char="•"/>
            </a:pPr>
            <a:r>
              <a:rPr lang="en-GB" dirty="0">
                <a:cs typeface="Calibri"/>
              </a:rPr>
              <a:t>Some parts of model are the controller </a:t>
            </a:r>
          </a:p>
          <a:p>
            <a:pPr marL="742950" lvl="1" indent="-285750">
              <a:buFont typeface="Arial"/>
              <a:buChar char="•"/>
            </a:pPr>
            <a:r>
              <a:rPr lang="en-GB" dirty="0">
                <a:cs typeface="Calibri"/>
              </a:rPr>
              <a:t>Others the environment being controlled</a:t>
            </a:r>
          </a:p>
          <a:p>
            <a:pPr marL="742950" lvl="1" indent="-285750">
              <a:buFont typeface="Arial"/>
              <a:buChar char="•"/>
            </a:pPr>
            <a:endParaRPr lang="en-GB" dirty="0">
              <a:cs typeface="Calibri"/>
            </a:endParaRPr>
          </a:p>
          <a:p>
            <a:pPr marL="285750" indent="-285750">
              <a:buFont typeface="Arial"/>
              <a:buChar char="•"/>
            </a:pPr>
            <a:r>
              <a:rPr lang="en-GB" dirty="0">
                <a:cs typeface="Calibri"/>
              </a:rPr>
              <a:t>Separate the thing we want to implement in Spark</a:t>
            </a:r>
          </a:p>
          <a:p>
            <a:pPr marL="742950" lvl="1" indent="-285750">
              <a:buFont typeface="Arial"/>
              <a:buChar char="•"/>
            </a:pPr>
            <a:r>
              <a:rPr lang="en-GB" dirty="0">
                <a:cs typeface="Calibri"/>
              </a:rPr>
              <a:t>Only generate from the events that represent control actions</a:t>
            </a:r>
          </a:p>
          <a:p>
            <a:pPr marL="742950" lvl="1" indent="-285750">
              <a:buFont typeface="Arial"/>
              <a:buChar char="•"/>
            </a:pPr>
            <a:r>
              <a:rPr lang="en-GB" dirty="0">
                <a:cs typeface="Calibri"/>
              </a:rPr>
              <a:t>Future Work – </a:t>
            </a:r>
          </a:p>
          <a:p>
            <a:pPr marL="1200150" lvl="2" indent="-285750">
              <a:buFont typeface="Arial"/>
              <a:buChar char="•"/>
            </a:pPr>
            <a:r>
              <a:rPr lang="en-GB" dirty="0">
                <a:cs typeface="Calibri"/>
              </a:rPr>
              <a:t>How to decompose records sets e.g. only </a:t>
            </a:r>
            <a:r>
              <a:rPr lang="en-GB" dirty="0" err="1">
                <a:cs typeface="Calibri"/>
              </a:rPr>
              <a:t>cast_papers</a:t>
            </a:r>
            <a:r>
              <a:rPr lang="en-GB" dirty="0">
                <a:cs typeface="Calibri"/>
              </a:rPr>
              <a:t> are in the SBB system</a:t>
            </a:r>
          </a:p>
        </p:txBody>
      </p:sp>
    </p:spTree>
    <p:extLst>
      <p:ext uri="{BB962C8B-B14F-4D97-AF65-F5344CB8AC3E}">
        <p14:creationId xmlns:p14="http://schemas.microsoft.com/office/powerpoint/2010/main" val="278160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71978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474222" y="2356556"/>
            <a:ext cx="11034184" cy="4103603"/>
          </a:xfrm>
        </p:spPr>
        <p:txBody>
          <a:bodyPr vert="horz" lIns="91440" tIns="45720" rIns="91440" bIns="45720" rtlCol="0" anchor="t">
            <a:normAutofit/>
          </a:bodyPr>
          <a:lstStyle/>
          <a:p>
            <a:r>
              <a:rPr lang="en-GB" dirty="0">
                <a:solidFill>
                  <a:schemeClr val="bg1">
                    <a:lumMod val="65000"/>
                  </a:schemeClr>
                </a:solidFill>
              </a:rPr>
              <a:t>Ballot</a:t>
            </a:r>
            <a:r>
              <a:rPr lang="en-GB" dirty="0"/>
              <a: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tx1"/>
                </a:solidFill>
                <a:cs typeface="Calibri"/>
              </a:rPr>
              <a:t>Refine SBB data towards arrays etc. </a:t>
            </a:r>
          </a:p>
          <a:p>
            <a:r>
              <a:rPr lang="en-GB" dirty="0">
                <a:solidFill>
                  <a:schemeClr val="bg1">
                    <a:lumMod val="65000"/>
                  </a:schemeClr>
                </a:solidFill>
              </a:rPr>
              <a:t>Generate SPARK for SBB</a:t>
            </a:r>
          </a:p>
        </p:txBody>
      </p:sp>
    </p:spTree>
    <p:extLst>
      <p:ext uri="{BB962C8B-B14F-4D97-AF65-F5344CB8AC3E}">
        <p14:creationId xmlns:p14="http://schemas.microsoft.com/office/powerpoint/2010/main" val="20319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4CDA-666C-10FC-E51B-B8F450BD82C1}"/>
              </a:ext>
            </a:extLst>
          </p:cNvPr>
          <p:cNvSpPr>
            <a:spLocks noGrp="1"/>
          </p:cNvSpPr>
          <p:nvPr>
            <p:ph type="ctrTitle"/>
          </p:nvPr>
        </p:nvSpPr>
        <p:spPr/>
        <p:txBody>
          <a:bodyPr/>
          <a:lstStyle/>
          <a:p>
            <a:r>
              <a:rPr lang="en-US" sz="3200" dirty="0"/>
              <a:t>Refinement towards Implementation</a:t>
            </a:r>
          </a:p>
        </p:txBody>
      </p:sp>
      <p:sp>
        <p:nvSpPr>
          <p:cNvPr id="3" name="Content Placeholder 2">
            <a:extLst>
              <a:ext uri="{FF2B5EF4-FFF2-40B4-BE49-F238E27FC236}">
                <a16:creationId xmlns:a16="http://schemas.microsoft.com/office/drawing/2014/main" id="{2332598F-CA1B-6FB6-1C00-B3EBB100A5AF}"/>
              </a:ext>
            </a:extLst>
          </p:cNvPr>
          <p:cNvSpPr>
            <a:spLocks noGrp="1"/>
          </p:cNvSpPr>
          <p:nvPr>
            <p:ph sz="quarter" idx="16"/>
          </p:nvPr>
        </p:nvSpPr>
        <p:spPr>
          <a:xfrm>
            <a:off x="571499" y="1724628"/>
            <a:ext cx="11034184" cy="4467828"/>
          </a:xfrm>
        </p:spPr>
        <p:txBody>
          <a:bodyPr>
            <a:normAutofit/>
          </a:bodyPr>
          <a:lstStyle/>
          <a:p>
            <a:r>
              <a:rPr lang="en-US" dirty="0"/>
              <a:t>Sets </a:t>
            </a:r>
            <a:r>
              <a:rPr lang="en-US" dirty="0">
                <a:sym typeface="Wingdings" pitchFamily="2" charset="2"/>
              </a:rPr>
              <a:t> Arrays</a:t>
            </a:r>
          </a:p>
          <a:p>
            <a:pPr lvl="1"/>
            <a:r>
              <a:rPr lang="en-US" dirty="0">
                <a:sym typeface="Wingdings" pitchFamily="2" charset="2"/>
              </a:rPr>
              <a:t>Data Refinement from abstract SET into Array</a:t>
            </a:r>
          </a:p>
          <a:p>
            <a:pPr lvl="2"/>
            <a:r>
              <a:rPr lang="en-US" dirty="0">
                <a:solidFill>
                  <a:schemeClr val="tx1"/>
                </a:solidFill>
                <a:sym typeface="Wingdings" pitchFamily="2" charset="2"/>
              </a:rPr>
              <a:t>Array can be modelled as a </a:t>
            </a:r>
            <a:r>
              <a:rPr lang="en-US" dirty="0">
                <a:solidFill>
                  <a:srgbClr val="FF0000"/>
                </a:solidFill>
                <a:sym typeface="Wingdings" pitchFamily="2" charset="2"/>
              </a:rPr>
              <a:t>Total function </a:t>
            </a:r>
            <a:r>
              <a:rPr lang="en-US" dirty="0">
                <a:sym typeface="Wingdings" pitchFamily="2" charset="2"/>
              </a:rPr>
              <a:t>from 0..n to set </a:t>
            </a:r>
          </a:p>
          <a:p>
            <a:pPr lvl="2"/>
            <a:r>
              <a:rPr lang="en-US" dirty="0">
                <a:sym typeface="Wingdings" pitchFamily="2" charset="2"/>
              </a:rPr>
              <a:t>Can introduce a counter variable to track the size of array</a:t>
            </a:r>
          </a:p>
          <a:p>
            <a:endParaRPr lang="en-US" dirty="0">
              <a:sym typeface="Wingdings" pitchFamily="2" charset="2"/>
            </a:endParaRPr>
          </a:p>
          <a:p>
            <a:r>
              <a:rPr lang="en-US" dirty="0">
                <a:sym typeface="Wingdings" pitchFamily="2" charset="2"/>
              </a:rPr>
              <a:t>Event-B records are more general than  SPARK records:</a:t>
            </a:r>
          </a:p>
          <a:p>
            <a:pPr lvl="1"/>
            <a:r>
              <a:rPr lang="en-US" dirty="0">
                <a:sym typeface="Wingdings" pitchFamily="2" charset="2"/>
              </a:rPr>
              <a:t>E.g. fields  can be optional and/or many</a:t>
            </a:r>
          </a:p>
          <a:p>
            <a:pPr lvl="1"/>
            <a:r>
              <a:rPr lang="en-US" dirty="0">
                <a:sym typeface="Wingdings" pitchFamily="2" charset="2"/>
              </a:rPr>
              <a:t>For SPARK we can only use total functions</a:t>
            </a:r>
          </a:p>
          <a:p>
            <a:pPr lvl="1"/>
            <a:r>
              <a:rPr lang="en-US" dirty="0">
                <a:sym typeface="Wingdings" pitchFamily="2" charset="2"/>
              </a:rPr>
              <a:t>Define a </a:t>
            </a:r>
            <a:r>
              <a:rPr lang="en-US" dirty="0">
                <a:solidFill>
                  <a:srgbClr val="FF0000"/>
                </a:solidFill>
                <a:sym typeface="Wingdings" pitchFamily="2" charset="2"/>
              </a:rPr>
              <a:t>null</a:t>
            </a:r>
            <a:r>
              <a:rPr lang="en-US" dirty="0">
                <a:solidFill>
                  <a:schemeClr val="accent1"/>
                </a:solidFill>
                <a:sym typeface="Wingdings" pitchFamily="2" charset="2"/>
              </a:rPr>
              <a:t> value </a:t>
            </a:r>
            <a:r>
              <a:rPr lang="en-US" dirty="0">
                <a:sym typeface="Wingdings" pitchFamily="2" charset="2"/>
              </a:rPr>
              <a:t>for optional fields</a:t>
            </a:r>
          </a:p>
          <a:p>
            <a:pPr lvl="2"/>
            <a:r>
              <a:rPr lang="en-US" dirty="0">
                <a:sym typeface="Wingdings" pitchFamily="2" charset="2"/>
              </a:rPr>
              <a:t>i.e. record instances that have no field value map to a ‘null’ instance of Type</a:t>
            </a:r>
          </a:p>
        </p:txBody>
      </p:sp>
    </p:spTree>
    <p:extLst>
      <p:ext uri="{BB962C8B-B14F-4D97-AF65-F5344CB8AC3E}">
        <p14:creationId xmlns:p14="http://schemas.microsoft.com/office/powerpoint/2010/main" val="379494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596-2F0E-4041-8B47-7D2AD493C023}"/>
              </a:ext>
            </a:extLst>
          </p:cNvPr>
          <p:cNvSpPr>
            <a:spLocks noGrp="1"/>
          </p:cNvSpPr>
          <p:nvPr>
            <p:ph type="ctrTitle"/>
          </p:nvPr>
        </p:nvSpPr>
        <p:spPr>
          <a:xfrm>
            <a:off x="474222" y="719789"/>
            <a:ext cx="10449983" cy="769937"/>
          </a:xfrm>
        </p:spPr>
        <p:txBody>
          <a:bodyPr/>
          <a:lstStyle/>
          <a:p>
            <a:r>
              <a:rPr lang="en-GB" sz="3200" dirty="0"/>
              <a:t>Refinement of SBB example</a:t>
            </a:r>
            <a:br>
              <a:rPr lang="en-GB" sz="3200" dirty="0"/>
            </a:br>
            <a:r>
              <a:rPr lang="en-GB" sz="3200" dirty="0"/>
              <a:t>	From abstract concept to spark</a:t>
            </a:r>
          </a:p>
        </p:txBody>
      </p:sp>
      <p:sp>
        <p:nvSpPr>
          <p:cNvPr id="3" name="Content Placeholder 2">
            <a:extLst>
              <a:ext uri="{FF2B5EF4-FFF2-40B4-BE49-F238E27FC236}">
                <a16:creationId xmlns:a16="http://schemas.microsoft.com/office/drawing/2014/main" id="{868B6524-F1FD-6644-834F-B5D4B967BAA3}"/>
              </a:ext>
            </a:extLst>
          </p:cNvPr>
          <p:cNvSpPr>
            <a:spLocks noGrp="1"/>
          </p:cNvSpPr>
          <p:nvPr>
            <p:ph sz="quarter" idx="16"/>
          </p:nvPr>
        </p:nvSpPr>
        <p:spPr>
          <a:xfrm>
            <a:off x="474222" y="2356556"/>
            <a:ext cx="11034184" cy="4103603"/>
          </a:xfrm>
        </p:spPr>
        <p:txBody>
          <a:bodyPr vert="horz" lIns="91440" tIns="45720" rIns="91440" bIns="45720" rtlCol="0" anchor="t">
            <a:normAutofit/>
          </a:bodyPr>
          <a:lstStyle/>
          <a:p>
            <a:r>
              <a:rPr lang="en-GB" dirty="0">
                <a:solidFill>
                  <a:schemeClr val="bg1">
                    <a:lumMod val="65000"/>
                  </a:schemeClr>
                </a:solidFill>
              </a:rPr>
              <a:t>Ballot</a:t>
            </a:r>
            <a:r>
              <a:rPr lang="en-GB" dirty="0"/>
              <a:t>	</a:t>
            </a:r>
          </a:p>
          <a:p>
            <a:r>
              <a:rPr lang="en-GB" dirty="0">
                <a:solidFill>
                  <a:schemeClr val="bg1">
                    <a:lumMod val="65000"/>
                  </a:schemeClr>
                </a:solidFill>
              </a:rPr>
              <a:t>Paper (</a:t>
            </a:r>
            <a:r>
              <a:rPr lang="en-GB" dirty="0" err="1">
                <a:solidFill>
                  <a:schemeClr val="bg1">
                    <a:lumMod val="65000"/>
                  </a:schemeClr>
                </a:solidFill>
              </a:rPr>
              <a:t>voter,vote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dirty="0" err="1">
                <a:solidFill>
                  <a:schemeClr val="bg1">
                    <a:lumMod val="65000"/>
                  </a:schemeClr>
                </a:solidFill>
              </a:rPr>
              <a:t>voter,vote,time</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a:t>
            </a:r>
            <a:endParaRPr lang="en-GB" dirty="0">
              <a:solidFill>
                <a:schemeClr val="bg1">
                  <a:lumMod val="65000"/>
                </a:schemeClr>
              </a:solidFill>
              <a:cs typeface="Calibri"/>
            </a:endParaRPr>
          </a:p>
          <a:p>
            <a:r>
              <a:rPr lang="en-GB" dirty="0">
                <a:solidFill>
                  <a:schemeClr val="bg1">
                    <a:lumMod val="65000"/>
                  </a:schemeClr>
                </a:solidFill>
              </a:rPr>
              <a:t>Paper (</a:t>
            </a:r>
            <a:r>
              <a:rPr lang="en-GB" strike="sngStrike" dirty="0" err="1">
                <a:solidFill>
                  <a:schemeClr val="bg1">
                    <a:lumMod val="65000"/>
                  </a:schemeClr>
                </a:solidFill>
              </a:rPr>
              <a:t>voter,vote</a:t>
            </a:r>
            <a:r>
              <a:rPr lang="en-GB" dirty="0" err="1">
                <a:solidFill>
                  <a:schemeClr val="bg1">
                    <a:lumMod val="65000"/>
                  </a:schemeClr>
                </a:solidFill>
              </a:rPr>
              <a:t>,time,encrypted</a:t>
            </a:r>
            <a:r>
              <a:rPr lang="en-GB" dirty="0">
                <a:solidFill>
                  <a:schemeClr val="bg1">
                    <a:lumMod val="65000"/>
                  </a:schemeClr>
                </a:solidFill>
              </a:rPr>
              <a:t>, mac)</a:t>
            </a:r>
          </a:p>
          <a:p>
            <a:r>
              <a:rPr lang="en-GB" dirty="0">
                <a:solidFill>
                  <a:schemeClr val="bg1">
                    <a:lumMod val="65000"/>
                  </a:schemeClr>
                </a:solidFill>
              </a:rPr>
              <a:t>Decompose -&gt;  smart ballot box + voters/attackers</a:t>
            </a:r>
          </a:p>
          <a:p>
            <a:r>
              <a:rPr lang="en-GB" dirty="0">
                <a:solidFill>
                  <a:schemeClr val="bg1">
                    <a:lumMod val="65000"/>
                  </a:schemeClr>
                </a:solidFill>
                <a:cs typeface="Calibri"/>
              </a:rPr>
              <a:t>Refine SBB data towards arrays etc. </a:t>
            </a:r>
          </a:p>
          <a:p>
            <a:r>
              <a:rPr lang="en-GB" dirty="0">
                <a:solidFill>
                  <a:schemeClr val="tx1"/>
                </a:solidFill>
              </a:rPr>
              <a:t>Generate SPARK for SBB</a:t>
            </a:r>
          </a:p>
        </p:txBody>
      </p:sp>
    </p:spTree>
    <p:extLst>
      <p:ext uri="{BB962C8B-B14F-4D97-AF65-F5344CB8AC3E}">
        <p14:creationId xmlns:p14="http://schemas.microsoft.com/office/powerpoint/2010/main" val="67304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CABE-BD98-294F-A0B6-126795B65622}"/>
              </a:ext>
            </a:extLst>
          </p:cNvPr>
          <p:cNvSpPr>
            <a:spLocks noGrp="1"/>
          </p:cNvSpPr>
          <p:nvPr>
            <p:ph type="ctrTitle"/>
          </p:nvPr>
        </p:nvSpPr>
        <p:spPr/>
        <p:txBody>
          <a:bodyPr/>
          <a:lstStyle/>
          <a:p>
            <a:r>
              <a:rPr lang="en-GB" sz="3200" dirty="0">
                <a:solidFill>
                  <a:schemeClr val="tx1"/>
                </a:solidFill>
                <a:ea typeface="+mn-lt"/>
                <a:cs typeface="+mn-lt"/>
              </a:rPr>
              <a:t>Generate SPARK from final refinement</a:t>
            </a:r>
            <a:endParaRPr lang="en-GB" sz="3200" dirty="0"/>
          </a:p>
        </p:txBody>
      </p:sp>
      <p:sp>
        <p:nvSpPr>
          <p:cNvPr id="3" name="Content Placeholder 2">
            <a:extLst>
              <a:ext uri="{FF2B5EF4-FFF2-40B4-BE49-F238E27FC236}">
                <a16:creationId xmlns:a16="http://schemas.microsoft.com/office/drawing/2014/main" id="{E9A105BA-FA26-7B49-B446-357DB85EAAFC}"/>
              </a:ext>
            </a:extLst>
          </p:cNvPr>
          <p:cNvSpPr>
            <a:spLocks noGrp="1"/>
          </p:cNvSpPr>
          <p:nvPr>
            <p:ph sz="quarter" idx="16"/>
          </p:nvPr>
        </p:nvSpPr>
        <p:spPr>
          <a:xfrm>
            <a:off x="573621" y="1777034"/>
            <a:ext cx="11034184" cy="4683125"/>
          </a:xfrm>
        </p:spPr>
        <p:txBody>
          <a:bodyPr>
            <a:normAutofit/>
          </a:bodyPr>
          <a:lstStyle/>
          <a:p>
            <a:r>
              <a:rPr lang="en-GB" dirty="0"/>
              <a:t>Generate SPARK outline code : </a:t>
            </a:r>
            <a:r>
              <a:rPr lang="en-GB" dirty="0">
                <a:cs typeface="Calibri"/>
              </a:rPr>
              <a:t> SPARK functions with </a:t>
            </a:r>
            <a:r>
              <a:rPr lang="en-GB" dirty="0">
                <a:ea typeface="+mn-lt"/>
                <a:cs typeface="+mn-lt"/>
              </a:rPr>
              <a:t>pre and post conditions </a:t>
            </a:r>
            <a:r>
              <a:rPr lang="en-GB" dirty="0">
                <a:cs typeface="Calibri"/>
              </a:rPr>
              <a:t> reflect Event-B events with guards and actions</a:t>
            </a:r>
            <a:endParaRPr lang="en-GB" dirty="0"/>
          </a:p>
          <a:p>
            <a:endParaRPr lang="en-GB" dirty="0">
              <a:cs typeface="Calibri"/>
            </a:endParaRPr>
          </a:p>
          <a:p>
            <a:r>
              <a:rPr lang="en-GB" dirty="0">
                <a:cs typeface="Calibri"/>
              </a:rPr>
              <a:t>The aim is to ensure the manual implementation of code bodies satisfies the Event-B model. </a:t>
            </a:r>
          </a:p>
          <a:p>
            <a:endParaRPr lang="en-GB" dirty="0">
              <a:cs typeface="Calibri"/>
            </a:endParaRPr>
          </a:p>
          <a:p>
            <a:pPr marL="285750" indent="-285750">
              <a:buFont typeface="Arial"/>
              <a:buChar char="•"/>
            </a:pPr>
            <a:r>
              <a:rPr lang="en-GB" dirty="0">
                <a:cs typeface="Calibri"/>
              </a:rPr>
              <a:t>Note that we have already proved invariants in the Event-B.. No need to translate invariants to SPARK</a:t>
            </a:r>
          </a:p>
          <a:p>
            <a:pPr marL="742950" lvl="1" indent="-285750">
              <a:buFont typeface="Arial"/>
              <a:buChar char="•"/>
            </a:pPr>
            <a:r>
              <a:rPr lang="en-GB" i="1" dirty="0">
                <a:solidFill>
                  <a:srgbClr val="FF0000"/>
                </a:solidFill>
                <a:cs typeface="Calibri"/>
              </a:rPr>
              <a:t>Or is there! Some industrial partners have suggested that it may still be useful.. E.g. to catch problems caused by interrupts.</a:t>
            </a:r>
            <a:endParaRPr lang="en-US" i="1" dirty="0">
              <a:solidFill>
                <a:srgbClr val="FF0000"/>
              </a:solidFill>
              <a:cs typeface="Calibri"/>
            </a:endParaRPr>
          </a:p>
        </p:txBody>
      </p:sp>
    </p:spTree>
    <p:extLst>
      <p:ext uri="{BB962C8B-B14F-4D97-AF65-F5344CB8AC3E}">
        <p14:creationId xmlns:p14="http://schemas.microsoft.com/office/powerpoint/2010/main" val="1916108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65F2-CA54-E17D-F991-25E7B6951C6A}"/>
              </a:ext>
            </a:extLst>
          </p:cNvPr>
          <p:cNvSpPr>
            <a:spLocks noGrp="1"/>
          </p:cNvSpPr>
          <p:nvPr>
            <p:ph type="ctrTitle"/>
          </p:nvPr>
        </p:nvSpPr>
        <p:spPr/>
        <p:txBody>
          <a:bodyPr/>
          <a:lstStyle/>
          <a:p>
            <a:r>
              <a:rPr lang="en-US" sz="3200" dirty="0"/>
              <a:t>Example: Application to Smart Ballot Box Model </a:t>
            </a:r>
          </a:p>
        </p:txBody>
      </p:sp>
      <p:sp>
        <p:nvSpPr>
          <p:cNvPr id="4" name="Rectangle 3">
            <a:extLst>
              <a:ext uri="{FF2B5EF4-FFF2-40B4-BE49-F238E27FC236}">
                <a16:creationId xmlns:a16="http://schemas.microsoft.com/office/drawing/2014/main" id="{DC62EE4C-D0D6-4617-A966-B5530897BC26}"/>
              </a:ext>
            </a:extLst>
          </p:cNvPr>
          <p:cNvSpPr/>
          <p:nvPr/>
        </p:nvSpPr>
        <p:spPr>
          <a:xfrm>
            <a:off x="1048695" y="1815982"/>
            <a:ext cx="3995936" cy="3416320"/>
          </a:xfrm>
          <a:prstGeom prst="rect">
            <a:avLst/>
          </a:prstGeom>
          <a:solidFill>
            <a:schemeClr val="bg1"/>
          </a:solidFill>
          <a:ln>
            <a:solidFill>
              <a:schemeClr val="tx1"/>
            </a:solidFill>
          </a:ln>
        </p:spPr>
        <p:txBody>
          <a:bodyPr wrap="square">
            <a:spAutoFit/>
          </a:bodyPr>
          <a:lstStyle/>
          <a:p>
            <a:r>
              <a:rPr lang="en-GB" b="1" dirty="0">
                <a:solidFill>
                  <a:srgbClr val="7F0055"/>
                </a:solidFill>
                <a:latin typeface=".AppleSystemUIFont"/>
              </a:rPr>
              <a:t>event</a:t>
            </a:r>
            <a:r>
              <a:rPr lang="en-GB" dirty="0">
                <a:latin typeface=".AppleSystemUIFont"/>
              </a:rPr>
              <a:t> cast_paper</a:t>
            </a:r>
          </a:p>
          <a:p>
            <a:r>
              <a:rPr lang="en-GB" b="1" dirty="0">
                <a:solidFill>
                  <a:srgbClr val="7F0055"/>
                </a:solidFill>
                <a:latin typeface=".AppleSystemUIFont"/>
              </a:rPr>
              <a:t>refines</a:t>
            </a:r>
            <a:r>
              <a:rPr lang="en-GB" dirty="0">
                <a:latin typeface=".AppleSystemUIFont"/>
              </a:rPr>
              <a:t> cast_paper</a:t>
            </a:r>
          </a:p>
          <a:p>
            <a:r>
              <a:rPr lang="en-GB" b="1" dirty="0">
                <a:solidFill>
                  <a:srgbClr val="7F0055"/>
                </a:solidFill>
                <a:latin typeface=".AppleSystemUIFont"/>
              </a:rPr>
              <a:t>any</a:t>
            </a:r>
            <a:endParaRPr lang="en-GB" dirty="0">
              <a:solidFill>
                <a:srgbClr val="7F0055"/>
              </a:solidFill>
              <a:latin typeface=".AppleSystemUIFont"/>
            </a:endParaRPr>
          </a:p>
          <a:p>
            <a:r>
              <a:rPr lang="en-GB" dirty="0">
                <a:latin typeface=".AppleSystemUIFont"/>
              </a:rPr>
              <a:t>paper</a:t>
            </a:r>
          </a:p>
          <a:p>
            <a:r>
              <a:rPr lang="en-GB" b="1" dirty="0">
                <a:solidFill>
                  <a:srgbClr val="7F0055"/>
                </a:solidFill>
                <a:latin typeface=".AppleSystemUIFont"/>
              </a:rPr>
              <a:t>where</a:t>
            </a:r>
            <a:endParaRPr lang="en-GB" dirty="0">
              <a:solidFill>
                <a:srgbClr val="7F0055"/>
              </a:solidFill>
              <a:latin typeface=".AppleSystemUIFont"/>
            </a:endParaRPr>
          </a:p>
          <a:p>
            <a:r>
              <a:rPr lang="en-GB" dirty="0">
                <a:solidFill>
                  <a:schemeClr val="accent4">
                    <a:lumMod val="75000"/>
                    <a:lumOff val="25000"/>
                  </a:schemeClr>
                </a:solidFill>
                <a:latin typeface=".AppleSystemUIFont"/>
              </a:rPr>
              <a:t>@grd1: </a:t>
            </a:r>
            <a:r>
              <a:rPr lang="en-GB" dirty="0">
                <a:latin typeface=".AppleSystemUIFont"/>
              </a:rPr>
              <a:t>paper </a:t>
            </a:r>
            <a:r>
              <a:rPr lang="en-GB" b="1" dirty="0">
                <a:solidFill>
                  <a:srgbClr val="7F0055"/>
                </a:solidFill>
                <a:latin typeface=".AppleSystemUIFont"/>
              </a:rPr>
              <a:t>∈</a:t>
            </a:r>
            <a:r>
              <a:rPr lang="en-GB" dirty="0">
                <a:latin typeface=".AppleSystemUIFont"/>
              </a:rPr>
              <a:t> BARCODE</a:t>
            </a:r>
          </a:p>
          <a:p>
            <a:r>
              <a:rPr lang="en-GB" dirty="0">
                <a:solidFill>
                  <a:schemeClr val="accent4">
                    <a:lumMod val="75000"/>
                    <a:lumOff val="25000"/>
                  </a:schemeClr>
                </a:solidFill>
                <a:latin typeface=".AppleSystemUIFont"/>
              </a:rPr>
              <a:t>@grd2: </a:t>
            </a:r>
            <a:r>
              <a:rPr lang="en-GB" dirty="0">
                <a:latin typeface=".AppleSystemUIFont"/>
              </a:rPr>
              <a:t>cast_count </a:t>
            </a:r>
            <a:r>
              <a:rPr lang="en-GB" b="1" dirty="0">
                <a:solidFill>
                  <a:srgbClr val="7F0055"/>
                </a:solidFill>
                <a:latin typeface=".AppleSystemUIFont"/>
              </a:rPr>
              <a:t>∈</a:t>
            </a:r>
            <a:r>
              <a:rPr lang="en-GB" dirty="0">
                <a:latin typeface=".AppleSystemUIFont"/>
              </a:rPr>
              <a:t> </a:t>
            </a:r>
            <a:r>
              <a:rPr lang="en-GB" dirty="0">
                <a:solidFill>
                  <a:srgbClr val="7D7D7D"/>
                </a:solidFill>
                <a:latin typeface=".AppleSystemUIFont"/>
              </a:rPr>
              <a:t>0</a:t>
            </a:r>
            <a:r>
              <a:rPr lang="en-GB" dirty="0">
                <a:latin typeface=".AppleSystemUIFont"/>
              </a:rPr>
              <a:t> </a:t>
            </a:r>
            <a:r>
              <a:rPr lang="en-GB" b="1" dirty="0">
                <a:solidFill>
                  <a:srgbClr val="7F0055"/>
                </a:solidFill>
                <a:latin typeface=".AppleSystemUIFont"/>
              </a:rPr>
              <a:t>‥</a:t>
            </a:r>
            <a:r>
              <a:rPr lang="en-GB" dirty="0">
                <a:latin typeface=".AppleSystemUIFont"/>
              </a:rPr>
              <a:t> max_votes −1</a:t>
            </a:r>
          </a:p>
          <a:p>
            <a:r>
              <a:rPr lang="en-GB" b="1" dirty="0">
                <a:solidFill>
                  <a:srgbClr val="7F0055"/>
                </a:solidFill>
                <a:latin typeface=".AppleSystemUIFont"/>
              </a:rPr>
              <a:t>                                ….</a:t>
            </a:r>
          </a:p>
          <a:p>
            <a:r>
              <a:rPr lang="en-GB" b="1" dirty="0">
                <a:solidFill>
                  <a:srgbClr val="7F0055"/>
                </a:solidFill>
                <a:latin typeface=".AppleSystemUIFont"/>
              </a:rPr>
              <a:t>then</a:t>
            </a:r>
            <a:endParaRPr lang="en-GB" dirty="0">
              <a:solidFill>
                <a:srgbClr val="7F0055"/>
              </a:solidFill>
              <a:latin typeface=".AppleSystemUIFont"/>
            </a:endParaRPr>
          </a:p>
          <a:p>
            <a:r>
              <a:rPr lang="en-GB" dirty="0">
                <a:solidFill>
                  <a:schemeClr val="accent4">
                    <a:lumMod val="75000"/>
                    <a:lumOff val="25000"/>
                  </a:schemeClr>
                </a:solidFill>
                <a:latin typeface=".AppleSystemUIFont"/>
              </a:rPr>
              <a:t>@act1: </a:t>
            </a:r>
            <a:r>
              <a:rPr lang="en-GB" dirty="0">
                <a:latin typeface=".AppleSystemUIFont"/>
              </a:rPr>
              <a:t>cast_arr(cast_count)≔ paper</a:t>
            </a:r>
          </a:p>
          <a:p>
            <a:r>
              <a:rPr lang="en-GB" dirty="0">
                <a:solidFill>
                  <a:schemeClr val="accent4">
                    <a:lumMod val="75000"/>
                    <a:lumOff val="25000"/>
                  </a:schemeClr>
                </a:solidFill>
                <a:latin typeface=".AppleSystemUIFont"/>
              </a:rPr>
              <a:t>@act2: </a:t>
            </a:r>
            <a:r>
              <a:rPr lang="en-GB" dirty="0">
                <a:latin typeface=".AppleSystemUIFont"/>
              </a:rPr>
              <a:t>cast_count ≔ cast_count + </a:t>
            </a:r>
            <a:r>
              <a:rPr lang="en-GB" dirty="0">
                <a:solidFill>
                  <a:srgbClr val="7D7D7D"/>
                </a:solidFill>
                <a:latin typeface=".AppleSystemUIFont"/>
              </a:rPr>
              <a:t>1</a:t>
            </a:r>
            <a:endParaRPr lang="en-GB" dirty="0">
              <a:latin typeface=".AppleSystemUIFont"/>
            </a:endParaRPr>
          </a:p>
          <a:p>
            <a:r>
              <a:rPr lang="en-GB" b="1" dirty="0">
                <a:solidFill>
                  <a:srgbClr val="7F0055"/>
                </a:solidFill>
                <a:latin typeface=".AppleSystemUIFont"/>
              </a:rPr>
              <a:t>end</a:t>
            </a:r>
            <a:endParaRPr lang="en-GB" dirty="0">
              <a:solidFill>
                <a:srgbClr val="7F0055"/>
              </a:solidFill>
              <a:effectLst/>
              <a:latin typeface=".AppleSystemUIFont"/>
            </a:endParaRPr>
          </a:p>
        </p:txBody>
      </p:sp>
      <p:sp>
        <p:nvSpPr>
          <p:cNvPr id="5" name="Rectangle 4">
            <a:extLst>
              <a:ext uri="{FF2B5EF4-FFF2-40B4-BE49-F238E27FC236}">
                <a16:creationId xmlns:a16="http://schemas.microsoft.com/office/drawing/2014/main" id="{ADB96F22-6868-51A2-BBC0-C282EA88188B}"/>
              </a:ext>
            </a:extLst>
          </p:cNvPr>
          <p:cNvSpPr/>
          <p:nvPr/>
        </p:nvSpPr>
        <p:spPr>
          <a:xfrm>
            <a:off x="5651723" y="1367423"/>
            <a:ext cx="6339385" cy="2308324"/>
          </a:xfrm>
          <a:prstGeom prst="rect">
            <a:avLst/>
          </a:prstGeom>
          <a:solidFill>
            <a:schemeClr val="bg1"/>
          </a:solidFill>
          <a:ln>
            <a:solidFill>
              <a:schemeClr val="tx1"/>
            </a:solidFill>
          </a:ln>
        </p:spPr>
        <p:txBody>
          <a:bodyPr wrap="square">
            <a:spAutoFit/>
          </a:bodyPr>
          <a:lstStyle/>
          <a:p>
            <a:r>
              <a:rPr lang="en-US" dirty="0">
                <a:solidFill>
                  <a:schemeClr val="bg2">
                    <a:lumMod val="50000"/>
                  </a:schemeClr>
                </a:solidFill>
              </a:rPr>
              <a:t> procedure </a:t>
            </a:r>
            <a:r>
              <a:rPr lang="en-US" dirty="0"/>
              <a:t>cast(paper : </a:t>
            </a:r>
            <a:r>
              <a:rPr lang="en-US" dirty="0">
                <a:solidFill>
                  <a:schemeClr val="bg2">
                    <a:lumMod val="50000"/>
                  </a:schemeClr>
                </a:solidFill>
              </a:rPr>
              <a:t>in</a:t>
            </a:r>
            <a:r>
              <a:rPr lang="en-US" dirty="0"/>
              <a:t>  </a:t>
            </a:r>
            <a:r>
              <a:rPr lang="en-US" dirty="0">
                <a:solidFill>
                  <a:schemeClr val="accent2"/>
                </a:solidFill>
              </a:rPr>
              <a:t>barcode</a:t>
            </a:r>
            <a:r>
              <a:rPr lang="en-US" dirty="0"/>
              <a:t>) </a:t>
            </a:r>
            <a:r>
              <a:rPr lang="en-US" dirty="0">
                <a:solidFill>
                  <a:schemeClr val="bg2">
                    <a:lumMod val="50000"/>
                  </a:schemeClr>
                </a:solidFill>
              </a:rPr>
              <a:t>with</a:t>
            </a:r>
          </a:p>
          <a:p>
            <a:r>
              <a:rPr lang="en-US" dirty="0"/>
              <a:t> Global =&gt; (Proof_In =&gt; ( spoiled_arr, curr_time, spoil_count),</a:t>
            </a:r>
          </a:p>
          <a:p>
            <a:r>
              <a:rPr lang="en-US" dirty="0"/>
              <a:t> In_Out =&gt; (cast_arr, cast_count)),</a:t>
            </a:r>
          </a:p>
          <a:p>
            <a:r>
              <a:rPr lang="en-US" dirty="0"/>
              <a:t> Pre =&gt; cast_count in 0 .. Max_Votes-1),</a:t>
            </a:r>
          </a:p>
          <a:p>
            <a:r>
              <a:rPr lang="en-US" dirty="0"/>
              <a:t>    </a:t>
            </a:r>
            <a:r>
              <a:rPr lang="en-US" dirty="0">
                <a:solidFill>
                  <a:schemeClr val="bg2">
                    <a:lumMod val="75000"/>
                  </a:schemeClr>
                </a:solidFill>
              </a:rPr>
              <a:t>and then not </a:t>
            </a:r>
            <a:r>
              <a:rPr lang="en-US" dirty="0"/>
              <a:t>already_cast(paper)</a:t>
            </a:r>
          </a:p>
          <a:p>
            <a:r>
              <a:rPr lang="en-US" dirty="0">
                <a:solidFill>
                  <a:schemeClr val="bg2">
                    <a:lumMod val="50000"/>
                  </a:schemeClr>
                </a:solidFill>
              </a:rPr>
              <a:t>                      …</a:t>
            </a:r>
          </a:p>
          <a:p>
            <a:r>
              <a:rPr lang="en-US" dirty="0"/>
              <a:t>Post =&gt; already_cast(paper)</a:t>
            </a:r>
          </a:p>
          <a:p>
            <a:r>
              <a:rPr lang="en-US" dirty="0"/>
              <a:t>     </a:t>
            </a:r>
            <a:r>
              <a:rPr lang="en-US" dirty="0">
                <a:solidFill>
                  <a:schemeClr val="bg2">
                    <a:lumMod val="75000"/>
                  </a:schemeClr>
                </a:solidFill>
              </a:rPr>
              <a:t>and then </a:t>
            </a:r>
            <a:r>
              <a:rPr lang="en-US" dirty="0"/>
              <a:t>cast_count = cast_count' old + 1);</a:t>
            </a:r>
          </a:p>
        </p:txBody>
      </p:sp>
      <p:sp>
        <p:nvSpPr>
          <p:cNvPr id="6" name="Rectangle 5">
            <a:extLst>
              <a:ext uri="{FF2B5EF4-FFF2-40B4-BE49-F238E27FC236}">
                <a16:creationId xmlns:a16="http://schemas.microsoft.com/office/drawing/2014/main" id="{0419F366-7952-1628-34B3-08CE9C404A76}"/>
              </a:ext>
            </a:extLst>
          </p:cNvPr>
          <p:cNvSpPr/>
          <p:nvPr/>
        </p:nvSpPr>
        <p:spPr>
          <a:xfrm>
            <a:off x="5651724" y="4493638"/>
            <a:ext cx="4536504" cy="1477328"/>
          </a:xfrm>
          <a:prstGeom prst="rect">
            <a:avLst/>
          </a:prstGeom>
          <a:solidFill>
            <a:schemeClr val="bg1"/>
          </a:solidFill>
          <a:ln>
            <a:solidFill>
              <a:schemeClr val="tx1"/>
            </a:solidFill>
          </a:ln>
        </p:spPr>
        <p:txBody>
          <a:bodyPr wrap="square">
            <a:spAutoFit/>
          </a:bodyPr>
          <a:lstStyle/>
          <a:p>
            <a:r>
              <a:rPr lang="en-US" dirty="0">
                <a:solidFill>
                  <a:schemeClr val="bg2">
                    <a:lumMod val="50000"/>
                  </a:schemeClr>
                </a:solidFill>
              </a:rPr>
              <a:t> procedure </a:t>
            </a:r>
            <a:r>
              <a:rPr lang="en-US" dirty="0"/>
              <a:t>cast(paper : </a:t>
            </a:r>
            <a:r>
              <a:rPr lang="en-US" dirty="0">
                <a:solidFill>
                  <a:schemeClr val="bg2">
                    <a:lumMod val="50000"/>
                  </a:schemeClr>
                </a:solidFill>
              </a:rPr>
              <a:t>in</a:t>
            </a:r>
            <a:r>
              <a:rPr lang="en-US" dirty="0"/>
              <a:t>  </a:t>
            </a:r>
            <a:r>
              <a:rPr lang="en-US" dirty="0">
                <a:solidFill>
                  <a:schemeClr val="accent2"/>
                </a:solidFill>
              </a:rPr>
              <a:t>barcode</a:t>
            </a:r>
            <a:r>
              <a:rPr lang="en-US" dirty="0"/>
              <a:t>) </a:t>
            </a:r>
            <a:r>
              <a:rPr lang="en-US" dirty="0">
                <a:solidFill>
                  <a:schemeClr val="bg2">
                    <a:lumMod val="50000"/>
                  </a:schemeClr>
                </a:solidFill>
              </a:rPr>
              <a:t>is</a:t>
            </a:r>
          </a:p>
          <a:p>
            <a:r>
              <a:rPr lang="en-US" dirty="0"/>
              <a:t>   </a:t>
            </a:r>
            <a:r>
              <a:rPr lang="en-US" dirty="0">
                <a:solidFill>
                  <a:schemeClr val="bg2">
                    <a:lumMod val="50000"/>
                  </a:schemeClr>
                </a:solidFill>
              </a:rPr>
              <a:t>begin</a:t>
            </a:r>
          </a:p>
          <a:p>
            <a:r>
              <a:rPr lang="en-US" dirty="0"/>
              <a:t>      cast_arr(cast_count) := paper;</a:t>
            </a:r>
          </a:p>
          <a:p>
            <a:r>
              <a:rPr lang="en-US" dirty="0"/>
              <a:t>      cast_count := cast_count + 1;</a:t>
            </a:r>
          </a:p>
          <a:p>
            <a:r>
              <a:rPr lang="en-US" dirty="0">
                <a:solidFill>
                  <a:schemeClr val="bg2">
                    <a:lumMod val="50000"/>
                  </a:schemeClr>
                </a:solidFill>
              </a:rPr>
              <a:t> end</a:t>
            </a:r>
            <a:r>
              <a:rPr lang="en-US" dirty="0"/>
              <a:t> cast;</a:t>
            </a:r>
          </a:p>
        </p:txBody>
      </p:sp>
    </p:spTree>
    <p:extLst>
      <p:ext uri="{BB962C8B-B14F-4D97-AF65-F5344CB8AC3E}">
        <p14:creationId xmlns:p14="http://schemas.microsoft.com/office/powerpoint/2010/main" val="8328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299" y="436139"/>
            <a:ext cx="7377199" cy="769937"/>
          </a:xfrm>
        </p:spPr>
        <p:txBody>
          <a:bodyPr/>
          <a:lstStyle/>
          <a:p>
            <a:pPr algn="l"/>
            <a:r>
              <a:rPr lang="en-US" sz="3200" dirty="0">
                <a:solidFill>
                  <a:schemeClr val="tx1"/>
                </a:solidFill>
              </a:rPr>
              <a:t>Outline of talk</a:t>
            </a:r>
          </a:p>
        </p:txBody>
      </p:sp>
      <p:sp>
        <p:nvSpPr>
          <p:cNvPr id="3" name="Content Placeholder 2"/>
          <p:cNvSpPr>
            <a:spLocks noGrp="1"/>
          </p:cNvSpPr>
          <p:nvPr>
            <p:ph sz="quarter" idx="16"/>
          </p:nvPr>
        </p:nvSpPr>
        <p:spPr>
          <a:xfrm>
            <a:off x="571499" y="1456267"/>
            <a:ext cx="11034184" cy="4863253"/>
          </a:xfrm>
        </p:spPr>
        <p:txBody>
          <a:bodyPr>
            <a:normAutofit lnSpcReduction="10000"/>
          </a:bodyPr>
          <a:lstStyle/>
          <a:p>
            <a:pPr marL="328295"/>
            <a:r>
              <a:rPr lang="en-US" sz="2400" dirty="0"/>
              <a:t>Background </a:t>
            </a:r>
          </a:p>
          <a:p>
            <a:pPr marL="785495" lvl="1"/>
            <a:r>
              <a:rPr lang="en-US" sz="2000" dirty="0"/>
              <a:t>Event-B, </a:t>
            </a:r>
            <a:r>
              <a:rPr lang="en-US" sz="2000" dirty="0" err="1"/>
              <a:t>CamilleX</a:t>
            </a:r>
            <a:r>
              <a:rPr lang="en-US" sz="2000" dirty="0"/>
              <a:t> &amp; Event-B notation extensions (including Records)</a:t>
            </a:r>
          </a:p>
          <a:p>
            <a:pPr marL="785495" lvl="1"/>
            <a:r>
              <a:rPr lang="en-US" sz="2000" dirty="0"/>
              <a:t>Spark</a:t>
            </a:r>
          </a:p>
          <a:p>
            <a:pPr marL="556895" lvl="1" indent="0">
              <a:buNone/>
            </a:pPr>
            <a:endParaRPr lang="en-US" sz="2000" dirty="0"/>
          </a:p>
          <a:p>
            <a:pPr marL="328295"/>
            <a:r>
              <a:rPr lang="en-US" sz="2400" dirty="0"/>
              <a:t>Overview - </a:t>
            </a:r>
          </a:p>
          <a:p>
            <a:pPr marL="785495" lvl="1"/>
            <a:r>
              <a:rPr lang="en-US" sz="2000" dirty="0"/>
              <a:t>why generate SPARK from Event-B</a:t>
            </a:r>
          </a:p>
          <a:p>
            <a:pPr marL="785495" lvl="1"/>
            <a:r>
              <a:rPr lang="en-US" sz="2000" dirty="0"/>
              <a:t>From abstract record structures to SPARK</a:t>
            </a:r>
          </a:p>
          <a:p>
            <a:pPr marL="785495" lvl="1"/>
            <a:endParaRPr lang="en-US" sz="2000" dirty="0"/>
          </a:p>
          <a:p>
            <a:pPr marL="328295"/>
            <a:r>
              <a:rPr lang="en-US" sz="2400" dirty="0"/>
              <a:t>SPARK code generation	</a:t>
            </a:r>
            <a:endParaRPr lang="en-US" sz="1900" i="1" dirty="0">
              <a:solidFill>
                <a:srgbClr val="FF0000"/>
              </a:solidFill>
            </a:endParaRPr>
          </a:p>
          <a:p>
            <a:pPr marL="728345" lvl="1"/>
            <a:r>
              <a:rPr lang="en-US" sz="2000" dirty="0"/>
              <a:t>Overview of translation rules (</a:t>
            </a:r>
            <a:r>
              <a:rPr lang="en-US" sz="2000" dirty="0" err="1"/>
              <a:t>inc.</a:t>
            </a:r>
            <a:r>
              <a:rPr lang="en-US" sz="2000" dirty="0"/>
              <a:t> records)</a:t>
            </a:r>
          </a:p>
          <a:p>
            <a:pPr marL="728345" lvl="1"/>
            <a:endParaRPr lang="en-US" sz="2000" dirty="0"/>
          </a:p>
          <a:p>
            <a:pPr marL="328295"/>
            <a:r>
              <a:rPr lang="en-US" sz="2400" dirty="0"/>
              <a:t>SBB Electronic Voting Case study </a:t>
            </a:r>
          </a:p>
          <a:p>
            <a:pPr marL="728345" lvl="1"/>
            <a:r>
              <a:rPr lang="en-US" sz="2000" dirty="0"/>
              <a:t>using latest </a:t>
            </a:r>
            <a:r>
              <a:rPr lang="en-US" sz="2000" dirty="0" err="1"/>
              <a:t>CamilleX</a:t>
            </a:r>
            <a:r>
              <a:rPr lang="en-US" sz="2000" dirty="0"/>
              <a:t>  and Records</a:t>
            </a:r>
          </a:p>
          <a:p>
            <a:pPr marL="728345" lvl="1"/>
            <a:r>
              <a:rPr lang="en-US" sz="2000" dirty="0"/>
              <a:t>SBB final refinement -&gt; SPARK specifications</a:t>
            </a:r>
          </a:p>
          <a:p>
            <a:pPr marL="328295"/>
            <a:endParaRPr lang="en-US" sz="2400" dirty="0"/>
          </a:p>
        </p:txBody>
      </p:sp>
      <p:sp>
        <p:nvSpPr>
          <p:cNvPr id="4" name="Slide Number Placeholder 3"/>
          <p:cNvSpPr>
            <a:spLocks noGrp="1"/>
          </p:cNvSpPr>
          <p:nvPr>
            <p:ph type="sldNum" sz="quarter" idx="17"/>
          </p:nvPr>
        </p:nvSpPr>
        <p:spPr/>
        <p:txBody>
          <a:bodyPr/>
          <a:lstStyle/>
          <a:p>
            <a:pPr>
              <a:defRPr/>
            </a:pPr>
            <a:fld id="{3076E950-EBDD-47C4-A801-74CF5A828DF0}" type="slidenum">
              <a:rPr lang="en-GB" altLang="en-US" smtClean="0"/>
              <a:pPr>
                <a:defRPr/>
              </a:pPr>
              <a:t>3</a:t>
            </a:fld>
            <a:endParaRPr lang="en-GB" altLang="en-US"/>
          </a:p>
        </p:txBody>
      </p:sp>
    </p:spTree>
    <p:extLst>
      <p:ext uri="{BB962C8B-B14F-4D97-AF65-F5344CB8AC3E}">
        <p14:creationId xmlns:p14="http://schemas.microsoft.com/office/powerpoint/2010/main" val="214351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644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C54339C0-7006-484F-A25E-FA21E1528E12}"/>
              </a:ext>
            </a:extLst>
          </p:cNvPr>
          <p:cNvPicPr>
            <a:picLocks noChangeAspect="1"/>
          </p:cNvPicPr>
          <p:nvPr/>
        </p:nvPicPr>
        <p:blipFill>
          <a:blip r:embed="rId2"/>
          <a:stretch>
            <a:fillRect/>
          </a:stretch>
        </p:blipFill>
        <p:spPr>
          <a:xfrm>
            <a:off x="3176832" y="1116927"/>
            <a:ext cx="8365016" cy="4866771"/>
          </a:xfrm>
          <a:prstGeom prst="rect">
            <a:avLst/>
          </a:prstGeom>
        </p:spPr>
      </p:pic>
      <p:sp>
        <p:nvSpPr>
          <p:cNvPr id="3" name="Title 1">
            <a:extLst>
              <a:ext uri="{FF2B5EF4-FFF2-40B4-BE49-F238E27FC236}">
                <a16:creationId xmlns:a16="http://schemas.microsoft.com/office/drawing/2014/main" id="{B4499C56-784F-F04C-B3E0-2A2AF9D62F38}"/>
              </a:ext>
            </a:extLst>
          </p:cNvPr>
          <p:cNvSpPr>
            <a:spLocks noGrp="1"/>
          </p:cNvSpPr>
          <p:nvPr>
            <p:ph type="ctrTitle"/>
          </p:nvPr>
        </p:nvSpPr>
        <p:spPr>
          <a:xfrm>
            <a:off x="356826" y="346990"/>
            <a:ext cx="7126664" cy="769937"/>
          </a:xfrm>
        </p:spPr>
        <p:txBody>
          <a:bodyPr/>
          <a:lstStyle/>
          <a:p>
            <a:r>
              <a:rPr lang="en-GB" sz="3200" dirty="0"/>
              <a:t>Case Study – SBB Electronic Voting</a:t>
            </a:r>
          </a:p>
        </p:txBody>
      </p:sp>
    </p:spTree>
    <p:extLst>
      <p:ext uri="{BB962C8B-B14F-4D97-AF65-F5344CB8AC3E}">
        <p14:creationId xmlns:p14="http://schemas.microsoft.com/office/powerpoint/2010/main" val="288963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C54339C0-7006-484F-A25E-FA21E1528E12}"/>
              </a:ext>
            </a:extLst>
          </p:cNvPr>
          <p:cNvPicPr>
            <a:picLocks noChangeAspect="1"/>
          </p:cNvPicPr>
          <p:nvPr/>
        </p:nvPicPr>
        <p:blipFill>
          <a:blip r:embed="rId3">
            <a:alphaModFix amt="70000"/>
          </a:blip>
          <a:stretch>
            <a:fillRect/>
          </a:stretch>
        </p:blipFill>
        <p:spPr>
          <a:xfrm>
            <a:off x="804606" y="438620"/>
            <a:ext cx="9935965" cy="5780750"/>
          </a:xfrm>
          <a:prstGeom prst="rect">
            <a:avLst/>
          </a:prstGeom>
        </p:spPr>
      </p:pic>
      <p:pic>
        <p:nvPicPr>
          <p:cNvPr id="6" name="Picture 5">
            <a:extLst>
              <a:ext uri="{FF2B5EF4-FFF2-40B4-BE49-F238E27FC236}">
                <a16:creationId xmlns:a16="http://schemas.microsoft.com/office/drawing/2014/main" id="{51411A88-46C2-094A-9822-EDE758A87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971" y="583924"/>
            <a:ext cx="5918200" cy="4000500"/>
          </a:xfrm>
          <a:prstGeom prst="rect">
            <a:avLst/>
          </a:prstGeom>
          <a:ln w="127000">
            <a:solidFill>
              <a:srgbClr val="FFFFAF"/>
            </a:solidFill>
          </a:ln>
          <a:effectLst>
            <a:softEdge rad="63500"/>
          </a:effectLst>
        </p:spPr>
      </p:pic>
      <p:pic>
        <p:nvPicPr>
          <p:cNvPr id="7" name="Picture 6">
            <a:extLst>
              <a:ext uri="{FF2B5EF4-FFF2-40B4-BE49-F238E27FC236}">
                <a16:creationId xmlns:a16="http://schemas.microsoft.com/office/drawing/2014/main" id="{2F5767E4-419F-264E-AC90-44296B075766}"/>
              </a:ext>
            </a:extLst>
          </p:cNvPr>
          <p:cNvPicPr>
            <a:picLocks noChangeAspect="1"/>
          </p:cNvPicPr>
          <p:nvPr/>
        </p:nvPicPr>
        <p:blipFill>
          <a:blip r:embed="rId5"/>
          <a:stretch>
            <a:fillRect/>
          </a:stretch>
        </p:blipFill>
        <p:spPr>
          <a:xfrm>
            <a:off x="1041345" y="1009537"/>
            <a:ext cx="2453910" cy="2420783"/>
          </a:xfrm>
          <a:prstGeom prst="rect">
            <a:avLst/>
          </a:prstGeom>
          <a:solidFill>
            <a:srgbClr val="FFFFAF"/>
          </a:solidFill>
          <a:ln w="127000">
            <a:solidFill>
              <a:srgbClr val="FFFFAF"/>
            </a:solidFill>
          </a:ln>
          <a:effectLst>
            <a:softEdge rad="63500"/>
          </a:effectLst>
        </p:spPr>
      </p:pic>
    </p:spTree>
    <p:extLst>
      <p:ext uri="{BB962C8B-B14F-4D97-AF65-F5344CB8AC3E}">
        <p14:creationId xmlns:p14="http://schemas.microsoft.com/office/powerpoint/2010/main" val="31251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9"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C54339C0-7006-484F-A25E-FA21E1528E12}"/>
              </a:ext>
            </a:extLst>
          </p:cNvPr>
          <p:cNvPicPr>
            <a:picLocks noChangeAspect="1"/>
          </p:cNvPicPr>
          <p:nvPr/>
        </p:nvPicPr>
        <p:blipFill>
          <a:blip r:embed="rId2">
            <a:alphaModFix amt="70000"/>
          </a:blip>
          <a:stretch>
            <a:fillRect/>
          </a:stretch>
        </p:blipFill>
        <p:spPr>
          <a:xfrm>
            <a:off x="804606" y="438620"/>
            <a:ext cx="9935965" cy="5780750"/>
          </a:xfrm>
          <a:prstGeom prst="rect">
            <a:avLst/>
          </a:prstGeom>
        </p:spPr>
      </p:pic>
      <p:pic>
        <p:nvPicPr>
          <p:cNvPr id="5" name="Picture 4">
            <a:extLst>
              <a:ext uri="{FF2B5EF4-FFF2-40B4-BE49-F238E27FC236}">
                <a16:creationId xmlns:a16="http://schemas.microsoft.com/office/drawing/2014/main" id="{238DFF35-ADE6-CA4A-8C4F-C6B023229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64" y="624743"/>
            <a:ext cx="6588190" cy="6044610"/>
          </a:xfrm>
          <a:prstGeom prst="rect">
            <a:avLst/>
          </a:prstGeom>
          <a:ln w="127000">
            <a:solidFill>
              <a:srgbClr val="FFFFAF"/>
            </a:solidFill>
          </a:ln>
          <a:effectLst>
            <a:softEdge rad="63500"/>
          </a:effectLst>
        </p:spPr>
      </p:pic>
      <p:pic>
        <p:nvPicPr>
          <p:cNvPr id="6" name="Picture 5">
            <a:extLst>
              <a:ext uri="{FF2B5EF4-FFF2-40B4-BE49-F238E27FC236}">
                <a16:creationId xmlns:a16="http://schemas.microsoft.com/office/drawing/2014/main" id="{C9607710-69AD-3B42-A254-0B1B86E66EA2}"/>
              </a:ext>
            </a:extLst>
          </p:cNvPr>
          <p:cNvPicPr>
            <a:picLocks noChangeAspect="1"/>
          </p:cNvPicPr>
          <p:nvPr/>
        </p:nvPicPr>
        <p:blipFill>
          <a:blip r:embed="rId4"/>
          <a:stretch>
            <a:fillRect/>
          </a:stretch>
        </p:blipFill>
        <p:spPr>
          <a:xfrm>
            <a:off x="897074" y="3481136"/>
            <a:ext cx="1924784" cy="2757898"/>
          </a:xfrm>
          <a:prstGeom prst="rect">
            <a:avLst/>
          </a:prstGeom>
          <a:solidFill>
            <a:srgbClr val="FFFFAF"/>
          </a:solidFill>
          <a:ln w="127000">
            <a:solidFill>
              <a:srgbClr val="FFFFAF"/>
            </a:solidFill>
          </a:ln>
          <a:effectLst>
            <a:softEdge rad="63500"/>
          </a:effectLst>
        </p:spPr>
      </p:pic>
    </p:spTree>
    <p:extLst>
      <p:ext uri="{BB962C8B-B14F-4D97-AF65-F5344CB8AC3E}">
        <p14:creationId xmlns:p14="http://schemas.microsoft.com/office/powerpoint/2010/main" val="263097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dissolve">
                                      <p:cBhvr>
                                        <p:cTn id="9" dur="500"/>
                                        <p:tgtEl>
                                          <p:spTgt spid="5"/>
                                        </p:tgtEl>
                                      </p:cBhvr>
                                    </p:animEffect>
                                  </p:childTnLst>
                                </p:cTn>
                              </p:par>
                              <p:par>
                                <p:cTn id="10" presetID="9"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28DFE7-2604-1E4E-9EA0-C941E417D0E2}"/>
              </a:ext>
            </a:extLst>
          </p:cNvPr>
          <p:cNvPicPr>
            <a:picLocks noChangeAspect="1"/>
          </p:cNvPicPr>
          <p:nvPr/>
        </p:nvPicPr>
        <p:blipFill>
          <a:blip r:embed="rId2">
            <a:alphaModFix amt="70000"/>
          </a:blip>
          <a:stretch>
            <a:fillRect/>
          </a:stretch>
        </p:blipFill>
        <p:spPr>
          <a:xfrm>
            <a:off x="804606" y="438620"/>
            <a:ext cx="9935965" cy="5780750"/>
          </a:xfrm>
          <a:prstGeom prst="rect">
            <a:avLst/>
          </a:prstGeom>
        </p:spPr>
      </p:pic>
      <p:pic>
        <p:nvPicPr>
          <p:cNvPr id="9" name="Picture 8">
            <a:extLst>
              <a:ext uri="{FF2B5EF4-FFF2-40B4-BE49-F238E27FC236}">
                <a16:creationId xmlns:a16="http://schemas.microsoft.com/office/drawing/2014/main" id="{C81BCDD5-8C6E-CC49-B30A-B7150BF2A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492" y="3704252"/>
            <a:ext cx="5918200" cy="2336800"/>
          </a:xfrm>
          <a:prstGeom prst="rect">
            <a:avLst/>
          </a:prstGeom>
          <a:ln w="127000">
            <a:solidFill>
              <a:srgbClr val="FFFFAF"/>
            </a:solidFill>
          </a:ln>
          <a:effectLst>
            <a:softEdge rad="63500"/>
          </a:effectLst>
        </p:spPr>
      </p:pic>
      <p:pic>
        <p:nvPicPr>
          <p:cNvPr id="23" name="Picture 22">
            <a:extLst>
              <a:ext uri="{FF2B5EF4-FFF2-40B4-BE49-F238E27FC236}">
                <a16:creationId xmlns:a16="http://schemas.microsoft.com/office/drawing/2014/main" id="{14E0A943-5E4B-D648-A5AD-77F99AC89C04}"/>
              </a:ext>
            </a:extLst>
          </p:cNvPr>
          <p:cNvPicPr>
            <a:picLocks noChangeAspect="1"/>
          </p:cNvPicPr>
          <p:nvPr/>
        </p:nvPicPr>
        <p:blipFill>
          <a:blip r:embed="rId4"/>
          <a:stretch>
            <a:fillRect/>
          </a:stretch>
        </p:blipFill>
        <p:spPr>
          <a:xfrm>
            <a:off x="4470350" y="971043"/>
            <a:ext cx="2452497" cy="2472117"/>
          </a:xfrm>
          <a:prstGeom prst="rect">
            <a:avLst/>
          </a:prstGeom>
          <a:solidFill>
            <a:srgbClr val="FFFFAF"/>
          </a:solidFill>
          <a:ln w="127000">
            <a:solidFill>
              <a:srgbClr val="FFFFAF"/>
            </a:solidFill>
          </a:ln>
          <a:effectLst>
            <a:softEdge rad="63500"/>
          </a:effectLst>
        </p:spPr>
      </p:pic>
    </p:spTree>
    <p:extLst>
      <p:ext uri="{BB962C8B-B14F-4D97-AF65-F5344CB8AC3E}">
        <p14:creationId xmlns:p14="http://schemas.microsoft.com/office/powerpoint/2010/main" val="13387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dissolve">
                                      <p:cBhvr>
                                        <p:cTn id="9" dur="500"/>
                                        <p:tgtEl>
                                          <p:spTgt spid="23"/>
                                        </p:tgtEl>
                                      </p:cBhvr>
                                    </p:animEffect>
                                  </p:childTnLst>
                                </p:cTn>
                              </p:par>
                              <p:par>
                                <p:cTn id="10" presetID="9"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4F92524-923A-0644-AD38-9687A7F90147}"/>
              </a:ext>
            </a:extLst>
          </p:cNvPr>
          <p:cNvPicPr>
            <a:picLocks noChangeAspect="1"/>
          </p:cNvPicPr>
          <p:nvPr/>
        </p:nvPicPr>
        <p:blipFill>
          <a:blip r:embed="rId2">
            <a:alphaModFix amt="70000"/>
          </a:blip>
          <a:stretch>
            <a:fillRect/>
          </a:stretch>
        </p:blipFill>
        <p:spPr>
          <a:xfrm>
            <a:off x="804606" y="438620"/>
            <a:ext cx="9935965" cy="5780750"/>
          </a:xfrm>
          <a:prstGeom prst="rect">
            <a:avLst/>
          </a:prstGeom>
        </p:spPr>
      </p:pic>
      <p:pic>
        <p:nvPicPr>
          <p:cNvPr id="14" name="Picture 13">
            <a:extLst>
              <a:ext uri="{FF2B5EF4-FFF2-40B4-BE49-F238E27FC236}">
                <a16:creationId xmlns:a16="http://schemas.microsoft.com/office/drawing/2014/main" id="{C75383BE-4D90-A945-95D2-31FDEBAB6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667" y="260561"/>
            <a:ext cx="5208814" cy="4790436"/>
          </a:xfrm>
          <a:prstGeom prst="rect">
            <a:avLst/>
          </a:prstGeom>
          <a:ln w="127000">
            <a:solidFill>
              <a:srgbClr val="FFFFAF"/>
            </a:solidFill>
          </a:ln>
          <a:effectLst>
            <a:softEdge rad="63500"/>
          </a:effectLst>
        </p:spPr>
      </p:pic>
      <p:pic>
        <p:nvPicPr>
          <p:cNvPr id="15" name="Picture 14">
            <a:extLst>
              <a:ext uri="{FF2B5EF4-FFF2-40B4-BE49-F238E27FC236}">
                <a16:creationId xmlns:a16="http://schemas.microsoft.com/office/drawing/2014/main" id="{19E8BC16-E753-2148-A3DB-2D33A763697B}"/>
              </a:ext>
            </a:extLst>
          </p:cNvPr>
          <p:cNvPicPr>
            <a:picLocks noChangeAspect="1"/>
          </p:cNvPicPr>
          <p:nvPr/>
        </p:nvPicPr>
        <p:blipFill>
          <a:blip r:embed="rId4"/>
          <a:stretch>
            <a:fillRect/>
          </a:stretch>
        </p:blipFill>
        <p:spPr>
          <a:xfrm>
            <a:off x="5072484" y="3659510"/>
            <a:ext cx="1457789" cy="583116"/>
          </a:xfrm>
          <a:prstGeom prst="rect">
            <a:avLst/>
          </a:prstGeom>
          <a:solidFill>
            <a:srgbClr val="FFFFAF"/>
          </a:solidFill>
          <a:ln w="127000">
            <a:solidFill>
              <a:srgbClr val="FFFFAF"/>
            </a:solidFill>
          </a:ln>
          <a:effectLst>
            <a:softEdge rad="63500"/>
          </a:effectLst>
        </p:spPr>
      </p:pic>
    </p:spTree>
    <p:extLst>
      <p:ext uri="{BB962C8B-B14F-4D97-AF65-F5344CB8AC3E}">
        <p14:creationId xmlns:p14="http://schemas.microsoft.com/office/powerpoint/2010/main" val="57026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dissolve">
                                      <p:cBhvr>
                                        <p:cTn id="9" dur="500"/>
                                        <p:tgtEl>
                                          <p:spTgt spid="15"/>
                                        </p:tgtEl>
                                      </p:cBhvr>
                                    </p:animEffect>
                                  </p:childTnLst>
                                </p:cTn>
                              </p:par>
                              <p:par>
                                <p:cTn id="10" presetID="9"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C54339C0-7006-484F-A25E-FA21E1528E12}"/>
              </a:ext>
            </a:extLst>
          </p:cNvPr>
          <p:cNvPicPr>
            <a:picLocks noChangeAspect="1"/>
          </p:cNvPicPr>
          <p:nvPr/>
        </p:nvPicPr>
        <p:blipFill>
          <a:blip r:embed="rId2">
            <a:alphaModFix amt="70000"/>
          </a:blip>
          <a:stretch>
            <a:fillRect/>
          </a:stretch>
        </p:blipFill>
        <p:spPr>
          <a:xfrm>
            <a:off x="804606" y="438620"/>
            <a:ext cx="9935965" cy="5780750"/>
          </a:xfrm>
          <a:prstGeom prst="rect">
            <a:avLst/>
          </a:prstGeom>
        </p:spPr>
      </p:pic>
      <p:pic>
        <p:nvPicPr>
          <p:cNvPr id="6" name="Picture 5">
            <a:extLst>
              <a:ext uri="{FF2B5EF4-FFF2-40B4-BE49-F238E27FC236}">
                <a16:creationId xmlns:a16="http://schemas.microsoft.com/office/drawing/2014/main" id="{8D75BA21-D743-2C4B-A960-123D69DB7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04" y="2789935"/>
            <a:ext cx="6578600" cy="3924300"/>
          </a:xfrm>
          <a:prstGeom prst="rect">
            <a:avLst/>
          </a:prstGeom>
          <a:ln w="127000">
            <a:solidFill>
              <a:srgbClr val="FFFFAF"/>
            </a:solidFill>
          </a:ln>
          <a:effectLst>
            <a:softEdge rad="63500"/>
          </a:effectLst>
        </p:spPr>
      </p:pic>
      <p:pic>
        <p:nvPicPr>
          <p:cNvPr id="7" name="Picture 6">
            <a:extLst>
              <a:ext uri="{FF2B5EF4-FFF2-40B4-BE49-F238E27FC236}">
                <a16:creationId xmlns:a16="http://schemas.microsoft.com/office/drawing/2014/main" id="{7F2FFBDA-4014-3946-A4D9-1D6B03899CF4}"/>
              </a:ext>
            </a:extLst>
          </p:cNvPr>
          <p:cNvPicPr>
            <a:picLocks noChangeAspect="1"/>
          </p:cNvPicPr>
          <p:nvPr/>
        </p:nvPicPr>
        <p:blipFill>
          <a:blip r:embed="rId4"/>
          <a:stretch>
            <a:fillRect/>
          </a:stretch>
        </p:blipFill>
        <p:spPr>
          <a:xfrm>
            <a:off x="7725001" y="1006607"/>
            <a:ext cx="3000202" cy="2510169"/>
          </a:xfrm>
          <a:prstGeom prst="rect">
            <a:avLst/>
          </a:prstGeom>
          <a:solidFill>
            <a:srgbClr val="FFFFAF"/>
          </a:solidFill>
          <a:ln w="127000">
            <a:solidFill>
              <a:srgbClr val="FFFFAF"/>
            </a:solidFill>
          </a:ln>
          <a:effectLst>
            <a:softEdge rad="63500"/>
          </a:effectLst>
        </p:spPr>
      </p:pic>
    </p:spTree>
    <p:extLst>
      <p:ext uri="{BB962C8B-B14F-4D97-AF65-F5344CB8AC3E}">
        <p14:creationId xmlns:p14="http://schemas.microsoft.com/office/powerpoint/2010/main" val="130524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9"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6812280" cy="965835"/>
          </a:xfrm>
        </p:spPr>
        <p:txBody>
          <a:bodyPr>
            <a:normAutofit/>
          </a:bodyPr>
          <a:lstStyle/>
          <a:p>
            <a:r>
              <a:rPr lang="en-GB" sz="3200" b="1" dirty="0"/>
              <a:t>Background</a:t>
            </a:r>
            <a:r>
              <a:rPr lang="en-US" sz="3200" b="1" dirty="0"/>
              <a:t> - </a:t>
            </a:r>
            <a:r>
              <a:rPr lang="en-US" sz="3200" b="1" dirty="0">
                <a:solidFill>
                  <a:srgbClr val="3C5560"/>
                </a:solidFill>
              </a:rPr>
              <a:t>Event-B</a:t>
            </a:r>
            <a:endParaRPr lang="en-US" sz="3200" b="1" dirty="0"/>
          </a:p>
        </p:txBody>
      </p:sp>
      <p:sp>
        <p:nvSpPr>
          <p:cNvPr id="8" name="Text Placeholder 7"/>
          <p:cNvSpPr>
            <a:spLocks noGrp="1"/>
          </p:cNvSpPr>
          <p:nvPr>
            <p:ph type="body" sz="quarter" idx="10"/>
          </p:nvPr>
        </p:nvSpPr>
        <p:spPr>
          <a:xfrm>
            <a:off x="623393" y="1693718"/>
            <a:ext cx="10847916" cy="4735657"/>
          </a:xfrm>
        </p:spPr>
        <p:txBody>
          <a:bodyPr>
            <a:normAutofit fontScale="85000" lnSpcReduction="20000"/>
          </a:bodyPr>
          <a:lstStyle/>
          <a:p>
            <a:r>
              <a:rPr lang="en-GB" dirty="0"/>
              <a:t>Discrete transition systems</a:t>
            </a:r>
          </a:p>
          <a:p>
            <a:pPr lvl="1"/>
            <a:r>
              <a:rPr lang="en-GB" dirty="0">
                <a:solidFill>
                  <a:schemeClr val="accent2"/>
                </a:solidFill>
              </a:rPr>
              <a:t>Variables</a:t>
            </a:r>
            <a:r>
              <a:rPr lang="en-GB" dirty="0"/>
              <a:t> representing states</a:t>
            </a:r>
          </a:p>
          <a:p>
            <a:pPr lvl="1"/>
            <a:r>
              <a:rPr lang="en-GB" dirty="0">
                <a:solidFill>
                  <a:schemeClr val="accent2"/>
                </a:solidFill>
              </a:rPr>
              <a:t>Guarded events </a:t>
            </a:r>
            <a:r>
              <a:rPr lang="en-GB" dirty="0"/>
              <a:t>representing transitions</a:t>
            </a:r>
          </a:p>
          <a:p>
            <a:pPr lvl="1"/>
            <a:r>
              <a:rPr lang="en-GB" dirty="0">
                <a:solidFill>
                  <a:schemeClr val="accent2"/>
                </a:solidFill>
              </a:rPr>
              <a:t>Contexts</a:t>
            </a:r>
            <a:r>
              <a:rPr lang="en-GB" dirty="0"/>
              <a:t>: Static part of the models (carrier sets, constants, etc.)</a:t>
            </a:r>
          </a:p>
          <a:p>
            <a:pPr lvl="1"/>
            <a:r>
              <a:rPr lang="en-GB" dirty="0">
                <a:solidFill>
                  <a:schemeClr val="accent2"/>
                </a:solidFill>
              </a:rPr>
              <a:t>Machines</a:t>
            </a:r>
            <a:r>
              <a:rPr lang="en-GB" dirty="0">
                <a:solidFill>
                  <a:srgbClr val="FF0000"/>
                </a:solidFill>
              </a:rPr>
              <a:t>: </a:t>
            </a:r>
            <a:r>
              <a:rPr lang="en-GB" dirty="0"/>
              <a:t>Dynamic part of the models (variables, events, etc.)</a:t>
            </a:r>
            <a:endParaRPr lang="en-GB" dirty="0">
              <a:solidFill>
                <a:srgbClr val="FF0000"/>
              </a:solidFill>
            </a:endParaRPr>
          </a:p>
          <a:p>
            <a:r>
              <a:rPr lang="en-GB" dirty="0"/>
              <a:t>First-order logic with set theory</a:t>
            </a:r>
          </a:p>
          <a:p>
            <a:endParaRPr lang="en-GB" dirty="0"/>
          </a:p>
          <a:p>
            <a:r>
              <a:rPr lang="en-GB" dirty="0"/>
              <a:t>Refinement</a:t>
            </a:r>
          </a:p>
          <a:p>
            <a:pPr lvl="1"/>
            <a:r>
              <a:rPr lang="en-GB" dirty="0"/>
              <a:t>Start with a simple abstract model</a:t>
            </a:r>
          </a:p>
          <a:p>
            <a:pPr lvl="1"/>
            <a:r>
              <a:rPr lang="en-GB" dirty="0"/>
              <a:t>Add detail and design in small steps</a:t>
            </a:r>
          </a:p>
          <a:p>
            <a:endParaRPr lang="en-GB" dirty="0"/>
          </a:p>
          <a:p>
            <a:r>
              <a:rPr lang="en-GB" dirty="0"/>
              <a:t>Verification by automatic theorem provers</a:t>
            </a:r>
          </a:p>
          <a:p>
            <a:r>
              <a:rPr lang="en-GB" dirty="0"/>
              <a:t>Validation by model checking</a:t>
            </a:r>
          </a:p>
          <a:p>
            <a:r>
              <a:rPr lang="en-GB" dirty="0"/>
              <a:t>Model checker also useful for liveness and debugging</a:t>
            </a:r>
          </a:p>
          <a:p>
            <a:endParaRPr lang="en-GB" dirty="0"/>
          </a:p>
        </p:txBody>
      </p:sp>
    </p:spTree>
    <p:extLst>
      <p:ext uri="{BB962C8B-B14F-4D97-AF65-F5344CB8AC3E}">
        <p14:creationId xmlns:p14="http://schemas.microsoft.com/office/powerpoint/2010/main" val="118622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93E0-8B79-E0F1-0DF4-26B4D27553F8}"/>
              </a:ext>
            </a:extLst>
          </p:cNvPr>
          <p:cNvSpPr>
            <a:spLocks noGrp="1"/>
          </p:cNvSpPr>
          <p:nvPr>
            <p:ph type="title"/>
          </p:nvPr>
        </p:nvSpPr>
        <p:spPr>
          <a:xfrm>
            <a:off x="838200" y="365125"/>
            <a:ext cx="7609609" cy="912957"/>
          </a:xfrm>
        </p:spPr>
        <p:txBody>
          <a:bodyPr>
            <a:normAutofit/>
          </a:bodyPr>
          <a:lstStyle/>
          <a:p>
            <a:r>
              <a:rPr lang="en-GB" sz="3200" b="1" dirty="0"/>
              <a:t>The Need for Textual Representation</a:t>
            </a:r>
          </a:p>
        </p:txBody>
      </p:sp>
      <p:sp>
        <p:nvSpPr>
          <p:cNvPr id="3" name="Text Placeholder 2">
            <a:extLst>
              <a:ext uri="{FF2B5EF4-FFF2-40B4-BE49-F238E27FC236}">
                <a16:creationId xmlns:a16="http://schemas.microsoft.com/office/drawing/2014/main" id="{D3E4C64D-870C-5076-5E35-14C1755460B2}"/>
              </a:ext>
            </a:extLst>
          </p:cNvPr>
          <p:cNvSpPr>
            <a:spLocks noGrp="1"/>
          </p:cNvSpPr>
          <p:nvPr>
            <p:ph type="body" sz="quarter" idx="10"/>
          </p:nvPr>
        </p:nvSpPr>
        <p:spPr/>
        <p:txBody>
          <a:bodyPr/>
          <a:lstStyle/>
          <a:p>
            <a:r>
              <a:rPr lang="en-GB" dirty="0"/>
              <a:t>(True) Textual representation helps with teamworking</a:t>
            </a:r>
          </a:p>
          <a:p>
            <a:r>
              <a:rPr lang="en-GB" dirty="0"/>
              <a:t>Framework (e.g., </a:t>
            </a:r>
            <a:r>
              <a:rPr lang="en-GB" dirty="0" err="1"/>
              <a:t>XText</a:t>
            </a:r>
            <a:r>
              <a:rPr lang="en-GB" dirty="0"/>
              <a:t>) for developing IDE for DSLs.</a:t>
            </a:r>
          </a:p>
          <a:p>
            <a:r>
              <a:rPr lang="en-GB" dirty="0"/>
              <a:t>Design Principles:</a:t>
            </a:r>
          </a:p>
          <a:p>
            <a:pPr marL="800100" lvl="1" indent="-342900">
              <a:buFont typeface="+mj-lt"/>
              <a:buAutoNum type="arabicPeriod"/>
            </a:pPr>
            <a:r>
              <a:rPr lang="en-GB" dirty="0">
                <a:solidFill>
                  <a:schemeClr val="tx1"/>
                </a:solidFill>
              </a:rPr>
              <a:t> </a:t>
            </a:r>
            <a:r>
              <a:rPr lang="en-GB" dirty="0">
                <a:solidFill>
                  <a:srgbClr val="FF0000"/>
                </a:solidFill>
              </a:rPr>
              <a:t>Reuse the existing Event-B tools</a:t>
            </a:r>
            <a:r>
              <a:rPr lang="en-GB" dirty="0"/>
              <a:t> of Rodin as much as possible.</a:t>
            </a:r>
          </a:p>
          <a:p>
            <a:pPr marL="800100" lvl="1" indent="-342900">
              <a:buFont typeface="+mj-lt"/>
              <a:buAutoNum type="arabicPeriod"/>
            </a:pPr>
            <a:r>
              <a:rPr lang="en-GB" dirty="0"/>
              <a:t> Support </a:t>
            </a:r>
            <a:r>
              <a:rPr lang="en-GB" dirty="0">
                <a:solidFill>
                  <a:srgbClr val="FF0000"/>
                </a:solidFill>
              </a:rPr>
              <a:t>direct extension </a:t>
            </a:r>
            <a:r>
              <a:rPr lang="en-GB" dirty="0"/>
              <a:t>of the Event-B syntax to provide additional features.</a:t>
            </a:r>
          </a:p>
          <a:p>
            <a:pPr marL="800100" lvl="1" indent="-342900">
              <a:buFont typeface="+mj-lt"/>
              <a:buAutoNum type="arabicPeriod"/>
            </a:pPr>
            <a:r>
              <a:rPr lang="en-GB" dirty="0"/>
              <a:t> Provide </a:t>
            </a:r>
            <a:r>
              <a:rPr lang="en-GB" dirty="0">
                <a:solidFill>
                  <a:srgbClr val="FF0000"/>
                </a:solidFill>
              </a:rPr>
              <a:t>compatibility with other kinds of ‘higher-level’ models</a:t>
            </a:r>
            <a:r>
              <a:rPr lang="en-GB" dirty="0"/>
              <a:t> that contribute to the overall model, e.g., UML-B diagrams.</a:t>
            </a:r>
          </a:p>
          <a:p>
            <a:pPr marL="400050"/>
            <a:r>
              <a:rPr lang="en-GB" dirty="0"/>
              <a:t>We make use of the Event-B EMF and EMF-2-EMF framework</a:t>
            </a:r>
          </a:p>
          <a:p>
            <a:endParaRPr lang="en-GB" dirty="0"/>
          </a:p>
        </p:txBody>
      </p:sp>
    </p:spTree>
    <p:extLst>
      <p:ext uri="{BB962C8B-B14F-4D97-AF65-F5344CB8AC3E}">
        <p14:creationId xmlns:p14="http://schemas.microsoft.com/office/powerpoint/2010/main" val="45598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5AEE-5EC3-1B75-1435-30DADEAFE42B}"/>
              </a:ext>
            </a:extLst>
          </p:cNvPr>
          <p:cNvSpPr>
            <a:spLocks noGrp="1"/>
          </p:cNvSpPr>
          <p:nvPr>
            <p:ph type="title"/>
          </p:nvPr>
        </p:nvSpPr>
        <p:spPr/>
        <p:txBody>
          <a:bodyPr>
            <a:normAutofit/>
          </a:bodyPr>
          <a:lstStyle/>
          <a:p>
            <a:r>
              <a:rPr lang="en-GB" sz="3200" b="1" dirty="0"/>
              <a:t>The </a:t>
            </a:r>
            <a:r>
              <a:rPr lang="en-GB" sz="3200" b="1" dirty="0" err="1"/>
              <a:t>CamilleX</a:t>
            </a:r>
            <a:r>
              <a:rPr lang="en-GB" sz="3200" b="1" dirty="0"/>
              <a:t> Framework</a:t>
            </a:r>
          </a:p>
        </p:txBody>
      </p:sp>
      <p:pic>
        <p:nvPicPr>
          <p:cNvPr id="5" name="Picture 4">
            <a:extLst>
              <a:ext uri="{FF2B5EF4-FFF2-40B4-BE49-F238E27FC236}">
                <a16:creationId xmlns:a16="http://schemas.microsoft.com/office/drawing/2014/main" id="{EFD560C1-D31D-2593-2A03-6D878DF8A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584" y="1690688"/>
            <a:ext cx="8568952" cy="4538947"/>
          </a:xfrm>
          <a:prstGeom prst="rect">
            <a:avLst/>
          </a:prstGeom>
        </p:spPr>
      </p:pic>
    </p:spTree>
    <p:extLst>
      <p:ext uri="{BB962C8B-B14F-4D97-AF65-F5344CB8AC3E}">
        <p14:creationId xmlns:p14="http://schemas.microsoft.com/office/powerpoint/2010/main" val="367195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5AEE-5EC3-1B75-1435-30DADEAFE42B}"/>
              </a:ext>
            </a:extLst>
          </p:cNvPr>
          <p:cNvSpPr>
            <a:spLocks noGrp="1"/>
          </p:cNvSpPr>
          <p:nvPr>
            <p:ph type="title"/>
          </p:nvPr>
        </p:nvSpPr>
        <p:spPr/>
        <p:txBody>
          <a:bodyPr>
            <a:normAutofit/>
          </a:bodyPr>
          <a:lstStyle/>
          <a:p>
            <a:r>
              <a:rPr lang="en-GB" sz="3200" b="1" dirty="0"/>
              <a:t>The </a:t>
            </a:r>
            <a:r>
              <a:rPr lang="en-GB" sz="3200" b="1" dirty="0" err="1"/>
              <a:t>CamilleX</a:t>
            </a:r>
            <a:r>
              <a:rPr lang="en-GB" sz="3200" b="1" dirty="0"/>
              <a:t> Framework</a:t>
            </a:r>
          </a:p>
        </p:txBody>
      </p:sp>
      <p:pic>
        <p:nvPicPr>
          <p:cNvPr id="5" name="Picture 4">
            <a:extLst>
              <a:ext uri="{FF2B5EF4-FFF2-40B4-BE49-F238E27FC236}">
                <a16:creationId xmlns:a16="http://schemas.microsoft.com/office/drawing/2014/main" id="{EFD560C1-D31D-2593-2A03-6D878DF8A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584" y="1690688"/>
            <a:ext cx="8568952" cy="4538947"/>
          </a:xfrm>
          <a:prstGeom prst="rect">
            <a:avLst/>
          </a:prstGeom>
        </p:spPr>
      </p:pic>
      <p:sp>
        <p:nvSpPr>
          <p:cNvPr id="3" name="Oval 2">
            <a:extLst>
              <a:ext uri="{FF2B5EF4-FFF2-40B4-BE49-F238E27FC236}">
                <a16:creationId xmlns:a16="http://schemas.microsoft.com/office/drawing/2014/main" id="{C2150E59-91CC-D345-9255-E657F728C219}"/>
              </a:ext>
            </a:extLst>
          </p:cNvPr>
          <p:cNvSpPr/>
          <p:nvPr/>
        </p:nvSpPr>
        <p:spPr>
          <a:xfrm>
            <a:off x="10107828" y="3410465"/>
            <a:ext cx="1507524" cy="9144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SPARK code</a:t>
            </a:r>
          </a:p>
        </p:txBody>
      </p:sp>
      <p:sp>
        <p:nvSpPr>
          <p:cNvPr id="4" name="Curved Left Arrow 3">
            <a:extLst>
              <a:ext uri="{FF2B5EF4-FFF2-40B4-BE49-F238E27FC236}">
                <a16:creationId xmlns:a16="http://schemas.microsoft.com/office/drawing/2014/main" id="{E27DFF90-F0B4-1A41-BD06-5C1758D035E2}"/>
              </a:ext>
            </a:extLst>
          </p:cNvPr>
          <p:cNvSpPr/>
          <p:nvPr/>
        </p:nvSpPr>
        <p:spPr>
          <a:xfrm rot="5400000" flipV="1">
            <a:off x="6589102" y="1220091"/>
            <a:ext cx="1396315" cy="7791213"/>
          </a:xfrm>
          <a:prstGeom prst="curved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41425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142">
            <a:extLst>
              <a:ext uri="{FF2B5EF4-FFF2-40B4-BE49-F238E27FC236}">
                <a16:creationId xmlns:a16="http://schemas.microsoft.com/office/drawing/2014/main" id="{42E71177-E0F7-C44D-B302-52B8EF776FA7}"/>
              </a:ext>
            </a:extLst>
          </p:cNvPr>
          <p:cNvPicPr>
            <a:picLocks noChangeAspect="1"/>
          </p:cNvPicPr>
          <p:nvPr/>
        </p:nvPicPr>
        <p:blipFill>
          <a:blip r:embed="rId2"/>
          <a:stretch>
            <a:fillRect/>
          </a:stretch>
        </p:blipFill>
        <p:spPr>
          <a:xfrm>
            <a:off x="4159791" y="1380475"/>
            <a:ext cx="6936336" cy="4868588"/>
          </a:xfrm>
          <a:prstGeom prst="rect">
            <a:avLst/>
          </a:prstGeom>
        </p:spPr>
      </p:pic>
      <p:sp>
        <p:nvSpPr>
          <p:cNvPr id="3" name="Title 1">
            <a:extLst>
              <a:ext uri="{FF2B5EF4-FFF2-40B4-BE49-F238E27FC236}">
                <a16:creationId xmlns:a16="http://schemas.microsoft.com/office/drawing/2014/main" id="{5ED13887-AB44-0649-A0A6-89DD23C9C7BA}"/>
              </a:ext>
            </a:extLst>
          </p:cNvPr>
          <p:cNvSpPr>
            <a:spLocks noGrp="1"/>
          </p:cNvSpPr>
          <p:nvPr>
            <p:ph type="ctrTitle"/>
          </p:nvPr>
        </p:nvSpPr>
        <p:spPr>
          <a:xfrm>
            <a:off x="419170" y="236465"/>
            <a:ext cx="8340365" cy="769937"/>
          </a:xfrm>
        </p:spPr>
        <p:txBody>
          <a:bodyPr/>
          <a:lstStyle/>
          <a:p>
            <a:r>
              <a:rPr lang="en-GB" sz="3200" dirty="0"/>
              <a:t>Records – an important extension to Event-B</a:t>
            </a:r>
          </a:p>
        </p:txBody>
      </p:sp>
      <p:sp>
        <p:nvSpPr>
          <p:cNvPr id="4" name="Content Placeholder 2">
            <a:extLst>
              <a:ext uri="{FF2B5EF4-FFF2-40B4-BE49-F238E27FC236}">
                <a16:creationId xmlns:a16="http://schemas.microsoft.com/office/drawing/2014/main" id="{9DE11265-D8C1-504C-9B99-6606B8A89E15}"/>
              </a:ext>
            </a:extLst>
          </p:cNvPr>
          <p:cNvSpPr>
            <a:spLocks noGrp="1"/>
          </p:cNvSpPr>
          <p:nvPr>
            <p:ph sz="quarter" idx="16"/>
          </p:nvPr>
        </p:nvSpPr>
        <p:spPr>
          <a:xfrm>
            <a:off x="307549" y="1380475"/>
            <a:ext cx="3255783" cy="3648725"/>
          </a:xfrm>
        </p:spPr>
        <p:txBody>
          <a:bodyPr>
            <a:normAutofit fontScale="92500" lnSpcReduction="10000"/>
          </a:bodyPr>
          <a:lstStyle/>
          <a:p>
            <a:pPr marL="328295"/>
            <a:r>
              <a:rPr lang="en-US" sz="2400" dirty="0"/>
              <a:t>Inherits</a:t>
            </a:r>
          </a:p>
          <a:p>
            <a:pPr marL="728345" lvl="1"/>
            <a:r>
              <a:rPr lang="en-US" sz="2000" dirty="0"/>
              <a:t>Subtyping records</a:t>
            </a:r>
          </a:p>
          <a:p>
            <a:pPr marL="728345" lvl="1"/>
            <a:r>
              <a:rPr lang="en-US" sz="2000" dirty="0"/>
              <a:t>Implicit fields</a:t>
            </a:r>
          </a:p>
          <a:p>
            <a:pPr marL="328295"/>
            <a:r>
              <a:rPr lang="en-US" sz="2400" dirty="0"/>
              <a:t>Refines</a:t>
            </a:r>
          </a:p>
          <a:p>
            <a:pPr marL="728345" lvl="1"/>
            <a:r>
              <a:rPr lang="en-US" sz="2000" dirty="0"/>
              <a:t>Replacing fields</a:t>
            </a:r>
          </a:p>
          <a:p>
            <a:pPr marL="728345" lvl="1"/>
            <a:r>
              <a:rPr lang="en-US" sz="2000" dirty="0"/>
              <a:t>Adding fields</a:t>
            </a:r>
          </a:p>
          <a:p>
            <a:pPr marL="328295"/>
            <a:r>
              <a:rPr lang="en-US" sz="2400" dirty="0"/>
              <a:t>Extends</a:t>
            </a:r>
          </a:p>
          <a:p>
            <a:pPr marL="728345" lvl="1"/>
            <a:r>
              <a:rPr lang="en-US" sz="2000" dirty="0"/>
              <a:t>(Only) Adding fields</a:t>
            </a:r>
          </a:p>
          <a:p>
            <a:pPr marL="328295"/>
            <a:r>
              <a:rPr lang="en-US" sz="2400" dirty="0"/>
              <a:t>Constraints</a:t>
            </a:r>
          </a:p>
          <a:p>
            <a:pPr marL="728345" lvl="1"/>
            <a:r>
              <a:rPr lang="en-US" sz="2000" dirty="0"/>
              <a:t>Properties of record instances</a:t>
            </a:r>
          </a:p>
          <a:p>
            <a:pPr marL="328295"/>
            <a:endParaRPr lang="en-US" sz="2400" dirty="0"/>
          </a:p>
        </p:txBody>
      </p:sp>
      <p:sp>
        <p:nvSpPr>
          <p:cNvPr id="2" name="TextBox 1">
            <a:extLst>
              <a:ext uri="{FF2B5EF4-FFF2-40B4-BE49-F238E27FC236}">
                <a16:creationId xmlns:a16="http://schemas.microsoft.com/office/drawing/2014/main" id="{55FE9EC0-F5BB-084F-8948-1B4CA32AF976}"/>
              </a:ext>
            </a:extLst>
          </p:cNvPr>
          <p:cNvSpPr txBox="1"/>
          <p:nvPr/>
        </p:nvSpPr>
        <p:spPr>
          <a:xfrm>
            <a:off x="554251" y="5177043"/>
            <a:ext cx="3144162" cy="1200329"/>
          </a:xfrm>
          <a:prstGeom prst="rect">
            <a:avLst/>
          </a:prstGeom>
          <a:noFill/>
        </p:spPr>
        <p:txBody>
          <a:bodyPr wrap="square" rtlCol="0">
            <a:spAutoFit/>
          </a:bodyPr>
          <a:lstStyle/>
          <a:p>
            <a:r>
              <a:rPr lang="en-GB" b="1" i="1" dirty="0">
                <a:solidFill>
                  <a:srgbClr val="FF0000"/>
                </a:solidFill>
              </a:rPr>
              <a:t>Ongoing research : </a:t>
            </a:r>
            <a:r>
              <a:rPr lang="en-GB" i="1" dirty="0">
                <a:solidFill>
                  <a:srgbClr val="FF0000"/>
                </a:solidFill>
              </a:rPr>
              <a:t>decomposition of records to prepare for translation to SPARK records</a:t>
            </a:r>
          </a:p>
        </p:txBody>
      </p:sp>
    </p:spTree>
    <p:extLst>
      <p:ext uri="{BB962C8B-B14F-4D97-AF65-F5344CB8AC3E}">
        <p14:creationId xmlns:p14="http://schemas.microsoft.com/office/powerpoint/2010/main" val="142183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5D26E-BDB5-2149-BF6B-B32C5D12A5B6}"/>
              </a:ext>
            </a:extLst>
          </p:cNvPr>
          <p:cNvSpPr>
            <a:spLocks noGrp="1"/>
          </p:cNvSpPr>
          <p:nvPr>
            <p:ph type="ctrTitle"/>
          </p:nvPr>
        </p:nvSpPr>
        <p:spPr>
          <a:xfrm>
            <a:off x="573621" y="376243"/>
            <a:ext cx="10449983" cy="610894"/>
          </a:xfrm>
        </p:spPr>
        <p:txBody>
          <a:bodyPr/>
          <a:lstStyle/>
          <a:p>
            <a:r>
              <a:rPr lang="en-GB" sz="3200" dirty="0">
                <a:latin typeface="Calibri Light" panose="020F0302020204030204" pitchFamily="34" charset="0"/>
                <a:cs typeface="Calibri Light" panose="020F0302020204030204" pitchFamily="34" charset="0"/>
              </a:rPr>
              <a:t>Background - SPARK</a:t>
            </a:r>
          </a:p>
        </p:txBody>
      </p:sp>
      <p:sp>
        <p:nvSpPr>
          <p:cNvPr id="5" name="Content Placeholder 4">
            <a:extLst>
              <a:ext uri="{FF2B5EF4-FFF2-40B4-BE49-F238E27FC236}">
                <a16:creationId xmlns:a16="http://schemas.microsoft.com/office/drawing/2014/main" id="{F76074F0-185F-6A42-8D3E-CDA6431F3C72}"/>
              </a:ext>
            </a:extLst>
          </p:cNvPr>
          <p:cNvSpPr>
            <a:spLocks noGrp="1"/>
          </p:cNvSpPr>
          <p:nvPr>
            <p:ph sz="quarter" idx="16"/>
          </p:nvPr>
        </p:nvSpPr>
        <p:spPr>
          <a:xfrm>
            <a:off x="571499" y="1631373"/>
            <a:ext cx="11034184" cy="4203753"/>
          </a:xfrm>
        </p:spPr>
        <p:txBody>
          <a:bodyPr/>
          <a:lstStyle/>
          <a:p>
            <a:r>
              <a:rPr lang="en-GB" sz="2200" dirty="0">
                <a:latin typeface="Calibri" panose="020F0502020204030204" pitchFamily="34" charset="0"/>
                <a:cs typeface="Calibri" panose="020F0502020204030204" pitchFamily="34" charset="0"/>
              </a:rPr>
              <a:t>Subset of Ada programming language</a:t>
            </a:r>
          </a:p>
          <a:p>
            <a:r>
              <a:rPr lang="en-GB" sz="2200" dirty="0">
                <a:latin typeface="Calibri" panose="020F0502020204030204" pitchFamily="34" charset="0"/>
                <a:cs typeface="Calibri" panose="020F0502020204030204" pitchFamily="34" charset="0"/>
              </a:rPr>
              <a:t>Assertions, pre-conditions, post-conditions</a:t>
            </a:r>
          </a:p>
          <a:p>
            <a:r>
              <a:rPr lang="en-GB" sz="2200" dirty="0">
                <a:latin typeface="Calibri" panose="020F0502020204030204" pitchFamily="34" charset="0"/>
                <a:cs typeface="Calibri" panose="020F0502020204030204" pitchFamily="34" charset="0"/>
              </a:rPr>
              <a:t>Targeted at highly reliable software</a:t>
            </a:r>
          </a:p>
          <a:p>
            <a:r>
              <a:rPr lang="en-GB" sz="2200" dirty="0">
                <a:latin typeface="Calibri" panose="020F0502020204030204" pitchFamily="34" charset="0"/>
                <a:cs typeface="Calibri" panose="020F0502020204030204" pitchFamily="34" charset="0"/>
              </a:rPr>
              <a:t>Formal verification to prove the absence of runtime errors:</a:t>
            </a:r>
          </a:p>
          <a:p>
            <a:pPr lvl="1"/>
            <a:r>
              <a:rPr lang="en-GB" sz="2200" dirty="0">
                <a:latin typeface="Calibri" panose="020F0502020204030204" pitchFamily="34" charset="0"/>
                <a:cs typeface="Calibri" panose="020F0502020204030204" pitchFamily="34" charset="0"/>
              </a:rPr>
              <a:t> arithmetic overflow, buffer overflow and division-by-zero. </a:t>
            </a:r>
          </a:p>
          <a:p>
            <a:r>
              <a:rPr lang="en-GB" sz="2200" dirty="0">
                <a:latin typeface="Calibri" panose="020F0502020204030204" pitchFamily="34" charset="0"/>
                <a:cs typeface="Calibri" panose="020F0502020204030204" pitchFamily="34" charset="0"/>
              </a:rPr>
              <a:t>Applied over many years </a:t>
            </a:r>
          </a:p>
          <a:p>
            <a:pPr lvl="1"/>
            <a:r>
              <a:rPr lang="en-GB" sz="2200" dirty="0">
                <a:latin typeface="Calibri" panose="020F0502020204030204" pitchFamily="34" charset="0"/>
                <a:cs typeface="Calibri" panose="020F0502020204030204" pitchFamily="34" charset="0"/>
              </a:rPr>
              <a:t>e.g. aircraft systems, control systems and rail systems.</a:t>
            </a:r>
          </a:p>
        </p:txBody>
      </p:sp>
    </p:spTree>
    <p:extLst>
      <p:ext uri="{BB962C8B-B14F-4D97-AF65-F5344CB8AC3E}">
        <p14:creationId xmlns:p14="http://schemas.microsoft.com/office/powerpoint/2010/main" val="2299341866"/>
      </p:ext>
    </p:extLst>
  </p:cSld>
  <p:clrMapOvr>
    <a:masterClrMapping/>
  </p:clrMapOvr>
</p:sld>
</file>

<file path=ppt/theme/theme1.xml><?xml version="1.0" encoding="utf-8"?>
<a:theme xmlns:a="http://schemas.openxmlformats.org/drawingml/2006/main" name="UoS_Powerpoint_template WIDESCREEN">
  <a:themeElements>
    <a:clrScheme name="Rich Black">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Custom 1">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439BB4C-B508-9B44-B89E-58B93ABA33E3}" vid="{5096D453-DB9A-A940-B4BE-74D79C775341}"/>
    </a:ext>
  </a:extLst>
</a:theme>
</file>

<file path=ppt/theme/theme2.xml><?xml version="1.0" encoding="utf-8"?>
<a:theme xmlns:a="http://schemas.openxmlformats.org/drawingml/2006/main" name="Title and content">
  <a:themeElements>
    <a:clrScheme name="Custom 7">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8D3870"/>
      </a:hlink>
      <a:folHlink>
        <a:srgbClr val="495961"/>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439BB4C-B508-9B44-B89E-58B93ABA33E3}" vid="{E015C7F0-EA90-3C40-AB56-EE5DECF0BD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lNTZkYWE4YS03YjI3LTQ4YWMtODVkNC1kYjY1YWNiNTgwYjYiIG9yaWdpbj0idXNlclNlbGVjdGVkIj48ZWxlbWVudCB1aWQ9Ijc2Y2I2NjQxLTY1YzktNDkyOC1iMWFhLTg0MWQxYjViZGI4NiIgdmFsdWU9IiIgeG1sbnM9Imh0dHA6Ly93d3cuYm9sZG9uamFtZXMuY29tLzIwMDgvMDEvc2llL2ludGVybmFsL2xhYmVsIiAvPjxlbGVtZW50IHVpZD0iNDkzMzA3OTgtNzAwMy00ZTg2LTgzMzItYWY0OWYyMDU2NGE2IiB2YWx1ZT0iIiB4bWxucz0iaHR0cDovL3d3dy5ib2xkb25qYW1lcy5jb20vMjAwOC8wMS9zaWUvaW50ZXJuYWwvbGFiZWwiIC8+PGVsZW1lbnQgdWlkPSJlYzZhYmQzYi1jMGQ2LTRmYTctYTYwYS0zNDlkMGY4MjJlM2IiIHZhbHVlPSIiIHhtbG5zPSJodHRwOi8vd3d3LmJvbGRvbmphbWVzLmNvbS8yMDA4LzAxL3NpZS9pbnRlcm5hbC9sYWJlbCIgLz48ZWxlbWVudCB1aWQ9IjQ2ZmUyMzI5LWMwMmItNDQ5NS1iNjI0LTEyYTQ5OWQwNjllMiIgdmFsdWU9IiIgeG1sbnM9Imh0dHA6Ly93d3cuYm9sZG9uamFtZXMuY29tLzIwMDgvMDEvc2llL2ludGVybmFsL2xhYmVsIiAvPjwvc2lzbD48VXNlck5hbWU+UlJMT0NBTFxVNTE3ODkyPC9Vc2VyTmFtZT48RGF0ZVRpbWU+MjkvMDkvMjAyMCAxMjowMzoxOTwvRGF0ZVRpbWU+PExhYmVsU3RyaW5nPk5vbi1Db25maWRlbnRpYWwgLSBSb2xscy1Sb3ljZSBDb250ZW50IE9ubHkgLSBOb3QgU3ViamVjdCB0byBFeHBvcnQgQ29udHJvbCAgICAgPC9MYWJlbFN0cmluZz48L2l0ZW0+PC9sYWJlbEhpc3Rvcnk+</Value>
</WrappedLabelHistory>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571463d-ba8e-4aee-8e46-88b0a7f10ab9">
      <Terms xmlns="http://schemas.microsoft.com/office/infopath/2007/PartnerControls"/>
    </lcf76f155ced4ddcb4097134ff3c332f>
    <TaxCatchAll xmlns="09616618-489c-4117-8717-34c991be3801" xsi:nil="true"/>
  </documentManagement>
</p:properties>
</file>

<file path=customXml/item4.xml><?xml version="1.0" encoding="utf-8"?>
<sisl xmlns:xsi="http://www.w3.org/2001/XMLSchema-instance" xmlns:xsd="http://www.w3.org/2001/XMLSchema" xmlns="http://www.boldonjames.com/2008/01/sie/internal/label" sislVersion="0" policy="e56daa8a-7b27-48ac-85d4-db65acb580b6" origin="userSelected">
  <element uid="76cb6641-65c9-4928-b1aa-841d1b5bdb86" value=""/>
  <element uid="49330798-7003-4e86-8332-af49f20564a6" value=""/>
  <element uid="ec6abd3b-c0d6-4fa7-a60a-349d0f822e3b" value=""/>
  <element uid="46fe2329-c02b-4495-b624-12a499d069e2" value=""/>
</sisl>
</file>

<file path=customXml/item5.xml><?xml version="1.0" encoding="utf-8"?>
<ct:contentTypeSchema xmlns:ct="http://schemas.microsoft.com/office/2006/metadata/contentType" xmlns:ma="http://schemas.microsoft.com/office/2006/metadata/properties/metaAttributes" ct:_="" ma:_="" ma:contentTypeName="Document" ma:contentTypeID="0x01010096D078C78026BB45895A3E35C09A2DFB" ma:contentTypeVersion="16" ma:contentTypeDescription="Create a new document." ma:contentTypeScope="" ma:versionID="21dd9472a1f64265020165fd358618f1">
  <xsd:schema xmlns:xsd="http://www.w3.org/2001/XMLSchema" xmlns:xs="http://www.w3.org/2001/XMLSchema" xmlns:p="http://schemas.microsoft.com/office/2006/metadata/properties" xmlns:ns2="0571463d-ba8e-4aee-8e46-88b0a7f10ab9" xmlns:ns3="09616618-489c-4117-8717-34c991be3801" targetNamespace="http://schemas.microsoft.com/office/2006/metadata/properties" ma:root="true" ma:fieldsID="79720d46711e3747861e27ed91abb883" ns2:_="" ns3:_="">
    <xsd:import namespace="0571463d-ba8e-4aee-8e46-88b0a7f10ab9"/>
    <xsd:import namespace="09616618-489c-4117-8717-34c991be38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71463d-ba8e-4aee-8e46-88b0a7f10a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bf2f534-9c3d-494b-83fb-768e807180c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616618-489c-4117-8717-34c991be380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d964cb-b533-42a2-a98c-3ef32b7f6805}" ma:internalName="TaxCatchAll" ma:showField="CatchAllData" ma:web="09616618-489c-4117-8717-34c991be38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B6BDD7-03D3-4522-83D6-DA8E3056696F}">
  <ds:schemaRefs>
    <ds:schemaRef ds:uri="http://schemas.microsoft.com/sharepoint/v3/contenttype/forms"/>
  </ds:schemaRefs>
</ds:datastoreItem>
</file>

<file path=customXml/itemProps2.xml><?xml version="1.0" encoding="utf-8"?>
<ds:datastoreItem xmlns:ds="http://schemas.openxmlformats.org/officeDocument/2006/customXml" ds:itemID="{31192CA4-C801-4249-82F3-0847659A7846}">
  <ds:schemaRefs>
    <ds:schemaRef ds:uri="http://www.boldonjames.com/2016/02/Classifier/internal/wrappedLabelHistory"/>
    <ds:schemaRef ds:uri="http://www.w3.org/2001/XMLSchema"/>
  </ds:schemaRefs>
</ds:datastoreItem>
</file>

<file path=customXml/itemProps3.xml><?xml version="1.0" encoding="utf-8"?>
<ds:datastoreItem xmlns:ds="http://schemas.openxmlformats.org/officeDocument/2006/customXml" ds:itemID="{212EE94E-106D-409A-AC3F-9944F97710DC}">
  <ds:schemaRefs>
    <ds:schemaRef ds:uri="0571463d-ba8e-4aee-8e46-88b0a7f10ab9"/>
    <ds:schemaRef ds:uri="09616618-489c-4117-8717-34c991be3801"/>
    <ds:schemaRef ds:uri="99a23fce-e209-471c-935d-0662934816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EB684A42-1C87-44AC-BEBE-FA5A5C2CD987}">
  <ds:schemaRefs>
    <ds:schemaRef ds:uri="http://www.boldonjames.com/2008/01/sie/internal/label"/>
    <ds:schemaRef ds:uri="http://www.w3.org/2001/XMLSchema"/>
  </ds:schemaRefs>
</ds:datastoreItem>
</file>

<file path=customXml/itemProps5.xml><?xml version="1.0" encoding="utf-8"?>
<ds:datastoreItem xmlns:ds="http://schemas.openxmlformats.org/officeDocument/2006/customXml" ds:itemID="{7934451E-91A3-46E7-A360-1C0441C2F2D6}">
  <ds:schemaRefs>
    <ds:schemaRef ds:uri="0571463d-ba8e-4aee-8e46-88b0a7f10ab9"/>
    <ds:schemaRef ds:uri="09616618-489c-4117-8717-34c991be38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3088</TotalTime>
  <Words>2501</Words>
  <Application>Microsoft Macintosh PowerPoint</Application>
  <PresentationFormat>Widescreen</PresentationFormat>
  <Paragraphs>365</Paragraphs>
  <Slides>36</Slides>
  <Notes>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36</vt:i4>
      </vt:variant>
    </vt:vector>
  </HeadingPairs>
  <TitlesOfParts>
    <vt:vector size="48" baseType="lpstr">
      <vt:lpstr>.AppleSystemUIFont</vt:lpstr>
      <vt:lpstr>MS PGothic</vt:lpstr>
      <vt:lpstr>Arial</vt:lpstr>
      <vt:lpstr>Calibri</vt:lpstr>
      <vt:lpstr>Calibri Light</vt:lpstr>
      <vt:lpstr>Courier</vt:lpstr>
      <vt:lpstr>Helvetica</vt:lpstr>
      <vt:lpstr>Lucida Sans</vt:lpstr>
      <vt:lpstr>Wingdings</vt:lpstr>
      <vt:lpstr>UoS_Powerpoint_template WIDESCREEN</vt:lpstr>
      <vt:lpstr>Title and content</vt:lpstr>
      <vt:lpstr>Office Theme</vt:lpstr>
      <vt:lpstr>PowerPoint Presentation</vt:lpstr>
      <vt:lpstr>Generating SPARK from Event-B </vt:lpstr>
      <vt:lpstr>Outline of talk</vt:lpstr>
      <vt:lpstr>Background - Event-B</vt:lpstr>
      <vt:lpstr>The Need for Textual Representation</vt:lpstr>
      <vt:lpstr>The CamilleX Framework</vt:lpstr>
      <vt:lpstr>The CamilleX Framework</vt:lpstr>
      <vt:lpstr>Records – an important extension to Event-B</vt:lpstr>
      <vt:lpstr>Background - SPARK</vt:lpstr>
      <vt:lpstr>Motivation</vt:lpstr>
      <vt:lpstr>Steps : From abstract concept to Spark Implementation</vt:lpstr>
      <vt:lpstr>From Event-B to SPARK</vt:lpstr>
      <vt:lpstr>Overview of Event-B to SPARK Translation Rules</vt:lpstr>
      <vt:lpstr>Overview of Event-B to SPARK Translation Rules</vt:lpstr>
      <vt:lpstr>Overview of Event-B to SPARK Translation Rules </vt:lpstr>
      <vt:lpstr>Overview of Event-B to SPARK Translation Rules</vt:lpstr>
      <vt:lpstr>Refinement of SBB example  From abstract concept to spark</vt:lpstr>
      <vt:lpstr>Refinement of SBB example  From abstract concept to spark</vt:lpstr>
      <vt:lpstr>Refinement of SBB example  From abstract concept to spark</vt:lpstr>
      <vt:lpstr>Refinement of SBB example  From abstract concept to spark</vt:lpstr>
      <vt:lpstr>Refinement of SBB example  From abstract concept to spark</vt:lpstr>
      <vt:lpstr>Refinement of SBB example  From abstract concept to spark</vt:lpstr>
      <vt:lpstr>Refinement of SBB example  From abstract concept to spark</vt:lpstr>
      <vt:lpstr>Decompose – controller + environment</vt:lpstr>
      <vt:lpstr>Refinement of SBB example  From abstract concept to spark</vt:lpstr>
      <vt:lpstr>Refinement towards Implementation</vt:lpstr>
      <vt:lpstr>Refinement of SBB example  From abstract concept to spark</vt:lpstr>
      <vt:lpstr>Generate SPARK from final refinement</vt:lpstr>
      <vt:lpstr>Example: Application to Smart Ballot Box Model </vt:lpstr>
      <vt:lpstr>PowerPoint Presentation</vt:lpstr>
      <vt:lpstr>Case Study – SBB Electronic Voting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Stevens, Claire</dc:creator>
  <cp:keywords>|1:Non-Conf|5:NonExpCont|6:NonGov|2:Rolls-Royce|</cp:keywords>
  <cp:lastModifiedBy>Colin Snook</cp:lastModifiedBy>
  <cp:revision>53</cp:revision>
  <dcterms:created xsi:type="dcterms:W3CDTF">2020-04-02T16:55:50Z</dcterms:created>
  <dcterms:modified xsi:type="dcterms:W3CDTF">2022-11-18T11:43:47Z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0x01010096D078C78026BB45895A3E35C09A2DFB</vt:lpwstr>
  </property>
  <property fmtid="{D5CDD505-2E9C-101B-9397-08002B2CF9AE}" pid="3" name="docIndexRef">
    <vt:lpwstr>c21a4612-26ea-4599-b18f-389f5fa833d3</vt:lpwstr>
  </property>
  <property fmtid="{D5CDD505-2E9C-101B-9397-08002B2CF9AE}" pid="4" name="bjSaver">
    <vt:lpwstr>GTY74VB+WXQ6BqXbcDp4+FNVNIAV/HCw</vt:lpwstr>
  </property>
  <property fmtid="{D5CDD505-2E9C-101B-9397-08002B2CF9AE}" pid="5" name="bjDocumentLabelXML">
    <vt:lpwstr>&lt;?xml version="1.0" encoding="us-ascii"?&gt;&lt;sisl xmlns:xsi="http://www.w3.org/2001/XMLSchema-instance" xmlns:xsd="http://www.w3.org/2001/XMLSchema" sislVersion="0" policy="e56daa8a-7b27-48ac-85d4-db65acb580b6" origin="userSelected" xmlns="http://www.boldonj</vt:lpwstr>
  </property>
  <property fmtid="{D5CDD505-2E9C-101B-9397-08002B2CF9AE}" pid="6" name="bjDocumentLabelXML-0">
    <vt:lpwstr>ames.com/2008/01/sie/internal/label"&gt;&lt;element uid="76cb6641-65c9-4928-b1aa-841d1b5bdb86" value="" /&gt;&lt;element uid="49330798-7003-4e86-8332-af49f20564a6" value="" /&gt;&lt;element uid="ec6abd3b-c0d6-4fa7-a60a-349d0f822e3b" value="" /&gt;&lt;element uid="46fe2329-c02b-4</vt:lpwstr>
  </property>
  <property fmtid="{D5CDD505-2E9C-101B-9397-08002B2CF9AE}" pid="7" name="bjDocumentLabelXML-1">
    <vt:lpwstr>495-b624-12a499d069e2" value="" /&gt;&lt;/sisl&gt;</vt:lpwstr>
  </property>
  <property fmtid="{D5CDD505-2E9C-101B-9397-08002B2CF9AE}" pid="8" name="bjDocumentSecurityLabel">
    <vt:lpwstr>Non-Confidential - Rolls-Royce Content Only - Not Subject to Export Control     </vt:lpwstr>
  </property>
  <property fmtid="{D5CDD505-2E9C-101B-9397-08002B2CF9AE}" pid="9" name="GovSecClass">
    <vt:lpwstr>No_Classification</vt:lpwstr>
  </property>
  <property fmtid="{D5CDD505-2E9C-101B-9397-08002B2CF9AE}" pid="10" name="Ownership">
    <vt:lpwstr>Rolls-Royce_content_only</vt:lpwstr>
  </property>
  <property fmtid="{D5CDD505-2E9C-101B-9397-08002B2CF9AE}" pid="11" name="TCGovSecClass">
    <vt:lpwstr>No_Classification</vt:lpwstr>
  </property>
  <property fmtid="{D5CDD505-2E9C-101B-9397-08002B2CF9AE}" pid="12" name="BusinessSensitivity">
    <vt:lpwstr>Non-Confidential</vt:lpwstr>
  </property>
  <property fmtid="{D5CDD505-2E9C-101B-9397-08002B2CF9AE}" pid="13" name="ExportControlled">
    <vt:lpwstr>Not_Subject_to_Export_Control</vt:lpwstr>
  </property>
  <property fmtid="{D5CDD505-2E9C-101B-9397-08002B2CF9AE}" pid="14" name="bjLabelHistoryID">
    <vt:lpwstr>{31192CA4-C801-4249-82F3-0847659A7846}</vt:lpwstr>
  </property>
  <property fmtid="{D5CDD505-2E9C-101B-9397-08002B2CF9AE}" pid="15" name="TitusGUID">
    <vt:lpwstr>38dcfe9f-9609-4503-b1ee-44058f3d41de</vt:lpwstr>
  </property>
  <property fmtid="{D5CDD505-2E9C-101B-9397-08002B2CF9AE}" pid="16" name="THALESClassification">
    <vt:lpwstr>TCA</vt:lpwstr>
  </property>
  <property fmtid="{D5CDD505-2E9C-101B-9397-08002B2CF9AE}" pid="17" name="Sensitivity">
    <vt:lpwstr>TGO</vt:lpwstr>
  </property>
  <property fmtid="{D5CDD505-2E9C-101B-9397-08002B2CF9AE}" pid="18" name="PD">
    <vt:lpwstr>PDN</vt:lpwstr>
  </property>
  <property fmtid="{D5CDD505-2E9C-101B-9397-08002B2CF9AE}" pid="19" name="EC">
    <vt:lpwstr>ECNA</vt:lpwstr>
  </property>
  <property fmtid="{D5CDD505-2E9C-101B-9397-08002B2CF9AE}" pid="20" name="LC">
    <vt:lpwstr>LCNA</vt:lpwstr>
  </property>
  <property fmtid="{D5CDD505-2E9C-101B-9397-08002B2CF9AE}" pid="21" name="AppHF">
    <vt:lpwstr>AHFN</vt:lpwstr>
  </property>
  <property fmtid="{D5CDD505-2E9C-101B-9397-08002B2CF9AE}" pid="22" name="MediaServiceImageTags">
    <vt:lpwstr/>
  </property>
</Properties>
</file>