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23" r:id="rId3"/>
    <p:sldId id="424" r:id="rId4"/>
    <p:sldId id="289" r:id="rId5"/>
    <p:sldId id="427" r:id="rId6"/>
    <p:sldId id="425" r:id="rId7"/>
    <p:sldId id="260" r:id="rId8"/>
    <p:sldId id="262" r:id="rId9"/>
    <p:sldId id="429" r:id="rId10"/>
    <p:sldId id="428" r:id="rId11"/>
    <p:sldId id="426" r:id="rId12"/>
    <p:sldId id="432" r:id="rId13"/>
    <p:sldId id="286" r:id="rId14"/>
    <p:sldId id="433" r:id="rId15"/>
    <p:sldId id="434" r:id="rId16"/>
    <p:sldId id="435" r:id="rId17"/>
    <p:sldId id="430" r:id="rId18"/>
    <p:sldId id="4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652" autoAdjust="0"/>
  </p:normalViewPr>
  <p:slideViewPr>
    <p:cSldViewPr snapToGrid="0">
      <p:cViewPr varScale="1">
        <p:scale>
          <a:sx n="87" d="100"/>
          <a:sy n="87" d="100"/>
        </p:scale>
        <p:origin x="6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Yagmahan" userId="ef46a53f-660b-4d66-8527-046cd1a6a783" providerId="ADAL" clId="{EF9C8D3E-085B-45CD-A998-B4BEA8B255A9}"/>
    <pc:docChg chg="custSel modSld">
      <pc:chgData name="Mehmet Yagmahan" userId="ef46a53f-660b-4d66-8527-046cd1a6a783" providerId="ADAL" clId="{EF9C8D3E-085B-45CD-A998-B4BEA8B255A9}" dt="2024-06-26T08:48:46.432" v="6" actId="20577"/>
      <pc:docMkLst>
        <pc:docMk/>
      </pc:docMkLst>
      <pc:sldChg chg="delSp mod">
        <pc:chgData name="Mehmet Yagmahan" userId="ef46a53f-660b-4d66-8527-046cd1a6a783" providerId="ADAL" clId="{EF9C8D3E-085B-45CD-A998-B4BEA8B255A9}" dt="2024-06-26T08:47:41.222" v="0" actId="478"/>
        <pc:sldMkLst>
          <pc:docMk/>
          <pc:sldMk cId="3079165173" sldId="260"/>
        </pc:sldMkLst>
        <pc:spChg chg="del">
          <ac:chgData name="Mehmet Yagmahan" userId="ef46a53f-660b-4d66-8527-046cd1a6a783" providerId="ADAL" clId="{EF9C8D3E-085B-45CD-A998-B4BEA8B255A9}" dt="2024-06-26T08:47:41.222" v="0" actId="478"/>
          <ac:spMkLst>
            <pc:docMk/>
            <pc:sldMk cId="3079165173" sldId="260"/>
            <ac:spMk id="10" creationId="{9C9F21A6-A3F8-07F2-CC7D-AA2A76331605}"/>
          </ac:spMkLst>
        </pc:spChg>
      </pc:sldChg>
      <pc:sldChg chg="modSp mod">
        <pc:chgData name="Mehmet Yagmahan" userId="ef46a53f-660b-4d66-8527-046cd1a6a783" providerId="ADAL" clId="{EF9C8D3E-085B-45CD-A998-B4BEA8B255A9}" dt="2024-06-26T08:48:46.432" v="6" actId="20577"/>
        <pc:sldMkLst>
          <pc:docMk/>
          <pc:sldMk cId="58392481" sldId="426"/>
        </pc:sldMkLst>
        <pc:spChg chg="mod">
          <ac:chgData name="Mehmet Yagmahan" userId="ef46a53f-660b-4d66-8527-046cd1a6a783" providerId="ADAL" clId="{EF9C8D3E-085B-45CD-A998-B4BEA8B255A9}" dt="2024-06-26T08:48:46.432" v="6" actId="20577"/>
          <ac:spMkLst>
            <pc:docMk/>
            <pc:sldMk cId="58392481" sldId="426"/>
            <ac:spMk id="2" creationId="{AF3862BA-D6DD-1DFE-A5E8-081DCAADC5E2}"/>
          </ac:spMkLst>
        </pc:spChg>
      </pc:sldChg>
      <pc:sldChg chg="delSp modSp mod modNotesTx">
        <pc:chgData name="Mehmet Yagmahan" userId="ef46a53f-660b-4d66-8527-046cd1a6a783" providerId="ADAL" clId="{EF9C8D3E-085B-45CD-A998-B4BEA8B255A9}" dt="2024-06-26T08:48:34.115" v="4"/>
        <pc:sldMkLst>
          <pc:docMk/>
          <pc:sldMk cId="3465373225" sldId="428"/>
        </pc:sldMkLst>
        <pc:spChg chg="del mod">
          <ac:chgData name="Mehmet Yagmahan" userId="ef46a53f-660b-4d66-8527-046cd1a6a783" providerId="ADAL" clId="{EF9C8D3E-085B-45CD-A998-B4BEA8B255A9}" dt="2024-06-26T08:48:34.115" v="4"/>
          <ac:spMkLst>
            <pc:docMk/>
            <pc:sldMk cId="3465373225" sldId="428"/>
            <ac:spMk id="11" creationId="{FEB89A3C-E7D3-886A-1FF8-B050300AB1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64B62-CDE2-4651-A16F-76EA9332060C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EEDEF-8CD7-4382-AE26-E5DCB953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40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Explanation how </a:t>
            </a:r>
            <a:r>
              <a:rPr lang="en-GB" dirty="0" err="1">
                <a:solidFill>
                  <a:srgbClr val="FF0000"/>
                </a:solidFill>
              </a:rPr>
              <a:t>authorsation</a:t>
            </a:r>
            <a:r>
              <a:rPr lang="en-GB" dirty="0">
                <a:solidFill>
                  <a:srgbClr val="FF0000"/>
                </a:solidFill>
              </a:rPr>
              <a:t> implemented in AWS </a:t>
            </a:r>
          </a:p>
          <a:p>
            <a:r>
              <a:rPr lang="en-GB" dirty="0">
                <a:solidFill>
                  <a:srgbClr val="FF0000"/>
                </a:solidFill>
              </a:rPr>
              <a:t>Talk about policy and that policies are resource as well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security rely on effective management of authorisation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This means policies have crucial role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EEDEF-8CD7-4382-AE26-E5DCB95318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6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EEDEF-8CD7-4382-AE26-E5DCB95318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2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FC29-A027-7642-8C6C-85C36E98296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39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We show that we dev for req hand that is independent the type of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We dev </a:t>
            </a:r>
            <a:r>
              <a:rPr lang="en-GB" dirty="0" err="1">
                <a:solidFill>
                  <a:srgbClr val="FF0000"/>
                </a:solidFill>
              </a:rPr>
              <a:t>inv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dirty="0" err="1">
                <a:solidFill>
                  <a:srgbClr val="FF0000"/>
                </a:solidFill>
              </a:rPr>
              <a:t>grd</a:t>
            </a:r>
            <a:r>
              <a:rPr lang="en-GB" dirty="0">
                <a:solidFill>
                  <a:srgbClr val="FF0000"/>
                </a:solidFill>
              </a:rPr>
              <a:t> to </a:t>
            </a:r>
            <a:r>
              <a:rPr lang="en-GB" dirty="0" err="1">
                <a:solidFill>
                  <a:srgbClr val="FF0000"/>
                </a:solidFill>
              </a:rPr>
              <a:t>identf</a:t>
            </a:r>
            <a:r>
              <a:rPr lang="en-GB" dirty="0">
                <a:solidFill>
                  <a:srgbClr val="FF0000"/>
                </a:solidFill>
              </a:rPr>
              <a:t> any conflict in the </a:t>
            </a:r>
            <a:r>
              <a:rPr lang="en-GB" dirty="0" err="1">
                <a:solidFill>
                  <a:srgbClr val="FF0000"/>
                </a:solidFill>
              </a:rPr>
              <a:t>polc</a:t>
            </a:r>
            <a:r>
              <a:rPr lang="en-GB" dirty="0">
                <a:solidFill>
                  <a:srgbClr val="FF0000"/>
                </a:solidFill>
              </a:rPr>
              <a:t> and </a:t>
            </a:r>
            <a:r>
              <a:rPr lang="en-GB" dirty="0" err="1">
                <a:solidFill>
                  <a:srgbClr val="FF0000"/>
                </a:solidFill>
              </a:rPr>
              <a:t>rect</a:t>
            </a:r>
            <a:r>
              <a:rPr lang="en-GB" dirty="0">
                <a:solidFill>
                  <a:srgbClr val="FF0000"/>
                </a:solidFill>
              </a:rPr>
              <a:t>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We </a:t>
            </a:r>
            <a:r>
              <a:rPr lang="en-GB" dirty="0" err="1">
                <a:solidFill>
                  <a:srgbClr val="FF0000"/>
                </a:solidFill>
              </a:rPr>
              <a:t>choos</a:t>
            </a:r>
            <a:r>
              <a:rPr lang="en-GB" dirty="0">
                <a:solidFill>
                  <a:srgbClr val="FF0000"/>
                </a:solidFill>
              </a:rPr>
              <a:t> to demo that this basic </a:t>
            </a:r>
            <a:r>
              <a:rPr lang="en-GB" dirty="0" err="1">
                <a:solidFill>
                  <a:srgbClr val="FF0000"/>
                </a:solidFill>
              </a:rPr>
              <a:t>patrn</a:t>
            </a:r>
            <a:r>
              <a:rPr lang="en-GB" dirty="0">
                <a:solidFill>
                  <a:srgbClr val="FF0000"/>
                </a:solidFill>
              </a:rPr>
              <a:t> reused for </a:t>
            </a:r>
            <a:r>
              <a:rPr lang="en-GB" dirty="0" err="1">
                <a:solidFill>
                  <a:srgbClr val="FF0000"/>
                </a:solidFill>
              </a:rPr>
              <a:t>varios</a:t>
            </a:r>
            <a:r>
              <a:rPr lang="en-GB" dirty="0">
                <a:solidFill>
                  <a:srgbClr val="FF0000"/>
                </a:solidFill>
              </a:rPr>
              <a:t> of req </a:t>
            </a:r>
            <a:r>
              <a:rPr lang="en-GB" dirty="0" err="1">
                <a:solidFill>
                  <a:srgbClr val="FF0000"/>
                </a:solidFill>
              </a:rPr>
              <a:t>handl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EEDEF-8CD7-4382-AE26-E5DCB95318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6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FC29-A027-7642-8C6C-85C36E98296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39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6FC29-A027-7642-8C6C-85C36E98296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5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C04E-67D3-4F75-9FB2-C6B7D892F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364AF-9ABE-49BD-B964-A0CC7A37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496A-35B2-4EAA-893F-35ADA220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D81C-A458-4E1B-8CB4-AA2C1544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FAC3-636D-4914-A4A2-9E792DBC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35BF-0A4F-4B76-9732-F828337D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13412-69E9-4D02-BDF5-E2491B62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DD72-3A0C-4928-BA6F-B251EE70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B019-E571-4A64-B1BE-5B6BD85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61F1-7718-4128-B63F-84BF5397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0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AA718-ADE7-4F5C-864B-B32A57DE6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B8F80-8BED-434B-A2A3-C9B7C540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7B8FC-A847-4A03-A2A5-6CF1C3EE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113-5386-47A7-A48B-4BA8FE9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F77C-0E3E-4F6B-A0DC-4D48B216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8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0091-C5F9-4773-9656-401BDF5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399F-E84A-4E6E-ACE1-DCA1FA4F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E48B-ACB0-46F7-90B9-FF071C07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B29D-9899-40D2-A534-7AD9200A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6956-A4BB-4D63-90D0-2ABED09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4F84-F9F4-48AC-8687-35E21D53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5ADA6-6365-4FF5-88EF-8DAB685E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CF77-1571-479A-BD1F-EAFEFD7F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5634-1302-4CCA-A406-A74B4C85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BEA5-ECF6-43E9-A4EC-E10628AF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4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555C-CA23-4864-BA8B-8520A7DE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44DA-A999-497D-91DC-40008F63A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96751-2A7C-4F36-818D-8AE9B11D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B619-AE07-4F49-8D17-2FD26FD8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9755A-FC01-490A-9865-787B59A8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1A06-E9E2-4AA5-B6D0-C5036C4C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481C-A23B-4B30-B2D1-E177CA0B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1B0E-B4F5-43DB-8226-434371E4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7F12-9020-4C66-A8B9-6A1311D21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AA03-79DD-48E8-959E-927E8DD3A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D81C0-CEF5-4E60-AC06-057C5DAE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26744-D4C0-4097-9D37-C88596C0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8F7A6-01FD-46A7-A9B2-4866BC14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9C287-1F72-4784-B7EB-02E94FA7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30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F4A0-B946-49E9-B4ED-D69DEE6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FA7AF-FBF6-427D-A610-6207240C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1A47C-B356-4507-9ABA-22122758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3E760-FB32-4466-BF82-AB081D02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7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E33CA-39F6-47BD-9CFE-380BE0DC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B0CAC-3275-4B22-A2C5-3ADA02DD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E3C3-C675-4836-B0B6-D22A6578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8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25FA-FC89-4410-AB43-3D1ADD92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06F1-7B16-4F3F-AB47-92284CBA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080B-38A5-41BB-BE44-58ABA4D8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E9FCF-51FE-47B6-947D-3DBE0B2E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D082F-0BAD-48E8-9D44-62D8DFC9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CD44-9984-4DD8-A496-4A5ACC7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5346-C115-4989-8D46-BE4CD74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9BC7F-B0F2-483C-AA0D-6686BAA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A0AC-8758-4422-93E2-3BC3F737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F389-F03B-4E2F-88E5-5DFA23A6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E42A5-3550-4016-9714-B9EA9AE4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DB08-0FF1-4457-919D-AF2F33D0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3B91-79AD-4B1A-B5A4-1F537B25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458B-A98A-4CB8-B628-44A329C8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F4DB-92FF-49AF-8F44-1838E9674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9D1C-968B-4AC7-B4C3-36950F93CC6D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4388-2E27-4AB9-ACAE-BDFEFAD26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F550-63CA-4C18-8FA4-3EB8E1B0D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328A-595E-4002-A95D-108A48EA2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exera.com/documen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F13F08-6966-1A44-B069-519475682B1A}"/>
              </a:ext>
            </a:extLst>
          </p:cNvPr>
          <p:cNvSpPr/>
          <p:nvPr/>
        </p:nvSpPr>
        <p:spPr>
          <a:xfrm>
            <a:off x="1196561" y="1241980"/>
            <a:ext cx="964556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Event-B Formal Model for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 Control and Resource Management of Serverless Apps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EA1EB-D336-7547-82CA-36C23C9D5279}"/>
              </a:ext>
            </a:extLst>
          </p:cNvPr>
          <p:cNvSpPr/>
          <p:nvPr/>
        </p:nvSpPr>
        <p:spPr>
          <a:xfrm>
            <a:off x="9084039" y="374754"/>
            <a:ext cx="31079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Southampton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DA406-0501-9443-805D-DCB2AE2C6937}"/>
              </a:ext>
            </a:extLst>
          </p:cNvPr>
          <p:cNvSpPr/>
          <p:nvPr/>
        </p:nvSpPr>
        <p:spPr>
          <a:xfrm>
            <a:off x="10231219" y="143921"/>
            <a:ext cx="17649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University of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EC1C8B-1056-3DEE-1343-E8AB77EEE404}"/>
              </a:ext>
            </a:extLst>
          </p:cNvPr>
          <p:cNvGrpSpPr/>
          <p:nvPr/>
        </p:nvGrpSpPr>
        <p:grpSpPr>
          <a:xfrm>
            <a:off x="2817121" y="4055214"/>
            <a:ext cx="6404444" cy="1832057"/>
            <a:chOff x="2591719" y="4087484"/>
            <a:chExt cx="6404444" cy="183205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A7F30AB-9AD5-134B-9822-83F9E3BA9F9C}"/>
                </a:ext>
              </a:extLst>
            </p:cNvPr>
            <p:cNvSpPr/>
            <p:nvPr/>
          </p:nvSpPr>
          <p:spPr>
            <a:xfrm>
              <a:off x="2591719" y="4087484"/>
              <a:ext cx="6404444" cy="1832057"/>
            </a:xfrm>
            <a:prstGeom prst="round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69EF69-A142-424D-B2DE-F8BC0156A9B1}"/>
                </a:ext>
              </a:extLst>
            </p:cNvPr>
            <p:cNvSpPr txBox="1"/>
            <p:nvPr/>
          </p:nvSpPr>
          <p:spPr>
            <a:xfrm>
              <a:off x="3275559" y="4142457"/>
              <a:ext cx="50367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dirty="0">
                  <a:solidFill>
                    <a:srgbClr val="0070C0"/>
                  </a:solidFill>
                </a:rPr>
                <a:t>Mehmet Said Nur  Yagmahan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E4E5CF-A881-C547-AFFE-CCB85DAAE1D9}"/>
                </a:ext>
              </a:extLst>
            </p:cNvPr>
            <p:cNvSpPr txBox="1"/>
            <p:nvPr/>
          </p:nvSpPr>
          <p:spPr>
            <a:xfrm>
              <a:off x="4582775" y="4548646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70C0"/>
                  </a:solidFill>
                </a:rPr>
                <a:t>msny1y17@soton.ac.uk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6B232C-36AA-A606-D432-6646DFC300B7}"/>
                </a:ext>
              </a:extLst>
            </p:cNvPr>
            <p:cNvSpPr txBox="1"/>
            <p:nvPr/>
          </p:nvSpPr>
          <p:spPr>
            <a:xfrm>
              <a:off x="2591719" y="4927809"/>
              <a:ext cx="3457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solidFill>
                    <a:srgbClr val="0070C0"/>
                  </a:solidFill>
                </a:rPr>
                <a:t>Abdolbaghi</a:t>
              </a:r>
              <a:r>
                <a:rPr lang="en-GB" sz="2800" dirty="0">
                  <a:solidFill>
                    <a:srgbClr val="0070C0"/>
                  </a:solidFill>
                </a:rPr>
                <a:t> Rezazadeh</a:t>
              </a:r>
              <a:endParaRPr lang="tr-TR" sz="2800" dirty="0">
                <a:solidFill>
                  <a:srgbClr val="0070C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3BBDC5-4312-5ACE-BDD7-8DA632DE5902}"/>
                </a:ext>
              </a:extLst>
            </p:cNvPr>
            <p:cNvSpPr txBox="1"/>
            <p:nvPr/>
          </p:nvSpPr>
          <p:spPr>
            <a:xfrm>
              <a:off x="6522147" y="4927809"/>
              <a:ext cx="23182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Michael Butler</a:t>
              </a:r>
              <a:endParaRPr lang="tr-TR" sz="2800" dirty="0">
                <a:solidFill>
                  <a:srgbClr val="0070C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28873D-8A19-60E3-EAF9-981EB095C262}"/>
                </a:ext>
              </a:extLst>
            </p:cNvPr>
            <p:cNvSpPr txBox="1"/>
            <p:nvPr/>
          </p:nvSpPr>
          <p:spPr>
            <a:xfrm>
              <a:off x="6483995" y="5328963"/>
              <a:ext cx="239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70C0"/>
                  </a:solidFill>
                </a:rPr>
                <a:t>m</a:t>
              </a:r>
              <a:r>
                <a:rPr lang="en-GB" dirty="0">
                  <a:solidFill>
                    <a:srgbClr val="0070C0"/>
                  </a:solidFill>
                </a:rPr>
                <a:t>.</a:t>
              </a:r>
              <a:r>
                <a:rPr lang="en-GB" dirty="0" err="1">
                  <a:solidFill>
                    <a:srgbClr val="0070C0"/>
                  </a:solidFill>
                </a:rPr>
                <a:t>j.butler</a:t>
              </a:r>
              <a:r>
                <a:rPr lang="tr-TR" dirty="0">
                  <a:solidFill>
                    <a:srgbClr val="0070C0"/>
                  </a:solidFill>
                </a:rPr>
                <a:t>@soton.ac.uk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7A88F2-D10C-BF9E-50DF-4D62B322012F}"/>
                </a:ext>
              </a:extLst>
            </p:cNvPr>
            <p:cNvSpPr txBox="1"/>
            <p:nvPr/>
          </p:nvSpPr>
          <p:spPr>
            <a:xfrm>
              <a:off x="3045887" y="5328963"/>
              <a:ext cx="213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ra3</a:t>
              </a:r>
              <a:r>
                <a:rPr lang="tr-TR" dirty="0">
                  <a:solidFill>
                    <a:srgbClr val="0070C0"/>
                  </a:solidFill>
                </a:rPr>
                <a:t>@</a:t>
              </a:r>
              <a:r>
                <a:rPr lang="en-GB" dirty="0" err="1">
                  <a:solidFill>
                    <a:srgbClr val="0070C0"/>
                  </a:solidFill>
                </a:rPr>
                <a:t>ecs</a:t>
              </a:r>
              <a:r>
                <a:rPr lang="en-GB" dirty="0">
                  <a:solidFill>
                    <a:srgbClr val="0070C0"/>
                  </a:solidFill>
                </a:rPr>
                <a:t>.</a:t>
              </a:r>
              <a:r>
                <a:rPr lang="tr-TR" dirty="0">
                  <a:solidFill>
                    <a:srgbClr val="0070C0"/>
                  </a:solidFill>
                </a:rPr>
                <a:t>soton.ac.uk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16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382F7F2-A143-F6DB-2459-CD4EB4B5597C}"/>
              </a:ext>
            </a:extLst>
          </p:cNvPr>
          <p:cNvGrpSpPr/>
          <p:nvPr/>
        </p:nvGrpSpPr>
        <p:grpSpPr>
          <a:xfrm>
            <a:off x="106090" y="1815882"/>
            <a:ext cx="6595856" cy="4998783"/>
            <a:chOff x="5385700" y="813381"/>
            <a:chExt cx="6595856" cy="4998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C6A153-4C4B-7A93-E613-3586723DDDB8}"/>
                </a:ext>
              </a:extLst>
            </p:cNvPr>
            <p:cNvGrpSpPr/>
            <p:nvPr/>
          </p:nvGrpSpPr>
          <p:grpSpPr>
            <a:xfrm>
              <a:off x="5408690" y="813381"/>
              <a:ext cx="6572865" cy="4998783"/>
              <a:chOff x="5408690" y="813381"/>
              <a:chExt cx="6572865" cy="4998783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87CA17C0-D798-F7F3-3D73-8A22B69CB737}"/>
                  </a:ext>
                </a:extLst>
              </p:cNvPr>
              <p:cNvGrpSpPr/>
              <p:nvPr/>
            </p:nvGrpSpPr>
            <p:grpSpPr>
              <a:xfrm>
                <a:off x="5408690" y="1166372"/>
                <a:ext cx="6572865" cy="4645792"/>
                <a:chOff x="905635" y="1194720"/>
                <a:chExt cx="6572865" cy="4645792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5FAADDC6-26C3-A19C-4019-ACF019AC96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1230" y="1771923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D212EC0-953E-20A6-F5E3-798F9539EB4F}"/>
                    </a:ext>
                  </a:extLst>
                </p:cNvPr>
                <p:cNvCxnSpPr>
                  <a:cxnSpLocks noChangeAspect="1"/>
                  <a:stCxn id="17" idx="0"/>
                  <a:endCxn id="3" idx="2"/>
                </p:cNvCxnSpPr>
                <p:nvPr/>
              </p:nvCxnSpPr>
              <p:spPr>
                <a:xfrm flipV="1">
                  <a:off x="1635735" y="1194720"/>
                  <a:ext cx="3256293" cy="57720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8158B335-36F6-2F3C-FD52-A611415054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70527" y="1781326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5CD5C4A-480D-C3C0-B4A3-C55BF87A27C5}"/>
                    </a:ext>
                  </a:extLst>
                </p:cNvPr>
                <p:cNvCxnSpPr>
                  <a:cxnSpLocks noChangeAspect="1"/>
                  <a:stCxn id="130" idx="0"/>
                  <a:endCxn id="3" idx="2"/>
                </p:cNvCxnSpPr>
                <p:nvPr/>
              </p:nvCxnSpPr>
              <p:spPr>
                <a:xfrm flipV="1">
                  <a:off x="2645032" y="1194720"/>
                  <a:ext cx="2246996" cy="586606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41D7E7D7-00CA-E6DD-DCB2-F4030098E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3516" y="1771101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 w="38100" cmpd="dbl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F87F5E3-9563-B852-CBAF-C4483464DB1D}"/>
                    </a:ext>
                  </a:extLst>
                </p:cNvPr>
                <p:cNvCxnSpPr>
                  <a:cxnSpLocks noChangeAspect="1"/>
                  <a:stCxn id="132" idx="0"/>
                  <a:endCxn id="165" idx="3"/>
                </p:cNvCxnSpPr>
                <p:nvPr/>
              </p:nvCxnSpPr>
              <p:spPr>
                <a:xfrm flipV="1">
                  <a:off x="4758021" y="1636944"/>
                  <a:ext cx="322906" cy="13415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DA259EEC-54A2-D509-78BF-F2EDAC2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34754" y="1776178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39CA529-6796-B4EC-1C12-626C7567ED82}"/>
                    </a:ext>
                  </a:extLst>
                </p:cNvPr>
                <p:cNvCxnSpPr>
                  <a:cxnSpLocks noChangeAspect="1"/>
                  <a:stCxn id="145" idx="0"/>
                  <a:endCxn id="3" idx="2"/>
                </p:cNvCxnSpPr>
                <p:nvPr/>
              </p:nvCxnSpPr>
              <p:spPr>
                <a:xfrm flipH="1" flipV="1">
                  <a:off x="4892028" y="1194720"/>
                  <a:ext cx="2017231" cy="58145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669F7BAE-A5F2-0A8A-CEAA-B84651F23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1294" y="1780447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755AAC7-84B8-F396-B7CD-97F443948A6F}"/>
                    </a:ext>
                  </a:extLst>
                </p:cNvPr>
                <p:cNvCxnSpPr>
                  <a:cxnSpLocks noChangeAspect="1"/>
                  <a:stCxn id="152" idx="0"/>
                  <a:endCxn id="3" idx="2"/>
                </p:cNvCxnSpPr>
                <p:nvPr/>
              </p:nvCxnSpPr>
              <p:spPr>
                <a:xfrm flipV="1">
                  <a:off x="3675799" y="1194720"/>
                  <a:ext cx="1216229" cy="58572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380B5C13-018C-0CBA-D2D9-3A2C93A51E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0770" y="1771100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A209225-FE52-BC91-39F4-50630ED1526F}"/>
                    </a:ext>
                  </a:extLst>
                </p:cNvPr>
                <p:cNvCxnSpPr>
                  <a:cxnSpLocks noChangeAspect="1"/>
                  <a:stCxn id="159" idx="0"/>
                  <a:endCxn id="165" idx="5"/>
                </p:cNvCxnSpPr>
                <p:nvPr/>
              </p:nvCxnSpPr>
              <p:spPr>
                <a:xfrm flipH="1" flipV="1">
                  <a:off x="5478338" y="1636944"/>
                  <a:ext cx="356937" cy="134156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B3F19AC-85B3-3734-5CED-88D61519AA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98621" y="1393987"/>
                  <a:ext cx="562023" cy="284642"/>
                </a:xfrm>
                <a:prstGeom prst="ellipse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b="1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XOR</a:t>
                  </a:r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6DB09055-ACC0-3876-00E0-53B8863E466C}"/>
                    </a:ext>
                  </a:extLst>
                </p:cNvPr>
                <p:cNvCxnSpPr>
                  <a:cxnSpLocks noChangeAspect="1"/>
                  <a:stCxn id="165" idx="0"/>
                  <a:endCxn id="3" idx="2"/>
                </p:cNvCxnSpPr>
                <p:nvPr/>
              </p:nvCxnSpPr>
              <p:spPr>
                <a:xfrm flipH="1" flipV="1">
                  <a:off x="4892028" y="1194720"/>
                  <a:ext cx="387605" cy="19926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ctangle: Rounded Corners 209">
                  <a:extLst>
                    <a:ext uri="{FF2B5EF4-FFF2-40B4-BE49-F238E27FC236}">
                      <a16:creationId xmlns:a16="http://schemas.microsoft.com/office/drawing/2014/main" id="{61583644-5E04-0485-ECEB-3E9FF9B22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676" y="3204988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F82517CA-9F85-C8C9-EF50-3DA5E6AD8AB0}"/>
                    </a:ext>
                  </a:extLst>
                </p:cNvPr>
                <p:cNvCxnSpPr>
                  <a:cxnSpLocks noChangeAspect="1"/>
                  <a:stCxn id="210" idx="0"/>
                  <a:endCxn id="225" idx="2"/>
                </p:cNvCxnSpPr>
                <p:nvPr/>
              </p:nvCxnSpPr>
              <p:spPr>
                <a:xfrm flipV="1">
                  <a:off x="1412181" y="2757936"/>
                  <a:ext cx="3918504" cy="447052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: Rounded Corners 212">
                  <a:extLst>
                    <a:ext uri="{FF2B5EF4-FFF2-40B4-BE49-F238E27FC236}">
                      <a16:creationId xmlns:a16="http://schemas.microsoft.com/office/drawing/2014/main" id="{0A121F8B-088B-0414-D16C-568BA3A54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65934" y="3217054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43518842-5EAF-671D-29AC-124B6DEBB2AC}"/>
                    </a:ext>
                  </a:extLst>
                </p:cNvPr>
                <p:cNvCxnSpPr>
                  <a:cxnSpLocks noChangeAspect="1"/>
                  <a:stCxn id="213" idx="0"/>
                  <a:endCxn id="225" idx="2"/>
                </p:cNvCxnSpPr>
                <p:nvPr/>
              </p:nvCxnSpPr>
              <p:spPr>
                <a:xfrm flipV="1">
                  <a:off x="2540439" y="2757936"/>
                  <a:ext cx="2790246" cy="45911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Rectangle: Rounded Corners 214">
                  <a:extLst>
                    <a:ext uri="{FF2B5EF4-FFF2-40B4-BE49-F238E27FC236}">
                      <a16:creationId xmlns:a16="http://schemas.microsoft.com/office/drawing/2014/main" id="{C69E3434-6D65-2365-9F38-F1D062D68D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7794" y="3252605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 w="38100" cmpd="dbl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1164163B-1281-D8D2-025A-2D9D3DB01566}"/>
                    </a:ext>
                  </a:extLst>
                </p:cNvPr>
                <p:cNvCxnSpPr>
                  <a:cxnSpLocks noChangeAspect="1"/>
                  <a:stCxn id="215" idx="0"/>
                  <a:endCxn id="223" idx="3"/>
                </p:cNvCxnSpPr>
                <p:nvPr/>
              </p:nvCxnSpPr>
              <p:spPr>
                <a:xfrm flipV="1">
                  <a:off x="4722299" y="3175369"/>
                  <a:ext cx="414322" cy="77236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: Rounded Corners 216">
                  <a:extLst>
                    <a:ext uri="{FF2B5EF4-FFF2-40B4-BE49-F238E27FC236}">
                      <a16:creationId xmlns:a16="http://schemas.microsoft.com/office/drawing/2014/main" id="{B5E48151-B438-D3AB-94C1-9BC5925F31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71661" y="3249315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C28BF604-04AA-834A-5474-ADEC18D57AC3}"/>
                    </a:ext>
                  </a:extLst>
                </p:cNvPr>
                <p:cNvCxnSpPr>
                  <a:cxnSpLocks noChangeAspect="1"/>
                  <a:stCxn id="217" idx="0"/>
                  <a:endCxn id="225" idx="2"/>
                </p:cNvCxnSpPr>
                <p:nvPr/>
              </p:nvCxnSpPr>
              <p:spPr>
                <a:xfrm flipH="1" flipV="1">
                  <a:off x="5330685" y="2757936"/>
                  <a:ext cx="1615481" cy="491379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Rectangle: Rounded Corners 218">
                  <a:extLst>
                    <a:ext uri="{FF2B5EF4-FFF2-40B4-BE49-F238E27FC236}">
                      <a16:creationId xmlns:a16="http://schemas.microsoft.com/office/drawing/2014/main" id="{EA58F236-FCE7-402D-6884-C7614C1248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536" y="3224495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EC83D68A-6769-FB80-06EB-535CC65D2BBE}"/>
                    </a:ext>
                  </a:extLst>
                </p:cNvPr>
                <p:cNvCxnSpPr>
                  <a:cxnSpLocks noChangeAspect="1"/>
                  <a:stCxn id="219" idx="0"/>
                  <a:endCxn id="225" idx="2"/>
                </p:cNvCxnSpPr>
                <p:nvPr/>
              </p:nvCxnSpPr>
              <p:spPr>
                <a:xfrm flipV="1">
                  <a:off x="3594041" y="2757936"/>
                  <a:ext cx="1736644" cy="466559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: Rounded Corners 220">
                  <a:extLst>
                    <a:ext uri="{FF2B5EF4-FFF2-40B4-BE49-F238E27FC236}">
                      <a16:creationId xmlns:a16="http://schemas.microsoft.com/office/drawing/2014/main" id="{79C3BD59-FA78-9970-C5F8-0392A3214B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25795" y="3249316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FD26799B-D079-E0B3-F4EE-091B2FE46A9D}"/>
                    </a:ext>
                  </a:extLst>
                </p:cNvPr>
                <p:cNvCxnSpPr>
                  <a:cxnSpLocks noChangeAspect="1"/>
                  <a:stCxn id="221" idx="0"/>
                  <a:endCxn id="223" idx="5"/>
                </p:cNvCxnSpPr>
                <p:nvPr/>
              </p:nvCxnSpPr>
              <p:spPr>
                <a:xfrm flipH="1" flipV="1">
                  <a:off x="5534032" y="3175369"/>
                  <a:ext cx="366268" cy="7394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56CDFEE1-A055-526F-395E-089A6985B9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4315" y="2932412"/>
                  <a:ext cx="562023" cy="284642"/>
                </a:xfrm>
                <a:prstGeom prst="ellipse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b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XOR</a:t>
                  </a:r>
                </a:p>
              </p:txBody>
            </p: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368E7C68-7A1E-78FC-DEB2-17E937815FB2}"/>
                    </a:ext>
                  </a:extLst>
                </p:cNvPr>
                <p:cNvCxnSpPr>
                  <a:cxnSpLocks noChangeAspect="1"/>
                  <a:stCxn id="223" idx="0"/>
                  <a:endCxn id="225" idx="2"/>
                </p:cNvCxnSpPr>
                <p:nvPr/>
              </p:nvCxnSpPr>
              <p:spPr>
                <a:xfrm flipH="1" flipV="1">
                  <a:off x="5330685" y="2757936"/>
                  <a:ext cx="4642" cy="174476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Rectangle: Rounded Corners 224">
                  <a:extLst>
                    <a:ext uri="{FF2B5EF4-FFF2-40B4-BE49-F238E27FC236}">
                      <a16:creationId xmlns:a16="http://schemas.microsoft.com/office/drawing/2014/main" id="{BF3BBDD2-B866-0CCF-5351-E32106EA6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6180" y="2343125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 w="38100" cmpd="dbl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47C8D640-B6E3-CC5D-CBDC-4760C879AA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84774" y="2343774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232F237A-385F-33A7-28C7-19EE8CC3F962}"/>
                    </a:ext>
                  </a:extLst>
                </p:cNvPr>
                <p:cNvCxnSpPr>
                  <a:cxnSpLocks noChangeAspect="1"/>
                  <a:stCxn id="232" idx="0"/>
                  <a:endCxn id="132" idx="2"/>
                </p:cNvCxnSpPr>
                <p:nvPr/>
              </p:nvCxnSpPr>
              <p:spPr>
                <a:xfrm flipV="1">
                  <a:off x="4059279" y="2185912"/>
                  <a:ext cx="698742" cy="157862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EDC2252-2569-716D-5A18-789C444E65C4}"/>
                    </a:ext>
                  </a:extLst>
                </p:cNvPr>
                <p:cNvCxnSpPr>
                  <a:cxnSpLocks noChangeAspect="1"/>
                  <a:stCxn id="225" idx="0"/>
                  <a:endCxn id="132" idx="2"/>
                </p:cNvCxnSpPr>
                <p:nvPr/>
              </p:nvCxnSpPr>
              <p:spPr>
                <a:xfrm flipH="1" flipV="1">
                  <a:off x="4758021" y="2185912"/>
                  <a:ext cx="572664" cy="15721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Rectangle: Rounded Corners 238">
                  <a:extLst>
                    <a:ext uri="{FF2B5EF4-FFF2-40B4-BE49-F238E27FC236}">
                      <a16:creationId xmlns:a16="http://schemas.microsoft.com/office/drawing/2014/main" id="{6544A1C5-E402-C4AE-DD94-08ACA87868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3459" y="4854864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F5C527E5-2F2E-CFD8-0E9B-C887EF7BC96D}"/>
                    </a:ext>
                  </a:extLst>
                </p:cNvPr>
                <p:cNvCxnSpPr>
                  <a:cxnSpLocks noChangeAspect="1"/>
                  <a:stCxn id="239" idx="0"/>
                  <a:endCxn id="253" idx="2"/>
                </p:cNvCxnSpPr>
                <p:nvPr/>
              </p:nvCxnSpPr>
              <p:spPr>
                <a:xfrm flipV="1">
                  <a:off x="1387964" y="4291263"/>
                  <a:ext cx="4062402" cy="56360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Rectangle: Rounded Corners 240">
                  <a:extLst>
                    <a:ext uri="{FF2B5EF4-FFF2-40B4-BE49-F238E27FC236}">
                      <a16:creationId xmlns:a16="http://schemas.microsoft.com/office/drawing/2014/main" id="{0F3F123B-D954-F006-DE89-B40E016D0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87981" y="4849585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BC1570E3-9E9B-B138-5584-F295C1CBC5B7}"/>
                    </a:ext>
                  </a:extLst>
                </p:cNvPr>
                <p:cNvCxnSpPr>
                  <a:cxnSpLocks noChangeAspect="1"/>
                  <a:stCxn id="241" idx="0"/>
                  <a:endCxn id="253" idx="2"/>
                </p:cNvCxnSpPr>
                <p:nvPr/>
              </p:nvCxnSpPr>
              <p:spPr>
                <a:xfrm flipV="1">
                  <a:off x="2562486" y="4291263"/>
                  <a:ext cx="2887880" cy="558322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Rectangle: Rounded Corners 242">
                  <a:extLst>
                    <a:ext uri="{FF2B5EF4-FFF2-40B4-BE49-F238E27FC236}">
                      <a16:creationId xmlns:a16="http://schemas.microsoft.com/office/drawing/2014/main" id="{18B51FC2-E3FD-9278-30B2-838A8E9C20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3201" y="4854864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 w="38100" cmpd="dbl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74060330-99EB-3230-2C42-B2E73A5DE590}"/>
                    </a:ext>
                  </a:extLst>
                </p:cNvPr>
                <p:cNvCxnSpPr>
                  <a:cxnSpLocks noChangeAspect="1"/>
                  <a:stCxn id="243" idx="0"/>
                  <a:endCxn id="251" idx="3"/>
                </p:cNvCxnSpPr>
                <p:nvPr/>
              </p:nvCxnSpPr>
              <p:spPr>
                <a:xfrm flipV="1">
                  <a:off x="4717706" y="4767147"/>
                  <a:ext cx="541413" cy="8771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C6C293A4-8B1B-A5B0-11D3-B2E8CF1AF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97528" y="4845601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864E103-CE05-1EC5-98E9-FF421B03F399}"/>
                    </a:ext>
                  </a:extLst>
                </p:cNvPr>
                <p:cNvCxnSpPr>
                  <a:cxnSpLocks noChangeAspect="1"/>
                  <a:stCxn id="245" idx="0"/>
                  <a:endCxn id="253" idx="2"/>
                </p:cNvCxnSpPr>
                <p:nvPr/>
              </p:nvCxnSpPr>
              <p:spPr>
                <a:xfrm flipH="1" flipV="1">
                  <a:off x="5450366" y="4291263"/>
                  <a:ext cx="1521667" cy="55433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Rectangle: Rounded Corners 246">
                  <a:extLst>
                    <a:ext uri="{FF2B5EF4-FFF2-40B4-BE49-F238E27FC236}">
                      <a16:creationId xmlns:a16="http://schemas.microsoft.com/office/drawing/2014/main" id="{DA47F865-96AD-563B-5D85-78B845E70E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32002" y="4856495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B6F0F85-AFE5-8301-7214-D7C346CB92FA}"/>
                    </a:ext>
                  </a:extLst>
                </p:cNvPr>
                <p:cNvCxnSpPr>
                  <a:cxnSpLocks noChangeAspect="1"/>
                  <a:stCxn id="247" idx="0"/>
                  <a:endCxn id="253" idx="2"/>
                </p:cNvCxnSpPr>
                <p:nvPr/>
              </p:nvCxnSpPr>
              <p:spPr>
                <a:xfrm flipV="1">
                  <a:off x="3606507" y="4291263"/>
                  <a:ext cx="1843859" cy="565232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183E9853-7D32-DC34-9AB5-AB49D75E0E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2340" y="4858954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E799B29-1801-020F-9BD7-94FE07D0A967}"/>
                    </a:ext>
                  </a:extLst>
                </p:cNvPr>
                <p:cNvCxnSpPr>
                  <a:cxnSpLocks noChangeAspect="1"/>
                  <a:stCxn id="249" idx="0"/>
                  <a:endCxn id="251" idx="5"/>
                </p:cNvCxnSpPr>
                <p:nvPr/>
              </p:nvCxnSpPr>
              <p:spPr>
                <a:xfrm flipH="1" flipV="1">
                  <a:off x="5656530" y="4767147"/>
                  <a:ext cx="230315" cy="918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2825E3D6-43CF-760C-C978-6CE150D33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76813" y="4524190"/>
                  <a:ext cx="562023" cy="284642"/>
                </a:xfrm>
                <a:prstGeom prst="ellipse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b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XOR</a:t>
                  </a: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8AFA8187-171A-2848-E5C0-C5851C0D9277}"/>
                    </a:ext>
                  </a:extLst>
                </p:cNvPr>
                <p:cNvCxnSpPr>
                  <a:cxnSpLocks noChangeAspect="1"/>
                  <a:stCxn id="251" idx="0"/>
                  <a:endCxn id="253" idx="2"/>
                </p:cNvCxnSpPr>
                <p:nvPr/>
              </p:nvCxnSpPr>
              <p:spPr>
                <a:xfrm flipH="1" flipV="1">
                  <a:off x="5450366" y="4291263"/>
                  <a:ext cx="7459" cy="23292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: Rounded Corners 252">
                  <a:extLst>
                    <a:ext uri="{FF2B5EF4-FFF2-40B4-BE49-F238E27FC236}">
                      <a16:creationId xmlns:a16="http://schemas.microsoft.com/office/drawing/2014/main" id="{1E4CB78F-81EE-C0F6-8D31-71C2DE3F6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75861" y="3876452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 w="38100" cmpd="dbl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Rectangle: Rounded Corners 253">
                  <a:extLst>
                    <a:ext uri="{FF2B5EF4-FFF2-40B4-BE49-F238E27FC236}">
                      <a16:creationId xmlns:a16="http://schemas.microsoft.com/office/drawing/2014/main" id="{CCD11889-AE87-72C5-A83E-6203CAEBC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785" y="3874821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0A09D42-1196-561F-4172-7F245F28923F}"/>
                    </a:ext>
                  </a:extLst>
                </p:cNvPr>
                <p:cNvCxnSpPr>
                  <a:cxnSpLocks noChangeAspect="1"/>
                  <a:stCxn id="254" idx="0"/>
                  <a:endCxn id="215" idx="2"/>
                </p:cNvCxnSpPr>
                <p:nvPr/>
              </p:nvCxnSpPr>
              <p:spPr>
                <a:xfrm flipV="1">
                  <a:off x="3988290" y="3667416"/>
                  <a:ext cx="734009" cy="20740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FC9A8FAB-EFA2-45DE-0EB8-69B747DE102E}"/>
                    </a:ext>
                  </a:extLst>
                </p:cNvPr>
                <p:cNvCxnSpPr>
                  <a:cxnSpLocks noChangeAspect="1"/>
                  <a:stCxn id="253" idx="0"/>
                  <a:endCxn id="215" idx="2"/>
                </p:cNvCxnSpPr>
                <p:nvPr/>
              </p:nvCxnSpPr>
              <p:spPr>
                <a:xfrm flipH="1" flipV="1">
                  <a:off x="4722299" y="3667416"/>
                  <a:ext cx="728067" cy="209036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tangle: Rounded Corners 349">
                  <a:extLst>
                    <a:ext uri="{FF2B5EF4-FFF2-40B4-BE49-F238E27FC236}">
                      <a16:creationId xmlns:a16="http://schemas.microsoft.com/office/drawing/2014/main" id="{D8920603-14D1-4835-14B3-09774A0A0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5668" y="5389940"/>
                  <a:ext cx="949009" cy="41481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21736210-0973-3164-E735-FBD149381ED3}"/>
                    </a:ext>
                  </a:extLst>
                </p:cNvPr>
                <p:cNvCxnSpPr>
                  <a:cxnSpLocks noChangeAspect="1"/>
                  <a:stCxn id="350" idx="0"/>
                  <a:endCxn id="243" idx="2"/>
                </p:cNvCxnSpPr>
                <p:nvPr/>
              </p:nvCxnSpPr>
              <p:spPr>
                <a:xfrm flipV="1">
                  <a:off x="4690173" y="5269675"/>
                  <a:ext cx="27533" cy="12026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C1ECFAF9-6A78-70D5-7400-AF2565F12585}"/>
                    </a:ext>
                  </a:extLst>
                </p:cNvPr>
                <p:cNvSpPr txBox="1"/>
                <p:nvPr/>
              </p:nvSpPr>
              <p:spPr>
                <a:xfrm>
                  <a:off x="1115408" y="1811815"/>
                  <a:ext cx="10406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init_req_ue</a:t>
                  </a:r>
                  <a:endParaRPr lang="en-GB" sz="1400" dirty="0"/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4A3F53A8-90C7-1038-5AA5-AF5B86F95037}"/>
                    </a:ext>
                  </a:extLst>
                </p:cNvPr>
                <p:cNvSpPr txBox="1"/>
                <p:nvPr/>
              </p:nvSpPr>
              <p:spPr>
                <a:xfrm>
                  <a:off x="905635" y="4906329"/>
                  <a:ext cx="10113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init_req_pt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6ADA89AC-F068-76A6-5FE7-57350E2BE4D3}"/>
                    </a:ext>
                  </a:extLst>
                </p:cNvPr>
                <p:cNvSpPr txBox="1"/>
                <p:nvPr/>
              </p:nvSpPr>
              <p:spPr>
                <a:xfrm>
                  <a:off x="939109" y="3270570"/>
                  <a:ext cx="10113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init_req_uf</a:t>
                  </a:r>
                  <a:endParaRPr lang="en-GB" sz="1400" dirty="0"/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857AD80-D5E1-73A4-7185-9F8AD844F308}"/>
                    </a:ext>
                  </a:extLst>
                </p:cNvPr>
                <p:cNvSpPr txBox="1"/>
                <p:nvPr/>
              </p:nvSpPr>
              <p:spPr>
                <a:xfrm>
                  <a:off x="2238484" y="1818197"/>
                  <a:ext cx="7099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call_ue</a:t>
                  </a:r>
                  <a:endParaRPr lang="en-GB" sz="1400" dirty="0"/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CF6F0CD6-3556-D09C-9A75-8A8577F0A8F9}"/>
                    </a:ext>
                  </a:extLst>
                </p:cNvPr>
                <p:cNvSpPr txBox="1"/>
                <p:nvPr/>
              </p:nvSpPr>
              <p:spPr>
                <a:xfrm>
                  <a:off x="2165726" y="3247524"/>
                  <a:ext cx="919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call_uf</a:t>
                  </a:r>
                  <a:endParaRPr lang="en-GB" sz="1400" dirty="0"/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3C41513-5E91-17B4-2E23-84C2ED1DC47D}"/>
                    </a:ext>
                  </a:extLst>
                </p:cNvPr>
                <p:cNvSpPr txBox="1"/>
                <p:nvPr/>
              </p:nvSpPr>
              <p:spPr>
                <a:xfrm>
                  <a:off x="2241093" y="4883054"/>
                  <a:ext cx="919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call_pt</a:t>
                  </a:r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EF829D57-5AF9-5FEE-02EB-B88CE977218E}"/>
                    </a:ext>
                  </a:extLst>
                </p:cNvPr>
                <p:cNvSpPr txBox="1"/>
                <p:nvPr/>
              </p:nvSpPr>
              <p:spPr>
                <a:xfrm>
                  <a:off x="3192314" y="1700574"/>
                  <a:ext cx="9886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authz_ver_ue</a:t>
                  </a:r>
                  <a:endParaRPr lang="en-GB" sz="1400" dirty="0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1312761F-869F-E2EC-56A5-0018ADEDD0A6}"/>
                    </a:ext>
                  </a:extLst>
                </p:cNvPr>
                <p:cNvSpPr txBox="1"/>
                <p:nvPr/>
              </p:nvSpPr>
              <p:spPr>
                <a:xfrm>
                  <a:off x="3174335" y="4775333"/>
                  <a:ext cx="9343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authz_ver_pt</a:t>
                  </a: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DD9D5856-8C25-0B81-CC6D-0B5FA204134F}"/>
                    </a:ext>
                  </a:extLst>
                </p:cNvPr>
                <p:cNvSpPr txBox="1"/>
                <p:nvPr/>
              </p:nvSpPr>
              <p:spPr>
                <a:xfrm>
                  <a:off x="3194192" y="3140906"/>
                  <a:ext cx="9343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authz_ver_uf</a:t>
                  </a:r>
                  <a:endParaRPr lang="en-GB" sz="1400" dirty="0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488E211-A166-3CB2-D424-A43670229E38}"/>
                    </a:ext>
                  </a:extLst>
                </p:cNvPr>
                <p:cNvSpPr txBox="1"/>
                <p:nvPr/>
              </p:nvSpPr>
              <p:spPr>
                <a:xfrm>
                  <a:off x="4936786" y="2385349"/>
                  <a:ext cx="895597" cy="361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750" dirty="0"/>
                    <a:t>RHP(uf)</a:t>
                  </a:r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CA073785-9BDB-EAE3-740F-3EFA1D5EE892}"/>
                    </a:ext>
                  </a:extLst>
                </p:cNvPr>
                <p:cNvSpPr txBox="1"/>
                <p:nvPr/>
              </p:nvSpPr>
              <p:spPr>
                <a:xfrm>
                  <a:off x="5036734" y="3883589"/>
                  <a:ext cx="908192" cy="361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750" dirty="0"/>
                    <a:t>RHP(pt)</a:t>
                  </a:r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0F16AB53-4347-CC15-D088-F77BB3900CDB}"/>
                    </a:ext>
                  </a:extLst>
                </p:cNvPr>
                <p:cNvSpPr txBox="1"/>
                <p:nvPr/>
              </p:nvSpPr>
              <p:spPr>
                <a:xfrm>
                  <a:off x="4348368" y="1714305"/>
                  <a:ext cx="8617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AuthzSuc ue</a:t>
                  </a:r>
                </a:p>
              </p:txBody>
            </p:sp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D02FB575-41CE-C4B9-A478-75E11F196696}"/>
                    </a:ext>
                  </a:extLst>
                </p:cNvPr>
                <p:cNvSpPr txBox="1"/>
                <p:nvPr/>
              </p:nvSpPr>
              <p:spPr>
                <a:xfrm>
                  <a:off x="4302907" y="3182931"/>
                  <a:ext cx="8617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AuthzSucuf</a:t>
                  </a:r>
                  <a:endParaRPr lang="en-GB" sz="1200" dirty="0"/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7389C344-489C-1A9F-8075-F4442B29B383}"/>
                    </a:ext>
                  </a:extLst>
                </p:cNvPr>
                <p:cNvSpPr txBox="1"/>
                <p:nvPr/>
              </p:nvSpPr>
              <p:spPr>
                <a:xfrm>
                  <a:off x="4295786" y="4801475"/>
                  <a:ext cx="8617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AuthzSucpt</a:t>
                  </a:r>
                  <a:endParaRPr lang="en-GB" sz="1200" dirty="0"/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D6A85F16-75E3-44B5-5A2D-3925D1625D86}"/>
                    </a:ext>
                  </a:extLst>
                </p:cNvPr>
                <p:cNvSpPr txBox="1"/>
                <p:nvPr/>
              </p:nvSpPr>
              <p:spPr>
                <a:xfrm>
                  <a:off x="5412340" y="1713926"/>
                  <a:ext cx="9742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authz_fail_ue</a:t>
                  </a:r>
                  <a:endParaRPr lang="en-GB" sz="1400" dirty="0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EFAFFCC3-590A-6A64-FA6E-2443755836C8}"/>
                    </a:ext>
                  </a:extLst>
                </p:cNvPr>
                <p:cNvSpPr txBox="1"/>
                <p:nvPr/>
              </p:nvSpPr>
              <p:spPr>
                <a:xfrm>
                  <a:off x="5457825" y="3183411"/>
                  <a:ext cx="9742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authz_fail_uf</a:t>
                  </a:r>
                  <a:endParaRPr lang="en-GB" sz="1400" dirty="0"/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F922557-E1CD-269D-A7CC-E6AD2A7B2D24}"/>
                    </a:ext>
                  </a:extLst>
                </p:cNvPr>
                <p:cNvSpPr txBox="1"/>
                <p:nvPr/>
              </p:nvSpPr>
              <p:spPr>
                <a:xfrm>
                  <a:off x="5478338" y="4790179"/>
                  <a:ext cx="9742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authz_fail_pt</a:t>
                  </a:r>
                </a:p>
              </p:txBody>
            </p:sp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B63DFBC9-D393-31CF-D754-B76EC01C3210}"/>
                    </a:ext>
                  </a:extLst>
                </p:cNvPr>
                <p:cNvSpPr txBox="1"/>
                <p:nvPr/>
              </p:nvSpPr>
              <p:spPr>
                <a:xfrm>
                  <a:off x="6413832" y="1818197"/>
                  <a:ext cx="10646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ue_resp</a:t>
                  </a:r>
                  <a:endParaRPr lang="en-GB" sz="1400" dirty="0"/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290254C-F454-4BF2-604C-EA312FD0C81E}"/>
                    </a:ext>
                  </a:extLst>
                </p:cNvPr>
                <p:cNvSpPr txBox="1"/>
                <p:nvPr/>
              </p:nvSpPr>
              <p:spPr>
                <a:xfrm>
                  <a:off x="6544223" y="3273165"/>
                  <a:ext cx="7489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err="1"/>
                    <a:t>uf_resp</a:t>
                  </a:r>
                  <a:endParaRPr lang="en-GB" sz="1400" dirty="0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772E38B1-9235-8DBB-DACA-AFF47C03BFCF}"/>
                    </a:ext>
                  </a:extLst>
                </p:cNvPr>
                <p:cNvSpPr txBox="1"/>
                <p:nvPr/>
              </p:nvSpPr>
              <p:spPr>
                <a:xfrm>
                  <a:off x="6645561" y="4906330"/>
                  <a:ext cx="8009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pt_resp</a:t>
                  </a:r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BFC168E-B1B1-7BF8-CC9D-873A492E25D2}"/>
                    </a:ext>
                  </a:extLst>
                </p:cNvPr>
                <p:cNvSpPr txBox="1"/>
                <p:nvPr/>
              </p:nvSpPr>
              <p:spPr>
                <a:xfrm>
                  <a:off x="3625910" y="2269061"/>
                  <a:ext cx="89559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400" dirty="0"/>
                    <a:t>ue_</a:t>
                  </a:r>
                  <a:br>
                    <a:rPr lang="en-GB" sz="1400" dirty="0"/>
                  </a:br>
                  <a:r>
                    <a:rPr lang="en-GB" sz="1400" dirty="0"/>
                    <a:t>local_act</a:t>
                  </a:r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E33235-7666-A015-1E2E-D27BD3C30110}"/>
                    </a:ext>
                  </a:extLst>
                </p:cNvPr>
                <p:cNvSpPr txBox="1"/>
                <p:nvPr/>
              </p:nvSpPr>
              <p:spPr>
                <a:xfrm>
                  <a:off x="4280074" y="5317292"/>
                  <a:ext cx="86177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400" dirty="0"/>
                    <a:t>pt_</a:t>
                  </a:r>
                  <a:br>
                    <a:rPr lang="en-GB" sz="1400" dirty="0"/>
                  </a:br>
                  <a:r>
                    <a:rPr lang="en-GB" sz="1400" dirty="0"/>
                    <a:t>local_act</a:t>
                  </a: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D02E9452-3778-B7C6-1658-81E5F1FC3389}"/>
                    </a:ext>
                  </a:extLst>
                </p:cNvPr>
                <p:cNvSpPr txBox="1"/>
                <p:nvPr/>
              </p:nvSpPr>
              <p:spPr>
                <a:xfrm>
                  <a:off x="3532961" y="3806014"/>
                  <a:ext cx="92008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400" dirty="0"/>
                    <a:t>uf_</a:t>
                  </a:r>
                  <a:br>
                    <a:rPr lang="en-GB" sz="1400" dirty="0"/>
                  </a:br>
                  <a:r>
                    <a:rPr lang="en-GB" sz="1400" dirty="0"/>
                    <a:t>local_act</a:t>
                  </a:r>
                </a:p>
              </p:txBody>
            </p: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63D4444D-A497-3CBB-CE46-D091B1098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0798" y="837102"/>
                <a:ext cx="968569" cy="329270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 w="28575" cmpd="dbl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43BD13-43ED-8632-1708-28A724B2B2CC}"/>
                  </a:ext>
                </a:extLst>
              </p:cNvPr>
              <p:cNvSpPr txBox="1"/>
              <p:nvPr/>
            </p:nvSpPr>
            <p:spPr>
              <a:xfrm>
                <a:off x="8964288" y="813381"/>
                <a:ext cx="95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RHP(ue)</a:t>
                </a: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48CF122-3F65-F0C8-7CC1-5E7E950796EA}"/>
                </a:ext>
              </a:extLst>
            </p:cNvPr>
            <p:cNvSpPr/>
            <p:nvPr/>
          </p:nvSpPr>
          <p:spPr>
            <a:xfrm>
              <a:off x="5385702" y="1284002"/>
              <a:ext cx="6595854" cy="1486703"/>
            </a:xfrm>
            <a:prstGeom prst="roundRect">
              <a:avLst/>
            </a:prstGeom>
            <a:noFill/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D9C4B8-7EBB-FB75-AE35-AB488B34AF37}"/>
                </a:ext>
              </a:extLst>
            </p:cNvPr>
            <p:cNvSpPr/>
            <p:nvPr/>
          </p:nvSpPr>
          <p:spPr>
            <a:xfrm>
              <a:off x="5385702" y="2826964"/>
              <a:ext cx="6595853" cy="150521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36C21A-C028-BBC3-6A78-553399348587}"/>
                </a:ext>
              </a:extLst>
            </p:cNvPr>
            <p:cNvSpPr/>
            <p:nvPr/>
          </p:nvSpPr>
          <p:spPr>
            <a:xfrm>
              <a:off x="5385700" y="4420581"/>
              <a:ext cx="6595854" cy="1391583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6A6F6-0C72-862F-3A3D-E320EEBE95FE}"/>
                </a:ext>
              </a:extLst>
            </p:cNvPr>
            <p:cNvSpPr txBox="1"/>
            <p:nvPr/>
          </p:nvSpPr>
          <p:spPr>
            <a:xfrm>
              <a:off x="5618463" y="2233804"/>
              <a:ext cx="1522079" cy="523220"/>
            </a:xfrm>
            <a:prstGeom prst="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ue = EPUpdProSt Endpoint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F18DBB-5FCD-EFB3-58E1-4AADF7FC1138}"/>
                </a:ext>
              </a:extLst>
            </p:cNvPr>
            <p:cNvSpPr txBox="1"/>
            <p:nvPr/>
          </p:nvSpPr>
          <p:spPr>
            <a:xfrm>
              <a:off x="5515057" y="3810585"/>
              <a:ext cx="1785296" cy="5232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uf = FunUpdProData</a:t>
              </a:r>
            </a:p>
            <a:p>
              <a:r>
                <a:rPr lang="en-GB" sz="1400" b="1" dirty="0"/>
                <a:t>Function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D0B15A-48CD-3785-349B-4AB88997D338}"/>
                </a:ext>
              </a:extLst>
            </p:cNvPr>
            <p:cNvSpPr txBox="1"/>
            <p:nvPr/>
          </p:nvSpPr>
          <p:spPr>
            <a:xfrm>
              <a:off x="5484633" y="5504387"/>
              <a:ext cx="1463306" cy="307777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pt = Project Table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C8E6575-4095-298A-0C84-2D841F3F7F97}"/>
              </a:ext>
            </a:extLst>
          </p:cNvPr>
          <p:cNvSpPr/>
          <p:nvPr/>
        </p:nvSpPr>
        <p:spPr>
          <a:xfrm>
            <a:off x="106090" y="0"/>
            <a:ext cx="39388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Case Study Scenario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256D7-320D-5222-DE5C-A407E4326FDA}"/>
              </a:ext>
            </a:extLst>
          </p:cNvPr>
          <p:cNvSpPr txBox="1"/>
          <p:nvPr/>
        </p:nvSpPr>
        <p:spPr>
          <a:xfrm>
            <a:off x="1500779" y="646331"/>
            <a:ext cx="259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2060"/>
                </a:solidFill>
              </a:rPr>
              <a:t>“Updating Project Status” </a:t>
            </a:r>
          </a:p>
          <a:p>
            <a:r>
              <a:rPr lang="en-GB" sz="1400" dirty="0">
                <a:solidFill>
                  <a:srgbClr val="002060"/>
                </a:solidFill>
              </a:rPr>
              <a:t>in “Project Management System”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6DA588-E880-5419-8989-10B6B8BBA397}"/>
              </a:ext>
            </a:extLst>
          </p:cNvPr>
          <p:cNvGrpSpPr/>
          <p:nvPr/>
        </p:nvGrpSpPr>
        <p:grpSpPr>
          <a:xfrm>
            <a:off x="4839783" y="362191"/>
            <a:ext cx="7246127" cy="1709983"/>
            <a:chOff x="1616697" y="1198354"/>
            <a:chExt cx="9921962" cy="223425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59D3C-0351-52D2-433E-B5E3A67E8E92}"/>
                </a:ext>
              </a:extLst>
            </p:cNvPr>
            <p:cNvGrpSpPr/>
            <p:nvPr/>
          </p:nvGrpSpPr>
          <p:grpSpPr>
            <a:xfrm>
              <a:off x="1727310" y="1237767"/>
              <a:ext cx="9711548" cy="2100184"/>
              <a:chOff x="1727310" y="1237767"/>
              <a:chExt cx="9711548" cy="210018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70FC91F-AF9A-7EC1-A183-88FE092B35C7}"/>
                  </a:ext>
                </a:extLst>
              </p:cNvPr>
              <p:cNvGrpSpPr/>
              <p:nvPr/>
            </p:nvGrpSpPr>
            <p:grpSpPr>
              <a:xfrm>
                <a:off x="1727310" y="1284224"/>
                <a:ext cx="9711548" cy="2053727"/>
                <a:chOff x="1372098" y="2505112"/>
                <a:chExt cx="9711548" cy="2053727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8587BD6B-9C31-CC4D-6C4E-FC724B4FD201}"/>
                    </a:ext>
                  </a:extLst>
                </p:cNvPr>
                <p:cNvSpPr/>
                <p:nvPr/>
              </p:nvSpPr>
              <p:spPr>
                <a:xfrm>
                  <a:off x="1372098" y="3436325"/>
                  <a:ext cx="1456234" cy="930826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     User1</a:t>
                  </a:r>
                  <a:br>
                    <a:rPr lang="en-GB" sz="1400" dirty="0">
                      <a:solidFill>
                        <a:schemeClr val="tx1"/>
                      </a:solidFill>
                    </a:rPr>
                  </a:br>
                  <a:r>
                    <a:rPr lang="en-GB" sz="1400" dirty="0">
                      <a:solidFill>
                        <a:schemeClr val="tx1"/>
                      </a:solidFill>
                    </a:rPr>
                    <a:t>(App User)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7153962-C62D-557D-FC61-5DE82FEA1D53}"/>
                    </a:ext>
                  </a:extLst>
                </p:cNvPr>
                <p:cNvSpPr/>
                <p:nvPr/>
              </p:nvSpPr>
              <p:spPr>
                <a:xfrm>
                  <a:off x="9776744" y="3461944"/>
                  <a:ext cx="1306902" cy="906244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dirty="0">
                      <a:solidFill>
                        <a:schemeClr val="tx1"/>
                      </a:solidFill>
                    </a:rPr>
                    <a:t>Project</a:t>
                  </a:r>
                  <a:br>
                    <a:rPr lang="en-GB" sz="1400" dirty="0">
                      <a:solidFill>
                        <a:schemeClr val="tx1"/>
                      </a:solidFill>
                    </a:rPr>
                  </a:br>
                  <a:r>
                    <a:rPr lang="en-GB" sz="14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en-GB" sz="1400" dirty="0" err="1">
                      <a:solidFill>
                        <a:schemeClr val="tx1"/>
                      </a:solidFill>
                    </a:rPr>
                    <a:t>db</a:t>
                  </a:r>
                  <a:r>
                    <a:rPr lang="en-GB" sz="1400" dirty="0">
                      <a:solidFill>
                        <a:schemeClr val="tx1"/>
                      </a:solidFill>
                    </a:rPr>
                    <a:t> table)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9D6D68E-52EE-AB82-5AA0-31AD2B7433CD}"/>
                    </a:ext>
                  </a:extLst>
                </p:cNvPr>
                <p:cNvSpPr/>
                <p:nvPr/>
              </p:nvSpPr>
              <p:spPr>
                <a:xfrm>
                  <a:off x="3991253" y="3440902"/>
                  <a:ext cx="1602119" cy="930826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1400" dirty="0" err="1">
                      <a:solidFill>
                        <a:schemeClr val="tx1"/>
                      </a:solidFill>
                    </a:rPr>
                    <a:t>EPUpdProSt</a:t>
                  </a:r>
                  <a:r>
                    <a:rPr lang="en-GB" sz="1400" dirty="0">
                      <a:solidFill>
                        <a:schemeClr val="tx1"/>
                      </a:solidFill>
                    </a:rPr>
                    <a:t> endpoint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E465A93-AD89-0C0E-591C-AEF2EDFA6251}"/>
                    </a:ext>
                  </a:extLst>
                </p:cNvPr>
                <p:cNvCxnSpPr>
                  <a:cxnSpLocks/>
                  <a:stCxn id="27" idx="3"/>
                  <a:endCxn id="29" idx="1"/>
                </p:cNvCxnSpPr>
                <p:nvPr/>
              </p:nvCxnSpPr>
              <p:spPr>
                <a:xfrm>
                  <a:off x="2828332" y="3901738"/>
                  <a:ext cx="1162921" cy="4577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1C52C6B4-D481-CCF8-04EB-C1CFBB7376E3}"/>
                    </a:ext>
                  </a:extLst>
                </p:cNvPr>
                <p:cNvCxnSpPr>
                  <a:cxnSpLocks/>
                  <a:stCxn id="29" idx="3"/>
                  <a:endCxn id="32" idx="1"/>
                </p:cNvCxnSpPr>
                <p:nvPr/>
              </p:nvCxnSpPr>
              <p:spPr>
                <a:xfrm flipV="1">
                  <a:off x="5593373" y="3901739"/>
                  <a:ext cx="1162921" cy="4576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F9567925-F7A5-24D7-108E-54E3AC4D663F}"/>
                    </a:ext>
                  </a:extLst>
                </p:cNvPr>
                <p:cNvSpPr/>
                <p:nvPr/>
              </p:nvSpPr>
              <p:spPr>
                <a:xfrm>
                  <a:off x="6756293" y="3436326"/>
                  <a:ext cx="2020446" cy="930826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err="1">
                      <a:solidFill>
                        <a:schemeClr val="tx1"/>
                      </a:solidFill>
                    </a:rPr>
                    <a:t>FunUpdProData</a:t>
                  </a:r>
                  <a:r>
                    <a:rPr lang="en-GB" sz="1400" dirty="0">
                      <a:solidFill>
                        <a:schemeClr val="tx1"/>
                      </a:solidFill>
                    </a:rPr>
                    <a:t>       </a:t>
                  </a:r>
                  <a:br>
                    <a:rPr lang="en-GB" sz="1400" dirty="0">
                      <a:solidFill>
                        <a:schemeClr val="tx1"/>
                      </a:solidFill>
                    </a:rPr>
                  </a:br>
                  <a:r>
                    <a:rPr lang="en-GB" sz="1400" dirty="0">
                      <a:solidFill>
                        <a:schemeClr val="tx1"/>
                      </a:solidFill>
                    </a:rPr>
                    <a:t> function</a:t>
                  </a:r>
                </a:p>
              </p:txBody>
            </p:sp>
            <p:pic>
              <p:nvPicPr>
                <p:cNvPr id="33" name="Graphic 2" descr="User with solid fill">
                  <a:extLst>
                    <a:ext uri="{FF2B5EF4-FFF2-40B4-BE49-F238E27FC236}">
                      <a16:creationId xmlns:a16="http://schemas.microsoft.com/office/drawing/2014/main" id="{EC7D20ED-9664-F1F1-223F-6AD5F68D1D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4201" y="3501755"/>
                  <a:ext cx="455315" cy="455315"/>
                </a:xfrm>
                <a:prstGeom prst="rect">
                  <a:avLst/>
                </a:prstGeom>
              </p:spPr>
            </p:pic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3356E2F-3DD4-B1E6-2EA0-F5264AB5E57B}"/>
                    </a:ext>
                  </a:extLst>
                </p:cNvPr>
                <p:cNvSpPr/>
                <p:nvPr/>
              </p:nvSpPr>
              <p:spPr>
                <a:xfrm>
                  <a:off x="9105528" y="4063950"/>
                  <a:ext cx="342428" cy="30777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3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01353F-D3C5-6C2F-D64A-E4632F24BED7}"/>
                    </a:ext>
                  </a:extLst>
                </p:cNvPr>
                <p:cNvSpPr/>
                <p:nvPr/>
              </p:nvSpPr>
              <p:spPr>
                <a:xfrm>
                  <a:off x="6071746" y="3992479"/>
                  <a:ext cx="342427" cy="30777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/>
                    <a:t>2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F4792CA-345F-3A62-35BD-C9C137DBD5D7}"/>
                    </a:ext>
                  </a:extLst>
                </p:cNvPr>
                <p:cNvSpPr/>
                <p:nvPr/>
              </p:nvSpPr>
              <p:spPr>
                <a:xfrm>
                  <a:off x="3218502" y="3991252"/>
                  <a:ext cx="342427" cy="30777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/>
                    <a:t>1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D0382752-392C-E899-FC33-81B83D2B6416}"/>
                    </a:ext>
                  </a:extLst>
                </p:cNvPr>
                <p:cNvSpPr/>
                <p:nvPr/>
              </p:nvSpPr>
              <p:spPr>
                <a:xfrm>
                  <a:off x="2680539" y="3349605"/>
                  <a:ext cx="1497349" cy="1209234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6D18E5D-CE61-BEBC-7BF1-D463BBA70ED2}"/>
                    </a:ext>
                  </a:extLst>
                </p:cNvPr>
                <p:cNvSpPr txBox="1"/>
                <p:nvPr/>
              </p:nvSpPr>
              <p:spPr>
                <a:xfrm>
                  <a:off x="2192371" y="2505112"/>
                  <a:ext cx="2475813" cy="844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Req1</a:t>
                  </a:r>
                  <a:r>
                    <a:rPr lang="en-GB" sz="1200" dirty="0"/>
                    <a:t> : the request which is made by User1 to an EPUpdProSt endpoint </a:t>
                  </a: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841D408-7FCB-3864-D4A5-2AEF3D4E2CA0}"/>
                  </a:ext>
                </a:extLst>
              </p:cNvPr>
              <p:cNvSpPr/>
              <p:nvPr/>
            </p:nvSpPr>
            <p:spPr>
              <a:xfrm>
                <a:off x="9006002" y="2092990"/>
                <a:ext cx="1251908" cy="1244960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D6C590-E319-1E58-0989-29EC0A4FA6FE}"/>
                  </a:ext>
                </a:extLst>
              </p:cNvPr>
              <p:cNvSpPr txBox="1"/>
              <p:nvPr/>
            </p:nvSpPr>
            <p:spPr>
              <a:xfrm>
                <a:off x="8116479" y="1237767"/>
                <a:ext cx="3251567" cy="84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Req3</a:t>
                </a:r>
                <a:r>
                  <a:rPr lang="en-GB" sz="1200" dirty="0"/>
                  <a:t> : the request which is made by Fun</a:t>
                </a:r>
                <a:r>
                  <a:rPr lang="en-GB" sz="1200" dirty="0">
                    <a:solidFill>
                      <a:schemeClr val="tx1"/>
                    </a:solidFill>
                  </a:rPr>
                  <a:t>UpdProData</a:t>
                </a:r>
                <a:r>
                  <a:rPr lang="en-GB" sz="1200" dirty="0"/>
                  <a:t> function to DB to update the status of Project1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C1C84F8-6EA7-FB9F-E8FD-64D00A52A35A}"/>
                  </a:ext>
                </a:extLst>
              </p:cNvPr>
              <p:cNvCxnSpPr>
                <a:cxnSpLocks/>
                <a:stCxn id="32" idx="3"/>
                <a:endCxn id="28" idx="1"/>
              </p:cNvCxnSpPr>
              <p:nvPr/>
            </p:nvCxnSpPr>
            <p:spPr>
              <a:xfrm>
                <a:off x="9131952" y="2680851"/>
                <a:ext cx="1000004" cy="13327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6156A50-8EA1-DF41-AF0B-F794EB3417A9}"/>
                  </a:ext>
                </a:extLst>
              </p:cNvPr>
              <p:cNvSpPr/>
              <p:nvPr/>
            </p:nvSpPr>
            <p:spPr>
              <a:xfrm>
                <a:off x="5924369" y="2128717"/>
                <a:ext cx="1334930" cy="1209232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571A94-DE2B-6792-C9B0-93FD011A36C6}"/>
                  </a:ext>
                </a:extLst>
              </p:cNvPr>
              <p:cNvSpPr txBox="1"/>
              <p:nvPr/>
            </p:nvSpPr>
            <p:spPr>
              <a:xfrm>
                <a:off x="4991001" y="1279286"/>
                <a:ext cx="3141650" cy="84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Req2</a:t>
                </a:r>
                <a:r>
                  <a:rPr lang="en-GB" sz="1200" dirty="0"/>
                  <a:t> : the request which is</a:t>
                </a:r>
                <a:br>
                  <a:rPr lang="en-GB" sz="1200" dirty="0"/>
                </a:br>
                <a:r>
                  <a:rPr lang="en-GB" sz="1200" dirty="0"/>
                  <a:t> made by EPUpdProSt to Fun</a:t>
                </a:r>
                <a:r>
                  <a:rPr lang="en-GB" sz="1200" dirty="0">
                    <a:solidFill>
                      <a:schemeClr val="tx1"/>
                    </a:solidFill>
                  </a:rPr>
                  <a:t>UpdProData</a:t>
                </a:r>
                <a:r>
                  <a:rPr lang="en-GB" sz="1200" dirty="0"/>
                  <a:t> Lambda function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E18D82-9451-A4AA-F547-EC70DD9EAD3D}"/>
                </a:ext>
              </a:extLst>
            </p:cNvPr>
            <p:cNvSpPr/>
            <p:nvPr/>
          </p:nvSpPr>
          <p:spPr>
            <a:xfrm>
              <a:off x="1616697" y="1198354"/>
              <a:ext cx="9921962" cy="223425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53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62BA-D6DD-1DFE-A5E8-081DCAADC5E2}"/>
              </a:ext>
            </a:extLst>
          </p:cNvPr>
          <p:cNvSpPr txBox="1"/>
          <p:nvPr/>
        </p:nvSpPr>
        <p:spPr>
          <a:xfrm>
            <a:off x="1264308" y="1263774"/>
            <a:ext cx="8372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Modelling request handling process in the AWS using graphical notation and Event-B Formalism,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RHP</a:t>
            </a:r>
            <a:r>
              <a:rPr lang="en-GB" sz="2400" dirty="0"/>
              <a:t> -&gt; Pattern to model a </a:t>
            </a:r>
            <a:r>
              <a:rPr lang="en-GB" sz="2400" b="1" dirty="0"/>
              <a:t>request life-cycle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Reusing RHP </a:t>
            </a:r>
            <a:r>
              <a:rPr lang="en-GB" sz="2400" dirty="0"/>
              <a:t>Pattern for multiple request to model a </a:t>
            </a:r>
            <a:r>
              <a:rPr lang="en-GB" sz="2400" b="1" dirty="0"/>
              <a:t>functionality</a:t>
            </a:r>
            <a:r>
              <a:rPr lang="en-GB" sz="2400" dirty="0"/>
              <a:t> of a </a:t>
            </a:r>
            <a:r>
              <a:rPr lang="en-GB" sz="2400" b="1" dirty="0"/>
              <a:t>serverless app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Developing guards and invariants to prevent any inconsistencies in policy to achieve effective authorization and security.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Event-B formalism </a:t>
            </a:r>
            <a:r>
              <a:rPr lang="en-GB" sz="2400" dirty="0"/>
              <a:t>for</a:t>
            </a:r>
            <a:r>
              <a:rPr lang="en-GB" sz="2400" b="1" dirty="0"/>
              <a:t> Authorization Mechanism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95EB4-40D6-872B-D8A9-EF9BCF276320}"/>
              </a:ext>
            </a:extLst>
          </p:cNvPr>
          <p:cNvSpPr/>
          <p:nvPr/>
        </p:nvSpPr>
        <p:spPr>
          <a:xfrm>
            <a:off x="113123" y="0"/>
            <a:ext cx="25624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Contribution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uture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0159">
            <a:off x="7479568" y="2426636"/>
            <a:ext cx="4062045" cy="27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B7CDF4-5F97-694A-B680-1BFA2AE1C04F}"/>
              </a:ext>
            </a:extLst>
          </p:cNvPr>
          <p:cNvSpPr/>
          <p:nvPr/>
        </p:nvSpPr>
        <p:spPr>
          <a:xfrm>
            <a:off x="9084039" y="374754"/>
            <a:ext cx="31079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Southampton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ED4D9-8753-7646-960C-C04140A96B41}"/>
              </a:ext>
            </a:extLst>
          </p:cNvPr>
          <p:cNvSpPr/>
          <p:nvPr/>
        </p:nvSpPr>
        <p:spPr>
          <a:xfrm>
            <a:off x="10231219" y="143921"/>
            <a:ext cx="17649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University 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A7718-B677-5E40-BB09-48BD0D45461E}"/>
              </a:ext>
            </a:extLst>
          </p:cNvPr>
          <p:cNvSpPr/>
          <p:nvPr/>
        </p:nvSpPr>
        <p:spPr>
          <a:xfrm>
            <a:off x="-5960" y="28385"/>
            <a:ext cx="25268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Future Work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334" y="1077174"/>
            <a:ext cx="75803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to model more case studies from different domains to show wider usability/usefulness of our approach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 add Authentication aspects in our modelling approach to formalize a more comprehensive approach to cloud native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To develop a RODIN extension to generate Event-B model from the patterns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To research on other cloud environments to develop our approach</a:t>
            </a:r>
          </a:p>
        </p:txBody>
      </p:sp>
    </p:spTree>
    <p:extLst>
      <p:ext uri="{BB962C8B-B14F-4D97-AF65-F5344CB8AC3E}">
        <p14:creationId xmlns:p14="http://schemas.microsoft.com/office/powerpoint/2010/main" val="241827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6D495-F07C-E949-8E67-F35E65534FE9}"/>
              </a:ext>
            </a:extLst>
          </p:cNvPr>
          <p:cNvSpPr/>
          <p:nvPr/>
        </p:nvSpPr>
        <p:spPr>
          <a:xfrm>
            <a:off x="9084039" y="374754"/>
            <a:ext cx="31079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Southampton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ED693-BAC9-FC48-9C17-FC5C1B9232B3}"/>
              </a:ext>
            </a:extLst>
          </p:cNvPr>
          <p:cNvSpPr/>
          <p:nvPr/>
        </p:nvSpPr>
        <p:spPr>
          <a:xfrm>
            <a:off x="10231219" y="143921"/>
            <a:ext cx="17649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University 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16B2-521E-3F49-9E78-47C51197C0E1}"/>
              </a:ext>
            </a:extLst>
          </p:cNvPr>
          <p:cNvSpPr/>
          <p:nvPr/>
        </p:nvSpPr>
        <p:spPr>
          <a:xfrm>
            <a:off x="4275497" y="2605188"/>
            <a:ext cx="28210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31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27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0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68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9F2CE4C-F7C2-437B-B8C8-2384E9814489}"/>
              </a:ext>
            </a:extLst>
          </p:cNvPr>
          <p:cNvGrpSpPr/>
          <p:nvPr/>
        </p:nvGrpSpPr>
        <p:grpSpPr>
          <a:xfrm>
            <a:off x="5770232" y="1367456"/>
            <a:ext cx="5898687" cy="3109838"/>
            <a:chOff x="564011" y="1338108"/>
            <a:chExt cx="6428511" cy="32333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235F4D-E345-4122-B3B3-8DFF5BDA1241}"/>
                </a:ext>
              </a:extLst>
            </p:cNvPr>
            <p:cNvGrpSpPr/>
            <p:nvPr/>
          </p:nvGrpSpPr>
          <p:grpSpPr>
            <a:xfrm>
              <a:off x="564011" y="1338108"/>
              <a:ext cx="6428511" cy="3108915"/>
              <a:chOff x="1972235" y="1280269"/>
              <a:chExt cx="6428511" cy="310891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128D3C4-C277-4976-9348-CD79292877A9}"/>
                  </a:ext>
                </a:extLst>
              </p:cNvPr>
              <p:cNvGrpSpPr/>
              <p:nvPr/>
            </p:nvGrpSpPr>
            <p:grpSpPr>
              <a:xfrm>
                <a:off x="1972235" y="1280269"/>
                <a:ext cx="6428511" cy="3083649"/>
                <a:chOff x="1506299" y="715493"/>
                <a:chExt cx="6428511" cy="308364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26DC75A2-0D67-4356-8CC3-BFBD991645AD}"/>
                    </a:ext>
                  </a:extLst>
                </p:cNvPr>
                <p:cNvGrpSpPr/>
                <p:nvPr/>
              </p:nvGrpSpPr>
              <p:grpSpPr>
                <a:xfrm>
                  <a:off x="1506299" y="715493"/>
                  <a:ext cx="6428511" cy="3083649"/>
                  <a:chOff x="2471848" y="1441425"/>
                  <a:chExt cx="7453346" cy="4322749"/>
                </a:xfrm>
              </p:grpSpPr>
              <p:pic>
                <p:nvPicPr>
                  <p:cNvPr id="11" name="Graphic 2" descr="User with solid fill">
                    <a:extLst>
                      <a:ext uri="{FF2B5EF4-FFF2-40B4-BE49-F238E27FC236}">
                        <a16:creationId xmlns:a16="http://schemas.microsoft.com/office/drawing/2014/main" id="{9F3245C6-AC8D-4F57-8A6D-E7E87F5DC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5747" t="12905" r="13259" b="13282"/>
                  <a:stretch/>
                </p:blipFill>
                <p:spPr>
                  <a:xfrm>
                    <a:off x="4703786" y="1656843"/>
                    <a:ext cx="814380" cy="846726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: Rounded Corners 80">
                    <a:extLst>
                      <a:ext uri="{FF2B5EF4-FFF2-40B4-BE49-F238E27FC236}">
                        <a16:creationId xmlns:a16="http://schemas.microsoft.com/office/drawing/2014/main" id="{9FE3DC55-158C-419E-A0A7-3266B681174B}"/>
                      </a:ext>
                    </a:extLst>
                  </p:cNvPr>
                  <p:cNvSpPr/>
                  <p:nvPr/>
                </p:nvSpPr>
                <p:spPr>
                  <a:xfrm>
                    <a:off x="2471848" y="1850072"/>
                    <a:ext cx="1150583" cy="444719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: Rounded Corners 80">
                    <a:extLst>
                      <a:ext uri="{FF2B5EF4-FFF2-40B4-BE49-F238E27FC236}">
                        <a16:creationId xmlns:a16="http://schemas.microsoft.com/office/drawing/2014/main" id="{0F2C57FD-A045-457E-84E4-3B6C9EDA6AE5}"/>
                      </a:ext>
                    </a:extLst>
                  </p:cNvPr>
                  <p:cNvSpPr/>
                  <p:nvPr/>
                </p:nvSpPr>
                <p:spPr>
                  <a:xfrm>
                    <a:off x="7978653" y="5319455"/>
                    <a:ext cx="1946541" cy="444719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" name="Elbow Connector 5">
                    <a:extLst>
                      <a:ext uri="{FF2B5EF4-FFF2-40B4-BE49-F238E27FC236}">
                        <a16:creationId xmlns:a16="http://schemas.microsoft.com/office/drawing/2014/main" id="{257DF9CF-E4E8-4FE5-A14C-8DD063FE379D}"/>
                      </a:ext>
                    </a:extLst>
                  </p:cNvPr>
                  <p:cNvCxnSpPr>
                    <a:cxnSpLocks/>
                    <a:stCxn id="11" idx="1"/>
                    <a:endCxn id="12" idx="3"/>
                  </p:cNvCxnSpPr>
                  <p:nvPr/>
                </p:nvCxnSpPr>
                <p:spPr>
                  <a:xfrm rot="10800000">
                    <a:off x="3622431" y="2072432"/>
                    <a:ext cx="1081354" cy="7775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801986C-D0D6-461E-A413-109E3B5C57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813" y="1680230"/>
                    <a:ext cx="1229610" cy="448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requester</a:t>
                    </a:r>
                  </a:p>
                </p:txBody>
              </p:sp>
              <p:sp>
                <p:nvSpPr>
                  <p:cNvPr id="18" name="Rectangle: Rounded Corners 80">
                    <a:extLst>
                      <a:ext uri="{FF2B5EF4-FFF2-40B4-BE49-F238E27FC236}">
                        <a16:creationId xmlns:a16="http://schemas.microsoft.com/office/drawing/2014/main" id="{2F79AB69-560E-4D83-803B-E527BFB8D986}"/>
                      </a:ext>
                    </a:extLst>
                  </p:cNvPr>
                  <p:cNvSpPr/>
                  <p:nvPr/>
                </p:nvSpPr>
                <p:spPr>
                  <a:xfrm>
                    <a:off x="4476808" y="2886768"/>
                    <a:ext cx="1083496" cy="474595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: Rounded Corners 80">
                    <a:extLst>
                      <a:ext uri="{FF2B5EF4-FFF2-40B4-BE49-F238E27FC236}">
                        <a16:creationId xmlns:a16="http://schemas.microsoft.com/office/drawing/2014/main" id="{03784463-45D4-46AE-933F-1A7666DC3341}"/>
                      </a:ext>
                    </a:extLst>
                  </p:cNvPr>
                  <p:cNvSpPr/>
                  <p:nvPr/>
                </p:nvSpPr>
                <p:spPr>
                  <a:xfrm>
                    <a:off x="4479936" y="3522544"/>
                    <a:ext cx="1083496" cy="453019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: Rounded Corners 80">
                    <a:extLst>
                      <a:ext uri="{FF2B5EF4-FFF2-40B4-BE49-F238E27FC236}">
                        <a16:creationId xmlns:a16="http://schemas.microsoft.com/office/drawing/2014/main" id="{FC5B0AFB-3CEA-4E4A-BA26-97DAFCD94D7C}"/>
                      </a:ext>
                    </a:extLst>
                  </p:cNvPr>
                  <p:cNvSpPr/>
                  <p:nvPr/>
                </p:nvSpPr>
                <p:spPr>
                  <a:xfrm>
                    <a:off x="6962587" y="2911502"/>
                    <a:ext cx="1089761" cy="453015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: Rounded Corners 80">
                    <a:extLst>
                      <a:ext uri="{FF2B5EF4-FFF2-40B4-BE49-F238E27FC236}">
                        <a16:creationId xmlns:a16="http://schemas.microsoft.com/office/drawing/2014/main" id="{D55A5E7E-3363-41E0-BC6F-A624F4243C42}"/>
                      </a:ext>
                    </a:extLst>
                  </p:cNvPr>
                  <p:cNvSpPr/>
                  <p:nvPr/>
                </p:nvSpPr>
                <p:spPr>
                  <a:xfrm>
                    <a:off x="6905738" y="3546094"/>
                    <a:ext cx="1146611" cy="453016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BC60B78-6E85-43A3-8333-9D0BE2B97AA6}"/>
                      </a:ext>
                    </a:extLst>
                  </p:cNvPr>
                  <p:cNvSpPr txBox="1"/>
                  <p:nvPr/>
                </p:nvSpPr>
                <p:spPr>
                  <a:xfrm>
                    <a:off x="4601891" y="2368260"/>
                    <a:ext cx="1153768" cy="448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endpoint</a:t>
                    </a:r>
                  </a:p>
                </p:txBody>
              </p:sp>
              <p:cxnSp>
                <p:nvCxnSpPr>
                  <p:cNvPr id="23" name="Elbow Connector 5">
                    <a:extLst>
                      <a:ext uri="{FF2B5EF4-FFF2-40B4-BE49-F238E27FC236}">
                        <a16:creationId xmlns:a16="http://schemas.microsoft.com/office/drawing/2014/main" id="{FCD50D21-EC33-4410-B13E-916B8469E7D1}"/>
                      </a:ext>
                    </a:extLst>
                  </p:cNvPr>
                  <p:cNvCxnSpPr>
                    <a:cxnSpLocks/>
                    <a:stCxn id="13" idx="0"/>
                    <a:endCxn id="20" idx="3"/>
                  </p:cNvCxnSpPr>
                  <p:nvPr/>
                </p:nvCxnSpPr>
                <p:spPr>
                  <a:xfrm rot="16200000" flipV="1">
                    <a:off x="7411415" y="3778945"/>
                    <a:ext cx="2181445" cy="899575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Elbow Connector 5">
                    <a:extLst>
                      <a:ext uri="{FF2B5EF4-FFF2-40B4-BE49-F238E27FC236}">
                        <a16:creationId xmlns:a16="http://schemas.microsoft.com/office/drawing/2014/main" id="{75657717-B39D-4953-8095-F87EDF2FEBBB}"/>
                      </a:ext>
                    </a:extLst>
                  </p:cNvPr>
                  <p:cNvCxnSpPr>
                    <a:cxnSpLocks/>
                    <a:stCxn id="13" idx="0"/>
                    <a:endCxn id="21" idx="3"/>
                  </p:cNvCxnSpPr>
                  <p:nvPr/>
                </p:nvCxnSpPr>
                <p:spPr>
                  <a:xfrm rot="16200000" flipV="1">
                    <a:off x="7728711" y="4096241"/>
                    <a:ext cx="1546853" cy="899575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Elbow Connector 5">
                    <a:extLst>
                      <a:ext uri="{FF2B5EF4-FFF2-40B4-BE49-F238E27FC236}">
                        <a16:creationId xmlns:a16="http://schemas.microsoft.com/office/drawing/2014/main" id="{07603BE9-A1DC-4C50-BEE2-5BE1594DC0DC}"/>
                      </a:ext>
                    </a:extLst>
                  </p:cNvPr>
                  <p:cNvCxnSpPr>
                    <a:cxnSpLocks/>
                    <a:stCxn id="12" idx="2"/>
                    <a:endCxn id="18" idx="1"/>
                  </p:cNvCxnSpPr>
                  <p:nvPr/>
                </p:nvCxnSpPr>
                <p:spPr>
                  <a:xfrm rot="16200000" flipH="1">
                    <a:off x="3347336" y="1994594"/>
                    <a:ext cx="829274" cy="1429668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Elbow Connector 5">
                    <a:extLst>
                      <a:ext uri="{FF2B5EF4-FFF2-40B4-BE49-F238E27FC236}">
                        <a16:creationId xmlns:a16="http://schemas.microsoft.com/office/drawing/2014/main" id="{8F243276-4245-4B36-9172-73FE534B9534}"/>
                      </a:ext>
                    </a:extLst>
                  </p:cNvPr>
                  <p:cNvCxnSpPr>
                    <a:cxnSpLocks/>
                    <a:stCxn id="12" idx="2"/>
                    <a:endCxn id="19" idx="1"/>
                  </p:cNvCxnSpPr>
                  <p:nvPr/>
                </p:nvCxnSpPr>
                <p:spPr>
                  <a:xfrm rot="16200000" flipH="1">
                    <a:off x="3036406" y="2305524"/>
                    <a:ext cx="1454263" cy="1432796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EABB7D2-0DA3-48E9-A473-3FF135D09E22}"/>
                      </a:ext>
                    </a:extLst>
                  </p:cNvPr>
                  <p:cNvSpPr txBox="1"/>
                  <p:nvPr/>
                </p:nvSpPr>
                <p:spPr>
                  <a:xfrm>
                    <a:off x="8135534" y="2747976"/>
                    <a:ext cx="948691" cy="448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sta_act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C859D10-90E9-4B7E-87C7-257CF374D703}"/>
                      </a:ext>
                    </a:extLst>
                  </p:cNvPr>
                  <p:cNvSpPr txBox="1"/>
                  <p:nvPr/>
                </p:nvSpPr>
                <p:spPr>
                  <a:xfrm>
                    <a:off x="8111775" y="3383462"/>
                    <a:ext cx="916998" cy="448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sta_res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21D507F-5848-4803-9B14-98F400013F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82944" y="2722512"/>
                    <a:ext cx="980449" cy="448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 err="1"/>
                      <a:t>req_act</a:t>
                    </a:r>
                    <a:endParaRPr lang="en-GB" sz="1400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5E3B949-DDC6-416E-8FFF-2ACC19C7160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1230" y="3329857"/>
                    <a:ext cx="980449" cy="4485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 err="1"/>
                      <a:t>req_res</a:t>
                    </a:r>
                    <a:endParaRPr lang="en-GB" sz="1400" dirty="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C4C0849-C087-4BD6-9C38-3E06532C99A1}"/>
                      </a:ext>
                    </a:extLst>
                  </p:cNvPr>
                  <p:cNvSpPr/>
                  <p:nvPr/>
                </p:nvSpPr>
                <p:spPr>
                  <a:xfrm>
                    <a:off x="3823574" y="1441425"/>
                    <a:ext cx="5481136" cy="2983705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9E43455-FD81-4351-BE2A-C37BFEB99FA3}"/>
                      </a:ext>
                    </a:extLst>
                  </p:cNvPr>
                  <p:cNvSpPr txBox="1"/>
                  <p:nvPr/>
                </p:nvSpPr>
                <p:spPr>
                  <a:xfrm>
                    <a:off x="5711204" y="2161034"/>
                    <a:ext cx="1089761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7200" b="1">
                        <a:solidFill>
                          <a:srgbClr val="C00000"/>
                        </a:solidFill>
                        <a:latin typeface="Consolas" panose="020B0609020204030204" pitchFamily="49" charset="0"/>
                      </a:rPr>
                      <a:t>⊆</a:t>
                    </a:r>
                    <a:endParaRPr lang="en-GB" sz="7200" b="1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6" name="Rectangle: Rounded Corners 80">
                  <a:extLst>
                    <a:ext uri="{FF2B5EF4-FFF2-40B4-BE49-F238E27FC236}">
                      <a16:creationId xmlns:a16="http://schemas.microsoft.com/office/drawing/2014/main" id="{74E817C7-8E67-4939-95ED-68C8164FE0FA}"/>
                    </a:ext>
                  </a:extLst>
                </p:cNvPr>
                <p:cNvSpPr/>
                <p:nvPr/>
              </p:nvSpPr>
              <p:spPr>
                <a:xfrm>
                  <a:off x="4938601" y="3019053"/>
                  <a:ext cx="936939" cy="29052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Elbow Connector 5">
                  <a:extLst>
                    <a:ext uri="{FF2B5EF4-FFF2-40B4-BE49-F238E27FC236}">
                      <a16:creationId xmlns:a16="http://schemas.microsoft.com/office/drawing/2014/main" id="{2D54D677-6869-4261-9F15-65E1C68D90C0}"/>
                    </a:ext>
                  </a:extLst>
                </p:cNvPr>
                <p:cNvCxnSpPr>
                  <a:cxnSpLocks/>
                  <a:stCxn id="13" idx="0"/>
                  <a:endCxn id="6" idx="3"/>
                </p:cNvCxnSpPr>
                <p:nvPr/>
              </p:nvCxnSpPr>
              <p:spPr>
                <a:xfrm rot="16200000" flipV="1">
                  <a:off x="6326660" y="2713195"/>
                  <a:ext cx="317587" cy="1219824"/>
                </a:xfrm>
                <a:prstGeom prst="bentConnector2">
                  <a:avLst/>
                </a:prstGeom>
                <a:ln w="190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1DBEDF-092E-444A-A478-0E5A82F29F3E}"/>
                    </a:ext>
                  </a:extLst>
                </p:cNvPr>
                <p:cNvSpPr txBox="1"/>
                <p:nvPr/>
              </p:nvSpPr>
              <p:spPr>
                <a:xfrm>
                  <a:off x="6408306" y="2860039"/>
                  <a:ext cx="760230" cy="320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/>
                    <a:t>sta_ef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DF4F06-743A-48A4-939C-EE587E256C63}"/>
                  </a:ext>
                </a:extLst>
              </p:cNvPr>
              <p:cNvSpPr txBox="1"/>
              <p:nvPr/>
            </p:nvSpPr>
            <p:spPr>
              <a:xfrm>
                <a:off x="5959202" y="2302273"/>
                <a:ext cx="811456" cy="35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action</a:t>
                </a:r>
                <a:endParaRPr lang="en-GB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1714B6-582B-41BD-ABD2-6F1F119ED9B1}"/>
                  </a:ext>
                </a:extLst>
              </p:cNvPr>
              <p:cNvSpPr txBox="1"/>
              <p:nvPr/>
            </p:nvSpPr>
            <p:spPr>
              <a:xfrm>
                <a:off x="5784714" y="2757691"/>
                <a:ext cx="1100992" cy="35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resource</a:t>
                </a:r>
                <a:endParaRPr lang="en-GB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7C6122-A375-4B81-BA9D-4E29C60578C7}"/>
                  </a:ext>
                </a:extLst>
              </p:cNvPr>
              <p:cNvSpPr txBox="1"/>
              <p:nvPr/>
            </p:nvSpPr>
            <p:spPr>
              <a:xfrm>
                <a:off x="3677705" y="2751190"/>
                <a:ext cx="1073639" cy="35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resource</a:t>
                </a:r>
                <a:endParaRPr lang="en-GB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056896-2311-41A1-8F7D-154F78BF3E95}"/>
                  </a:ext>
                </a:extLst>
              </p:cNvPr>
              <p:cNvSpPr txBox="1"/>
              <p:nvPr/>
            </p:nvSpPr>
            <p:spPr>
              <a:xfrm>
                <a:off x="3822049" y="2294185"/>
                <a:ext cx="811457" cy="35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action</a:t>
                </a:r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86E14D-FE6F-4F3B-9D2A-83973A24ADB9}"/>
                  </a:ext>
                </a:extLst>
              </p:cNvPr>
              <p:cNvSpPr txBox="1"/>
              <p:nvPr/>
            </p:nvSpPr>
            <p:spPr>
              <a:xfrm>
                <a:off x="6809104" y="4037179"/>
                <a:ext cx="1553428" cy="35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/>
                  <a:t>e</a:t>
                </a:r>
                <a:r>
                  <a:rPr lang="en-GB" sz="1600">
                    <a:solidFill>
                      <a:schemeClr val="tx1"/>
                    </a:solidFill>
                  </a:rPr>
                  <a:t>xt_statement</a:t>
                </a:r>
                <a:endParaRPr lang="en-GB" sz="16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D19E8C-8D81-4DDB-B517-BBC0A4F9AA26}"/>
                  </a:ext>
                </a:extLst>
              </p:cNvPr>
              <p:cNvSpPr txBox="1"/>
              <p:nvPr/>
            </p:nvSpPr>
            <p:spPr>
              <a:xfrm>
                <a:off x="2037107" y="1519945"/>
                <a:ext cx="1100992" cy="35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request</a:t>
                </a:r>
                <a:endParaRPr lang="en-GB"/>
              </a:p>
            </p:txBody>
          </p:sp>
        </p:grpSp>
        <p:cxnSp>
          <p:nvCxnSpPr>
            <p:cNvPr id="48" name="Elbow Connector 5">
              <a:extLst>
                <a:ext uri="{FF2B5EF4-FFF2-40B4-BE49-F238E27FC236}">
                  <a16:creationId xmlns:a16="http://schemas.microsoft.com/office/drawing/2014/main" id="{10A008E2-8AB9-4698-BDE4-DD5D1E0F960F}"/>
                </a:ext>
              </a:extLst>
            </p:cNvPr>
            <p:cNvCxnSpPr>
              <a:cxnSpLocks/>
              <a:stCxn id="19" idx="2"/>
              <a:endCxn id="13" idx="1"/>
            </p:cNvCxnSpPr>
            <p:nvPr/>
          </p:nvCxnSpPr>
          <p:spPr>
            <a:xfrm rot="16200000" flipH="1">
              <a:off x="3479792" y="2429298"/>
              <a:ext cx="1117292" cy="2550385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80">
              <a:extLst>
                <a:ext uri="{FF2B5EF4-FFF2-40B4-BE49-F238E27FC236}">
                  <a16:creationId xmlns:a16="http://schemas.microsoft.com/office/drawing/2014/main" id="{04A0991E-9A0A-4F6F-8269-5EEB3712C1A3}"/>
                </a:ext>
              </a:extLst>
            </p:cNvPr>
            <p:cNvSpPr/>
            <p:nvPr/>
          </p:nvSpPr>
          <p:spPr>
            <a:xfrm>
              <a:off x="4412757" y="1722461"/>
              <a:ext cx="939919" cy="33516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138596-7CA3-4F1D-BD4E-D40574697D24}"/>
                </a:ext>
              </a:extLst>
            </p:cNvPr>
            <p:cNvSpPr txBox="1"/>
            <p:nvPr/>
          </p:nvSpPr>
          <p:spPr>
            <a:xfrm>
              <a:off x="4403061" y="1707418"/>
              <a:ext cx="1026636" cy="352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>
                  <a:solidFill>
                    <a:schemeClr val="tx1"/>
                  </a:solidFill>
                </a:rPr>
                <a:t>principal</a:t>
              </a:r>
              <a:endParaRPr lang="en-GB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F2D02-F446-475F-B28B-B41D611E304E}"/>
                </a:ext>
              </a:extLst>
            </p:cNvPr>
            <p:cNvSpPr txBox="1"/>
            <p:nvPr/>
          </p:nvSpPr>
          <p:spPr>
            <a:xfrm>
              <a:off x="5373879" y="1613415"/>
              <a:ext cx="818246" cy="32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/>
                <a:t>sta_pr</a:t>
              </a:r>
            </a:p>
          </p:txBody>
        </p:sp>
        <p:cxnSp>
          <p:nvCxnSpPr>
            <p:cNvPr id="79" name="Elbow Connector 5">
              <a:extLst>
                <a:ext uri="{FF2B5EF4-FFF2-40B4-BE49-F238E27FC236}">
                  <a16:creationId xmlns:a16="http://schemas.microsoft.com/office/drawing/2014/main" id="{34F3BD3D-7917-4FFA-A6FF-DF1600BD41F4}"/>
                </a:ext>
              </a:extLst>
            </p:cNvPr>
            <p:cNvCxnSpPr>
              <a:cxnSpLocks/>
              <a:stCxn id="13" idx="0"/>
              <a:endCxn id="76" idx="3"/>
            </p:cNvCxnSpPr>
            <p:nvPr/>
          </p:nvCxnSpPr>
          <p:spPr>
            <a:xfrm rot="16200000" flipV="1">
              <a:off x="4645643" y="2597080"/>
              <a:ext cx="2214470" cy="80040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382E84E-E853-440B-8A4C-1EEEA47691B3}"/>
                </a:ext>
              </a:extLst>
            </p:cNvPr>
            <p:cNvSpPr txBox="1"/>
            <p:nvPr/>
          </p:nvSpPr>
          <p:spPr>
            <a:xfrm>
              <a:off x="4040025" y="3610549"/>
              <a:ext cx="867710" cy="352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>
                  <a:solidFill>
                    <a:schemeClr val="tx1"/>
                  </a:solidFill>
                </a:rPr>
                <a:t>EFFECT</a:t>
              </a:r>
              <a:endParaRPr lang="en-GB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7147868-C5F1-4BB0-92F5-588748B9402C}"/>
                </a:ext>
              </a:extLst>
            </p:cNvPr>
            <p:cNvSpPr txBox="1"/>
            <p:nvPr/>
          </p:nvSpPr>
          <p:spPr>
            <a:xfrm>
              <a:off x="3079629" y="4251499"/>
              <a:ext cx="1987120" cy="32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/>
                <a:t>resource_permission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A3AA37B-39F4-433C-ACCE-7C64CB7AEC17}"/>
              </a:ext>
            </a:extLst>
          </p:cNvPr>
          <p:cNvGrpSpPr/>
          <p:nvPr/>
        </p:nvGrpSpPr>
        <p:grpSpPr>
          <a:xfrm>
            <a:off x="483135" y="1061509"/>
            <a:ext cx="5312038" cy="3426807"/>
            <a:chOff x="719960" y="2749121"/>
            <a:chExt cx="5312038" cy="3426807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0040192-6C22-4650-89CD-B7CAAEDEC5A2}"/>
                </a:ext>
              </a:extLst>
            </p:cNvPr>
            <p:cNvGrpSpPr/>
            <p:nvPr/>
          </p:nvGrpSpPr>
          <p:grpSpPr>
            <a:xfrm>
              <a:off x="719960" y="2749121"/>
              <a:ext cx="5312038" cy="3405596"/>
              <a:chOff x="1972235" y="402771"/>
              <a:chExt cx="5838147" cy="3444160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20706233-4C3C-4478-B926-CE38EDC7D792}"/>
                  </a:ext>
                </a:extLst>
              </p:cNvPr>
              <p:cNvGrpSpPr/>
              <p:nvPr/>
            </p:nvGrpSpPr>
            <p:grpSpPr>
              <a:xfrm>
                <a:off x="1972235" y="402771"/>
                <a:ext cx="5716815" cy="3444160"/>
                <a:chOff x="1506299" y="-162005"/>
                <a:chExt cx="5716815" cy="3444160"/>
              </a:xfrm>
            </p:grpSpPr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88E32CF0-E891-48CE-94C4-F4A132BE8F0B}"/>
                    </a:ext>
                  </a:extLst>
                </p:cNvPr>
                <p:cNvGrpSpPr/>
                <p:nvPr/>
              </p:nvGrpSpPr>
              <p:grpSpPr>
                <a:xfrm>
                  <a:off x="1506299" y="-162005"/>
                  <a:ext cx="5716815" cy="3099827"/>
                  <a:chOff x="2471848" y="211323"/>
                  <a:chExt cx="6628191" cy="4345427"/>
                </a:xfrm>
              </p:grpSpPr>
              <p:pic>
                <p:nvPicPr>
                  <p:cNvPr id="210" name="Graphic 2" descr="User with solid fill">
                    <a:extLst>
                      <a:ext uri="{FF2B5EF4-FFF2-40B4-BE49-F238E27FC236}">
                        <a16:creationId xmlns:a16="http://schemas.microsoft.com/office/drawing/2014/main" id="{013A81D9-0DC5-44C2-ABAC-273D9CAE49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90254" y="211323"/>
                    <a:ext cx="1147120" cy="1147120"/>
                  </a:xfrm>
                  <a:prstGeom prst="rect">
                    <a:avLst/>
                  </a:prstGeom>
                </p:spPr>
              </p:pic>
              <p:sp>
                <p:nvSpPr>
                  <p:cNvPr id="211" name="Rectangle: Rounded Corners 80">
                    <a:extLst>
                      <a:ext uri="{FF2B5EF4-FFF2-40B4-BE49-F238E27FC236}">
                        <a16:creationId xmlns:a16="http://schemas.microsoft.com/office/drawing/2014/main" id="{9FB3CA34-87C4-426B-A150-C8042A18BD7E}"/>
                      </a:ext>
                    </a:extLst>
                  </p:cNvPr>
                  <p:cNvSpPr/>
                  <p:nvPr/>
                </p:nvSpPr>
                <p:spPr>
                  <a:xfrm>
                    <a:off x="2471848" y="1850072"/>
                    <a:ext cx="1150583" cy="444719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" name="Rectangle: Rounded Corners 80">
                    <a:extLst>
                      <a:ext uri="{FF2B5EF4-FFF2-40B4-BE49-F238E27FC236}">
                        <a16:creationId xmlns:a16="http://schemas.microsoft.com/office/drawing/2014/main" id="{64433735-B9D8-439F-B697-DD5DB22D8CDA}"/>
                      </a:ext>
                    </a:extLst>
                  </p:cNvPr>
                  <p:cNvSpPr/>
                  <p:nvPr/>
                </p:nvSpPr>
                <p:spPr>
                  <a:xfrm>
                    <a:off x="7768645" y="1850074"/>
                    <a:ext cx="1331394" cy="444719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3" name="Elbow Connector 5">
                    <a:extLst>
                      <a:ext uri="{FF2B5EF4-FFF2-40B4-BE49-F238E27FC236}">
                        <a16:creationId xmlns:a16="http://schemas.microsoft.com/office/drawing/2014/main" id="{BAEA39B6-5F63-4EDF-BECE-6471125CA6F4}"/>
                      </a:ext>
                    </a:extLst>
                  </p:cNvPr>
                  <p:cNvCxnSpPr>
                    <a:stCxn id="210" idx="1"/>
                    <a:endCxn id="211" idx="0"/>
                  </p:cNvCxnSpPr>
                  <p:nvPr/>
                </p:nvCxnSpPr>
                <p:spPr>
                  <a:xfrm rot="10800000" flipV="1">
                    <a:off x="3047140" y="784882"/>
                    <a:ext cx="2343114" cy="1065189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Elbow Connector 7">
                    <a:extLst>
                      <a:ext uri="{FF2B5EF4-FFF2-40B4-BE49-F238E27FC236}">
                        <a16:creationId xmlns:a16="http://schemas.microsoft.com/office/drawing/2014/main" id="{09C4560E-B6D8-4C61-95CD-3EAE9FF0559B}"/>
                      </a:ext>
                    </a:extLst>
                  </p:cNvPr>
                  <p:cNvCxnSpPr>
                    <a:cxnSpLocks/>
                    <a:stCxn id="210" idx="3"/>
                    <a:endCxn id="212" idx="0"/>
                  </p:cNvCxnSpPr>
                  <p:nvPr/>
                </p:nvCxnSpPr>
                <p:spPr>
                  <a:xfrm>
                    <a:off x="6537373" y="784883"/>
                    <a:ext cx="1896969" cy="1065191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874E98A7-1B83-49EE-8631-1A1CB4C5DF90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974" y="724825"/>
                    <a:ext cx="1504010" cy="436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requester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9D8C373A-71D3-45F5-A40D-9FA747E5FD24}"/>
                      </a:ext>
                    </a:extLst>
                  </p:cNvPr>
                  <p:cNvSpPr txBox="1"/>
                  <p:nvPr/>
                </p:nvSpPr>
                <p:spPr>
                  <a:xfrm>
                    <a:off x="6561199" y="716483"/>
                    <a:ext cx="1925889" cy="436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actor_permission</a:t>
                    </a:r>
                  </a:p>
                </p:txBody>
              </p:sp>
              <p:sp>
                <p:nvSpPr>
                  <p:cNvPr id="217" name="Rectangle: Rounded Corners 80">
                    <a:extLst>
                      <a:ext uri="{FF2B5EF4-FFF2-40B4-BE49-F238E27FC236}">
                        <a16:creationId xmlns:a16="http://schemas.microsoft.com/office/drawing/2014/main" id="{AF758509-ADE1-4CF1-8C03-0C2A6070CCEC}"/>
                      </a:ext>
                    </a:extLst>
                  </p:cNvPr>
                  <p:cNvSpPr/>
                  <p:nvPr/>
                </p:nvSpPr>
                <p:spPr>
                  <a:xfrm>
                    <a:off x="3833450" y="3865374"/>
                    <a:ext cx="1083496" cy="426574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8" name="Rectangle: Rounded Corners 80">
                    <a:extLst>
                      <a:ext uri="{FF2B5EF4-FFF2-40B4-BE49-F238E27FC236}">
                        <a16:creationId xmlns:a16="http://schemas.microsoft.com/office/drawing/2014/main" id="{88F599F0-18C3-46C9-81BD-959F9A058438}"/>
                      </a:ext>
                    </a:extLst>
                  </p:cNvPr>
                  <p:cNvSpPr/>
                  <p:nvPr/>
                </p:nvSpPr>
                <p:spPr>
                  <a:xfrm>
                    <a:off x="3833450" y="3147550"/>
                    <a:ext cx="1083496" cy="453019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9" name="Rectangle: Rounded Corners 80">
                    <a:extLst>
                      <a:ext uri="{FF2B5EF4-FFF2-40B4-BE49-F238E27FC236}">
                        <a16:creationId xmlns:a16="http://schemas.microsoft.com/office/drawing/2014/main" id="{07B19A61-D02C-4530-BF69-76D262873B54}"/>
                      </a:ext>
                    </a:extLst>
                  </p:cNvPr>
                  <p:cNvSpPr/>
                  <p:nvPr/>
                </p:nvSpPr>
                <p:spPr>
                  <a:xfrm>
                    <a:off x="6594223" y="3894257"/>
                    <a:ext cx="1089761" cy="397690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0" name="Rectangle: Rounded Corners 80">
                    <a:extLst>
                      <a:ext uri="{FF2B5EF4-FFF2-40B4-BE49-F238E27FC236}">
                        <a16:creationId xmlns:a16="http://schemas.microsoft.com/office/drawing/2014/main" id="{8C760BA0-32E2-4D83-8BB1-B039FE1FFC80}"/>
                      </a:ext>
                    </a:extLst>
                  </p:cNvPr>
                  <p:cNvSpPr/>
                  <p:nvPr/>
                </p:nvSpPr>
                <p:spPr>
                  <a:xfrm>
                    <a:off x="6537373" y="3147552"/>
                    <a:ext cx="1146611" cy="453016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2A038352-0833-4642-8FA2-6AA0F53098DE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743" y="1192157"/>
                    <a:ext cx="735711" cy="436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actor</a:t>
                    </a:r>
                    <a:endParaRPr lang="en-GB" sz="1600"/>
                  </a:p>
                </p:txBody>
              </p:sp>
              <p:cxnSp>
                <p:nvCxnSpPr>
                  <p:cNvPr id="222" name="Elbow Connector 5">
                    <a:extLst>
                      <a:ext uri="{FF2B5EF4-FFF2-40B4-BE49-F238E27FC236}">
                        <a16:creationId xmlns:a16="http://schemas.microsoft.com/office/drawing/2014/main" id="{1FB51D3E-5229-4704-9D22-9B7CAEE96120}"/>
                      </a:ext>
                    </a:extLst>
                  </p:cNvPr>
                  <p:cNvCxnSpPr>
                    <a:cxnSpLocks/>
                    <a:stCxn id="212" idx="2"/>
                    <a:endCxn id="219" idx="3"/>
                  </p:cNvCxnSpPr>
                  <p:nvPr/>
                </p:nvCxnSpPr>
                <p:spPr>
                  <a:xfrm rot="5400000">
                    <a:off x="7160009" y="2818768"/>
                    <a:ext cx="1798310" cy="750358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Elbow Connector 5">
                    <a:extLst>
                      <a:ext uri="{FF2B5EF4-FFF2-40B4-BE49-F238E27FC236}">
                        <a16:creationId xmlns:a16="http://schemas.microsoft.com/office/drawing/2014/main" id="{225A8160-4280-46AC-A43D-E921C9A46BBD}"/>
                      </a:ext>
                    </a:extLst>
                  </p:cNvPr>
                  <p:cNvCxnSpPr>
                    <a:cxnSpLocks/>
                    <a:stCxn id="212" idx="2"/>
                    <a:endCxn id="220" idx="3"/>
                  </p:cNvCxnSpPr>
                  <p:nvPr/>
                </p:nvCxnSpPr>
                <p:spPr>
                  <a:xfrm rot="5400000">
                    <a:off x="7519529" y="2459247"/>
                    <a:ext cx="1079268" cy="750358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Elbow Connector 5">
                    <a:extLst>
                      <a:ext uri="{FF2B5EF4-FFF2-40B4-BE49-F238E27FC236}">
                        <a16:creationId xmlns:a16="http://schemas.microsoft.com/office/drawing/2014/main" id="{D95A785E-0AF5-4AA9-A647-44C73FFB2632}"/>
                      </a:ext>
                    </a:extLst>
                  </p:cNvPr>
                  <p:cNvCxnSpPr>
                    <a:cxnSpLocks/>
                    <a:stCxn id="211" idx="2"/>
                    <a:endCxn id="217" idx="1"/>
                  </p:cNvCxnSpPr>
                  <p:nvPr/>
                </p:nvCxnSpPr>
                <p:spPr>
                  <a:xfrm rot="16200000" flipH="1">
                    <a:off x="2548360" y="2793570"/>
                    <a:ext cx="1783869" cy="786311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Elbow Connector 5">
                    <a:extLst>
                      <a:ext uri="{FF2B5EF4-FFF2-40B4-BE49-F238E27FC236}">
                        <a16:creationId xmlns:a16="http://schemas.microsoft.com/office/drawing/2014/main" id="{3DC3F8D0-FAC7-47BE-97B8-AE28D96FE51E}"/>
                      </a:ext>
                    </a:extLst>
                  </p:cNvPr>
                  <p:cNvCxnSpPr>
                    <a:cxnSpLocks/>
                    <a:stCxn id="211" idx="2"/>
                    <a:endCxn id="218" idx="1"/>
                  </p:cNvCxnSpPr>
                  <p:nvPr/>
                </p:nvCxnSpPr>
                <p:spPr>
                  <a:xfrm rot="16200000" flipH="1">
                    <a:off x="2900660" y="2441269"/>
                    <a:ext cx="1079269" cy="786311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785FA1A5-C773-4DDD-B6AF-3EB801F1F4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06873" y="3621019"/>
                    <a:ext cx="948691" cy="436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sta_act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68B15199-004B-470F-995A-5A13C100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7588064" y="2851087"/>
                    <a:ext cx="916998" cy="436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sta_res</a:t>
                    </a: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BB5AB578-BB16-4529-8B20-1F26E24559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030" y="3643735"/>
                    <a:ext cx="980450" cy="436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 err="1"/>
                      <a:t>req_act</a:t>
                    </a:r>
                    <a:endParaRPr lang="en-GB" sz="1400" dirty="0"/>
                  </a:p>
                </p:txBody>
              </p: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C1A62B89-2A57-429A-950D-A0765FA13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476" y="2866411"/>
                    <a:ext cx="1058112" cy="436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 err="1"/>
                      <a:t>req_res</a:t>
                    </a:r>
                    <a:endParaRPr lang="en-GB" sz="1400" dirty="0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7F7C6B29-7A4C-4DC3-A043-AC1932CE762B}"/>
                      </a:ext>
                    </a:extLst>
                  </p:cNvPr>
                  <p:cNvSpPr/>
                  <p:nvPr/>
                </p:nvSpPr>
                <p:spPr>
                  <a:xfrm>
                    <a:off x="2471848" y="2449653"/>
                    <a:ext cx="6628191" cy="2107097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83DFD713-60CE-4032-8C4A-26F9A0646D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693" y="2834651"/>
                    <a:ext cx="1089761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7200" b="1">
                        <a:solidFill>
                          <a:srgbClr val="C00000"/>
                        </a:solidFill>
                        <a:latin typeface="Consolas" panose="020B0609020204030204" pitchFamily="49" charset="0"/>
                      </a:rPr>
                      <a:t>⊆</a:t>
                    </a:r>
                    <a:endParaRPr lang="en-GB" sz="7200" b="1">
                      <a:solidFill>
                        <a:srgbClr val="C00000"/>
                      </a:solidFill>
                    </a:endParaRPr>
                  </a:p>
                </p:txBody>
              </p:sp>
            </p:grpSp>
            <p:sp>
              <p:nvSpPr>
                <p:cNvPr id="207" name="Rectangle: Rounded Corners 80">
                  <a:extLst>
                    <a:ext uri="{FF2B5EF4-FFF2-40B4-BE49-F238E27FC236}">
                      <a16:creationId xmlns:a16="http://schemas.microsoft.com/office/drawing/2014/main" id="{AADB5818-09E5-4D5E-A2A7-63C9192508C5}"/>
                    </a:ext>
                  </a:extLst>
                </p:cNvPr>
                <p:cNvSpPr/>
                <p:nvPr/>
              </p:nvSpPr>
              <p:spPr>
                <a:xfrm>
                  <a:off x="5061848" y="2991634"/>
                  <a:ext cx="936939" cy="290521"/>
                </a:xfrm>
                <a:prstGeom prst="round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8" name="Elbow Connector 5">
                  <a:extLst>
                    <a:ext uri="{FF2B5EF4-FFF2-40B4-BE49-F238E27FC236}">
                      <a16:creationId xmlns:a16="http://schemas.microsoft.com/office/drawing/2014/main" id="{86DDEAB6-AD1E-4627-AEA3-BE95712C5C7B}"/>
                    </a:ext>
                  </a:extLst>
                </p:cNvPr>
                <p:cNvCxnSpPr>
                  <a:cxnSpLocks/>
                  <a:stCxn id="212" idx="2"/>
                  <a:endCxn id="207" idx="3"/>
                </p:cNvCxnSpPr>
                <p:nvPr/>
              </p:nvCxnSpPr>
              <p:spPr>
                <a:xfrm rot="5400000">
                  <a:off x="5417545" y="1905488"/>
                  <a:ext cx="1812648" cy="650164"/>
                </a:xfrm>
                <a:prstGeom prst="bentConnector2">
                  <a:avLst/>
                </a:prstGeom>
                <a:ln w="190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CF3EC87-E88A-4D49-AA7E-BAEB193E4E33}"/>
                    </a:ext>
                  </a:extLst>
                </p:cNvPr>
                <p:cNvSpPr txBox="1"/>
                <p:nvPr/>
              </p:nvSpPr>
              <p:spPr>
                <a:xfrm>
                  <a:off x="6017140" y="2835541"/>
                  <a:ext cx="760230" cy="311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/>
                    <a:t>sta_ef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3D0E878-1BDB-4A49-A191-4FCDAE380F6E}"/>
                  </a:ext>
                </a:extLst>
              </p:cNvPr>
              <p:cNvSpPr txBox="1"/>
              <p:nvPr/>
            </p:nvSpPr>
            <p:spPr>
              <a:xfrm>
                <a:off x="5580876" y="2976194"/>
                <a:ext cx="811457" cy="34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action</a:t>
                </a:r>
                <a:endParaRPr lang="en-GB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0274EB1-D1CE-4C13-9EE5-B8F60B3700A2}"/>
                  </a:ext>
                </a:extLst>
              </p:cNvPr>
              <p:cNvSpPr txBox="1"/>
              <p:nvPr/>
            </p:nvSpPr>
            <p:spPr>
              <a:xfrm>
                <a:off x="5499301" y="2464670"/>
                <a:ext cx="1100992" cy="34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resource</a:t>
                </a:r>
                <a:endParaRPr lang="en-GB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A82B810-C530-40E1-AFA4-A911A084E648}"/>
                  </a:ext>
                </a:extLst>
              </p:cNvPr>
              <p:cNvSpPr txBox="1"/>
              <p:nvPr/>
            </p:nvSpPr>
            <p:spPr>
              <a:xfrm>
                <a:off x="3126092" y="2466066"/>
                <a:ext cx="1100992" cy="34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resource</a:t>
                </a:r>
                <a:endParaRPr lang="en-GB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CFDB1CF-27DE-4E28-B74B-4777A5DF47B2}"/>
                  </a:ext>
                </a:extLst>
              </p:cNvPr>
              <p:cNvSpPr txBox="1"/>
              <p:nvPr/>
            </p:nvSpPr>
            <p:spPr>
              <a:xfrm>
                <a:off x="3238279" y="2975159"/>
                <a:ext cx="811457" cy="34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action</a:t>
                </a:r>
                <a:endParaRPr lang="en-GB" sz="160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404D4C9-6419-4AC4-B470-C40AF8438CB0}"/>
                  </a:ext>
                </a:extLst>
              </p:cNvPr>
              <p:cNvSpPr txBox="1"/>
              <p:nvPr/>
            </p:nvSpPr>
            <p:spPr>
              <a:xfrm>
                <a:off x="6540723" y="1539687"/>
                <a:ext cx="1269659" cy="34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statement</a:t>
                </a:r>
                <a:endParaRPr lang="en-GB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0598CA5-073F-4A67-83AF-809069C56B07}"/>
                  </a:ext>
                </a:extLst>
              </p:cNvPr>
              <p:cNvSpPr txBox="1"/>
              <p:nvPr/>
            </p:nvSpPr>
            <p:spPr>
              <a:xfrm>
                <a:off x="1975765" y="1536606"/>
                <a:ext cx="941413" cy="342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request</a:t>
                </a:r>
                <a:endParaRPr lang="en-GB"/>
              </a:p>
            </p:txBody>
          </p: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229C2C3-6ABE-4FFE-AFB8-6A3B18C716F3}"/>
                </a:ext>
              </a:extLst>
            </p:cNvPr>
            <p:cNvSpPr txBox="1"/>
            <p:nvPr/>
          </p:nvSpPr>
          <p:spPr>
            <a:xfrm>
              <a:off x="3995129" y="5837374"/>
              <a:ext cx="8083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>
                  <a:solidFill>
                    <a:schemeClr val="tx1"/>
                  </a:solidFill>
                </a:rPr>
                <a:t>EFFECT</a:t>
              </a:r>
              <a:endParaRPr lang="en-GB"/>
            </a:p>
          </p:txBody>
        </p:sp>
      </p:grp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F62B81F-0A4D-4A4F-83FC-5B98C405E825}"/>
              </a:ext>
            </a:extLst>
          </p:cNvPr>
          <p:cNvSpPr/>
          <p:nvPr/>
        </p:nvSpPr>
        <p:spPr>
          <a:xfrm>
            <a:off x="434108" y="1163782"/>
            <a:ext cx="5305475" cy="3385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83E4A1D-393F-416D-B0CA-FEE8A676233C}"/>
              </a:ext>
            </a:extLst>
          </p:cNvPr>
          <p:cNvSpPr/>
          <p:nvPr/>
        </p:nvSpPr>
        <p:spPr>
          <a:xfrm>
            <a:off x="5747779" y="1163781"/>
            <a:ext cx="5944315" cy="33856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4486410-D974-428D-9D9C-CBFE09BBE176}"/>
              </a:ext>
            </a:extLst>
          </p:cNvPr>
          <p:cNvCxnSpPr/>
          <p:nvPr/>
        </p:nvCxnSpPr>
        <p:spPr>
          <a:xfrm>
            <a:off x="5724806" y="1163782"/>
            <a:ext cx="14777" cy="338567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5">
            <a:extLst>
              <a:ext uri="{FF2B5EF4-FFF2-40B4-BE49-F238E27FC236}">
                <a16:creationId xmlns:a16="http://schemas.microsoft.com/office/drawing/2014/main" id="{9AE9E398-5FA7-4C71-B96F-02BBD924D886}"/>
              </a:ext>
            </a:extLst>
          </p:cNvPr>
          <p:cNvSpPr/>
          <p:nvPr/>
        </p:nvSpPr>
        <p:spPr>
          <a:xfrm>
            <a:off x="1150892" y="4601827"/>
            <a:ext cx="3245071" cy="32093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A) Authorization for actor’s requests</a:t>
            </a:r>
          </a:p>
        </p:txBody>
      </p:sp>
      <p:sp>
        <p:nvSpPr>
          <p:cNvPr id="253" name="Rounded Rectangle 5">
            <a:extLst>
              <a:ext uri="{FF2B5EF4-FFF2-40B4-BE49-F238E27FC236}">
                <a16:creationId xmlns:a16="http://schemas.microsoft.com/office/drawing/2014/main" id="{3FC411A7-5D79-4CB7-A9C9-293C21FA948C}"/>
              </a:ext>
            </a:extLst>
          </p:cNvPr>
          <p:cNvSpPr/>
          <p:nvPr/>
        </p:nvSpPr>
        <p:spPr>
          <a:xfrm>
            <a:off x="7196994" y="4601827"/>
            <a:ext cx="3522619" cy="32093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B) Authorization for endpoint’s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26A05-81F7-1857-965D-C5081A53F227}"/>
              </a:ext>
            </a:extLst>
          </p:cNvPr>
          <p:cNvSpPr txBox="1"/>
          <p:nvPr/>
        </p:nvSpPr>
        <p:spPr>
          <a:xfrm>
            <a:off x="149258" y="65994"/>
            <a:ext cx="335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Deterministic Authorizer</a:t>
            </a:r>
          </a:p>
        </p:txBody>
      </p:sp>
    </p:spTree>
    <p:extLst>
      <p:ext uri="{BB962C8B-B14F-4D97-AF65-F5344CB8AC3E}">
        <p14:creationId xmlns:p14="http://schemas.microsoft.com/office/powerpoint/2010/main" val="381710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84BD9-F3ED-5D0B-FC34-984740F94FEC}"/>
              </a:ext>
            </a:extLst>
          </p:cNvPr>
          <p:cNvSpPr/>
          <p:nvPr/>
        </p:nvSpPr>
        <p:spPr>
          <a:xfrm>
            <a:off x="299924" y="61546"/>
            <a:ext cx="426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 a Functionality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8749C-C990-3144-2D6B-D58F9D200D6F}"/>
              </a:ext>
            </a:extLst>
          </p:cNvPr>
          <p:cNvSpPr/>
          <p:nvPr/>
        </p:nvSpPr>
        <p:spPr>
          <a:xfrm>
            <a:off x="1020889" y="2999640"/>
            <a:ext cx="1732084" cy="6418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RHP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D9128-5344-F720-E9AE-513A04533F16}"/>
              </a:ext>
            </a:extLst>
          </p:cNvPr>
          <p:cNvSpPr/>
          <p:nvPr/>
        </p:nvSpPr>
        <p:spPr>
          <a:xfrm>
            <a:off x="3763506" y="2999642"/>
            <a:ext cx="1732084" cy="6418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Design a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39E09-23B8-5A99-0C91-669840B9A4A4}"/>
              </a:ext>
            </a:extLst>
          </p:cNvPr>
          <p:cNvSpPr/>
          <p:nvPr/>
        </p:nvSpPr>
        <p:spPr>
          <a:xfrm>
            <a:off x="6506122" y="2999640"/>
            <a:ext cx="1732084" cy="6418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 Deterministic </a:t>
            </a:r>
            <a:r>
              <a:rPr lang="en-GB" sz="1600" b="1" dirty="0" err="1">
                <a:solidFill>
                  <a:schemeClr val="tx1"/>
                </a:solidFill>
              </a:rPr>
              <a:t>Authz</a:t>
            </a:r>
            <a:r>
              <a:rPr lang="en-GB" sz="1600" b="1" dirty="0">
                <a:solidFill>
                  <a:schemeClr val="tx1"/>
                </a:solidFill>
              </a:rPr>
              <a:t> Mechanism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30C97-62D9-0033-CCA8-AB882A3CBE33}"/>
              </a:ext>
            </a:extLst>
          </p:cNvPr>
          <p:cNvSpPr/>
          <p:nvPr/>
        </p:nvSpPr>
        <p:spPr>
          <a:xfrm>
            <a:off x="9248739" y="2999641"/>
            <a:ext cx="1732084" cy="6418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Introduce </a:t>
            </a:r>
            <a:r>
              <a:rPr lang="en-GB" b="1" dirty="0" err="1">
                <a:solidFill>
                  <a:schemeClr val="tx1"/>
                </a:solidFill>
              </a:rPr>
              <a:t>Authz</a:t>
            </a:r>
            <a:r>
              <a:rPr lang="en-GB" b="1" dirty="0">
                <a:solidFill>
                  <a:schemeClr val="tx1"/>
                </a:solidFill>
              </a:rPr>
              <a:t>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66288-5DD1-D8AA-0AFD-FB449A35FA90}"/>
              </a:ext>
            </a:extLst>
          </p:cNvPr>
          <p:cNvSpPr txBox="1"/>
          <p:nvPr/>
        </p:nvSpPr>
        <p:spPr>
          <a:xfrm>
            <a:off x="1350292" y="3838064"/>
            <a:ext cx="108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Abstract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4BC01-4D1D-69DB-F3E7-063A21A4EA57}"/>
              </a:ext>
            </a:extLst>
          </p:cNvPr>
          <p:cNvSpPr txBox="1"/>
          <p:nvPr/>
        </p:nvSpPr>
        <p:spPr>
          <a:xfrm>
            <a:off x="3763506" y="3838064"/>
            <a:ext cx="173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1. Refinement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B93F0-13C5-2AC6-28DB-79E1EC3AFD7E}"/>
              </a:ext>
            </a:extLst>
          </p:cNvPr>
          <p:cNvSpPr txBox="1"/>
          <p:nvPr/>
        </p:nvSpPr>
        <p:spPr>
          <a:xfrm>
            <a:off x="6506122" y="3838064"/>
            <a:ext cx="173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2. Refinement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90AC2-A9D9-B219-0EE2-E3212041A214}"/>
              </a:ext>
            </a:extLst>
          </p:cNvPr>
          <p:cNvSpPr txBox="1"/>
          <p:nvPr/>
        </p:nvSpPr>
        <p:spPr>
          <a:xfrm>
            <a:off x="9248738" y="3838064"/>
            <a:ext cx="173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3. Refinement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61C694-9F2B-C982-59A6-094BB597C27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52973" y="3320560"/>
            <a:ext cx="1010533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54E130-10FE-CDDA-45F3-B642244A15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38206" y="3320560"/>
            <a:ext cx="1010533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A57543-A38F-1804-612F-95333E3745F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495590" y="3320560"/>
            <a:ext cx="1010532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B42680-2FDB-2A10-1ECF-993F46572DFC}"/>
              </a:ext>
            </a:extLst>
          </p:cNvPr>
          <p:cNvSpPr txBox="1"/>
          <p:nvPr/>
        </p:nvSpPr>
        <p:spPr>
          <a:xfrm>
            <a:off x="2866585" y="2990823"/>
            <a:ext cx="783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refined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64EE3-89AE-E583-7326-BB2C727B1C9F}"/>
              </a:ext>
            </a:extLst>
          </p:cNvPr>
          <p:cNvSpPr txBox="1"/>
          <p:nvPr/>
        </p:nvSpPr>
        <p:spPr>
          <a:xfrm>
            <a:off x="5609202" y="2999640"/>
            <a:ext cx="783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refined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6B91E-5C17-90D0-167A-D7EF11EDC4D2}"/>
              </a:ext>
            </a:extLst>
          </p:cNvPr>
          <p:cNvSpPr txBox="1"/>
          <p:nvPr/>
        </p:nvSpPr>
        <p:spPr>
          <a:xfrm>
            <a:off x="8351818" y="2999640"/>
            <a:ext cx="783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refined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139ED-88BA-5F61-D35A-03246F912CE9}"/>
              </a:ext>
            </a:extLst>
          </p:cNvPr>
          <p:cNvSpPr txBox="1"/>
          <p:nvPr/>
        </p:nvSpPr>
        <p:spPr>
          <a:xfrm>
            <a:off x="1103624" y="4743423"/>
            <a:ext cx="1649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 introduce request execution life-cycle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A45821-5797-E4E1-264D-4DFBDE078778}"/>
              </a:ext>
            </a:extLst>
          </p:cNvPr>
          <p:cNvSpPr txBox="1"/>
          <p:nvPr/>
        </p:nvSpPr>
        <p:spPr>
          <a:xfrm>
            <a:off x="3763506" y="4743423"/>
            <a:ext cx="1732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 introduce request sequentially to model a functionality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7D5AA6-5790-EA57-22FC-7B8237E7518A}"/>
              </a:ext>
            </a:extLst>
          </p:cNvPr>
          <p:cNvSpPr txBox="1"/>
          <p:nvPr/>
        </p:nvSpPr>
        <p:spPr>
          <a:xfrm>
            <a:off x="6506122" y="4739110"/>
            <a:ext cx="1893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 introduce permission and corresponding relation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89595-F53A-CDDF-CBE5-424A2C006D89}"/>
              </a:ext>
            </a:extLst>
          </p:cNvPr>
          <p:cNvSpPr txBox="1"/>
          <p:nvPr/>
        </p:nvSpPr>
        <p:spPr>
          <a:xfrm>
            <a:off x="9290105" y="4846832"/>
            <a:ext cx="164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 introduce role and policy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365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179BDD-E609-C016-7241-0AD630BA7D2A}"/>
              </a:ext>
            </a:extLst>
          </p:cNvPr>
          <p:cNvGrpSpPr/>
          <p:nvPr/>
        </p:nvGrpSpPr>
        <p:grpSpPr>
          <a:xfrm>
            <a:off x="3795346" y="1554727"/>
            <a:ext cx="4601308" cy="1084576"/>
            <a:chOff x="1494692" y="1605979"/>
            <a:chExt cx="4601308" cy="10845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0E0E998-2EF1-B9F3-2E91-F92A82D1C609}"/>
                </a:ext>
              </a:extLst>
            </p:cNvPr>
            <p:cNvSpPr/>
            <p:nvPr/>
          </p:nvSpPr>
          <p:spPr>
            <a:xfrm>
              <a:off x="1494692" y="1811215"/>
              <a:ext cx="1494693" cy="65063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requester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406F6A-6419-2073-1A7B-0C122C84C0D8}"/>
                </a:ext>
              </a:extLst>
            </p:cNvPr>
            <p:cNvSpPr/>
            <p:nvPr/>
          </p:nvSpPr>
          <p:spPr>
            <a:xfrm>
              <a:off x="4601307" y="1811214"/>
              <a:ext cx="1494693" cy="65063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resource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691EF6-0369-00AB-F3D6-067327A44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385" y="1951891"/>
              <a:ext cx="1611922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FC029A2-D931-5F04-7363-E9929550E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385" y="2368061"/>
              <a:ext cx="1611922" cy="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3F8F87-F98F-E421-CC6D-5A34B7DB3D59}"/>
                </a:ext>
              </a:extLst>
            </p:cNvPr>
            <p:cNvSpPr txBox="1"/>
            <p:nvPr/>
          </p:nvSpPr>
          <p:spPr>
            <a:xfrm>
              <a:off x="3231815" y="1605979"/>
              <a:ext cx="1127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request</a:t>
              </a:r>
              <a:endParaRPr lang="tr-T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E03354-A927-B371-719B-1AB2FC3287A1}"/>
                </a:ext>
              </a:extLst>
            </p:cNvPr>
            <p:cNvSpPr txBox="1"/>
            <p:nvPr/>
          </p:nvSpPr>
          <p:spPr>
            <a:xfrm>
              <a:off x="3231815" y="2321223"/>
              <a:ext cx="1127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response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523629B-71D8-897C-A8D2-BB8DACAF32B4}"/>
              </a:ext>
            </a:extLst>
          </p:cNvPr>
          <p:cNvSpPr txBox="1"/>
          <p:nvPr/>
        </p:nvSpPr>
        <p:spPr>
          <a:xfrm>
            <a:off x="991698" y="3539466"/>
            <a:ext cx="74049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/>
              <a:t>In cloud, everything is resource.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Resource = DB table, function, network,</a:t>
            </a:r>
            <a:br>
              <a:rPr lang="en-GB" sz="2800" dirty="0"/>
            </a:br>
            <a:r>
              <a:rPr lang="en-GB" sz="2800" dirty="0"/>
              <a:t>		 permission policy and so on</a:t>
            </a:r>
            <a:endParaRPr lang="en-GB" sz="2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To access resource, requests are made</a:t>
            </a:r>
            <a:endParaRPr lang="en-GB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481EC9-A342-3328-0431-01A3F3A4FDBB}"/>
              </a:ext>
            </a:extLst>
          </p:cNvPr>
          <p:cNvSpPr/>
          <p:nvPr/>
        </p:nvSpPr>
        <p:spPr>
          <a:xfrm>
            <a:off x="3074" y="-17735"/>
            <a:ext cx="90647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Resource Management in Cloud-native Systems</a:t>
            </a:r>
          </a:p>
        </p:txBody>
      </p:sp>
    </p:spTree>
    <p:extLst>
      <p:ext uri="{BB962C8B-B14F-4D97-AF65-F5344CB8AC3E}">
        <p14:creationId xmlns:p14="http://schemas.microsoft.com/office/powerpoint/2010/main" val="24043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8B0CC-6202-EE1B-6588-9209D24F28DC}"/>
              </a:ext>
            </a:extLst>
          </p:cNvPr>
          <p:cNvGrpSpPr/>
          <p:nvPr/>
        </p:nvGrpSpPr>
        <p:grpSpPr>
          <a:xfrm>
            <a:off x="4356001" y="894347"/>
            <a:ext cx="5656383" cy="3253424"/>
            <a:chOff x="5081130" y="1023598"/>
            <a:chExt cx="5656383" cy="32534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7E5324-24AB-E0DA-B932-512C4FE66DEA}"/>
                </a:ext>
              </a:extLst>
            </p:cNvPr>
            <p:cNvSpPr/>
            <p:nvPr/>
          </p:nvSpPr>
          <p:spPr>
            <a:xfrm>
              <a:off x="5081130" y="1806277"/>
              <a:ext cx="1494693" cy="65063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requester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24A12D-7FFA-367E-81B6-719AD2AE1E35}"/>
                </a:ext>
              </a:extLst>
            </p:cNvPr>
            <p:cNvSpPr/>
            <p:nvPr/>
          </p:nvSpPr>
          <p:spPr>
            <a:xfrm>
              <a:off x="8729936" y="3604382"/>
              <a:ext cx="1494693" cy="65063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resource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B12CD1-C119-68AF-3013-82B87B8E3A66}"/>
                </a:ext>
              </a:extLst>
            </p:cNvPr>
            <p:cNvCxnSpPr>
              <a:cxnSpLocks/>
              <a:stCxn id="2" idx="3"/>
              <a:endCxn id="8" idx="1"/>
            </p:cNvCxnSpPr>
            <p:nvPr/>
          </p:nvCxnSpPr>
          <p:spPr>
            <a:xfrm flipV="1">
              <a:off x="6575823" y="2131592"/>
              <a:ext cx="2337929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B30B61-87FD-11C3-E885-421C7554210A}"/>
                </a:ext>
              </a:extLst>
            </p:cNvPr>
            <p:cNvCxnSpPr>
              <a:cxnSpLocks/>
              <a:stCxn id="3" idx="0"/>
              <a:endCxn id="8" idx="2"/>
            </p:cNvCxnSpPr>
            <p:nvPr/>
          </p:nvCxnSpPr>
          <p:spPr>
            <a:xfrm flipV="1">
              <a:off x="9477283" y="2619535"/>
              <a:ext cx="0" cy="984847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821F3D-4D66-0AD9-6AA4-001BAB39E95E}"/>
                </a:ext>
              </a:extLst>
            </p:cNvPr>
            <p:cNvSpPr txBox="1"/>
            <p:nvPr/>
          </p:nvSpPr>
          <p:spPr>
            <a:xfrm>
              <a:off x="7132210" y="1762260"/>
              <a:ext cx="1127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request</a:t>
              </a:r>
              <a:endParaRPr lang="tr-T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533994-4A19-8F92-1A9D-7EC03EA2081F}"/>
                </a:ext>
              </a:extLst>
            </p:cNvPr>
            <p:cNvSpPr txBox="1"/>
            <p:nvPr/>
          </p:nvSpPr>
          <p:spPr>
            <a:xfrm>
              <a:off x="6186439" y="3907690"/>
              <a:ext cx="1964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response(success)</a:t>
              </a:r>
              <a:endParaRPr lang="tr-TR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A63C627-E59A-8146-BB85-09EFA05D8B94}"/>
                </a:ext>
              </a:extLst>
            </p:cNvPr>
            <p:cNvSpPr/>
            <p:nvPr/>
          </p:nvSpPr>
          <p:spPr>
            <a:xfrm>
              <a:off x="8913752" y="1643649"/>
              <a:ext cx="1127062" cy="975886"/>
            </a:xfrm>
            <a:prstGeom prst="diamond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Auth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3A7D9F4E-C243-6979-0025-01A4A0F3FA07}"/>
                </a:ext>
              </a:extLst>
            </p:cNvPr>
            <p:cNvCxnSpPr>
              <a:stCxn id="8" idx="0"/>
              <a:endCxn id="2" idx="0"/>
            </p:cNvCxnSpPr>
            <p:nvPr/>
          </p:nvCxnSpPr>
          <p:spPr>
            <a:xfrm rot="16200000" flipH="1" flipV="1">
              <a:off x="7571566" y="-99440"/>
              <a:ext cx="162628" cy="3648806"/>
            </a:xfrm>
            <a:prstGeom prst="bentConnector3">
              <a:avLst>
                <a:gd name="adj1" fmla="val -140566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CF2C489-1A9B-DD9B-95A4-8DA90585C4F5}"/>
                </a:ext>
              </a:extLst>
            </p:cNvPr>
            <p:cNvCxnSpPr>
              <a:cxnSpLocks/>
              <a:stCxn id="3" idx="1"/>
              <a:endCxn id="2" idx="2"/>
            </p:cNvCxnSpPr>
            <p:nvPr/>
          </p:nvCxnSpPr>
          <p:spPr>
            <a:xfrm rot="10800000">
              <a:off x="5828478" y="2456908"/>
              <a:ext cx="2901459" cy="147279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8225D-D7C7-84D7-99BC-E33AD7F1117C}"/>
                </a:ext>
              </a:extLst>
            </p:cNvPr>
            <p:cNvSpPr txBox="1"/>
            <p:nvPr/>
          </p:nvSpPr>
          <p:spPr>
            <a:xfrm>
              <a:off x="7168660" y="1023598"/>
              <a:ext cx="156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response (fail)</a:t>
              </a:r>
              <a:endParaRPr lang="tr-T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7E84F-85E8-3B8D-1819-64C6C08E10C8}"/>
                </a:ext>
              </a:extLst>
            </p:cNvPr>
            <p:cNvSpPr txBox="1"/>
            <p:nvPr/>
          </p:nvSpPr>
          <p:spPr>
            <a:xfrm>
              <a:off x="9477282" y="2909734"/>
              <a:ext cx="126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authorised</a:t>
              </a:r>
              <a:endParaRPr lang="tr-T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AA34F4-5389-2C6B-704B-5DFC5B3AAE45}"/>
              </a:ext>
            </a:extLst>
          </p:cNvPr>
          <p:cNvSpPr txBox="1"/>
          <p:nvPr/>
        </p:nvSpPr>
        <p:spPr>
          <a:xfrm>
            <a:off x="831150" y="4475168"/>
            <a:ext cx="70255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/>
              <a:t>Each request from an authenticated entity </a:t>
            </a:r>
            <a:r>
              <a:rPr lang="en-GB" sz="2800" dirty="0"/>
              <a:t>should</a:t>
            </a:r>
            <a:r>
              <a:rPr lang="en-GB" sz="2800" b="0" i="0" u="none" strike="noStrike" baseline="0" dirty="0"/>
              <a:t> go through authorisation mechanism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dirty="0"/>
              <a:t>The request can be accepted only if the requester have proper authorisation</a:t>
            </a:r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08808-6EA3-C529-42A9-1D1A9F94102F}"/>
              </a:ext>
            </a:extLst>
          </p:cNvPr>
          <p:cNvSpPr/>
          <p:nvPr/>
        </p:nvSpPr>
        <p:spPr>
          <a:xfrm>
            <a:off x="0" y="-5305"/>
            <a:ext cx="43560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Request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26094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69B109-998A-0DA5-124D-56991A43485F}"/>
              </a:ext>
            </a:extLst>
          </p:cNvPr>
          <p:cNvGrpSpPr/>
          <p:nvPr/>
        </p:nvGrpSpPr>
        <p:grpSpPr>
          <a:xfrm>
            <a:off x="2501978" y="585962"/>
            <a:ext cx="8407247" cy="4550516"/>
            <a:chOff x="1196056" y="1167606"/>
            <a:chExt cx="8407247" cy="45505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449" y="2657435"/>
              <a:ext cx="1635406" cy="109027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056" y="2443679"/>
              <a:ext cx="1517789" cy="151778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459" y="2705961"/>
              <a:ext cx="1019962" cy="99322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973" y="4355570"/>
              <a:ext cx="1019962" cy="9932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459" y="1167606"/>
              <a:ext cx="1019962" cy="9932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7897" y="4258520"/>
              <a:ext cx="1635406" cy="1090271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stCxn id="5" idx="3"/>
            </p:cNvCxnSpPr>
            <p:nvPr/>
          </p:nvCxnSpPr>
          <p:spPr>
            <a:xfrm flipV="1">
              <a:off x="2713845" y="3202570"/>
              <a:ext cx="917629" cy="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  <a:endCxn id="9" idx="1"/>
            </p:cNvCxnSpPr>
            <p:nvPr/>
          </p:nvCxnSpPr>
          <p:spPr>
            <a:xfrm flipV="1">
              <a:off x="5135855" y="1664217"/>
              <a:ext cx="786604" cy="153835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3"/>
              <a:endCxn id="6" idx="1"/>
            </p:cNvCxnSpPr>
            <p:nvPr/>
          </p:nvCxnSpPr>
          <p:spPr>
            <a:xfrm>
              <a:off x="5135855" y="3202571"/>
              <a:ext cx="786604" cy="1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3"/>
              <a:endCxn id="8" idx="1"/>
            </p:cNvCxnSpPr>
            <p:nvPr/>
          </p:nvCxnSpPr>
          <p:spPr>
            <a:xfrm>
              <a:off x="5135855" y="3202571"/>
              <a:ext cx="792118" cy="164961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</p:cNvCxnSpPr>
            <p:nvPr/>
          </p:nvCxnSpPr>
          <p:spPr>
            <a:xfrm flipV="1">
              <a:off x="6942421" y="1664216"/>
              <a:ext cx="1378619" cy="1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942421" y="4852180"/>
              <a:ext cx="1143488" cy="1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74264" y="388918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App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92831" y="5348790"/>
              <a:ext cx="131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External API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E85BB9-5D7D-6375-6FEB-8200964D8C7C}"/>
              </a:ext>
            </a:extLst>
          </p:cNvPr>
          <p:cNvSpPr txBox="1"/>
          <p:nvPr/>
        </p:nvSpPr>
        <p:spPr>
          <a:xfrm>
            <a:off x="1118353" y="5171600"/>
            <a:ext cx="52198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connect to other internal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/>
              <a:t>m</a:t>
            </a:r>
            <a:r>
              <a:rPr lang="en-GB" sz="2400" b="0" i="0" u="none" strike="noStrike" baseline="0" dirty="0"/>
              <a:t>ake calculation and response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/>
              <a:t>connect to a third-party external API</a:t>
            </a:r>
          </a:p>
          <a:p>
            <a:pPr algn="l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8CC7-0DB3-1F07-70CF-FF3DF27E17A6}"/>
              </a:ext>
            </a:extLst>
          </p:cNvPr>
          <p:cNvSpPr txBox="1"/>
          <p:nvPr/>
        </p:nvSpPr>
        <p:spPr>
          <a:xfrm>
            <a:off x="174013" y="4066439"/>
            <a:ext cx="53079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/>
              <a:t>To fulfil business logic of serverless app, a function may</a:t>
            </a:r>
            <a:endParaRPr lang="en-GB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590C22-7D61-E369-A26F-863A24A06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284" y="501338"/>
            <a:ext cx="993527" cy="12522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933C00-2623-AC60-2764-CE21EB0A89AE}"/>
              </a:ext>
            </a:extLst>
          </p:cNvPr>
          <p:cNvSpPr txBox="1"/>
          <p:nvPr/>
        </p:nvSpPr>
        <p:spPr>
          <a:xfrm>
            <a:off x="9592516" y="1733393"/>
            <a:ext cx="112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Internal Services</a:t>
            </a:r>
            <a:endParaRPr lang="tr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3B5C0-6FF4-3A3A-4A14-C5E91F947CAE}"/>
              </a:ext>
            </a:extLst>
          </p:cNvPr>
          <p:cNvSpPr/>
          <p:nvPr/>
        </p:nvSpPr>
        <p:spPr>
          <a:xfrm>
            <a:off x="131762" y="51587"/>
            <a:ext cx="59523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Basic  Structure of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67031-DDB7-F21F-9E9D-5D8EEC066F9A}"/>
              </a:ext>
            </a:extLst>
          </p:cNvPr>
          <p:cNvSpPr txBox="1"/>
          <p:nvPr/>
        </p:nvSpPr>
        <p:spPr>
          <a:xfrm>
            <a:off x="500587" y="1034606"/>
            <a:ext cx="5123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b="0" i="0" u="none" strike="noStrike" baseline="0" dirty="0"/>
              <a:t>… to break down an app into a set of small functions.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80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33D66449-E90E-A51A-822B-5353B99C6675}"/>
              </a:ext>
            </a:extLst>
          </p:cNvPr>
          <p:cNvSpPr txBox="1"/>
          <p:nvPr/>
        </p:nvSpPr>
        <p:spPr>
          <a:xfrm>
            <a:off x="6607382" y="2431276"/>
            <a:ext cx="5317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400" b="1" dirty="0"/>
              <a:t>Cognito</a:t>
            </a:r>
            <a:r>
              <a:rPr lang="en-GB" sz="1400" dirty="0"/>
              <a:t> : It manages app users and makes association between </a:t>
            </a:r>
            <a:r>
              <a:rPr lang="en-GB" sz="1400" i="1" u="sng" dirty="0"/>
              <a:t>them and IAM roles</a:t>
            </a:r>
            <a:r>
              <a:rPr lang="en-GB" sz="1400" dirty="0"/>
              <a:t>..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400" b="1" dirty="0"/>
              <a:t>API Gateway : </a:t>
            </a:r>
            <a:r>
              <a:rPr lang="en-GB" sz="1400" dirty="0"/>
              <a:t>It is used to create </a:t>
            </a:r>
            <a:r>
              <a:rPr lang="en-GB" sz="1400" b="1" dirty="0"/>
              <a:t>RESTful APIs </a:t>
            </a:r>
            <a:r>
              <a:rPr lang="en-GB" sz="1400" dirty="0"/>
              <a:t>that </a:t>
            </a:r>
            <a:r>
              <a:rPr lang="en-GB" sz="1400" i="1" u="sng" dirty="0"/>
              <a:t>map to </a:t>
            </a:r>
            <a:r>
              <a:rPr lang="en-GB" sz="1400" dirty="0"/>
              <a:t>the </a:t>
            </a:r>
            <a:r>
              <a:rPr lang="en-GB" sz="1400" b="1" dirty="0"/>
              <a:t>application’s functionalities</a:t>
            </a:r>
            <a:r>
              <a:rPr lang="en-GB" sz="1400" dirty="0"/>
              <a:t>. 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400" b="1" dirty="0"/>
              <a:t>Lambda</a:t>
            </a:r>
            <a:r>
              <a:rPr lang="en-GB" sz="1400" dirty="0"/>
              <a:t> :  It allows to create </a:t>
            </a:r>
            <a:r>
              <a:rPr lang="en-GB" sz="1400" b="1" dirty="0"/>
              <a:t>lambda functions </a:t>
            </a:r>
            <a:r>
              <a:rPr lang="en-GB" sz="1400" dirty="0"/>
              <a:t>that a piece of code that processes a task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400" b="1" dirty="0"/>
              <a:t>DynamoDB</a:t>
            </a:r>
            <a:r>
              <a:rPr lang="en-GB" sz="1400" dirty="0"/>
              <a:t> : It is a fully managed </a:t>
            </a:r>
            <a:r>
              <a:rPr lang="en-GB" sz="1400" b="1" dirty="0"/>
              <a:t>database service </a:t>
            </a:r>
            <a:r>
              <a:rPr lang="en-GB" sz="1400" dirty="0"/>
              <a:t>(NoSQL). It is used for storing and managing </a:t>
            </a:r>
            <a:r>
              <a:rPr lang="en-GB" sz="1400" b="1" dirty="0"/>
              <a:t>application’s data</a:t>
            </a:r>
            <a:r>
              <a:rPr lang="en-GB" sz="1400" dirty="0"/>
              <a:t>.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1400" b="1" dirty="0"/>
              <a:t>IAM</a:t>
            </a:r>
            <a:r>
              <a:rPr lang="en-GB" sz="1400" dirty="0"/>
              <a:t> : It provides role and policy that allow cloud-native app developer to configurate access control in his account</a:t>
            </a:r>
            <a:endParaRPr lang="en-GB" sz="14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C174A-767F-C8A4-A662-902748972D26}"/>
              </a:ext>
            </a:extLst>
          </p:cNvPr>
          <p:cNvSpPr/>
          <p:nvPr/>
        </p:nvSpPr>
        <p:spPr>
          <a:xfrm>
            <a:off x="21141" y="6474"/>
            <a:ext cx="67721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 AWS-based Serverless Structure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ECCD2C-29EB-1DB5-9A6C-AAA985849AD0}"/>
              </a:ext>
            </a:extLst>
          </p:cNvPr>
          <p:cNvGrpSpPr/>
          <p:nvPr/>
        </p:nvGrpSpPr>
        <p:grpSpPr>
          <a:xfrm>
            <a:off x="396793" y="1584251"/>
            <a:ext cx="5581070" cy="3450260"/>
            <a:chOff x="155874" y="1073188"/>
            <a:chExt cx="5581070" cy="34502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B019B2-A906-6D34-6150-9992EB9527FC}"/>
                </a:ext>
              </a:extLst>
            </p:cNvPr>
            <p:cNvGrpSpPr/>
            <p:nvPr/>
          </p:nvGrpSpPr>
          <p:grpSpPr>
            <a:xfrm>
              <a:off x="155874" y="1073188"/>
              <a:ext cx="5581070" cy="3450260"/>
              <a:chOff x="3160605" y="800627"/>
              <a:chExt cx="5581070" cy="34502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1C840CD-65BA-9CDE-2136-C552A01D3B0C}"/>
                  </a:ext>
                </a:extLst>
              </p:cNvPr>
              <p:cNvGrpSpPr/>
              <p:nvPr/>
            </p:nvGrpSpPr>
            <p:grpSpPr>
              <a:xfrm>
                <a:off x="3160605" y="800627"/>
                <a:ext cx="5581070" cy="3450260"/>
                <a:chOff x="2212649" y="792238"/>
                <a:chExt cx="5581070" cy="345026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FE280C26-62A5-11D7-611A-B7F9778B2D7A}"/>
                    </a:ext>
                  </a:extLst>
                </p:cNvPr>
                <p:cNvGrpSpPr/>
                <p:nvPr/>
              </p:nvGrpSpPr>
              <p:grpSpPr>
                <a:xfrm>
                  <a:off x="2282064" y="795168"/>
                  <a:ext cx="5511655" cy="3447330"/>
                  <a:chOff x="374625" y="1582550"/>
                  <a:chExt cx="5511655" cy="3447330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0A62DA86-3956-F078-222F-E2019328113A}"/>
                      </a:ext>
                    </a:extLst>
                  </p:cNvPr>
                  <p:cNvGrpSpPr/>
                  <p:nvPr/>
                </p:nvGrpSpPr>
                <p:grpSpPr>
                  <a:xfrm>
                    <a:off x="374625" y="1582550"/>
                    <a:ext cx="5511655" cy="3447330"/>
                    <a:chOff x="2759237" y="1331538"/>
                    <a:chExt cx="5511655" cy="3447330"/>
                  </a:xfrm>
                </p:grpSpPr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74E5257F-2D37-3E6F-522E-C24EA57FA95A}"/>
                        </a:ext>
                      </a:extLst>
                    </p:cNvPr>
                    <p:cNvSpPr/>
                    <p:nvPr/>
                  </p:nvSpPr>
                  <p:spPr>
                    <a:xfrm rot="2341208">
                      <a:off x="5382683" y="1331538"/>
                      <a:ext cx="2213237" cy="2570985"/>
                    </a:xfrm>
                    <a:prstGeom prst="ellipse">
                      <a:avLst/>
                    </a:prstGeom>
                    <a:solidFill>
                      <a:schemeClr val="accent6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D496D721-7E03-1BAA-9257-A61435309B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759237" y="2697919"/>
                      <a:ext cx="1013114" cy="101311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779716FA-F2A1-A257-B8A3-B55EF1B693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93321" y="1506018"/>
                      <a:ext cx="519942" cy="6239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>
                      <a:extLst>
                        <a:ext uri="{FF2B5EF4-FFF2-40B4-BE49-F238E27FC236}">
                          <a16:creationId xmlns:a16="http://schemas.microsoft.com/office/drawing/2014/main" id="{BCD9474F-AC52-DFDE-ABB3-EDCEFD5BBE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14773" y="3796763"/>
                      <a:ext cx="521366" cy="6256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CE76E886-CFE4-0A55-DD48-04803BA891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76822" y="3768665"/>
                      <a:ext cx="544781" cy="65373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>
                      <a:extLst>
                        <a:ext uri="{FF2B5EF4-FFF2-40B4-BE49-F238E27FC236}">
                          <a16:creationId xmlns:a16="http://schemas.microsoft.com/office/drawing/2014/main" id="{751BB902-C45C-7E02-7315-62A3DBCD38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81593" y="3794537"/>
                      <a:ext cx="543466" cy="60199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05ED5938-BE02-771B-7727-AE609CBE6572}"/>
                        </a:ext>
                      </a:extLst>
                    </p:cNvPr>
                    <p:cNvCxnSpPr>
                      <a:stCxn id="13" idx="1"/>
                      <a:endCxn id="12" idx="3"/>
                    </p:cNvCxnSpPr>
                    <p:nvPr/>
                  </p:nvCxnSpPr>
                  <p:spPr>
                    <a:xfrm flipH="1">
                      <a:off x="3772351" y="1817983"/>
                      <a:ext cx="1120970" cy="1386493"/>
                    </a:xfrm>
                    <a:prstGeom prst="straightConnector1">
                      <a:avLst/>
                    </a:prstGeom>
                    <a:ln w="1905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24FC2D0-352C-B5B3-D67D-D31857CF6621}"/>
                        </a:ext>
                      </a:extLst>
                    </p:cNvPr>
                    <p:cNvCxnSpPr>
                      <a:stCxn id="12" idx="2"/>
                      <a:endCxn id="14" idx="1"/>
                    </p:cNvCxnSpPr>
                    <p:nvPr/>
                  </p:nvCxnSpPr>
                  <p:spPr>
                    <a:xfrm>
                      <a:off x="3265794" y="3711033"/>
                      <a:ext cx="1348979" cy="39855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44A89236-5B49-FCDD-8575-063A394493F0}"/>
                        </a:ext>
                      </a:extLst>
                    </p:cNvPr>
                    <p:cNvCxnSpPr>
                      <a:stCxn id="14" idx="3"/>
                      <a:endCxn id="15" idx="1"/>
                    </p:cNvCxnSpPr>
                    <p:nvPr/>
                  </p:nvCxnSpPr>
                  <p:spPr>
                    <a:xfrm flipV="1">
                      <a:off x="5136139" y="4095534"/>
                      <a:ext cx="1140683" cy="14049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68924508-666B-D767-B511-9300B232D958}"/>
                        </a:ext>
                      </a:extLst>
                    </p:cNvPr>
                    <p:cNvCxnSpPr>
                      <a:stCxn id="15" idx="3"/>
                      <a:endCxn id="16" idx="1"/>
                    </p:cNvCxnSpPr>
                    <p:nvPr/>
                  </p:nvCxnSpPr>
                  <p:spPr>
                    <a:xfrm>
                      <a:off x="6821603" y="4095534"/>
                      <a:ext cx="759990" cy="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79BF07B3-DED4-63C7-F594-97C4E5548DC5}"/>
                        </a:ext>
                      </a:extLst>
                    </p:cNvPr>
                    <p:cNvCxnSpPr>
                      <a:cxnSpLocks/>
                      <a:stCxn id="35" idx="1"/>
                      <a:endCxn id="13" idx="2"/>
                    </p:cNvCxnSpPr>
                    <p:nvPr/>
                  </p:nvCxnSpPr>
                  <p:spPr>
                    <a:xfrm flipH="1" flipV="1">
                      <a:off x="5153292" y="2129948"/>
                      <a:ext cx="259971" cy="725738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2" name="Picture 21">
                      <a:extLst>
                        <a:ext uri="{FF2B5EF4-FFF2-40B4-BE49-F238E27FC236}">
                          <a16:creationId xmlns:a16="http://schemas.microsoft.com/office/drawing/2014/main" id="{14DF1092-6394-0092-DDA7-63F1CC1FB0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61099" y="2815895"/>
                      <a:ext cx="339883" cy="291328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B279774A-6554-85B5-A297-665A870182C4}"/>
                        </a:ext>
                      </a:extLst>
                    </p:cNvPr>
                    <p:cNvCxnSpPr>
                      <a:stCxn id="15" idx="0"/>
                      <a:endCxn id="22" idx="2"/>
                    </p:cNvCxnSpPr>
                    <p:nvPr/>
                  </p:nvCxnSpPr>
                  <p:spPr>
                    <a:xfrm flipV="1">
                      <a:off x="6549213" y="3107223"/>
                      <a:ext cx="481828" cy="661442"/>
                    </a:xfrm>
                    <a:prstGeom prst="straightConnector1">
                      <a:avLst/>
                    </a:prstGeom>
                    <a:ln w="1905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6603EB1-3F64-4D43-697F-8F0A66E618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9543" y="2658826"/>
                      <a:ext cx="65192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1000" b="1"/>
                        <a:t>Function</a:t>
                      </a:r>
                      <a:br>
                        <a:rPr lang="tr-TR" sz="1000" b="1"/>
                      </a:br>
                      <a:r>
                        <a:rPr lang="tr-TR" sz="1000" b="1"/>
                        <a:t>Role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246EDF70-BB1F-61EE-F965-1D51D4E54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4777" y="4378758"/>
                      <a:ext cx="8013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1000" b="1"/>
                        <a:t>API Gateway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0D18A548-DB34-8193-B987-0398117237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9534" y="4427272"/>
                      <a:ext cx="80135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1000" b="1"/>
                        <a:t>DynamoDB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576F3D9-DCC1-8B1D-E077-385BB56851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5801" y="2061797"/>
                      <a:ext cx="64635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tr-TR" sz="1000" b="1" dirty="0"/>
                        <a:t>Cognito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F9CC7E-367C-026A-60DC-CD0FA62919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9767" y="3710253"/>
                      <a:ext cx="49325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b="1"/>
                        <a:t>App’s User</a:t>
                      </a:r>
                      <a:endParaRPr lang="tr-TR" sz="1000" b="1"/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3BDAA82-59AD-EAC1-99D1-2A25A77B4B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5740" y="4422402"/>
                      <a:ext cx="66694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r-TR" sz="1000" b="1"/>
                        <a:t>Lambda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4DC8A9F4-92CF-D498-64F7-711F811C8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0480" y="2561371"/>
                      <a:ext cx="49325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b="1" dirty="0"/>
                        <a:t>User Role</a:t>
                      </a:r>
                      <a:endParaRPr lang="tr-TR" sz="1000" b="1" dirty="0"/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5991D456-F8A5-6283-72D7-6E35F9518D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39902" y="2769191"/>
                      <a:ext cx="298798" cy="56614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05C0CC0-26D3-3903-B9A1-288BBC25D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7501" y="2456156"/>
                      <a:ext cx="8567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900" b="1"/>
                        <a:t>Resource-based policy</a:t>
                      </a:r>
                      <a:endParaRPr lang="tr-TR" sz="900" b="1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AFA76BA-93B0-929E-B0B0-74E18D31D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180" y="1505185"/>
                      <a:ext cx="8013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600" b="1" dirty="0"/>
                        <a:t>IAM</a:t>
                      </a:r>
                      <a:endParaRPr lang="tr-TR" sz="1000" b="1" dirty="0"/>
                    </a:p>
                  </p:txBody>
                </p:sp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6A4A26BA-953B-5B75-AF47-D2258ED0F5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13263" y="2710022"/>
                      <a:ext cx="339883" cy="29132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9F380A9-7FCA-640F-E8AB-C76AB4E19C1C}"/>
                      </a:ext>
                    </a:extLst>
                  </p:cNvPr>
                  <p:cNvSpPr txBox="1"/>
                  <p:nvPr/>
                </p:nvSpPr>
                <p:spPr>
                  <a:xfrm rot="18504023">
                    <a:off x="1269095" y="2639131"/>
                    <a:ext cx="104717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>
                        <a:latin typeface="Consolas" panose="020B0609020204030204" pitchFamily="49" charset="0"/>
                      </a:rPr>
                      <a:t>authenticate</a:t>
                    </a:r>
                    <a:endParaRPr lang="tr-TR" sz="10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36237AA-6827-1C5F-23BE-D293A6D71F11}"/>
                      </a:ext>
                    </a:extLst>
                  </p:cNvPr>
                  <p:cNvSpPr txBox="1"/>
                  <p:nvPr/>
                </p:nvSpPr>
                <p:spPr>
                  <a:xfrm rot="20702271">
                    <a:off x="2810651" y="2329557"/>
                    <a:ext cx="86525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Consolas" panose="020B0609020204030204" pitchFamily="49" charset="0"/>
                      </a:rPr>
                      <a:t>allocate user_role</a:t>
                    </a:r>
                    <a:endParaRPr lang="tr-TR" sz="10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669765D-4A02-B4B2-4725-7B239DAABD41}"/>
                      </a:ext>
                    </a:extLst>
                  </p:cNvPr>
                  <p:cNvSpPr txBox="1"/>
                  <p:nvPr/>
                </p:nvSpPr>
                <p:spPr>
                  <a:xfrm rot="1053178">
                    <a:off x="1078208" y="3834705"/>
                    <a:ext cx="11632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Consolas" panose="020B0609020204030204" pitchFamily="49" charset="0"/>
                      </a:rPr>
                      <a:t>execute</a:t>
                    </a:r>
                    <a:br>
                      <a:rPr lang="en-GB" sz="1000" dirty="0">
                        <a:latin typeface="Consolas" panose="020B0609020204030204" pitchFamily="49" charset="0"/>
                      </a:rPr>
                    </a:br>
                    <a:r>
                      <a:rPr lang="en-GB" sz="1000" dirty="0">
                        <a:latin typeface="Consolas" panose="020B0609020204030204" pitchFamily="49" charset="0"/>
                      </a:rPr>
                      <a:t>endpoint</a:t>
                    </a:r>
                    <a:endParaRPr lang="tr-TR" sz="10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3598528-3C93-6CB8-53BB-6701EA3CC25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980" y="4360595"/>
                    <a:ext cx="113458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Consolas" panose="020B0609020204030204" pitchFamily="49" charset="0"/>
                      </a:rPr>
                      <a:t>trigger function</a:t>
                    </a:r>
                    <a:endParaRPr lang="tr-TR" sz="10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74556C3-1D4C-76F0-C6E3-39A6D2224D95}"/>
                      </a:ext>
                    </a:extLst>
                  </p:cNvPr>
                  <p:cNvSpPr txBox="1"/>
                  <p:nvPr/>
                </p:nvSpPr>
                <p:spPr>
                  <a:xfrm>
                    <a:off x="4468083" y="4288416"/>
                    <a:ext cx="69657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Consolas" panose="020B0609020204030204" pitchFamily="49" charset="0"/>
                      </a:rPr>
                      <a:t>write record</a:t>
                    </a:r>
                    <a:endParaRPr lang="tr-TR" sz="1000" dirty="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34D2D6E-BDA2-0E27-BFED-F537810F7A5B}"/>
                    </a:ext>
                  </a:extLst>
                </p:cNvPr>
                <p:cNvSpPr/>
                <p:nvPr/>
              </p:nvSpPr>
              <p:spPr>
                <a:xfrm>
                  <a:off x="2212649" y="792238"/>
                  <a:ext cx="5581070" cy="344993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C1ED5A3-0C6B-0CE3-D27D-35A3C752F9F9}"/>
                  </a:ext>
                </a:extLst>
              </p:cNvPr>
              <p:cNvCxnSpPr>
                <a:cxnSpLocks/>
                <a:stCxn id="15" idx="0"/>
                <a:endCxn id="31" idx="2"/>
              </p:cNvCxnSpPr>
              <p:nvPr/>
            </p:nvCxnSpPr>
            <p:spPr>
              <a:xfrm flipH="1" flipV="1">
                <a:off x="6960084" y="2807355"/>
                <a:ext cx="59912" cy="433329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F3FD35-9018-DF13-F729-30F4DCF1E20B}"/>
                  </a:ext>
                </a:extLst>
              </p:cNvPr>
              <p:cNvSpPr txBox="1"/>
              <p:nvPr/>
            </p:nvSpPr>
            <p:spPr>
              <a:xfrm>
                <a:off x="6237020" y="2816005"/>
                <a:ext cx="86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Consolas" panose="020B0609020204030204" pitchFamily="49" charset="0"/>
                  </a:rPr>
                  <a:t>Determine act</a:t>
                </a:r>
                <a:endParaRPr lang="tr-TR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8FAC82-3D1D-DA97-3E69-6DB2D1235334}"/>
                </a:ext>
              </a:extLst>
            </p:cNvPr>
            <p:cNvCxnSpPr>
              <a:cxnSpLocks/>
              <a:stCxn id="35" idx="2"/>
              <a:endCxn id="14" idx="0"/>
            </p:cNvCxnSpPr>
            <p:nvPr/>
          </p:nvCxnSpPr>
          <p:spPr>
            <a:xfrm flipH="1">
              <a:off x="2341508" y="2745930"/>
              <a:ext cx="707749" cy="79541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898461-C636-6A22-9FB6-EE38FBC5BD69}"/>
                </a:ext>
              </a:extLst>
            </p:cNvPr>
            <p:cNvSpPr txBox="1"/>
            <p:nvPr/>
          </p:nvSpPr>
          <p:spPr>
            <a:xfrm rot="1053178">
              <a:off x="1962073" y="2871593"/>
              <a:ext cx="828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</a:rPr>
                <a:t>Determine act</a:t>
              </a:r>
              <a:endParaRPr lang="tr-TR" sz="1000" dirty="0">
                <a:latin typeface="Consolas" panose="020B0609020204030204" pitchFamily="49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915F6B9-AE95-2132-9B17-76D00F029DB8}"/>
                </a:ext>
              </a:extLst>
            </p:cNvPr>
            <p:cNvSpPr txBox="1"/>
            <p:nvPr/>
          </p:nvSpPr>
          <p:spPr>
            <a:xfrm>
              <a:off x="4183972" y="3054723"/>
              <a:ext cx="86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</a:rPr>
                <a:t>Determine act</a:t>
              </a:r>
              <a:endParaRPr lang="tr-TR" sz="1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79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247B96F-F1DA-BC58-08F7-61DCB63FF6F5}"/>
              </a:ext>
            </a:extLst>
          </p:cNvPr>
          <p:cNvGrpSpPr/>
          <p:nvPr/>
        </p:nvGrpSpPr>
        <p:grpSpPr>
          <a:xfrm>
            <a:off x="1274728" y="3982160"/>
            <a:ext cx="9238332" cy="2375186"/>
            <a:chOff x="591323" y="4344007"/>
            <a:chExt cx="9238332" cy="23751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4B2B85-73FC-437C-AEFC-B8A4C24D032C}"/>
                </a:ext>
              </a:extLst>
            </p:cNvPr>
            <p:cNvSpPr txBox="1"/>
            <p:nvPr/>
          </p:nvSpPr>
          <p:spPr>
            <a:xfrm>
              <a:off x="6672087" y="4344007"/>
              <a:ext cx="3157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GB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</a:t>
              </a:r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 says that:</a:t>
              </a:r>
            </a:p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* </a:t>
              </a:r>
              <a:r>
                <a:rPr lang="en-GB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Adding a record </a:t>
              </a:r>
              <a:r>
                <a:rPr lang="en-GB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GB" b="1">
                  <a:solidFill>
                    <a:srgbClr val="629D4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department, employee, </a:t>
              </a:r>
              <a:r>
                <a:rPr lang="en-GB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GB" b="1">
                  <a:solidFill>
                    <a:srgbClr val="629D4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project table in DB </a:t>
              </a:r>
              <a:r>
                <a:rPr lang="en-GB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en-GB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allowed</a:t>
              </a:r>
              <a:r>
                <a:rPr lang="en-GB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ACBF5CE-CB79-4BC0-134B-6150399E51BA}"/>
                </a:ext>
              </a:extLst>
            </p:cNvPr>
            <p:cNvGrpSpPr/>
            <p:nvPr/>
          </p:nvGrpSpPr>
          <p:grpSpPr>
            <a:xfrm>
              <a:off x="6950159" y="5625210"/>
              <a:ext cx="1379677" cy="1093983"/>
              <a:chOff x="6679989" y="5415745"/>
              <a:chExt cx="1379677" cy="109398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ADFC042-A8EE-02FE-A846-65F8D9C398A1}"/>
                  </a:ext>
                </a:extLst>
              </p:cNvPr>
              <p:cNvGrpSpPr/>
              <p:nvPr/>
            </p:nvGrpSpPr>
            <p:grpSpPr>
              <a:xfrm>
                <a:off x="6679989" y="5415745"/>
                <a:ext cx="1084814" cy="369332"/>
                <a:chOff x="6702177" y="5682079"/>
                <a:chExt cx="1084814" cy="369332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7F19F15-E45E-4E79-9263-A2FA476EF252}"/>
                    </a:ext>
                  </a:extLst>
                </p:cNvPr>
                <p:cNvSpPr/>
                <p:nvPr/>
              </p:nvSpPr>
              <p:spPr>
                <a:xfrm>
                  <a:off x="6702177" y="5765328"/>
                  <a:ext cx="244699" cy="2281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7F5AA3F-8D5D-4A82-AAD7-4FCE53C94BEA}"/>
                    </a:ext>
                  </a:extLst>
                </p:cNvPr>
                <p:cNvSpPr txBox="1"/>
                <p:nvPr/>
              </p:nvSpPr>
              <p:spPr>
                <a:xfrm>
                  <a:off x="6916058" y="5682079"/>
                  <a:ext cx="8709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Action</a:t>
                  </a:r>
                  <a:endParaRPr lang="en-GB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A3201D7-3DE4-C3FD-EE3D-B30B70F5DEA3}"/>
                  </a:ext>
                </a:extLst>
              </p:cNvPr>
              <p:cNvGrpSpPr/>
              <p:nvPr/>
            </p:nvGrpSpPr>
            <p:grpSpPr>
              <a:xfrm>
                <a:off x="6679989" y="5792666"/>
                <a:ext cx="1379677" cy="369332"/>
                <a:chOff x="7941959" y="5700454"/>
                <a:chExt cx="1379677" cy="3693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E60DBC8-EB04-4DEE-8C22-E5756C2CEAFA}"/>
                    </a:ext>
                  </a:extLst>
                </p:cNvPr>
                <p:cNvSpPr/>
                <p:nvPr/>
              </p:nvSpPr>
              <p:spPr>
                <a:xfrm>
                  <a:off x="7941959" y="5763475"/>
                  <a:ext cx="244699" cy="228113"/>
                </a:xfrm>
                <a:prstGeom prst="rect">
                  <a:avLst/>
                </a:prstGeom>
                <a:solidFill>
                  <a:srgbClr val="629D4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448A963-B7DD-4D4F-B3E1-6C286C50891E}"/>
                    </a:ext>
                  </a:extLst>
                </p:cNvPr>
                <p:cNvSpPr txBox="1"/>
                <p:nvPr/>
              </p:nvSpPr>
              <p:spPr>
                <a:xfrm>
                  <a:off x="8160928" y="5700454"/>
                  <a:ext cx="11607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>
                      <a:solidFill>
                        <a:srgbClr val="629D45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Resource</a:t>
                  </a:r>
                  <a:endParaRPr lang="en-GB">
                    <a:solidFill>
                      <a:srgbClr val="629D45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3464B5-18A7-CBF7-E09A-A499223431F4}"/>
                  </a:ext>
                </a:extLst>
              </p:cNvPr>
              <p:cNvGrpSpPr/>
              <p:nvPr/>
            </p:nvGrpSpPr>
            <p:grpSpPr>
              <a:xfrm>
                <a:off x="6679989" y="6140396"/>
                <a:ext cx="1125786" cy="369332"/>
                <a:chOff x="9394221" y="5692865"/>
                <a:chExt cx="1125786" cy="369332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3DDFB57-53A8-43B4-BA71-18B30B245A0E}"/>
                    </a:ext>
                  </a:extLst>
                </p:cNvPr>
                <p:cNvSpPr/>
                <p:nvPr/>
              </p:nvSpPr>
              <p:spPr>
                <a:xfrm>
                  <a:off x="9394221" y="5771064"/>
                  <a:ext cx="244699" cy="22811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D20C39A-F485-40D6-BFA4-20A3ACFF2233}"/>
                    </a:ext>
                  </a:extLst>
                </p:cNvPr>
                <p:cNvSpPr txBox="1"/>
                <p:nvPr/>
              </p:nvSpPr>
              <p:spPr>
                <a:xfrm>
                  <a:off x="9717761" y="5692865"/>
                  <a:ext cx="8022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Effect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5CAB73-DF09-BCDA-2B80-3E3DA526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323" y="4487813"/>
              <a:ext cx="6043814" cy="2123658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  { "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Monaco"/>
                </a:rPr>
                <a:t>Version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": "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2012-10-17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16191F"/>
                  </a:solidFill>
                  <a:latin typeface="Monaco"/>
                </a:rPr>
                <a:t>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Monaco"/>
                </a:rPr>
                <a:t>Statement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": [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16191F"/>
                  </a:solidFill>
                  <a:latin typeface="Monaco"/>
                </a:rPr>
                <a:t>  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{   "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Monaco"/>
                </a:rPr>
                <a:t>Effect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": “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Allow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”,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16191F"/>
                  </a:solidFill>
                  <a:latin typeface="Monaco"/>
                </a:rPr>
                <a:t>       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Monaco"/>
                </a:rPr>
                <a:t>Action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": [ “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dynamodb:PutItem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 ],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16191F"/>
                  </a:solidFill>
                  <a:latin typeface="Monaco"/>
                </a:rPr>
                <a:t>       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Monaco"/>
                </a:rPr>
                <a:t>Resource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": [ “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arn:aws:dynamodb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:[region]:[</a:t>
              </a: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account-id]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:</a:t>
              </a:r>
              <a:r>
                <a:rPr lang="en-GB" sz="1400" b="0" i="0" u="none" strike="noStrike" dirty="0">
                  <a:solidFill>
                    <a:srgbClr val="FF0000"/>
                  </a:solidFill>
                  <a:effectLst/>
                  <a:latin typeface="Monaco"/>
                </a:rPr>
                <a:t>table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/</a:t>
              </a: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project</a:t>
              </a:r>
              <a:r>
                <a:rPr lang="en-US" altLang="en-US" sz="1400" dirty="0">
                  <a:solidFill>
                    <a:srgbClr val="16191F"/>
                  </a:solidFill>
                  <a:latin typeface="Monaco"/>
                </a:rPr>
                <a:t>”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 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 	              “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arn:aws:dynamodb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:[region]:[</a:t>
              </a: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account-id]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:</a:t>
              </a:r>
              <a:r>
                <a:rPr lang="en-GB" sz="1400" b="0" i="0" u="none" strike="noStrike" dirty="0">
                  <a:solidFill>
                    <a:srgbClr val="FF0000"/>
                  </a:solidFill>
                  <a:effectLst/>
                  <a:latin typeface="Monaco"/>
                </a:rPr>
                <a:t>table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/</a:t>
              </a: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department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“ , </a:t>
              </a:r>
              <a:endParaRPr lang="en-US" altLang="en-US" sz="1400" dirty="0">
                <a:solidFill>
                  <a:srgbClr val="16191F"/>
                </a:solidFill>
                <a:latin typeface="Monac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 	             “</a:t>
              </a:r>
              <a:r>
                <a:rPr kumimoji="0" lang="en-US" altLang="en-US" sz="14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arn:aws:dynamodb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:[region]:[</a:t>
              </a: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account-id]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:</a:t>
              </a:r>
              <a:r>
                <a:rPr lang="en-GB" sz="1400" b="0" i="0" u="none" strike="noStrike" dirty="0">
                  <a:solidFill>
                    <a:srgbClr val="FF0000"/>
                  </a:solidFill>
                  <a:effectLst/>
                  <a:latin typeface="Monaco"/>
                </a:rPr>
                <a:t>table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/</a:t>
              </a:r>
              <a:r>
                <a:rPr lang="en-US" altLang="en-US" sz="1400" i="1" dirty="0">
                  <a:solidFill>
                    <a:srgbClr val="FF0000"/>
                  </a:solidFill>
                  <a:latin typeface="Monaco"/>
                </a:rPr>
                <a:t>e</a:t>
              </a:r>
              <a:r>
                <a:rPr kumimoji="0" lang="en-US" altLang="en-US" sz="1400" b="0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Monaco"/>
                </a:rPr>
                <a:t>mployee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”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16191F"/>
                  </a:solidFill>
                  <a:latin typeface="Monaco"/>
                </a:rPr>
                <a:t>	         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]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6191F"/>
                  </a:solidFill>
                  <a:effectLst/>
                  <a:latin typeface="Monaco"/>
                </a:rPr>
                <a:t>}      }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109F80-E1D4-F469-36B0-F338BF0CEAFC}"/>
              </a:ext>
            </a:extLst>
          </p:cNvPr>
          <p:cNvGrpSpPr/>
          <p:nvPr/>
        </p:nvGrpSpPr>
        <p:grpSpPr>
          <a:xfrm>
            <a:off x="228588" y="1123098"/>
            <a:ext cx="11178248" cy="1818058"/>
            <a:chOff x="545111" y="1694598"/>
            <a:chExt cx="11178248" cy="181805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3A124E2-F002-473E-9DFE-71956675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6714" y="2118185"/>
              <a:ext cx="1036656" cy="85445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410C3-2C5A-4FB9-9385-D5E83B2ED514}"/>
                </a:ext>
              </a:extLst>
            </p:cNvPr>
            <p:cNvSpPr txBox="1"/>
            <p:nvPr/>
          </p:nvSpPr>
          <p:spPr>
            <a:xfrm>
              <a:off x="2406714" y="3143324"/>
              <a:ext cx="1081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IAM roles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8591FC-14F4-4FE5-996C-57C9C1F32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0980" y="2000900"/>
              <a:ext cx="871183" cy="11020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844F8C-A17E-4C7E-A075-C46EA7FCECD6}"/>
                </a:ext>
              </a:extLst>
            </p:cNvPr>
            <p:cNvSpPr txBox="1"/>
            <p:nvPr/>
          </p:nvSpPr>
          <p:spPr>
            <a:xfrm>
              <a:off x="5561954" y="3108777"/>
              <a:ext cx="1169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IAM Policy</a:t>
              </a:r>
            </a:p>
          </p:txBody>
        </p:sp>
        <p:pic>
          <p:nvPicPr>
            <p:cNvPr id="6" name="Picture 6" descr="Gears Icon">
              <a:extLst>
                <a:ext uri="{FF2B5EF4-FFF2-40B4-BE49-F238E27FC236}">
                  <a16:creationId xmlns:a16="http://schemas.microsoft.com/office/drawing/2014/main" id="{EC84D3B3-BF13-41B2-86E5-A77D2BBD6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706" y="2114303"/>
              <a:ext cx="867439" cy="86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3F7E5D-FE77-45B9-A4EB-9FE13BFE5662}"/>
                </a:ext>
              </a:extLst>
            </p:cNvPr>
            <p:cNvSpPr txBox="1"/>
            <p:nvPr/>
          </p:nvSpPr>
          <p:spPr>
            <a:xfrm>
              <a:off x="8028230" y="3037924"/>
              <a:ext cx="114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statement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3A819-60E7-4EF2-A3A4-2EEA5E6FBFFB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3443370" y="2545413"/>
              <a:ext cx="2217610" cy="6492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968821-88FD-4452-BA4B-6228CEB89396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6532163" y="2548023"/>
              <a:ext cx="1505543" cy="3882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F4D3F7-59D6-415A-825A-617EDFA5AC1B}"/>
                </a:ext>
              </a:extLst>
            </p:cNvPr>
            <p:cNvSpPr txBox="1"/>
            <p:nvPr/>
          </p:nvSpPr>
          <p:spPr>
            <a:xfrm>
              <a:off x="10789541" y="236002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Action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A4DA62-CAAB-4D9A-B00C-9456D222FB31}"/>
                </a:ext>
              </a:extLst>
            </p:cNvPr>
            <p:cNvSpPr txBox="1"/>
            <p:nvPr/>
          </p:nvSpPr>
          <p:spPr>
            <a:xfrm>
              <a:off x="10808731" y="1694598"/>
              <a:ext cx="71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Effect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478F1C4-76AA-4353-BD39-2D91CCB3DB92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 flipV="1">
              <a:off x="8905145" y="2544694"/>
              <a:ext cx="1515064" cy="332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57191C-9450-41D7-91E1-E1942BC42E0B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8905145" y="1883479"/>
              <a:ext cx="1202381" cy="664544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58BE1B-E2DE-4832-A459-1E9675ED40FD}"/>
                </a:ext>
              </a:extLst>
            </p:cNvPr>
            <p:cNvCxnSpPr>
              <a:cxnSpLocks/>
              <a:stCxn id="6" idx="3"/>
              <a:endCxn id="50" idx="1"/>
            </p:cNvCxnSpPr>
            <p:nvPr/>
          </p:nvCxnSpPr>
          <p:spPr>
            <a:xfrm>
              <a:off x="8905145" y="2548023"/>
              <a:ext cx="1461740" cy="66368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B31321-0EC6-4CC8-A6D2-5A86FB1A9000}"/>
                </a:ext>
              </a:extLst>
            </p:cNvPr>
            <p:cNvSpPr txBox="1"/>
            <p:nvPr/>
          </p:nvSpPr>
          <p:spPr>
            <a:xfrm>
              <a:off x="3521121" y="223836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C950DC-AD41-4A02-8AC3-9D3573BED41A}"/>
                </a:ext>
              </a:extLst>
            </p:cNvPr>
            <p:cNvSpPr txBox="1"/>
            <p:nvPr/>
          </p:nvSpPr>
          <p:spPr>
            <a:xfrm>
              <a:off x="9303759" y="24896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F37ED5-C8D6-42BC-8426-388B198717D1}"/>
                </a:ext>
              </a:extLst>
            </p:cNvPr>
            <p:cNvSpPr txBox="1"/>
            <p:nvPr/>
          </p:nvSpPr>
          <p:spPr>
            <a:xfrm>
              <a:off x="9183023" y="223487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84F4F8-AEA9-4B18-AFAA-82D09C29676E}"/>
                </a:ext>
              </a:extLst>
            </p:cNvPr>
            <p:cNvSpPr txBox="1"/>
            <p:nvPr/>
          </p:nvSpPr>
          <p:spPr>
            <a:xfrm>
              <a:off x="10055545" y="22301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BEFBC9-E8A6-4432-BB34-AE73E2C9AC23}"/>
                </a:ext>
              </a:extLst>
            </p:cNvPr>
            <p:cNvSpPr txBox="1"/>
            <p:nvPr/>
          </p:nvSpPr>
          <p:spPr>
            <a:xfrm>
              <a:off x="8846707" y="2122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089412-46AD-411C-8B46-9A81AECD3D79}"/>
                </a:ext>
              </a:extLst>
            </p:cNvPr>
            <p:cNvSpPr txBox="1"/>
            <p:nvPr/>
          </p:nvSpPr>
          <p:spPr>
            <a:xfrm>
              <a:off x="6548050" y="22264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F039CF-B57B-4D42-A167-5EE409D68725}"/>
                </a:ext>
              </a:extLst>
            </p:cNvPr>
            <p:cNvSpPr txBox="1"/>
            <p:nvPr/>
          </p:nvSpPr>
          <p:spPr>
            <a:xfrm>
              <a:off x="7603528" y="22217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E2228F-FB69-4A16-BB0B-C7E750C9CC10}"/>
                </a:ext>
              </a:extLst>
            </p:cNvPr>
            <p:cNvSpPr txBox="1"/>
            <p:nvPr/>
          </p:nvSpPr>
          <p:spPr>
            <a:xfrm>
              <a:off x="5304973" y="2245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A2A13E-E234-41AD-86AC-218777721D39}"/>
                </a:ext>
              </a:extLst>
            </p:cNvPr>
            <p:cNvSpPr txBox="1"/>
            <p:nvPr/>
          </p:nvSpPr>
          <p:spPr>
            <a:xfrm>
              <a:off x="10113715" y="28231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n</a:t>
              </a:r>
            </a:p>
          </p:txBody>
        </p:sp>
        <p:pic>
          <p:nvPicPr>
            <p:cNvPr id="24" name="Picture 4" descr="OS4Ed | Open Solutions for Education">
              <a:extLst>
                <a:ext uri="{FF2B5EF4-FFF2-40B4-BE49-F238E27FC236}">
                  <a16:creationId xmlns:a16="http://schemas.microsoft.com/office/drawing/2014/main" id="{1567C666-7E87-4BFD-B57F-B0832D85B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209" y="2360028"/>
              <a:ext cx="369332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4EFDA2-D112-46AF-8D57-3C4E34A34B82}"/>
                </a:ext>
              </a:extLst>
            </p:cNvPr>
            <p:cNvSpPr txBox="1"/>
            <p:nvPr/>
          </p:nvSpPr>
          <p:spPr>
            <a:xfrm>
              <a:off x="10640323" y="3027039"/>
              <a:ext cx="1083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Resource</a:t>
              </a:r>
            </a:p>
          </p:txBody>
        </p:sp>
        <p:pic>
          <p:nvPicPr>
            <p:cNvPr id="1030" name="Picture 6" descr="Obrazy (Deny Icon) — zdjęcia, wektory i wideo bez tantiem (106,421) | Adobe  Stock">
              <a:extLst>
                <a:ext uri="{FF2B5EF4-FFF2-40B4-BE49-F238E27FC236}">
                  <a16:creationId xmlns:a16="http://schemas.microsoft.com/office/drawing/2014/main" id="{38122EC4-E3EE-9301-5D8D-B94D4E5A4D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3" t="21355" r="9335" b="21404"/>
            <a:stretch/>
          </p:blipFill>
          <p:spPr bwMode="auto">
            <a:xfrm>
              <a:off x="10164070" y="1728157"/>
              <a:ext cx="665513" cy="30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4348CA-A775-8C26-254D-D9AD7C89218D}"/>
                </a:ext>
              </a:extLst>
            </p:cNvPr>
            <p:cNvSpPr txBox="1"/>
            <p:nvPr/>
          </p:nvSpPr>
          <p:spPr>
            <a:xfrm>
              <a:off x="9660221" y="1694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50" name="Picture 12" descr="Cloud Security Solutions and Hybrid Cloud Security | Tripwire">
              <a:extLst>
                <a:ext uri="{FF2B5EF4-FFF2-40B4-BE49-F238E27FC236}">
                  <a16:creationId xmlns:a16="http://schemas.microsoft.com/office/drawing/2014/main" id="{575E23E9-3A81-2F84-43EE-F82C11B63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885" y="3063226"/>
              <a:ext cx="348604" cy="296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2" descr="User with solid fill">
              <a:extLst>
                <a:ext uri="{FF2B5EF4-FFF2-40B4-BE49-F238E27FC236}">
                  <a16:creationId xmlns:a16="http://schemas.microsoft.com/office/drawing/2014/main" id="{4767CED8-2A1F-51B0-E394-9A75C079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5111" y="2133345"/>
              <a:ext cx="900231" cy="80914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DDA98E-2BC2-59B1-03E4-5043F1902DDA}"/>
                </a:ext>
              </a:extLst>
            </p:cNvPr>
            <p:cNvSpPr txBox="1"/>
            <p:nvPr/>
          </p:nvSpPr>
          <p:spPr>
            <a:xfrm>
              <a:off x="703234" y="2825192"/>
              <a:ext cx="57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/>
                <a:t>actor</a:t>
              </a:r>
              <a:endParaRPr lang="en-GB" sz="16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0444EE-828D-62D8-C15A-4A73DFFA27ED}"/>
                </a:ext>
              </a:extLst>
            </p:cNvPr>
            <p:cNvCxnSpPr>
              <a:cxnSpLocks/>
              <a:stCxn id="27" idx="3"/>
              <a:endCxn id="2" idx="1"/>
            </p:cNvCxnSpPr>
            <p:nvPr/>
          </p:nvCxnSpPr>
          <p:spPr>
            <a:xfrm>
              <a:off x="1445342" y="2537915"/>
              <a:ext cx="961372" cy="7498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2903E3-FBBC-9E9A-2405-9326E19B3AB3}"/>
                </a:ext>
              </a:extLst>
            </p:cNvPr>
            <p:cNvSpPr txBox="1"/>
            <p:nvPr/>
          </p:nvSpPr>
          <p:spPr>
            <a:xfrm>
              <a:off x="2074230" y="2179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B7C553-5E83-A2FF-4DB0-290A65077582}"/>
                </a:ext>
              </a:extLst>
            </p:cNvPr>
            <p:cNvSpPr txBox="1"/>
            <p:nvPr/>
          </p:nvSpPr>
          <p:spPr>
            <a:xfrm>
              <a:off x="1441067" y="22109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E6EF40C-A0FE-58AD-A836-585C4884A5B2}"/>
              </a:ext>
            </a:extLst>
          </p:cNvPr>
          <p:cNvSpPr/>
          <p:nvPr/>
        </p:nvSpPr>
        <p:spPr>
          <a:xfrm>
            <a:off x="0" y="-46428"/>
            <a:ext cx="59936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Structure of Permission in AWS</a:t>
            </a:r>
          </a:p>
        </p:txBody>
      </p:sp>
    </p:spTree>
    <p:extLst>
      <p:ext uri="{BB962C8B-B14F-4D97-AF65-F5344CB8AC3E}">
        <p14:creationId xmlns:p14="http://schemas.microsoft.com/office/powerpoint/2010/main" val="303509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6F5FF-30D6-0C4D-9FBE-C29737F5A248}"/>
              </a:ext>
            </a:extLst>
          </p:cNvPr>
          <p:cNvSpPr/>
          <p:nvPr/>
        </p:nvSpPr>
        <p:spPr>
          <a:xfrm>
            <a:off x="9084039" y="374754"/>
            <a:ext cx="31079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Southampton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4695C-C967-D54D-ABC6-C1A8E7792C23}"/>
              </a:ext>
            </a:extLst>
          </p:cNvPr>
          <p:cNvSpPr/>
          <p:nvPr/>
        </p:nvSpPr>
        <p:spPr>
          <a:xfrm>
            <a:off x="10231219" y="143921"/>
            <a:ext cx="17649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University 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7407A-36D7-6B49-A811-6BE44F824AD4}"/>
              </a:ext>
            </a:extLst>
          </p:cNvPr>
          <p:cNvSpPr/>
          <p:nvPr/>
        </p:nvSpPr>
        <p:spPr>
          <a:xfrm>
            <a:off x="195810" y="78516"/>
            <a:ext cx="44172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Problem  - </a:t>
            </a: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Complexity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67C2F-C525-3C4F-991F-1A406670FCE2}"/>
              </a:ext>
            </a:extLst>
          </p:cNvPr>
          <p:cNvSpPr/>
          <p:nvPr/>
        </p:nvSpPr>
        <p:spPr>
          <a:xfrm>
            <a:off x="9027333" y="1371714"/>
            <a:ext cx="1603323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165C5-6A25-CF4F-8882-0670E8BA42FD}"/>
              </a:ext>
            </a:extLst>
          </p:cNvPr>
          <p:cNvSpPr txBox="1"/>
          <p:nvPr/>
        </p:nvSpPr>
        <p:spPr>
          <a:xfrm>
            <a:off x="415975" y="1082640"/>
            <a:ext cx="3326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tr-TR" sz="2000" dirty="0"/>
              <a:t>Resources and services 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1019E-C07C-A049-81D8-E2C0CBD5C5BE}"/>
              </a:ext>
            </a:extLst>
          </p:cNvPr>
          <p:cNvSpPr txBox="1"/>
          <p:nvPr/>
        </p:nvSpPr>
        <p:spPr>
          <a:xfrm>
            <a:off x="286786" y="3767265"/>
            <a:ext cx="675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tr-TR" sz="2000" dirty="0"/>
              <a:t>Any inconsistency or security issue in Access </a:t>
            </a:r>
            <a:r>
              <a:rPr lang="en-GB" sz="2000" dirty="0"/>
              <a:t>C</a:t>
            </a:r>
            <a:r>
              <a:rPr lang="tr-TR" sz="2000" dirty="0"/>
              <a:t>ontrol </a:t>
            </a:r>
            <a:r>
              <a:rPr lang="en-GB" sz="2000" dirty="0"/>
              <a:t>policy </a:t>
            </a:r>
            <a:r>
              <a:rPr lang="tr-TR" sz="2000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00808-F574-4C03-92E6-354017840AFE}"/>
              </a:ext>
            </a:extLst>
          </p:cNvPr>
          <p:cNvSpPr/>
          <p:nvPr/>
        </p:nvSpPr>
        <p:spPr>
          <a:xfrm>
            <a:off x="-2118" y="6086986"/>
            <a:ext cx="5239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(1) Flexera, “2019 state of the cloud from rightscale," Right Scale, Tech. Rep., 2019. [Online]. Available: </a:t>
            </a:r>
            <a:r>
              <a:rPr lang="en-GB" sz="900" dirty="0">
                <a:hlinkClick r:id="rId3"/>
              </a:rPr>
              <a:t>https://media.exera.com/documents/</a:t>
            </a:r>
            <a:r>
              <a:rPr lang="en-GB" sz="900" dirty="0"/>
              <a:t> rightscale-2019-state-of-the-cloud-report-from-exera.pdf</a:t>
            </a:r>
            <a:endParaRPr lang="tr-TR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7479E-2AF9-462C-B320-2B1AB128161D}"/>
              </a:ext>
            </a:extLst>
          </p:cNvPr>
          <p:cNvSpPr/>
          <p:nvPr/>
        </p:nvSpPr>
        <p:spPr>
          <a:xfrm>
            <a:off x="7097968" y="5670776"/>
            <a:ext cx="4705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GB" sz="1600" dirty="0"/>
              <a:t>(2) The popularity Serverless Architecture: </a:t>
            </a:r>
          </a:p>
          <a:p>
            <a:r>
              <a:rPr lang="en-GB" sz="1600" dirty="0"/>
              <a:t> 	* 93% of enterprises use cloud services</a:t>
            </a:r>
          </a:p>
          <a:p>
            <a:r>
              <a:rPr lang="en-GB" sz="1600" dirty="0"/>
              <a:t>	* top trend is Serverless ( 75% growth rate)</a:t>
            </a:r>
            <a:endParaRPr lang="tr-T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6531C2-D614-4C97-A113-6104FC837828}"/>
              </a:ext>
            </a:extLst>
          </p:cNvPr>
          <p:cNvSpPr/>
          <p:nvPr/>
        </p:nvSpPr>
        <p:spPr>
          <a:xfrm>
            <a:off x="7097968" y="4999421"/>
            <a:ext cx="40839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GB" dirty="0"/>
              <a:t>(1) 65% of cloud incidents were </a:t>
            </a:r>
          </a:p>
          <a:p>
            <a:r>
              <a:rPr lang="en-GB" dirty="0"/>
              <a:t>      because of customer misconfiguration</a:t>
            </a:r>
            <a:endParaRPr lang="tr-T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00474B-23B9-44DA-9A8F-9D33CA4045D3}"/>
              </a:ext>
            </a:extLst>
          </p:cNvPr>
          <p:cNvSpPr/>
          <p:nvPr/>
        </p:nvSpPr>
        <p:spPr>
          <a:xfrm>
            <a:off x="6905651" y="4896418"/>
            <a:ext cx="5090539" cy="171411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02E31-1AA4-4CEE-8E6A-940E4969F1D5}"/>
              </a:ext>
            </a:extLst>
          </p:cNvPr>
          <p:cNvSpPr txBox="1"/>
          <p:nvPr/>
        </p:nvSpPr>
        <p:spPr>
          <a:xfrm>
            <a:off x="-2118" y="6456318"/>
            <a:ext cx="462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(2) P. A. Networks, “Unit 42 cloud threat report," 2020. [Online]. Available: https://www.paloaltonetworks.com/prisma/unit42-cloud-threat-research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7DF19-CC24-41BA-A5E5-684F3EF28AD6}"/>
              </a:ext>
            </a:extLst>
          </p:cNvPr>
          <p:cNvSpPr txBox="1"/>
          <p:nvPr/>
        </p:nvSpPr>
        <p:spPr>
          <a:xfrm>
            <a:off x="6905651" y="4593550"/>
            <a:ext cx="3204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Why these problems are important :</a:t>
            </a:r>
            <a:endParaRPr lang="tr-TR" sz="16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BE8252-F399-4FB7-A9BF-5061F66234FD}"/>
              </a:ext>
            </a:extLst>
          </p:cNvPr>
          <p:cNvSpPr txBox="1"/>
          <p:nvPr/>
        </p:nvSpPr>
        <p:spPr>
          <a:xfrm>
            <a:off x="1016299" y="1474188"/>
            <a:ext cx="3383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1600" dirty="0"/>
              <a:t>Highly distributed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1600" dirty="0"/>
              <a:t>Scalable</a:t>
            </a:r>
            <a:endParaRPr lang="tr-TR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1600" dirty="0"/>
              <a:t>Dynamically allocated/deallocated</a:t>
            </a:r>
            <a:endParaRPr lang="tr-T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A03C07-E406-4D5D-9DC3-E29F1FFA4A4D}"/>
              </a:ext>
            </a:extLst>
          </p:cNvPr>
          <p:cNvSpPr txBox="1"/>
          <p:nvPr/>
        </p:nvSpPr>
        <p:spPr>
          <a:xfrm>
            <a:off x="415975" y="2513836"/>
            <a:ext cx="46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GB" dirty="0"/>
              <a:t>The complexity in Authorisation mechanism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43BBA-7755-434E-84A1-E5C9959FB149}"/>
              </a:ext>
            </a:extLst>
          </p:cNvPr>
          <p:cNvSpPr txBox="1"/>
          <p:nvPr/>
        </p:nvSpPr>
        <p:spPr>
          <a:xfrm>
            <a:off x="584173" y="2904230"/>
            <a:ext cx="4401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multi-layer structure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accessible as a resource (role, policies)</a:t>
            </a:r>
            <a:endParaRPr lang="tr-T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7B946-1791-7030-032B-C8468BF4F582}"/>
              </a:ext>
            </a:extLst>
          </p:cNvPr>
          <p:cNvSpPr txBox="1"/>
          <p:nvPr/>
        </p:nvSpPr>
        <p:spPr>
          <a:xfrm>
            <a:off x="1046852" y="4244353"/>
            <a:ext cx="5137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lead to misconfiguration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may make </a:t>
            </a:r>
            <a:r>
              <a:rPr lang="en-GB" dirty="0"/>
              <a:t>the serverless</a:t>
            </a:r>
            <a:r>
              <a:rPr lang="tr-TR" dirty="0"/>
              <a:t> system more vulnerable.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lead to unauthorised access to resources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16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B7CDF4-5F97-694A-B680-1BFA2AE1C04F}"/>
              </a:ext>
            </a:extLst>
          </p:cNvPr>
          <p:cNvSpPr/>
          <p:nvPr/>
        </p:nvSpPr>
        <p:spPr>
          <a:xfrm>
            <a:off x="9084039" y="374754"/>
            <a:ext cx="31079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Southampton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ED4D9-8753-7646-960C-C04140A96B41}"/>
              </a:ext>
            </a:extLst>
          </p:cNvPr>
          <p:cNvSpPr/>
          <p:nvPr/>
        </p:nvSpPr>
        <p:spPr>
          <a:xfrm>
            <a:off x="10231219" y="143921"/>
            <a:ext cx="17649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University 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A7718-B677-5E40-BB09-48BD0D45461E}"/>
              </a:ext>
            </a:extLst>
          </p:cNvPr>
          <p:cNvSpPr/>
          <p:nvPr/>
        </p:nvSpPr>
        <p:spPr>
          <a:xfrm>
            <a:off x="195810" y="51587"/>
            <a:ext cx="3557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FM Patterns : RHP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E6FD5D2-BD89-867F-0B69-066AC1A080B3}"/>
              </a:ext>
            </a:extLst>
          </p:cNvPr>
          <p:cNvGrpSpPr/>
          <p:nvPr/>
        </p:nvGrpSpPr>
        <p:grpSpPr>
          <a:xfrm>
            <a:off x="1084684" y="1744296"/>
            <a:ext cx="9808312" cy="2912940"/>
            <a:chOff x="1578935" y="447883"/>
            <a:chExt cx="9808312" cy="291294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E05634D-8159-07BE-9F0A-AAF7EB540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9013" y="2389913"/>
              <a:ext cx="1339220" cy="32792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C0F6CD-05E8-6D4A-E966-D64092B6B4F2}"/>
                </a:ext>
              </a:extLst>
            </p:cNvPr>
            <p:cNvGrpSpPr/>
            <p:nvPr/>
          </p:nvGrpSpPr>
          <p:grpSpPr>
            <a:xfrm>
              <a:off x="1578935" y="447883"/>
              <a:ext cx="9808312" cy="2912940"/>
              <a:chOff x="1034908" y="511910"/>
              <a:chExt cx="9808312" cy="291294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AB3C6A5-F8B5-153D-5235-DC22C3D1F312}"/>
                  </a:ext>
                </a:extLst>
              </p:cNvPr>
              <p:cNvGrpSpPr/>
              <p:nvPr/>
            </p:nvGrpSpPr>
            <p:grpSpPr>
              <a:xfrm>
                <a:off x="1034908" y="511910"/>
                <a:ext cx="3084578" cy="2912940"/>
                <a:chOff x="8532304" y="1154154"/>
                <a:chExt cx="3084578" cy="2912940"/>
              </a:xfrm>
            </p:grpSpPr>
            <p:grpSp>
              <p:nvGrpSpPr>
                <p:cNvPr id="1051" name="Group 1050">
                  <a:extLst>
                    <a:ext uri="{FF2B5EF4-FFF2-40B4-BE49-F238E27FC236}">
                      <a16:creationId xmlns:a16="http://schemas.microsoft.com/office/drawing/2014/main" id="{0F2ADAD9-C5D1-8F63-29E8-262DEA57BE1C}"/>
                    </a:ext>
                  </a:extLst>
                </p:cNvPr>
                <p:cNvGrpSpPr/>
                <p:nvPr/>
              </p:nvGrpSpPr>
              <p:grpSpPr>
                <a:xfrm>
                  <a:off x="9477921" y="1998602"/>
                  <a:ext cx="2047090" cy="1209329"/>
                  <a:chOff x="3025902" y="4846480"/>
                  <a:chExt cx="2047090" cy="1209329"/>
                </a:xfrm>
              </p:grpSpPr>
              <p:cxnSp>
                <p:nvCxnSpPr>
                  <p:cNvPr id="1054" name="Straight Arrow Connector 1053">
                    <a:extLst>
                      <a:ext uri="{FF2B5EF4-FFF2-40B4-BE49-F238E27FC236}">
                        <a16:creationId xmlns:a16="http://schemas.microsoft.com/office/drawing/2014/main" id="{3B0A049C-75D1-E887-3FA9-8A862049027A}"/>
                      </a:ext>
                    </a:extLst>
                  </p:cNvPr>
                  <p:cNvCxnSpPr>
                    <a:cxnSpLocks/>
                    <a:stCxn id="55" idx="3"/>
                    <a:endCxn id="1058" idx="1"/>
                  </p:cNvCxnSpPr>
                  <p:nvPr/>
                </p:nvCxnSpPr>
                <p:spPr>
                  <a:xfrm>
                    <a:off x="3038442" y="5450208"/>
                    <a:ext cx="1258173" cy="936"/>
                  </a:xfrm>
                  <a:prstGeom prst="straightConnector1">
                    <a:avLst/>
                  </a:prstGeom>
                  <a:ln w="28575"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5" name="Group 1054">
                    <a:extLst>
                      <a:ext uri="{FF2B5EF4-FFF2-40B4-BE49-F238E27FC236}">
                        <a16:creationId xmlns:a16="http://schemas.microsoft.com/office/drawing/2014/main" id="{9DDE17CE-4930-F563-E79A-8D10C6E2CAE0}"/>
                      </a:ext>
                    </a:extLst>
                  </p:cNvPr>
                  <p:cNvGrpSpPr/>
                  <p:nvPr/>
                </p:nvGrpSpPr>
                <p:grpSpPr>
                  <a:xfrm>
                    <a:off x="4296615" y="4846480"/>
                    <a:ext cx="776377" cy="1209329"/>
                    <a:chOff x="3835752" y="4732305"/>
                    <a:chExt cx="776377" cy="1209329"/>
                  </a:xfrm>
                </p:grpSpPr>
                <p:grpSp>
                  <p:nvGrpSpPr>
                    <p:cNvPr id="1057" name="Group 1056">
                      <a:extLst>
                        <a:ext uri="{FF2B5EF4-FFF2-40B4-BE49-F238E27FC236}">
                          <a16:creationId xmlns:a16="http://schemas.microsoft.com/office/drawing/2014/main" id="{4D31DF4E-F250-0F53-5E9A-665739F13D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5752" y="4843937"/>
                      <a:ext cx="776377" cy="1097697"/>
                      <a:chOff x="3722035" y="4845209"/>
                      <a:chExt cx="776377" cy="1097697"/>
                    </a:xfrm>
                  </p:grpSpPr>
                  <p:pic>
                    <p:nvPicPr>
                      <p:cNvPr id="1059" name="Picture 4">
                        <a:extLst>
                          <a:ext uri="{FF2B5EF4-FFF2-40B4-BE49-F238E27FC236}">
                            <a16:creationId xmlns:a16="http://schemas.microsoft.com/office/drawing/2014/main" id="{241DF92B-933C-7EC3-3003-47B521378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659" y="4845209"/>
                        <a:ext cx="652651" cy="652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060" name="TextBox 1059">
                        <a:extLst>
                          <a:ext uri="{FF2B5EF4-FFF2-40B4-BE49-F238E27FC236}">
                            <a16:creationId xmlns:a16="http://schemas.microsoft.com/office/drawing/2014/main" id="{0E60D267-B151-366D-84E2-4FBF47D8A8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22035" y="5419686"/>
                        <a:ext cx="77637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400" b="1" dirty="0"/>
                          <a:t>A Cloud Service</a:t>
                        </a:r>
                      </a:p>
                    </p:txBody>
                  </p:sp>
                </p:grpSp>
                <p:sp>
                  <p:nvSpPr>
                    <p:cNvPr id="1058" name="Rectangle 1057">
                      <a:extLst>
                        <a:ext uri="{FF2B5EF4-FFF2-40B4-BE49-F238E27FC236}">
                          <a16:creationId xmlns:a16="http://schemas.microsoft.com/office/drawing/2014/main" id="{87E264F3-CEAE-972A-069C-920A75A02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5752" y="4732305"/>
                      <a:ext cx="776377" cy="1209328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056" name="TextBox 1055">
                    <a:extLst>
                      <a:ext uri="{FF2B5EF4-FFF2-40B4-BE49-F238E27FC236}">
                        <a16:creationId xmlns:a16="http://schemas.microsoft.com/office/drawing/2014/main" id="{B3B0E5D4-4B5A-54D7-6424-1D7EEC160E35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02" y="5153716"/>
                    <a:ext cx="121608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200" b="1" dirty="0"/>
                      <a:t>Make a Request</a:t>
                    </a:r>
                  </a:p>
                </p:txBody>
              </p:sp>
            </p:grp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6812707C-31B6-BE02-A708-837B00A6366D}"/>
                    </a:ext>
                  </a:extLst>
                </p:cNvPr>
                <p:cNvSpPr/>
                <p:nvPr/>
              </p:nvSpPr>
              <p:spPr>
                <a:xfrm>
                  <a:off x="8532304" y="1154154"/>
                  <a:ext cx="3084578" cy="291294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5193237C-E02C-EAD1-CA36-08CA26FD25F8}"/>
                    </a:ext>
                  </a:extLst>
                </p:cNvPr>
                <p:cNvSpPr/>
                <p:nvPr/>
              </p:nvSpPr>
              <p:spPr>
                <a:xfrm>
                  <a:off x="8693199" y="3594673"/>
                  <a:ext cx="2785524" cy="413929"/>
                </a:xfrm>
                <a:prstGeom prst="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tx1"/>
                      </a:solidFill>
                    </a:rPr>
                    <a:t>A) Request to a Cloud Service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08F2581-2E96-F9AD-B211-6A50AAD321BC}"/>
                  </a:ext>
                </a:extLst>
              </p:cNvPr>
              <p:cNvGrpSpPr/>
              <p:nvPr/>
            </p:nvGrpSpPr>
            <p:grpSpPr>
              <a:xfrm>
                <a:off x="4318878" y="569513"/>
                <a:ext cx="6524342" cy="2236087"/>
                <a:chOff x="4018283" y="2142012"/>
                <a:chExt cx="6524342" cy="2236087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9A6F17F-984A-904D-45BE-600B65C266BE}"/>
                    </a:ext>
                  </a:extLst>
                </p:cNvPr>
                <p:cNvGrpSpPr/>
                <p:nvPr/>
              </p:nvGrpSpPr>
              <p:grpSpPr>
                <a:xfrm>
                  <a:off x="4018283" y="2142012"/>
                  <a:ext cx="6524342" cy="2236087"/>
                  <a:chOff x="3154907" y="1005210"/>
                  <a:chExt cx="6524342" cy="2236087"/>
                </a:xfrm>
              </p:grpSpPr>
              <p:sp>
                <p:nvSpPr>
                  <p:cNvPr id="1024" name="Rectangle: Rounded Corners 1023">
                    <a:extLst>
                      <a:ext uri="{FF2B5EF4-FFF2-40B4-BE49-F238E27FC236}">
                        <a16:creationId xmlns:a16="http://schemas.microsoft.com/office/drawing/2014/main" id="{398BEF13-C962-AC10-5B2F-4C67BC9A76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80944" y="2185801"/>
                    <a:ext cx="900734" cy="326941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025" name="Group 1024">
                    <a:extLst>
                      <a:ext uri="{FF2B5EF4-FFF2-40B4-BE49-F238E27FC236}">
                        <a16:creationId xmlns:a16="http://schemas.microsoft.com/office/drawing/2014/main" id="{0DABDF6C-BA90-1B60-E1C4-809B1AA7CF12}"/>
                      </a:ext>
                    </a:extLst>
                  </p:cNvPr>
                  <p:cNvGrpSpPr/>
                  <p:nvPr/>
                </p:nvGrpSpPr>
                <p:grpSpPr>
                  <a:xfrm>
                    <a:off x="3154907" y="1005210"/>
                    <a:ext cx="6524342" cy="1514893"/>
                    <a:chOff x="2189952" y="2496482"/>
                    <a:chExt cx="6524342" cy="1514893"/>
                  </a:xfrm>
                </p:grpSpPr>
                <p:cxnSp>
                  <p:nvCxnSpPr>
                    <p:cNvPr id="1034" name="Straight Connector 1033">
                      <a:extLst>
                        <a:ext uri="{FF2B5EF4-FFF2-40B4-BE49-F238E27FC236}">
                          <a16:creationId xmlns:a16="http://schemas.microsoft.com/office/drawing/2014/main" id="{1C81564F-8BE6-DFD4-3180-2B0EC628AB08}"/>
                        </a:ext>
                      </a:extLst>
                    </p:cNvPr>
                    <p:cNvCxnSpPr>
                      <a:cxnSpLocks noChangeAspect="1"/>
                      <a:stCxn id="1036" idx="3"/>
                      <a:endCxn id="1046" idx="0"/>
                    </p:cNvCxnSpPr>
                    <p:nvPr/>
                  </p:nvCxnSpPr>
                  <p:spPr>
                    <a:xfrm flipH="1">
                      <a:off x="5836267" y="3401490"/>
                      <a:ext cx="354180" cy="27746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5" name="Straight Connector 1034">
                      <a:extLst>
                        <a:ext uri="{FF2B5EF4-FFF2-40B4-BE49-F238E27FC236}">
                          <a16:creationId xmlns:a16="http://schemas.microsoft.com/office/drawing/2014/main" id="{9B7979C7-D260-C4C0-5E41-05CD5ACABD8A}"/>
                        </a:ext>
                      </a:extLst>
                    </p:cNvPr>
                    <p:cNvCxnSpPr>
                      <a:cxnSpLocks noChangeAspect="1"/>
                      <a:stCxn id="1036" idx="5"/>
                      <a:endCxn id="1047" idx="0"/>
                    </p:cNvCxnSpPr>
                    <p:nvPr/>
                  </p:nvCxnSpPr>
                  <p:spPr>
                    <a:xfrm>
                      <a:off x="6587858" y="3401490"/>
                      <a:ext cx="429225" cy="26788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6" name="Oval 1035">
                      <a:extLst>
                        <a:ext uri="{FF2B5EF4-FFF2-40B4-BE49-F238E27FC236}">
                          <a16:creationId xmlns:a16="http://schemas.microsoft.com/office/drawing/2014/main" id="{4987A1E9-592F-DD56-A998-2CC511E818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08141" y="3158533"/>
                      <a:ext cx="562023" cy="284642"/>
                    </a:xfrm>
                    <a:prstGeom prst="ellipse">
                      <a:avLst/>
                    </a:prstGeom>
                    <a:solidFill>
                      <a:schemeClr val="accent2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XOR</a:t>
                      </a:r>
                    </a:p>
                  </p:txBody>
                </p:sp>
                <p:cxnSp>
                  <p:nvCxnSpPr>
                    <p:cNvPr id="1037" name="Straight Connector 1036">
                      <a:extLst>
                        <a:ext uri="{FF2B5EF4-FFF2-40B4-BE49-F238E27FC236}">
                          <a16:creationId xmlns:a16="http://schemas.microsoft.com/office/drawing/2014/main" id="{C333E860-2726-225D-3C28-FC94507FACD1}"/>
                        </a:ext>
                      </a:extLst>
                    </p:cNvPr>
                    <p:cNvCxnSpPr>
                      <a:cxnSpLocks noChangeAspect="1"/>
                      <a:stCxn id="1044" idx="0"/>
                      <a:endCxn id="1040" idx="4"/>
                    </p:cNvCxnSpPr>
                    <p:nvPr/>
                  </p:nvCxnSpPr>
                  <p:spPr>
                    <a:xfrm flipV="1">
                      <a:off x="2640319" y="2891622"/>
                      <a:ext cx="3341336" cy="79092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8" name="Straight Connector 1037">
                      <a:extLst>
                        <a:ext uri="{FF2B5EF4-FFF2-40B4-BE49-F238E27FC236}">
                          <a16:creationId xmlns:a16="http://schemas.microsoft.com/office/drawing/2014/main" id="{00D6B848-03BE-F1B1-2EE6-C636CA71D7B2}"/>
                        </a:ext>
                      </a:extLst>
                    </p:cNvPr>
                    <p:cNvCxnSpPr>
                      <a:cxnSpLocks noChangeAspect="1"/>
                      <a:stCxn id="1042" idx="0"/>
                      <a:endCxn id="1040" idx="4"/>
                    </p:cNvCxnSpPr>
                    <p:nvPr/>
                  </p:nvCxnSpPr>
                  <p:spPr>
                    <a:xfrm flipV="1">
                      <a:off x="4752956" y="2891622"/>
                      <a:ext cx="1228699" cy="7918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>
                      <a:extLst>
                        <a:ext uri="{FF2B5EF4-FFF2-40B4-BE49-F238E27FC236}">
                          <a16:creationId xmlns:a16="http://schemas.microsoft.com/office/drawing/2014/main" id="{4A8B0581-A0E8-468C-9E23-3D5B84580D30}"/>
                        </a:ext>
                      </a:extLst>
                    </p:cNvPr>
                    <p:cNvCxnSpPr>
                      <a:cxnSpLocks noChangeAspect="1"/>
                      <a:stCxn id="1049" idx="0"/>
                      <a:endCxn id="1040" idx="4"/>
                    </p:cNvCxnSpPr>
                    <p:nvPr/>
                  </p:nvCxnSpPr>
                  <p:spPr>
                    <a:xfrm flipH="1" flipV="1">
                      <a:off x="5981655" y="2891622"/>
                      <a:ext cx="2166902" cy="76739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0" name="Oval 1039">
                      <a:extLst>
                        <a:ext uri="{FF2B5EF4-FFF2-40B4-BE49-F238E27FC236}">
                          <a16:creationId xmlns:a16="http://schemas.microsoft.com/office/drawing/2014/main" id="{445CBE93-ED15-5D50-41F1-CBC7CE058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162" y="2496482"/>
                      <a:ext cx="544985" cy="39514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1041" name="Straight Connector 1040">
                      <a:extLst>
                        <a:ext uri="{FF2B5EF4-FFF2-40B4-BE49-F238E27FC236}">
                          <a16:creationId xmlns:a16="http://schemas.microsoft.com/office/drawing/2014/main" id="{72C643E1-7BFD-43F7-ADF6-CDA61D463FBE}"/>
                        </a:ext>
                      </a:extLst>
                    </p:cNvPr>
                    <p:cNvCxnSpPr>
                      <a:cxnSpLocks noChangeAspect="1"/>
                      <a:stCxn id="1040" idx="4"/>
                      <a:endCxn id="1036" idx="0"/>
                    </p:cNvCxnSpPr>
                    <p:nvPr/>
                  </p:nvCxnSpPr>
                  <p:spPr>
                    <a:xfrm>
                      <a:off x="5981655" y="2891622"/>
                      <a:ext cx="407498" cy="26691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2" name="Rectangle: Rounded Corners 2">
                      <a:extLst>
                        <a:ext uri="{FF2B5EF4-FFF2-40B4-BE49-F238E27FC236}">
                          <a16:creationId xmlns:a16="http://schemas.microsoft.com/office/drawing/2014/main" id="{51ABE821-8E2F-8B82-7BFF-0B011CF3FC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75826" y="3683449"/>
                      <a:ext cx="954259" cy="327926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3" name="TextBox 1042">
                      <a:extLst>
                        <a:ext uri="{FF2B5EF4-FFF2-40B4-BE49-F238E27FC236}">
                          <a16:creationId xmlns:a16="http://schemas.microsoft.com/office/drawing/2014/main" id="{30A1F596-4EB9-179E-5268-F2464001A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7243" y="3693523"/>
                      <a:ext cx="10551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b="1" dirty="0"/>
                        <a:t>call_service</a:t>
                      </a:r>
                    </a:p>
                  </p:txBody>
                </p:sp>
                <p:sp>
                  <p:nvSpPr>
                    <p:cNvPr id="1044" name="Rectangle: Rounded Corners 1043">
                      <a:extLst>
                        <a:ext uri="{FF2B5EF4-FFF2-40B4-BE49-F238E27FC236}">
                          <a16:creationId xmlns:a16="http://schemas.microsoft.com/office/drawing/2014/main" id="{A908DC0A-98A3-B43D-B2E9-FD638E4281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89952" y="3682544"/>
                      <a:ext cx="900734" cy="315997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5" name="TextBox 1044">
                      <a:extLst>
                        <a:ext uri="{FF2B5EF4-FFF2-40B4-BE49-F238E27FC236}">
                          <a16:creationId xmlns:a16="http://schemas.microsoft.com/office/drawing/2014/main" id="{C1E41B5E-3FAC-8D25-70AC-A8FD49A33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4509" y="3693523"/>
                      <a:ext cx="807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b="1" dirty="0"/>
                        <a:t>init_req</a:t>
                      </a:r>
                    </a:p>
                  </p:txBody>
                </p:sp>
                <p:sp>
                  <p:nvSpPr>
                    <p:cNvPr id="1046" name="Rectangle: Rounded Corners 1045">
                      <a:extLst>
                        <a:ext uri="{FF2B5EF4-FFF2-40B4-BE49-F238E27FC236}">
                          <a16:creationId xmlns:a16="http://schemas.microsoft.com/office/drawing/2014/main" id="{D032A809-8FE4-7E41-089C-8C7772936B6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351982" y="3678955"/>
                      <a:ext cx="968569" cy="329270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 w="28575" cmpd="dbl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7" name="Rectangle: Rounded Corners 1046">
                      <a:extLst>
                        <a:ext uri="{FF2B5EF4-FFF2-40B4-BE49-F238E27FC236}">
                          <a16:creationId xmlns:a16="http://schemas.microsoft.com/office/drawing/2014/main" id="{20D9E31D-BE78-C41F-D5BF-5414A17007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532798" y="3669374"/>
                      <a:ext cx="968569" cy="329270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8" name="TextBox 1047">
                      <a:extLst>
                        <a:ext uri="{FF2B5EF4-FFF2-40B4-BE49-F238E27FC236}">
                          <a16:creationId xmlns:a16="http://schemas.microsoft.com/office/drawing/2014/main" id="{8259AD1B-435E-FF83-3A3D-1C1FB960E1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5362" y="3675093"/>
                      <a:ext cx="9731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b="1" dirty="0"/>
                        <a:t>authz_fail</a:t>
                      </a:r>
                    </a:p>
                  </p:txBody>
                </p:sp>
                <p:sp>
                  <p:nvSpPr>
                    <p:cNvPr id="1049" name="Rectangle: Rounded Corners 4">
                      <a:extLst>
                        <a:ext uri="{FF2B5EF4-FFF2-40B4-BE49-F238E27FC236}">
                          <a16:creationId xmlns:a16="http://schemas.microsoft.com/office/drawing/2014/main" id="{CEF0A8B5-24EE-E425-D3E8-DA501184B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634210" y="3659018"/>
                      <a:ext cx="1028693" cy="307777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0" name="TextBox 1049">
                      <a:extLst>
                        <a:ext uri="{FF2B5EF4-FFF2-40B4-BE49-F238E27FC236}">
                          <a16:creationId xmlns:a16="http://schemas.microsoft.com/office/drawing/2014/main" id="{6FFA9562-DC8A-FA3F-5B1C-4074A84B7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5730" y="3646988"/>
                      <a:ext cx="111856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b="1" dirty="0"/>
                        <a:t>service_resp</a:t>
                      </a:r>
                    </a:p>
                  </p:txBody>
                </p:sp>
              </p:grpSp>
              <p:sp>
                <p:nvSpPr>
                  <p:cNvPr id="1027" name="TextBox 1026">
                    <a:extLst>
                      <a:ext uri="{FF2B5EF4-FFF2-40B4-BE49-F238E27FC236}">
                        <a16:creationId xmlns:a16="http://schemas.microsoft.com/office/drawing/2014/main" id="{2FD906A5-901E-D4AB-9F16-C422AE5D6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63591" y="2181284"/>
                    <a:ext cx="94938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/>
                      <a:t>authz_ver</a:t>
                    </a:r>
                  </a:p>
                </p:txBody>
              </p:sp>
              <p:sp>
                <p:nvSpPr>
                  <p:cNvPr id="1028" name="TextBox 1027">
                    <a:extLst>
                      <a:ext uri="{FF2B5EF4-FFF2-40B4-BE49-F238E27FC236}">
                        <a16:creationId xmlns:a16="http://schemas.microsoft.com/office/drawing/2014/main" id="{78E41FF5-1865-60CA-2962-C496408F1247}"/>
                      </a:ext>
                    </a:extLst>
                  </p:cNvPr>
                  <p:cNvSpPr txBox="1"/>
                  <p:nvPr/>
                </p:nvSpPr>
                <p:spPr>
                  <a:xfrm>
                    <a:off x="6386948" y="2193929"/>
                    <a:ext cx="9655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/>
                      <a:t>AuthzSuc</a:t>
                    </a:r>
                  </a:p>
                </p:txBody>
              </p:sp>
              <p:sp>
                <p:nvSpPr>
                  <p:cNvPr id="1029" name="Rectangle: Rounded Corners 1028">
                    <a:extLst>
                      <a:ext uri="{FF2B5EF4-FFF2-40B4-BE49-F238E27FC236}">
                        <a16:creationId xmlns:a16="http://schemas.microsoft.com/office/drawing/2014/main" id="{DA88820D-F114-C889-BFD7-75BF1BA657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02440" y="2913371"/>
                    <a:ext cx="1339220" cy="327926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30" name="Straight Connector 1029">
                    <a:extLst>
                      <a:ext uri="{FF2B5EF4-FFF2-40B4-BE49-F238E27FC236}">
                        <a16:creationId xmlns:a16="http://schemas.microsoft.com/office/drawing/2014/main" id="{C1E02E97-22AF-2467-43CA-22C4096E93B3}"/>
                      </a:ext>
                    </a:extLst>
                  </p:cNvPr>
                  <p:cNvCxnSpPr>
                    <a:cxnSpLocks noChangeAspect="1"/>
                    <a:stCxn id="1046" idx="2"/>
                    <a:endCxn id="1029" idx="0"/>
                  </p:cNvCxnSpPr>
                  <p:nvPr/>
                </p:nvCxnSpPr>
                <p:spPr>
                  <a:xfrm flipH="1">
                    <a:off x="5872050" y="2516953"/>
                    <a:ext cx="929172" cy="396418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1" name="Straight Connector 1030">
                    <a:extLst>
                      <a:ext uri="{FF2B5EF4-FFF2-40B4-BE49-F238E27FC236}">
                        <a16:creationId xmlns:a16="http://schemas.microsoft.com/office/drawing/2014/main" id="{EBEC87EA-99D5-68CE-4C98-E87D8A82041A}"/>
                      </a:ext>
                    </a:extLst>
                  </p:cNvPr>
                  <p:cNvCxnSpPr>
                    <a:cxnSpLocks noChangeAspect="1"/>
                    <a:endCxn id="1046" idx="2"/>
                  </p:cNvCxnSpPr>
                  <p:nvPr/>
                </p:nvCxnSpPr>
                <p:spPr>
                  <a:xfrm flipH="1" flipV="1">
                    <a:off x="6801222" y="2516953"/>
                    <a:ext cx="781911" cy="372684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371DC7F6-69CA-FBE2-8008-EA29CCB582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7392" y="2892568"/>
                    <a:ext cx="14873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/>
                      <a:t>service_local_act</a:t>
                    </a:r>
                  </a:p>
                </p:txBody>
              </p:sp>
              <p:sp>
                <p:nvSpPr>
                  <p:cNvPr id="1033" name="TextBox 1032">
                    <a:extLst>
                      <a:ext uri="{FF2B5EF4-FFF2-40B4-BE49-F238E27FC236}">
                        <a16:creationId xmlns:a16="http://schemas.microsoft.com/office/drawing/2014/main" id="{AE575D9A-3020-AF0D-44FD-A68573E96F91}"/>
                      </a:ext>
                    </a:extLst>
                  </p:cNvPr>
                  <p:cNvSpPr txBox="1"/>
                  <p:nvPr/>
                </p:nvSpPr>
                <p:spPr>
                  <a:xfrm>
                    <a:off x="7068780" y="2919612"/>
                    <a:ext cx="118005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b="1" dirty="0"/>
                      <a:t>FurtherRequest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278AB04-2A36-2B70-8159-BE37F8509A58}"/>
                    </a:ext>
                  </a:extLst>
                </p:cNvPr>
                <p:cNvCxnSpPr>
                  <a:cxnSpLocks noChangeAspect="1"/>
                  <a:stCxn id="1024" idx="0"/>
                  <a:endCxn id="1040" idx="4"/>
                </p:cNvCxnSpPr>
                <p:nvPr/>
              </p:nvCxnSpPr>
              <p:spPr>
                <a:xfrm flipV="1">
                  <a:off x="5494687" y="2537152"/>
                  <a:ext cx="2315299" cy="78545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1825E61-2DE4-775D-D5D5-12BC46201192}"/>
                  </a:ext>
                </a:extLst>
              </p:cNvPr>
              <p:cNvSpPr/>
              <p:nvPr/>
            </p:nvSpPr>
            <p:spPr>
              <a:xfrm>
                <a:off x="4178801" y="511910"/>
                <a:ext cx="6664419" cy="29129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88FCCF3-4321-A9D4-5DAC-12F6E4E90FE2}"/>
                  </a:ext>
                </a:extLst>
              </p:cNvPr>
              <p:cNvSpPr/>
              <p:nvPr/>
            </p:nvSpPr>
            <p:spPr>
              <a:xfrm>
                <a:off x="4441285" y="2953157"/>
                <a:ext cx="5871315" cy="413929"/>
              </a:xfrm>
              <a:prstGeom prst="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tx1"/>
                    </a:solidFill>
                  </a:rPr>
                  <a:t>B) A Generic Pattern for Request Handling in a Cloud-Native Apps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850EBB-5199-4551-A40C-8BA3BFA3B229}"/>
                </a:ext>
              </a:extLst>
            </p:cNvPr>
            <p:cNvGrpSpPr/>
            <p:nvPr/>
          </p:nvGrpSpPr>
          <p:grpSpPr>
            <a:xfrm>
              <a:off x="1578935" y="1292330"/>
              <a:ext cx="1066143" cy="1209805"/>
              <a:chOff x="1553559" y="1541269"/>
              <a:chExt cx="977173" cy="87847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A3EDECC-CEF1-580A-B2DA-12E2C618CBDC}"/>
                  </a:ext>
                </a:extLst>
              </p:cNvPr>
              <p:cNvGrpSpPr/>
              <p:nvPr/>
            </p:nvGrpSpPr>
            <p:grpSpPr>
              <a:xfrm>
                <a:off x="1553559" y="1607656"/>
                <a:ext cx="977173" cy="812088"/>
                <a:chOff x="1142902" y="1590831"/>
                <a:chExt cx="977173" cy="812088"/>
              </a:xfrm>
            </p:grpSpPr>
            <p:pic>
              <p:nvPicPr>
                <p:cNvPr id="56" name="Picture 2" descr="User icon. Computer software user account icon , #sponsored, #Computer, # icon, #User, #account, #user #ad | Stock images free, Icon, Stock images">
                  <a:extLst>
                    <a:ext uri="{FF2B5EF4-FFF2-40B4-BE49-F238E27FC236}">
                      <a16:creationId xmlns:a16="http://schemas.microsoft.com/office/drawing/2014/main" id="{51277E90-25EC-FB0B-6AE4-9CC2FD3BB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6" t="2491" r="11122" b="2923"/>
                <a:stretch/>
              </p:blipFill>
              <p:spPr bwMode="auto">
                <a:xfrm>
                  <a:off x="1392283" y="1590831"/>
                  <a:ext cx="506448" cy="637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C77145A-31A3-6531-81C7-0A68E786BE04}"/>
                    </a:ext>
                  </a:extLst>
                </p:cNvPr>
                <p:cNvSpPr txBox="1"/>
                <p:nvPr/>
              </p:nvSpPr>
              <p:spPr>
                <a:xfrm>
                  <a:off x="1142902" y="2202093"/>
                  <a:ext cx="977173" cy="200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/>
                    <a:t>Requester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E500318-556C-6EE1-34B8-81884F12A74D}"/>
                  </a:ext>
                </a:extLst>
              </p:cNvPr>
              <p:cNvSpPr/>
              <p:nvPr/>
            </p:nvSpPr>
            <p:spPr>
              <a:xfrm>
                <a:off x="1655380" y="1541269"/>
                <a:ext cx="776377" cy="876771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4E12584-352E-3893-4F51-AEE7660CB7E1}"/>
                    </a:ext>
                  </a:extLst>
                </p:cNvPr>
                <p:cNvSpPr txBox="1"/>
                <p:nvPr/>
              </p:nvSpPr>
              <p:spPr>
                <a:xfrm>
                  <a:off x="8613052" y="2303955"/>
                  <a:ext cx="2180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GB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4E12584-352E-3893-4F51-AEE7660CB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052" y="2303955"/>
                  <a:ext cx="21800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91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AC0E828-93A1-86C3-C579-593B408830F8}"/>
              </a:ext>
            </a:extLst>
          </p:cNvPr>
          <p:cNvGrpSpPr/>
          <p:nvPr/>
        </p:nvGrpSpPr>
        <p:grpSpPr>
          <a:xfrm>
            <a:off x="107576" y="769961"/>
            <a:ext cx="5361065" cy="3861252"/>
            <a:chOff x="434108" y="1061509"/>
            <a:chExt cx="5361065" cy="3861252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A3AA37B-39F4-433C-ACCE-7C64CB7AEC17}"/>
                </a:ext>
              </a:extLst>
            </p:cNvPr>
            <p:cNvGrpSpPr/>
            <p:nvPr/>
          </p:nvGrpSpPr>
          <p:grpSpPr>
            <a:xfrm>
              <a:off x="483135" y="1061509"/>
              <a:ext cx="5312038" cy="3426807"/>
              <a:chOff x="719960" y="2749121"/>
              <a:chExt cx="5312038" cy="3426807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0040192-6C22-4650-89CD-B7CAAEDEC5A2}"/>
                  </a:ext>
                </a:extLst>
              </p:cNvPr>
              <p:cNvGrpSpPr/>
              <p:nvPr/>
            </p:nvGrpSpPr>
            <p:grpSpPr>
              <a:xfrm>
                <a:off x="719960" y="2749121"/>
                <a:ext cx="5312038" cy="3405596"/>
                <a:chOff x="1972235" y="402771"/>
                <a:chExt cx="5838147" cy="3444160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20706233-4C3C-4478-B926-CE38EDC7D792}"/>
                    </a:ext>
                  </a:extLst>
                </p:cNvPr>
                <p:cNvGrpSpPr/>
                <p:nvPr/>
              </p:nvGrpSpPr>
              <p:grpSpPr>
                <a:xfrm>
                  <a:off x="1972235" y="402771"/>
                  <a:ext cx="5716815" cy="3444160"/>
                  <a:chOff x="1506299" y="-162005"/>
                  <a:chExt cx="5716815" cy="3444160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88E32CF0-E891-48CE-94C4-F4A132BE8F0B}"/>
                      </a:ext>
                    </a:extLst>
                  </p:cNvPr>
                  <p:cNvGrpSpPr/>
                  <p:nvPr/>
                </p:nvGrpSpPr>
                <p:grpSpPr>
                  <a:xfrm>
                    <a:off x="1506299" y="-162005"/>
                    <a:ext cx="5716815" cy="3099827"/>
                    <a:chOff x="2471848" y="211323"/>
                    <a:chExt cx="6628191" cy="4345427"/>
                  </a:xfrm>
                </p:grpSpPr>
                <p:pic>
                  <p:nvPicPr>
                    <p:cNvPr id="210" name="Graphic 2" descr="User with solid fill">
                      <a:extLst>
                        <a:ext uri="{FF2B5EF4-FFF2-40B4-BE49-F238E27FC236}">
                          <a16:creationId xmlns:a16="http://schemas.microsoft.com/office/drawing/2014/main" id="{013A81D9-0DC5-44C2-ABAC-273D9CAE4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90254" y="211323"/>
                      <a:ext cx="1147120" cy="11471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1" name="Rectangle: Rounded Corners 80">
                      <a:extLst>
                        <a:ext uri="{FF2B5EF4-FFF2-40B4-BE49-F238E27FC236}">
                          <a16:creationId xmlns:a16="http://schemas.microsoft.com/office/drawing/2014/main" id="{9FB3CA34-87C4-426B-A150-C8042A18B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848" y="1850072"/>
                      <a:ext cx="1150583" cy="444719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Rectangle: Rounded Corners 80">
                      <a:extLst>
                        <a:ext uri="{FF2B5EF4-FFF2-40B4-BE49-F238E27FC236}">
                          <a16:creationId xmlns:a16="http://schemas.microsoft.com/office/drawing/2014/main" id="{64433735-B9D8-439F-B697-DD5DB22D8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8645" y="1850074"/>
                      <a:ext cx="1331394" cy="444719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60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3" name="Elbow Connector 5">
                      <a:extLst>
                        <a:ext uri="{FF2B5EF4-FFF2-40B4-BE49-F238E27FC236}">
                          <a16:creationId xmlns:a16="http://schemas.microsoft.com/office/drawing/2014/main" id="{BAEA39B6-5F63-4EDF-BECE-6471125CA6F4}"/>
                        </a:ext>
                      </a:extLst>
                    </p:cNvPr>
                    <p:cNvCxnSpPr>
                      <a:stCxn id="210" idx="1"/>
                      <a:endCxn id="211" idx="0"/>
                    </p:cNvCxnSpPr>
                    <p:nvPr/>
                  </p:nvCxnSpPr>
                  <p:spPr>
                    <a:xfrm rot="10800000" flipV="1">
                      <a:off x="3047140" y="784882"/>
                      <a:ext cx="2343114" cy="1065189"/>
                    </a:xfrm>
                    <a:prstGeom prst="bentConnector2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Elbow Connector 7">
                      <a:extLst>
                        <a:ext uri="{FF2B5EF4-FFF2-40B4-BE49-F238E27FC236}">
                          <a16:creationId xmlns:a16="http://schemas.microsoft.com/office/drawing/2014/main" id="{09C4560E-B6D8-4C61-95CD-3EAE9FF0559B}"/>
                        </a:ext>
                      </a:extLst>
                    </p:cNvPr>
                    <p:cNvCxnSpPr>
                      <a:cxnSpLocks/>
                      <a:stCxn id="210" idx="3"/>
                      <a:endCxn id="212" idx="0"/>
                    </p:cNvCxnSpPr>
                    <p:nvPr/>
                  </p:nvCxnSpPr>
                  <p:spPr>
                    <a:xfrm>
                      <a:off x="6537373" y="784883"/>
                      <a:ext cx="1896969" cy="1065191"/>
                    </a:xfrm>
                    <a:prstGeom prst="bentConnector2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874E98A7-1B83-49EE-8631-1A1CB4C5DF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974" y="724825"/>
                      <a:ext cx="1504010" cy="436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/>
                        <a:t>requester</a:t>
                      </a:r>
                    </a:p>
                  </p:txBody>
                </p:sp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9D8C373A-71D3-45F5-A40D-9FA747E5F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1199" y="716483"/>
                      <a:ext cx="1925889" cy="436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/>
                        <a:t>actor_permission</a:t>
                      </a:r>
                    </a:p>
                  </p:txBody>
                </p:sp>
                <p:sp>
                  <p:nvSpPr>
                    <p:cNvPr id="217" name="Rectangle: Rounded Corners 80">
                      <a:extLst>
                        <a:ext uri="{FF2B5EF4-FFF2-40B4-BE49-F238E27FC236}">
                          <a16:creationId xmlns:a16="http://schemas.microsoft.com/office/drawing/2014/main" id="{AF758509-ADE1-4CF1-8C03-0C2A6070C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3450" y="3865374"/>
                      <a:ext cx="1083496" cy="426574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8" name="Rectangle: Rounded Corners 80">
                      <a:extLst>
                        <a:ext uri="{FF2B5EF4-FFF2-40B4-BE49-F238E27FC236}">
                          <a16:creationId xmlns:a16="http://schemas.microsoft.com/office/drawing/2014/main" id="{88F599F0-18C3-46C9-81BD-959F9A058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3450" y="3147550"/>
                      <a:ext cx="1083496" cy="453019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" name="Rectangle: Rounded Corners 80">
                      <a:extLst>
                        <a:ext uri="{FF2B5EF4-FFF2-40B4-BE49-F238E27FC236}">
                          <a16:creationId xmlns:a16="http://schemas.microsoft.com/office/drawing/2014/main" id="{07B19A61-D02C-4530-BF69-76D262873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4223" y="3894257"/>
                      <a:ext cx="1089761" cy="397690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0" name="Rectangle: Rounded Corners 80">
                      <a:extLst>
                        <a:ext uri="{FF2B5EF4-FFF2-40B4-BE49-F238E27FC236}">
                          <a16:creationId xmlns:a16="http://schemas.microsoft.com/office/drawing/2014/main" id="{8C760BA0-32E2-4D83-8BB1-B039FE1FF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7373" y="3147552"/>
                      <a:ext cx="1146611" cy="453016"/>
                    </a:xfrm>
                    <a:prstGeom prst="roundRect">
                      <a:avLst/>
                    </a:prstGeom>
                    <a:solidFill>
                      <a:schemeClr val="accent4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2A038352-0833-4642-8FA2-6AA0F53098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1743" y="1192157"/>
                      <a:ext cx="735711" cy="436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/>
                        <a:t>actor</a:t>
                      </a:r>
                      <a:endParaRPr lang="en-GB" sz="1600"/>
                    </a:p>
                  </p:txBody>
                </p:sp>
                <p:cxnSp>
                  <p:nvCxnSpPr>
                    <p:cNvPr id="222" name="Elbow Connector 5">
                      <a:extLst>
                        <a:ext uri="{FF2B5EF4-FFF2-40B4-BE49-F238E27FC236}">
                          <a16:creationId xmlns:a16="http://schemas.microsoft.com/office/drawing/2014/main" id="{1FB51D3E-5229-4704-9D22-9B7CAEE96120}"/>
                        </a:ext>
                      </a:extLst>
                    </p:cNvPr>
                    <p:cNvCxnSpPr>
                      <a:cxnSpLocks/>
                      <a:stCxn id="212" idx="2"/>
                      <a:endCxn id="219" idx="3"/>
                    </p:cNvCxnSpPr>
                    <p:nvPr/>
                  </p:nvCxnSpPr>
                  <p:spPr>
                    <a:xfrm rot="5400000">
                      <a:off x="7160009" y="2818768"/>
                      <a:ext cx="1798310" cy="750358"/>
                    </a:xfrm>
                    <a:prstGeom prst="bentConnector2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Elbow Connector 5">
                      <a:extLst>
                        <a:ext uri="{FF2B5EF4-FFF2-40B4-BE49-F238E27FC236}">
                          <a16:creationId xmlns:a16="http://schemas.microsoft.com/office/drawing/2014/main" id="{225A8160-4280-46AC-A43D-E921C9A46BBD}"/>
                        </a:ext>
                      </a:extLst>
                    </p:cNvPr>
                    <p:cNvCxnSpPr>
                      <a:cxnSpLocks/>
                      <a:stCxn id="212" idx="2"/>
                      <a:endCxn id="220" idx="3"/>
                    </p:cNvCxnSpPr>
                    <p:nvPr/>
                  </p:nvCxnSpPr>
                  <p:spPr>
                    <a:xfrm rot="5400000">
                      <a:off x="7519529" y="2459247"/>
                      <a:ext cx="1079268" cy="750358"/>
                    </a:xfrm>
                    <a:prstGeom prst="bentConnector2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Elbow Connector 5">
                      <a:extLst>
                        <a:ext uri="{FF2B5EF4-FFF2-40B4-BE49-F238E27FC236}">
                          <a16:creationId xmlns:a16="http://schemas.microsoft.com/office/drawing/2014/main" id="{D95A785E-0AF5-4AA9-A647-44C73FFB2632}"/>
                        </a:ext>
                      </a:extLst>
                    </p:cNvPr>
                    <p:cNvCxnSpPr>
                      <a:cxnSpLocks/>
                      <a:stCxn id="211" idx="2"/>
                      <a:endCxn id="217" idx="1"/>
                    </p:cNvCxnSpPr>
                    <p:nvPr/>
                  </p:nvCxnSpPr>
                  <p:spPr>
                    <a:xfrm rot="16200000" flipH="1">
                      <a:off x="2548360" y="2793570"/>
                      <a:ext cx="1783869" cy="786311"/>
                    </a:xfrm>
                    <a:prstGeom prst="bentConnector2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Elbow Connector 5">
                      <a:extLst>
                        <a:ext uri="{FF2B5EF4-FFF2-40B4-BE49-F238E27FC236}">
                          <a16:creationId xmlns:a16="http://schemas.microsoft.com/office/drawing/2014/main" id="{3DC3F8D0-FAC7-47BE-97B8-AE28D96FE51E}"/>
                        </a:ext>
                      </a:extLst>
                    </p:cNvPr>
                    <p:cNvCxnSpPr>
                      <a:cxnSpLocks/>
                      <a:stCxn id="211" idx="2"/>
                      <a:endCxn id="218" idx="1"/>
                    </p:cNvCxnSpPr>
                    <p:nvPr/>
                  </p:nvCxnSpPr>
                  <p:spPr>
                    <a:xfrm rot="16200000" flipH="1">
                      <a:off x="2900660" y="2441269"/>
                      <a:ext cx="1079269" cy="786311"/>
                    </a:xfrm>
                    <a:prstGeom prst="bentConnector2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785FA1A5-C773-4DDD-B6AF-3EB801F1F4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06873" y="3621019"/>
                      <a:ext cx="948691" cy="436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/>
                        <a:t>sta_act</a:t>
                      </a:r>
                    </a:p>
                  </p:txBody>
                </p:sp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68B15199-004B-470F-995A-5A13C1007C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88064" y="2851087"/>
                      <a:ext cx="916998" cy="436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/>
                        <a:t>sta_res</a:t>
                      </a:r>
                    </a:p>
                  </p:txBody>
                </p:sp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BB5AB578-BB16-4529-8B20-1F26E24559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7030" y="3643735"/>
                      <a:ext cx="980450" cy="436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dirty="0" err="1"/>
                        <a:t>req_act</a:t>
                      </a:r>
                      <a:endParaRPr lang="en-GB" sz="1400" dirty="0"/>
                    </a:p>
                  </p:txBody>
                </p:sp>
                <p:sp>
                  <p:nvSpPr>
                    <p:cNvPr id="229" name="TextBox 228">
                      <a:extLst>
                        <a:ext uri="{FF2B5EF4-FFF2-40B4-BE49-F238E27FC236}">
                          <a16:creationId xmlns:a16="http://schemas.microsoft.com/office/drawing/2014/main" id="{C1A62B89-2A57-429A-950D-A0765FA13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9476" y="2866411"/>
                      <a:ext cx="1058112" cy="4363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dirty="0" err="1"/>
                        <a:t>req_res</a:t>
                      </a:r>
                      <a:endParaRPr lang="en-GB" sz="1400" dirty="0"/>
                    </a:p>
                  </p:txBody>
                </p:sp>
                <p:sp>
                  <p:nvSpPr>
                    <p:cNvPr id="230" name="Oval 229">
                      <a:extLst>
                        <a:ext uri="{FF2B5EF4-FFF2-40B4-BE49-F238E27FC236}">
                          <a16:creationId xmlns:a16="http://schemas.microsoft.com/office/drawing/2014/main" id="{7F7C6B29-7A4C-4DC3-A043-AC1932CE7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848" y="2449653"/>
                      <a:ext cx="6628191" cy="2107097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2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83DFD713-60CE-4032-8C4A-26F9A0646D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693" y="2834651"/>
                      <a:ext cx="1089761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7200" b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⊆</a:t>
                      </a:r>
                      <a:endParaRPr lang="en-GB" sz="7200" b="1">
                        <a:solidFill>
                          <a:srgbClr val="C00000"/>
                        </a:solidFill>
                      </a:endParaRPr>
                    </a:p>
                  </p:txBody>
                </p:sp>
              </p:grpSp>
              <p:sp>
                <p:nvSpPr>
                  <p:cNvPr id="207" name="Rectangle: Rounded Corners 80">
                    <a:extLst>
                      <a:ext uri="{FF2B5EF4-FFF2-40B4-BE49-F238E27FC236}">
                        <a16:creationId xmlns:a16="http://schemas.microsoft.com/office/drawing/2014/main" id="{AADB5818-09E5-4D5E-A2A7-63C9192508C5}"/>
                      </a:ext>
                    </a:extLst>
                  </p:cNvPr>
                  <p:cNvSpPr/>
                  <p:nvPr/>
                </p:nvSpPr>
                <p:spPr>
                  <a:xfrm>
                    <a:off x="5061848" y="2991634"/>
                    <a:ext cx="936939" cy="290521"/>
                  </a:xfrm>
                  <a:prstGeom prst="round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b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8" name="Elbow Connector 5">
                    <a:extLst>
                      <a:ext uri="{FF2B5EF4-FFF2-40B4-BE49-F238E27FC236}">
                        <a16:creationId xmlns:a16="http://schemas.microsoft.com/office/drawing/2014/main" id="{86DDEAB6-AD1E-4627-AEA3-BE95712C5C7B}"/>
                      </a:ext>
                    </a:extLst>
                  </p:cNvPr>
                  <p:cNvCxnSpPr>
                    <a:cxnSpLocks/>
                    <a:stCxn id="212" idx="2"/>
                    <a:endCxn id="207" idx="3"/>
                  </p:cNvCxnSpPr>
                  <p:nvPr/>
                </p:nvCxnSpPr>
                <p:spPr>
                  <a:xfrm rot="5400000">
                    <a:off x="5417545" y="1905488"/>
                    <a:ext cx="1812648" cy="650164"/>
                  </a:xfrm>
                  <a:prstGeom prst="bentConnector2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9CF3EC87-E88A-4D49-AA7E-BAEB193E4E3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7140" y="2835541"/>
                    <a:ext cx="760230" cy="3112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/>
                      <a:t>sta_ef</a:t>
                    </a:r>
                  </a:p>
                </p:txBody>
              </p:sp>
            </p:grp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F3D0E878-1BDB-4A49-A191-4FCDAE380F6E}"/>
                    </a:ext>
                  </a:extLst>
                </p:cNvPr>
                <p:cNvSpPr txBox="1"/>
                <p:nvPr/>
              </p:nvSpPr>
              <p:spPr>
                <a:xfrm>
                  <a:off x="5580876" y="2976194"/>
                  <a:ext cx="811457" cy="34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>
                      <a:solidFill>
                        <a:schemeClr val="tx1"/>
                      </a:solidFill>
                    </a:rPr>
                    <a:t>action</a:t>
                  </a:r>
                  <a:endParaRPr lang="en-GB"/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B0274EB1-D1CE-4C13-9EE5-B8F60B3700A2}"/>
                    </a:ext>
                  </a:extLst>
                </p:cNvPr>
                <p:cNvSpPr txBox="1"/>
                <p:nvPr/>
              </p:nvSpPr>
              <p:spPr>
                <a:xfrm>
                  <a:off x="5499301" y="2464670"/>
                  <a:ext cx="1100992" cy="34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>
                      <a:solidFill>
                        <a:schemeClr val="tx1"/>
                      </a:solidFill>
                    </a:rPr>
                    <a:t>resource</a:t>
                  </a:r>
                  <a:endParaRPr lang="en-GB"/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3A82B810-C530-40E1-AFA4-A911A084E648}"/>
                    </a:ext>
                  </a:extLst>
                </p:cNvPr>
                <p:cNvSpPr txBox="1"/>
                <p:nvPr/>
              </p:nvSpPr>
              <p:spPr>
                <a:xfrm>
                  <a:off x="3126092" y="2466066"/>
                  <a:ext cx="1100992" cy="34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>
                      <a:solidFill>
                        <a:schemeClr val="tx1"/>
                      </a:solidFill>
                    </a:rPr>
                    <a:t>resource</a:t>
                  </a:r>
                  <a:endParaRPr lang="en-GB"/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CFDB1CF-27DE-4E28-B74B-4777A5DF47B2}"/>
                    </a:ext>
                  </a:extLst>
                </p:cNvPr>
                <p:cNvSpPr txBox="1"/>
                <p:nvPr/>
              </p:nvSpPr>
              <p:spPr>
                <a:xfrm>
                  <a:off x="3238279" y="2975159"/>
                  <a:ext cx="811457" cy="34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>
                      <a:solidFill>
                        <a:schemeClr val="tx1"/>
                      </a:solidFill>
                    </a:rPr>
                    <a:t>action</a:t>
                  </a:r>
                  <a:endParaRPr lang="en-GB" sz="1600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1404D4C9-6419-4AC4-B470-C40AF8438CB0}"/>
                    </a:ext>
                  </a:extLst>
                </p:cNvPr>
                <p:cNvSpPr txBox="1"/>
                <p:nvPr/>
              </p:nvSpPr>
              <p:spPr>
                <a:xfrm>
                  <a:off x="6540723" y="1539687"/>
                  <a:ext cx="1269659" cy="34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>
                      <a:solidFill>
                        <a:schemeClr val="tx1"/>
                      </a:solidFill>
                    </a:rPr>
                    <a:t>statement</a:t>
                  </a:r>
                  <a:endParaRPr lang="en-GB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60598CA5-073F-4A67-83AF-809069C56B07}"/>
                    </a:ext>
                  </a:extLst>
                </p:cNvPr>
                <p:cNvSpPr txBox="1"/>
                <p:nvPr/>
              </p:nvSpPr>
              <p:spPr>
                <a:xfrm>
                  <a:off x="1975765" y="1536606"/>
                  <a:ext cx="941413" cy="34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1600">
                      <a:solidFill>
                        <a:schemeClr val="tx1"/>
                      </a:solidFill>
                    </a:rPr>
                    <a:t>request</a:t>
                  </a:r>
                  <a:endParaRPr lang="en-GB"/>
                </a:p>
              </p:txBody>
            </p:sp>
          </p:grp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229C2C3-6ABE-4FFE-AFB8-6A3B18C716F3}"/>
                  </a:ext>
                </a:extLst>
              </p:cNvPr>
              <p:cNvSpPr txBox="1"/>
              <p:nvPr/>
            </p:nvSpPr>
            <p:spPr>
              <a:xfrm>
                <a:off x="3995129" y="5837374"/>
                <a:ext cx="8083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>
                    <a:solidFill>
                      <a:schemeClr val="tx1"/>
                    </a:solidFill>
                  </a:rPr>
                  <a:t>EFFECT</a:t>
                </a:r>
                <a:endParaRPr lang="en-GB"/>
              </a:p>
            </p:txBody>
          </p:sp>
        </p:grp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F62B81F-0A4D-4A4F-83FC-5B98C405E825}"/>
                </a:ext>
              </a:extLst>
            </p:cNvPr>
            <p:cNvSpPr/>
            <p:nvPr/>
          </p:nvSpPr>
          <p:spPr>
            <a:xfrm>
              <a:off x="434108" y="1163782"/>
              <a:ext cx="5305475" cy="338567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Rounded Rectangle 5">
              <a:extLst>
                <a:ext uri="{FF2B5EF4-FFF2-40B4-BE49-F238E27FC236}">
                  <a16:creationId xmlns:a16="http://schemas.microsoft.com/office/drawing/2014/main" id="{9AE9E398-5FA7-4C71-B96F-02BBD924D886}"/>
                </a:ext>
              </a:extLst>
            </p:cNvPr>
            <p:cNvSpPr/>
            <p:nvPr/>
          </p:nvSpPr>
          <p:spPr>
            <a:xfrm>
              <a:off x="1150892" y="4601827"/>
              <a:ext cx="3245071" cy="320934"/>
            </a:xfrm>
            <a:prstGeom prst="roundRec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1"/>
                  </a:solidFill>
                </a:rPr>
                <a:t>A) Authorization for actor’s requests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1CE8CEA-0DF9-F373-DF0F-8C3B183F2BFD}"/>
              </a:ext>
            </a:extLst>
          </p:cNvPr>
          <p:cNvSpPr txBox="1"/>
          <p:nvPr/>
        </p:nvSpPr>
        <p:spPr>
          <a:xfrm>
            <a:off x="766773" y="4775409"/>
            <a:ext cx="8963818" cy="19389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@inv_authz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∀</a:t>
            </a:r>
            <a:r>
              <a:rPr lang="en-GB" sz="2400" b="1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GB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·</a:t>
            </a:r>
            <a:r>
              <a:rPr lang="en-GB" sz="18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GB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∈</a:t>
            </a:r>
            <a:r>
              <a:rPr lang="en-GB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request</a:t>
            </a:r>
            <a:r>
              <a:rPr lang="en-GB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∧ </a:t>
            </a:r>
            <a:r>
              <a:rPr lang="en-GB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req_authz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en-GB" sz="18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Allow 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∧ </a:t>
            </a:r>
            <a:r>
              <a:rPr lang="en-GB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requester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∈ </a:t>
            </a:r>
            <a:r>
              <a:rPr lang="en-GB" i="1" dirty="0">
                <a:solidFill>
                  <a:srgbClr val="0000FF"/>
                </a:solidFill>
                <a:latin typeface="Consolas" panose="020B0609020204030204" pitchFamily="49" charset="0"/>
              </a:rPr>
              <a:t>actor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⇒ </a:t>
            </a:r>
          </a:p>
          <a:p>
            <a:pPr algn="l"/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GB" sz="1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∃</a:t>
            </a:r>
            <a:r>
              <a:rPr lang="en-GB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GB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·</a:t>
            </a:r>
            <a:r>
              <a:rPr lang="en-GB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GB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∈</a:t>
            </a:r>
            <a:r>
              <a:rPr lang="en-GB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statement</a:t>
            </a:r>
            <a:r>
              <a:rPr lang="en-GB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∧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GB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requester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)↦s ∈ </a:t>
            </a:r>
            <a:r>
              <a:rPr lang="en-GB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actor</a:t>
            </a:r>
            <a:r>
              <a:rPr lang="en-GB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_permission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∧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s↦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req_res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 ∈ </a:t>
            </a:r>
            <a:r>
              <a:rPr lang="pt-BR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sta_res</a:t>
            </a:r>
            <a:r>
              <a:rPr lang="pt-B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∧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s↦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req_act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i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 ∈ </a:t>
            </a:r>
            <a:r>
              <a:rPr lang="en-GB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sta_act</a:t>
            </a:r>
            <a:r>
              <a:rPr lang="en-GB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∧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sta_ef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(s)=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Allow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1E72F-F0C8-DCCA-720F-878585E4DC7B}"/>
              </a:ext>
            </a:extLst>
          </p:cNvPr>
          <p:cNvSpPr/>
          <p:nvPr/>
        </p:nvSpPr>
        <p:spPr>
          <a:xfrm>
            <a:off x="107576" y="-20566"/>
            <a:ext cx="76246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FM Patterns : Authorization Mechanism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840C11-E609-E461-3723-1B01099AC020}"/>
              </a:ext>
            </a:extLst>
          </p:cNvPr>
          <p:cNvSpPr txBox="1"/>
          <p:nvPr/>
        </p:nvSpPr>
        <p:spPr>
          <a:xfrm>
            <a:off x="5185946" y="585295"/>
            <a:ext cx="246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Deterministic Authorizer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8E487B-F609-A6CD-A452-E4637CB0B29F}"/>
              </a:ext>
            </a:extLst>
          </p:cNvPr>
          <p:cNvSpPr txBox="1"/>
          <p:nvPr/>
        </p:nvSpPr>
        <p:spPr>
          <a:xfrm>
            <a:off x="7197062" y="1410231"/>
            <a:ext cx="3961142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event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authz_ver_actor_permit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GB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any </a:t>
            </a:r>
            <a:r>
              <a:rPr lang="en-GB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req   pm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i="1" dirty="0">
                <a:solidFill>
                  <a:srgbClr val="C0C0C0"/>
                </a:solidFill>
                <a:latin typeface="Consolas" panose="020B0609020204030204" pitchFamily="49" charset="0"/>
              </a:rPr>
              <a:t>//permission statement</a:t>
            </a:r>
          </a:p>
          <a:p>
            <a:pPr algn="l"/>
            <a:r>
              <a:rPr lang="en-GB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endParaRPr lang="en-GB" sz="1100" dirty="0">
              <a:latin typeface="Consolas" panose="020B0609020204030204" pitchFamily="49" charset="0"/>
            </a:endParaRPr>
          </a:p>
          <a:p>
            <a:pPr algn="l"/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@grd2_1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requester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req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 ∈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actor</a:t>
            </a:r>
          </a:p>
          <a:p>
            <a:pPr algn="l"/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@grd2_3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pm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= {st ∣ st ∈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statement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∧</a:t>
            </a:r>
          </a:p>
          <a:p>
            <a:pPr algn="l"/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∈ </a:t>
            </a:r>
            <a:r>
              <a:rPr lang="en-GB" sz="11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actor_permission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requester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req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)}] ∧</a:t>
            </a:r>
          </a:p>
          <a:p>
            <a:pPr algn="l"/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req_res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req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 ∈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sta_res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[{st}] ∧  </a:t>
            </a:r>
          </a:p>
          <a:p>
            <a:pPr algn="l"/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req_act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req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 ∈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sta_act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[{st}]}</a:t>
            </a:r>
          </a:p>
          <a:p>
            <a:pPr algn="l"/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@grd2_4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∃</a:t>
            </a:r>
            <a:r>
              <a:rPr lang="en-GB" sz="11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st</a:t>
            </a:r>
            <a:r>
              <a:rPr lang="en-GB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·</a:t>
            </a:r>
            <a:r>
              <a:rPr lang="en-GB" sz="11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st</a:t>
            </a:r>
            <a:r>
              <a:rPr lang="en-GB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∈</a:t>
            </a:r>
            <a:r>
              <a:rPr lang="en-GB" sz="11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pm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∧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sta_ef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i="1" dirty="0">
                <a:solidFill>
                  <a:srgbClr val="008000"/>
                </a:solidFill>
                <a:latin typeface="Consolas" panose="020B0609020204030204" pitchFamily="49" charset="0"/>
              </a:rPr>
              <a:t>st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en-GB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Allow</a:t>
            </a:r>
          </a:p>
          <a:p>
            <a:pPr algn="l"/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@grd2_5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∀</a:t>
            </a:r>
            <a:r>
              <a:rPr lang="en-GB" sz="11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st</a:t>
            </a:r>
            <a:r>
              <a:rPr lang="en-GB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·</a:t>
            </a:r>
            <a:r>
              <a:rPr lang="en-GB" sz="1100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st</a:t>
            </a:r>
            <a:r>
              <a:rPr lang="en-GB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∈</a:t>
            </a:r>
            <a:r>
              <a:rPr lang="en-GB" sz="11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pm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⇒ 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sta_ef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i="1" dirty="0">
                <a:solidFill>
                  <a:srgbClr val="008000"/>
                </a:solidFill>
                <a:latin typeface="Consolas" panose="020B0609020204030204" pitchFamily="49" charset="0"/>
              </a:rPr>
              <a:t>st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 ≠ </a:t>
            </a:r>
            <a:r>
              <a:rPr lang="en-GB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Deny</a:t>
            </a:r>
          </a:p>
          <a:p>
            <a:pPr algn="l"/>
            <a:r>
              <a:rPr lang="en-GB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GB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</a:p>
          <a:p>
            <a:pPr algn="l"/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@act2_1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req_authz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i="1" dirty="0">
                <a:solidFill>
                  <a:srgbClr val="0000FF"/>
                </a:solidFill>
                <a:latin typeface="Consolas" panose="020B0609020204030204" pitchFamily="49" charset="0"/>
              </a:rPr>
              <a:t>req</a:t>
            </a:r>
            <a:r>
              <a:rPr lang="en-GB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 ≔ </a:t>
            </a:r>
            <a:r>
              <a:rPr lang="en-GB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Allow</a:t>
            </a:r>
          </a:p>
          <a:p>
            <a:pPr algn="l"/>
            <a:r>
              <a:rPr lang="en-GB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endParaRPr lang="en-GB" sz="1100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B594C906-E990-8419-C96C-4B71FC80AC30}"/>
              </a:ext>
            </a:extLst>
          </p:cNvPr>
          <p:cNvSpPr/>
          <p:nvPr/>
        </p:nvSpPr>
        <p:spPr>
          <a:xfrm>
            <a:off x="7393627" y="4087631"/>
            <a:ext cx="3245071" cy="320934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A) Permit case for Actors</a:t>
            </a:r>
          </a:p>
        </p:txBody>
      </p:sp>
    </p:spTree>
    <p:extLst>
      <p:ext uri="{BB962C8B-B14F-4D97-AF65-F5344CB8AC3E}">
        <p14:creationId xmlns:p14="http://schemas.microsoft.com/office/powerpoint/2010/main" val="42868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1484</Words>
  <Application>Microsoft Office PowerPoint</Application>
  <PresentationFormat>Widescreen</PresentationFormat>
  <Paragraphs>307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Courier New</vt:lpstr>
      <vt:lpstr>Monaco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Yagmahan</dc:creator>
  <cp:lastModifiedBy>Mehmet Yagmahan</cp:lastModifiedBy>
  <cp:revision>49</cp:revision>
  <dcterms:created xsi:type="dcterms:W3CDTF">2022-03-20T12:37:59Z</dcterms:created>
  <dcterms:modified xsi:type="dcterms:W3CDTF">2024-06-26T08:48:52Z</dcterms:modified>
</cp:coreProperties>
</file>