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59" r:id="rId6"/>
    <p:sldId id="260" r:id="rId7"/>
    <p:sldId id="261" r:id="rId8"/>
    <p:sldId id="262" r:id="rId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67"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73A8B-B4CE-4081-AE9D-06984BD9BE68}"/>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56710955-B146-42CA-91B7-7FDE0B4D91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3DAE31C-112F-46F7-968D-E5C007052E16}"/>
              </a:ext>
            </a:extLst>
          </p:cNvPr>
          <p:cNvSpPr>
            <a:spLocks noGrp="1"/>
          </p:cNvSpPr>
          <p:nvPr>
            <p:ph type="dt" sz="half" idx="10"/>
          </p:nvPr>
        </p:nvSpPr>
        <p:spPr/>
        <p:txBody>
          <a:bodyPr/>
          <a:lstStyle/>
          <a:p>
            <a:fld id="{8B43895D-21F8-4213-9AAF-E74C9E2D498B}" type="datetimeFigureOut">
              <a:rPr lang="pt-BR" smtClean="0"/>
              <a:t>16/03/2021</a:t>
            </a:fld>
            <a:endParaRPr lang="pt-BR"/>
          </a:p>
        </p:txBody>
      </p:sp>
      <p:sp>
        <p:nvSpPr>
          <p:cNvPr id="5" name="Espaço Reservado para Rodapé 4">
            <a:extLst>
              <a:ext uri="{FF2B5EF4-FFF2-40B4-BE49-F238E27FC236}">
                <a16:creationId xmlns:a16="http://schemas.microsoft.com/office/drawing/2014/main" id="{E62E3E05-0A80-4245-8313-1E8B0C1D4BA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740B761-B90E-4413-A264-4C8F4C671AFE}"/>
              </a:ext>
            </a:extLst>
          </p:cNvPr>
          <p:cNvSpPr>
            <a:spLocks noGrp="1"/>
          </p:cNvSpPr>
          <p:nvPr>
            <p:ph type="sldNum" sz="quarter" idx="12"/>
          </p:nvPr>
        </p:nvSpPr>
        <p:spPr/>
        <p:txBody>
          <a:bodyPr/>
          <a:lstStyle/>
          <a:p>
            <a:fld id="{1F725032-A45B-41FD-B70D-48A44BE5C409}" type="slidenum">
              <a:rPr lang="pt-BR" smtClean="0"/>
              <a:t>‹nº›</a:t>
            </a:fld>
            <a:endParaRPr lang="pt-BR"/>
          </a:p>
        </p:txBody>
      </p:sp>
    </p:spTree>
    <p:extLst>
      <p:ext uri="{BB962C8B-B14F-4D97-AF65-F5344CB8AC3E}">
        <p14:creationId xmlns:p14="http://schemas.microsoft.com/office/powerpoint/2010/main" val="2311663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6731B1-5907-4201-ABFF-61E630CF92A0}"/>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D156FDD9-3F2A-4CC0-8CA9-5C5ACC3E206D}"/>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5AD0E26-804C-44CE-BAAE-533AE20B691B}"/>
              </a:ext>
            </a:extLst>
          </p:cNvPr>
          <p:cNvSpPr>
            <a:spLocks noGrp="1"/>
          </p:cNvSpPr>
          <p:nvPr>
            <p:ph type="dt" sz="half" idx="10"/>
          </p:nvPr>
        </p:nvSpPr>
        <p:spPr/>
        <p:txBody>
          <a:bodyPr/>
          <a:lstStyle/>
          <a:p>
            <a:fld id="{8B43895D-21F8-4213-9AAF-E74C9E2D498B}" type="datetimeFigureOut">
              <a:rPr lang="pt-BR" smtClean="0"/>
              <a:t>16/03/2021</a:t>
            </a:fld>
            <a:endParaRPr lang="pt-BR"/>
          </a:p>
        </p:txBody>
      </p:sp>
      <p:sp>
        <p:nvSpPr>
          <p:cNvPr id="5" name="Espaço Reservado para Rodapé 4">
            <a:extLst>
              <a:ext uri="{FF2B5EF4-FFF2-40B4-BE49-F238E27FC236}">
                <a16:creationId xmlns:a16="http://schemas.microsoft.com/office/drawing/2014/main" id="{FA533CD8-D3DD-4CA4-BE5F-13279EC0D13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A430146-BCD0-4DFA-AA35-C020919BB3C2}"/>
              </a:ext>
            </a:extLst>
          </p:cNvPr>
          <p:cNvSpPr>
            <a:spLocks noGrp="1"/>
          </p:cNvSpPr>
          <p:nvPr>
            <p:ph type="sldNum" sz="quarter" idx="12"/>
          </p:nvPr>
        </p:nvSpPr>
        <p:spPr/>
        <p:txBody>
          <a:bodyPr/>
          <a:lstStyle/>
          <a:p>
            <a:fld id="{1F725032-A45B-41FD-B70D-48A44BE5C409}" type="slidenum">
              <a:rPr lang="pt-BR" smtClean="0"/>
              <a:t>‹nº›</a:t>
            </a:fld>
            <a:endParaRPr lang="pt-BR"/>
          </a:p>
        </p:txBody>
      </p:sp>
    </p:spTree>
    <p:extLst>
      <p:ext uri="{BB962C8B-B14F-4D97-AF65-F5344CB8AC3E}">
        <p14:creationId xmlns:p14="http://schemas.microsoft.com/office/powerpoint/2010/main" val="3352908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FA2E2E8-3D7D-43AB-9610-F5F48A47DC49}"/>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6921332A-D497-44D7-B429-9210D4029D94}"/>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7062FA6-1F42-4E2E-A2A3-2D1C18D347FE}"/>
              </a:ext>
            </a:extLst>
          </p:cNvPr>
          <p:cNvSpPr>
            <a:spLocks noGrp="1"/>
          </p:cNvSpPr>
          <p:nvPr>
            <p:ph type="dt" sz="half" idx="10"/>
          </p:nvPr>
        </p:nvSpPr>
        <p:spPr/>
        <p:txBody>
          <a:bodyPr/>
          <a:lstStyle/>
          <a:p>
            <a:fld id="{8B43895D-21F8-4213-9AAF-E74C9E2D498B}" type="datetimeFigureOut">
              <a:rPr lang="pt-BR" smtClean="0"/>
              <a:t>16/03/2021</a:t>
            </a:fld>
            <a:endParaRPr lang="pt-BR"/>
          </a:p>
        </p:txBody>
      </p:sp>
      <p:sp>
        <p:nvSpPr>
          <p:cNvPr id="5" name="Espaço Reservado para Rodapé 4">
            <a:extLst>
              <a:ext uri="{FF2B5EF4-FFF2-40B4-BE49-F238E27FC236}">
                <a16:creationId xmlns:a16="http://schemas.microsoft.com/office/drawing/2014/main" id="{F2D84443-913A-42AC-A893-791E1A17CF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D85FFEA-E8FF-4151-ABB2-4CF6B1AE5D9E}"/>
              </a:ext>
            </a:extLst>
          </p:cNvPr>
          <p:cNvSpPr>
            <a:spLocks noGrp="1"/>
          </p:cNvSpPr>
          <p:nvPr>
            <p:ph type="sldNum" sz="quarter" idx="12"/>
          </p:nvPr>
        </p:nvSpPr>
        <p:spPr/>
        <p:txBody>
          <a:bodyPr/>
          <a:lstStyle/>
          <a:p>
            <a:fld id="{1F725032-A45B-41FD-B70D-48A44BE5C409}" type="slidenum">
              <a:rPr lang="pt-BR" smtClean="0"/>
              <a:t>‹nº›</a:t>
            </a:fld>
            <a:endParaRPr lang="pt-BR"/>
          </a:p>
        </p:txBody>
      </p:sp>
    </p:spTree>
    <p:extLst>
      <p:ext uri="{BB962C8B-B14F-4D97-AF65-F5344CB8AC3E}">
        <p14:creationId xmlns:p14="http://schemas.microsoft.com/office/powerpoint/2010/main" val="3413966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91254E-7A3E-44F8-80CD-44766E33003F}"/>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4B7CAAC-26CC-4B84-9CB9-F16CDC86F3C9}"/>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0989074-A220-4E5E-9472-EBC9DEED2088}"/>
              </a:ext>
            </a:extLst>
          </p:cNvPr>
          <p:cNvSpPr>
            <a:spLocks noGrp="1"/>
          </p:cNvSpPr>
          <p:nvPr>
            <p:ph type="dt" sz="half" idx="10"/>
          </p:nvPr>
        </p:nvSpPr>
        <p:spPr/>
        <p:txBody>
          <a:bodyPr/>
          <a:lstStyle/>
          <a:p>
            <a:fld id="{8B43895D-21F8-4213-9AAF-E74C9E2D498B}" type="datetimeFigureOut">
              <a:rPr lang="pt-BR" smtClean="0"/>
              <a:t>16/03/2021</a:t>
            </a:fld>
            <a:endParaRPr lang="pt-BR"/>
          </a:p>
        </p:txBody>
      </p:sp>
      <p:sp>
        <p:nvSpPr>
          <p:cNvPr id="5" name="Espaço Reservado para Rodapé 4">
            <a:extLst>
              <a:ext uri="{FF2B5EF4-FFF2-40B4-BE49-F238E27FC236}">
                <a16:creationId xmlns:a16="http://schemas.microsoft.com/office/drawing/2014/main" id="{4FD72201-7F7A-4E52-BAF4-61C22A9B2942}"/>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5E58D1-72D2-4F42-9EFA-38CFBF3F7BAE}"/>
              </a:ext>
            </a:extLst>
          </p:cNvPr>
          <p:cNvSpPr>
            <a:spLocks noGrp="1"/>
          </p:cNvSpPr>
          <p:nvPr>
            <p:ph type="sldNum" sz="quarter" idx="12"/>
          </p:nvPr>
        </p:nvSpPr>
        <p:spPr/>
        <p:txBody>
          <a:bodyPr/>
          <a:lstStyle/>
          <a:p>
            <a:fld id="{1F725032-A45B-41FD-B70D-48A44BE5C409}" type="slidenum">
              <a:rPr lang="pt-BR" smtClean="0"/>
              <a:t>‹nº›</a:t>
            </a:fld>
            <a:endParaRPr lang="pt-BR"/>
          </a:p>
        </p:txBody>
      </p:sp>
    </p:spTree>
    <p:extLst>
      <p:ext uri="{BB962C8B-B14F-4D97-AF65-F5344CB8AC3E}">
        <p14:creationId xmlns:p14="http://schemas.microsoft.com/office/powerpoint/2010/main" val="3346946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827FB-6E32-4696-99B6-DAD4D4B4FA17}"/>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9DB7C7D9-AB9C-462D-9B1A-E14EE3A569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15F83DE6-8821-4A26-A1E9-95168029DAD9}"/>
              </a:ext>
            </a:extLst>
          </p:cNvPr>
          <p:cNvSpPr>
            <a:spLocks noGrp="1"/>
          </p:cNvSpPr>
          <p:nvPr>
            <p:ph type="dt" sz="half" idx="10"/>
          </p:nvPr>
        </p:nvSpPr>
        <p:spPr/>
        <p:txBody>
          <a:bodyPr/>
          <a:lstStyle/>
          <a:p>
            <a:fld id="{8B43895D-21F8-4213-9AAF-E74C9E2D498B}" type="datetimeFigureOut">
              <a:rPr lang="pt-BR" smtClean="0"/>
              <a:t>16/03/2021</a:t>
            </a:fld>
            <a:endParaRPr lang="pt-BR"/>
          </a:p>
        </p:txBody>
      </p:sp>
      <p:sp>
        <p:nvSpPr>
          <p:cNvPr id="5" name="Espaço Reservado para Rodapé 4">
            <a:extLst>
              <a:ext uri="{FF2B5EF4-FFF2-40B4-BE49-F238E27FC236}">
                <a16:creationId xmlns:a16="http://schemas.microsoft.com/office/drawing/2014/main" id="{DF86DDE6-1510-4522-8805-9FBD3D6C881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C2C07E5-0D71-4345-95AF-AF8B0D6B0B58}"/>
              </a:ext>
            </a:extLst>
          </p:cNvPr>
          <p:cNvSpPr>
            <a:spLocks noGrp="1"/>
          </p:cNvSpPr>
          <p:nvPr>
            <p:ph type="sldNum" sz="quarter" idx="12"/>
          </p:nvPr>
        </p:nvSpPr>
        <p:spPr/>
        <p:txBody>
          <a:bodyPr/>
          <a:lstStyle/>
          <a:p>
            <a:fld id="{1F725032-A45B-41FD-B70D-48A44BE5C409}" type="slidenum">
              <a:rPr lang="pt-BR" smtClean="0"/>
              <a:t>‹nº›</a:t>
            </a:fld>
            <a:endParaRPr lang="pt-BR"/>
          </a:p>
        </p:txBody>
      </p:sp>
    </p:spTree>
    <p:extLst>
      <p:ext uri="{BB962C8B-B14F-4D97-AF65-F5344CB8AC3E}">
        <p14:creationId xmlns:p14="http://schemas.microsoft.com/office/powerpoint/2010/main" val="233606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6AC50AA-0B38-4A0F-8C89-6D94F4DA16A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7F17C72E-24DA-4E7C-9647-391D523D6FFC}"/>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4D372F52-3BAD-4EC9-BF46-940DA52E37E5}"/>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45D80915-B08C-4AA5-8FA2-A3CD2EAD201E}"/>
              </a:ext>
            </a:extLst>
          </p:cNvPr>
          <p:cNvSpPr>
            <a:spLocks noGrp="1"/>
          </p:cNvSpPr>
          <p:nvPr>
            <p:ph type="dt" sz="half" idx="10"/>
          </p:nvPr>
        </p:nvSpPr>
        <p:spPr/>
        <p:txBody>
          <a:bodyPr/>
          <a:lstStyle/>
          <a:p>
            <a:fld id="{8B43895D-21F8-4213-9AAF-E74C9E2D498B}" type="datetimeFigureOut">
              <a:rPr lang="pt-BR" smtClean="0"/>
              <a:t>16/03/2021</a:t>
            </a:fld>
            <a:endParaRPr lang="pt-BR"/>
          </a:p>
        </p:txBody>
      </p:sp>
      <p:sp>
        <p:nvSpPr>
          <p:cNvPr id="6" name="Espaço Reservado para Rodapé 5">
            <a:extLst>
              <a:ext uri="{FF2B5EF4-FFF2-40B4-BE49-F238E27FC236}">
                <a16:creationId xmlns:a16="http://schemas.microsoft.com/office/drawing/2014/main" id="{7CC41705-EA3E-45BC-B63B-F397AB7A963F}"/>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239E16B-16FA-4C77-B909-3B892640F069}"/>
              </a:ext>
            </a:extLst>
          </p:cNvPr>
          <p:cNvSpPr>
            <a:spLocks noGrp="1"/>
          </p:cNvSpPr>
          <p:nvPr>
            <p:ph type="sldNum" sz="quarter" idx="12"/>
          </p:nvPr>
        </p:nvSpPr>
        <p:spPr/>
        <p:txBody>
          <a:bodyPr/>
          <a:lstStyle/>
          <a:p>
            <a:fld id="{1F725032-A45B-41FD-B70D-48A44BE5C409}" type="slidenum">
              <a:rPr lang="pt-BR" smtClean="0"/>
              <a:t>‹nº›</a:t>
            </a:fld>
            <a:endParaRPr lang="pt-BR"/>
          </a:p>
        </p:txBody>
      </p:sp>
    </p:spTree>
    <p:extLst>
      <p:ext uri="{BB962C8B-B14F-4D97-AF65-F5344CB8AC3E}">
        <p14:creationId xmlns:p14="http://schemas.microsoft.com/office/powerpoint/2010/main" val="1883194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B7587-E10E-4C47-A4C9-02754A33D0FF}"/>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6EB595D-96E1-4176-8B85-EB6DAFFAB9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7BD80C72-1C80-4BF7-9390-66B1D150CF60}"/>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1B2504BA-73C4-4812-8042-FC5762CF0E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08A8DBF-4CA5-4207-A60A-87C12E380100}"/>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2914D6DB-96BD-49E2-8B79-4102A9F6F322}"/>
              </a:ext>
            </a:extLst>
          </p:cNvPr>
          <p:cNvSpPr>
            <a:spLocks noGrp="1"/>
          </p:cNvSpPr>
          <p:nvPr>
            <p:ph type="dt" sz="half" idx="10"/>
          </p:nvPr>
        </p:nvSpPr>
        <p:spPr/>
        <p:txBody>
          <a:bodyPr/>
          <a:lstStyle/>
          <a:p>
            <a:fld id="{8B43895D-21F8-4213-9AAF-E74C9E2D498B}" type="datetimeFigureOut">
              <a:rPr lang="pt-BR" smtClean="0"/>
              <a:t>16/03/2021</a:t>
            </a:fld>
            <a:endParaRPr lang="pt-BR"/>
          </a:p>
        </p:txBody>
      </p:sp>
      <p:sp>
        <p:nvSpPr>
          <p:cNvPr id="8" name="Espaço Reservado para Rodapé 7">
            <a:extLst>
              <a:ext uri="{FF2B5EF4-FFF2-40B4-BE49-F238E27FC236}">
                <a16:creationId xmlns:a16="http://schemas.microsoft.com/office/drawing/2014/main" id="{47C7C167-193E-4667-9387-AE28A838D408}"/>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03330AA3-3A31-481B-B413-BB3909151CC2}"/>
              </a:ext>
            </a:extLst>
          </p:cNvPr>
          <p:cNvSpPr>
            <a:spLocks noGrp="1"/>
          </p:cNvSpPr>
          <p:nvPr>
            <p:ph type="sldNum" sz="quarter" idx="12"/>
          </p:nvPr>
        </p:nvSpPr>
        <p:spPr/>
        <p:txBody>
          <a:bodyPr/>
          <a:lstStyle/>
          <a:p>
            <a:fld id="{1F725032-A45B-41FD-B70D-48A44BE5C409}" type="slidenum">
              <a:rPr lang="pt-BR" smtClean="0"/>
              <a:t>‹nº›</a:t>
            </a:fld>
            <a:endParaRPr lang="pt-BR"/>
          </a:p>
        </p:txBody>
      </p:sp>
    </p:spTree>
    <p:extLst>
      <p:ext uri="{BB962C8B-B14F-4D97-AF65-F5344CB8AC3E}">
        <p14:creationId xmlns:p14="http://schemas.microsoft.com/office/powerpoint/2010/main" val="1541266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8F0572-4E44-4996-90FB-BC91438D9B8A}"/>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81502893-6155-4686-BC0B-51DC35AA947A}"/>
              </a:ext>
            </a:extLst>
          </p:cNvPr>
          <p:cNvSpPr>
            <a:spLocks noGrp="1"/>
          </p:cNvSpPr>
          <p:nvPr>
            <p:ph type="dt" sz="half" idx="10"/>
          </p:nvPr>
        </p:nvSpPr>
        <p:spPr/>
        <p:txBody>
          <a:bodyPr/>
          <a:lstStyle/>
          <a:p>
            <a:fld id="{8B43895D-21F8-4213-9AAF-E74C9E2D498B}" type="datetimeFigureOut">
              <a:rPr lang="pt-BR" smtClean="0"/>
              <a:t>16/03/2021</a:t>
            </a:fld>
            <a:endParaRPr lang="pt-BR"/>
          </a:p>
        </p:txBody>
      </p:sp>
      <p:sp>
        <p:nvSpPr>
          <p:cNvPr id="4" name="Espaço Reservado para Rodapé 3">
            <a:extLst>
              <a:ext uri="{FF2B5EF4-FFF2-40B4-BE49-F238E27FC236}">
                <a16:creationId xmlns:a16="http://schemas.microsoft.com/office/drawing/2014/main" id="{C315B7F3-BEA4-4CE9-919F-39BE062DF813}"/>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3340F6A7-E963-47A0-8419-B87BE30C1FA8}"/>
              </a:ext>
            </a:extLst>
          </p:cNvPr>
          <p:cNvSpPr>
            <a:spLocks noGrp="1"/>
          </p:cNvSpPr>
          <p:nvPr>
            <p:ph type="sldNum" sz="quarter" idx="12"/>
          </p:nvPr>
        </p:nvSpPr>
        <p:spPr/>
        <p:txBody>
          <a:bodyPr/>
          <a:lstStyle/>
          <a:p>
            <a:fld id="{1F725032-A45B-41FD-B70D-48A44BE5C409}" type="slidenum">
              <a:rPr lang="pt-BR" smtClean="0"/>
              <a:t>‹nº›</a:t>
            </a:fld>
            <a:endParaRPr lang="pt-BR"/>
          </a:p>
        </p:txBody>
      </p:sp>
    </p:spTree>
    <p:extLst>
      <p:ext uri="{BB962C8B-B14F-4D97-AF65-F5344CB8AC3E}">
        <p14:creationId xmlns:p14="http://schemas.microsoft.com/office/powerpoint/2010/main" val="3615788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87BAF2ED-6189-4DB0-9C0D-CBF38089BFD1}"/>
              </a:ext>
            </a:extLst>
          </p:cNvPr>
          <p:cNvSpPr>
            <a:spLocks noGrp="1"/>
          </p:cNvSpPr>
          <p:nvPr>
            <p:ph type="dt" sz="half" idx="10"/>
          </p:nvPr>
        </p:nvSpPr>
        <p:spPr/>
        <p:txBody>
          <a:bodyPr/>
          <a:lstStyle/>
          <a:p>
            <a:fld id="{8B43895D-21F8-4213-9AAF-E74C9E2D498B}" type="datetimeFigureOut">
              <a:rPr lang="pt-BR" smtClean="0"/>
              <a:t>16/03/2021</a:t>
            </a:fld>
            <a:endParaRPr lang="pt-BR"/>
          </a:p>
        </p:txBody>
      </p:sp>
      <p:sp>
        <p:nvSpPr>
          <p:cNvPr id="3" name="Espaço Reservado para Rodapé 2">
            <a:extLst>
              <a:ext uri="{FF2B5EF4-FFF2-40B4-BE49-F238E27FC236}">
                <a16:creationId xmlns:a16="http://schemas.microsoft.com/office/drawing/2014/main" id="{3D505BD1-26E4-41E4-87EF-C3571A2A7824}"/>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73AB7611-0502-4E3A-B701-69B59127C8BD}"/>
              </a:ext>
            </a:extLst>
          </p:cNvPr>
          <p:cNvSpPr>
            <a:spLocks noGrp="1"/>
          </p:cNvSpPr>
          <p:nvPr>
            <p:ph type="sldNum" sz="quarter" idx="12"/>
          </p:nvPr>
        </p:nvSpPr>
        <p:spPr/>
        <p:txBody>
          <a:bodyPr/>
          <a:lstStyle/>
          <a:p>
            <a:fld id="{1F725032-A45B-41FD-B70D-48A44BE5C409}" type="slidenum">
              <a:rPr lang="pt-BR" smtClean="0"/>
              <a:t>‹nº›</a:t>
            </a:fld>
            <a:endParaRPr lang="pt-BR"/>
          </a:p>
        </p:txBody>
      </p:sp>
    </p:spTree>
    <p:extLst>
      <p:ext uri="{BB962C8B-B14F-4D97-AF65-F5344CB8AC3E}">
        <p14:creationId xmlns:p14="http://schemas.microsoft.com/office/powerpoint/2010/main" val="281266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8DC9A2-25F2-49AD-85CA-4A5A0F4510CB}"/>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A48A7451-65DA-43F0-AF6D-A47F80043B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47B61F51-C718-4252-BD75-C18D29FEF1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6DB1C2F-5C55-4628-BA77-80DD0B109FBF}"/>
              </a:ext>
            </a:extLst>
          </p:cNvPr>
          <p:cNvSpPr>
            <a:spLocks noGrp="1"/>
          </p:cNvSpPr>
          <p:nvPr>
            <p:ph type="dt" sz="half" idx="10"/>
          </p:nvPr>
        </p:nvSpPr>
        <p:spPr/>
        <p:txBody>
          <a:bodyPr/>
          <a:lstStyle/>
          <a:p>
            <a:fld id="{8B43895D-21F8-4213-9AAF-E74C9E2D498B}" type="datetimeFigureOut">
              <a:rPr lang="pt-BR" smtClean="0"/>
              <a:t>16/03/2021</a:t>
            </a:fld>
            <a:endParaRPr lang="pt-BR"/>
          </a:p>
        </p:txBody>
      </p:sp>
      <p:sp>
        <p:nvSpPr>
          <p:cNvPr id="6" name="Espaço Reservado para Rodapé 5">
            <a:extLst>
              <a:ext uri="{FF2B5EF4-FFF2-40B4-BE49-F238E27FC236}">
                <a16:creationId xmlns:a16="http://schemas.microsoft.com/office/drawing/2014/main" id="{E249C647-F41C-4CE1-B67B-FB820BA8BBC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B8A0BAB-D821-4134-A63C-0B155200EBB0}"/>
              </a:ext>
            </a:extLst>
          </p:cNvPr>
          <p:cNvSpPr>
            <a:spLocks noGrp="1"/>
          </p:cNvSpPr>
          <p:nvPr>
            <p:ph type="sldNum" sz="quarter" idx="12"/>
          </p:nvPr>
        </p:nvSpPr>
        <p:spPr/>
        <p:txBody>
          <a:bodyPr/>
          <a:lstStyle/>
          <a:p>
            <a:fld id="{1F725032-A45B-41FD-B70D-48A44BE5C409}" type="slidenum">
              <a:rPr lang="pt-BR" smtClean="0"/>
              <a:t>‹nº›</a:t>
            </a:fld>
            <a:endParaRPr lang="pt-BR"/>
          </a:p>
        </p:txBody>
      </p:sp>
    </p:spTree>
    <p:extLst>
      <p:ext uri="{BB962C8B-B14F-4D97-AF65-F5344CB8AC3E}">
        <p14:creationId xmlns:p14="http://schemas.microsoft.com/office/powerpoint/2010/main" val="82560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5DD4CF-4A0C-442D-AD95-806096C167DE}"/>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752F2D7D-2A39-4183-9F3F-A32AF27D3C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ED23BA6A-95CD-4813-869F-1AA2C82ED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187CFD1-6AEA-497F-A9F8-8CF3D708CAE8}"/>
              </a:ext>
            </a:extLst>
          </p:cNvPr>
          <p:cNvSpPr>
            <a:spLocks noGrp="1"/>
          </p:cNvSpPr>
          <p:nvPr>
            <p:ph type="dt" sz="half" idx="10"/>
          </p:nvPr>
        </p:nvSpPr>
        <p:spPr/>
        <p:txBody>
          <a:bodyPr/>
          <a:lstStyle/>
          <a:p>
            <a:fld id="{8B43895D-21F8-4213-9AAF-E74C9E2D498B}" type="datetimeFigureOut">
              <a:rPr lang="pt-BR" smtClean="0"/>
              <a:t>16/03/2021</a:t>
            </a:fld>
            <a:endParaRPr lang="pt-BR"/>
          </a:p>
        </p:txBody>
      </p:sp>
      <p:sp>
        <p:nvSpPr>
          <p:cNvPr id="6" name="Espaço Reservado para Rodapé 5">
            <a:extLst>
              <a:ext uri="{FF2B5EF4-FFF2-40B4-BE49-F238E27FC236}">
                <a16:creationId xmlns:a16="http://schemas.microsoft.com/office/drawing/2014/main" id="{6B359798-4410-4A62-A1B7-B91BEB6ED69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58832F0-DEA5-4659-B0D2-BB7E8B3D82D9}"/>
              </a:ext>
            </a:extLst>
          </p:cNvPr>
          <p:cNvSpPr>
            <a:spLocks noGrp="1"/>
          </p:cNvSpPr>
          <p:nvPr>
            <p:ph type="sldNum" sz="quarter" idx="12"/>
          </p:nvPr>
        </p:nvSpPr>
        <p:spPr/>
        <p:txBody>
          <a:bodyPr/>
          <a:lstStyle/>
          <a:p>
            <a:fld id="{1F725032-A45B-41FD-B70D-48A44BE5C409}" type="slidenum">
              <a:rPr lang="pt-BR" smtClean="0"/>
              <a:t>‹nº›</a:t>
            </a:fld>
            <a:endParaRPr lang="pt-BR"/>
          </a:p>
        </p:txBody>
      </p:sp>
    </p:spTree>
    <p:extLst>
      <p:ext uri="{BB962C8B-B14F-4D97-AF65-F5344CB8AC3E}">
        <p14:creationId xmlns:p14="http://schemas.microsoft.com/office/powerpoint/2010/main" val="2036223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8F1FA30C-A668-4035-9A94-28A832E4E0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D6798A89-F04D-43DF-B1AD-BA6783E6ED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516DE37-330D-4A38-93A7-8B0BBAFB41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43895D-21F8-4213-9AAF-E74C9E2D498B}" type="datetimeFigureOut">
              <a:rPr lang="pt-BR" smtClean="0"/>
              <a:t>16/03/2021</a:t>
            </a:fld>
            <a:endParaRPr lang="pt-BR"/>
          </a:p>
        </p:txBody>
      </p:sp>
      <p:sp>
        <p:nvSpPr>
          <p:cNvPr id="5" name="Espaço Reservado para Rodapé 4">
            <a:extLst>
              <a:ext uri="{FF2B5EF4-FFF2-40B4-BE49-F238E27FC236}">
                <a16:creationId xmlns:a16="http://schemas.microsoft.com/office/drawing/2014/main" id="{4E8FFA9E-B7E5-439A-8690-2C147B56A7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957D126E-44FB-4953-9611-6691980321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725032-A45B-41FD-B70D-48A44BE5C409}" type="slidenum">
              <a:rPr lang="pt-BR" smtClean="0"/>
              <a:t>‹nº›</a:t>
            </a:fld>
            <a:endParaRPr lang="pt-BR"/>
          </a:p>
        </p:txBody>
      </p:sp>
    </p:spTree>
    <p:extLst>
      <p:ext uri="{BB962C8B-B14F-4D97-AF65-F5344CB8AC3E}">
        <p14:creationId xmlns:p14="http://schemas.microsoft.com/office/powerpoint/2010/main" val="2586320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ítulo 1">
            <a:extLst>
              <a:ext uri="{FF2B5EF4-FFF2-40B4-BE49-F238E27FC236}">
                <a16:creationId xmlns:a16="http://schemas.microsoft.com/office/drawing/2014/main" id="{B271F19C-92B9-474A-AFBB-FE38A08EAC43}"/>
              </a:ext>
            </a:extLst>
          </p:cNvPr>
          <p:cNvSpPr>
            <a:spLocks noGrp="1"/>
          </p:cNvSpPr>
          <p:nvPr>
            <p:ph type="ctrTitle"/>
          </p:nvPr>
        </p:nvSpPr>
        <p:spPr>
          <a:xfrm>
            <a:off x="3215729" y="1764407"/>
            <a:ext cx="5760846" cy="2310312"/>
          </a:xfrm>
        </p:spPr>
        <p:txBody>
          <a:bodyPr>
            <a:normAutofit/>
          </a:bodyPr>
          <a:lstStyle/>
          <a:p>
            <a:r>
              <a:rPr lang="pt-BR" sz="5200" dirty="0">
                <a:solidFill>
                  <a:schemeClr val="tx2"/>
                </a:solidFill>
              </a:rPr>
              <a:t>Fluxo de Código</a:t>
            </a:r>
            <a:br>
              <a:rPr lang="pt-BR" sz="5200" dirty="0">
                <a:solidFill>
                  <a:schemeClr val="tx2"/>
                </a:solidFill>
              </a:rPr>
            </a:br>
            <a:endParaRPr lang="pt-BR" sz="5200" dirty="0">
              <a:solidFill>
                <a:schemeClr val="tx2"/>
              </a:solidFill>
            </a:endParaRPr>
          </a:p>
        </p:txBody>
      </p:sp>
      <p:sp>
        <p:nvSpPr>
          <p:cNvPr id="3" name="Subtítulo 2">
            <a:extLst>
              <a:ext uri="{FF2B5EF4-FFF2-40B4-BE49-F238E27FC236}">
                <a16:creationId xmlns:a16="http://schemas.microsoft.com/office/drawing/2014/main" id="{CB52D659-404B-415D-82A2-2FA8080F6DA9}"/>
              </a:ext>
            </a:extLst>
          </p:cNvPr>
          <p:cNvSpPr>
            <a:spLocks noGrp="1"/>
          </p:cNvSpPr>
          <p:nvPr>
            <p:ph type="subTitle" idx="1"/>
          </p:nvPr>
        </p:nvSpPr>
        <p:spPr>
          <a:xfrm>
            <a:off x="3215729" y="4165152"/>
            <a:ext cx="5760846" cy="682079"/>
          </a:xfrm>
        </p:spPr>
        <p:txBody>
          <a:bodyPr>
            <a:normAutofit/>
          </a:bodyPr>
          <a:lstStyle/>
          <a:p>
            <a:r>
              <a:rPr lang="pt-BR" dirty="0">
                <a:solidFill>
                  <a:schemeClr val="tx2"/>
                </a:solidFill>
              </a:rPr>
              <a:t>GamaBank</a:t>
            </a:r>
          </a:p>
        </p:txBody>
      </p:sp>
    </p:spTree>
    <p:extLst>
      <p:ext uri="{BB962C8B-B14F-4D97-AF65-F5344CB8AC3E}">
        <p14:creationId xmlns:p14="http://schemas.microsoft.com/office/powerpoint/2010/main" val="3748118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567E93-09BF-4D42-8423-042BE7AC35DD}"/>
              </a:ext>
            </a:extLst>
          </p:cNvPr>
          <p:cNvSpPr>
            <a:spLocks noGrp="1"/>
          </p:cNvSpPr>
          <p:nvPr>
            <p:ph type="title"/>
          </p:nvPr>
        </p:nvSpPr>
        <p:spPr>
          <a:xfrm>
            <a:off x="2956264" y="177552"/>
            <a:ext cx="5912528" cy="1500328"/>
          </a:xfrm>
        </p:spPr>
        <p:txBody>
          <a:bodyPr anchor="ctr">
            <a:normAutofit/>
          </a:bodyPr>
          <a:lstStyle/>
          <a:p>
            <a:pPr algn="ctr"/>
            <a:r>
              <a:rPr lang="pt-BR" dirty="0">
                <a:latin typeface="Century Gothic" panose="020B0502020202020204" pitchFamily="34" charset="0"/>
              </a:rPr>
              <a:t>Serviços Disponíveis</a:t>
            </a:r>
            <a:br>
              <a:rPr lang="pt-BR" dirty="0">
                <a:latin typeface="Century Gothic" panose="020B0502020202020204" pitchFamily="34" charset="0"/>
              </a:rPr>
            </a:br>
            <a:r>
              <a:rPr lang="pt-BR" dirty="0">
                <a:latin typeface="Century Gothic" panose="020B0502020202020204" pitchFamily="34" charset="0"/>
              </a:rPr>
              <a:t>e seus métodos</a:t>
            </a:r>
          </a:p>
        </p:txBody>
      </p:sp>
      <p:graphicFrame>
        <p:nvGraphicFramePr>
          <p:cNvPr id="8" name="Tabela 8">
            <a:extLst>
              <a:ext uri="{FF2B5EF4-FFF2-40B4-BE49-F238E27FC236}">
                <a16:creationId xmlns:a16="http://schemas.microsoft.com/office/drawing/2014/main" id="{6A27D956-F203-4B7F-8772-8EBEB617162D}"/>
              </a:ext>
            </a:extLst>
          </p:cNvPr>
          <p:cNvGraphicFramePr>
            <a:graphicFrameLocks noGrp="1"/>
          </p:cNvGraphicFramePr>
          <p:nvPr>
            <p:ph idx="1"/>
            <p:extLst>
              <p:ext uri="{D42A27DB-BD31-4B8C-83A1-F6EECF244321}">
                <p14:modId xmlns:p14="http://schemas.microsoft.com/office/powerpoint/2010/main" val="1020847632"/>
              </p:ext>
            </p:extLst>
          </p:nvPr>
        </p:nvGraphicFramePr>
        <p:xfrm>
          <a:off x="71020" y="1807868"/>
          <a:ext cx="11816180" cy="5043505"/>
        </p:xfrm>
        <a:graphic>
          <a:graphicData uri="http://schemas.openxmlformats.org/drawingml/2006/table">
            <a:tbl>
              <a:tblPr firstRow="1" bandRow="1">
                <a:tableStyleId>{5C22544A-7EE6-4342-B048-85BDC9FD1C3A}</a:tableStyleId>
              </a:tblPr>
              <a:tblGrid>
                <a:gridCol w="1181618">
                  <a:extLst>
                    <a:ext uri="{9D8B030D-6E8A-4147-A177-3AD203B41FA5}">
                      <a16:colId xmlns:a16="http://schemas.microsoft.com/office/drawing/2014/main" val="908737130"/>
                    </a:ext>
                  </a:extLst>
                </a:gridCol>
                <a:gridCol w="1181618">
                  <a:extLst>
                    <a:ext uri="{9D8B030D-6E8A-4147-A177-3AD203B41FA5}">
                      <a16:colId xmlns:a16="http://schemas.microsoft.com/office/drawing/2014/main" val="2665907618"/>
                    </a:ext>
                  </a:extLst>
                </a:gridCol>
                <a:gridCol w="1181618">
                  <a:extLst>
                    <a:ext uri="{9D8B030D-6E8A-4147-A177-3AD203B41FA5}">
                      <a16:colId xmlns:a16="http://schemas.microsoft.com/office/drawing/2014/main" val="1193939758"/>
                    </a:ext>
                  </a:extLst>
                </a:gridCol>
                <a:gridCol w="1181618">
                  <a:extLst>
                    <a:ext uri="{9D8B030D-6E8A-4147-A177-3AD203B41FA5}">
                      <a16:colId xmlns:a16="http://schemas.microsoft.com/office/drawing/2014/main" val="4151363167"/>
                    </a:ext>
                  </a:extLst>
                </a:gridCol>
                <a:gridCol w="1181618">
                  <a:extLst>
                    <a:ext uri="{9D8B030D-6E8A-4147-A177-3AD203B41FA5}">
                      <a16:colId xmlns:a16="http://schemas.microsoft.com/office/drawing/2014/main" val="1122596162"/>
                    </a:ext>
                  </a:extLst>
                </a:gridCol>
                <a:gridCol w="1181618">
                  <a:extLst>
                    <a:ext uri="{9D8B030D-6E8A-4147-A177-3AD203B41FA5}">
                      <a16:colId xmlns:a16="http://schemas.microsoft.com/office/drawing/2014/main" val="2907850249"/>
                    </a:ext>
                  </a:extLst>
                </a:gridCol>
                <a:gridCol w="1181618">
                  <a:extLst>
                    <a:ext uri="{9D8B030D-6E8A-4147-A177-3AD203B41FA5}">
                      <a16:colId xmlns:a16="http://schemas.microsoft.com/office/drawing/2014/main" val="652450662"/>
                    </a:ext>
                  </a:extLst>
                </a:gridCol>
                <a:gridCol w="1181618">
                  <a:extLst>
                    <a:ext uri="{9D8B030D-6E8A-4147-A177-3AD203B41FA5}">
                      <a16:colId xmlns:a16="http://schemas.microsoft.com/office/drawing/2014/main" val="2788325573"/>
                    </a:ext>
                  </a:extLst>
                </a:gridCol>
                <a:gridCol w="1181618">
                  <a:extLst>
                    <a:ext uri="{9D8B030D-6E8A-4147-A177-3AD203B41FA5}">
                      <a16:colId xmlns:a16="http://schemas.microsoft.com/office/drawing/2014/main" val="3724803605"/>
                    </a:ext>
                  </a:extLst>
                </a:gridCol>
                <a:gridCol w="1181618">
                  <a:extLst>
                    <a:ext uri="{9D8B030D-6E8A-4147-A177-3AD203B41FA5}">
                      <a16:colId xmlns:a16="http://schemas.microsoft.com/office/drawing/2014/main" val="1225692001"/>
                    </a:ext>
                  </a:extLst>
                </a:gridCol>
              </a:tblGrid>
              <a:tr h="942736">
                <a:tc>
                  <a:txBody>
                    <a:bodyPr/>
                    <a:lstStyle/>
                    <a:p>
                      <a:pPr algn="ctr"/>
                      <a:r>
                        <a:rPr lang="pt-BR" sz="1600" dirty="0"/>
                        <a:t>Accounts</a:t>
                      </a:r>
                    </a:p>
                  </a:txBody>
                  <a:tcPr anchor="ctr"/>
                </a:tc>
                <a:tc>
                  <a:txBody>
                    <a:bodyPr/>
                    <a:lstStyle/>
                    <a:p>
                      <a:pPr algn="ctr"/>
                      <a:r>
                        <a:rPr lang="pt-BR" sz="1600" dirty="0"/>
                        <a:t>Balance</a:t>
                      </a:r>
                    </a:p>
                  </a:txBody>
                  <a:tcPr anchor="ctr"/>
                </a:tc>
                <a:tc>
                  <a:txBody>
                    <a:bodyPr/>
                    <a:lstStyle/>
                    <a:p>
                      <a:pPr algn="ctr"/>
                      <a:r>
                        <a:rPr lang="pt-BR" sz="1600" dirty="0"/>
                        <a:t>Clients</a:t>
                      </a:r>
                    </a:p>
                  </a:txBody>
                  <a:tcPr anchor="ctr"/>
                </a:tc>
                <a:tc>
                  <a:txBody>
                    <a:bodyPr/>
                    <a:lstStyle/>
                    <a:p>
                      <a:pPr algn="ctr"/>
                      <a:r>
                        <a:rPr lang="pt-BR" sz="1600" dirty="0"/>
                        <a:t>Deposit</a:t>
                      </a:r>
                    </a:p>
                  </a:txBody>
                  <a:tcPr anchor="ctr"/>
                </a:tc>
                <a:tc>
                  <a:txBody>
                    <a:bodyPr/>
                    <a:lstStyle/>
                    <a:p>
                      <a:pPr algn="ctr"/>
                      <a:r>
                        <a:rPr lang="pt-BR" sz="1600" dirty="0"/>
                        <a:t>Mail</a:t>
                      </a:r>
                    </a:p>
                  </a:txBody>
                  <a:tcPr anchor="ctr"/>
                </a:tc>
                <a:tc>
                  <a:txBody>
                    <a:bodyPr/>
                    <a:lstStyle/>
                    <a:p>
                      <a:pPr algn="ctr"/>
                      <a:r>
                        <a:rPr lang="pt-BR" sz="1600" dirty="0"/>
                        <a:t>Movement</a:t>
                      </a:r>
                    </a:p>
                  </a:txBody>
                  <a:tcPr anchor="ctr"/>
                </a:tc>
                <a:tc>
                  <a:txBody>
                    <a:bodyPr/>
                    <a:lstStyle/>
                    <a:p>
                      <a:pPr algn="ctr"/>
                      <a:r>
                        <a:rPr lang="pt-BR" sz="1600" dirty="0"/>
                        <a:t>SignUp</a:t>
                      </a:r>
                    </a:p>
                  </a:txBody>
                  <a:tcPr anchor="ctr"/>
                </a:tc>
                <a:tc>
                  <a:txBody>
                    <a:bodyPr/>
                    <a:lstStyle/>
                    <a:p>
                      <a:pPr algn="ctr"/>
                      <a:r>
                        <a:rPr lang="pt-BR" sz="1600" dirty="0"/>
                        <a:t>Transfer</a:t>
                      </a:r>
                    </a:p>
                  </a:txBody>
                  <a:tcPr anchor="ctr"/>
                </a:tc>
                <a:tc>
                  <a:txBody>
                    <a:bodyPr/>
                    <a:lstStyle/>
                    <a:p>
                      <a:pPr algn="ctr"/>
                      <a:r>
                        <a:rPr lang="pt-BR" sz="1600" dirty="0"/>
                        <a:t>User</a:t>
                      </a:r>
                    </a:p>
                  </a:txBody>
                  <a:tcPr anchor="ctr"/>
                </a:tc>
                <a:tc>
                  <a:txBody>
                    <a:bodyPr/>
                    <a:lstStyle/>
                    <a:p>
                      <a:pPr algn="ctr"/>
                      <a:r>
                        <a:rPr lang="pt-BR" sz="1600" dirty="0"/>
                        <a:t>Withdraw</a:t>
                      </a:r>
                    </a:p>
                  </a:txBody>
                  <a:tcPr anchor="ctr"/>
                </a:tc>
                <a:extLst>
                  <a:ext uri="{0D108BD9-81ED-4DB2-BD59-A6C34878D82A}">
                    <a16:rowId xmlns:a16="http://schemas.microsoft.com/office/drawing/2014/main" val="2809495839"/>
                  </a:ext>
                </a:extLst>
              </a:tr>
              <a:tr h="942736">
                <a:tc>
                  <a:txBody>
                    <a:bodyPr/>
                    <a:lstStyle/>
                    <a:p>
                      <a:pPr algn="ctr"/>
                      <a:r>
                        <a:rPr lang="pt-BR" sz="1600" dirty="0"/>
                        <a:t>newAccount</a:t>
                      </a:r>
                    </a:p>
                  </a:txBody>
                  <a:tcPr anchor="ctr"/>
                </a:tc>
                <a:tc>
                  <a:txBody>
                    <a:bodyPr/>
                    <a:lstStyle/>
                    <a:p>
                      <a:pPr algn="ctr"/>
                      <a:r>
                        <a:rPr lang="pt-BR" sz="1600" dirty="0"/>
                        <a:t>firstBalance</a:t>
                      </a:r>
                    </a:p>
                  </a:txBody>
                  <a:tcPr anchor="ctr"/>
                </a:tc>
                <a:tc>
                  <a:txBody>
                    <a:bodyPr/>
                    <a:lstStyle/>
                    <a:p>
                      <a:pPr algn="ctr"/>
                      <a:r>
                        <a:rPr lang="pt-BR" sz="1600" dirty="0"/>
                        <a:t>newClient</a:t>
                      </a:r>
                    </a:p>
                  </a:txBody>
                  <a:tcPr anchor="ctr"/>
                </a:tc>
                <a:tc>
                  <a:txBody>
                    <a:bodyPr/>
                    <a:lstStyle/>
                    <a:p>
                      <a:pPr algn="ctr"/>
                      <a:r>
                        <a:rPr lang="pt-BR" sz="1600" dirty="0"/>
                        <a:t>accountDeposit</a:t>
                      </a:r>
                    </a:p>
                  </a:txBody>
                  <a:tcPr anchor="ctr"/>
                </a:tc>
                <a:tc>
                  <a:txBody>
                    <a:bodyPr/>
                    <a:lstStyle/>
                    <a:p>
                      <a:pPr algn="ctr"/>
                      <a:r>
                        <a:rPr lang="pt-BR" sz="1600" dirty="0"/>
                        <a:t>sendCreateAccountMail</a:t>
                      </a:r>
                    </a:p>
                  </a:txBody>
                  <a:tcPr anchor="ctr"/>
                </a:tc>
                <a:tc>
                  <a:txBody>
                    <a:bodyPr/>
                    <a:lstStyle/>
                    <a:p>
                      <a:pPr algn="ctr"/>
                      <a:r>
                        <a:rPr lang="pt-BR" sz="1600" dirty="0"/>
                        <a:t>publishNewMovement</a:t>
                      </a:r>
                    </a:p>
                  </a:txBody>
                  <a:tcPr anchor="ctr"/>
                </a:tc>
                <a:tc>
                  <a:txBody>
                    <a:bodyPr/>
                    <a:lstStyle/>
                    <a:p>
                      <a:pPr algn="ctr"/>
                      <a:r>
                        <a:rPr lang="pt-BR" sz="1600" dirty="0"/>
                        <a:t>SignUp</a:t>
                      </a:r>
                    </a:p>
                  </a:txBody>
                  <a:tcPr anchor="ctr"/>
                </a:tc>
                <a:tc>
                  <a:txBody>
                    <a:bodyPr/>
                    <a:lstStyle/>
                    <a:p>
                      <a:pPr algn="ctr"/>
                      <a:r>
                        <a:rPr lang="pt-BR" sz="1600" dirty="0">
                          <a:highlight>
                            <a:srgbClr val="FFFF00"/>
                          </a:highlight>
                        </a:rPr>
                        <a:t>internTransfer***</a:t>
                      </a:r>
                    </a:p>
                  </a:txBody>
                  <a:tcPr anchor="ctr"/>
                </a:tc>
                <a:tc>
                  <a:txBody>
                    <a:bodyPr/>
                    <a:lstStyle/>
                    <a:p>
                      <a:pPr algn="ctr"/>
                      <a:r>
                        <a:rPr lang="pt-BR" sz="1600" dirty="0"/>
                        <a:t>newUser</a:t>
                      </a:r>
                    </a:p>
                  </a:txBody>
                  <a:tcPr anchor="ctr"/>
                </a:tc>
                <a:tc>
                  <a:txBody>
                    <a:bodyPr/>
                    <a:lstStyle/>
                    <a:p>
                      <a:pPr algn="ctr"/>
                      <a:endParaRPr lang="pt-BR" sz="1600" dirty="0"/>
                    </a:p>
                  </a:txBody>
                  <a:tcPr anchor="ctr"/>
                </a:tc>
                <a:extLst>
                  <a:ext uri="{0D108BD9-81ED-4DB2-BD59-A6C34878D82A}">
                    <a16:rowId xmlns:a16="http://schemas.microsoft.com/office/drawing/2014/main" val="618886820"/>
                  </a:ext>
                </a:extLst>
              </a:tr>
              <a:tr h="10244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600" dirty="0"/>
                        <a:t>*findAccountByNumber*</a:t>
                      </a:r>
                    </a:p>
                    <a:p>
                      <a:pPr algn="ctr"/>
                      <a:endParaRPr lang="pt-BR" sz="1600" dirty="0"/>
                    </a:p>
                  </a:txBody>
                  <a:tcPr anchor="ctr"/>
                </a:tc>
                <a:tc>
                  <a:txBody>
                    <a:bodyPr/>
                    <a:lstStyle/>
                    <a:p>
                      <a:pPr algn="ctr"/>
                      <a:r>
                        <a:rPr lang="pt-BR" sz="1600" dirty="0"/>
                        <a:t>updateActualBalance</a:t>
                      </a:r>
                    </a:p>
                  </a:txBody>
                  <a:tcPr anchor="ctr"/>
                </a:tc>
                <a:tc>
                  <a:txBody>
                    <a:bodyPr/>
                    <a:lstStyle/>
                    <a:p>
                      <a:pPr algn="ctr"/>
                      <a:endParaRPr lang="pt-BR" sz="1600" dirty="0"/>
                    </a:p>
                  </a:txBody>
                  <a:tcPr anchor="ctr"/>
                </a:tc>
                <a:tc>
                  <a:txBody>
                    <a:bodyPr/>
                    <a:lstStyle/>
                    <a:p>
                      <a:pPr algn="ctr"/>
                      <a:endParaRPr lang="pt-BR" sz="1600" dirty="0"/>
                    </a:p>
                  </a:txBody>
                  <a:tcPr anchor="ctr"/>
                </a:tc>
                <a:tc>
                  <a:txBody>
                    <a:bodyPr/>
                    <a:lstStyle/>
                    <a:p>
                      <a:pPr algn="ctr"/>
                      <a:r>
                        <a:rPr lang="pt-BR" sz="1600" dirty="0"/>
                        <a:t>sendStatusMail</a:t>
                      </a:r>
                    </a:p>
                  </a:txBody>
                  <a:tcPr anchor="ctr"/>
                </a:tc>
                <a:tc>
                  <a:txBody>
                    <a:bodyPr/>
                    <a:lstStyle/>
                    <a:p>
                      <a:pPr algn="ctr"/>
                      <a:endParaRPr lang="pt-BR" sz="1600" dirty="0">
                        <a:highlight>
                          <a:srgbClr val="FFFF00"/>
                        </a:highlight>
                      </a:endParaRPr>
                    </a:p>
                  </a:txBody>
                  <a:tcPr anchor="ctr"/>
                </a:tc>
                <a:tc>
                  <a:txBody>
                    <a:bodyPr/>
                    <a:lstStyle/>
                    <a:p>
                      <a:pPr algn="ctr"/>
                      <a:endParaRPr lang="pt-BR" sz="1600" dirty="0"/>
                    </a:p>
                  </a:txBody>
                  <a:tcPr anchor="ctr"/>
                </a:tc>
                <a:tc>
                  <a:txBody>
                    <a:bodyPr/>
                    <a:lstStyle/>
                    <a:p>
                      <a:pPr algn="ctr"/>
                      <a:r>
                        <a:rPr lang="pt-BR" sz="1600" dirty="0">
                          <a:highlight>
                            <a:srgbClr val="FFFF00"/>
                          </a:highlight>
                        </a:rPr>
                        <a:t>externTransfer***</a:t>
                      </a:r>
                    </a:p>
                  </a:txBody>
                  <a:tcPr anchor="ctr"/>
                </a:tc>
                <a:tc>
                  <a:txBody>
                    <a:bodyPr/>
                    <a:lstStyle/>
                    <a:p>
                      <a:pPr algn="ctr"/>
                      <a:r>
                        <a:rPr lang="pt-BR" sz="1600" dirty="0"/>
                        <a:t>*findOne*</a:t>
                      </a:r>
                    </a:p>
                  </a:txBody>
                  <a:tcPr anchor="ctr"/>
                </a:tc>
                <a:tc>
                  <a:txBody>
                    <a:bodyPr/>
                    <a:lstStyle/>
                    <a:p>
                      <a:pPr algn="ctr"/>
                      <a:endParaRPr lang="pt-BR" sz="1600" dirty="0"/>
                    </a:p>
                  </a:txBody>
                  <a:tcPr anchor="ctr"/>
                </a:tc>
                <a:extLst>
                  <a:ext uri="{0D108BD9-81ED-4DB2-BD59-A6C34878D82A}">
                    <a16:rowId xmlns:a16="http://schemas.microsoft.com/office/drawing/2014/main" val="1819850320"/>
                  </a:ext>
                </a:extLst>
              </a:tr>
              <a:tr h="10244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600" dirty="0"/>
                        <a:t>*findAccountByUserId*</a:t>
                      </a:r>
                    </a:p>
                    <a:p>
                      <a:pPr algn="ctr"/>
                      <a:endParaRPr lang="pt-BR" sz="1600" dirty="0"/>
                    </a:p>
                  </a:txBody>
                  <a:tcPr anchor="ctr"/>
                </a:tc>
                <a:tc>
                  <a:txBody>
                    <a:bodyPr/>
                    <a:lstStyle/>
                    <a:p>
                      <a:pPr algn="ctr"/>
                      <a:endParaRPr lang="pt-BR" sz="1600" dirty="0"/>
                    </a:p>
                  </a:txBody>
                  <a:tcPr anchor="ctr"/>
                </a:tc>
                <a:tc>
                  <a:txBody>
                    <a:bodyPr/>
                    <a:lstStyle/>
                    <a:p>
                      <a:pPr algn="ctr"/>
                      <a:endParaRPr lang="pt-BR" sz="1600" dirty="0"/>
                    </a:p>
                  </a:txBody>
                  <a:tcPr anchor="ctr"/>
                </a:tc>
                <a:tc>
                  <a:txBody>
                    <a:bodyPr/>
                    <a:lstStyle/>
                    <a:p>
                      <a:pPr algn="ctr"/>
                      <a:endParaRPr lang="pt-BR" sz="16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1600" dirty="0"/>
                    </a:p>
                    <a:p>
                      <a:pPr algn="ctr"/>
                      <a:endParaRPr lang="pt-BR" sz="1600" dirty="0"/>
                    </a:p>
                  </a:txBody>
                  <a:tcPr anchor="ctr"/>
                </a:tc>
                <a:tc>
                  <a:txBody>
                    <a:bodyPr/>
                    <a:lstStyle/>
                    <a:p>
                      <a:pPr algn="ctr"/>
                      <a:endParaRPr lang="pt-BR" sz="1600" dirty="0"/>
                    </a:p>
                  </a:txBody>
                  <a:tcPr anchor="ctr"/>
                </a:tc>
                <a:tc>
                  <a:txBody>
                    <a:bodyPr/>
                    <a:lstStyle/>
                    <a:p>
                      <a:pPr algn="ctr"/>
                      <a:endParaRPr lang="pt-BR" sz="1600" dirty="0"/>
                    </a:p>
                  </a:txBody>
                  <a:tcPr anchor="ctr"/>
                </a:tc>
                <a:tc>
                  <a:txBody>
                    <a:bodyPr/>
                    <a:lstStyle/>
                    <a:p>
                      <a:pPr algn="ctr"/>
                      <a:endParaRPr lang="pt-BR" sz="1600" dirty="0"/>
                    </a:p>
                  </a:txBody>
                  <a:tcPr anchor="ctr"/>
                </a:tc>
                <a:tc>
                  <a:txBody>
                    <a:bodyPr/>
                    <a:lstStyle/>
                    <a:p>
                      <a:pPr algn="ctr"/>
                      <a:endParaRPr lang="pt-BR" sz="1600" dirty="0"/>
                    </a:p>
                  </a:txBody>
                  <a:tcPr anchor="ctr"/>
                </a:tc>
                <a:tc>
                  <a:txBody>
                    <a:bodyPr/>
                    <a:lstStyle/>
                    <a:p>
                      <a:pPr algn="ctr"/>
                      <a:endParaRPr lang="pt-BR" sz="1600" dirty="0"/>
                    </a:p>
                  </a:txBody>
                  <a:tcPr anchor="ctr"/>
                </a:tc>
                <a:extLst>
                  <a:ext uri="{0D108BD9-81ED-4DB2-BD59-A6C34878D82A}">
                    <a16:rowId xmlns:a16="http://schemas.microsoft.com/office/drawing/2014/main" val="2200799978"/>
                  </a:ext>
                </a:extLst>
              </a:tr>
              <a:tr h="102443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1600" dirty="0"/>
                        <a:t>*generateAccNumber</a:t>
                      </a:r>
                    </a:p>
                    <a:p>
                      <a:pPr algn="ctr"/>
                      <a:endParaRPr lang="pt-BR" sz="1600" dirty="0"/>
                    </a:p>
                  </a:txBody>
                  <a:tcPr anchor="ctr"/>
                </a:tc>
                <a:tc>
                  <a:txBody>
                    <a:bodyPr/>
                    <a:lstStyle/>
                    <a:p>
                      <a:pPr algn="ctr"/>
                      <a:endParaRPr lang="pt-BR" sz="1600"/>
                    </a:p>
                  </a:txBody>
                  <a:tcPr anchor="ctr"/>
                </a:tc>
                <a:tc>
                  <a:txBody>
                    <a:bodyPr/>
                    <a:lstStyle/>
                    <a:p>
                      <a:pPr algn="ctr"/>
                      <a:endParaRPr lang="pt-BR" sz="1600" dirty="0"/>
                    </a:p>
                  </a:txBody>
                  <a:tcPr anchor="ctr"/>
                </a:tc>
                <a:tc>
                  <a:txBody>
                    <a:bodyPr/>
                    <a:lstStyle/>
                    <a:p>
                      <a:pPr algn="ctr"/>
                      <a:endParaRPr lang="pt-BR" sz="1600" dirty="0"/>
                    </a:p>
                  </a:txBody>
                  <a:tcPr anchor="ctr"/>
                </a:tc>
                <a:tc>
                  <a:txBody>
                    <a:bodyPr/>
                    <a:lstStyle/>
                    <a:p>
                      <a:pPr algn="ctr"/>
                      <a:endParaRPr lang="pt-BR" sz="1600" dirty="0"/>
                    </a:p>
                  </a:txBody>
                  <a:tcPr anchor="ctr"/>
                </a:tc>
                <a:tc>
                  <a:txBody>
                    <a:bodyPr/>
                    <a:lstStyle/>
                    <a:p>
                      <a:pPr algn="ctr"/>
                      <a:endParaRPr lang="pt-BR" sz="1600" dirty="0"/>
                    </a:p>
                  </a:txBody>
                  <a:tcPr anchor="ctr"/>
                </a:tc>
                <a:tc>
                  <a:txBody>
                    <a:bodyPr/>
                    <a:lstStyle/>
                    <a:p>
                      <a:pPr algn="ctr"/>
                      <a:endParaRPr lang="pt-BR" sz="1600" dirty="0"/>
                    </a:p>
                  </a:txBody>
                  <a:tcPr anchor="ctr"/>
                </a:tc>
                <a:tc>
                  <a:txBody>
                    <a:bodyPr/>
                    <a:lstStyle/>
                    <a:p>
                      <a:pPr algn="ctr"/>
                      <a:endParaRPr lang="pt-BR" sz="1600" dirty="0"/>
                    </a:p>
                  </a:txBody>
                  <a:tcPr anchor="ctr"/>
                </a:tc>
                <a:tc>
                  <a:txBody>
                    <a:bodyPr/>
                    <a:lstStyle/>
                    <a:p>
                      <a:pPr algn="ctr"/>
                      <a:endParaRPr lang="pt-BR" sz="1600" dirty="0"/>
                    </a:p>
                  </a:txBody>
                  <a:tcPr anchor="ctr"/>
                </a:tc>
                <a:tc>
                  <a:txBody>
                    <a:bodyPr/>
                    <a:lstStyle/>
                    <a:p>
                      <a:pPr algn="ctr"/>
                      <a:endParaRPr lang="pt-BR" sz="1600" dirty="0"/>
                    </a:p>
                  </a:txBody>
                  <a:tcPr anchor="ctr"/>
                </a:tc>
                <a:extLst>
                  <a:ext uri="{0D108BD9-81ED-4DB2-BD59-A6C34878D82A}">
                    <a16:rowId xmlns:a16="http://schemas.microsoft.com/office/drawing/2014/main" val="1818446570"/>
                  </a:ext>
                </a:extLst>
              </a:tr>
            </a:tbl>
          </a:graphicData>
        </a:graphic>
      </p:graphicFrame>
      <p:sp>
        <p:nvSpPr>
          <p:cNvPr id="3" name="Retângulo: Cantos Arredondados 2">
            <a:extLst>
              <a:ext uri="{FF2B5EF4-FFF2-40B4-BE49-F238E27FC236}">
                <a16:creationId xmlns:a16="http://schemas.microsoft.com/office/drawing/2014/main" id="{7393B678-5514-4E5E-BD31-C387352D4EEB}"/>
              </a:ext>
            </a:extLst>
          </p:cNvPr>
          <p:cNvSpPr/>
          <p:nvPr/>
        </p:nvSpPr>
        <p:spPr>
          <a:xfrm>
            <a:off x="272247" y="203554"/>
            <a:ext cx="2533097" cy="144832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pt-BR" dirty="0"/>
              <a:t>Métodos envolvidos em **  são de apoio a própria camada de </a:t>
            </a:r>
            <a:r>
              <a:rPr lang="pt-BR" dirty="0" err="1"/>
              <a:t>services</a:t>
            </a:r>
            <a:r>
              <a:rPr lang="pt-BR" dirty="0"/>
              <a:t> e </a:t>
            </a:r>
            <a:r>
              <a:rPr lang="pt-BR" dirty="0" err="1"/>
              <a:t>repositories</a:t>
            </a:r>
            <a:endParaRPr lang="pt-BR" dirty="0"/>
          </a:p>
        </p:txBody>
      </p:sp>
      <p:sp>
        <p:nvSpPr>
          <p:cNvPr id="10" name="Retângulo: Cantos Arredondados 9">
            <a:extLst>
              <a:ext uri="{FF2B5EF4-FFF2-40B4-BE49-F238E27FC236}">
                <a16:creationId xmlns:a16="http://schemas.microsoft.com/office/drawing/2014/main" id="{63881259-6D54-4303-BA9B-291AA465935F}"/>
              </a:ext>
            </a:extLst>
          </p:cNvPr>
          <p:cNvSpPr/>
          <p:nvPr/>
        </p:nvSpPr>
        <p:spPr>
          <a:xfrm>
            <a:off x="9235736" y="203554"/>
            <a:ext cx="2533097" cy="1448323"/>
          </a:xfrm>
          <a:prstGeom prst="round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pt-BR" dirty="0"/>
              <a:t>Métodos com *** no final não foram implementados</a:t>
            </a:r>
          </a:p>
        </p:txBody>
      </p:sp>
    </p:spTree>
    <p:extLst>
      <p:ext uri="{BB962C8B-B14F-4D97-AF65-F5344CB8AC3E}">
        <p14:creationId xmlns:p14="http://schemas.microsoft.com/office/powerpoint/2010/main" val="2975575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C44C70-8BB0-42BB-AA8A-07898D9B8E9C}"/>
              </a:ext>
            </a:extLst>
          </p:cNvPr>
          <p:cNvSpPr>
            <a:spLocks noGrp="1"/>
          </p:cNvSpPr>
          <p:nvPr>
            <p:ph type="title"/>
          </p:nvPr>
        </p:nvSpPr>
        <p:spPr>
          <a:xfrm>
            <a:off x="3715395" y="-122369"/>
            <a:ext cx="4390149" cy="1552605"/>
          </a:xfrm>
        </p:spPr>
        <p:txBody>
          <a:bodyPr>
            <a:normAutofit/>
          </a:bodyPr>
          <a:lstStyle/>
          <a:p>
            <a:pPr algn="ctr"/>
            <a:r>
              <a:rPr lang="pt-BR" dirty="0">
                <a:latin typeface="Century Gothic" panose="020B0502020202020204" pitchFamily="34" charset="0"/>
              </a:rPr>
              <a:t>Signup Service</a:t>
            </a:r>
            <a:endParaRPr lang="pt-BR" dirty="0"/>
          </a:p>
        </p:txBody>
      </p:sp>
      <p:pic>
        <p:nvPicPr>
          <p:cNvPr id="25" name="Imagem 24">
            <a:extLst>
              <a:ext uri="{FF2B5EF4-FFF2-40B4-BE49-F238E27FC236}">
                <a16:creationId xmlns:a16="http://schemas.microsoft.com/office/drawing/2014/main" id="{3F6AD2C0-5068-48E8-B5B6-7BCB019CA5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2611" y="5022571"/>
            <a:ext cx="2306617" cy="1663442"/>
          </a:xfrm>
          <a:prstGeom prst="rect">
            <a:avLst/>
          </a:prstGeom>
        </p:spPr>
      </p:pic>
      <p:sp>
        <p:nvSpPr>
          <p:cNvPr id="19" name="Retângulo: Cantos Arredondados 18">
            <a:extLst>
              <a:ext uri="{FF2B5EF4-FFF2-40B4-BE49-F238E27FC236}">
                <a16:creationId xmlns:a16="http://schemas.microsoft.com/office/drawing/2014/main" id="{EEFFC257-EDAD-4F5C-8355-C520EB39B206}"/>
              </a:ext>
            </a:extLst>
          </p:cNvPr>
          <p:cNvSpPr/>
          <p:nvPr/>
        </p:nvSpPr>
        <p:spPr>
          <a:xfrm>
            <a:off x="215912" y="2342579"/>
            <a:ext cx="2007828" cy="86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User Service</a:t>
            </a:r>
          </a:p>
          <a:p>
            <a:pPr algn="ctr"/>
            <a:r>
              <a:rPr lang="pt-BR" dirty="0"/>
              <a:t>(newUser)</a:t>
            </a:r>
          </a:p>
        </p:txBody>
      </p:sp>
      <p:sp>
        <p:nvSpPr>
          <p:cNvPr id="20" name="Retângulo: Cantos Arredondados 19">
            <a:extLst>
              <a:ext uri="{FF2B5EF4-FFF2-40B4-BE49-F238E27FC236}">
                <a16:creationId xmlns:a16="http://schemas.microsoft.com/office/drawing/2014/main" id="{2095DA14-DBAF-40F9-B704-5CC9C644008B}"/>
              </a:ext>
            </a:extLst>
          </p:cNvPr>
          <p:cNvSpPr/>
          <p:nvPr/>
        </p:nvSpPr>
        <p:spPr>
          <a:xfrm>
            <a:off x="2543847" y="2342579"/>
            <a:ext cx="2007828" cy="86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Cliente Service</a:t>
            </a:r>
          </a:p>
          <a:p>
            <a:pPr algn="ctr"/>
            <a:r>
              <a:rPr lang="pt-BR" dirty="0"/>
              <a:t>(newClient)</a:t>
            </a:r>
          </a:p>
        </p:txBody>
      </p:sp>
      <p:sp>
        <p:nvSpPr>
          <p:cNvPr id="21" name="Retângulo: Cantos Arredondados 20">
            <a:extLst>
              <a:ext uri="{FF2B5EF4-FFF2-40B4-BE49-F238E27FC236}">
                <a16:creationId xmlns:a16="http://schemas.microsoft.com/office/drawing/2014/main" id="{F3C8CF2E-92B9-42F7-89A1-777C0CDAEF1A}"/>
              </a:ext>
            </a:extLst>
          </p:cNvPr>
          <p:cNvSpPr/>
          <p:nvPr/>
        </p:nvSpPr>
        <p:spPr>
          <a:xfrm>
            <a:off x="4871782" y="2342579"/>
            <a:ext cx="2007828" cy="86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Account Service</a:t>
            </a:r>
          </a:p>
          <a:p>
            <a:pPr algn="ctr"/>
            <a:r>
              <a:rPr lang="pt-BR" dirty="0"/>
              <a:t>(newAccount)</a:t>
            </a:r>
          </a:p>
        </p:txBody>
      </p:sp>
      <p:sp>
        <p:nvSpPr>
          <p:cNvPr id="22" name="Retângulo: Cantos Arredondados 21">
            <a:extLst>
              <a:ext uri="{FF2B5EF4-FFF2-40B4-BE49-F238E27FC236}">
                <a16:creationId xmlns:a16="http://schemas.microsoft.com/office/drawing/2014/main" id="{3A76992C-6A8F-4FB8-952C-8E3AB7B72091}"/>
              </a:ext>
            </a:extLst>
          </p:cNvPr>
          <p:cNvSpPr/>
          <p:nvPr/>
        </p:nvSpPr>
        <p:spPr>
          <a:xfrm>
            <a:off x="7199717" y="2328384"/>
            <a:ext cx="2007828" cy="86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Balance Service</a:t>
            </a:r>
          </a:p>
          <a:p>
            <a:pPr algn="ctr"/>
            <a:r>
              <a:rPr lang="pt-BR" dirty="0"/>
              <a:t>(firstBalance)</a:t>
            </a:r>
          </a:p>
        </p:txBody>
      </p:sp>
      <p:sp>
        <p:nvSpPr>
          <p:cNvPr id="23" name="Retângulo: Cantos Arredondados 22">
            <a:extLst>
              <a:ext uri="{FF2B5EF4-FFF2-40B4-BE49-F238E27FC236}">
                <a16:creationId xmlns:a16="http://schemas.microsoft.com/office/drawing/2014/main" id="{F26784B3-C8B2-45D4-B6B2-6BF7FD70C59C}"/>
              </a:ext>
            </a:extLst>
          </p:cNvPr>
          <p:cNvSpPr/>
          <p:nvPr/>
        </p:nvSpPr>
        <p:spPr>
          <a:xfrm>
            <a:off x="9527652" y="2328384"/>
            <a:ext cx="2007828" cy="8611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Deposit Service</a:t>
            </a:r>
          </a:p>
          <a:p>
            <a:pPr algn="ctr"/>
            <a:r>
              <a:rPr lang="pt-BR" dirty="0"/>
              <a:t>(accountDeposit)</a:t>
            </a:r>
          </a:p>
        </p:txBody>
      </p:sp>
      <p:sp>
        <p:nvSpPr>
          <p:cNvPr id="18" name="Retângulo: Cantos Arredondados 17">
            <a:extLst>
              <a:ext uri="{FF2B5EF4-FFF2-40B4-BE49-F238E27FC236}">
                <a16:creationId xmlns:a16="http://schemas.microsoft.com/office/drawing/2014/main" id="{F264BA6F-5BA0-4BAF-BF20-35FFE46D5168}"/>
              </a:ext>
            </a:extLst>
          </p:cNvPr>
          <p:cNvSpPr/>
          <p:nvPr/>
        </p:nvSpPr>
        <p:spPr>
          <a:xfrm>
            <a:off x="9980513" y="254808"/>
            <a:ext cx="1278384" cy="748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Mail Service</a:t>
            </a:r>
          </a:p>
        </p:txBody>
      </p:sp>
      <p:cxnSp>
        <p:nvCxnSpPr>
          <p:cNvPr id="30" name="Conector de Seta Reta 29">
            <a:extLst>
              <a:ext uri="{FF2B5EF4-FFF2-40B4-BE49-F238E27FC236}">
                <a16:creationId xmlns:a16="http://schemas.microsoft.com/office/drawing/2014/main" id="{3D795494-15A7-4DC1-BEC2-72F7F8F4AD67}"/>
              </a:ext>
            </a:extLst>
          </p:cNvPr>
          <p:cNvCxnSpPr>
            <a:cxnSpLocks/>
          </p:cNvCxnSpPr>
          <p:nvPr/>
        </p:nvCxnSpPr>
        <p:spPr>
          <a:xfrm>
            <a:off x="8301522" y="626969"/>
            <a:ext cx="14204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ector de Seta Reta 31">
            <a:extLst>
              <a:ext uri="{FF2B5EF4-FFF2-40B4-BE49-F238E27FC236}">
                <a16:creationId xmlns:a16="http://schemas.microsoft.com/office/drawing/2014/main" id="{6B722AE4-CE00-40C6-A04C-D1F591919A7F}"/>
              </a:ext>
            </a:extLst>
          </p:cNvPr>
          <p:cNvCxnSpPr>
            <a:cxnSpLocks/>
          </p:cNvCxnSpPr>
          <p:nvPr/>
        </p:nvCxnSpPr>
        <p:spPr>
          <a:xfrm flipH="1">
            <a:off x="1332552" y="822278"/>
            <a:ext cx="2556768" cy="1331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onector de Seta Reta 33">
            <a:extLst>
              <a:ext uri="{FF2B5EF4-FFF2-40B4-BE49-F238E27FC236}">
                <a16:creationId xmlns:a16="http://schemas.microsoft.com/office/drawing/2014/main" id="{C644E573-AA80-4FA0-A612-C0558B2BD6EB}"/>
              </a:ext>
            </a:extLst>
          </p:cNvPr>
          <p:cNvCxnSpPr>
            <a:cxnSpLocks/>
          </p:cNvCxnSpPr>
          <p:nvPr/>
        </p:nvCxnSpPr>
        <p:spPr>
          <a:xfrm flipH="1">
            <a:off x="3715395" y="1003708"/>
            <a:ext cx="679953" cy="1150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Conector de Seta Reta 35">
            <a:extLst>
              <a:ext uri="{FF2B5EF4-FFF2-40B4-BE49-F238E27FC236}">
                <a16:creationId xmlns:a16="http://schemas.microsoft.com/office/drawing/2014/main" id="{A46F4707-5647-481C-899F-5EBD0B94F34A}"/>
              </a:ext>
            </a:extLst>
          </p:cNvPr>
          <p:cNvCxnSpPr>
            <a:cxnSpLocks/>
          </p:cNvCxnSpPr>
          <p:nvPr/>
        </p:nvCxnSpPr>
        <p:spPr>
          <a:xfrm>
            <a:off x="5910470" y="1003708"/>
            <a:ext cx="0" cy="1079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ector de Seta Reta 36">
            <a:extLst>
              <a:ext uri="{FF2B5EF4-FFF2-40B4-BE49-F238E27FC236}">
                <a16:creationId xmlns:a16="http://schemas.microsoft.com/office/drawing/2014/main" id="{FBEC269E-BB55-4948-BD55-16F049133172}"/>
              </a:ext>
            </a:extLst>
          </p:cNvPr>
          <p:cNvCxnSpPr>
            <a:cxnSpLocks/>
          </p:cNvCxnSpPr>
          <p:nvPr/>
        </p:nvCxnSpPr>
        <p:spPr>
          <a:xfrm>
            <a:off x="7425593" y="1003708"/>
            <a:ext cx="757559" cy="115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ector de Seta Reta 38">
            <a:extLst>
              <a:ext uri="{FF2B5EF4-FFF2-40B4-BE49-F238E27FC236}">
                <a16:creationId xmlns:a16="http://schemas.microsoft.com/office/drawing/2014/main" id="{FDF4C0AA-E031-4256-A334-973837BB000B}"/>
              </a:ext>
            </a:extLst>
          </p:cNvPr>
          <p:cNvCxnSpPr>
            <a:cxnSpLocks/>
          </p:cNvCxnSpPr>
          <p:nvPr/>
        </p:nvCxnSpPr>
        <p:spPr>
          <a:xfrm>
            <a:off x="8056575" y="909505"/>
            <a:ext cx="2322322" cy="124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ector de Seta Reta 41">
            <a:extLst>
              <a:ext uri="{FF2B5EF4-FFF2-40B4-BE49-F238E27FC236}">
                <a16:creationId xmlns:a16="http://schemas.microsoft.com/office/drawing/2014/main" id="{8100B593-7ADA-4C7A-A61F-16487E21AC03}"/>
              </a:ext>
            </a:extLst>
          </p:cNvPr>
          <p:cNvCxnSpPr>
            <a:cxnSpLocks/>
          </p:cNvCxnSpPr>
          <p:nvPr/>
        </p:nvCxnSpPr>
        <p:spPr>
          <a:xfrm>
            <a:off x="1332552" y="3334659"/>
            <a:ext cx="3219123" cy="2250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ector de Seta Reta 44">
            <a:extLst>
              <a:ext uri="{FF2B5EF4-FFF2-40B4-BE49-F238E27FC236}">
                <a16:creationId xmlns:a16="http://schemas.microsoft.com/office/drawing/2014/main" id="{331DC792-D11D-4B5E-9761-1044FCF76DBA}"/>
              </a:ext>
            </a:extLst>
          </p:cNvPr>
          <p:cNvCxnSpPr>
            <a:cxnSpLocks/>
          </p:cNvCxnSpPr>
          <p:nvPr/>
        </p:nvCxnSpPr>
        <p:spPr>
          <a:xfrm>
            <a:off x="3547761" y="3405680"/>
            <a:ext cx="1442391" cy="1260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Conector de Seta Reta 46">
            <a:extLst>
              <a:ext uri="{FF2B5EF4-FFF2-40B4-BE49-F238E27FC236}">
                <a16:creationId xmlns:a16="http://schemas.microsoft.com/office/drawing/2014/main" id="{335618A8-38B8-40B3-94C3-3E3EC793C310}"/>
              </a:ext>
            </a:extLst>
          </p:cNvPr>
          <p:cNvCxnSpPr>
            <a:cxnSpLocks/>
          </p:cNvCxnSpPr>
          <p:nvPr/>
        </p:nvCxnSpPr>
        <p:spPr>
          <a:xfrm>
            <a:off x="5875696" y="3334659"/>
            <a:ext cx="0" cy="1331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F945E192-E753-41B5-BC15-ECA043225B6F}"/>
              </a:ext>
            </a:extLst>
          </p:cNvPr>
          <p:cNvCxnSpPr>
            <a:cxnSpLocks/>
          </p:cNvCxnSpPr>
          <p:nvPr/>
        </p:nvCxnSpPr>
        <p:spPr>
          <a:xfrm flipH="1">
            <a:off x="6810074" y="3334659"/>
            <a:ext cx="1393557" cy="14204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tângulo: Cantos Arredondados 23">
            <a:extLst>
              <a:ext uri="{FF2B5EF4-FFF2-40B4-BE49-F238E27FC236}">
                <a16:creationId xmlns:a16="http://schemas.microsoft.com/office/drawing/2014/main" id="{481EC62C-1B03-4E82-A7FA-DA0B66D3F234}"/>
              </a:ext>
            </a:extLst>
          </p:cNvPr>
          <p:cNvSpPr/>
          <p:nvPr/>
        </p:nvSpPr>
        <p:spPr>
          <a:xfrm>
            <a:off x="8521147" y="3687047"/>
            <a:ext cx="2539271" cy="566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Balance Service</a:t>
            </a:r>
          </a:p>
          <a:p>
            <a:pPr algn="ctr"/>
            <a:r>
              <a:rPr lang="pt-BR" dirty="0"/>
              <a:t>(updateActualBalance)</a:t>
            </a:r>
          </a:p>
        </p:txBody>
      </p:sp>
      <p:sp>
        <p:nvSpPr>
          <p:cNvPr id="26" name="Retângulo: Cantos Arredondados 25">
            <a:extLst>
              <a:ext uri="{FF2B5EF4-FFF2-40B4-BE49-F238E27FC236}">
                <a16:creationId xmlns:a16="http://schemas.microsoft.com/office/drawing/2014/main" id="{0885B717-5E03-4F18-87BE-0F5CA1C1C435}"/>
              </a:ext>
            </a:extLst>
          </p:cNvPr>
          <p:cNvSpPr/>
          <p:nvPr/>
        </p:nvSpPr>
        <p:spPr>
          <a:xfrm>
            <a:off x="7750188" y="4717991"/>
            <a:ext cx="2676937" cy="5664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Movemet Service</a:t>
            </a:r>
          </a:p>
          <a:p>
            <a:pPr algn="ctr"/>
            <a:r>
              <a:rPr lang="pt-BR" dirty="0"/>
              <a:t>(publishNewMovement)</a:t>
            </a:r>
          </a:p>
        </p:txBody>
      </p:sp>
      <p:cxnSp>
        <p:nvCxnSpPr>
          <p:cNvPr id="4" name="Conector de Seta Reta 3">
            <a:extLst>
              <a:ext uri="{FF2B5EF4-FFF2-40B4-BE49-F238E27FC236}">
                <a16:creationId xmlns:a16="http://schemas.microsoft.com/office/drawing/2014/main" id="{E119DB3A-1088-4363-B635-A55D5E4C4966}"/>
              </a:ext>
            </a:extLst>
          </p:cNvPr>
          <p:cNvCxnSpPr>
            <a:cxnSpLocks/>
          </p:cNvCxnSpPr>
          <p:nvPr/>
        </p:nvCxnSpPr>
        <p:spPr>
          <a:xfrm flipH="1">
            <a:off x="10121386" y="3280600"/>
            <a:ext cx="340644" cy="30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ector de Seta Reta 27">
            <a:extLst>
              <a:ext uri="{FF2B5EF4-FFF2-40B4-BE49-F238E27FC236}">
                <a16:creationId xmlns:a16="http://schemas.microsoft.com/office/drawing/2014/main" id="{D474ED93-180B-4A32-B24F-EAA67F35C155}"/>
              </a:ext>
            </a:extLst>
          </p:cNvPr>
          <p:cNvCxnSpPr>
            <a:cxnSpLocks/>
          </p:cNvCxnSpPr>
          <p:nvPr/>
        </p:nvCxnSpPr>
        <p:spPr>
          <a:xfrm flipH="1">
            <a:off x="8131200" y="5444006"/>
            <a:ext cx="340644" cy="30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75195E99-DE00-4CFD-95D0-FB083B3D4122}"/>
              </a:ext>
            </a:extLst>
          </p:cNvPr>
          <p:cNvCxnSpPr>
            <a:cxnSpLocks/>
          </p:cNvCxnSpPr>
          <p:nvPr/>
        </p:nvCxnSpPr>
        <p:spPr>
          <a:xfrm flipH="1">
            <a:off x="9357330" y="4333280"/>
            <a:ext cx="340644" cy="304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7543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06006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88A2AA52-10F8-4A7B-B746-83F5026762C2}"/>
              </a:ext>
            </a:extLst>
          </p:cNvPr>
          <p:cNvSpPr txBox="1"/>
          <p:nvPr/>
        </p:nvSpPr>
        <p:spPr>
          <a:xfrm>
            <a:off x="2991776" y="79899"/>
            <a:ext cx="6010182" cy="923330"/>
          </a:xfrm>
          <a:prstGeom prst="rect">
            <a:avLst/>
          </a:prstGeom>
          <a:noFill/>
        </p:spPr>
        <p:txBody>
          <a:bodyPr wrap="square" rtlCol="0">
            <a:spAutoFit/>
          </a:bodyPr>
          <a:lstStyle/>
          <a:p>
            <a:r>
              <a:rPr lang="pt-BR" sz="5400" dirty="0">
                <a:latin typeface="Century Gothic" panose="020B0502020202020204" pitchFamily="34" charset="0"/>
              </a:rPr>
              <a:t>Fluxo do código</a:t>
            </a:r>
          </a:p>
        </p:txBody>
      </p:sp>
      <p:sp>
        <p:nvSpPr>
          <p:cNvPr id="5" name="Retângulo 4">
            <a:extLst>
              <a:ext uri="{FF2B5EF4-FFF2-40B4-BE49-F238E27FC236}">
                <a16:creationId xmlns:a16="http://schemas.microsoft.com/office/drawing/2014/main" id="{D04394F4-5ADB-4A11-8A16-2B4B79CF7553}"/>
              </a:ext>
            </a:extLst>
          </p:cNvPr>
          <p:cNvSpPr/>
          <p:nvPr/>
        </p:nvSpPr>
        <p:spPr>
          <a:xfrm>
            <a:off x="5057312" y="1425059"/>
            <a:ext cx="896644" cy="60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Express</a:t>
            </a:r>
          </a:p>
        </p:txBody>
      </p:sp>
      <p:sp>
        <p:nvSpPr>
          <p:cNvPr id="9" name="Retângulo 8">
            <a:extLst>
              <a:ext uri="{FF2B5EF4-FFF2-40B4-BE49-F238E27FC236}">
                <a16:creationId xmlns:a16="http://schemas.microsoft.com/office/drawing/2014/main" id="{B14A4ECB-15B2-40E5-BF61-7C90A6101F3A}"/>
              </a:ext>
            </a:extLst>
          </p:cNvPr>
          <p:cNvSpPr/>
          <p:nvPr/>
        </p:nvSpPr>
        <p:spPr>
          <a:xfrm>
            <a:off x="6986727" y="1453912"/>
            <a:ext cx="1160014" cy="60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TypeORM</a:t>
            </a:r>
          </a:p>
        </p:txBody>
      </p:sp>
      <p:sp>
        <p:nvSpPr>
          <p:cNvPr id="10" name="Retângulo 9">
            <a:extLst>
              <a:ext uri="{FF2B5EF4-FFF2-40B4-BE49-F238E27FC236}">
                <a16:creationId xmlns:a16="http://schemas.microsoft.com/office/drawing/2014/main" id="{10C5B628-E43C-4869-91F8-F7D582E138D4}"/>
              </a:ext>
            </a:extLst>
          </p:cNvPr>
          <p:cNvSpPr/>
          <p:nvPr/>
        </p:nvSpPr>
        <p:spPr>
          <a:xfrm>
            <a:off x="9386658" y="1451710"/>
            <a:ext cx="896644" cy="60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Models</a:t>
            </a:r>
          </a:p>
        </p:txBody>
      </p:sp>
      <p:sp>
        <p:nvSpPr>
          <p:cNvPr id="11" name="Retângulo 10">
            <a:extLst>
              <a:ext uri="{FF2B5EF4-FFF2-40B4-BE49-F238E27FC236}">
                <a16:creationId xmlns:a16="http://schemas.microsoft.com/office/drawing/2014/main" id="{6B6F76E5-4493-47A2-9191-789CAC7A5B5A}"/>
              </a:ext>
            </a:extLst>
          </p:cNvPr>
          <p:cNvSpPr/>
          <p:nvPr/>
        </p:nvSpPr>
        <p:spPr>
          <a:xfrm>
            <a:off x="2892639" y="1418182"/>
            <a:ext cx="896644" cy="60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Routes</a:t>
            </a:r>
          </a:p>
        </p:txBody>
      </p:sp>
      <p:sp>
        <p:nvSpPr>
          <p:cNvPr id="12" name="Retângulo 11">
            <a:extLst>
              <a:ext uri="{FF2B5EF4-FFF2-40B4-BE49-F238E27FC236}">
                <a16:creationId xmlns:a16="http://schemas.microsoft.com/office/drawing/2014/main" id="{0049F9DF-E332-4ED3-A1BA-F5273AAD533F}"/>
              </a:ext>
            </a:extLst>
          </p:cNvPr>
          <p:cNvSpPr/>
          <p:nvPr/>
        </p:nvSpPr>
        <p:spPr>
          <a:xfrm>
            <a:off x="2661822" y="2983003"/>
            <a:ext cx="1302056" cy="8766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Rotas </a:t>
            </a:r>
          </a:p>
          <a:p>
            <a:pPr algn="ctr"/>
            <a:r>
              <a:rPr lang="pt-BR" dirty="0"/>
              <a:t>Especificas</a:t>
            </a:r>
          </a:p>
        </p:txBody>
      </p:sp>
      <p:sp>
        <p:nvSpPr>
          <p:cNvPr id="13" name="Retângulo 12">
            <a:extLst>
              <a:ext uri="{FF2B5EF4-FFF2-40B4-BE49-F238E27FC236}">
                <a16:creationId xmlns:a16="http://schemas.microsoft.com/office/drawing/2014/main" id="{A1430EEB-9E39-4D70-9137-29C7E040487F}"/>
              </a:ext>
            </a:extLst>
          </p:cNvPr>
          <p:cNvSpPr/>
          <p:nvPr/>
        </p:nvSpPr>
        <p:spPr>
          <a:xfrm>
            <a:off x="418042" y="3007169"/>
            <a:ext cx="1012021" cy="6813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Http</a:t>
            </a:r>
          </a:p>
          <a:p>
            <a:pPr algn="ctr"/>
            <a:r>
              <a:rPr lang="pt-BR" dirty="0"/>
              <a:t>Request</a:t>
            </a:r>
          </a:p>
        </p:txBody>
      </p:sp>
      <p:sp>
        <p:nvSpPr>
          <p:cNvPr id="14" name="Retângulo 13">
            <a:extLst>
              <a:ext uri="{FF2B5EF4-FFF2-40B4-BE49-F238E27FC236}">
                <a16:creationId xmlns:a16="http://schemas.microsoft.com/office/drawing/2014/main" id="{4E8DD64E-E4B8-404A-93E7-03C91AA60C7D}"/>
              </a:ext>
            </a:extLst>
          </p:cNvPr>
          <p:cNvSpPr/>
          <p:nvPr/>
        </p:nvSpPr>
        <p:spPr>
          <a:xfrm>
            <a:off x="2661822" y="4660061"/>
            <a:ext cx="1302056" cy="5195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Controller</a:t>
            </a:r>
          </a:p>
        </p:txBody>
      </p:sp>
      <p:sp>
        <p:nvSpPr>
          <p:cNvPr id="15" name="Retângulo 14">
            <a:extLst>
              <a:ext uri="{FF2B5EF4-FFF2-40B4-BE49-F238E27FC236}">
                <a16:creationId xmlns:a16="http://schemas.microsoft.com/office/drawing/2014/main" id="{40CF755F-37A5-48BB-888C-FBA202658DB6}"/>
              </a:ext>
            </a:extLst>
          </p:cNvPr>
          <p:cNvSpPr/>
          <p:nvPr/>
        </p:nvSpPr>
        <p:spPr>
          <a:xfrm>
            <a:off x="5267415" y="4660061"/>
            <a:ext cx="1157058" cy="5195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Service</a:t>
            </a:r>
          </a:p>
        </p:txBody>
      </p:sp>
      <p:sp>
        <p:nvSpPr>
          <p:cNvPr id="16" name="Retângulo 15">
            <a:extLst>
              <a:ext uri="{FF2B5EF4-FFF2-40B4-BE49-F238E27FC236}">
                <a16:creationId xmlns:a16="http://schemas.microsoft.com/office/drawing/2014/main" id="{FE6A356B-1E82-44AC-8C2E-58A7A1A03060}"/>
              </a:ext>
            </a:extLst>
          </p:cNvPr>
          <p:cNvSpPr/>
          <p:nvPr/>
        </p:nvSpPr>
        <p:spPr>
          <a:xfrm>
            <a:off x="7665107" y="4660059"/>
            <a:ext cx="1272467" cy="519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Repository</a:t>
            </a:r>
          </a:p>
        </p:txBody>
      </p:sp>
      <p:cxnSp>
        <p:nvCxnSpPr>
          <p:cNvPr id="19" name="Conector de Seta Reta 18">
            <a:extLst>
              <a:ext uri="{FF2B5EF4-FFF2-40B4-BE49-F238E27FC236}">
                <a16:creationId xmlns:a16="http://schemas.microsoft.com/office/drawing/2014/main" id="{A4F0211B-455F-43AF-B98E-2AAC23ED7C9E}"/>
              </a:ext>
            </a:extLst>
          </p:cNvPr>
          <p:cNvCxnSpPr/>
          <p:nvPr/>
        </p:nvCxnSpPr>
        <p:spPr>
          <a:xfrm flipH="1">
            <a:off x="8487052" y="1753550"/>
            <a:ext cx="719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de Seta Reta 20">
            <a:extLst>
              <a:ext uri="{FF2B5EF4-FFF2-40B4-BE49-F238E27FC236}">
                <a16:creationId xmlns:a16="http://schemas.microsoft.com/office/drawing/2014/main" id="{214EDB7B-6D31-4514-8C42-C982594229D0}"/>
              </a:ext>
            </a:extLst>
          </p:cNvPr>
          <p:cNvCxnSpPr/>
          <p:nvPr/>
        </p:nvCxnSpPr>
        <p:spPr>
          <a:xfrm flipH="1">
            <a:off x="6169980" y="1753550"/>
            <a:ext cx="6125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ector de Seta Reta 22">
            <a:extLst>
              <a:ext uri="{FF2B5EF4-FFF2-40B4-BE49-F238E27FC236}">
                <a16:creationId xmlns:a16="http://schemas.microsoft.com/office/drawing/2014/main" id="{319DA5B6-7CB4-4230-9E9B-413BDFD6FD9E}"/>
              </a:ext>
            </a:extLst>
          </p:cNvPr>
          <p:cNvCxnSpPr/>
          <p:nvPr/>
        </p:nvCxnSpPr>
        <p:spPr>
          <a:xfrm flipH="1">
            <a:off x="4110361" y="1726899"/>
            <a:ext cx="7546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Conector de Seta Reta 24">
            <a:extLst>
              <a:ext uri="{FF2B5EF4-FFF2-40B4-BE49-F238E27FC236}">
                <a16:creationId xmlns:a16="http://schemas.microsoft.com/office/drawing/2014/main" id="{CA9DBD50-36A5-4B1D-A614-40E2906231DC}"/>
              </a:ext>
            </a:extLst>
          </p:cNvPr>
          <p:cNvCxnSpPr>
            <a:cxnSpLocks/>
          </p:cNvCxnSpPr>
          <p:nvPr/>
        </p:nvCxnSpPr>
        <p:spPr>
          <a:xfrm>
            <a:off x="3312850" y="2212987"/>
            <a:ext cx="0" cy="6246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866199A2-7C77-498D-93A2-EF8D89C844D1}"/>
              </a:ext>
            </a:extLst>
          </p:cNvPr>
          <p:cNvCxnSpPr>
            <a:cxnSpLocks/>
          </p:cNvCxnSpPr>
          <p:nvPr/>
        </p:nvCxnSpPr>
        <p:spPr>
          <a:xfrm>
            <a:off x="3312850" y="3988521"/>
            <a:ext cx="0" cy="5859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Conector de Seta Reta 40">
            <a:extLst>
              <a:ext uri="{FF2B5EF4-FFF2-40B4-BE49-F238E27FC236}">
                <a16:creationId xmlns:a16="http://schemas.microsoft.com/office/drawing/2014/main" id="{DB296BE0-6CB9-4832-9AF7-AE1DE67E6B50}"/>
              </a:ext>
            </a:extLst>
          </p:cNvPr>
          <p:cNvCxnSpPr/>
          <p:nvPr/>
        </p:nvCxnSpPr>
        <p:spPr>
          <a:xfrm>
            <a:off x="6594629" y="4919841"/>
            <a:ext cx="784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3" name="Imagem 42">
            <a:extLst>
              <a:ext uri="{FF2B5EF4-FFF2-40B4-BE49-F238E27FC236}">
                <a16:creationId xmlns:a16="http://schemas.microsoft.com/office/drawing/2014/main" id="{85E6E8A3-A204-42AD-8F80-B5F94E8083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9927" y="4116939"/>
            <a:ext cx="2143125" cy="2143125"/>
          </a:xfrm>
          <a:prstGeom prst="rect">
            <a:avLst/>
          </a:prstGeom>
        </p:spPr>
      </p:pic>
      <p:cxnSp>
        <p:nvCxnSpPr>
          <p:cNvPr id="45" name="Conector de Seta Reta 44">
            <a:extLst>
              <a:ext uri="{FF2B5EF4-FFF2-40B4-BE49-F238E27FC236}">
                <a16:creationId xmlns:a16="http://schemas.microsoft.com/office/drawing/2014/main" id="{1335D4D7-5BF8-4E83-8F42-858D0A85E5FA}"/>
              </a:ext>
            </a:extLst>
          </p:cNvPr>
          <p:cNvCxnSpPr>
            <a:cxnSpLocks/>
          </p:cNvCxnSpPr>
          <p:nvPr/>
        </p:nvCxnSpPr>
        <p:spPr>
          <a:xfrm>
            <a:off x="7537139" y="2212987"/>
            <a:ext cx="609602" cy="22169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41E5E564-FD19-4687-8F52-9B72FEB590BC}"/>
              </a:ext>
            </a:extLst>
          </p:cNvPr>
          <p:cNvCxnSpPr>
            <a:cxnSpLocks/>
          </p:cNvCxnSpPr>
          <p:nvPr/>
        </p:nvCxnSpPr>
        <p:spPr>
          <a:xfrm flipH="1">
            <a:off x="8523283" y="2197941"/>
            <a:ext cx="1311697" cy="223201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Retângulo 53">
            <a:extLst>
              <a:ext uri="{FF2B5EF4-FFF2-40B4-BE49-F238E27FC236}">
                <a16:creationId xmlns:a16="http://schemas.microsoft.com/office/drawing/2014/main" id="{9FB0AD01-4161-426C-BC6B-EF2A225142AF}"/>
              </a:ext>
            </a:extLst>
          </p:cNvPr>
          <p:cNvSpPr/>
          <p:nvPr/>
        </p:nvSpPr>
        <p:spPr>
          <a:xfrm>
            <a:off x="411710" y="1135576"/>
            <a:ext cx="896644" cy="603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Configs</a:t>
            </a:r>
          </a:p>
        </p:txBody>
      </p:sp>
      <p:cxnSp>
        <p:nvCxnSpPr>
          <p:cNvPr id="56" name="Conector de Seta Reta 55">
            <a:extLst>
              <a:ext uri="{FF2B5EF4-FFF2-40B4-BE49-F238E27FC236}">
                <a16:creationId xmlns:a16="http://schemas.microsoft.com/office/drawing/2014/main" id="{D8068D6B-909B-42A8-9540-07849951F1A1}"/>
              </a:ext>
            </a:extLst>
          </p:cNvPr>
          <p:cNvCxnSpPr/>
          <p:nvPr/>
        </p:nvCxnSpPr>
        <p:spPr>
          <a:xfrm>
            <a:off x="803616" y="1933328"/>
            <a:ext cx="429088" cy="377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Conector de Seta Reta 56">
            <a:extLst>
              <a:ext uri="{FF2B5EF4-FFF2-40B4-BE49-F238E27FC236}">
                <a16:creationId xmlns:a16="http://schemas.microsoft.com/office/drawing/2014/main" id="{8DDCC980-EB66-4E83-B281-379096E8927A}"/>
              </a:ext>
            </a:extLst>
          </p:cNvPr>
          <p:cNvCxnSpPr/>
          <p:nvPr/>
        </p:nvCxnSpPr>
        <p:spPr>
          <a:xfrm>
            <a:off x="1308354" y="1807577"/>
            <a:ext cx="429088" cy="377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ector de Seta Reta 57">
            <a:extLst>
              <a:ext uri="{FF2B5EF4-FFF2-40B4-BE49-F238E27FC236}">
                <a16:creationId xmlns:a16="http://schemas.microsoft.com/office/drawing/2014/main" id="{D2C1A497-B060-45BF-9112-D739CC265703}"/>
              </a:ext>
            </a:extLst>
          </p:cNvPr>
          <p:cNvCxnSpPr/>
          <p:nvPr/>
        </p:nvCxnSpPr>
        <p:spPr>
          <a:xfrm>
            <a:off x="1497382" y="1451710"/>
            <a:ext cx="429088" cy="3770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Retângulo 60">
            <a:extLst>
              <a:ext uri="{FF2B5EF4-FFF2-40B4-BE49-F238E27FC236}">
                <a16:creationId xmlns:a16="http://schemas.microsoft.com/office/drawing/2014/main" id="{32BB99FF-48F2-4377-81DE-D8964DADD332}"/>
              </a:ext>
            </a:extLst>
          </p:cNvPr>
          <p:cNvSpPr/>
          <p:nvPr/>
        </p:nvSpPr>
        <p:spPr>
          <a:xfrm>
            <a:off x="471274" y="266321"/>
            <a:ext cx="744244" cy="4748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.env</a:t>
            </a:r>
          </a:p>
        </p:txBody>
      </p:sp>
      <p:cxnSp>
        <p:nvCxnSpPr>
          <p:cNvPr id="63" name="Conector de Seta Reta 62">
            <a:extLst>
              <a:ext uri="{FF2B5EF4-FFF2-40B4-BE49-F238E27FC236}">
                <a16:creationId xmlns:a16="http://schemas.microsoft.com/office/drawing/2014/main" id="{CE3133A8-C786-48BD-BD40-83FB2EB24048}"/>
              </a:ext>
            </a:extLst>
          </p:cNvPr>
          <p:cNvCxnSpPr/>
          <p:nvPr/>
        </p:nvCxnSpPr>
        <p:spPr>
          <a:xfrm>
            <a:off x="852274" y="773931"/>
            <a:ext cx="0" cy="268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Conector de Seta Reta 69">
            <a:extLst>
              <a:ext uri="{FF2B5EF4-FFF2-40B4-BE49-F238E27FC236}">
                <a16:creationId xmlns:a16="http://schemas.microsoft.com/office/drawing/2014/main" id="{5E4F7C30-94FB-415A-AFA4-3674560ADF2A}"/>
              </a:ext>
            </a:extLst>
          </p:cNvPr>
          <p:cNvCxnSpPr>
            <a:cxnSpLocks/>
          </p:cNvCxnSpPr>
          <p:nvPr/>
        </p:nvCxnSpPr>
        <p:spPr>
          <a:xfrm flipH="1">
            <a:off x="6594629" y="5072241"/>
            <a:ext cx="784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Conector de Seta Reta 72">
            <a:extLst>
              <a:ext uri="{FF2B5EF4-FFF2-40B4-BE49-F238E27FC236}">
                <a16:creationId xmlns:a16="http://schemas.microsoft.com/office/drawing/2014/main" id="{E6EBC6BE-ACD0-40FD-94F3-0CA6B3D911A4}"/>
              </a:ext>
            </a:extLst>
          </p:cNvPr>
          <p:cNvCxnSpPr/>
          <p:nvPr/>
        </p:nvCxnSpPr>
        <p:spPr>
          <a:xfrm>
            <a:off x="4273116" y="4880024"/>
            <a:ext cx="784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Conector de Seta Reta 73">
            <a:extLst>
              <a:ext uri="{FF2B5EF4-FFF2-40B4-BE49-F238E27FC236}">
                <a16:creationId xmlns:a16="http://schemas.microsoft.com/office/drawing/2014/main" id="{4796AC6E-BC07-428C-867E-D7E32AD8D666}"/>
              </a:ext>
            </a:extLst>
          </p:cNvPr>
          <p:cNvCxnSpPr>
            <a:cxnSpLocks/>
          </p:cNvCxnSpPr>
          <p:nvPr/>
        </p:nvCxnSpPr>
        <p:spPr>
          <a:xfrm flipH="1">
            <a:off x="4273116" y="5032424"/>
            <a:ext cx="784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Conector de Seta Reta 74">
            <a:extLst>
              <a:ext uri="{FF2B5EF4-FFF2-40B4-BE49-F238E27FC236}">
                <a16:creationId xmlns:a16="http://schemas.microsoft.com/office/drawing/2014/main" id="{E82445FE-0416-4870-91D2-A9BBF2F1F9D8}"/>
              </a:ext>
            </a:extLst>
          </p:cNvPr>
          <p:cNvCxnSpPr>
            <a:cxnSpLocks/>
          </p:cNvCxnSpPr>
          <p:nvPr/>
        </p:nvCxnSpPr>
        <p:spPr>
          <a:xfrm flipV="1">
            <a:off x="3518516" y="3988521"/>
            <a:ext cx="0" cy="585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Conector de Seta Reta 77">
            <a:extLst>
              <a:ext uri="{FF2B5EF4-FFF2-40B4-BE49-F238E27FC236}">
                <a16:creationId xmlns:a16="http://schemas.microsoft.com/office/drawing/2014/main" id="{74E9E5A1-3F90-45D3-BB98-D866E5133C40}"/>
              </a:ext>
            </a:extLst>
          </p:cNvPr>
          <p:cNvCxnSpPr/>
          <p:nvPr/>
        </p:nvCxnSpPr>
        <p:spPr>
          <a:xfrm>
            <a:off x="1629066" y="3276865"/>
            <a:ext cx="7841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Conector de Seta Reta 78">
            <a:extLst>
              <a:ext uri="{FF2B5EF4-FFF2-40B4-BE49-F238E27FC236}">
                <a16:creationId xmlns:a16="http://schemas.microsoft.com/office/drawing/2014/main" id="{9685B27B-F8F6-4097-A320-45AAEBAD5F82}"/>
              </a:ext>
            </a:extLst>
          </p:cNvPr>
          <p:cNvCxnSpPr>
            <a:cxnSpLocks/>
          </p:cNvCxnSpPr>
          <p:nvPr/>
        </p:nvCxnSpPr>
        <p:spPr>
          <a:xfrm flipH="1">
            <a:off x="1629066" y="3429265"/>
            <a:ext cx="784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095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FCC49573-ACD2-4455-A758-2C4CBE94F444}"/>
              </a:ext>
            </a:extLst>
          </p:cNvPr>
          <p:cNvSpPr txBox="1"/>
          <p:nvPr/>
        </p:nvSpPr>
        <p:spPr>
          <a:xfrm>
            <a:off x="3127158" y="219267"/>
            <a:ext cx="6094520" cy="923330"/>
          </a:xfrm>
          <a:prstGeom prst="rect">
            <a:avLst/>
          </a:prstGeom>
          <a:noFill/>
        </p:spPr>
        <p:txBody>
          <a:bodyPr wrap="square">
            <a:spAutoFit/>
          </a:bodyPr>
          <a:lstStyle/>
          <a:p>
            <a:r>
              <a:rPr lang="pt-BR" sz="5400" dirty="0">
                <a:latin typeface="Century Gothic" panose="020B0502020202020204" pitchFamily="34" charset="0"/>
              </a:rPr>
              <a:t>Fluxo do código</a:t>
            </a:r>
          </a:p>
        </p:txBody>
      </p:sp>
      <p:sp>
        <p:nvSpPr>
          <p:cNvPr id="6" name="CaixaDeTexto 5">
            <a:extLst>
              <a:ext uri="{FF2B5EF4-FFF2-40B4-BE49-F238E27FC236}">
                <a16:creationId xmlns:a16="http://schemas.microsoft.com/office/drawing/2014/main" id="{6CEB0AC1-9412-4CF0-AD77-8533B7F051B3}"/>
              </a:ext>
            </a:extLst>
          </p:cNvPr>
          <p:cNvSpPr txBox="1"/>
          <p:nvPr/>
        </p:nvSpPr>
        <p:spPr>
          <a:xfrm>
            <a:off x="721067" y="1535836"/>
            <a:ext cx="8564976" cy="1200329"/>
          </a:xfrm>
          <a:prstGeom prst="rect">
            <a:avLst/>
          </a:prstGeom>
          <a:noFill/>
        </p:spPr>
        <p:txBody>
          <a:bodyPr wrap="square" rtlCol="0">
            <a:spAutoFit/>
          </a:bodyPr>
          <a:lstStyle/>
          <a:p>
            <a:pPr marL="285750" indent="-285750">
              <a:buFont typeface="Arial" panose="020B0604020202020204" pitchFamily="34" charset="0"/>
              <a:buChar char="•"/>
            </a:pPr>
            <a:r>
              <a:rPr lang="pt-BR" dirty="0">
                <a:latin typeface="Century Gothic" panose="020B0502020202020204" pitchFamily="34" charset="0"/>
              </a:rPr>
              <a:t>A classe que contém o Express é o coração da nossa aplicação, ela é importada no nosso Index onde recebe o método listen, que inicia o servidor e por consequência todo o resto; rotas, conexão com banco de dados, serviços, controllers, etc...</a:t>
            </a:r>
          </a:p>
        </p:txBody>
      </p:sp>
      <p:sp>
        <p:nvSpPr>
          <p:cNvPr id="7" name="CaixaDeTexto 6">
            <a:extLst>
              <a:ext uri="{FF2B5EF4-FFF2-40B4-BE49-F238E27FC236}">
                <a16:creationId xmlns:a16="http://schemas.microsoft.com/office/drawing/2014/main" id="{01018515-28E0-4399-86D6-763E809CABE8}"/>
              </a:ext>
            </a:extLst>
          </p:cNvPr>
          <p:cNvSpPr txBox="1"/>
          <p:nvPr/>
        </p:nvSpPr>
        <p:spPr>
          <a:xfrm>
            <a:off x="656702" y="2914108"/>
            <a:ext cx="8564976" cy="2031325"/>
          </a:xfrm>
          <a:prstGeom prst="rect">
            <a:avLst/>
          </a:prstGeom>
          <a:noFill/>
        </p:spPr>
        <p:txBody>
          <a:bodyPr wrap="square" rtlCol="0">
            <a:spAutoFit/>
          </a:bodyPr>
          <a:lstStyle/>
          <a:p>
            <a:pPr marL="285750" indent="-285750">
              <a:buFont typeface="Arial" panose="020B0604020202020204" pitchFamily="34" charset="0"/>
              <a:buChar char="•"/>
            </a:pPr>
            <a:r>
              <a:rPr lang="pt-BR" dirty="0">
                <a:latin typeface="Century Gothic" panose="020B0502020202020204" pitchFamily="34" charset="0"/>
              </a:rPr>
              <a:t>Nossa camada de Controllers funciona como um </a:t>
            </a:r>
            <a:r>
              <a:rPr lang="pt-BR" dirty="0" err="1">
                <a:latin typeface="Century Gothic" panose="020B0502020202020204" pitchFamily="34" charset="0"/>
              </a:rPr>
              <a:t>Request</a:t>
            </a:r>
            <a:r>
              <a:rPr lang="pt-BR" dirty="0">
                <a:latin typeface="Century Gothic" panose="020B0502020202020204" pitchFamily="34" charset="0"/>
              </a:rPr>
              <a:t> Handler, ou seja, é a primeira coisa que é disparada ao acessar um recurso de uma rota, nela fazemos diversas verificações de segurança, como JWT, caso haja requisição de um body, validações etc... Com tudo correto, o controller repassa para o serviço relacionado. </a:t>
            </a:r>
          </a:p>
          <a:p>
            <a:pPr marL="285750" indent="-285750">
              <a:buFont typeface="Arial" panose="020B0604020202020204" pitchFamily="34" charset="0"/>
              <a:buChar char="•"/>
            </a:pPr>
            <a:endParaRPr lang="pt-BR" dirty="0">
              <a:latin typeface="Century Gothic" panose="020B0502020202020204" pitchFamily="34" charset="0"/>
            </a:endParaRPr>
          </a:p>
          <a:p>
            <a:pPr marL="285750" indent="-285750">
              <a:buFont typeface="Arial" panose="020B0604020202020204" pitchFamily="34" charset="0"/>
              <a:buChar char="•"/>
            </a:pPr>
            <a:r>
              <a:rPr lang="pt-BR" dirty="0">
                <a:latin typeface="Century Gothic" panose="020B0502020202020204" pitchFamily="34" charset="0"/>
              </a:rPr>
              <a:t>Na volta o controller é responsável por enviar de volta a resposta</a:t>
            </a:r>
          </a:p>
        </p:txBody>
      </p:sp>
    </p:spTree>
    <p:extLst>
      <p:ext uri="{BB962C8B-B14F-4D97-AF65-F5344CB8AC3E}">
        <p14:creationId xmlns:p14="http://schemas.microsoft.com/office/powerpoint/2010/main" val="28215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0C81A50C-2E03-4FF2-8507-E3F6C091AA79}"/>
              </a:ext>
            </a:extLst>
          </p:cNvPr>
          <p:cNvSpPr txBox="1"/>
          <p:nvPr/>
        </p:nvSpPr>
        <p:spPr>
          <a:xfrm>
            <a:off x="1761958" y="285065"/>
            <a:ext cx="8608447" cy="646331"/>
          </a:xfrm>
          <a:prstGeom prst="rect">
            <a:avLst/>
          </a:prstGeom>
          <a:noFill/>
        </p:spPr>
        <p:txBody>
          <a:bodyPr wrap="none" rtlCol="0">
            <a:spAutoFit/>
          </a:bodyPr>
          <a:lstStyle/>
          <a:p>
            <a:r>
              <a:rPr lang="pt-BR" sz="3600" dirty="0">
                <a:latin typeface="Century Gothic" panose="020B0502020202020204" pitchFamily="34" charset="0"/>
              </a:rPr>
              <a:t>Identificação com chave estrangeira</a:t>
            </a:r>
          </a:p>
        </p:txBody>
      </p:sp>
      <p:sp>
        <p:nvSpPr>
          <p:cNvPr id="5" name="Retângulo: Cantos Arredondados 4">
            <a:extLst>
              <a:ext uri="{FF2B5EF4-FFF2-40B4-BE49-F238E27FC236}">
                <a16:creationId xmlns:a16="http://schemas.microsoft.com/office/drawing/2014/main" id="{AF81B46C-0D03-4A62-A12D-75B529559E1E}"/>
              </a:ext>
            </a:extLst>
          </p:cNvPr>
          <p:cNvSpPr/>
          <p:nvPr/>
        </p:nvSpPr>
        <p:spPr>
          <a:xfrm>
            <a:off x="927652" y="1401705"/>
            <a:ext cx="1643269" cy="1049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Users</a:t>
            </a:r>
          </a:p>
          <a:p>
            <a:pPr algn="ctr"/>
            <a:r>
              <a:rPr lang="pt-BR" dirty="0"/>
              <a:t>(id)</a:t>
            </a:r>
          </a:p>
        </p:txBody>
      </p:sp>
      <p:cxnSp>
        <p:nvCxnSpPr>
          <p:cNvPr id="7" name="Conector de Seta Reta 6">
            <a:extLst>
              <a:ext uri="{FF2B5EF4-FFF2-40B4-BE49-F238E27FC236}">
                <a16:creationId xmlns:a16="http://schemas.microsoft.com/office/drawing/2014/main" id="{AD200238-C53A-4467-8E5E-ED0FE063A6BC}"/>
              </a:ext>
            </a:extLst>
          </p:cNvPr>
          <p:cNvCxnSpPr>
            <a:cxnSpLocks/>
          </p:cNvCxnSpPr>
          <p:nvPr/>
        </p:nvCxnSpPr>
        <p:spPr>
          <a:xfrm>
            <a:off x="1749286" y="2686878"/>
            <a:ext cx="0" cy="742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tângulo: Cantos Arredondados 7">
            <a:extLst>
              <a:ext uri="{FF2B5EF4-FFF2-40B4-BE49-F238E27FC236}">
                <a16:creationId xmlns:a16="http://schemas.microsoft.com/office/drawing/2014/main" id="{C581C3C3-F1E6-467E-BD61-747EEEFD8308}"/>
              </a:ext>
            </a:extLst>
          </p:cNvPr>
          <p:cNvSpPr/>
          <p:nvPr/>
        </p:nvSpPr>
        <p:spPr>
          <a:xfrm>
            <a:off x="3775718" y="1372174"/>
            <a:ext cx="1643269" cy="1049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Account</a:t>
            </a:r>
          </a:p>
          <a:p>
            <a:pPr algn="ctr"/>
            <a:r>
              <a:rPr lang="pt-BR" dirty="0"/>
              <a:t>(id)</a:t>
            </a:r>
          </a:p>
        </p:txBody>
      </p:sp>
      <p:sp>
        <p:nvSpPr>
          <p:cNvPr id="9" name="Retângulo: Cantos Arredondados 8">
            <a:extLst>
              <a:ext uri="{FF2B5EF4-FFF2-40B4-BE49-F238E27FC236}">
                <a16:creationId xmlns:a16="http://schemas.microsoft.com/office/drawing/2014/main" id="{F11172B8-7681-4239-B4A8-3AB796968BEC}"/>
              </a:ext>
            </a:extLst>
          </p:cNvPr>
          <p:cNvSpPr/>
          <p:nvPr/>
        </p:nvSpPr>
        <p:spPr>
          <a:xfrm>
            <a:off x="927652" y="3664226"/>
            <a:ext cx="1643269" cy="1049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Client</a:t>
            </a:r>
          </a:p>
        </p:txBody>
      </p:sp>
      <p:cxnSp>
        <p:nvCxnSpPr>
          <p:cNvPr id="11" name="Conector de Seta Reta 10">
            <a:extLst>
              <a:ext uri="{FF2B5EF4-FFF2-40B4-BE49-F238E27FC236}">
                <a16:creationId xmlns:a16="http://schemas.microsoft.com/office/drawing/2014/main" id="{87A5A415-FCCB-434E-A4A4-8533D478C3E1}"/>
              </a:ext>
            </a:extLst>
          </p:cNvPr>
          <p:cNvCxnSpPr/>
          <p:nvPr/>
        </p:nvCxnSpPr>
        <p:spPr>
          <a:xfrm>
            <a:off x="2796209" y="1926677"/>
            <a:ext cx="7156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tângulo: Cantos Arredondados 13">
            <a:extLst>
              <a:ext uri="{FF2B5EF4-FFF2-40B4-BE49-F238E27FC236}">
                <a16:creationId xmlns:a16="http://schemas.microsoft.com/office/drawing/2014/main" id="{6D5176FA-2467-49A4-B2E3-B25FAFB7F00B}"/>
              </a:ext>
            </a:extLst>
          </p:cNvPr>
          <p:cNvSpPr/>
          <p:nvPr/>
        </p:nvSpPr>
        <p:spPr>
          <a:xfrm>
            <a:off x="3775717" y="3664226"/>
            <a:ext cx="1643269" cy="1049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Account</a:t>
            </a:r>
          </a:p>
          <a:p>
            <a:pPr algn="ctr"/>
            <a:r>
              <a:rPr lang="pt-BR" dirty="0"/>
              <a:t>Balance</a:t>
            </a:r>
          </a:p>
        </p:txBody>
      </p:sp>
      <p:sp>
        <p:nvSpPr>
          <p:cNvPr id="15" name="Retângulo: Cantos Arredondados 14">
            <a:extLst>
              <a:ext uri="{FF2B5EF4-FFF2-40B4-BE49-F238E27FC236}">
                <a16:creationId xmlns:a16="http://schemas.microsoft.com/office/drawing/2014/main" id="{F1ADE631-C1C5-45C7-B98B-C7A2CF3FD21E}"/>
              </a:ext>
            </a:extLst>
          </p:cNvPr>
          <p:cNvSpPr/>
          <p:nvPr/>
        </p:nvSpPr>
        <p:spPr>
          <a:xfrm>
            <a:off x="6147855" y="3664226"/>
            <a:ext cx="1643269" cy="10499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Account</a:t>
            </a:r>
          </a:p>
          <a:p>
            <a:pPr algn="ctr"/>
            <a:r>
              <a:rPr lang="pt-BR" dirty="0"/>
              <a:t>Movement</a:t>
            </a:r>
          </a:p>
        </p:txBody>
      </p:sp>
      <p:cxnSp>
        <p:nvCxnSpPr>
          <p:cNvPr id="18" name="Conector de Seta Reta 17">
            <a:extLst>
              <a:ext uri="{FF2B5EF4-FFF2-40B4-BE49-F238E27FC236}">
                <a16:creationId xmlns:a16="http://schemas.microsoft.com/office/drawing/2014/main" id="{ED910B3A-DED9-4089-A6CE-A3CD6D0A81FF}"/>
              </a:ext>
            </a:extLst>
          </p:cNvPr>
          <p:cNvCxnSpPr>
            <a:cxnSpLocks/>
          </p:cNvCxnSpPr>
          <p:nvPr/>
        </p:nvCxnSpPr>
        <p:spPr>
          <a:xfrm>
            <a:off x="4597351" y="2686878"/>
            <a:ext cx="0" cy="7421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de Seta Reta 18">
            <a:extLst>
              <a:ext uri="{FF2B5EF4-FFF2-40B4-BE49-F238E27FC236}">
                <a16:creationId xmlns:a16="http://schemas.microsoft.com/office/drawing/2014/main" id="{01AB4061-5B2B-4984-8A0D-08860D8E9B3E}"/>
              </a:ext>
            </a:extLst>
          </p:cNvPr>
          <p:cNvCxnSpPr>
            <a:cxnSpLocks/>
          </p:cNvCxnSpPr>
          <p:nvPr/>
        </p:nvCxnSpPr>
        <p:spPr>
          <a:xfrm>
            <a:off x="5546034" y="2560982"/>
            <a:ext cx="1040296" cy="86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329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42F5EBB9-7957-4C9E-87CF-CFF825FAEED9}"/>
              </a:ext>
            </a:extLst>
          </p:cNvPr>
          <p:cNvSpPr txBox="1"/>
          <p:nvPr/>
        </p:nvSpPr>
        <p:spPr>
          <a:xfrm>
            <a:off x="1195459" y="0"/>
            <a:ext cx="9801081" cy="646331"/>
          </a:xfrm>
          <a:prstGeom prst="rect">
            <a:avLst/>
          </a:prstGeom>
          <a:noFill/>
        </p:spPr>
        <p:txBody>
          <a:bodyPr wrap="none" rtlCol="0">
            <a:spAutoFit/>
          </a:bodyPr>
          <a:lstStyle/>
          <a:p>
            <a:r>
              <a:rPr lang="pt-BR" sz="3600" dirty="0">
                <a:latin typeface="Century Gothic" panose="020B0502020202020204" pitchFamily="34" charset="0"/>
              </a:rPr>
              <a:t>Metodologia de desenvolvimento em time</a:t>
            </a:r>
          </a:p>
        </p:txBody>
      </p:sp>
      <p:sp>
        <p:nvSpPr>
          <p:cNvPr id="5" name="CaixaDeTexto 4">
            <a:extLst>
              <a:ext uri="{FF2B5EF4-FFF2-40B4-BE49-F238E27FC236}">
                <a16:creationId xmlns:a16="http://schemas.microsoft.com/office/drawing/2014/main" id="{F18E301B-6AD3-415A-9D3D-6AB299B866D0}"/>
              </a:ext>
            </a:extLst>
          </p:cNvPr>
          <p:cNvSpPr txBox="1"/>
          <p:nvPr/>
        </p:nvSpPr>
        <p:spPr>
          <a:xfrm>
            <a:off x="111276" y="1322773"/>
            <a:ext cx="5984724" cy="3139321"/>
          </a:xfrm>
          <a:prstGeom prst="rect">
            <a:avLst/>
          </a:prstGeom>
          <a:noFill/>
        </p:spPr>
        <p:txBody>
          <a:bodyPr wrap="square" rtlCol="0">
            <a:spAutoFit/>
          </a:bodyPr>
          <a:lstStyle/>
          <a:p>
            <a:pPr marL="285750" indent="-285750">
              <a:buFont typeface="Arial" panose="020B0604020202020204" pitchFamily="34" charset="0"/>
              <a:buChar char="•"/>
            </a:pPr>
            <a:r>
              <a:rPr lang="pt-BR" dirty="0"/>
              <a:t>Através do Trello criamos cards, para todas nossas tarefas, onde os membros puxando para si próprios as responsabilidades que ele entende conseguir cumprir, em caso de dificuldade, os cards podem ser puxados por mais de um membro, como duplas, trios etc...</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Todas decisões que entendemos que são do time, foram criados os cards para isto, como decisão de bibliotecas, tecnologias, estruturas etc... Foram decididas em times com todos presentes e concordando a favor da decisão que foi feita.</a:t>
            </a:r>
          </a:p>
        </p:txBody>
      </p:sp>
      <p:sp>
        <p:nvSpPr>
          <p:cNvPr id="6" name="Retângulo: Cantos Arredondados 5">
            <a:extLst>
              <a:ext uri="{FF2B5EF4-FFF2-40B4-BE49-F238E27FC236}">
                <a16:creationId xmlns:a16="http://schemas.microsoft.com/office/drawing/2014/main" id="{B690BBAA-CAD1-409F-A629-A9484EF87A89}"/>
              </a:ext>
            </a:extLst>
          </p:cNvPr>
          <p:cNvSpPr/>
          <p:nvPr/>
        </p:nvSpPr>
        <p:spPr>
          <a:xfrm>
            <a:off x="2068497" y="758171"/>
            <a:ext cx="1003176"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Kanban</a:t>
            </a:r>
          </a:p>
        </p:txBody>
      </p:sp>
      <p:sp>
        <p:nvSpPr>
          <p:cNvPr id="7" name="CaixaDeTexto 6">
            <a:extLst>
              <a:ext uri="{FF2B5EF4-FFF2-40B4-BE49-F238E27FC236}">
                <a16:creationId xmlns:a16="http://schemas.microsoft.com/office/drawing/2014/main" id="{7B536FC8-E98D-4E51-B524-C05F69AF195D}"/>
              </a:ext>
            </a:extLst>
          </p:cNvPr>
          <p:cNvSpPr txBox="1"/>
          <p:nvPr/>
        </p:nvSpPr>
        <p:spPr>
          <a:xfrm>
            <a:off x="6095999" y="1252607"/>
            <a:ext cx="6232123" cy="3139321"/>
          </a:xfrm>
          <a:prstGeom prst="rect">
            <a:avLst/>
          </a:prstGeom>
          <a:noFill/>
        </p:spPr>
        <p:txBody>
          <a:bodyPr wrap="square" rtlCol="0">
            <a:spAutoFit/>
          </a:bodyPr>
          <a:lstStyle/>
          <a:p>
            <a:pPr marL="285750" indent="-285750">
              <a:buFont typeface="Arial" panose="020B0604020202020204" pitchFamily="34" charset="0"/>
              <a:buChar char="•"/>
            </a:pPr>
            <a:r>
              <a:rPr lang="pt-BR" dirty="0"/>
              <a:t>A cada alteração que pode ser uma nova feature, bug fix, refatoração, etc... Fazemos uma novo commit, visando a manutenção do código caso algo venha a falhar posteriormente, não há necessidade de reverter um commit inteiro, ou catar o erro dentro de um commit gigante, apenas procurar o commit que descreve a alteração que ocasiono o erro</a:t>
            </a:r>
          </a:p>
          <a:p>
            <a:pPr marL="285750" indent="-285750">
              <a:buFont typeface="Arial" panose="020B0604020202020204" pitchFamily="34" charset="0"/>
              <a:buChar char="•"/>
            </a:pPr>
            <a:endParaRPr lang="pt-BR" dirty="0"/>
          </a:p>
          <a:p>
            <a:pPr marL="285750" indent="-285750">
              <a:buFont typeface="Arial" panose="020B0604020202020204" pitchFamily="34" charset="0"/>
              <a:buChar char="•"/>
            </a:pPr>
            <a:r>
              <a:rPr lang="pt-BR" dirty="0"/>
              <a:t>Nossos commits, possuem descrições curtas e objetivas visando naquela descrição conseguir passar tudo que foi feito naquela alteração</a:t>
            </a:r>
          </a:p>
        </p:txBody>
      </p:sp>
      <p:sp>
        <p:nvSpPr>
          <p:cNvPr id="8" name="Retângulo: Cantos Arredondados 7">
            <a:extLst>
              <a:ext uri="{FF2B5EF4-FFF2-40B4-BE49-F238E27FC236}">
                <a16:creationId xmlns:a16="http://schemas.microsoft.com/office/drawing/2014/main" id="{FE504C4A-1D5D-4016-852A-6541ABA7F16E}"/>
              </a:ext>
            </a:extLst>
          </p:cNvPr>
          <p:cNvSpPr/>
          <p:nvPr/>
        </p:nvSpPr>
        <p:spPr>
          <a:xfrm>
            <a:off x="8468710" y="723088"/>
            <a:ext cx="1003176"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Git</a:t>
            </a:r>
          </a:p>
        </p:txBody>
      </p:sp>
      <p:sp>
        <p:nvSpPr>
          <p:cNvPr id="9" name="Retângulo: Cantos Arredondados 8">
            <a:extLst>
              <a:ext uri="{FF2B5EF4-FFF2-40B4-BE49-F238E27FC236}">
                <a16:creationId xmlns:a16="http://schemas.microsoft.com/office/drawing/2014/main" id="{7CF716D6-A7DF-43D5-B522-4DC448323002}"/>
              </a:ext>
            </a:extLst>
          </p:cNvPr>
          <p:cNvSpPr/>
          <p:nvPr/>
        </p:nvSpPr>
        <p:spPr>
          <a:xfrm>
            <a:off x="2068497" y="4573934"/>
            <a:ext cx="1003176"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Código</a:t>
            </a:r>
          </a:p>
        </p:txBody>
      </p:sp>
      <p:sp>
        <p:nvSpPr>
          <p:cNvPr id="10" name="CaixaDeTexto 9">
            <a:extLst>
              <a:ext uri="{FF2B5EF4-FFF2-40B4-BE49-F238E27FC236}">
                <a16:creationId xmlns:a16="http://schemas.microsoft.com/office/drawing/2014/main" id="{EC3ECD36-4589-4999-B3C9-64D8BACBFD85}"/>
              </a:ext>
            </a:extLst>
          </p:cNvPr>
          <p:cNvSpPr txBox="1"/>
          <p:nvPr/>
        </p:nvSpPr>
        <p:spPr>
          <a:xfrm>
            <a:off x="111276" y="5138536"/>
            <a:ext cx="4651900" cy="1477328"/>
          </a:xfrm>
          <a:prstGeom prst="rect">
            <a:avLst/>
          </a:prstGeom>
          <a:noFill/>
        </p:spPr>
        <p:txBody>
          <a:bodyPr wrap="square" rtlCol="0">
            <a:spAutoFit/>
          </a:bodyPr>
          <a:lstStyle/>
          <a:p>
            <a:pPr marL="285750" indent="-285750">
              <a:buFont typeface="Arial" panose="020B0604020202020204" pitchFamily="34" charset="0"/>
              <a:buChar char="•"/>
            </a:pPr>
            <a:r>
              <a:rPr lang="pt-BR" dirty="0"/>
              <a:t>Nosso código não precisa de comentários, ele foi construído de forma limpa, pensando na sua qualidade nosso código se auto explica e se auto documenta, ele fala por si só</a:t>
            </a:r>
          </a:p>
        </p:txBody>
      </p:sp>
      <p:sp>
        <p:nvSpPr>
          <p:cNvPr id="11" name="Retângulo: Cantos Arredondados 10">
            <a:extLst>
              <a:ext uri="{FF2B5EF4-FFF2-40B4-BE49-F238E27FC236}">
                <a16:creationId xmlns:a16="http://schemas.microsoft.com/office/drawing/2014/main" id="{1E19D341-1813-4A8B-91A3-BFBD8A903A28}"/>
              </a:ext>
            </a:extLst>
          </p:cNvPr>
          <p:cNvSpPr/>
          <p:nvPr/>
        </p:nvSpPr>
        <p:spPr>
          <a:xfrm>
            <a:off x="8468710" y="4235713"/>
            <a:ext cx="1003176" cy="45276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Geral</a:t>
            </a:r>
          </a:p>
        </p:txBody>
      </p:sp>
      <p:sp>
        <p:nvSpPr>
          <p:cNvPr id="12" name="CaixaDeTexto 11">
            <a:extLst>
              <a:ext uri="{FF2B5EF4-FFF2-40B4-BE49-F238E27FC236}">
                <a16:creationId xmlns:a16="http://schemas.microsoft.com/office/drawing/2014/main" id="{CCAF84AF-A209-46BA-95B7-1A433F749B16}"/>
              </a:ext>
            </a:extLst>
          </p:cNvPr>
          <p:cNvSpPr txBox="1"/>
          <p:nvPr/>
        </p:nvSpPr>
        <p:spPr>
          <a:xfrm>
            <a:off x="5748596" y="4861538"/>
            <a:ext cx="6443404" cy="1754326"/>
          </a:xfrm>
          <a:prstGeom prst="rect">
            <a:avLst/>
          </a:prstGeom>
          <a:noFill/>
        </p:spPr>
        <p:txBody>
          <a:bodyPr wrap="square" rtlCol="0">
            <a:spAutoFit/>
          </a:bodyPr>
          <a:lstStyle/>
          <a:p>
            <a:pPr marL="285750" indent="-285750">
              <a:buFont typeface="Arial" panose="020B0604020202020204" pitchFamily="34" charset="0"/>
              <a:buChar char="•"/>
            </a:pPr>
            <a:r>
              <a:rPr lang="pt-BR" dirty="0"/>
              <a:t>Como pode ser visto, toda nossa metodologia de trabalho  é auto explicativa, fala por si só e por tanto é sua própria documentação. A leitura dos nossos commits em conjunção com a leitura do código e do Kanban auto evidência o nosso processo de desenvolvimento do sistema de forma temporalmente linear</a:t>
            </a:r>
          </a:p>
        </p:txBody>
      </p:sp>
    </p:spTree>
    <p:extLst>
      <p:ext uri="{BB962C8B-B14F-4D97-AF65-F5344CB8AC3E}">
        <p14:creationId xmlns:p14="http://schemas.microsoft.com/office/powerpoint/2010/main" val="394429711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611</TotalTime>
  <Words>537</Words>
  <Application>Microsoft Office PowerPoint</Application>
  <PresentationFormat>Widescreen</PresentationFormat>
  <Paragraphs>89</Paragraphs>
  <Slides>8</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8</vt:i4>
      </vt:variant>
    </vt:vector>
  </HeadingPairs>
  <TitlesOfParts>
    <vt:vector size="13" baseType="lpstr">
      <vt:lpstr>Arial</vt:lpstr>
      <vt:lpstr>Calibri</vt:lpstr>
      <vt:lpstr>Calibri Light</vt:lpstr>
      <vt:lpstr>Century Gothic</vt:lpstr>
      <vt:lpstr>Tema do Office</vt:lpstr>
      <vt:lpstr>Fluxo de Código </vt:lpstr>
      <vt:lpstr>Serviços Disponíveis e seus métodos</vt:lpstr>
      <vt:lpstr>Signup Service</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Fluxo de Código</dc:title>
  <dc:creator>Rafael Sampaio</dc:creator>
  <cp:lastModifiedBy>Rafael Sampaio</cp:lastModifiedBy>
  <cp:revision>20</cp:revision>
  <dcterms:created xsi:type="dcterms:W3CDTF">2021-03-15T01:30:21Z</dcterms:created>
  <dcterms:modified xsi:type="dcterms:W3CDTF">2021-03-16T12:00:42Z</dcterms:modified>
</cp:coreProperties>
</file>