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382" r:id="rId2"/>
    <p:sldId id="394" r:id="rId3"/>
    <p:sldId id="395" r:id="rId4"/>
    <p:sldId id="404" r:id="rId5"/>
    <p:sldId id="396" r:id="rId6"/>
    <p:sldId id="391" r:id="rId7"/>
    <p:sldId id="406" r:id="rId8"/>
    <p:sldId id="397" r:id="rId9"/>
    <p:sldId id="398" r:id="rId10"/>
    <p:sldId id="393" r:id="rId11"/>
    <p:sldId id="399" r:id="rId12"/>
    <p:sldId id="400" r:id="rId13"/>
    <p:sldId id="402" r:id="rId14"/>
    <p:sldId id="403" r:id="rId15"/>
    <p:sldId id="374" r:id="rId16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5pPr>
    <a:lvl6pPr marL="2286000" algn="l" defTabSz="914400" rtl="0" eaLnBrk="1" latinLnBrk="0" hangingPunct="1"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6pPr>
    <a:lvl7pPr marL="2743200" algn="l" defTabSz="914400" rtl="0" eaLnBrk="1" latinLnBrk="0" hangingPunct="1"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7pPr>
    <a:lvl8pPr marL="3200400" algn="l" defTabSz="914400" rtl="0" eaLnBrk="1" latinLnBrk="0" hangingPunct="1"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8pPr>
    <a:lvl9pPr marL="3657600" algn="l" defTabSz="914400" rtl="0" eaLnBrk="1" latinLnBrk="0" hangingPunct="1"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dy Horton" initials="R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F86"/>
    <a:srgbClr val="52585F"/>
    <a:srgbClr val="70BF41"/>
    <a:srgbClr val="175DA1"/>
    <a:srgbClr val="95B1D6"/>
    <a:srgbClr val="008ABD"/>
    <a:srgbClr val="77AC3F"/>
    <a:srgbClr val="860101"/>
    <a:srgbClr val="FF410C"/>
    <a:srgbClr val="FF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3508E-A828-4E65-9712-25DF45565D1F}" v="207" dt="2020-10-13T15:19:55.668"/>
    <p1510:client id="{963496AC-EF8C-E53E-CD5B-DA1F999B7DDC}" v="34" dt="2020-10-12T19:32:44.054"/>
    <p1510:client id="{F35A71EF-6520-314E-936A-1EFF52347005}" v="70" dt="2020-10-12T15:59:39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>
      <p:cViewPr>
        <p:scale>
          <a:sx n="1" d="2"/>
          <a:sy n="1" d="2"/>
        </p:scale>
        <p:origin x="448" y="21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8784-CC5D-BF49-8A7B-3275ED0042D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53310-CC2C-F744-AAC3-553C17C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8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en-US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en-US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en-US" noProof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502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MS PGothic" panose="020B0600070205080204" pitchFamily="34" charset="-128"/>
        <a:cs typeface="Helvetica Neue" charset="0"/>
        <a:sym typeface="Helvetica Neue" pitchFamily="1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1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1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1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1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Maybe make it optional?</a:t>
            </a:r>
          </a:p>
        </p:txBody>
      </p:sp>
    </p:spTree>
    <p:extLst>
      <p:ext uri="{BB962C8B-B14F-4D97-AF65-F5344CB8AC3E}">
        <p14:creationId xmlns:p14="http://schemas.microsoft.com/office/powerpoint/2010/main" val="158976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it optional?</a:t>
            </a:r>
          </a:p>
        </p:txBody>
      </p:sp>
    </p:spTree>
    <p:extLst>
      <p:ext uri="{BB962C8B-B14F-4D97-AF65-F5344CB8AC3E}">
        <p14:creationId xmlns:p14="http://schemas.microsoft.com/office/powerpoint/2010/main" val="38309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8">
            <a:extLst>
              <a:ext uri="{FF2B5EF4-FFF2-40B4-BE49-F238E27FC236}">
                <a16:creationId xmlns:a16="http://schemas.microsoft.com/office/drawing/2014/main" xmlns="" id="{3021390C-9F69-489B-91B7-4354E7D1E9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89100" y="1347788"/>
            <a:ext cx="170561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pitchFamily="1" charset="0"/>
              </a:rPr>
              <a:t>Click to edit Master title style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05770CC2-CF8C-4994-A2CF-0ACEBC6933B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689100" y="3276600"/>
            <a:ext cx="21005800" cy="916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pitchFamily="1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Light" pitchFamily="1" charset="0"/>
              </a:rPr>
              <a:t>Second level</a:t>
            </a:r>
          </a:p>
          <a:p>
            <a:pPr lvl="2"/>
            <a:r>
              <a:rPr lang="en-US" altLang="en-US">
                <a:sym typeface="Helvetica Light" pitchFamily="1" charset="0"/>
              </a:rPr>
              <a:t>Third level</a:t>
            </a:r>
          </a:p>
          <a:p>
            <a:pPr lvl="3"/>
            <a:r>
              <a:rPr lang="en-US" altLang="en-US">
                <a:sym typeface="Helvetica Light" pitchFamily="1" charset="0"/>
              </a:rPr>
              <a:t>Fourth level</a:t>
            </a:r>
          </a:p>
          <a:p>
            <a:pPr lvl="4"/>
            <a:r>
              <a:rPr lang="en-US" altLang="en-US">
                <a:sym typeface="Helvetica Light" pitchFamily="1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43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75" y="1967163"/>
            <a:ext cx="8464045" cy="15666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pasted-image.pdf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70625"/>
            <a:ext cx="24079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35075" y="3962400"/>
            <a:ext cx="8464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="0"/>
            </a:lvl1pPr>
          </a:lstStyle>
          <a:p>
            <a:pPr lvl="0"/>
            <a:r>
              <a:rPr lang="vi-VN"/>
              <a:t>Presentation date</a:t>
            </a:r>
            <a:endParaRPr lang="en-US"/>
          </a:p>
        </p:txBody>
      </p:sp>
      <p:sp>
        <p:nvSpPr>
          <p:cNvPr id="17" name="Rectangle 3"/>
          <p:cNvSpPr>
            <a:spLocks/>
          </p:cNvSpPr>
          <p:nvPr userDrawn="1"/>
        </p:nvSpPr>
        <p:spPr bwMode="auto">
          <a:xfrm>
            <a:off x="1447800" y="12594208"/>
            <a:ext cx="4343400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5pPr>
            <a:lvl6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6pPr>
            <a:lvl7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7pPr>
            <a:lvl8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8pPr>
            <a:lvl9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9pPr>
          </a:lstStyle>
          <a:p>
            <a:pPr algn="ctr" eaLnBrk="1"/>
            <a:r>
              <a:rPr lang="en-US" altLang="en-US" sz="2000">
                <a:solidFill>
                  <a:srgbClr val="A6AAA9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© The HDF Group.</a:t>
            </a:r>
          </a:p>
        </p:txBody>
      </p:sp>
      <p:sp>
        <p:nvSpPr>
          <p:cNvPr id="18" name="Line 2"/>
          <p:cNvSpPr>
            <a:spLocks noChangeShapeType="1"/>
          </p:cNvSpPr>
          <p:nvPr userDrawn="1"/>
        </p:nvSpPr>
        <p:spPr bwMode="auto">
          <a:xfrm flipV="1">
            <a:off x="304800" y="6096000"/>
            <a:ext cx="23926800" cy="98425"/>
          </a:xfrm>
          <a:prstGeom prst="line">
            <a:avLst/>
          </a:prstGeom>
          <a:noFill/>
          <a:ln w="50800">
            <a:solidFill>
              <a:srgbClr val="00245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4D679B-40E5-824E-98CA-A21074C3B6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0150" y="10345615"/>
            <a:ext cx="4782193" cy="2125419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DAF2C4E-4A21-4062-B974-4E4A89463271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04800" cy="13716000"/>
          </a:xfrm>
          <a:prstGeom prst="rect">
            <a:avLst/>
          </a:prstGeom>
          <a:solidFill>
            <a:srgbClr val="70B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921E46B-01AB-40FE-A445-F63F36A55824}"/>
              </a:ext>
            </a:extLst>
          </p:cNvPr>
          <p:cNvSpPr>
            <a:spLocks/>
          </p:cNvSpPr>
          <p:nvPr userDrawn="1"/>
        </p:nvSpPr>
        <p:spPr bwMode="auto">
          <a:xfrm>
            <a:off x="24079200" y="0"/>
            <a:ext cx="304800" cy="13716000"/>
          </a:xfrm>
          <a:prstGeom prst="rect">
            <a:avLst/>
          </a:prstGeom>
          <a:solidFill>
            <a:srgbClr val="70B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>
              <a:solidFill>
                <a:srgbClr val="FFFFFF"/>
              </a:solidFill>
            </a:endParaRP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D7234265-67FA-48A5-9663-5B55C3A46D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69383" y="11357737"/>
            <a:ext cx="8464550" cy="91440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vi-VN"/>
              <a:t>Presentation 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-Light">
    <p:bg>
      <p:bgPr>
        <a:solidFill>
          <a:srgbClr val="154F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692" y="6076122"/>
            <a:ext cx="21031200" cy="115252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70BF4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2814" y="7248525"/>
            <a:ext cx="21031200" cy="904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02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-Dark">
    <p:bg>
      <p:bgPr>
        <a:solidFill>
          <a:srgbClr val="002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72692" y="6076122"/>
            <a:ext cx="21031200" cy="115252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70BF4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652814" y="7248525"/>
            <a:ext cx="21031200" cy="904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662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bg>
      <p:bgPr>
        <a:solidFill>
          <a:srgbClr val="154F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2692" y="6076122"/>
            <a:ext cx="21031200" cy="115252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70BF41"/>
                </a:solidFill>
              </a:defRPr>
            </a:lvl1pPr>
          </a:lstStyle>
          <a:p>
            <a:r>
              <a:rPr lang="en-US"/>
              <a:t>Type Thank you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52814" y="7248525"/>
            <a:ext cx="21031200" cy="904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Maybe Questions and Comments</a:t>
            </a:r>
            <a:endParaRPr lang="vi-VN"/>
          </a:p>
        </p:txBody>
      </p:sp>
      <p:pic>
        <p:nvPicPr>
          <p:cNvPr id="6" name="Picture 5" descr="pasted-image.pdf">
            <a:extLst>
              <a:ext uri="{FF2B5EF4-FFF2-40B4-BE49-F238E27FC236}">
                <a16:creationId xmlns:a16="http://schemas.microsoft.com/office/drawing/2014/main" xmlns="" id="{C15AB84C-9267-4737-BD7C-736EAF6825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3400"/>
            <a:ext cx="243840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B31C7C6C-9273-4130-A4DE-878AFE80415C}"/>
              </a:ext>
            </a:extLst>
          </p:cNvPr>
          <p:cNvSpPr>
            <a:spLocks/>
          </p:cNvSpPr>
          <p:nvPr userDrawn="1"/>
        </p:nvSpPr>
        <p:spPr bwMode="auto">
          <a:xfrm>
            <a:off x="6212681" y="12649200"/>
            <a:ext cx="11958638" cy="406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5pPr>
            <a:lvl6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6pPr>
            <a:lvl7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7pPr>
            <a:lvl8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8pPr>
            <a:lvl9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9pPr>
          </a:lstStyle>
          <a:p>
            <a:pPr algn="ctr" eaLnBrk="1"/>
            <a:r>
              <a:rPr lang="en-US" altLang="en-US" sz="2000">
                <a:solidFill>
                  <a:srgbClr val="95B1D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Proprietary and Confidential. © 2016, The HDF Group.</a:t>
            </a:r>
          </a:p>
        </p:txBody>
      </p:sp>
    </p:spTree>
    <p:extLst>
      <p:ext uri="{BB962C8B-B14F-4D97-AF65-F5344CB8AC3E}">
        <p14:creationId xmlns:p14="http://schemas.microsoft.com/office/powerpoint/2010/main" val="40263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 bwMode="auto">
          <a:xfrm>
            <a:off x="1689100" y="1347788"/>
            <a:ext cx="170561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pitchFamily="1" charset="0"/>
              </a:rPr>
              <a:t>Click to edit Master title style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body" idx="1"/>
          </p:nvPr>
        </p:nvSpPr>
        <p:spPr bwMode="auto">
          <a:xfrm>
            <a:off x="1689100" y="3276600"/>
            <a:ext cx="21005800" cy="916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pitchFamily="1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Light" pitchFamily="1" charset="0"/>
              </a:rPr>
              <a:t>Second level</a:t>
            </a:r>
          </a:p>
          <a:p>
            <a:pPr lvl="2"/>
            <a:r>
              <a:rPr lang="en-US" altLang="en-US">
                <a:sym typeface="Helvetica Light" pitchFamily="1" charset="0"/>
              </a:rPr>
              <a:t>Third level</a:t>
            </a:r>
          </a:p>
          <a:p>
            <a:pPr lvl="3"/>
            <a:r>
              <a:rPr lang="en-US" altLang="en-US">
                <a:sym typeface="Helvetica Light" pitchFamily="1" charset="0"/>
              </a:rPr>
              <a:t>Fourth level</a:t>
            </a:r>
          </a:p>
          <a:p>
            <a:pPr lvl="4"/>
            <a:r>
              <a:rPr lang="en-US" altLang="en-US">
                <a:sym typeface="Helvetica Light" pitchFamily="1" charset="0"/>
              </a:rPr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142783-7C25-46E4-AD90-554B15B39D11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04800" cy="13716000"/>
          </a:xfrm>
          <a:prstGeom prst="rect">
            <a:avLst/>
          </a:prstGeom>
          <a:solidFill>
            <a:srgbClr val="70B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CA300E5-BA97-4C72-A3A2-F896C4B9098D}"/>
              </a:ext>
            </a:extLst>
          </p:cNvPr>
          <p:cNvSpPr>
            <a:spLocks/>
          </p:cNvSpPr>
          <p:nvPr userDrawn="1"/>
        </p:nvSpPr>
        <p:spPr bwMode="auto">
          <a:xfrm>
            <a:off x="24079200" y="0"/>
            <a:ext cx="304800" cy="13716000"/>
          </a:xfrm>
          <a:prstGeom prst="rect">
            <a:avLst/>
          </a:prstGeom>
          <a:solidFill>
            <a:srgbClr val="70B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>
              <a:solidFill>
                <a:srgbClr val="FFFFFF"/>
              </a:solidFill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E9CE58E4-190D-4D9B-B107-E0B40837F63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997360" y="928588"/>
            <a:ext cx="3522317" cy="15654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905E218-69D3-4295-A00E-CB8BFED386AF}"/>
              </a:ext>
            </a:extLst>
          </p:cNvPr>
          <p:cNvSpPr/>
          <p:nvPr userDrawn="1"/>
        </p:nvSpPr>
        <p:spPr>
          <a:xfrm>
            <a:off x="598899" y="12851110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5EEBFCD-CF01-4BD7-BBAA-04F4E7F7A502}" type="slidenum">
              <a:rPr 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9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51" r:id="rId3"/>
    <p:sldLayoutId id="2147483649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154F86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463550" indent="-46355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tabLst/>
        <a:defRPr sz="50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1pPr>
      <a:lvl2pPr marL="914400" indent="-46355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40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2pPr>
      <a:lvl3pPr marL="1377950" indent="-46355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36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3pPr>
      <a:lvl4pPr marL="1828800" indent="-46355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32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4pPr>
      <a:lvl5pPr marL="2292350" indent="-46355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4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ortal.hdfgroup.org/display/HDF5/Collective+Calling+Requirements+in+Parallel+HDF5+Applications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ortal.hdfgroup.org/display/HDF5/General+Access+Properti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hdfgroup.org/display/HDF5/Introduction+to+Parallel+HDF5" TargetMode="External"/><Relationship Id="rId4" Type="http://schemas.openxmlformats.org/officeDocument/2006/relationships/hyperlink" Target="https://www.hdfgroup.org/category/webinar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ortal.hdfgroup.org/display/HDF5/HDF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HDFGroup/Tutorial.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FC722-1AE3-4D57-BABB-6EEA8C62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 </a:t>
            </a:r>
            <a:br>
              <a:rPr lang="en-US"/>
            </a:br>
            <a:r>
              <a:rPr lang="en-US"/>
              <a:t>Parallel HDF5 Tutorial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3062308-CCD0-4368-BCB1-94C3FC5EB2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October 13,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E4F0C24-47A6-4F36-AAEA-FD789B3471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58400" y="11357736"/>
            <a:ext cx="13487399" cy="1367663"/>
          </a:xfrm>
        </p:spPr>
        <p:txBody>
          <a:bodyPr/>
          <a:lstStyle/>
          <a:p>
            <a:r>
              <a:rPr lang="en-US"/>
              <a:t>Scot </a:t>
            </a:r>
            <a:r>
              <a:rPr lang="en-US" err="1"/>
              <a:t>Breitenfeld</a:t>
            </a:r>
            <a:r>
              <a:rPr lang="en-US"/>
              <a:t> and Elena </a:t>
            </a:r>
            <a:r>
              <a:rPr lang="en-US" err="1"/>
              <a:t>Pourmal</a:t>
            </a:r>
            <a:r>
              <a:rPr lang="en-US"/>
              <a:t>,  The HDF Group</a:t>
            </a:r>
          </a:p>
          <a:p>
            <a:r>
              <a:rPr lang="en-US"/>
              <a:t>Quincey </a:t>
            </a:r>
            <a:r>
              <a:rPr lang="en-US" err="1"/>
              <a:t>Koziol</a:t>
            </a:r>
            <a:r>
              <a:rPr lang="en-US"/>
              <a:t>,  NERSC</a:t>
            </a:r>
          </a:p>
        </p:txBody>
      </p:sp>
    </p:spTree>
    <p:extLst>
      <p:ext uri="{BB962C8B-B14F-4D97-AF65-F5344CB8AC3E}">
        <p14:creationId xmlns:p14="http://schemas.microsoft.com/office/powerpoint/2010/main" val="37056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EC34A5C-5C4A-4728-8E24-F6FB98A6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464" y="1371600"/>
            <a:ext cx="17056100" cy="727075"/>
          </a:xfrm>
        </p:spPr>
        <p:txBody>
          <a:bodyPr/>
          <a:lstStyle/>
          <a:p>
            <a:r>
              <a:rPr lang="en-US"/>
              <a:t>Writing HDF5 dataset by columns using chunking and compression</a:t>
            </a:r>
            <a:br>
              <a:rPr lang="en-US"/>
            </a:br>
            <a:r>
              <a:rPr lang="en-US">
                <a:latin typeface="Consolas" charset="0"/>
                <a:ea typeface="Consolas" charset="0"/>
                <a:cs typeface="Consolas" charset="0"/>
              </a:rPr>
              <a:t>h5par_ex1c.c and h5par_ex1d.c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FA48D2-F749-497B-9CE4-3FAE45138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100" y="3276599"/>
            <a:ext cx="15303500" cy="9441045"/>
          </a:xfrm>
        </p:spPr>
        <p:txBody>
          <a:bodyPr/>
          <a:lstStyle/>
          <a:p>
            <a:r>
              <a:rPr lang="en-US"/>
              <a:t>Try it:</a:t>
            </a:r>
          </a:p>
          <a:p>
            <a:pPr lvl="1"/>
            <a:r>
              <a:rPr lang="en-US"/>
              <a:t>Compare the content of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h5_ex1a.c</a:t>
            </a:r>
            <a:r>
              <a:rPr lang="en-US"/>
              <a:t> and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h5par_ex1c.c</a:t>
            </a:r>
          </a:p>
          <a:p>
            <a:pPr lvl="1"/>
            <a:r>
              <a:rPr lang="en-US"/>
              <a:t>Run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h5par_ex1c.c</a:t>
            </a:r>
          </a:p>
          <a:p>
            <a:pPr lvl="1"/>
            <a:r>
              <a:rPr lang="en-US">
                <a:latin typeface="Helvetica"/>
                <a:cs typeface="Helvetica"/>
              </a:rPr>
              <a:t>Compare the content of </a:t>
            </a:r>
            <a:r>
              <a:rPr lang="en-US">
                <a:latin typeface="Consolas"/>
                <a:ea typeface="Consolas" charset="0"/>
                <a:cs typeface="Consolas" charset="0"/>
              </a:rPr>
              <a:t>h5_ex1c.c</a:t>
            </a:r>
            <a:r>
              <a:rPr lang="en-US">
                <a:latin typeface="Helvetica"/>
                <a:cs typeface="Helvetica"/>
              </a:rPr>
              <a:t> and </a:t>
            </a:r>
            <a:r>
              <a:rPr lang="en-US">
                <a:latin typeface="Consolas"/>
                <a:ea typeface="Consolas" charset="0"/>
                <a:cs typeface="Consolas" charset="0"/>
              </a:rPr>
              <a:t>h5par_ex1d.c</a:t>
            </a:r>
            <a:r>
              <a:rPr lang="en-US">
                <a:latin typeface="Helvetica"/>
                <a:cs typeface="Helvetica"/>
              </a:rPr>
              <a:t> </a:t>
            </a:r>
            <a:endParaRPr lang="en-US"/>
          </a:p>
          <a:p>
            <a:pPr lvl="2"/>
            <a:r>
              <a:rPr lang="en-US"/>
              <a:t>See how to set compression for parallel applications</a:t>
            </a:r>
          </a:p>
          <a:p>
            <a:pPr lvl="1"/>
            <a:r>
              <a:rPr lang="en-US"/>
              <a:t>Run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h5par_ex1d </a:t>
            </a:r>
            <a:r>
              <a:rPr lang="en-US"/>
              <a:t>and check the sizes of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h5par_ex1c.h5</a:t>
            </a:r>
            <a:r>
              <a:rPr lang="en-US"/>
              <a:t> and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h5par_ex1d.h5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Points to remember </a:t>
            </a:r>
          </a:p>
          <a:p>
            <a:pPr lvl="1"/>
            <a:r>
              <a:rPr lang="en-US">
                <a:solidFill>
                  <a:schemeClr val="accent6"/>
                </a:solidFill>
              </a:rPr>
              <a:t>I/O is performed on the </a:t>
            </a:r>
            <a:r>
              <a:rPr lang="en-US" i="1">
                <a:solidFill>
                  <a:schemeClr val="accent6"/>
                </a:solidFill>
              </a:rPr>
              <a:t>whole</a:t>
            </a:r>
            <a:r>
              <a:rPr lang="en-US">
                <a:solidFill>
                  <a:schemeClr val="accent6"/>
                </a:solidFill>
              </a:rPr>
              <a:t> chunk</a:t>
            </a:r>
          </a:p>
          <a:p>
            <a:pPr lvl="1"/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Use chunks of at least 10-100MB (limit for chunk size is 4GB)</a:t>
            </a:r>
          </a:p>
          <a:p>
            <a:pPr lvl="1"/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Think about chunk sizes if data must be read back</a:t>
            </a:r>
          </a:p>
          <a:p>
            <a:pPr lvl="1"/>
            <a:r>
              <a:rPr lang="en-US">
                <a:solidFill>
                  <a:schemeClr val="accent6"/>
                </a:solidFill>
              </a:rPr>
              <a:t>Compression requires </a:t>
            </a:r>
            <a:r>
              <a:rPr lang="en-US" i="1">
                <a:solidFill>
                  <a:schemeClr val="accent6"/>
                </a:solidFill>
              </a:rPr>
              <a:t>collective </a:t>
            </a:r>
            <a:r>
              <a:rPr lang="en-US">
                <a:solidFill>
                  <a:schemeClr val="accent6"/>
                </a:solidFill>
              </a:rPr>
              <a:t>raw data I/O</a:t>
            </a:r>
          </a:p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138406" y="2279371"/>
            <a:ext cx="3750893" cy="11104066"/>
            <a:chOff x="19261505" y="3276600"/>
            <a:chExt cx="3217493" cy="9525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1505" y="3819714"/>
              <a:ext cx="3217493" cy="8296086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19566305" y="3276600"/>
              <a:ext cx="1066800" cy="9525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294545" y="12801600"/>
            <a:ext cx="4556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Each column is a chunk</a:t>
            </a:r>
          </a:p>
        </p:txBody>
      </p:sp>
    </p:spTree>
    <p:extLst>
      <p:ext uri="{BB962C8B-B14F-4D97-AF65-F5344CB8AC3E}">
        <p14:creationId xmlns:p14="http://schemas.microsoft.com/office/powerpoint/2010/main" val="10961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/>
                <a:cs typeface="Helvetica"/>
              </a:rPr>
              <a:t>Creating HDF5 file structure: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nsolas"/>
                <a:ea typeface="Consolas" charset="0"/>
                <a:cs typeface="Consolas" charset="0"/>
              </a:rPr>
              <a:t>h5par_ex2a.c and h5par_ex2b.c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3236912"/>
            <a:ext cx="20928445" cy="9169400"/>
          </a:xfrm>
        </p:spPr>
        <p:txBody>
          <a:bodyPr/>
          <a:lstStyle/>
          <a:p>
            <a:r>
              <a:rPr lang="en-US"/>
              <a:t>Try it:</a:t>
            </a:r>
          </a:p>
          <a:p>
            <a:pPr lvl="1"/>
            <a:r>
              <a:rPr lang="en-US">
                <a:latin typeface="Helvetica"/>
                <a:cs typeface="Helvetica"/>
              </a:rPr>
              <a:t>Let’s try to create the file structure shown here</a:t>
            </a:r>
          </a:p>
          <a:p>
            <a:pPr lvl="1"/>
            <a:r>
              <a:rPr lang="en-US"/>
              <a:t>Compare the content of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h5_ex2a.c </a:t>
            </a:r>
            <a:r>
              <a:rPr lang="en-US"/>
              <a:t>and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h5par_ex2b.c</a:t>
            </a:r>
          </a:p>
          <a:p>
            <a:pPr lvl="1"/>
            <a:r>
              <a:rPr lang="en-US"/>
              <a:t>Run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h5par_ex2a</a:t>
            </a:r>
            <a:r>
              <a:rPr lang="en-US"/>
              <a:t> and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h5par_ex2b</a:t>
            </a:r>
          </a:p>
          <a:p>
            <a:pPr lvl="1"/>
            <a:r>
              <a:rPr lang="en-US"/>
              <a:t>Run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h5dump -H h5par_ex2a.h5 </a:t>
            </a:r>
            <a:r>
              <a:rPr lang="en-US"/>
              <a:t>and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h5dump -H h5par_ex2b.h5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Points to remember </a:t>
            </a:r>
          </a:p>
          <a:p>
            <a:pPr lvl="1"/>
            <a:r>
              <a:rPr lang="en-US">
                <a:solidFill>
                  <a:schemeClr val="accent6"/>
                </a:solidFill>
              </a:rPr>
              <a:t>Any operations that change HDF5 file structure or HDF5 metadata requires collective operations</a:t>
            </a:r>
          </a:p>
          <a:p>
            <a:pPr lvl="1"/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See HDF5 documentation, General Topics in HDF5, Parallel HDF5 </a:t>
            </a:r>
            <a:r>
              <a:rPr lang="en-US">
                <a:solidFill>
                  <a:schemeClr val="accent6"/>
                </a:solidFill>
                <a:latin typeface="Helvetica"/>
                <a:cs typeface="Helvetica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https://portal.hdfgroup.org/display/HDF5/Collective+Calling+Requirements+in+Parallel+HDF5+Applications</a:t>
            </a:r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 </a:t>
            </a:r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625" y="2483862"/>
            <a:ext cx="801884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4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02871" y="1347788"/>
            <a:ext cx="17056100" cy="727075"/>
          </a:xfrm>
        </p:spPr>
        <p:txBody>
          <a:bodyPr/>
          <a:lstStyle/>
          <a:p>
            <a:r>
              <a:rPr lang="en-US">
                <a:latin typeface="Helvetica"/>
                <a:cs typeface="Helvetica"/>
              </a:rPr>
              <a:t>Reading HDF5 file structure: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nsolas"/>
                <a:ea typeface="Consolas" charset="0"/>
                <a:cs typeface="Consolas" charset="0"/>
              </a:rPr>
              <a:t>h5par_ex2c.c</a:t>
            </a:r>
            <a:endParaRPr lang="en-US">
              <a:latin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 it:</a:t>
            </a:r>
          </a:p>
          <a:p>
            <a:pPr lvl="1"/>
            <a:r>
              <a:rPr lang="en-US">
                <a:latin typeface="Helvetica"/>
                <a:cs typeface="Helvetica"/>
              </a:rPr>
              <a:t>See </a:t>
            </a:r>
            <a:r>
              <a:rPr lang="en-US">
                <a:latin typeface="Consolas"/>
                <a:ea typeface="Consolas" charset="0"/>
                <a:cs typeface="Consolas" charset="0"/>
              </a:rPr>
              <a:t>h5par_ex2c.c</a:t>
            </a:r>
            <a:r>
              <a:rPr lang="en-US">
                <a:latin typeface="Helvetica"/>
                <a:cs typeface="Helvetica"/>
              </a:rPr>
              <a:t> for how to read HDF5 metadata independently</a:t>
            </a:r>
          </a:p>
          <a:p>
            <a:pPr lvl="1"/>
            <a:r>
              <a:rPr lang="en-US"/>
              <a:t>Run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h5par_ex2c 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Points to remember </a:t>
            </a:r>
          </a:p>
          <a:p>
            <a:pPr lvl="1"/>
            <a:r>
              <a:rPr lang="en-US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H5Fopen</a:t>
            </a:r>
            <a:r>
              <a:rPr lang="en-US">
                <a:solidFill>
                  <a:schemeClr val="accent6"/>
                </a:solidFill>
              </a:rPr>
              <a:t> is </a:t>
            </a:r>
            <a:r>
              <a:rPr lang="en-US" b="1" i="1">
                <a:solidFill>
                  <a:schemeClr val="accent6"/>
                </a:solidFill>
              </a:rPr>
              <a:t>always a collective </a:t>
            </a:r>
            <a:r>
              <a:rPr lang="en-US" i="1">
                <a:solidFill>
                  <a:schemeClr val="accent6"/>
                </a:solidFill>
              </a:rPr>
              <a:t>call</a:t>
            </a:r>
          </a:p>
          <a:p>
            <a:pPr lvl="1"/>
            <a:r>
              <a:rPr lang="en-US">
                <a:solidFill>
                  <a:schemeClr val="accent6"/>
                </a:solidFill>
                <a:latin typeface="Consolas"/>
                <a:ea typeface="Consolas" charset="0"/>
                <a:cs typeface="Consolas" charset="0"/>
              </a:rPr>
              <a:t>H5G/D/</a:t>
            </a:r>
            <a:r>
              <a:rPr lang="en-US" err="1">
                <a:solidFill>
                  <a:schemeClr val="accent6"/>
                </a:solidFill>
                <a:latin typeface="Consolas"/>
                <a:ea typeface="Consolas" charset="0"/>
                <a:cs typeface="Consolas" charset="0"/>
              </a:rPr>
              <a:t>Aopen</a:t>
            </a:r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 calls </a:t>
            </a:r>
            <a:r>
              <a:rPr lang="en-US" b="1" i="1">
                <a:solidFill>
                  <a:schemeClr val="accent6"/>
                </a:solidFill>
                <a:latin typeface="Helvetica"/>
                <a:cs typeface="Helvetica"/>
              </a:rPr>
              <a:t>can be independent </a:t>
            </a:r>
            <a:r>
              <a:rPr lang="en-US" b="1">
                <a:solidFill>
                  <a:schemeClr val="accent6"/>
                </a:solidFill>
                <a:latin typeface="Helvetica"/>
                <a:cs typeface="Helvetica"/>
              </a:rPr>
              <a:t>if the file structure is not modified </a:t>
            </a:r>
            <a:endParaRPr lang="en-US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7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295400"/>
            <a:ext cx="17056100" cy="1676400"/>
          </a:xfrm>
        </p:spPr>
        <p:txBody>
          <a:bodyPr/>
          <a:lstStyle/>
          <a:p>
            <a:r>
              <a:rPr lang="en-US">
                <a:latin typeface="Helvetica"/>
                <a:cs typeface="Helvetica"/>
              </a:rPr>
              <a:t>Using independent H5Dopen to write data from each MPI rank: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nsolas"/>
                <a:ea typeface="Consolas" charset="0"/>
                <a:cs typeface="Consolas" charset="0"/>
              </a:rPr>
              <a:t>h5par_ex2d.c h5par_ex2e.c</a:t>
            </a:r>
            <a:endParaRPr lang="en-US">
              <a:latin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89100" y="3937000"/>
            <a:ext cx="21005800" cy="9169400"/>
          </a:xfrm>
        </p:spPr>
        <p:txBody>
          <a:bodyPr/>
          <a:lstStyle/>
          <a:p>
            <a:r>
              <a:rPr lang="en-US"/>
              <a:t>Try it:</a:t>
            </a:r>
          </a:p>
          <a:p>
            <a:pPr lvl="1"/>
            <a:r>
              <a:rPr lang="en-US">
                <a:latin typeface="Helvetica"/>
                <a:cs typeface="Helvetica"/>
              </a:rPr>
              <a:t>Review </a:t>
            </a:r>
            <a:r>
              <a:rPr lang="en-US">
                <a:latin typeface="Consolas"/>
                <a:cs typeface="Helvetica"/>
              </a:rPr>
              <a:t>h5par</a:t>
            </a:r>
            <a:r>
              <a:rPr lang="en-US">
                <a:latin typeface="Consolas"/>
                <a:ea typeface="Consolas" charset="0"/>
                <a:cs typeface="Consolas" charset="0"/>
              </a:rPr>
              <a:t>_ex2d.c</a:t>
            </a:r>
            <a:r>
              <a:rPr lang="en-US">
                <a:latin typeface="Helvetica"/>
                <a:cs typeface="Helvetica"/>
              </a:rPr>
              <a:t> and </a:t>
            </a:r>
            <a:r>
              <a:rPr lang="en-US">
                <a:latin typeface="Consolas"/>
                <a:ea typeface="Consolas" charset="0"/>
                <a:cs typeface="Consolas" charset="0"/>
              </a:rPr>
              <a:t>h5par_ex2e.c</a:t>
            </a:r>
            <a:r>
              <a:rPr lang="en-US">
                <a:latin typeface="Helvetica"/>
                <a:cs typeface="Helvetica"/>
              </a:rPr>
              <a:t> for how to create datasets and to write them independently from each MPI rank</a:t>
            </a:r>
          </a:p>
          <a:p>
            <a:pPr lvl="1"/>
            <a:r>
              <a:rPr lang="en-US"/>
              <a:t>Run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h5par_ex2d</a:t>
            </a:r>
            <a:r>
              <a:rPr lang="en-US"/>
              <a:t> and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h5par_ex2e</a:t>
            </a:r>
          </a:p>
          <a:p>
            <a:pPr lvl="1"/>
            <a:r>
              <a:rPr lang="en-US">
                <a:latin typeface="Helvetica"/>
                <a:cs typeface="Helvetica"/>
              </a:rPr>
              <a:t>Use </a:t>
            </a:r>
            <a:r>
              <a:rPr lang="en-US">
                <a:latin typeface="Consolas"/>
                <a:ea typeface="Consolas" charset="0"/>
                <a:cs typeface="Consolas" charset="0"/>
              </a:rPr>
              <a:t>h5dump h5par_ex2d.h5 </a:t>
            </a:r>
            <a:r>
              <a:rPr lang="en-US">
                <a:latin typeface="Helvetica"/>
                <a:cs typeface="Helvetica"/>
              </a:rPr>
              <a:t>to check the content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Points to remember </a:t>
            </a:r>
          </a:p>
          <a:p>
            <a:pPr lvl="1"/>
            <a:r>
              <a:rPr lang="en-US">
                <a:solidFill>
                  <a:schemeClr val="accent6"/>
                </a:solidFill>
              </a:rPr>
              <a:t>Use </a:t>
            </a:r>
            <a:r>
              <a:rPr lang="en-US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H5Pset_alloc_time</a:t>
            </a:r>
            <a:r>
              <a:rPr lang="en-US">
                <a:solidFill>
                  <a:schemeClr val="accent6"/>
                </a:solidFill>
              </a:rPr>
              <a:t> dataset creation property and </a:t>
            </a:r>
            <a:r>
              <a:rPr lang="en-US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H5D_ALLOC_TIME_EARLY</a:t>
            </a:r>
            <a:r>
              <a:rPr lang="en-US">
                <a:solidFill>
                  <a:schemeClr val="accent6"/>
                </a:solidFill>
              </a:rPr>
              <a:t> to allocate space in the file</a:t>
            </a:r>
          </a:p>
          <a:p>
            <a:pPr lvl="1"/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Shown approach </a:t>
            </a:r>
            <a:r>
              <a:rPr lang="en-US" u="sng">
                <a:solidFill>
                  <a:schemeClr val="accent6"/>
                </a:solidFill>
                <a:latin typeface="Helvetica"/>
                <a:cs typeface="Helvetica"/>
              </a:rPr>
              <a:t>cannot </a:t>
            </a:r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be applied to </a:t>
            </a:r>
            <a:r>
              <a:rPr lang="en-US" i="1">
                <a:solidFill>
                  <a:schemeClr val="accent6"/>
                </a:solidFill>
                <a:latin typeface="Helvetica"/>
                <a:cs typeface="Helvetica"/>
              </a:rPr>
              <a:t>extensible</a:t>
            </a:r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 and </a:t>
            </a:r>
            <a:r>
              <a:rPr lang="en-US" i="1">
                <a:solidFill>
                  <a:schemeClr val="accent6"/>
                </a:solidFill>
                <a:latin typeface="Helvetica"/>
                <a:cs typeface="Helvetica"/>
              </a:rPr>
              <a:t>compressed</a:t>
            </a:r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 datasets</a:t>
            </a:r>
          </a:p>
        </p:txBody>
      </p:sp>
    </p:spTree>
    <p:extLst>
      <p:ext uri="{BB962C8B-B14F-4D97-AF65-F5344CB8AC3E}">
        <p14:creationId xmlns:p14="http://schemas.microsoft.com/office/powerpoint/2010/main" val="79050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295400"/>
            <a:ext cx="17056100" cy="1676400"/>
          </a:xfrm>
        </p:spPr>
        <p:txBody>
          <a:bodyPr/>
          <a:lstStyle/>
          <a:p>
            <a:r>
              <a:rPr lang="en-US">
                <a:latin typeface="Helvetica"/>
                <a:cs typeface="Helvetica"/>
              </a:rPr>
              <a:t>Avoid MD storm writes and reads: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nsolas"/>
                <a:ea typeface="Consolas" charset="0"/>
                <a:cs typeface="Consolas" charset="0"/>
              </a:rPr>
              <a:t>h5par_comparison</a:t>
            </a:r>
            <a:endParaRPr lang="en-US">
              <a:latin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89100" y="2944091"/>
            <a:ext cx="22183436" cy="9933709"/>
          </a:xfrm>
        </p:spPr>
        <p:txBody>
          <a:bodyPr/>
          <a:lstStyle/>
          <a:p>
            <a:r>
              <a:rPr lang="en-US"/>
              <a:t>Try it:</a:t>
            </a:r>
          </a:p>
          <a:p>
            <a:pPr lvl="1"/>
            <a:r>
              <a:rPr lang="en-US">
                <a:latin typeface="Helvetica"/>
                <a:cs typeface="Helvetica"/>
              </a:rPr>
              <a:t>Review </a:t>
            </a:r>
            <a:r>
              <a:rPr lang="en-US">
                <a:latin typeface="Consolas"/>
                <a:cs typeface="Helvetica"/>
              </a:rPr>
              <a:t>h5par</a:t>
            </a:r>
            <a:r>
              <a:rPr lang="en-US">
                <a:latin typeface="Consolas"/>
                <a:ea typeface="Consolas" charset="0"/>
                <a:cs typeface="Consolas" charset="0"/>
              </a:rPr>
              <a:t>_comparison.c</a:t>
            </a:r>
            <a:r>
              <a:rPr lang="en-US">
                <a:latin typeface="Helvetica"/>
                <a:cs typeface="Helvetica"/>
              </a:rPr>
              <a:t>; it creates a dataset and writes it with hyperslabs using all ranks</a:t>
            </a:r>
          </a:p>
          <a:p>
            <a:pPr lvl="1"/>
            <a:r>
              <a:rPr lang="en-US">
                <a:latin typeface="Helvetica"/>
                <a:cs typeface="Helvetica"/>
              </a:rPr>
              <a:t>Notice that multiple ranks access the </a:t>
            </a:r>
            <a:r>
              <a:rPr lang="en-US" b="1" i="1">
                <a:latin typeface="Helvetica"/>
                <a:cs typeface="Helvetica"/>
              </a:rPr>
              <a:t>same</a:t>
            </a:r>
            <a:r>
              <a:rPr lang="en-US">
                <a:latin typeface="Helvetica"/>
                <a:cs typeface="Helvetica"/>
              </a:rPr>
              <a:t> HDF5 metadata when creating a file and a dataset, and again when opening the file and the dataset. (Performance may suffer!)</a:t>
            </a:r>
          </a:p>
          <a:p>
            <a:pPr lvl="1"/>
            <a:r>
              <a:rPr lang="en-US">
                <a:latin typeface="Helvetica"/>
                <a:cs typeface="Helvetica"/>
              </a:rPr>
              <a:t>Run </a:t>
            </a:r>
            <a:r>
              <a:rPr lang="en-US">
                <a:latin typeface="Consolas"/>
                <a:ea typeface="Consolas" charset="0"/>
                <a:cs typeface="Consolas" charset="0"/>
              </a:rPr>
              <a:t>h5par_comparison</a:t>
            </a:r>
            <a:r>
              <a:rPr lang="en-US">
                <a:latin typeface="Helvetica"/>
                <a:cs typeface="Helvetica"/>
              </a:rPr>
              <a:t>, </a:t>
            </a:r>
            <a:r>
              <a:rPr lang="en-US">
                <a:latin typeface="Consolas"/>
                <a:ea typeface="Consolas" charset="0"/>
                <a:cs typeface="Consolas" charset="0"/>
              </a:rPr>
              <a:t>h5par-comparison-collmd </a:t>
            </a:r>
            <a:r>
              <a:rPr lang="en-US">
                <a:latin typeface="Helvetica"/>
                <a:cs typeface="Helvetica"/>
              </a:rPr>
              <a:t>and </a:t>
            </a:r>
            <a:r>
              <a:rPr lang="en-US">
                <a:latin typeface="Consolas"/>
                <a:ea typeface="Consolas" charset="0"/>
                <a:cs typeface="Consolas" charset="0"/>
              </a:rPr>
              <a:t>h5par-comparison-collio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Points to remember </a:t>
            </a:r>
          </a:p>
          <a:p>
            <a:pPr lvl="1"/>
            <a:r>
              <a:rPr lang="en-US">
                <a:solidFill>
                  <a:schemeClr val="accent6"/>
                </a:solidFill>
              </a:rPr>
              <a:t>When all ranks access the same objects in HDF5 file avoid “metadata write/read storm” by using </a:t>
            </a:r>
            <a:r>
              <a:rPr lang="en-US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H5Pset_all_coll_metadata_ops</a:t>
            </a:r>
            <a:r>
              <a:rPr lang="en-US">
                <a:solidFill>
                  <a:schemeClr val="accent6"/>
                </a:solidFill>
              </a:rPr>
              <a:t> and  </a:t>
            </a:r>
            <a:r>
              <a:rPr lang="en-US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H5Pset_coll_metadata_write</a:t>
            </a:r>
          </a:p>
          <a:p>
            <a:pPr lvl="1"/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See</a:t>
            </a:r>
            <a:r>
              <a:rPr lang="en-US" b="1">
                <a:solidFill>
                  <a:schemeClr val="accent6"/>
                </a:solidFill>
                <a:latin typeface="Helvetica"/>
                <a:cs typeface="Helvetica"/>
              </a:rPr>
              <a:t>  </a:t>
            </a:r>
            <a:r>
              <a:rPr lang="en-US">
                <a:solidFill>
                  <a:schemeClr val="accent6"/>
                </a:solidFill>
                <a:latin typeface="Helvetica"/>
                <a:cs typeface="Helvetica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https://portal.hdfgroup.org/display/HDF5/General+Access+Properties</a:t>
            </a:r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 </a:t>
            </a:r>
            <a:endParaRPr lang="en-US">
              <a:solidFill>
                <a:schemeClr val="accent6"/>
              </a:solidFill>
            </a:endParaRPr>
          </a:p>
          <a:p>
            <a:pPr lvl="1"/>
            <a:r>
              <a:rPr lang="en-US">
                <a:solidFill>
                  <a:schemeClr val="accent6"/>
                </a:solidFill>
              </a:rPr>
              <a:t>Other hints:</a:t>
            </a:r>
          </a:p>
          <a:p>
            <a:pPr lvl="2"/>
            <a:r>
              <a:rPr lang="en-US">
                <a:solidFill>
                  <a:schemeClr val="accent6"/>
                </a:solidFill>
              </a:rPr>
              <a:t>Use HDF5 1.10.7 and later to use optimizations when reading the entire dataset by all MPI ranks</a:t>
            </a:r>
          </a:p>
          <a:p>
            <a:pPr lvl="2"/>
            <a:r>
              <a:rPr lang="en-US">
                <a:solidFill>
                  <a:schemeClr val="accent6"/>
                </a:solidFill>
              </a:rPr>
              <a:t>Use compact storage for a small dataset (order of KBs) and when reading/writing the dataset by all MPI ranks along with optimization above to avoid metadata storm</a:t>
            </a:r>
          </a:p>
        </p:txBody>
      </p:sp>
    </p:spTree>
    <p:extLst>
      <p:ext uri="{BB962C8B-B14F-4D97-AF65-F5344CB8AC3E}">
        <p14:creationId xmlns:p14="http://schemas.microsoft.com/office/powerpoint/2010/main" val="89113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692" y="7228647"/>
            <a:ext cx="21031200" cy="904875"/>
          </a:xfrm>
        </p:spPr>
        <p:txBody>
          <a:bodyPr/>
          <a:lstStyle/>
          <a:p>
            <a:r>
              <a:rPr lang="en-US"/>
              <a:t>Questions &amp; Comments?</a:t>
            </a:r>
          </a:p>
        </p:txBody>
      </p:sp>
      <p:pic>
        <p:nvPicPr>
          <p:cNvPr id="4" name="Picture 3" descr="pasted-image.pdf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3400"/>
            <a:ext cx="243840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14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39540A-BD0D-439E-8FA0-5A8DD21A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Tutorial assumes basic knowledge of</a:t>
            </a:r>
          </a:p>
          <a:p>
            <a:pPr lvl="1"/>
            <a:r>
              <a:rPr lang="en-US"/>
              <a:t>HDF5</a:t>
            </a:r>
          </a:p>
          <a:p>
            <a:pPr lvl="1"/>
            <a:r>
              <a:rPr lang="en-US"/>
              <a:t>MPI and MPI I/O</a:t>
            </a:r>
          </a:p>
          <a:p>
            <a:pPr lvl="2"/>
            <a:r>
              <a:rPr lang="en-US"/>
              <a:t>Concept of independent and collective I/O</a:t>
            </a:r>
          </a:p>
          <a:p>
            <a:pPr lvl="1"/>
            <a:r>
              <a:rPr lang="en-US"/>
              <a:t>C </a:t>
            </a:r>
          </a:p>
          <a:p>
            <a:r>
              <a:rPr lang="en-US"/>
              <a:t>Access to HPC resource is provided by The HDF Group</a:t>
            </a:r>
          </a:p>
          <a:p>
            <a:pPr marL="2286000" lvl="5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39540A-BD0D-439E-8FA0-5A8DD21A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 a quick introduction to parallel HDF5 capabilities </a:t>
            </a:r>
          </a:p>
          <a:p>
            <a:r>
              <a:rPr lang="en-US"/>
              <a:t>Help to avoid common mistakes when using parallel HDF5 library</a:t>
            </a:r>
          </a:p>
          <a:p>
            <a:pPr lvl="1"/>
            <a:r>
              <a:rPr lang="en-US"/>
              <a:t>For more information, check The HDF Group support portal and recent Webinars</a:t>
            </a:r>
          </a:p>
          <a:p>
            <a:pPr marL="914400" lvl="2" indent="0">
              <a:buNone/>
            </a:pPr>
            <a:r>
              <a:rPr lang="en-US" sz="4600">
                <a:latin typeface="Helvetica"/>
                <a:cs typeface="Helvetica"/>
                <a:hlinkClick r:id="rId2"/>
              </a:rPr>
              <a:t>https://portal.hdfgroup.org/display/HDF5/HDF5</a:t>
            </a:r>
            <a:endParaRPr lang="en-US" sz="4600">
              <a:latin typeface="Helvetica"/>
              <a:cs typeface="Helvetica"/>
            </a:endParaRPr>
          </a:p>
          <a:p>
            <a:pPr marL="914400" lvl="2" indent="0">
              <a:buNone/>
            </a:pPr>
            <a:r>
              <a:rPr lang="en-US" sz="4600">
                <a:latin typeface="Helvetica"/>
                <a:cs typeface="Helvetica"/>
                <a:hlinkClick r:id="rId3"/>
              </a:rPr>
              <a:t>https://portal.hdfgroup.org/display/HDF5/Introduction+to+Parallel+HDF5</a:t>
            </a:r>
            <a:r>
              <a:rPr lang="en-US" sz="4600">
                <a:latin typeface="Helvetica"/>
                <a:cs typeface="Helvetica"/>
              </a:rPr>
              <a:t> </a:t>
            </a:r>
          </a:p>
          <a:p>
            <a:pPr marL="914400" lvl="2" indent="0">
              <a:buNone/>
            </a:pPr>
            <a:r>
              <a:rPr lang="en-US" sz="4600">
                <a:latin typeface="Helvetica"/>
                <a:cs typeface="Helvetica"/>
                <a:hlinkClick r:id="rId4"/>
              </a:rPr>
              <a:t>https://www.hdfgroup.org/category/webinar/</a:t>
            </a:r>
            <a:r>
              <a:rPr lang="en-US" sz="4600">
                <a:latin typeface="Helvetica"/>
                <a:cs typeface="Helvetica"/>
              </a:rPr>
              <a:t> </a:t>
            </a:r>
            <a:endParaRPr lang="en-US" sz="5000"/>
          </a:p>
          <a:p>
            <a:r>
              <a:rPr lang="en-US">
                <a:latin typeface="Helvetica"/>
                <a:cs typeface="Helvetica"/>
              </a:rPr>
              <a:t>Provide an opportunity to explore state-of-the-art HPC cluster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2286000" lvl="5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4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39540A-BD0D-439E-8FA0-5A8DD21A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/>
                <a:cs typeface="Helvetica"/>
              </a:rPr>
              <a:t>You should have a better understanding of</a:t>
            </a:r>
            <a:endParaRPr lang="en-US"/>
          </a:p>
          <a:p>
            <a:pPr lvl="1"/>
            <a:r>
              <a:rPr lang="en-US">
                <a:latin typeface="Helvetica"/>
                <a:cs typeface="Helvetica"/>
              </a:rPr>
              <a:t>How to use parallel HDF5 library</a:t>
            </a:r>
          </a:p>
          <a:p>
            <a:pPr lvl="1"/>
            <a:r>
              <a:rPr lang="en-US"/>
              <a:t>When to use collective or independent raw data I/O</a:t>
            </a:r>
          </a:p>
          <a:p>
            <a:pPr lvl="1"/>
            <a:r>
              <a:rPr lang="en-US"/>
              <a:t>How to avoid HDF5 “metadata storm”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2286000" lvl="5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  <a:latin typeface="Helvetica"/>
                <a:cs typeface="Helvetica"/>
              </a:rPr>
              <a:t>Tutorial programs and how to run them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/>
                <a:cs typeface="Helvetica"/>
              </a:rPr>
              <a:t>Get Tutorial examples</a:t>
            </a:r>
            <a:endParaRPr lang="en-US"/>
          </a:p>
          <a:p>
            <a:pPr marL="0" indent="0">
              <a:buNone/>
            </a:pPr>
            <a:r>
              <a:rPr lang="en-US">
                <a:latin typeface="Helvetica"/>
                <a:cs typeface="Helvetica"/>
              </a:rPr>
              <a:t>        git clone </a:t>
            </a:r>
            <a:r>
              <a:rPr lang="en-US">
                <a:latin typeface="Helvetica"/>
                <a:cs typeface="Helvetica"/>
                <a:hlinkClick r:id="rId2"/>
              </a:rPr>
              <a:t>https://github.com/HDFGroup/Tutorial.git</a:t>
            </a:r>
            <a:r>
              <a:rPr lang="en-US">
                <a:latin typeface="Helvetica"/>
                <a:cs typeface="Helvetica"/>
              </a:rPr>
              <a:t> </a:t>
            </a:r>
            <a:endParaRPr lang="en-US"/>
          </a:p>
          <a:p>
            <a:pPr marL="0" indent="0">
              <a:buNone/>
            </a:pPr>
            <a:endParaRPr lang="en-US" sz="4400"/>
          </a:p>
          <a:p>
            <a:r>
              <a:rPr lang="en-US" err="1">
                <a:latin typeface="Helvetica"/>
                <a:cs typeface="Helvetica"/>
              </a:rPr>
              <a:t>README.txt</a:t>
            </a:r>
            <a:r>
              <a:rPr lang="en-US">
                <a:latin typeface="Helvetica"/>
                <a:cs typeface="Helvetica"/>
              </a:rPr>
              <a:t> has info about each example program</a:t>
            </a:r>
          </a:p>
          <a:p>
            <a:endParaRPr lang="en-US">
              <a:latin typeface="Helvetica"/>
              <a:cs typeface="Helvetica"/>
            </a:endParaRPr>
          </a:p>
          <a:p>
            <a:r>
              <a:rPr lang="en-US">
                <a:latin typeface="Helvetica"/>
                <a:cs typeface="Helvetica"/>
              </a:rPr>
              <a:t>To compile examples</a:t>
            </a:r>
          </a:p>
          <a:p>
            <a:pPr marL="463550" lvl="2" indent="0">
              <a:spcBef>
                <a:spcPts val="1000"/>
              </a:spcBef>
              <a:buNone/>
            </a:pP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Consolas"/>
                <a:cs typeface="Helvetica"/>
              </a:rPr>
              <a:t>spack load --first hdf5</a:t>
            </a:r>
          </a:p>
          <a:p>
            <a:pPr marL="463550" lvl="2" indent="0">
              <a:spcBef>
                <a:spcPts val="1000"/>
              </a:spcBef>
              <a:buNone/>
            </a:pP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Consolas"/>
                <a:cs typeface="Helvetica"/>
              </a:rPr>
              <a:t>make 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lvl="2" indent="0">
              <a:buNone/>
            </a:pPr>
            <a:endParaRPr lang="en-US" sz="4400" b="1">
              <a:solidFill>
                <a:schemeClr val="accent1">
                  <a:lumMod val="75000"/>
                </a:schemeClr>
              </a:solidFill>
              <a:latin typeface="Consolas"/>
            </a:endParaRPr>
          </a:p>
          <a:p>
            <a:r>
              <a:rPr lang="en-US"/>
              <a:t>To run examples </a:t>
            </a:r>
          </a:p>
          <a:p>
            <a:pPr marL="463550" lvl="2" indent="0">
              <a:spcBef>
                <a:spcPts val="1000"/>
              </a:spcBef>
              <a:buNone/>
            </a:pP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Consolas"/>
                <a:ea typeface="Consolas" charset="0"/>
                <a:cs typeface="Consolas" charset="0"/>
              </a:rPr>
              <a:t>srun –n 4 &lt;exec_name&gt;</a:t>
            </a:r>
          </a:p>
          <a:p>
            <a:pPr marL="463550" lvl="2" indent="0">
              <a:spcBef>
                <a:spcPts val="1000"/>
              </a:spcBef>
              <a:buNone/>
            </a:pPr>
            <a:endParaRPr lang="en-US" sz="4400" b="1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start!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0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HDF5 library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Raw data I/O</a:t>
            </a:r>
          </a:p>
          <a:p>
            <a:pPr lvl="1"/>
            <a:r>
              <a:rPr lang="en-US">
                <a:latin typeface="Helvetica"/>
                <a:cs typeface="Helvetica"/>
              </a:rPr>
              <a:t>All MPI ranks in communicator can write and read to / from the same or different datasets</a:t>
            </a:r>
          </a:p>
          <a:p>
            <a:r>
              <a:rPr lang="en-US"/>
              <a:t>HDF5 metadata operations</a:t>
            </a:r>
          </a:p>
          <a:p>
            <a:pPr lvl="1"/>
            <a:r>
              <a:rPr lang="en-US">
                <a:latin typeface="Helvetica"/>
                <a:cs typeface="Helvetica"/>
              </a:rPr>
              <a:t>All ranks in MPI communicator can access all objects in the HDF5 file</a:t>
            </a:r>
          </a:p>
          <a:p>
            <a:r>
              <a:rPr lang="en-US"/>
              <a:t>Parallel HDF5 library limitations</a:t>
            </a:r>
          </a:p>
          <a:p>
            <a:pPr lvl="1"/>
            <a:r>
              <a:rPr lang="en-US">
                <a:latin typeface="Helvetica"/>
                <a:cs typeface="Helvetica"/>
              </a:rPr>
              <a:t>Can’t create or write variable-length data</a:t>
            </a:r>
          </a:p>
          <a:p>
            <a:pPr lvl="1"/>
            <a:r>
              <a:rPr lang="en-US"/>
              <a:t>Doesn’t support SWMR mode</a:t>
            </a:r>
          </a:p>
          <a:p>
            <a:pPr lvl="1"/>
            <a:r>
              <a:rPr lang="en-US">
                <a:latin typeface="Helvetica"/>
                <a:cs typeface="Helvetica"/>
              </a:rPr>
              <a:t>Doesn’t support independent modifications of HDF5 file structure (HDF5 metadata)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/>
                <a:cs typeface="Helvetica"/>
              </a:rPr>
              <a:t>It is easy to start using  parallel HDF5: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nsolas"/>
                <a:ea typeface="Consolas" charset="0"/>
                <a:cs typeface="Consolas" charset="0"/>
              </a:rPr>
              <a:t>h5_ex0.c and h5par_ex0.c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89100" y="3276600"/>
            <a:ext cx="21005800" cy="9448800"/>
          </a:xfrm>
        </p:spPr>
        <p:txBody>
          <a:bodyPr/>
          <a:lstStyle/>
          <a:p>
            <a:r>
              <a:rPr lang="en-US">
                <a:latin typeface="Helvetica"/>
                <a:cs typeface="Helvetica"/>
              </a:rPr>
              <a:t>Steps to convert HDF5 application to use the parallel HDF5 library</a:t>
            </a:r>
          </a:p>
          <a:p>
            <a:pPr lvl="1"/>
            <a:r>
              <a:rPr lang="en-US"/>
              <a:t>Convert an application to use MPI </a:t>
            </a:r>
          </a:p>
          <a:p>
            <a:pPr lvl="1"/>
            <a:r>
              <a:rPr lang="en-US">
                <a:latin typeface="Helvetica"/>
                <a:cs typeface="Helvetica"/>
              </a:rPr>
              <a:t>Update </a:t>
            </a:r>
            <a:r>
              <a:rPr lang="en-US">
                <a:latin typeface="Consolas"/>
                <a:ea typeface="Consolas" charset="0"/>
                <a:cs typeface="Consolas" charset="0"/>
              </a:rPr>
              <a:t>H5Fcreate/open</a:t>
            </a:r>
            <a:r>
              <a:rPr lang="en-US">
                <a:latin typeface="Helvetica"/>
                <a:cs typeface="Helvetica"/>
              </a:rPr>
              <a:t> to use HDF5 </a:t>
            </a:r>
            <a:r>
              <a:rPr lang="en-US" i="1">
                <a:latin typeface="Helvetica"/>
                <a:cs typeface="Helvetica"/>
              </a:rPr>
              <a:t>MPI I/O</a:t>
            </a:r>
            <a:r>
              <a:rPr lang="en-US">
                <a:latin typeface="Helvetica"/>
                <a:cs typeface="Helvetica"/>
              </a:rPr>
              <a:t> virtual file driver (VFD)</a:t>
            </a:r>
          </a:p>
          <a:p>
            <a:pPr lvl="1"/>
            <a:r>
              <a:rPr lang="en-US">
                <a:latin typeface="Helvetica"/>
                <a:cs typeface="Helvetica"/>
              </a:rPr>
              <a:t>Use </a:t>
            </a:r>
            <a:r>
              <a:rPr lang="en-US">
                <a:latin typeface="Consolas"/>
                <a:ea typeface="Consolas" charset="0"/>
                <a:cs typeface="Consolas" charset="0"/>
              </a:rPr>
              <a:t>h5pcc</a:t>
            </a:r>
            <a:r>
              <a:rPr lang="en-US">
                <a:latin typeface="Helvetica"/>
                <a:cs typeface="Helvetica"/>
              </a:rPr>
              <a:t> compilation script to build application</a:t>
            </a:r>
          </a:p>
          <a:p>
            <a:pPr lvl="2"/>
            <a:r>
              <a:rPr lang="en-US">
                <a:latin typeface="Helvetica"/>
                <a:cs typeface="Helvetica"/>
              </a:rPr>
              <a:t>(found in the </a:t>
            </a:r>
            <a:r>
              <a:rPr lang="en-US">
                <a:latin typeface="Consolas"/>
                <a:ea typeface="Consolas" charset="0"/>
                <a:cs typeface="Consolas" charset="0"/>
              </a:rPr>
              <a:t>bin</a:t>
            </a:r>
            <a:r>
              <a:rPr lang="en-US">
                <a:latin typeface="Helvetica"/>
                <a:cs typeface="Helvetica"/>
              </a:rPr>
              <a:t> directory of parallel HDF5 library installation)</a:t>
            </a:r>
            <a:endParaRPr lang="en-US"/>
          </a:p>
          <a:p>
            <a:pPr lvl="1"/>
            <a:r>
              <a:rPr lang="en-US"/>
              <a:t>Run as you would run parallel applications on your HPC system</a:t>
            </a:r>
          </a:p>
          <a:p>
            <a:r>
              <a:rPr lang="en-US"/>
              <a:t>Try it:</a:t>
            </a:r>
          </a:p>
          <a:p>
            <a:pPr lvl="1"/>
            <a:r>
              <a:rPr lang="en-US">
                <a:latin typeface="Helvetica"/>
                <a:cs typeface="Helvetica"/>
              </a:rPr>
              <a:t>Compare the content of h5_ex0.c and h5par_ex0.c with </a:t>
            </a:r>
            <a:r>
              <a:rPr lang="en-US">
                <a:latin typeface="Consolas"/>
                <a:cs typeface="Helvetica"/>
              </a:rPr>
              <a:t>diff </a:t>
            </a:r>
            <a:r>
              <a:rPr lang="en-US">
                <a:latin typeface="Helvetica"/>
                <a:cs typeface="Helvetica"/>
              </a:rPr>
              <a:t>command </a:t>
            </a:r>
          </a:p>
          <a:p>
            <a:pPr lvl="1"/>
            <a:r>
              <a:rPr lang="en-US"/>
              <a:t>Run both examples</a:t>
            </a:r>
          </a:p>
          <a:p>
            <a:pPr lvl="1"/>
            <a:r>
              <a:rPr lang="en-US"/>
              <a:t>Use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h5dump</a:t>
            </a:r>
            <a:r>
              <a:rPr lang="en-US"/>
              <a:t> utility to examine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SDS.h5</a:t>
            </a:r>
            <a:r>
              <a:rPr lang="en-US"/>
              <a:t> and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SDSpar.h5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Points to remember </a:t>
            </a:r>
          </a:p>
          <a:p>
            <a:pPr lvl="1"/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There is no difference in HDF5 files created by the sequential or parallel HDF5 library</a:t>
            </a:r>
          </a:p>
          <a:p>
            <a:pPr lvl="1"/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Use HDF5 MPI I/O VFD to write / read HDF5 file in parallel</a:t>
            </a:r>
          </a:p>
        </p:txBody>
      </p:sp>
    </p:spTree>
    <p:extLst>
      <p:ext uri="{BB962C8B-B14F-4D97-AF65-F5344CB8AC3E}">
        <p14:creationId xmlns:p14="http://schemas.microsoft.com/office/powerpoint/2010/main" val="163445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/>
                <a:cs typeface="Helvetica"/>
              </a:rPr>
              <a:t>Writing HDF5 dataset by columns: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nsolas"/>
                <a:ea typeface="Consolas" charset="0"/>
                <a:cs typeface="Consolas" charset="0"/>
              </a:rPr>
              <a:t>h5_ex1.c, h5par_ex1a.c and h5par_ex1b.c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89100" y="2895600"/>
            <a:ext cx="17866590" cy="9169400"/>
          </a:xfrm>
        </p:spPr>
        <p:txBody>
          <a:bodyPr/>
          <a:lstStyle/>
          <a:p>
            <a:r>
              <a:rPr lang="en-US">
                <a:latin typeface="Helvetica"/>
                <a:cs typeface="Helvetica"/>
              </a:rPr>
              <a:t>How to convert HDF5 application to use parallel HDF5 library</a:t>
            </a:r>
          </a:p>
          <a:p>
            <a:pPr lvl="1"/>
            <a:r>
              <a:rPr lang="en-US">
                <a:latin typeface="Helvetica"/>
                <a:cs typeface="Helvetica"/>
              </a:rPr>
              <a:t>Assign data to each MPI rank (vs. looping through parts of data to write / read) using HDF5 </a:t>
            </a:r>
            <a:r>
              <a:rPr lang="en-US" err="1">
                <a:latin typeface="Helvetica"/>
                <a:cs typeface="Helvetica"/>
              </a:rPr>
              <a:t>hyperslab</a:t>
            </a:r>
            <a:r>
              <a:rPr lang="en-US">
                <a:latin typeface="Helvetica"/>
                <a:cs typeface="Helvetica"/>
              </a:rPr>
              <a:t> selection</a:t>
            </a:r>
          </a:p>
          <a:p>
            <a:r>
              <a:rPr lang="en-US"/>
              <a:t>Try it:</a:t>
            </a:r>
          </a:p>
          <a:p>
            <a:pPr lvl="1"/>
            <a:r>
              <a:rPr lang="en-US"/>
              <a:t>Compare the content of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h5_ex1.c</a:t>
            </a:r>
            <a:r>
              <a:rPr lang="en-US"/>
              <a:t> and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h5par_ex1a.c</a:t>
            </a:r>
          </a:p>
          <a:p>
            <a:pPr lvl="2"/>
            <a:r>
              <a:rPr lang="en-US"/>
              <a:t>Notice that each hyperslab represents noncontiguous selection in the file</a:t>
            </a:r>
          </a:p>
          <a:p>
            <a:pPr lvl="1"/>
            <a:r>
              <a:rPr lang="en-US"/>
              <a:t>Run both examples</a:t>
            </a:r>
          </a:p>
          <a:p>
            <a:pPr lvl="1"/>
            <a:r>
              <a:rPr lang="en-US"/>
              <a:t>Compare the content of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h5_ex1a.c</a:t>
            </a:r>
            <a:r>
              <a:rPr lang="en-US"/>
              <a:t> and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h5par_ex1b.c</a:t>
            </a:r>
          </a:p>
          <a:p>
            <a:pPr lvl="1"/>
            <a:r>
              <a:rPr lang="en-US"/>
              <a:t>Run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h5par_ex1b.c</a:t>
            </a:r>
            <a:r>
              <a:rPr lang="en-US"/>
              <a:t> and compare the results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Points to remember </a:t>
            </a:r>
          </a:p>
          <a:p>
            <a:pPr lvl="1"/>
            <a:r>
              <a:rPr lang="en-US">
                <a:solidFill>
                  <a:schemeClr val="accent6"/>
                </a:solidFill>
              </a:rPr>
              <a:t>Default properties may not be optimal when doing raw data I/O</a:t>
            </a:r>
          </a:p>
          <a:p>
            <a:pPr lvl="1"/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Consider using </a:t>
            </a:r>
            <a:r>
              <a:rPr lang="en-US" b="1">
                <a:solidFill>
                  <a:schemeClr val="accent6"/>
                </a:solidFill>
                <a:latin typeface="Consolas"/>
                <a:ea typeface="Consolas" charset="0"/>
                <a:cs typeface="Consolas" charset="0"/>
              </a:rPr>
              <a:t>H5Pset_dxpl_mpio</a:t>
            </a:r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 and </a:t>
            </a:r>
            <a:r>
              <a:rPr lang="en-US" b="1">
                <a:solidFill>
                  <a:schemeClr val="accent6"/>
                </a:solidFill>
                <a:latin typeface="Consolas"/>
                <a:ea typeface="Consolas" charset="0"/>
                <a:cs typeface="Consolas" charset="0"/>
              </a:rPr>
              <a:t>H5FD_MPIO_COLLECTIVE</a:t>
            </a:r>
            <a:r>
              <a:rPr lang="en-US">
                <a:solidFill>
                  <a:schemeClr val="accent6"/>
                </a:solidFill>
                <a:latin typeface="Consolas"/>
                <a:ea typeface="Consolas" charset="0"/>
                <a:cs typeface="Consolas" charset="0"/>
              </a:rPr>
              <a:t> </a:t>
            </a:r>
            <a:r>
              <a:rPr lang="en-US">
                <a:solidFill>
                  <a:schemeClr val="accent6"/>
                </a:solidFill>
                <a:latin typeface="Helvetica"/>
                <a:cs typeface="Helvetica"/>
              </a:rPr>
              <a:t>to set collective I/O for </a:t>
            </a:r>
            <a:r>
              <a:rPr lang="en-US">
                <a:solidFill>
                  <a:schemeClr val="accent6"/>
                </a:solidFill>
                <a:latin typeface="Consolas"/>
                <a:ea typeface="Consolas" charset="0"/>
                <a:cs typeface="Consolas" charset="0"/>
              </a:rPr>
              <a:t>H5Dwrite/read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667" y="3304142"/>
            <a:ext cx="3556193" cy="91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907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526</Words>
  <Application>Microsoft Macintosh PowerPoint</Application>
  <PresentationFormat>Custom</PresentationFormat>
  <Paragraphs>129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Helvetica</vt:lpstr>
      <vt:lpstr>Helvetica Light</vt:lpstr>
      <vt:lpstr>Helvetica Neue</vt:lpstr>
      <vt:lpstr>MS PGothic</vt:lpstr>
      <vt:lpstr>Basic</vt:lpstr>
      <vt:lpstr>Hands-on  Parallel HDF5 Tutorial</vt:lpstr>
      <vt:lpstr>Tutorial Prerequisites</vt:lpstr>
      <vt:lpstr>Tutorial Goals</vt:lpstr>
      <vt:lpstr>Tutorial Outcome</vt:lpstr>
      <vt:lpstr>Tutorial programs and how to run them</vt:lpstr>
      <vt:lpstr>Let’s start!</vt:lpstr>
      <vt:lpstr>Parallel HDF5 library capabilities</vt:lpstr>
      <vt:lpstr>It is easy to start using  parallel HDF5: h5_ex0.c and h5par_ex0.c</vt:lpstr>
      <vt:lpstr>Writing HDF5 dataset by columns: h5_ex1.c, h5par_ex1a.c and h5par_ex1b.c </vt:lpstr>
      <vt:lpstr>Writing HDF5 dataset by columns using chunking and compression h5par_ex1c.c and h5par_ex1d.c</vt:lpstr>
      <vt:lpstr>Creating HDF5 file structure: h5par_ex2a.c and h5par_ex2b.c </vt:lpstr>
      <vt:lpstr>Reading HDF5 file structure: h5par_ex2c.c</vt:lpstr>
      <vt:lpstr>Using independent H5Dopen to write data from each MPI rank: h5par_ex2d.c h5par_ex2e.c</vt:lpstr>
      <vt:lpstr>Avoid MD storm writes and reads: h5par_comparison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HDF Group for Financial Services</dc:title>
  <dc:creator>Microsoft Office User</dc:creator>
  <cp:lastModifiedBy>Elena Pourmal</cp:lastModifiedBy>
  <cp:revision>3</cp:revision>
  <cp:lastPrinted>2020-10-12T10:22:10Z</cp:lastPrinted>
  <dcterms:created xsi:type="dcterms:W3CDTF">2016-09-20T20:57:26Z</dcterms:created>
  <dcterms:modified xsi:type="dcterms:W3CDTF">2020-10-13T17:20:50Z</dcterms:modified>
</cp:coreProperties>
</file>