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21"/>
  </p:notesMasterIdLst>
  <p:handoutMasterIdLst>
    <p:handoutMasterId r:id="rId1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73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9" r:id="rId31"/>
    <p:sldId id="290" r:id="rId32"/>
    <p:sldId id="291" r:id="rId33"/>
    <p:sldId id="292" r:id="rId34"/>
    <p:sldId id="296" r:id="rId35"/>
    <p:sldId id="295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56" r:id="rId96"/>
    <p:sldId id="357" r:id="rId97"/>
    <p:sldId id="358" r:id="rId98"/>
    <p:sldId id="359" r:id="rId99"/>
    <p:sldId id="360" r:id="rId100"/>
    <p:sldId id="361" r:id="rId101"/>
    <p:sldId id="362" r:id="rId102"/>
    <p:sldId id="363" r:id="rId103"/>
    <p:sldId id="364" r:id="rId104"/>
    <p:sldId id="365" r:id="rId105"/>
    <p:sldId id="366" r:id="rId106"/>
    <p:sldId id="367" r:id="rId107"/>
    <p:sldId id="368" r:id="rId108"/>
    <p:sldId id="369" r:id="rId109"/>
    <p:sldId id="370" r:id="rId110"/>
    <p:sldId id="371" r:id="rId111"/>
    <p:sldId id="372" r:id="rId112"/>
    <p:sldId id="373" r:id="rId113"/>
    <p:sldId id="374" r:id="rId114"/>
    <p:sldId id="375" r:id="rId115"/>
    <p:sldId id="376" r:id="rId116"/>
    <p:sldId id="377" r:id="rId117"/>
    <p:sldId id="378" r:id="rId118"/>
    <p:sldId id="379" r:id="rId119"/>
    <p:sldId id="380" r:id="rId120"/>
  </p:sldIdLst>
  <p:sldSz cx="9144000" cy="6858000" type="screen4x3"/>
  <p:notesSz cx="7188200" cy="9448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 autoAdjust="0"/>
    <p:restoredTop sz="94624" autoAdjust="0"/>
  </p:normalViewPr>
  <p:slideViewPr>
    <p:cSldViewPr>
      <p:cViewPr varScale="1">
        <p:scale>
          <a:sx n="118" d="100"/>
          <a:sy n="118" d="100"/>
        </p:scale>
        <p:origin x="-5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58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-2694" y="-114"/>
      </p:cViewPr>
      <p:guideLst>
        <p:guide orient="horz" pos="2976"/>
        <p:guide pos="226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74138"/>
            <a:ext cx="3114675" cy="473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400" dirty="0" smtClean="0">
                <a:latin typeface="+mn-lt"/>
              </a:rPr>
              <a:t>Copyright © 2010 The HDF Group.</a:t>
            </a:r>
          </a:p>
          <a:p>
            <a:r>
              <a:rPr lang="en-US" sz="1400" dirty="0" smtClean="0">
                <a:latin typeface="+mn-lt"/>
              </a:rPr>
              <a:t>All Rights Reserved</a:t>
            </a:r>
            <a:endParaRPr lang="en-US" sz="14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71938" y="8974138"/>
            <a:ext cx="3114675" cy="473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05E29-C357-4C42-9BC7-4FA4B5AD398B}" type="slidenum">
              <a:rPr lang="en-US" sz="1400" smtClean="0">
                <a:latin typeface="+mn-lt"/>
              </a:rPr>
              <a:pPr/>
              <a:t>‹#›</a:t>
            </a:fld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34383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dfgroup.org/HDF5/doc/Copyright.html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1900" y="708025"/>
            <a:ext cx="4724400" cy="354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9138" y="4487863"/>
            <a:ext cx="5749925" cy="4252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  <a:p>
            <a:pPr lvl="4"/>
            <a:endParaRPr lang="en-US" dirty="0"/>
          </a:p>
          <a:p>
            <a:pPr lvl="0"/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200"/>
            <a:ext cx="5118100" cy="608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400">
                <a:latin typeface="+mn-lt"/>
              </a:defRPr>
            </a:lvl1pPr>
          </a:lstStyle>
          <a:p>
            <a:r>
              <a:rPr lang="en-US" sz="1100" dirty="0" smtClean="0"/>
              <a:t>Copyright © 2013 The HDF Group. All rights reserved. This document is part of HDF5. For HDF5 copyright and license information, see this page on The HDF Group website: </a:t>
            </a:r>
            <a:r>
              <a:rPr lang="en-US" sz="1100" u="sng" dirty="0" smtClean="0">
                <a:hlinkClick r:id="rId2"/>
              </a:rPr>
              <a:t>http://www.hdfgroup.org/HDF5/doc/Copyright.html</a:t>
            </a:r>
            <a:r>
              <a:rPr lang="en-US" sz="1100" dirty="0" smtClean="0"/>
              <a:t>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718300" y="8974138"/>
            <a:ext cx="468313" cy="473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>
                <a:latin typeface="+mn-lt"/>
              </a:defRPr>
            </a:lvl1pPr>
          </a:lstStyle>
          <a:p>
            <a:fld id="{199AFF83-E7C7-45C2-A1B8-C2E047EB4F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134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vn.hdfgroup.uiuc.edu/hdf5doc/trunk/projects/PSI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vn.hdfgroup.uiuc.edu/hdf5doc/trunk/projects/PSI" TargetMode="External"/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vn.hdfgroup.uiuc.edu/hdf5doc/trunk/projects/PSI" TargetMode="External"/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vn.hdfgroup.uiuc.edu/hdf5doc/trunk/projects/PSI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vn.hdfgroup.uiuc.edu/hdf5doc/trunk/projects/PSI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vn.hdfgroup.uiuc.edu/hdf5doc/trunk/projects/PSI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vn.hdfgroup.uiuc.edu/hdf5doc/trunk/projects/PSI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in this section originally come from Topic-7.12-SWMR.pptx from the PSI set of slides.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 PSI slides can be found in SVN at </a:t>
            </a:r>
            <a:r>
              <a:rPr lang="en-US" u="sng" dirty="0" smtClean="0">
                <a:hlinkClick r:id="rId3"/>
              </a:rPr>
              <a:t>https://svn.hdfgroup.uiuc.edu/hdf5doc/trunk/projects/PSI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See also Topic-6-HDF-Parallel.pptx.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FF83-E7C7-45C2-A1B8-C2E047EB4FC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000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sec2, Windows here.</a:t>
            </a:r>
          </a:p>
          <a:p>
            <a:r>
              <a:rPr lang="en-US" baseline="0" dirty="0" smtClean="0"/>
              <a:t>The purple VFDs are "logical" VFDs that partition data and require one of the other VFDs for actual I/O operations.</a:t>
            </a:r>
          </a:p>
          <a:p>
            <a:r>
              <a:rPr lang="en-US" baseline="0" dirty="0" smtClean="0"/>
              <a:t>Point out the stdio is a demo driver and NOT for production use.  We'll talk about writing your own VFD later.</a:t>
            </a:r>
          </a:p>
          <a:p>
            <a:r>
              <a:rPr lang="en-US" baseline="0" dirty="0" smtClean="0"/>
              <a:t>MPI will not be covered</a:t>
            </a:r>
          </a:p>
          <a:p>
            <a:r>
              <a:rPr lang="en-US" baseline="0" dirty="0" smtClean="0"/>
              <a:t>Other VFDs will be covered later, on their own slides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FF83-E7C7-45C2-A1B8-C2E047EB4FC0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74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very fast, until you run out of real memory.</a:t>
            </a:r>
          </a:p>
          <a:p>
            <a:r>
              <a:rPr lang="en-US" dirty="0" smtClean="0"/>
              <a:t>Backing store operations can make</a:t>
            </a:r>
            <a:r>
              <a:rPr lang="en-US" baseline="0" dirty="0" smtClean="0"/>
              <a:t> this very slow on platforms that lack sparse file support (Windows, </a:t>
            </a:r>
            <a:r>
              <a:rPr lang="en-US" baseline="0" dirty="0" err="1" smtClean="0"/>
              <a:t>MacOS</a:t>
            </a:r>
            <a:r>
              <a:rPr lang="en-US" baseline="0" dirty="0" smtClean="0"/>
              <a:t> X) when large files are accessed.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FF83-E7C7-45C2-A1B8-C2E047EB4FC0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21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Transparent,</a:t>
            </a:r>
            <a:r>
              <a:rPr lang="en-US" baseline="0" dirty="0" smtClean="0"/>
              <a:t> appears as uniform address space to HDF5 library and user applications.</a:t>
            </a:r>
          </a:p>
          <a:p>
            <a:r>
              <a:rPr lang="en-US" baseline="0" dirty="0" smtClean="0"/>
              <a:t>Originally developed due to the limits of 32-bit file systems?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FF83-E7C7-45C2-A1B8-C2E047EB4FC0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0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split VFD is a</a:t>
            </a:r>
            <a:r>
              <a:rPr lang="en-US" baseline="0" dirty="0" smtClean="0"/>
              <a:t> compatibility wrapper around the multi driver.</a:t>
            </a:r>
            <a:endParaRPr lang="en-US" dirty="0" smtClean="0"/>
          </a:p>
          <a:p>
            <a:r>
              <a:rPr lang="en-US" dirty="0" smtClean="0"/>
              <a:t>Point out that separating</a:t>
            </a:r>
            <a:r>
              <a:rPr lang="en-US" baseline="0" dirty="0" smtClean="0"/>
              <a:t> I/O can result in more efficient cache use and faster I/O.</a:t>
            </a:r>
          </a:p>
          <a:p>
            <a:r>
              <a:rPr lang="en-US" baseline="0" dirty="0" smtClean="0"/>
              <a:t>Note that different/same disks and files can be used in any combination.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FF83-E7C7-45C2-A1B8-C2E047EB4FC0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18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Re-iterate the idea behind the property</a:t>
            </a:r>
            <a:r>
              <a:rPr lang="en-US" baseline="0" dirty="0" smtClean="0"/>
              <a:t> lists (non-API-breaking, etc.)</a:t>
            </a:r>
            <a:endParaRPr lang="en-US" dirty="0" smtClean="0"/>
          </a:p>
          <a:p>
            <a:r>
              <a:rPr lang="en-US" dirty="0" smtClean="0"/>
              <a:t>Notice how the property list</a:t>
            </a:r>
            <a:r>
              <a:rPr lang="en-US" baseline="0" dirty="0" smtClean="0"/>
              <a:t> is created and passed along.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FF83-E7C7-45C2-A1B8-C2E047EB4FC0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074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Don't get the </a:t>
            </a:r>
            <a:r>
              <a:rPr lang="en-US" dirty="0" err="1" smtClean="0"/>
              <a:t>fapls</a:t>
            </a:r>
            <a:r>
              <a:rPr lang="en-US" dirty="0" smtClean="0"/>
              <a:t> confused.</a:t>
            </a:r>
          </a:p>
          <a:p>
            <a:r>
              <a:rPr lang="en-US" dirty="0" smtClean="0"/>
              <a:t>HINT: The fapl</a:t>
            </a:r>
            <a:r>
              <a:rPr lang="en-US" baseline="0" dirty="0" smtClean="0"/>
              <a:t> you are setting is always FIRST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FF83-E7C7-45C2-A1B8-C2E047EB4FC0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095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in this section originally come from Topic-7.10-Metadata Journaling.pptx from the PSI set of slides. </a:t>
            </a:r>
          </a:p>
          <a:p>
            <a:pPr lvl="1"/>
            <a:r>
              <a:rPr lang="en-US" dirty="0" smtClean="0"/>
              <a:t>The PSI slides can be found in SVN at </a:t>
            </a:r>
            <a:r>
              <a:rPr lang="en-US" u="sng" dirty="0" smtClean="0">
                <a:hlinkClick r:id="rId3"/>
              </a:rPr>
              <a:t>https://svn.hdfgroup.uiuc.edu/hdf5doc/trunk/projects/PSI</a:t>
            </a:r>
            <a:r>
              <a:rPr lang="en-US" dirty="0" smtClean="0"/>
              <a:t>. </a:t>
            </a:r>
          </a:p>
          <a:p>
            <a:r>
              <a:rPr lang="en-US" dirty="0" smtClean="0"/>
              <a:t>??????? Are there any slides for journaling for raw data?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FF83-E7C7-45C2-A1B8-C2E047EB4FC0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44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 that we don't</a:t>
            </a:r>
            <a:r>
              <a:rPr lang="en-US" baseline="0" dirty="0" smtClean="0"/>
              <a:t> spill the journal entries to the disk immediately, in order to reduce I/O.  Hence this cache.</a:t>
            </a:r>
            <a:endParaRPr lang="en-US" dirty="0" smtClean="0"/>
          </a:p>
          <a:p>
            <a:r>
              <a:rPr lang="en-US" dirty="0" smtClean="0"/>
              <a:t>User-configurable cardinality,</a:t>
            </a:r>
            <a:r>
              <a:rPr lang="en-US" baseline="0" dirty="0" smtClean="0"/>
              <a:t> but must have at least two journal buffers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FF83-E7C7-45C2-A1B8-C2E047EB4FC0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17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FF83-E7C7-45C2-A1B8-C2E047EB4FC0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084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Improve string operations, see Topic-4.1-DatasetIO.pptx, slides 48-55: these follow this slide.</a:t>
            </a:r>
          </a:p>
          <a:p>
            <a:pPr lvl="1"/>
            <a:r>
              <a:rPr lang="en-US" dirty="0" smtClean="0"/>
              <a:t>The PSI slides can be found in SVN at </a:t>
            </a:r>
            <a:r>
              <a:rPr lang="en-US" u="sng" dirty="0" smtClean="0">
                <a:hlinkClick r:id="rId3"/>
              </a:rPr>
              <a:t>https://svn.hdfgroup.uiuc.edu/hdf5doc/trunk/projects/PSI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FF83-E7C7-45C2-A1B8-C2E047EB4FC0}" type="slidenum">
              <a:rPr lang="en-US" smtClean="0"/>
              <a:pPr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08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in this section originally come from Topic-7.4-PageBuffering.pptx from the PSI set of slides.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 PSI slides can be found in SVN at </a:t>
            </a:r>
            <a:r>
              <a:rPr lang="en-US" u="sng" dirty="0" smtClean="0">
                <a:hlinkClick r:id="rId3"/>
              </a:rPr>
              <a:t>https://svn.hdfgroup.uiuc.edu/hdf5doc/trunk/projects/PSI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FF83-E7C7-45C2-A1B8-C2E047EB4FC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1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FF83-E7C7-45C2-A1B8-C2E047EB4FC0}" type="slidenum">
              <a:rPr lang="en-US" smtClean="0"/>
              <a:pPr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2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 in this section originally came from Topic-7.13-h5watch.pptx from the PSI set of slides.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 PSI slides can be found in SVN at </a:t>
            </a:r>
            <a:r>
              <a:rPr lang="en-US" u="sng" dirty="0" smtClean="0">
                <a:hlinkClick r:id="rId3"/>
              </a:rPr>
              <a:t>https://svn.hdfgroup.uiuc.edu/hdf5doc/trunk/projects/PSI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FF83-E7C7-45C2-A1B8-C2E047EB4FC0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01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in this section originally come from Topic-7.1-Multi-threading HDF5-Paths Forward.pptx and from Topic-5-Chunking-Performance.pptx from the PSI set of slides.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 PSI slides can be found in SVN at </a:t>
            </a:r>
            <a:r>
              <a:rPr lang="en-US" u="sng" dirty="0" smtClean="0">
                <a:hlinkClick r:id="rId3"/>
              </a:rPr>
              <a:t>https://svn.hdfgroup.uiuc.edu/hdf5doc/trunk/projects/PSI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FF83-E7C7-45C2-A1B8-C2E047EB4FC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482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</a:t>
            </a:r>
            <a:r>
              <a:rPr lang="en-US" baseline="0" dirty="0" smtClean="0"/>
              <a:t> slide and the next two are from </a:t>
            </a:r>
            <a:r>
              <a:rPr lang="en-US" dirty="0" smtClean="0"/>
              <a:t>Topic-5-Chunking-Performance.pptx.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FF83-E7C7-45C2-A1B8-C2E047EB4FC0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807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FF83-E7C7-45C2-A1B8-C2E047EB4FC0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69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in this section originally come from Topic-7.3-HDF5-AIO.pptx and Topic-7.5-VFL and VFD basics.pptx from the PSI set of slides.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 PSI slides can be found in SVN at </a:t>
            </a:r>
            <a:r>
              <a:rPr lang="en-US" u="sng" dirty="0" smtClean="0">
                <a:hlinkClick r:id="rId3"/>
              </a:rPr>
              <a:t>https://svn.hdfgroup.uiuc.edu/hdf5doc/trunk/projects/PSI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See the Topic-7.1-Multi-threading HDF5-Paths Forward.pptx slides in “Internal Threading” section above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FF83-E7C7-45C2-A1B8-C2E047EB4FC0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315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POINT: I/O abstraction in</a:t>
            </a:r>
            <a:r>
              <a:rPr lang="en-US" baseline="0" dirty="0" smtClean="0"/>
              <a:t> the current HDF5 library, what a VFD is, what the VFL does.</a:t>
            </a:r>
            <a:endParaRPr lang="en-US" dirty="0" smtClean="0"/>
          </a:p>
          <a:p>
            <a:r>
              <a:rPr lang="en-US" dirty="0" smtClean="0"/>
              <a:t>Bottom-up or top-down?</a:t>
            </a:r>
            <a:endParaRPr lang="en-US" baseline="0" dirty="0" smtClean="0"/>
          </a:p>
          <a:p>
            <a:r>
              <a:rPr lang="en-US" baseline="0" dirty="0" smtClean="0"/>
              <a:t>Only need to be brief here since I'll go more in depth later in the talk, but everyone should understand how we abstract I/O operations.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FF83-E7C7-45C2-A1B8-C2E047EB4FC0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72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point: the VFL maps our generic</a:t>
            </a:r>
            <a:r>
              <a:rPr lang="en-US" baseline="0" dirty="0" smtClean="0"/>
              <a:t> I/O calls to VFD-specific calls.</a:t>
            </a:r>
            <a:endParaRPr lang="en-US" dirty="0" smtClean="0"/>
          </a:p>
          <a:p>
            <a:r>
              <a:rPr lang="en-US" dirty="0" smtClean="0"/>
              <a:t>The mapping from the VFD</a:t>
            </a:r>
            <a:r>
              <a:rPr lang="en-US" baseline="0" dirty="0" smtClean="0"/>
              <a:t> functions to the VFL pointers is set up when the VFD *set() API calls are invoked.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FF83-E7C7-45C2-A1B8-C2E047EB4FC0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8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999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053"/>
          <p:cNvSpPr txBox="1">
            <a:spLocks noChangeArrowheads="1"/>
          </p:cNvSpPr>
          <p:nvPr userDrawn="1"/>
        </p:nvSpPr>
        <p:spPr bwMode="auto">
          <a:xfrm>
            <a:off x="7239000" y="6629400"/>
            <a:ext cx="1600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>
              <a:defRPr/>
            </a:pPr>
            <a:r>
              <a:rPr lang="en-US" sz="1100" dirty="0" smtClean="0">
                <a:latin typeface="+mn-lt"/>
                <a:ea typeface="+mn-ea"/>
              </a:rPr>
              <a:t>www.hdfgroup.org</a:t>
            </a:r>
          </a:p>
        </p:txBody>
      </p:sp>
      <p:pic>
        <p:nvPicPr>
          <p:cNvPr id="6" name="Picture 105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813" y="152400"/>
            <a:ext cx="966787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1371600" y="228600"/>
            <a:ext cx="2133600" cy="323165"/>
          </a:xfrm>
          <a:prstGeom prst="rect">
            <a:avLst/>
          </a:prstGeom>
          <a:noFill/>
        </p:spPr>
        <p:txBody>
          <a:bodyPr wrap="square" bIns="0" anchor="b" anchorCtr="0">
            <a:spAutoFit/>
          </a:bodyPr>
          <a:lstStyle/>
          <a:p>
            <a:pPr algn="l">
              <a:defRPr/>
            </a:pPr>
            <a:r>
              <a:rPr lang="en-US" sz="1800" b="1" dirty="0">
                <a:effectLst/>
                <a:latin typeface="+mj-lt"/>
                <a:ea typeface="+mn-ea"/>
                <a:cs typeface="Arial" pitchFamily="34" charset="0"/>
              </a:rPr>
              <a:t>The </a:t>
            </a:r>
            <a:r>
              <a:rPr lang="en-US" sz="1800" b="1" dirty="0" smtClean="0">
                <a:effectLst/>
                <a:latin typeface="+mj-lt"/>
                <a:ea typeface="+mn-ea"/>
                <a:cs typeface="Arial" pitchFamily="34" charset="0"/>
              </a:rPr>
              <a:t>HDF </a:t>
            </a:r>
            <a:r>
              <a:rPr lang="en-US" sz="1800" b="1" dirty="0">
                <a:effectLst/>
                <a:latin typeface="+mj-lt"/>
                <a:ea typeface="+mn-ea"/>
                <a:cs typeface="Arial" pitchFamily="34" charset="0"/>
              </a:rPr>
              <a:t>Group</a:t>
            </a:r>
          </a:p>
        </p:txBody>
      </p:sp>
      <p:sp>
        <p:nvSpPr>
          <p:cNvPr id="3789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2057400"/>
          </a:xfrm>
        </p:spPr>
        <p:txBody>
          <a:bodyPr anchor="t"/>
          <a:lstStyle>
            <a:lvl1pPr>
              <a:defRPr sz="4800"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89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206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</a:defRPr>
            </a:lvl1pPr>
          </a:lstStyle>
          <a:p>
            <a:fld id="{736C4BAF-311F-7A41-A7B2-B0FB909503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5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629400"/>
            <a:ext cx="434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100" b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Copyright © 2013 The HDF Group. 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Frames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696200" cy="5334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Copyright © 2013 The HDF Group.  All rights reserved.</a:t>
            </a:r>
            <a:endParaRPr lang="en-US" dirty="0"/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1BC851-09AD-FE43-ACEE-1C9FAD17D4A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696200" cy="5334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Copyright © 2013 The HDF Group.  All rights reserved.</a:t>
            </a:r>
            <a:endParaRPr lang="en-US" dirty="0"/>
          </a:p>
        </p:txBody>
      </p:sp>
      <p:sp>
        <p:nvSpPr>
          <p:cNvPr id="5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93880-C6D3-D249-860F-0023F8BF2CC9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914400" y="1600200"/>
            <a:ext cx="7315200" cy="4572000"/>
          </a:xfrm>
        </p:spPr>
        <p:txBody>
          <a:bodyPr/>
          <a:lstStyle>
            <a:lvl1pPr>
              <a:defRPr sz="3200"/>
            </a:lvl1pPr>
            <a:lvl3pPr>
              <a:defRPr sz="2400"/>
            </a:lvl3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wo Content Fr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696200" cy="5334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8458200" cy="2667000"/>
          </a:xfrm>
        </p:spPr>
        <p:txBody>
          <a:bodyPr/>
          <a:lstStyle>
            <a:lvl1pPr>
              <a:defRPr sz="3200"/>
            </a:lvl1pPr>
            <a:lvl3pPr>
              <a:defRPr sz="2400"/>
            </a:lvl3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810000"/>
            <a:ext cx="8458200" cy="2667000"/>
          </a:xfrm>
        </p:spPr>
        <p:txBody>
          <a:bodyPr/>
          <a:lstStyle>
            <a:lvl1pPr>
              <a:defRPr sz="3200"/>
            </a:lvl1pPr>
            <a:lvl3pPr>
              <a:defRPr sz="2400"/>
            </a:lvl3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Copyright © 2013 The HDF Group.  All Rights Reserved</a:t>
            </a:r>
            <a:endParaRPr lang="en-US" dirty="0"/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A4E36-00C6-1145-B427-1A185CE8670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 with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52400"/>
            <a:ext cx="7620000" cy="5334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" y="1600200"/>
            <a:ext cx="1600200" cy="6096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lvl="0"/>
            <a:r>
              <a:rPr lang="en-US" dirty="0" smtClean="0"/>
              <a:t>Problem: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914400" y="2514600"/>
            <a:ext cx="7315200" cy="3657600"/>
          </a:xfrm>
        </p:spPr>
        <p:txBody>
          <a:bodyPr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dirty="0" smtClean="0"/>
              <a:t>&lt;Define the user’s or customer’s problem in this space.&gt;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2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roach/Solution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52400"/>
            <a:ext cx="7620000" cy="5334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The Approach/Solution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" y="1600200"/>
            <a:ext cx="4572000" cy="6096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lvl="0"/>
            <a:r>
              <a:rPr lang="en-US" dirty="0" smtClean="0"/>
              <a:t>Approach/Solution: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914400" y="2514600"/>
            <a:ext cx="7315200" cy="3657600"/>
          </a:xfrm>
        </p:spPr>
        <p:txBody>
          <a:bodyPr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dirty="0" smtClean="0"/>
              <a:t>&lt;Describe our approach to solving the problem or a solution we developed to solve the problem.&gt;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11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99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28" name="Picture 1050" descr="hdf 0line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762000"/>
            <a:ext cx="91440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010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893" name="Rectangle 105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629400"/>
            <a:ext cx="426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100" b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Copyright © 2013 The HDF Group.  All rights reserved.</a:t>
            </a:r>
            <a:endParaRPr lang="en-US" dirty="0"/>
          </a:p>
        </p:txBody>
      </p:sp>
      <p:sp>
        <p:nvSpPr>
          <p:cNvPr id="36895" name="Rectangle 10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294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fld id="{4B465E7A-C1F6-F240-9A4B-3C235A72DA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53"/>
          <p:cNvSpPr txBox="1">
            <a:spLocks noChangeArrowheads="1"/>
          </p:cNvSpPr>
          <p:nvPr/>
        </p:nvSpPr>
        <p:spPr bwMode="auto">
          <a:xfrm>
            <a:off x="7239000" y="6629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>
              <a:defRPr/>
            </a:pPr>
            <a:r>
              <a:rPr lang="en-US" sz="1100" dirty="0" smtClean="0">
                <a:latin typeface="+mn-lt"/>
                <a:ea typeface="+mn-ea"/>
              </a:rPr>
              <a:t>www.hdfgroup.org</a:t>
            </a:r>
          </a:p>
        </p:txBody>
      </p:sp>
      <p:pic>
        <p:nvPicPr>
          <p:cNvPr id="1034" name="Picture 105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04813" y="152400"/>
            <a:ext cx="966787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23" r:id="rId2"/>
    <p:sldLayoutId id="2147483725" r:id="rId3"/>
    <p:sldLayoutId id="2147483731" r:id="rId4"/>
    <p:sldLayoutId id="2147483756" r:id="rId5"/>
    <p:sldLayoutId id="2147483757" r:id="rId6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j-lt"/>
          <a:ea typeface="Arial" charset="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rgbClr val="000000"/>
          </a:solidFill>
          <a:latin typeface="+mn-lt"/>
          <a:ea typeface="Arial" charset="0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Arial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  <a:ea typeface="Arial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  <a:ea typeface="Arial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800">
          <a:solidFill>
            <a:srgbClr val="000000"/>
          </a:solidFill>
          <a:latin typeface="+mn-lt"/>
          <a:ea typeface="Arial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hdfgroup.uiuc.edu/hdf5/branches/aio_vfd/" TargetMode="Externa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Current Development </a:t>
            </a:r>
            <a:r>
              <a:rPr lang="en-US" dirty="0" smtClean="0"/>
              <a:t>Efforts</a:t>
            </a:r>
            <a:br>
              <a:rPr lang="en-US" dirty="0" smtClean="0"/>
            </a:br>
            <a:r>
              <a:rPr lang="en-US" sz="3600" dirty="0"/>
              <a:t>The HDF Group</a:t>
            </a:r>
            <a:br>
              <a:rPr lang="en-US" sz="3600" dirty="0"/>
            </a:br>
            <a:r>
              <a:rPr lang="en-US" sz="3600" dirty="0"/>
              <a:t>Elena and/or Quincey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572000"/>
            <a:ext cx="6400800" cy="762000"/>
          </a:xfrm>
        </p:spPr>
        <p:txBody>
          <a:bodyPr/>
          <a:lstStyle/>
          <a:p>
            <a:r>
              <a:rPr lang="en-US" sz="3200" dirty="0"/>
              <a:t>Presentation to PDT Partners </a:t>
            </a:r>
            <a:r>
              <a:rPr lang="en-US" sz="3200" dirty="0" smtClean="0"/>
              <a:t>LLC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BAF-311F-7A41-A7B2-B0FB909503E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7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Document 15"/>
          <p:cNvSpPr/>
          <p:nvPr/>
        </p:nvSpPr>
        <p:spPr>
          <a:xfrm>
            <a:off x="914400" y="4905122"/>
            <a:ext cx="7315200" cy="140208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File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44880" y="2545080"/>
            <a:ext cx="1524000" cy="7315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81600" y="2543596"/>
            <a:ext cx="12801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0" y="2560320"/>
            <a:ext cx="12801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05199" y="2545080"/>
            <a:ext cx="12801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05199" y="1021080"/>
            <a:ext cx="4724401" cy="111252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85000" lnSpcReduction="20000"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</a:pPr>
            <a:r>
              <a:rPr lang="en-US" dirty="0" smtClean="0">
                <a:latin typeface="+mn-lt"/>
                <a:ea typeface="+mn-ea"/>
                <a:cs typeface="+mn-cs"/>
              </a:rPr>
              <a:t>The basic engineering </a:t>
            </a:r>
            <a:r>
              <a:rPr lang="en-US" dirty="0">
                <a:latin typeface="+mn-lt"/>
                <a:ea typeface="+mn-ea"/>
                <a:cs typeface="+mn-cs"/>
              </a:rPr>
              <a:t>challenge is to ensure that the readers always see a coherent (though possibly not up to date) HDF5 file.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1370521" y="3276600"/>
            <a:ext cx="670560" cy="1629871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3810000" y="3276600"/>
            <a:ext cx="670560" cy="162852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5486400" y="3276600"/>
            <a:ext cx="670560" cy="162852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0800000">
            <a:off x="7162800" y="3275116"/>
            <a:ext cx="670560" cy="1614631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7177" y="1021080"/>
            <a:ext cx="1706880" cy="609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1395337" y="1630680"/>
            <a:ext cx="670560" cy="9296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286000"/>
            <a:ext cx="5486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111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Transaction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Assign the next transaction ID number.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Insert a "begin transaction" message in the journal buffer with that transaction ID.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Return the ID to the caller.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5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 Journal Entry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Check for space in the current journal buffer.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If no space…</a:t>
            </a:r>
          </a:p>
          <a:p>
            <a:pPr marL="800100" lvl="1" indent="-34290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Start an asynchronous write of the current journal buffer.</a:t>
            </a:r>
          </a:p>
          <a:p>
            <a:pPr marL="800100" lvl="1" indent="-34290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Test to see if the next buffer has an uncompleted write</a:t>
            </a:r>
          </a:p>
          <a:p>
            <a:pPr marL="800100" lvl="1" indent="-34290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If there is, stall until it completes</a:t>
            </a:r>
          </a:p>
          <a:p>
            <a:pPr marL="800100" lvl="1" indent="-34290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Switch to the next journal buffer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Make an entry in the journal buffer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0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Transaction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Insert an "end transaction" entry into the journal buffer.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Increment the transaction ID number.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93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 and Close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800" kern="1200" dirty="0">
                <a:solidFill>
                  <a:srgbClr val="0000FF"/>
                </a:solidFill>
                <a:ea typeface="+mn-ea"/>
                <a:cs typeface="+mn-cs"/>
              </a:rPr>
              <a:t>Flush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Write current journal buffer to disk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Flush journal entries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Truncate the journal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endParaRPr lang="en-US" sz="2400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800" kern="1200" dirty="0">
                <a:solidFill>
                  <a:srgbClr val="0000FF"/>
                </a:solidFill>
                <a:ea typeface="+mn-ea"/>
                <a:cs typeface="+mn-cs"/>
              </a:rPr>
              <a:t>Close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Flush (as above)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Load superblock and set journaling tag to FALSE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Sync superblock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28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Requires relatively few changes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Transaction entries must be serialized at sync points and end of transaction.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Process 0 really handles the transaction I/O.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Journal I/O only happens at synch points for better I/O efficiency.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9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h5recover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143000"/>
            <a:ext cx="8382000" cy="5029200"/>
          </a:xfrm>
        </p:spPr>
        <p:txBody>
          <a:bodyPr/>
          <a:lstStyle/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5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h5recover [OPTIONS] [OBJECTS] [HDF5_FILE]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5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OBJECTS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5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-j, --journal [JOURNAL_FILE]   Journal file name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5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OPTIONS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5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-b, --backup [BACKUP_NAME]     Specify a name for the backup 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5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                          copy of the HDF5 file. 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5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                          default = '[HDF5_FILE].backup'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5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-f  --force                    Recover without confirmation 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5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                          if the journal file is empty.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5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-n, --</a:t>
            </a:r>
            <a:r>
              <a:rPr lang="en-US" sz="15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nocopy</a:t>
            </a:r>
            <a:r>
              <a:rPr lang="en-US" sz="15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       Do not create a backup copy.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5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-h, --help                     Print a usage message and exit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5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-v, --verbose                  Generate more verbose output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5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                          (repeat for increased verbosity)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5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-V, --version                  Print version number and exit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5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-x, --examine                  </a:t>
            </a:r>
            <a:r>
              <a:rPr lang="en-US" sz="15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Examine</a:t>
            </a:r>
            <a:r>
              <a:rPr lang="en-US" sz="15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the supplied file(s), 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5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                          report, and exit without action.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9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h5recover 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Try to find the superblock in the target file.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Check to see if the journaling flag is set.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Try to find the journal.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Open the journal and validate it.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Apply all metadata writes specified in the journal up to the last transaction.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Reset the journaling flag and flush the file to disk.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5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r>
              <a:rPr lang="en-US" dirty="0"/>
              <a:t>Fault Tolerance: Ordered Updates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BAF-311F-7A41-A7B2-B0FB909503E6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98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7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for SWMR (Basic)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600200"/>
            <a:ext cx="8458200" cy="4572000"/>
          </a:xfrm>
        </p:spPr>
        <p:txBody>
          <a:bodyPr/>
          <a:lstStyle/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Very easy to set up!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endParaRPr lang="en-US" sz="2400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srgbClr val="0000FF"/>
                </a:solidFill>
                <a:ea typeface="+mn-ea"/>
                <a:cs typeface="+mn-cs"/>
              </a:rPr>
              <a:t>Writer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endParaRPr lang="en-US" sz="2400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- Call H5Fopen or create using the H5F_ACC_SWMR_WRITE flag.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endParaRPr lang="en-US" sz="2400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srgbClr val="0000FF"/>
                </a:solidFill>
                <a:ea typeface="+mn-ea"/>
                <a:cs typeface="+mn-cs"/>
              </a:rPr>
              <a:t>Reader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endParaRPr lang="en-US" sz="2400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- Call H5Fopen using the H5F_ACC_SWMR_READ flag.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4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r>
              <a:rPr lang="en-US" dirty="0"/>
              <a:t>Other Efforts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Improving String Operations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BAF-311F-7A41-A7B2-B0FB909503E6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6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112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0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Variable-length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113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143000"/>
            <a:ext cx="8382000" cy="50292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  <a:defRPr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String  </a:t>
            </a:r>
          </a:p>
          <a:p>
            <a:pPr lvl="1" fontAlgn="auto">
              <a:spcAft>
                <a:spcPts val="0"/>
              </a:spcAft>
              <a:buClrTx/>
              <a:buNone/>
              <a:defRPr/>
            </a:pP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A[0] </a:t>
            </a:r>
            <a:r>
              <a:rPr lang="ja-JP" altLang="en-US" sz="2000" kern="1200" dirty="0">
                <a:solidFill>
                  <a:prstClr val="black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“</a:t>
            </a:r>
            <a:r>
              <a:rPr lang="en-US" sz="2000" i="1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the first string we want to write</a:t>
            </a:r>
            <a:r>
              <a:rPr lang="ja-JP" altLang="en-US" sz="2000" kern="1200" dirty="0">
                <a:solidFill>
                  <a:prstClr val="black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”</a:t>
            </a:r>
            <a:endParaRPr lang="en-US" sz="2000" kern="1200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 fontAlgn="auto">
              <a:spcAft>
                <a:spcPts val="0"/>
              </a:spcAft>
              <a:buClrTx/>
              <a:buNone/>
              <a:defRPr/>
            </a:pP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…………………………………</a:t>
            </a:r>
          </a:p>
          <a:p>
            <a:pPr lvl="1" fontAlgn="auto">
              <a:spcAft>
                <a:spcPts val="0"/>
              </a:spcAft>
              <a:buClrTx/>
              <a:buNone/>
              <a:defRPr/>
            </a:pP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A[N-1] </a:t>
            </a:r>
            <a:r>
              <a:rPr lang="ja-JP" altLang="en-US" sz="2000" i="1" kern="1200" dirty="0">
                <a:solidFill>
                  <a:prstClr val="black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“</a:t>
            </a:r>
            <a:r>
              <a:rPr lang="en-US" sz="2000" i="1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the N-</a:t>
            </a:r>
            <a:r>
              <a:rPr lang="en-US" sz="2000" i="1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th</a:t>
            </a:r>
            <a:r>
              <a:rPr lang="en-US" sz="2000" i="1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string we want to write</a:t>
            </a:r>
            <a:r>
              <a:rPr lang="ja-JP" altLang="en-US" sz="2000" i="1" kern="1200" dirty="0">
                <a:solidFill>
                  <a:prstClr val="black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”</a:t>
            </a:r>
            <a:endParaRPr lang="en-US" sz="2000" i="1" kern="1200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  <a:defRPr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Each element is a record of variable-length</a:t>
            </a:r>
          </a:p>
          <a:p>
            <a:pPr lvl="1" fontAlgn="auto">
              <a:spcAft>
                <a:spcPts val="0"/>
              </a:spcAft>
              <a:buClrTx/>
              <a:buNone/>
              <a:defRPr/>
            </a:pP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A[0]  (1,1,0,0,0,5,6,7,8,9)   [length = 10]        </a:t>
            </a:r>
          </a:p>
          <a:p>
            <a:pPr lvl="1" fontAlgn="auto">
              <a:spcAft>
                <a:spcPts val="0"/>
              </a:spcAft>
              <a:buClrTx/>
              <a:buNone/>
              <a:defRPr/>
            </a:pP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A[1]  (0,0,110,2005)          [length = 4]</a:t>
            </a:r>
          </a:p>
          <a:p>
            <a:pPr lvl="1" fontAlgn="auto">
              <a:spcAft>
                <a:spcPts val="0"/>
              </a:spcAft>
              <a:buClrTx/>
              <a:buNone/>
              <a:defRPr/>
            </a:pP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………………………..</a:t>
            </a:r>
          </a:p>
          <a:p>
            <a:pPr lvl="1" fontAlgn="auto">
              <a:spcAft>
                <a:spcPts val="0"/>
              </a:spcAft>
              <a:buClrTx/>
              <a:buNone/>
              <a:defRPr/>
            </a:pP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A[N] (</a:t>
            </a:r>
            <a:r>
              <a:rPr lang="en-US" sz="20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1,2,3,4,5,6,7,8,9,10,11,….,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M)  [length = M]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24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Variable-length Data in HDF5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114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143000"/>
            <a:ext cx="8382000" cy="50292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  <a:defRPr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Arial"/>
              </a:rPr>
              <a:t>Variable-length description in HDF5 application</a:t>
            </a:r>
          </a:p>
          <a:p>
            <a:pPr lvl="2" fontAlgn="auto">
              <a:spcAft>
                <a:spcPts val="0"/>
              </a:spcAft>
              <a:buClrTx/>
              <a:buNone/>
              <a:defRPr/>
            </a:pPr>
            <a:r>
              <a:rPr lang="en-US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typedef struct {</a:t>
            </a:r>
          </a:p>
          <a:p>
            <a:pPr lvl="2" fontAlgn="auto">
              <a:spcAft>
                <a:spcPts val="0"/>
              </a:spcAft>
              <a:buClrTx/>
              <a:buNone/>
              <a:defRPr/>
            </a:pPr>
            <a:r>
              <a:rPr lang="en-US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size_t length;</a:t>
            </a:r>
          </a:p>
          <a:p>
            <a:pPr lvl="2" fontAlgn="auto">
              <a:spcAft>
                <a:spcPts val="0"/>
              </a:spcAft>
              <a:buClrTx/>
              <a:buNone/>
              <a:defRPr/>
            </a:pPr>
            <a:r>
              <a:rPr lang="en-US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void   *p;</a:t>
            </a:r>
          </a:p>
          <a:p>
            <a:pPr lvl="2" fontAlgn="auto">
              <a:spcAft>
                <a:spcPts val="0"/>
              </a:spcAft>
              <a:buClrTx/>
              <a:buNone/>
              <a:defRPr/>
            </a:pPr>
            <a:r>
              <a:rPr lang="en-US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}hvl_t;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  <a:defRPr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Arial"/>
              </a:rPr>
              <a:t>Base type can be any HDF5 type</a:t>
            </a:r>
          </a:p>
          <a:p>
            <a:pPr lvl="2" fontAlgn="auto">
              <a:spcAft>
                <a:spcPts val="0"/>
              </a:spcAft>
              <a:buClrTx/>
              <a:buNone/>
              <a:defRPr/>
            </a:pPr>
            <a:r>
              <a:rPr lang="en-US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H5Tvlen_create(</a:t>
            </a:r>
            <a:r>
              <a:rPr lang="en-US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base_type</a:t>
            </a:r>
            <a:r>
              <a:rPr lang="en-US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  <a:defRPr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Arial"/>
              </a:rPr>
              <a:t>~ 20 bytes overhead for each element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  <a:defRPr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Arial"/>
              </a:rPr>
              <a:t>Data cannot be compressed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19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Variable-length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115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8600" y="2743200"/>
            <a:ext cx="8534400" cy="762000"/>
          </a:xfrm>
          <a:prstGeom prst="rect">
            <a:avLst/>
          </a:prstGeom>
          <a:solidFill>
            <a:srgbClr val="C0504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48200" y="13716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486400" y="2743200"/>
            <a:ext cx="2971800" cy="762000"/>
          </a:xfrm>
          <a:prstGeom prst="rect">
            <a:avLst/>
          </a:prstGeom>
          <a:solidFill>
            <a:srgbClr val="F2F2F2">
              <a:lumMod val="60000"/>
              <a:lumOff val="40000"/>
            </a:srgbClr>
          </a:solidFill>
          <a:ln w="9525">
            <a:solidFill>
              <a:srgbClr val="FFCC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7010400" y="2743200"/>
            <a:ext cx="457200" cy="762000"/>
            <a:chOff x="2736" y="1248"/>
            <a:chExt cx="288" cy="48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73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02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78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8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8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928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97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5715000" y="2743200"/>
            <a:ext cx="914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+mn-ea"/>
                <a:cs typeface="Arial"/>
              </a:rPr>
              <a:t>Global heap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4249465" y="1219200"/>
            <a:ext cx="2708819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Actual </a:t>
            </a: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variable-length </a:t>
            </a: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data</a:t>
            </a:r>
          </a:p>
        </p:txBody>
      </p:sp>
      <p:cxnSp>
        <p:nvCxnSpPr>
          <p:cNvPr id="19" name="AutoShape 20"/>
          <p:cNvCxnSpPr>
            <a:cxnSpLocks noChangeShapeType="1"/>
            <a:stCxn id="18" idx="3"/>
          </p:cNvCxnSpPr>
          <p:nvPr/>
        </p:nvCxnSpPr>
        <p:spPr bwMode="auto">
          <a:xfrm>
            <a:off x="6958284" y="1376166"/>
            <a:ext cx="280716" cy="1290834"/>
          </a:xfrm>
          <a:prstGeom prst="curvedConnector2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Rectangle 21" descr="Large grid"/>
          <p:cNvSpPr>
            <a:spLocks noChangeArrowheads="1"/>
          </p:cNvSpPr>
          <p:nvPr/>
        </p:nvSpPr>
        <p:spPr bwMode="auto">
          <a:xfrm>
            <a:off x="3581400" y="2743200"/>
            <a:ext cx="1219200" cy="762000"/>
          </a:xfrm>
          <a:prstGeom prst="rect">
            <a:avLst/>
          </a:prstGeom>
          <a:pattFill prst="lgGrid">
            <a:fgClr>
              <a:srgbClr val="99CC00"/>
            </a:fgClr>
            <a:bgClr>
              <a:srgbClr val="FFFFFF"/>
            </a:bgClr>
          </a:pattFill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3600" b="1">
              <a:solidFill>
                <a:srgbClr val="00001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/>
              <a:ea typeface="+mn-ea"/>
              <a:cs typeface="+mn-cs"/>
            </a:endParaRPr>
          </a:p>
        </p:txBody>
      </p:sp>
      <p:cxnSp>
        <p:nvCxnSpPr>
          <p:cNvPr id="21" name="AutoShape 22"/>
          <p:cNvCxnSpPr>
            <a:cxnSpLocks noChangeShapeType="1"/>
            <a:stCxn id="22" idx="4"/>
            <a:endCxn id="15" idx="1"/>
          </p:cNvCxnSpPr>
          <p:nvPr/>
        </p:nvCxnSpPr>
        <p:spPr bwMode="auto">
          <a:xfrm rot="16200000" flipH="1">
            <a:off x="5542757" y="1761331"/>
            <a:ext cx="419100" cy="3125787"/>
          </a:xfrm>
          <a:prstGeom prst="curvedConnector3">
            <a:avLst>
              <a:gd name="adj1" fmla="val 220453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Oval 23"/>
          <p:cNvSpPr>
            <a:spLocks noChangeAspect="1" noChangeArrowheads="1"/>
          </p:cNvSpPr>
          <p:nvPr/>
        </p:nvSpPr>
        <p:spPr bwMode="auto">
          <a:xfrm>
            <a:off x="4111625" y="2959100"/>
            <a:ext cx="155575" cy="155575"/>
          </a:xfrm>
          <a:prstGeom prst="ellipse">
            <a:avLst/>
          </a:prstGeom>
          <a:solidFill>
            <a:sysClr val="windowText" lastClr="000000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1524000" y="4647759"/>
            <a:ext cx="3886200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Dataset </a:t>
            </a: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with variable-length elements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  <a:cs typeface="Arial"/>
            </a:endParaRP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5655769" y="4028825"/>
            <a:ext cx="128516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Pointer into</a:t>
            </a:r>
            <a:b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Arial"/>
              </a:rPr>
            </a:b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global heap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378542" y="2971800"/>
            <a:ext cx="1039067" cy="319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+mn-ea"/>
                <a:cs typeface="Arial"/>
              </a:rPr>
              <a:t>HDF5 file</a:t>
            </a:r>
            <a:endParaRPr lang="en-US" sz="1800" dirty="0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/>
              <a:ea typeface="+mn-ea"/>
              <a:cs typeface="Arial"/>
            </a:endParaRPr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auto">
          <a:xfrm>
            <a:off x="1600200" y="2768600"/>
            <a:ext cx="307975" cy="731838"/>
          </a:xfrm>
          <a:prstGeom prst="rect">
            <a:avLst/>
          </a:prstGeom>
          <a:solidFill>
            <a:srgbClr val="80008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951527" y="4114800"/>
            <a:ext cx="16196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Dataset header</a:t>
            </a:r>
          </a:p>
        </p:txBody>
      </p:sp>
      <p:sp>
        <p:nvSpPr>
          <p:cNvPr id="28" name="Line 33"/>
          <p:cNvSpPr>
            <a:spLocks noChangeShapeType="1"/>
          </p:cNvSpPr>
          <p:nvPr/>
        </p:nvSpPr>
        <p:spPr bwMode="auto">
          <a:xfrm flipV="1">
            <a:off x="1600200" y="3505200"/>
            <a:ext cx="152400" cy="6858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9" name="AutoShape 42"/>
          <p:cNvCxnSpPr>
            <a:cxnSpLocks noChangeShapeType="1"/>
            <a:stCxn id="26" idx="0"/>
            <a:endCxn id="20" idx="0"/>
          </p:cNvCxnSpPr>
          <p:nvPr/>
        </p:nvCxnSpPr>
        <p:spPr bwMode="auto">
          <a:xfrm rot="16200000">
            <a:off x="2952750" y="1530351"/>
            <a:ext cx="39687" cy="2436812"/>
          </a:xfrm>
          <a:prstGeom prst="curvedConnector3">
            <a:avLst>
              <a:gd name="adj1" fmla="val 640000"/>
            </a:avLst>
          </a:prstGeom>
          <a:noFill/>
          <a:ln w="5715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3581400" y="3581400"/>
            <a:ext cx="228600" cy="11430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908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Variable-length Datasets and I/O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116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58"/>
          <p:cNvSpPr txBox="1">
            <a:spLocks noChangeArrowheads="1"/>
          </p:cNvSpPr>
          <p:nvPr/>
        </p:nvSpPr>
        <p:spPr>
          <a:xfrm>
            <a:off x="381000" y="990600"/>
            <a:ext cx="8382000" cy="1524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Elements from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buffer “transferred” to/from heaps in the metadata cache during I/O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48200" y="13716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2743200"/>
            <a:ext cx="8001000" cy="3429000"/>
          </a:xfrm>
          <a:prstGeom prst="rect">
            <a:avLst/>
          </a:prstGeom>
          <a:solidFill>
            <a:srgbClr val="F2F2F2">
              <a:lumMod val="40000"/>
              <a:lumOff val="6000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57" descr="Large grid"/>
          <p:cNvSpPr>
            <a:spLocks noChangeArrowheads="1"/>
          </p:cNvSpPr>
          <p:nvPr/>
        </p:nvSpPr>
        <p:spPr bwMode="auto">
          <a:xfrm>
            <a:off x="4953000" y="4191000"/>
            <a:ext cx="1219200" cy="762000"/>
          </a:xfrm>
          <a:prstGeom prst="rect">
            <a:avLst/>
          </a:prstGeom>
          <a:pattFill prst="lgGrid">
            <a:fgClr>
              <a:srgbClr val="99CC00"/>
            </a:fgClr>
            <a:bgClr>
              <a:srgbClr val="FFFFFF"/>
            </a:bgClr>
          </a:pattFill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3600" b="1">
              <a:solidFill>
                <a:srgbClr val="00001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7200" y="2971800"/>
            <a:ext cx="3810000" cy="2438400"/>
          </a:xfrm>
          <a:prstGeom prst="rect">
            <a:avLst/>
          </a:prstGeom>
          <a:solidFill>
            <a:srgbClr val="F79646">
              <a:lumMod val="7500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33400" y="3733800"/>
            <a:ext cx="2971800" cy="762000"/>
          </a:xfrm>
          <a:prstGeom prst="rect">
            <a:avLst/>
          </a:prstGeom>
          <a:solidFill>
            <a:srgbClr val="9BBB59">
              <a:lumMod val="8500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743200" y="3733800"/>
            <a:ext cx="457200" cy="762000"/>
            <a:chOff x="2736" y="1248"/>
            <a:chExt cx="288" cy="480"/>
          </a:xfrm>
        </p:grpSpPr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273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02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278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28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8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928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97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609600" y="3810000"/>
            <a:ext cx="914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+mn-ea"/>
                <a:cs typeface="Courier New" pitchFamily="49" charset="0"/>
              </a:rPr>
              <a:t>Global heap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6118167" y="2971800"/>
            <a:ext cx="18701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+mn-ea"/>
                <a:cs typeface="Arial"/>
              </a:rPr>
              <a:t>Application buffer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724025" y="291147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000" b="1">
              <a:solidFill>
                <a:srgbClr val="FFCC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/>
              <a:ea typeface="+mn-ea"/>
              <a:cs typeface="+mn-cs"/>
            </a:endParaRP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4326420" y="3276600"/>
            <a:ext cx="10517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+mn-ea"/>
                <a:cs typeface="Arial"/>
              </a:rPr>
              <a:t>Raw data</a:t>
            </a:r>
          </a:p>
        </p:txBody>
      </p:sp>
      <p:cxnSp>
        <p:nvCxnSpPr>
          <p:cNvPr id="24" name="AutoShape 31"/>
          <p:cNvCxnSpPr>
            <a:cxnSpLocks noChangeShapeType="1"/>
            <a:stCxn id="25" idx="4"/>
            <a:endCxn id="18" idx="1"/>
          </p:cNvCxnSpPr>
          <p:nvPr/>
        </p:nvCxnSpPr>
        <p:spPr bwMode="auto">
          <a:xfrm rot="16200000" flipV="1">
            <a:off x="4243388" y="3328988"/>
            <a:ext cx="47625" cy="2438400"/>
          </a:xfrm>
          <a:prstGeom prst="curvedConnector3">
            <a:avLst>
              <a:gd name="adj1" fmla="val -480000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Oval 32"/>
          <p:cNvSpPr>
            <a:spLocks noChangeArrowheads="1"/>
          </p:cNvSpPr>
          <p:nvPr/>
        </p:nvSpPr>
        <p:spPr bwMode="auto">
          <a:xfrm>
            <a:off x="5410200" y="4419600"/>
            <a:ext cx="152400" cy="152400"/>
          </a:xfrm>
          <a:prstGeom prst="ellipse">
            <a:avLst/>
          </a:prstGeom>
          <a:solidFill>
            <a:sysClr val="windowText" lastClr="000000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1923905" y="5543490"/>
            <a:ext cx="16902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+mn-ea"/>
                <a:cs typeface="Arial"/>
              </a:rPr>
              <a:t>Metadata cache</a:t>
            </a:r>
            <a:endParaRPr lang="en-US" sz="1800" dirty="0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/>
              <a:ea typeface="+mn-ea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943600" y="3429000"/>
            <a:ext cx="2133600" cy="228600"/>
          </a:xfrm>
          <a:prstGeom prst="rect">
            <a:avLst/>
          </a:prstGeom>
          <a:pattFill prst="dotGrid">
            <a:fgClr>
              <a:srgbClr val="3366FF"/>
            </a:fgClr>
            <a:bgClr>
              <a:prstClr val="white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1800" b="1" dirty="0" smtClean="0">
              <a:solidFill>
                <a:prstClr val="black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6408041" y="3886200"/>
            <a:ext cx="9489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+mn-ea"/>
                <a:cs typeface="Arial"/>
              </a:rPr>
              <a:t>Pointers</a:t>
            </a:r>
            <a:endParaRPr lang="en-US" sz="1800" dirty="0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/>
              <a:ea typeface="+mn-ea"/>
              <a:cs typeface="Arial"/>
            </a:endParaRPr>
          </a:p>
        </p:txBody>
      </p:sp>
      <p:cxnSp>
        <p:nvCxnSpPr>
          <p:cNvPr id="29" name="Straight Arrow Connector 28"/>
          <p:cNvCxnSpPr>
            <a:endCxn id="27" idx="1"/>
          </p:cNvCxnSpPr>
          <p:nvPr/>
        </p:nvCxnSpPr>
        <p:spPr bwMode="auto">
          <a:xfrm flipV="1">
            <a:off x="3124200" y="3543300"/>
            <a:ext cx="2819400" cy="57150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0" name="Straight Arrow Connector 29"/>
          <p:cNvCxnSpPr>
            <a:stCxn id="9" idx="0"/>
            <a:endCxn id="27" idx="2"/>
          </p:cNvCxnSpPr>
          <p:nvPr/>
        </p:nvCxnSpPr>
        <p:spPr bwMode="auto">
          <a:xfrm flipV="1">
            <a:off x="5562600" y="3657600"/>
            <a:ext cx="1447800" cy="53340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9904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Global Heaps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117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1" name="Rectangle 3"/>
          <p:cNvSpPr>
            <a:spLocks noChangeArrowheads="1"/>
          </p:cNvSpPr>
          <p:nvPr/>
        </p:nvSpPr>
        <p:spPr bwMode="auto">
          <a:xfrm>
            <a:off x="609600" y="1371600"/>
            <a:ext cx="8001000" cy="4495800"/>
          </a:xfrm>
          <a:prstGeom prst="rect">
            <a:avLst/>
          </a:prstGeom>
          <a:solidFill>
            <a:srgbClr val="F2F2F2">
              <a:lumMod val="40000"/>
              <a:lumOff val="6000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Rectangle 54"/>
          <p:cNvSpPr>
            <a:spLocks noChangeArrowheads="1"/>
          </p:cNvSpPr>
          <p:nvPr/>
        </p:nvSpPr>
        <p:spPr bwMode="auto">
          <a:xfrm>
            <a:off x="762000" y="1600200"/>
            <a:ext cx="3810000" cy="3657600"/>
          </a:xfrm>
          <a:prstGeom prst="rect">
            <a:avLst/>
          </a:prstGeom>
          <a:solidFill>
            <a:srgbClr val="F79646">
              <a:lumMod val="7500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648200" y="13716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838200" y="2362200"/>
            <a:ext cx="2971800" cy="762000"/>
          </a:xfrm>
          <a:prstGeom prst="rect">
            <a:avLst/>
          </a:prstGeom>
          <a:solidFill>
            <a:srgbClr val="9BBB59">
              <a:lumMod val="8500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5" name="Group 51"/>
          <p:cNvGrpSpPr>
            <a:grpSpLocks/>
          </p:cNvGrpSpPr>
          <p:nvPr/>
        </p:nvGrpSpPr>
        <p:grpSpPr bwMode="auto">
          <a:xfrm>
            <a:off x="1828800" y="2362200"/>
            <a:ext cx="152400" cy="762000"/>
            <a:chOff x="1632" y="1248"/>
            <a:chExt cx="96" cy="480"/>
          </a:xfrm>
        </p:grpSpPr>
        <p:sp>
          <p:nvSpPr>
            <p:cNvPr id="66" name="Line 10"/>
            <p:cNvSpPr>
              <a:spLocks noChangeShapeType="1"/>
            </p:cNvSpPr>
            <p:nvPr/>
          </p:nvSpPr>
          <p:spPr bwMode="auto">
            <a:xfrm>
              <a:off x="16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Line 21"/>
            <p:cNvSpPr>
              <a:spLocks noChangeShapeType="1"/>
            </p:cNvSpPr>
            <p:nvPr/>
          </p:nvSpPr>
          <p:spPr bwMode="auto">
            <a:xfrm>
              <a:off x="1728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Line 23"/>
            <p:cNvSpPr>
              <a:spLocks noChangeShapeType="1"/>
            </p:cNvSpPr>
            <p:nvPr/>
          </p:nvSpPr>
          <p:spPr bwMode="auto">
            <a:xfrm>
              <a:off x="16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9" name="Group 50"/>
          <p:cNvGrpSpPr>
            <a:grpSpLocks/>
          </p:cNvGrpSpPr>
          <p:nvPr/>
        </p:nvGrpSpPr>
        <p:grpSpPr bwMode="auto">
          <a:xfrm>
            <a:off x="3048000" y="2362200"/>
            <a:ext cx="457200" cy="762000"/>
            <a:chOff x="2736" y="1248"/>
            <a:chExt cx="288" cy="480"/>
          </a:xfrm>
        </p:grpSpPr>
        <p:sp>
          <p:nvSpPr>
            <p:cNvPr id="70" name="Line 11"/>
            <p:cNvSpPr>
              <a:spLocks noChangeShapeType="1"/>
            </p:cNvSpPr>
            <p:nvPr/>
          </p:nvSpPr>
          <p:spPr bwMode="auto">
            <a:xfrm>
              <a:off x="273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Line 12"/>
            <p:cNvSpPr>
              <a:spLocks noChangeShapeType="1"/>
            </p:cNvSpPr>
            <p:nvPr/>
          </p:nvSpPr>
          <p:spPr bwMode="auto">
            <a:xfrm>
              <a:off x="302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Line 22"/>
            <p:cNvSpPr>
              <a:spLocks noChangeShapeType="1"/>
            </p:cNvSpPr>
            <p:nvPr/>
          </p:nvSpPr>
          <p:spPr bwMode="auto">
            <a:xfrm>
              <a:off x="278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Line 24"/>
            <p:cNvSpPr>
              <a:spLocks noChangeShapeType="1"/>
            </p:cNvSpPr>
            <p:nvPr/>
          </p:nvSpPr>
          <p:spPr bwMode="auto">
            <a:xfrm>
              <a:off x="28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Line 25"/>
            <p:cNvSpPr>
              <a:spLocks noChangeShapeType="1"/>
            </p:cNvSpPr>
            <p:nvPr/>
          </p:nvSpPr>
          <p:spPr bwMode="auto">
            <a:xfrm>
              <a:off x="28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Line 26"/>
            <p:cNvSpPr>
              <a:spLocks noChangeShapeType="1"/>
            </p:cNvSpPr>
            <p:nvPr/>
          </p:nvSpPr>
          <p:spPr bwMode="auto">
            <a:xfrm>
              <a:off x="2928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Line 27"/>
            <p:cNvSpPr>
              <a:spLocks noChangeShapeType="1"/>
            </p:cNvSpPr>
            <p:nvPr/>
          </p:nvSpPr>
          <p:spPr bwMode="auto">
            <a:xfrm>
              <a:off x="297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7" name="Text Box 28"/>
          <p:cNvSpPr txBox="1">
            <a:spLocks noChangeArrowheads="1"/>
          </p:cNvSpPr>
          <p:nvPr/>
        </p:nvSpPr>
        <p:spPr bwMode="auto">
          <a:xfrm>
            <a:off x="914400" y="2438400"/>
            <a:ext cx="914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+mn-ea"/>
                <a:cs typeface="Arial"/>
              </a:rPr>
              <a:t>Global heap</a:t>
            </a:r>
          </a:p>
        </p:txBody>
      </p:sp>
      <p:sp>
        <p:nvSpPr>
          <p:cNvPr id="78" name="Text Box 29"/>
          <p:cNvSpPr txBox="1">
            <a:spLocks noChangeArrowheads="1"/>
          </p:cNvSpPr>
          <p:nvPr/>
        </p:nvSpPr>
        <p:spPr bwMode="auto">
          <a:xfrm>
            <a:off x="6422967" y="1600200"/>
            <a:ext cx="18701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+mn-ea"/>
                <a:cs typeface="Arial"/>
              </a:rPr>
              <a:t>Application buffer</a:t>
            </a:r>
          </a:p>
        </p:txBody>
      </p:sp>
      <p:sp>
        <p:nvSpPr>
          <p:cNvPr id="79" name="Text Box 30"/>
          <p:cNvSpPr txBox="1">
            <a:spLocks noChangeArrowheads="1"/>
          </p:cNvSpPr>
          <p:nvPr/>
        </p:nvSpPr>
        <p:spPr bwMode="auto">
          <a:xfrm>
            <a:off x="914400" y="14478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000" b="1">
              <a:solidFill>
                <a:srgbClr val="FFCC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/>
              <a:ea typeface="+mn-ea"/>
              <a:cs typeface="+mn-cs"/>
            </a:endParaRPr>
          </a:p>
        </p:txBody>
      </p:sp>
      <p:sp>
        <p:nvSpPr>
          <p:cNvPr id="80" name="Text Box 31"/>
          <p:cNvSpPr txBox="1">
            <a:spLocks noChangeArrowheads="1"/>
          </p:cNvSpPr>
          <p:nvPr/>
        </p:nvSpPr>
        <p:spPr bwMode="auto">
          <a:xfrm>
            <a:off x="4832616" y="1809690"/>
            <a:ext cx="10517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+mn-ea"/>
                <a:cs typeface="Arial"/>
              </a:rPr>
              <a:t>Raw data</a:t>
            </a:r>
          </a:p>
        </p:txBody>
      </p:sp>
      <p:sp>
        <p:nvSpPr>
          <p:cNvPr id="81" name="Rectangle 33"/>
          <p:cNvSpPr>
            <a:spLocks noChangeArrowheads="1"/>
          </p:cNvSpPr>
          <p:nvPr/>
        </p:nvSpPr>
        <p:spPr bwMode="auto">
          <a:xfrm>
            <a:off x="1143000" y="3505200"/>
            <a:ext cx="2209800" cy="762000"/>
          </a:xfrm>
          <a:prstGeom prst="rect">
            <a:avLst/>
          </a:prstGeom>
          <a:solidFill>
            <a:srgbClr val="9BBB59">
              <a:lumMod val="8500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Rectangle 8" descr="Large grid"/>
          <p:cNvSpPr>
            <a:spLocks noChangeArrowheads="1"/>
          </p:cNvSpPr>
          <p:nvPr/>
        </p:nvSpPr>
        <p:spPr bwMode="auto">
          <a:xfrm>
            <a:off x="5257800" y="2971800"/>
            <a:ext cx="2438400" cy="1066800"/>
          </a:xfrm>
          <a:prstGeom prst="rect">
            <a:avLst/>
          </a:prstGeom>
          <a:pattFill prst="lgGrid">
            <a:fgClr>
              <a:srgbClr val="99CC00"/>
            </a:fgClr>
            <a:bgClr>
              <a:srgbClr val="FFFFFF"/>
            </a:bgClr>
          </a:pattFill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83" name="AutoShape 13"/>
          <p:cNvCxnSpPr>
            <a:cxnSpLocks noChangeShapeType="1"/>
            <a:stCxn id="88" idx="4"/>
            <a:endCxn id="108" idx="0"/>
          </p:cNvCxnSpPr>
          <p:nvPr/>
        </p:nvCxnSpPr>
        <p:spPr bwMode="auto">
          <a:xfrm rot="16200000" flipV="1">
            <a:off x="3757612" y="1090613"/>
            <a:ext cx="1171575" cy="3657600"/>
          </a:xfrm>
          <a:prstGeom prst="curvedConnector5">
            <a:avLst>
              <a:gd name="adj1" fmla="val -19514"/>
              <a:gd name="adj2" fmla="val 51042"/>
              <a:gd name="adj3" fmla="val 117074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4" name="AutoShape 14"/>
          <p:cNvCxnSpPr>
            <a:cxnSpLocks noChangeShapeType="1"/>
            <a:stCxn id="85" idx="4"/>
            <a:endCxn id="75" idx="0"/>
          </p:cNvCxnSpPr>
          <p:nvPr/>
        </p:nvCxnSpPr>
        <p:spPr bwMode="auto">
          <a:xfrm rot="16200000" flipV="1">
            <a:off x="4062412" y="1624013"/>
            <a:ext cx="1019175" cy="2438400"/>
          </a:xfrm>
          <a:prstGeom prst="curvedConnector5">
            <a:avLst>
              <a:gd name="adj1" fmla="val -22431"/>
              <a:gd name="adj2" fmla="val 41667"/>
              <a:gd name="adj3" fmla="val 150310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5" name="Oval 15"/>
          <p:cNvSpPr>
            <a:spLocks noChangeArrowheads="1"/>
          </p:cNvSpPr>
          <p:nvPr/>
        </p:nvSpPr>
        <p:spPr bwMode="auto">
          <a:xfrm>
            <a:off x="5715000" y="3200400"/>
            <a:ext cx="152400" cy="152400"/>
          </a:xfrm>
          <a:prstGeom prst="ellipse">
            <a:avLst/>
          </a:prstGeom>
          <a:solidFill>
            <a:sysClr val="windowText" lastClr="000000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val 16"/>
          <p:cNvSpPr>
            <a:spLocks noChangeArrowheads="1"/>
          </p:cNvSpPr>
          <p:nvPr/>
        </p:nvSpPr>
        <p:spPr bwMode="auto">
          <a:xfrm>
            <a:off x="6858000" y="3429000"/>
            <a:ext cx="152400" cy="152400"/>
          </a:xfrm>
          <a:prstGeom prst="ellipse">
            <a:avLst/>
          </a:prstGeom>
          <a:solidFill>
            <a:sysClr val="windowText" lastClr="000000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val 17"/>
          <p:cNvSpPr>
            <a:spLocks noChangeArrowheads="1"/>
          </p:cNvSpPr>
          <p:nvPr/>
        </p:nvSpPr>
        <p:spPr bwMode="auto">
          <a:xfrm>
            <a:off x="6248400" y="3810000"/>
            <a:ext cx="152400" cy="152400"/>
          </a:xfrm>
          <a:prstGeom prst="ellipse">
            <a:avLst/>
          </a:prstGeom>
          <a:solidFill>
            <a:sysClr val="windowText" lastClr="000000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18"/>
          <p:cNvSpPr>
            <a:spLocks noChangeArrowheads="1"/>
          </p:cNvSpPr>
          <p:nvPr/>
        </p:nvSpPr>
        <p:spPr bwMode="auto">
          <a:xfrm>
            <a:off x="6096000" y="3352800"/>
            <a:ext cx="152400" cy="152400"/>
          </a:xfrm>
          <a:prstGeom prst="ellipse">
            <a:avLst/>
          </a:prstGeom>
          <a:solidFill>
            <a:sysClr val="windowText" lastClr="000000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9" name="AutoShape 19"/>
          <p:cNvCxnSpPr>
            <a:cxnSpLocks noChangeShapeType="1"/>
            <a:stCxn id="86" idx="4"/>
            <a:endCxn id="98" idx="0"/>
          </p:cNvCxnSpPr>
          <p:nvPr/>
        </p:nvCxnSpPr>
        <p:spPr bwMode="auto">
          <a:xfrm rot="16200000" flipV="1">
            <a:off x="4176712" y="823913"/>
            <a:ext cx="104775" cy="5410200"/>
          </a:xfrm>
          <a:prstGeom prst="curvedConnector5">
            <a:avLst>
              <a:gd name="adj1" fmla="val -306065"/>
              <a:gd name="adj2" fmla="val 50704"/>
              <a:gd name="adj3" fmla="val 290907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0" name="AutoShape 20"/>
          <p:cNvCxnSpPr>
            <a:cxnSpLocks noChangeShapeType="1"/>
            <a:stCxn id="87" idx="3"/>
            <a:endCxn id="68" idx="1"/>
          </p:cNvCxnSpPr>
          <p:nvPr/>
        </p:nvCxnSpPr>
        <p:spPr bwMode="auto">
          <a:xfrm rot="16200000" flipV="1">
            <a:off x="3694113" y="1363662"/>
            <a:ext cx="787400" cy="4365625"/>
          </a:xfrm>
          <a:prstGeom prst="curvedConnector3">
            <a:avLst>
              <a:gd name="adj1" fmla="val -31856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91" name="Group 49"/>
          <p:cNvGrpSpPr>
            <a:grpSpLocks/>
          </p:cNvGrpSpPr>
          <p:nvPr/>
        </p:nvGrpSpPr>
        <p:grpSpPr bwMode="auto">
          <a:xfrm>
            <a:off x="1143000" y="3505200"/>
            <a:ext cx="838200" cy="762000"/>
            <a:chOff x="2976" y="1968"/>
            <a:chExt cx="528" cy="480"/>
          </a:xfrm>
        </p:grpSpPr>
        <p:sp>
          <p:nvSpPr>
            <p:cNvPr id="92" name="Line 35"/>
            <p:cNvSpPr>
              <a:spLocks noChangeShapeType="1"/>
            </p:cNvSpPr>
            <p:nvPr/>
          </p:nvSpPr>
          <p:spPr bwMode="auto">
            <a:xfrm>
              <a:off x="2976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" name="Line 36"/>
            <p:cNvSpPr>
              <a:spLocks noChangeShapeType="1"/>
            </p:cNvSpPr>
            <p:nvPr/>
          </p:nvSpPr>
          <p:spPr bwMode="auto">
            <a:xfrm>
              <a:off x="3264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4" name="Line 37"/>
            <p:cNvSpPr>
              <a:spLocks noChangeShapeType="1"/>
            </p:cNvSpPr>
            <p:nvPr/>
          </p:nvSpPr>
          <p:spPr bwMode="auto">
            <a:xfrm>
              <a:off x="3024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Line 38"/>
            <p:cNvSpPr>
              <a:spLocks noChangeShapeType="1"/>
            </p:cNvSpPr>
            <p:nvPr/>
          </p:nvSpPr>
          <p:spPr bwMode="auto">
            <a:xfrm>
              <a:off x="3072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Line 39"/>
            <p:cNvSpPr>
              <a:spLocks noChangeShapeType="1"/>
            </p:cNvSpPr>
            <p:nvPr/>
          </p:nvSpPr>
          <p:spPr bwMode="auto">
            <a:xfrm>
              <a:off x="3120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" name="Line 40"/>
            <p:cNvSpPr>
              <a:spLocks noChangeShapeType="1"/>
            </p:cNvSpPr>
            <p:nvPr/>
          </p:nvSpPr>
          <p:spPr bwMode="auto">
            <a:xfrm>
              <a:off x="3168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8" name="Line 41"/>
            <p:cNvSpPr>
              <a:spLocks noChangeShapeType="1"/>
            </p:cNvSpPr>
            <p:nvPr/>
          </p:nvSpPr>
          <p:spPr bwMode="auto">
            <a:xfrm>
              <a:off x="3216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" name="Line 43"/>
            <p:cNvSpPr>
              <a:spLocks noChangeShapeType="1"/>
            </p:cNvSpPr>
            <p:nvPr/>
          </p:nvSpPr>
          <p:spPr bwMode="auto">
            <a:xfrm>
              <a:off x="3312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0" name="Line 44"/>
            <p:cNvSpPr>
              <a:spLocks noChangeShapeType="1"/>
            </p:cNvSpPr>
            <p:nvPr/>
          </p:nvSpPr>
          <p:spPr bwMode="auto">
            <a:xfrm>
              <a:off x="3360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Line 45"/>
            <p:cNvSpPr>
              <a:spLocks noChangeShapeType="1"/>
            </p:cNvSpPr>
            <p:nvPr/>
          </p:nvSpPr>
          <p:spPr bwMode="auto">
            <a:xfrm>
              <a:off x="3408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Line 46"/>
            <p:cNvSpPr>
              <a:spLocks noChangeShapeType="1"/>
            </p:cNvSpPr>
            <p:nvPr/>
          </p:nvSpPr>
          <p:spPr bwMode="auto">
            <a:xfrm>
              <a:off x="3456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3" name="Line 47"/>
            <p:cNvSpPr>
              <a:spLocks noChangeShapeType="1"/>
            </p:cNvSpPr>
            <p:nvPr/>
          </p:nvSpPr>
          <p:spPr bwMode="auto">
            <a:xfrm>
              <a:off x="3504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4" name="Text Box 53"/>
          <p:cNvSpPr txBox="1">
            <a:spLocks noChangeArrowheads="1"/>
          </p:cNvSpPr>
          <p:nvPr/>
        </p:nvSpPr>
        <p:spPr bwMode="auto">
          <a:xfrm>
            <a:off x="2209800" y="3565525"/>
            <a:ext cx="914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+mn-ea"/>
                <a:cs typeface="Arial"/>
              </a:rPr>
              <a:t>Global heap</a:t>
            </a:r>
          </a:p>
        </p:txBody>
      </p:sp>
      <p:grpSp>
        <p:nvGrpSpPr>
          <p:cNvPr id="105" name="Group 60"/>
          <p:cNvGrpSpPr>
            <a:grpSpLocks/>
          </p:cNvGrpSpPr>
          <p:nvPr/>
        </p:nvGrpSpPr>
        <p:grpSpPr bwMode="auto">
          <a:xfrm>
            <a:off x="2438400" y="2362200"/>
            <a:ext cx="228600" cy="762000"/>
            <a:chOff x="1536" y="1248"/>
            <a:chExt cx="144" cy="480"/>
          </a:xfrm>
        </p:grpSpPr>
        <p:sp>
          <p:nvSpPr>
            <p:cNvPr id="106" name="Line 56"/>
            <p:cNvSpPr>
              <a:spLocks noChangeShapeType="1"/>
            </p:cNvSpPr>
            <p:nvPr/>
          </p:nvSpPr>
          <p:spPr bwMode="auto">
            <a:xfrm>
              <a:off x="153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Line 57"/>
            <p:cNvSpPr>
              <a:spLocks noChangeShapeType="1"/>
            </p:cNvSpPr>
            <p:nvPr/>
          </p:nvSpPr>
          <p:spPr bwMode="auto">
            <a:xfrm>
              <a:off x="16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8" name="Line 58"/>
            <p:cNvSpPr>
              <a:spLocks noChangeShapeType="1"/>
            </p:cNvSpPr>
            <p:nvPr/>
          </p:nvSpPr>
          <p:spPr bwMode="auto">
            <a:xfrm>
              <a:off x="158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Line 59"/>
            <p:cNvSpPr>
              <a:spLocks noChangeShapeType="1"/>
            </p:cNvSpPr>
            <p:nvPr/>
          </p:nvSpPr>
          <p:spPr bwMode="auto">
            <a:xfrm>
              <a:off x="16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0" name="Rectangle 109"/>
          <p:cNvSpPr/>
          <p:nvPr/>
        </p:nvSpPr>
        <p:spPr bwMode="auto">
          <a:xfrm>
            <a:off x="6248400" y="2057400"/>
            <a:ext cx="2133600" cy="228600"/>
          </a:xfrm>
          <a:prstGeom prst="rect">
            <a:avLst/>
          </a:prstGeom>
          <a:pattFill prst="dotGrid">
            <a:fgClr>
              <a:srgbClr val="3366FF"/>
            </a:fgClr>
            <a:bgClr>
              <a:prstClr val="white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1800" b="1" dirty="0" smtClean="0">
              <a:solidFill>
                <a:prstClr val="black"/>
              </a:solidFill>
              <a:latin typeface="Arial" pitchFamily="34" charset="0"/>
              <a:ea typeface="+mn-ea"/>
              <a:cs typeface="+mn-cs"/>
            </a:endParaRPr>
          </a:p>
        </p:txBody>
      </p:sp>
      <p:cxnSp>
        <p:nvCxnSpPr>
          <p:cNvPr id="111" name="Straight Arrow Connector 110"/>
          <p:cNvCxnSpPr/>
          <p:nvPr/>
        </p:nvCxnSpPr>
        <p:spPr bwMode="auto">
          <a:xfrm flipH="1">
            <a:off x="3962400" y="2133600"/>
            <a:ext cx="2209800" cy="45720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2" name="Straight Arrow Connector 111"/>
          <p:cNvCxnSpPr/>
          <p:nvPr/>
        </p:nvCxnSpPr>
        <p:spPr bwMode="auto">
          <a:xfrm flipH="1">
            <a:off x="3429000" y="2209800"/>
            <a:ext cx="2667000" cy="160020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Straight Arrow Connector 112"/>
          <p:cNvCxnSpPr>
            <a:endCxn id="82" idx="0"/>
          </p:cNvCxnSpPr>
          <p:nvPr/>
        </p:nvCxnSpPr>
        <p:spPr bwMode="auto">
          <a:xfrm flipH="1">
            <a:off x="6477000" y="2362200"/>
            <a:ext cx="762000" cy="60960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4" name="Text Box 22"/>
          <p:cNvSpPr txBox="1">
            <a:spLocks noChangeArrowheads="1"/>
          </p:cNvSpPr>
          <p:nvPr/>
        </p:nvSpPr>
        <p:spPr bwMode="auto">
          <a:xfrm>
            <a:off x="7022519" y="2438400"/>
            <a:ext cx="9489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+mn-ea"/>
                <a:cs typeface="Arial"/>
              </a:rPr>
              <a:t>Pointers</a:t>
            </a:r>
            <a:endParaRPr lang="en-US" sz="1800" dirty="0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576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Variable-length Dataset and I/O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118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1371600"/>
            <a:ext cx="7924800" cy="3505200"/>
          </a:xfrm>
          <a:prstGeom prst="rect">
            <a:avLst/>
          </a:prstGeom>
          <a:solidFill>
            <a:srgbClr val="F2F2F2">
              <a:lumMod val="40000"/>
              <a:lumOff val="6000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54"/>
          <p:cNvSpPr>
            <a:spLocks noChangeArrowheads="1"/>
          </p:cNvSpPr>
          <p:nvPr/>
        </p:nvSpPr>
        <p:spPr bwMode="auto">
          <a:xfrm>
            <a:off x="762000" y="1981200"/>
            <a:ext cx="3733800" cy="2590800"/>
          </a:xfrm>
          <a:prstGeom prst="rect">
            <a:avLst/>
          </a:prstGeom>
          <a:solidFill>
            <a:srgbClr val="F79646">
              <a:lumMod val="7500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648200" y="13716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8200" y="2362200"/>
            <a:ext cx="2971800" cy="762000"/>
          </a:xfrm>
          <a:prstGeom prst="rect">
            <a:avLst/>
          </a:prstGeom>
          <a:solidFill>
            <a:srgbClr val="9BBB59">
              <a:lumMod val="8500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1828800" y="2362200"/>
            <a:ext cx="152400" cy="762000"/>
            <a:chOff x="1632" y="1248"/>
            <a:chExt cx="96" cy="480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6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auto">
            <a:xfrm>
              <a:off x="1728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16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4" name="Group 50"/>
          <p:cNvGrpSpPr>
            <a:grpSpLocks/>
          </p:cNvGrpSpPr>
          <p:nvPr/>
        </p:nvGrpSpPr>
        <p:grpSpPr bwMode="auto">
          <a:xfrm>
            <a:off x="3048000" y="2362200"/>
            <a:ext cx="457200" cy="762000"/>
            <a:chOff x="2736" y="1248"/>
            <a:chExt cx="288" cy="480"/>
          </a:xfrm>
        </p:grpSpPr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273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302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>
              <a:off x="278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>
              <a:off x="28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>
              <a:off x="28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>
              <a:off x="2928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>
              <a:off x="297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914400" y="2438400"/>
            <a:ext cx="914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+mn-ea"/>
                <a:cs typeface="Arial"/>
              </a:rPr>
              <a:t>Global heap</a:t>
            </a:r>
          </a:p>
        </p:txBody>
      </p:sp>
      <p:sp>
        <p:nvSpPr>
          <p:cNvPr id="23" name="Text Box 29"/>
          <p:cNvSpPr txBox="1">
            <a:spLocks noChangeArrowheads="1"/>
          </p:cNvSpPr>
          <p:nvPr/>
        </p:nvSpPr>
        <p:spPr bwMode="auto">
          <a:xfrm>
            <a:off x="6422967" y="1371600"/>
            <a:ext cx="18701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+mn-ea"/>
                <a:cs typeface="Arial"/>
              </a:rPr>
              <a:t>Application buffer</a:t>
            </a:r>
          </a:p>
        </p:txBody>
      </p: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914400" y="14478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000" b="1">
              <a:solidFill>
                <a:srgbClr val="FFCC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33"/>
          <p:cNvSpPr>
            <a:spLocks noChangeArrowheads="1"/>
          </p:cNvSpPr>
          <p:nvPr/>
        </p:nvSpPr>
        <p:spPr bwMode="auto">
          <a:xfrm>
            <a:off x="1143000" y="3505200"/>
            <a:ext cx="2209800" cy="762000"/>
          </a:xfrm>
          <a:prstGeom prst="rect">
            <a:avLst/>
          </a:prstGeom>
          <a:solidFill>
            <a:srgbClr val="9BBB59">
              <a:lumMod val="8500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8" descr="Large grid"/>
          <p:cNvSpPr>
            <a:spLocks noChangeArrowheads="1"/>
          </p:cNvSpPr>
          <p:nvPr/>
        </p:nvSpPr>
        <p:spPr bwMode="auto">
          <a:xfrm>
            <a:off x="5257800" y="2971800"/>
            <a:ext cx="2438400" cy="1066800"/>
          </a:xfrm>
          <a:prstGeom prst="rect">
            <a:avLst/>
          </a:prstGeom>
          <a:pattFill prst="lgGrid">
            <a:fgClr>
              <a:srgbClr val="99CC00"/>
            </a:fgClr>
            <a:bgClr>
              <a:srgbClr val="FFFFFF"/>
            </a:bgClr>
          </a:pattFill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27" name="AutoShape 13"/>
          <p:cNvCxnSpPr>
            <a:cxnSpLocks noChangeShapeType="1"/>
            <a:stCxn id="32" idx="4"/>
            <a:endCxn id="52" idx="0"/>
          </p:cNvCxnSpPr>
          <p:nvPr/>
        </p:nvCxnSpPr>
        <p:spPr bwMode="auto">
          <a:xfrm rot="16200000" flipV="1">
            <a:off x="3757612" y="1090613"/>
            <a:ext cx="1171575" cy="3657600"/>
          </a:xfrm>
          <a:prstGeom prst="curvedConnector5">
            <a:avLst>
              <a:gd name="adj1" fmla="val -19514"/>
              <a:gd name="adj2" fmla="val 51042"/>
              <a:gd name="adj3" fmla="val 117074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14"/>
          <p:cNvCxnSpPr>
            <a:cxnSpLocks noChangeShapeType="1"/>
            <a:stCxn id="29" idx="4"/>
            <a:endCxn id="20" idx="0"/>
          </p:cNvCxnSpPr>
          <p:nvPr/>
        </p:nvCxnSpPr>
        <p:spPr bwMode="auto">
          <a:xfrm rot="16200000" flipV="1">
            <a:off x="4062412" y="1624013"/>
            <a:ext cx="1019175" cy="2438400"/>
          </a:xfrm>
          <a:prstGeom prst="curvedConnector5">
            <a:avLst>
              <a:gd name="adj1" fmla="val -22431"/>
              <a:gd name="adj2" fmla="val 41667"/>
              <a:gd name="adj3" fmla="val 150310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5715000" y="3200400"/>
            <a:ext cx="152400" cy="152400"/>
          </a:xfrm>
          <a:prstGeom prst="ellipse">
            <a:avLst/>
          </a:prstGeom>
          <a:solidFill>
            <a:sysClr val="windowText" lastClr="000000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val 16"/>
          <p:cNvSpPr>
            <a:spLocks noChangeArrowheads="1"/>
          </p:cNvSpPr>
          <p:nvPr/>
        </p:nvSpPr>
        <p:spPr bwMode="auto">
          <a:xfrm>
            <a:off x="6858000" y="3429000"/>
            <a:ext cx="152400" cy="152400"/>
          </a:xfrm>
          <a:prstGeom prst="ellipse">
            <a:avLst/>
          </a:prstGeom>
          <a:solidFill>
            <a:sysClr val="windowText" lastClr="000000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val 17"/>
          <p:cNvSpPr>
            <a:spLocks noChangeArrowheads="1"/>
          </p:cNvSpPr>
          <p:nvPr/>
        </p:nvSpPr>
        <p:spPr bwMode="auto">
          <a:xfrm>
            <a:off x="6248400" y="3810000"/>
            <a:ext cx="152400" cy="152400"/>
          </a:xfrm>
          <a:prstGeom prst="ellipse">
            <a:avLst/>
          </a:prstGeom>
          <a:solidFill>
            <a:sysClr val="windowText" lastClr="000000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val 18"/>
          <p:cNvSpPr>
            <a:spLocks noChangeArrowheads="1"/>
          </p:cNvSpPr>
          <p:nvPr/>
        </p:nvSpPr>
        <p:spPr bwMode="auto">
          <a:xfrm>
            <a:off x="6096000" y="3352800"/>
            <a:ext cx="152400" cy="152400"/>
          </a:xfrm>
          <a:prstGeom prst="ellipse">
            <a:avLst/>
          </a:prstGeom>
          <a:solidFill>
            <a:sysClr val="windowText" lastClr="000000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3" name="AutoShape 19"/>
          <p:cNvCxnSpPr>
            <a:cxnSpLocks noChangeShapeType="1"/>
            <a:stCxn id="30" idx="4"/>
            <a:endCxn id="42" idx="0"/>
          </p:cNvCxnSpPr>
          <p:nvPr/>
        </p:nvCxnSpPr>
        <p:spPr bwMode="auto">
          <a:xfrm rot="16200000" flipV="1">
            <a:off x="4176712" y="823913"/>
            <a:ext cx="104775" cy="5410200"/>
          </a:xfrm>
          <a:prstGeom prst="curvedConnector5">
            <a:avLst>
              <a:gd name="adj1" fmla="val -306065"/>
              <a:gd name="adj2" fmla="val 50704"/>
              <a:gd name="adj3" fmla="val 290907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AutoShape 20"/>
          <p:cNvCxnSpPr>
            <a:cxnSpLocks noChangeShapeType="1"/>
            <a:stCxn id="31" idx="3"/>
            <a:endCxn id="13" idx="1"/>
          </p:cNvCxnSpPr>
          <p:nvPr/>
        </p:nvCxnSpPr>
        <p:spPr bwMode="auto">
          <a:xfrm rot="16200000" flipV="1">
            <a:off x="3694113" y="1363662"/>
            <a:ext cx="787400" cy="4365625"/>
          </a:xfrm>
          <a:prstGeom prst="curvedConnector3">
            <a:avLst>
              <a:gd name="adj1" fmla="val -31856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5" name="Group 49"/>
          <p:cNvGrpSpPr>
            <a:grpSpLocks/>
          </p:cNvGrpSpPr>
          <p:nvPr/>
        </p:nvGrpSpPr>
        <p:grpSpPr bwMode="auto">
          <a:xfrm>
            <a:off x="1143000" y="3505200"/>
            <a:ext cx="838200" cy="762000"/>
            <a:chOff x="2976" y="1968"/>
            <a:chExt cx="528" cy="480"/>
          </a:xfrm>
        </p:grpSpPr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2976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264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3024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072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3120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3168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3216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3312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3360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3408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3456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3504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8" name="Text Box 53"/>
          <p:cNvSpPr txBox="1">
            <a:spLocks noChangeArrowheads="1"/>
          </p:cNvSpPr>
          <p:nvPr/>
        </p:nvSpPr>
        <p:spPr bwMode="auto">
          <a:xfrm>
            <a:off x="2209800" y="3565525"/>
            <a:ext cx="914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+mn-ea"/>
                <a:cs typeface="Arial"/>
              </a:rPr>
              <a:t>Global heap</a:t>
            </a:r>
          </a:p>
        </p:txBody>
      </p:sp>
      <p:grpSp>
        <p:nvGrpSpPr>
          <p:cNvPr id="49" name="Group 60"/>
          <p:cNvGrpSpPr>
            <a:grpSpLocks/>
          </p:cNvGrpSpPr>
          <p:nvPr/>
        </p:nvGrpSpPr>
        <p:grpSpPr bwMode="auto">
          <a:xfrm>
            <a:off x="2438400" y="2362200"/>
            <a:ext cx="228600" cy="762000"/>
            <a:chOff x="1536" y="1248"/>
            <a:chExt cx="144" cy="480"/>
          </a:xfrm>
        </p:grpSpPr>
        <p:sp>
          <p:nvSpPr>
            <p:cNvPr id="50" name="Line 56"/>
            <p:cNvSpPr>
              <a:spLocks noChangeShapeType="1"/>
            </p:cNvSpPr>
            <p:nvPr/>
          </p:nvSpPr>
          <p:spPr bwMode="auto">
            <a:xfrm>
              <a:off x="153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Line 57"/>
            <p:cNvSpPr>
              <a:spLocks noChangeShapeType="1"/>
            </p:cNvSpPr>
            <p:nvPr/>
          </p:nvSpPr>
          <p:spPr bwMode="auto">
            <a:xfrm>
              <a:off x="16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Line 58"/>
            <p:cNvSpPr>
              <a:spLocks noChangeShapeType="1"/>
            </p:cNvSpPr>
            <p:nvPr/>
          </p:nvSpPr>
          <p:spPr bwMode="auto">
            <a:xfrm>
              <a:off x="158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Line 59"/>
            <p:cNvSpPr>
              <a:spLocks noChangeShapeType="1"/>
            </p:cNvSpPr>
            <p:nvPr/>
          </p:nvSpPr>
          <p:spPr bwMode="auto">
            <a:xfrm>
              <a:off x="16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4" name="Rectangle 53"/>
          <p:cNvSpPr/>
          <p:nvPr/>
        </p:nvSpPr>
        <p:spPr bwMode="auto">
          <a:xfrm>
            <a:off x="6248400" y="1905000"/>
            <a:ext cx="2133600" cy="228600"/>
          </a:xfrm>
          <a:prstGeom prst="rect">
            <a:avLst/>
          </a:prstGeom>
          <a:solidFill>
            <a:srgbClr val="3366FF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1800" b="1" dirty="0" smtClean="0">
              <a:solidFill>
                <a:prstClr val="black"/>
              </a:solidFill>
              <a:latin typeface="Arial" pitchFamily="34" charset="0"/>
              <a:ea typeface="+mn-ea"/>
              <a:cs typeface="+mn-cs"/>
            </a:endParaRPr>
          </a:p>
        </p:txBody>
      </p:sp>
      <p:cxnSp>
        <p:nvCxnSpPr>
          <p:cNvPr id="55" name="Straight Arrow Connector 54"/>
          <p:cNvCxnSpPr>
            <a:stCxn id="54" idx="1"/>
          </p:cNvCxnSpPr>
          <p:nvPr/>
        </p:nvCxnSpPr>
        <p:spPr bwMode="auto">
          <a:xfrm flipH="1">
            <a:off x="3276600" y="2019300"/>
            <a:ext cx="2971800" cy="80010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endCxn id="26" idx="0"/>
          </p:cNvCxnSpPr>
          <p:nvPr/>
        </p:nvCxnSpPr>
        <p:spPr bwMode="auto">
          <a:xfrm flipH="1">
            <a:off x="6477000" y="2133600"/>
            <a:ext cx="990600" cy="83820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228600" y="5334000"/>
            <a:ext cx="8763000" cy="762000"/>
          </a:xfrm>
          <a:prstGeom prst="rect">
            <a:avLst/>
          </a:prstGeom>
          <a:solidFill>
            <a:srgbClr val="C0504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539330" y="5486400"/>
            <a:ext cx="10390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HDF5 file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  <a:cs typeface="Arial"/>
            </a:endParaRPr>
          </a:p>
        </p:txBody>
      </p:sp>
      <p:sp>
        <p:nvSpPr>
          <p:cNvPr id="59" name="Rectangle 58" descr="Large grid"/>
          <p:cNvSpPr>
            <a:spLocks noChangeArrowheads="1"/>
          </p:cNvSpPr>
          <p:nvPr/>
        </p:nvSpPr>
        <p:spPr bwMode="auto">
          <a:xfrm>
            <a:off x="6019800" y="5349875"/>
            <a:ext cx="1143000" cy="731838"/>
          </a:xfrm>
          <a:prstGeom prst="rect">
            <a:avLst/>
          </a:prstGeom>
          <a:pattFill prst="lgGrid">
            <a:fgClr>
              <a:srgbClr val="800080"/>
            </a:fgClr>
            <a:bgClr>
              <a:srgbClr val="FFFFFF"/>
            </a:bgClr>
          </a:patt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Rectangle 62"/>
          <p:cNvSpPr>
            <a:spLocks noChangeArrowheads="1"/>
          </p:cNvSpPr>
          <p:nvPr/>
        </p:nvSpPr>
        <p:spPr bwMode="auto">
          <a:xfrm>
            <a:off x="3581400" y="5334000"/>
            <a:ext cx="1066800" cy="731838"/>
          </a:xfrm>
          <a:prstGeom prst="rect">
            <a:avLst/>
          </a:prstGeom>
          <a:solidFill>
            <a:srgbClr val="9BBB59">
              <a:lumMod val="8500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3"/>
          <p:cNvSpPr>
            <a:spLocks noChangeArrowheads="1"/>
          </p:cNvSpPr>
          <p:nvPr/>
        </p:nvSpPr>
        <p:spPr bwMode="auto">
          <a:xfrm>
            <a:off x="7696200" y="5334000"/>
            <a:ext cx="307975" cy="731838"/>
          </a:xfrm>
          <a:prstGeom prst="rect">
            <a:avLst/>
          </a:prstGeom>
          <a:solidFill>
            <a:srgbClr val="80008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2" name="AutoShape 68"/>
          <p:cNvCxnSpPr>
            <a:cxnSpLocks noChangeShapeType="1"/>
            <a:stCxn id="61" idx="0"/>
            <a:endCxn id="59" idx="0"/>
          </p:cNvCxnSpPr>
          <p:nvPr/>
        </p:nvCxnSpPr>
        <p:spPr bwMode="auto">
          <a:xfrm rot="16200000" flipH="1" flipV="1">
            <a:off x="7212806" y="4712494"/>
            <a:ext cx="15875" cy="1258888"/>
          </a:xfrm>
          <a:prstGeom prst="curvedConnector3">
            <a:avLst>
              <a:gd name="adj1" fmla="val -1440000"/>
            </a:avLst>
          </a:prstGeom>
          <a:noFill/>
          <a:ln w="5715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AutoShape 73"/>
          <p:cNvCxnSpPr>
            <a:cxnSpLocks noChangeShapeType="1"/>
            <a:stCxn id="64" idx="2"/>
            <a:endCxn id="60" idx="2"/>
          </p:cNvCxnSpPr>
          <p:nvPr/>
        </p:nvCxnSpPr>
        <p:spPr bwMode="auto">
          <a:xfrm rot="5400000">
            <a:off x="5234781" y="4671219"/>
            <a:ext cx="274638" cy="2514600"/>
          </a:xfrm>
          <a:prstGeom prst="curvedConnector3">
            <a:avLst>
              <a:gd name="adj1" fmla="val 182657"/>
            </a:avLst>
          </a:prstGeom>
          <a:noFill/>
          <a:ln w="38100">
            <a:solidFill>
              <a:sysClr val="windowText" lastClr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Rectangle 76"/>
          <p:cNvSpPr>
            <a:spLocks noChangeArrowheads="1"/>
          </p:cNvSpPr>
          <p:nvPr/>
        </p:nvSpPr>
        <p:spPr bwMode="auto">
          <a:xfrm>
            <a:off x="6553200" y="5638800"/>
            <a:ext cx="152400" cy="152400"/>
          </a:xfrm>
          <a:prstGeom prst="rect">
            <a:avLst/>
          </a:prstGeom>
          <a:solidFill>
            <a:sysClr val="windowText" lastClr="0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tangle 80"/>
          <p:cNvSpPr>
            <a:spLocks noChangeArrowheads="1"/>
          </p:cNvSpPr>
          <p:nvPr/>
        </p:nvSpPr>
        <p:spPr bwMode="auto">
          <a:xfrm>
            <a:off x="1828800" y="5334000"/>
            <a:ext cx="609600" cy="731838"/>
          </a:xfrm>
          <a:prstGeom prst="rect">
            <a:avLst/>
          </a:prstGeom>
          <a:solidFill>
            <a:srgbClr val="9BBB59">
              <a:lumMod val="8500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6" name="AutoShape 85"/>
          <p:cNvCxnSpPr>
            <a:cxnSpLocks noChangeShapeType="1"/>
            <a:stCxn id="67" idx="2"/>
            <a:endCxn id="65" idx="2"/>
          </p:cNvCxnSpPr>
          <p:nvPr/>
        </p:nvCxnSpPr>
        <p:spPr bwMode="auto">
          <a:xfrm rot="5400000">
            <a:off x="4434681" y="3642519"/>
            <a:ext cx="122238" cy="4724400"/>
          </a:xfrm>
          <a:prstGeom prst="curvedConnector3">
            <a:avLst>
              <a:gd name="adj1" fmla="val 489606"/>
            </a:avLst>
          </a:prstGeom>
          <a:noFill/>
          <a:ln w="38100">
            <a:solidFill>
              <a:sysClr val="windowText" lastClr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angle 86"/>
          <p:cNvSpPr>
            <a:spLocks noChangeArrowheads="1"/>
          </p:cNvSpPr>
          <p:nvPr/>
        </p:nvSpPr>
        <p:spPr bwMode="auto">
          <a:xfrm>
            <a:off x="6781800" y="5791200"/>
            <a:ext cx="152400" cy="152400"/>
          </a:xfrm>
          <a:prstGeom prst="rect">
            <a:avLst/>
          </a:prstGeom>
          <a:solidFill>
            <a:sysClr val="windowText" lastClr="0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Rectangle 67"/>
          <p:cNvSpPr/>
          <p:nvPr/>
        </p:nvSpPr>
        <p:spPr bwMode="auto">
          <a:xfrm rot="20734479">
            <a:off x="4733271" y="2143928"/>
            <a:ext cx="1058592" cy="228878"/>
          </a:xfrm>
          <a:prstGeom prst="rect">
            <a:avLst/>
          </a:prstGeom>
          <a:pattFill prst="wave">
            <a:fgClr>
              <a:srgbClr val="F2F2F2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9" name="Rectangle 68"/>
          <p:cNvSpPr/>
          <p:nvPr/>
        </p:nvSpPr>
        <p:spPr bwMode="auto">
          <a:xfrm rot="19144935">
            <a:off x="6591532" y="2499261"/>
            <a:ext cx="760099" cy="167933"/>
          </a:xfrm>
          <a:prstGeom prst="rect">
            <a:avLst/>
          </a:prstGeom>
          <a:pattFill prst="wave">
            <a:fgClr>
              <a:srgbClr val="F2F2F2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70" name="Text Box 29"/>
          <p:cNvSpPr txBox="1">
            <a:spLocks noChangeArrowheads="1"/>
          </p:cNvSpPr>
          <p:nvPr/>
        </p:nvSpPr>
        <p:spPr bwMode="auto">
          <a:xfrm>
            <a:off x="6617945" y="4400490"/>
            <a:ext cx="9889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+mn-ea"/>
                <a:cs typeface="Arial"/>
              </a:rPr>
              <a:t>Memory</a:t>
            </a:r>
            <a:endParaRPr lang="en-US" sz="1800" dirty="0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/>
              <a:ea typeface="+mn-ea"/>
              <a:cs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14600" y="1371600"/>
            <a:ext cx="199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Conversion  buffers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  <a:cs typeface="Arial"/>
            </a:endParaRPr>
          </a:p>
        </p:txBody>
      </p:sp>
      <p:cxnSp>
        <p:nvCxnSpPr>
          <p:cNvPr id="72" name="Straight Arrow Connector 71"/>
          <p:cNvCxnSpPr>
            <a:endCxn id="68" idx="0"/>
          </p:cNvCxnSpPr>
          <p:nvPr/>
        </p:nvCxnSpPr>
        <p:spPr bwMode="auto">
          <a:xfrm>
            <a:off x="4572000" y="1752600"/>
            <a:ext cx="662058" cy="394936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endCxn id="69" idx="0"/>
          </p:cNvCxnSpPr>
          <p:nvPr/>
        </p:nvCxnSpPr>
        <p:spPr bwMode="auto">
          <a:xfrm>
            <a:off x="4572000" y="1752600"/>
            <a:ext cx="2344586" cy="767178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25" idx="2"/>
          </p:cNvCxnSpPr>
          <p:nvPr/>
        </p:nvCxnSpPr>
        <p:spPr bwMode="auto">
          <a:xfrm flipH="1">
            <a:off x="2133600" y="4267200"/>
            <a:ext cx="114300" cy="99060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endCxn id="60" idx="0"/>
          </p:cNvCxnSpPr>
          <p:nvPr/>
        </p:nvCxnSpPr>
        <p:spPr bwMode="auto">
          <a:xfrm>
            <a:off x="2819400" y="3124200"/>
            <a:ext cx="1295400" cy="220980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26" idx="2"/>
          </p:cNvCxnSpPr>
          <p:nvPr/>
        </p:nvCxnSpPr>
        <p:spPr bwMode="auto">
          <a:xfrm>
            <a:off x="6477000" y="4038600"/>
            <a:ext cx="76200" cy="129540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9011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 for Variable-length Data I/O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119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50292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  <a:defRPr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Avoid closing/opening a file while writing VL datasets 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  <a:defRPr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Global heap information is lost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  <a:defRPr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Global heaps may have unused space</a:t>
            </a:r>
            <a:endParaRPr lang="en-US" sz="2400" i="1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  <a:defRPr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Avoid alternately writing different VL datasets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  <a:defRPr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Data from different datasets will go into to the same heap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  <a:defRPr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If maximum length of the record is known, consider using fixed-length records and compression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0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SWMR (Basic)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04800" y="1600200"/>
            <a:ext cx="8458200" cy="4572000"/>
          </a:xfrm>
        </p:spPr>
        <p:txBody>
          <a:bodyPr/>
          <a:lstStyle/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Very easy to use!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endParaRPr lang="en-US" sz="2400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srgbClr val="0000FF"/>
                </a:solidFill>
                <a:ea typeface="+mn-ea"/>
                <a:cs typeface="+mn-cs"/>
              </a:rPr>
              <a:t>Writer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Write data to the HDF5 file.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endParaRPr lang="en-US" sz="2400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srgbClr val="0000FF"/>
                </a:solidFill>
                <a:ea typeface="+mn-ea"/>
                <a:cs typeface="+mn-cs"/>
              </a:rPr>
              <a:t>Reader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Poll, checking the size of the dataset to see if there is new data available for reading.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Read new data, if any.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61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Changes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04800" y="1600200"/>
            <a:ext cx="8534400" cy="45720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Metadata must be carefully staged so that readers cannot encounter invalid data.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Readers must be more aggressive about discarding their metadata cache entries.  This needs to be done after a specified time </a:t>
            </a:r>
            <a:r>
              <a:rPr lang="en-US" sz="2400" i="1" kern="1200" dirty="0">
                <a:solidFill>
                  <a:prstClr val="black"/>
                </a:solidFill>
                <a:ea typeface="+mn-ea"/>
                <a:cs typeface="+mn-cs"/>
              </a:rPr>
              <a:t>t</a:t>
            </a: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.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Readers must make sure that no read operation takes longer than the above time </a:t>
            </a:r>
            <a:r>
              <a:rPr lang="en-US" sz="2400" i="1" kern="1200" dirty="0">
                <a:solidFill>
                  <a:prstClr val="black"/>
                </a:solidFill>
                <a:ea typeface="+mn-ea"/>
                <a:cs typeface="+mn-cs"/>
              </a:rPr>
              <a:t>t</a:t>
            </a: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.  (This ensures the reader does not use metadata which has been invalidated by the writer.)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This timeout value </a:t>
            </a:r>
            <a:r>
              <a:rPr lang="en-US" sz="2400" i="1" kern="1200" dirty="0">
                <a:solidFill>
                  <a:prstClr val="black"/>
                </a:solidFill>
                <a:ea typeface="+mn-ea"/>
                <a:cs typeface="+mn-cs"/>
              </a:rPr>
              <a:t>t</a:t>
            </a: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, is stored in the superblock when the file is opened and deleted when the file is closed.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98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Flush Dependencies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990600"/>
            <a:ext cx="7315200" cy="1371600"/>
          </a:xfrm>
        </p:spPr>
        <p:txBody>
          <a:bodyPr/>
          <a:lstStyle/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Suppose we have a metadata item which refers to another metadata item in the file.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4E36-00C6-1145-B427-1A185CE867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057400"/>
            <a:ext cx="8458200" cy="441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76400" y="3505200"/>
            <a:ext cx="2362200" cy="685800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29200" y="3505200"/>
            <a:ext cx="2438400" cy="6858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00400" y="3505200"/>
            <a:ext cx="457200" cy="685800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(2)</a:t>
            </a:r>
          </a:p>
        </p:txBody>
      </p:sp>
      <p:cxnSp>
        <p:nvCxnSpPr>
          <p:cNvPr id="12" name="Curved Connector 11"/>
          <p:cNvCxnSpPr>
            <a:stCxn id="11" idx="0"/>
            <a:endCxn id="10" idx="1"/>
          </p:cNvCxnSpPr>
          <p:nvPr/>
        </p:nvCxnSpPr>
        <p:spPr>
          <a:xfrm rot="16200000" flipH="1">
            <a:off x="4057650" y="2876550"/>
            <a:ext cx="342900" cy="1600200"/>
          </a:xfrm>
          <a:prstGeom prst="curvedConnector4">
            <a:avLst>
              <a:gd name="adj1" fmla="val -66667"/>
              <a:gd name="adj2" fmla="val 57143"/>
            </a:avLst>
          </a:prstGeom>
          <a:noFill/>
          <a:ln w="63500" cap="flat" cmpd="sng" algn="ctr">
            <a:solidFill>
              <a:srgbClr val="0000FF"/>
            </a:solidFill>
            <a:prstDash val="solid"/>
            <a:headEnd type="oval"/>
            <a:tailEnd type="triangle" w="lg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3" name="TextBox 12"/>
          <p:cNvSpPr txBox="1"/>
          <p:nvPr/>
        </p:nvSpPr>
        <p:spPr>
          <a:xfrm>
            <a:off x="228600" y="3505200"/>
            <a:ext cx="1447800" cy="838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dirty="0" smtClean="0">
                <a:solidFill>
                  <a:srgbClr val="8064A2">
                    <a:lumMod val="75000"/>
                  </a:srgbClr>
                </a:solidFill>
                <a:latin typeface="Calibri"/>
                <a:ea typeface="+mn-ea"/>
                <a:cs typeface="+mn-cs"/>
              </a:rPr>
              <a:t>Metadata item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67600" y="3505200"/>
            <a:ext cx="1676400" cy="762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dirty="0" smtClean="0">
                <a:solidFill>
                  <a:srgbClr val="4BACC6">
                    <a:lumMod val="50000"/>
                  </a:srgbClr>
                </a:solidFill>
                <a:latin typeface="Calibri"/>
                <a:ea typeface="+mn-ea"/>
                <a:cs typeface="+mn-cs"/>
              </a:rPr>
              <a:t>Metadata item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71800" y="4648200"/>
            <a:ext cx="47244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dirty="0" smtClean="0">
                <a:solidFill>
                  <a:srgbClr val="8064A2">
                    <a:lumMod val="50000"/>
                  </a:srgbClr>
                </a:solidFill>
                <a:latin typeface="Calibri"/>
                <a:ea typeface="+mn-ea"/>
                <a:cs typeface="+mn-cs"/>
              </a:rPr>
              <a:t>Reference to address</a:t>
            </a:r>
            <a:endParaRPr lang="en-US" sz="2000" dirty="0">
              <a:solidFill>
                <a:srgbClr val="8064A2">
                  <a:lumMod val="50000"/>
                </a:srgbClr>
              </a:solidFill>
              <a:latin typeface="Calibri"/>
              <a:ea typeface="+mn-ea"/>
              <a:cs typeface="+mn-cs"/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dirty="0" smtClean="0">
                <a:solidFill>
                  <a:srgbClr val="8064A2">
                    <a:lumMod val="50000"/>
                  </a:srgbClr>
                </a:solidFill>
                <a:latin typeface="Calibri"/>
                <a:ea typeface="+mn-ea"/>
                <a:cs typeface="+mn-cs"/>
              </a:rPr>
              <a:t>of metadata item 2</a:t>
            </a:r>
          </a:p>
        </p:txBody>
      </p:sp>
      <p:cxnSp>
        <p:nvCxnSpPr>
          <p:cNvPr id="16" name="Straight Arrow Connector 15"/>
          <p:cNvCxnSpPr>
            <a:endCxn id="11" idx="2"/>
          </p:cNvCxnSpPr>
          <p:nvPr/>
        </p:nvCxnSpPr>
        <p:spPr>
          <a:xfrm flipH="1" flipV="1">
            <a:off x="3429000" y="4191000"/>
            <a:ext cx="762000" cy="762000"/>
          </a:xfrm>
          <a:prstGeom prst="straightConnector1">
            <a:avLst/>
          </a:prstGeom>
          <a:noFill/>
          <a:ln w="38100" cap="flat" cmpd="sng" algn="ctr">
            <a:solidFill>
              <a:srgbClr val="8064A2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64915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Flush Dependencies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8458200" cy="1676400"/>
          </a:xfrm>
        </p:spPr>
        <p:txBody>
          <a:bodyPr/>
          <a:lstStyle/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If we add a new metadata item to the file and update the reference to point to it, </a:t>
            </a:r>
            <a:r>
              <a:rPr lang="en-US" sz="2400" kern="1200" dirty="0">
                <a:solidFill>
                  <a:srgbClr val="FF0000"/>
                </a:solidFill>
                <a:ea typeface="+mn-ea"/>
                <a:cs typeface="+mn-cs"/>
              </a:rPr>
              <a:t>we have to be careful about the order in which the metadata is flushed out of the cache.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514600"/>
            <a:ext cx="8458200" cy="3962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4E36-00C6-1145-B427-1A185CE867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0" y="3505200"/>
            <a:ext cx="2209800" cy="685800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5029200" y="3505200"/>
            <a:ext cx="2286000" cy="685800"/>
          </a:xfrm>
          <a:prstGeom prst="rect">
            <a:avLst/>
          </a:prstGeom>
          <a:gradFill rotWithShape="1">
            <a:gsLst>
              <a:gs pos="0">
                <a:srgbClr val="BFBFBF">
                  <a:tint val="50000"/>
                  <a:satMod val="300000"/>
                </a:srgbClr>
              </a:gs>
              <a:gs pos="35000">
                <a:srgbClr val="BFBFBF">
                  <a:tint val="37000"/>
                  <a:satMod val="300000"/>
                </a:srgbClr>
              </a:gs>
              <a:gs pos="100000">
                <a:srgbClr val="BFBFB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FBFB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3505198"/>
            <a:ext cx="1219200" cy="68580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dirty="0" smtClean="0">
                <a:solidFill>
                  <a:srgbClr val="8064A2">
                    <a:lumMod val="75000"/>
                  </a:srgbClr>
                </a:solidFill>
                <a:latin typeface="Calibri"/>
                <a:ea typeface="+mn-ea"/>
                <a:cs typeface="+mn-cs"/>
              </a:rPr>
              <a:t>Metadata item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00" y="4800600"/>
            <a:ext cx="1219200" cy="685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dirty="0" smtClean="0">
                <a:solidFill>
                  <a:srgbClr val="4BACC6">
                    <a:lumMod val="50000"/>
                  </a:srgbClr>
                </a:solidFill>
                <a:latin typeface="Calibri"/>
                <a:ea typeface="+mn-ea"/>
                <a:cs typeface="+mn-cs"/>
              </a:rPr>
              <a:t>Metadata item 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000" y="5181600"/>
            <a:ext cx="41910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dirty="0" smtClean="0">
                <a:solidFill>
                  <a:srgbClr val="8064A2">
                    <a:lumMod val="50000"/>
                  </a:srgbClr>
                </a:solidFill>
                <a:latin typeface="Calibri"/>
                <a:ea typeface="+mn-ea"/>
                <a:cs typeface="+mn-cs"/>
              </a:rPr>
              <a:t>Reference to address</a:t>
            </a:r>
            <a:endParaRPr lang="en-US" sz="2000" dirty="0">
              <a:solidFill>
                <a:srgbClr val="8064A2">
                  <a:lumMod val="50000"/>
                </a:srgbClr>
              </a:solidFill>
              <a:latin typeface="Calibri"/>
              <a:ea typeface="+mn-ea"/>
              <a:cs typeface="+mn-cs"/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dirty="0" smtClean="0">
                <a:solidFill>
                  <a:srgbClr val="8064A2">
                    <a:lumMod val="50000"/>
                  </a:srgbClr>
                </a:solidFill>
                <a:latin typeface="Calibri"/>
                <a:ea typeface="+mn-ea"/>
                <a:cs typeface="+mn-cs"/>
              </a:rPr>
              <a:t>of new metadata item 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438400" y="4191000"/>
            <a:ext cx="876300" cy="1143000"/>
          </a:xfrm>
          <a:prstGeom prst="straightConnector1">
            <a:avLst/>
          </a:prstGeom>
          <a:noFill/>
          <a:ln w="38100" cap="flat" cmpd="sng" algn="ctr">
            <a:solidFill>
              <a:srgbClr val="8064A2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4" name="Rectangle 13"/>
          <p:cNvSpPr/>
          <p:nvPr/>
        </p:nvSpPr>
        <p:spPr>
          <a:xfrm>
            <a:off x="5029200" y="4800600"/>
            <a:ext cx="2286000" cy="6858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00400" y="3505200"/>
            <a:ext cx="457200" cy="685800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(3)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00" y="3505199"/>
            <a:ext cx="1219200" cy="685802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alibri"/>
                <a:ea typeface="+mn-ea"/>
                <a:cs typeface="+mn-cs"/>
              </a:rPr>
              <a:t>Metadata item 2</a:t>
            </a:r>
          </a:p>
        </p:txBody>
      </p:sp>
      <p:cxnSp>
        <p:nvCxnSpPr>
          <p:cNvPr id="20" name="Curved Connector 19"/>
          <p:cNvCxnSpPr/>
          <p:nvPr/>
        </p:nvCxnSpPr>
        <p:spPr>
          <a:xfrm>
            <a:off x="3581400" y="4191003"/>
            <a:ext cx="1447800" cy="977312"/>
          </a:xfrm>
          <a:prstGeom prst="curvedConnector3">
            <a:avLst>
              <a:gd name="adj1" fmla="val 50000"/>
            </a:avLst>
          </a:prstGeom>
          <a:noFill/>
          <a:ln w="63500" cap="flat" cmpd="sng" algn="ctr">
            <a:solidFill>
              <a:srgbClr val="0000FF"/>
            </a:solidFill>
            <a:prstDash val="solid"/>
            <a:headEnd type="oval"/>
            <a:tailEnd type="triangle" w="lg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53463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Invalid State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8382000" cy="1295400"/>
          </a:xfrm>
        </p:spPr>
        <p:txBody>
          <a:bodyPr/>
          <a:lstStyle/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If the reference-containing item is flushed before the new item, the reader may read the new reference before the item, </a:t>
            </a:r>
            <a:r>
              <a:rPr lang="en-US" sz="2400" kern="1200" dirty="0">
                <a:solidFill>
                  <a:srgbClr val="FF0000"/>
                </a:solidFill>
                <a:ea typeface="+mn-ea"/>
                <a:cs typeface="+mn-cs"/>
              </a:rPr>
              <a:t>creating an invalid state</a:t>
            </a: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.</a:t>
            </a:r>
            <a:endParaRPr lang="en-US" sz="2400" kern="1200" dirty="0">
              <a:solidFill>
                <a:srgbClr val="FF0000"/>
              </a:solidFill>
              <a:ea typeface="+mn-ea"/>
              <a:cs typeface="+mn-c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438400"/>
            <a:ext cx="8458200" cy="4038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4E36-00C6-1145-B427-1A185CE867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Document 15"/>
          <p:cNvSpPr/>
          <p:nvPr/>
        </p:nvSpPr>
        <p:spPr>
          <a:xfrm>
            <a:off x="3581400" y="5257800"/>
            <a:ext cx="1524000" cy="914400"/>
          </a:xfrm>
          <a:prstGeom prst="flowChartDocumen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HDF5 File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343321" y="5257800"/>
            <a:ext cx="1524000" cy="73152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Writer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5789219" y="5257800"/>
            <a:ext cx="1280160" cy="731520"/>
          </a:xfrm>
          <a:prstGeom prst="rec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Reader</a:t>
            </a:r>
          </a:p>
        </p:txBody>
      </p:sp>
      <p:sp>
        <p:nvSpPr>
          <p:cNvPr id="10" name="Down Arrow 9"/>
          <p:cNvSpPr/>
          <p:nvPr/>
        </p:nvSpPr>
        <p:spPr>
          <a:xfrm rot="16200000">
            <a:off x="5145890" y="5315969"/>
            <a:ext cx="602839" cy="683819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" y="2971800"/>
            <a:ext cx="1402080" cy="426720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59412" y="2971800"/>
            <a:ext cx="441960" cy="426720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(3)</a:t>
            </a:r>
          </a:p>
        </p:txBody>
      </p:sp>
      <p:cxnSp>
        <p:nvCxnSpPr>
          <p:cNvPr id="13" name="Curved Connector 12"/>
          <p:cNvCxnSpPr>
            <a:stCxn id="12" idx="2"/>
            <a:endCxn id="14" idx="1"/>
          </p:cNvCxnSpPr>
          <p:nvPr/>
        </p:nvCxnSpPr>
        <p:spPr>
          <a:xfrm rot="5400000">
            <a:off x="1141813" y="3721949"/>
            <a:ext cx="962008" cy="315151"/>
          </a:xfrm>
          <a:prstGeom prst="curvedConnector4">
            <a:avLst>
              <a:gd name="adj1" fmla="val 40495"/>
              <a:gd name="adj2" fmla="val 172537"/>
            </a:avLst>
          </a:prstGeom>
          <a:noFill/>
          <a:ln w="63500" cap="flat" cmpd="sng" algn="ctr">
            <a:solidFill>
              <a:srgbClr val="0000FF"/>
            </a:solidFill>
            <a:prstDash val="solid"/>
            <a:headEnd type="oval"/>
            <a:tailEnd type="triangle" w="lg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" name="Rectangle 13"/>
          <p:cNvSpPr/>
          <p:nvPr/>
        </p:nvSpPr>
        <p:spPr>
          <a:xfrm>
            <a:off x="1465241" y="4177648"/>
            <a:ext cx="1280160" cy="36576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5" name="Down Arrow 14"/>
          <p:cNvSpPr/>
          <p:nvPr/>
        </p:nvSpPr>
        <p:spPr>
          <a:xfrm rot="16200000">
            <a:off x="2919949" y="5331830"/>
            <a:ext cx="602839" cy="683819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86400" y="2895600"/>
            <a:ext cx="1402080" cy="426720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429299" y="2892498"/>
            <a:ext cx="459181" cy="426720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(3)</a:t>
            </a:r>
          </a:p>
        </p:txBody>
      </p:sp>
      <p:cxnSp>
        <p:nvCxnSpPr>
          <p:cNvPr id="18" name="Curved Connector 17"/>
          <p:cNvCxnSpPr>
            <a:stCxn id="17" idx="2"/>
            <a:endCxn id="19" idx="1"/>
          </p:cNvCxnSpPr>
          <p:nvPr/>
        </p:nvCxnSpPr>
        <p:spPr>
          <a:xfrm rot="5400000">
            <a:off x="5926314" y="3793704"/>
            <a:ext cx="1207062" cy="258090"/>
          </a:xfrm>
          <a:prstGeom prst="curvedConnector4">
            <a:avLst>
              <a:gd name="adj1" fmla="val 42425"/>
              <a:gd name="adj2" fmla="val 188574"/>
            </a:avLst>
          </a:prstGeom>
          <a:noFill/>
          <a:ln w="63500" cap="flat" cmpd="sng" algn="ctr">
            <a:solidFill>
              <a:srgbClr val="0000FF"/>
            </a:solidFill>
            <a:prstDash val="solid"/>
            <a:headEnd type="oval"/>
            <a:tailEnd type="triangle" w="lg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Rectangle 18"/>
          <p:cNvSpPr/>
          <p:nvPr/>
        </p:nvSpPr>
        <p:spPr>
          <a:xfrm>
            <a:off x="6400800" y="4343400"/>
            <a:ext cx="1280160" cy="365760"/>
          </a:xfrm>
          <a:prstGeom prst="rect">
            <a:avLst/>
          </a:prstGeom>
          <a:gradFill rotWithShape="1">
            <a:gsLst>
              <a:gs pos="0">
                <a:srgbClr val="BFBFBF">
                  <a:tint val="50000"/>
                  <a:satMod val="300000"/>
                </a:srgbClr>
              </a:gs>
              <a:gs pos="35000">
                <a:srgbClr val="BFBFBF">
                  <a:tint val="37000"/>
                  <a:satMod val="300000"/>
                </a:srgbClr>
              </a:gs>
              <a:gs pos="100000">
                <a:srgbClr val="BFBFB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FBFB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garbage?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69379" y="3581400"/>
            <a:ext cx="1280160" cy="36576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20000" y="2590800"/>
            <a:ext cx="914400" cy="609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3600" dirty="0" smtClean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9457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Valid State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8458200" cy="1295400"/>
          </a:xfrm>
        </p:spPr>
        <p:txBody>
          <a:bodyPr/>
          <a:lstStyle/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If the new metadata item is flushed before the reference-containing item, the reader will not be fully up to date, but will still be consistent.</a:t>
            </a:r>
            <a:endParaRPr lang="en-US" sz="2400" kern="1200" dirty="0">
              <a:solidFill>
                <a:srgbClr val="FF0000"/>
              </a:solidFill>
              <a:ea typeface="+mn-ea"/>
              <a:cs typeface="+mn-c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286000"/>
            <a:ext cx="8458200" cy="4191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4E36-00C6-1145-B427-1A185CE8670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Document 15"/>
          <p:cNvSpPr/>
          <p:nvPr/>
        </p:nvSpPr>
        <p:spPr>
          <a:xfrm>
            <a:off x="3810000" y="5257800"/>
            <a:ext cx="1524000" cy="914400"/>
          </a:xfrm>
          <a:prstGeom prst="flowChartDocumen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HDF5 File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577824" y="5257800"/>
            <a:ext cx="1524000" cy="73152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Writer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6017819" y="5265892"/>
            <a:ext cx="1280160" cy="731520"/>
          </a:xfrm>
          <a:prstGeom prst="rec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Reader</a:t>
            </a:r>
          </a:p>
        </p:txBody>
      </p:sp>
      <p:sp>
        <p:nvSpPr>
          <p:cNvPr id="10" name="Down Arrow 9"/>
          <p:cNvSpPr/>
          <p:nvPr/>
        </p:nvSpPr>
        <p:spPr>
          <a:xfrm rot="16200000">
            <a:off x="5374490" y="5337097"/>
            <a:ext cx="602839" cy="683819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2971800"/>
            <a:ext cx="1402080" cy="426720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29690" y="2987040"/>
            <a:ext cx="441960" cy="426720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(3)</a:t>
            </a:r>
          </a:p>
        </p:txBody>
      </p:sp>
      <p:cxnSp>
        <p:nvCxnSpPr>
          <p:cNvPr id="13" name="Curved Connector 12"/>
          <p:cNvCxnSpPr>
            <a:stCxn id="12" idx="2"/>
            <a:endCxn id="14" idx="1"/>
          </p:cNvCxnSpPr>
          <p:nvPr/>
        </p:nvCxnSpPr>
        <p:spPr>
          <a:xfrm rot="5400000">
            <a:off x="904875" y="3728085"/>
            <a:ext cx="960120" cy="331470"/>
          </a:xfrm>
          <a:prstGeom prst="curvedConnector4">
            <a:avLst>
              <a:gd name="adj1" fmla="val 40476"/>
              <a:gd name="adj2" fmla="val 168966"/>
            </a:avLst>
          </a:prstGeom>
          <a:noFill/>
          <a:ln w="63500" cap="flat" cmpd="sng" algn="ctr">
            <a:solidFill>
              <a:srgbClr val="0000FF"/>
            </a:solidFill>
            <a:prstDash val="solid"/>
            <a:headEnd type="oval"/>
            <a:tailEnd type="triangle" w="lg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" name="Rectangle 13"/>
          <p:cNvSpPr/>
          <p:nvPr/>
        </p:nvSpPr>
        <p:spPr>
          <a:xfrm>
            <a:off x="1219200" y="4191000"/>
            <a:ext cx="1280160" cy="36576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5" name="Down Arrow 14"/>
          <p:cNvSpPr/>
          <p:nvPr/>
        </p:nvSpPr>
        <p:spPr>
          <a:xfrm rot="16200000">
            <a:off x="3166671" y="5345991"/>
            <a:ext cx="602839" cy="683819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86400" y="2895600"/>
            <a:ext cx="1402080" cy="426720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53200" y="2895600"/>
            <a:ext cx="441960" cy="426720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(2)</a:t>
            </a:r>
          </a:p>
        </p:txBody>
      </p:sp>
      <p:cxnSp>
        <p:nvCxnSpPr>
          <p:cNvPr id="18" name="Curved Connector 17"/>
          <p:cNvCxnSpPr>
            <a:stCxn id="17" idx="2"/>
            <a:endCxn id="19" idx="1"/>
          </p:cNvCxnSpPr>
          <p:nvPr/>
        </p:nvCxnSpPr>
        <p:spPr>
          <a:xfrm rot="16200000" flipH="1">
            <a:off x="6823710" y="3272790"/>
            <a:ext cx="441960" cy="541020"/>
          </a:xfrm>
          <a:prstGeom prst="curvedConnector2">
            <a:avLst/>
          </a:prstGeom>
          <a:noFill/>
          <a:ln w="63500" cap="flat" cmpd="sng" algn="ctr">
            <a:solidFill>
              <a:srgbClr val="0000FF"/>
            </a:solidFill>
            <a:prstDash val="solid"/>
            <a:headEnd type="oval"/>
            <a:tailEnd type="triangle" w="lg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Rectangle 18"/>
          <p:cNvSpPr/>
          <p:nvPr/>
        </p:nvSpPr>
        <p:spPr>
          <a:xfrm>
            <a:off x="7315200" y="3581400"/>
            <a:ext cx="1280160" cy="36576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00800" y="4343400"/>
            <a:ext cx="1280160" cy="36576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20000" y="2590800"/>
            <a:ext cx="914400" cy="609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3200" dirty="0" smtClean="0">
                <a:solidFill>
                  <a:srgbClr val="008000"/>
                </a:solidFill>
                <a:latin typeface="Calibri"/>
                <a:ea typeface="+mn-ea"/>
                <a:cs typeface="+mn-cs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66130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Order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8458200" cy="1295400"/>
          </a:xfrm>
        </p:spPr>
        <p:txBody>
          <a:bodyPr/>
          <a:lstStyle/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400" kern="1200" dirty="0" smtClean="0">
                <a:solidFill>
                  <a:prstClr val="black"/>
                </a:solidFill>
                <a:ea typeface="+mn-ea"/>
                <a:cs typeface="+mn-cs"/>
              </a:rPr>
              <a:t>We </a:t>
            </a: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are creating flush dependencies in the internal data structures to ensure that metadata cache flush operations occur in the proper order.</a:t>
            </a:r>
            <a:endParaRPr lang="en-US" sz="2400" kern="1200" dirty="0">
              <a:solidFill>
                <a:srgbClr val="FF0000"/>
              </a:solidFill>
              <a:ea typeface="+mn-ea"/>
              <a:cs typeface="+mn-c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286000"/>
            <a:ext cx="8458200" cy="4191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4E36-00C6-1145-B427-1A185CE8670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Document 15"/>
          <p:cNvSpPr/>
          <p:nvPr/>
        </p:nvSpPr>
        <p:spPr>
          <a:xfrm>
            <a:off x="3810000" y="5257800"/>
            <a:ext cx="1524000" cy="914400"/>
          </a:xfrm>
          <a:prstGeom prst="flowChartDocumen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HDF5 File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577824" y="5257800"/>
            <a:ext cx="1524000" cy="73152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Writer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6017819" y="5265892"/>
            <a:ext cx="1280160" cy="731520"/>
          </a:xfrm>
          <a:prstGeom prst="rec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Reader</a:t>
            </a:r>
          </a:p>
        </p:txBody>
      </p:sp>
      <p:sp>
        <p:nvSpPr>
          <p:cNvPr id="10" name="Down Arrow 9"/>
          <p:cNvSpPr/>
          <p:nvPr/>
        </p:nvSpPr>
        <p:spPr>
          <a:xfrm rot="16200000">
            <a:off x="5374490" y="5337097"/>
            <a:ext cx="602839" cy="683819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2971800"/>
            <a:ext cx="1402080" cy="426720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29690" y="2987040"/>
            <a:ext cx="441960" cy="426720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(3)</a:t>
            </a:r>
          </a:p>
        </p:txBody>
      </p:sp>
      <p:cxnSp>
        <p:nvCxnSpPr>
          <p:cNvPr id="13" name="Curved Connector 12"/>
          <p:cNvCxnSpPr>
            <a:stCxn id="12" idx="2"/>
            <a:endCxn id="14" idx="1"/>
          </p:cNvCxnSpPr>
          <p:nvPr/>
        </p:nvCxnSpPr>
        <p:spPr>
          <a:xfrm rot="5400000">
            <a:off x="904875" y="3728085"/>
            <a:ext cx="960120" cy="331470"/>
          </a:xfrm>
          <a:prstGeom prst="curvedConnector4">
            <a:avLst>
              <a:gd name="adj1" fmla="val 40476"/>
              <a:gd name="adj2" fmla="val 168966"/>
            </a:avLst>
          </a:prstGeom>
          <a:noFill/>
          <a:ln w="63500" cap="flat" cmpd="sng" algn="ctr">
            <a:solidFill>
              <a:srgbClr val="0000FF"/>
            </a:solidFill>
            <a:prstDash val="solid"/>
            <a:headEnd type="oval"/>
            <a:tailEnd type="triangle" w="lg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" name="Rectangle 13"/>
          <p:cNvSpPr/>
          <p:nvPr/>
        </p:nvSpPr>
        <p:spPr>
          <a:xfrm>
            <a:off x="1219200" y="4191000"/>
            <a:ext cx="1280160" cy="36576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5" name="Down Arrow 14"/>
          <p:cNvSpPr/>
          <p:nvPr/>
        </p:nvSpPr>
        <p:spPr>
          <a:xfrm rot="16200000">
            <a:off x="3166671" y="5345991"/>
            <a:ext cx="602839" cy="683819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86400" y="2895600"/>
            <a:ext cx="1402080" cy="426720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53200" y="2895600"/>
            <a:ext cx="441960" cy="426720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(2)</a:t>
            </a:r>
          </a:p>
        </p:txBody>
      </p:sp>
      <p:cxnSp>
        <p:nvCxnSpPr>
          <p:cNvPr id="18" name="Curved Connector 17"/>
          <p:cNvCxnSpPr>
            <a:stCxn id="17" idx="2"/>
            <a:endCxn id="19" idx="1"/>
          </p:cNvCxnSpPr>
          <p:nvPr/>
        </p:nvCxnSpPr>
        <p:spPr>
          <a:xfrm rot="16200000" flipH="1">
            <a:off x="6823710" y="3272790"/>
            <a:ext cx="441960" cy="541020"/>
          </a:xfrm>
          <a:prstGeom prst="curvedConnector2">
            <a:avLst/>
          </a:prstGeom>
          <a:noFill/>
          <a:ln w="63500" cap="flat" cmpd="sng" algn="ctr">
            <a:solidFill>
              <a:srgbClr val="0000FF"/>
            </a:solidFill>
            <a:prstDash val="solid"/>
            <a:headEnd type="oval"/>
            <a:tailEnd type="triangle" w="lg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Rectangle 18"/>
          <p:cNvSpPr/>
          <p:nvPr/>
        </p:nvSpPr>
        <p:spPr>
          <a:xfrm>
            <a:off x="7315200" y="3581400"/>
            <a:ext cx="1280160" cy="36576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00800" y="4343400"/>
            <a:ext cx="1280160" cy="36576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20000" y="2590800"/>
            <a:ext cx="914400" cy="609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3200" dirty="0" smtClean="0">
                <a:solidFill>
                  <a:srgbClr val="008000"/>
                </a:solidFill>
                <a:latin typeface="Calibri"/>
                <a:ea typeface="+mn-ea"/>
                <a:cs typeface="+mn-cs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68439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Open and Close Problem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4400" y="1219200"/>
            <a:ext cx="7315200" cy="49530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The writer MUST be the first process to open the file so the superblock message can be written.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If a reader opens the file first, it will find no SWMR superblock message and not use any SWMR protocols when accessing the file.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Alternatively, we can create a mechanism for communicating SWMR on/off between processes.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93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200"/>
            <a:ext cx="7772400" cy="1524000"/>
          </a:xfrm>
        </p:spPr>
        <p:txBody>
          <a:bodyPr/>
          <a:lstStyle/>
          <a:p>
            <a:r>
              <a:rPr lang="en-US" sz="4400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BAF-311F-7A41-A7B2-B0FB909503E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0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Open and Close Problem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143000"/>
            <a:ext cx="8382000" cy="5029200"/>
          </a:xfrm>
        </p:spPr>
        <p:txBody>
          <a:bodyPr/>
          <a:lstStyle/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Possible solution: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endParaRPr lang="en-US" sz="2400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srgbClr val="FF0000"/>
                </a:solidFill>
                <a:ea typeface="+mn-ea"/>
                <a:cs typeface="+mn-cs"/>
              </a:rPr>
              <a:t>Consider the superblock as volatile whenever SWMR is a possibility.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endParaRPr lang="en-US" sz="2400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Requires setting a SWMR timeout </a:t>
            </a:r>
            <a:r>
              <a:rPr lang="en-US" sz="2400" i="1" kern="1200" dirty="0">
                <a:solidFill>
                  <a:prstClr val="black"/>
                </a:solidFill>
                <a:ea typeface="+mn-ea"/>
                <a:cs typeface="+mn-cs"/>
              </a:rPr>
              <a:t>t</a:t>
            </a: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.</a:t>
            </a:r>
          </a:p>
          <a:p>
            <a:pPr marL="800100" lvl="1" indent="-34290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Writers do not write until time t has passed.</a:t>
            </a:r>
          </a:p>
          <a:p>
            <a:pPr marL="800100" lvl="1" indent="-34290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Readers check for SWMR superblock </a:t>
            </a:r>
            <a:r>
              <a:rPr lang="en-US" sz="2400" kern="1200" dirty="0" smtClean="0">
                <a:solidFill>
                  <a:prstClr val="black"/>
                </a:solidFill>
                <a:ea typeface="+mn-ea"/>
                <a:cs typeface="+mn-cs"/>
              </a:rPr>
              <a:t>message </a:t>
            </a: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every time </a:t>
            </a:r>
            <a:r>
              <a:rPr lang="en-US" sz="2400" i="1" kern="1200" dirty="0">
                <a:solidFill>
                  <a:prstClr val="black"/>
                </a:solidFill>
                <a:ea typeface="+mn-ea"/>
                <a:cs typeface="+mn-cs"/>
              </a:rPr>
              <a:t>t</a:t>
            </a: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.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Ensures that the reader and writer will use SWMR together.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Also allows readers to discontinue using SWMR protocols when the writer is not actively writing (performance enhancement).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33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600200"/>
            <a:ext cx="8382000" cy="45720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Scheduled HDF5 1.10.0 feature.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Being paid for by a commercial client of The HDF Group.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Currently under development.</a:t>
            </a:r>
          </a:p>
          <a:p>
            <a:pPr marL="800100" lvl="1" indent="-34290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Metadata cache flush dependencies in progress.</a:t>
            </a:r>
          </a:p>
          <a:p>
            <a:pPr marL="800100" lvl="1" indent="-34290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Other work in the design stage.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Very high priority.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0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r>
              <a:rPr lang="en-US" dirty="0"/>
              <a:t>Client/Server Network Access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BAF-311F-7A41-A7B2-B0FB909503E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5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9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Approach/Solution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8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200"/>
            <a:ext cx="7772400" cy="1524000"/>
          </a:xfrm>
        </p:spPr>
        <p:txBody>
          <a:bodyPr/>
          <a:lstStyle/>
          <a:p>
            <a:r>
              <a:rPr lang="en-US" dirty="0"/>
              <a:t>Page Buffering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BAF-311F-7A41-A7B2-B0FB909503E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1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4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Approach/Solution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4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Metadata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Metadata – </a:t>
            </a:r>
            <a:r>
              <a:rPr lang="en-US" sz="2400" i="1" kern="1200" dirty="0">
                <a:solidFill>
                  <a:prstClr val="black"/>
                </a:solidFill>
                <a:ea typeface="+mn-ea"/>
                <a:cs typeface="+mn-cs"/>
              </a:rPr>
              <a:t>data about data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HDF5 metadata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000" kern="1200" dirty="0">
                <a:solidFill>
                  <a:prstClr val="black"/>
                </a:solidFill>
                <a:ea typeface="+mn-ea"/>
                <a:cs typeface="+mn-cs"/>
              </a:rPr>
              <a:t>Structural metadata (describes HDF5 objects – groups, datasets, chunks, etc.)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1800" kern="1200" dirty="0">
                <a:solidFill>
                  <a:prstClr val="black"/>
                </a:solidFill>
                <a:ea typeface="+mn-ea"/>
                <a:cs typeface="+mn-cs"/>
              </a:rPr>
              <a:t>Group header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1800" kern="1200" dirty="0">
                <a:solidFill>
                  <a:prstClr val="black"/>
                </a:solidFill>
                <a:ea typeface="+mn-ea"/>
                <a:cs typeface="+mn-cs"/>
              </a:rPr>
              <a:t>B-Tree (to index objects, chunks)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1800" kern="1200" dirty="0">
                <a:solidFill>
                  <a:prstClr val="black"/>
                </a:solidFill>
                <a:ea typeface="+mn-ea"/>
                <a:cs typeface="+mn-cs"/>
              </a:rPr>
              <a:t>Local heap (to store link names)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User defined metadata (HDF5 attributes)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000" kern="1200" dirty="0">
                <a:solidFill>
                  <a:prstClr val="black"/>
                </a:solidFill>
                <a:ea typeface="+mn-ea"/>
                <a:cs typeface="+mn-cs"/>
              </a:rPr>
              <a:t>Created via the H5A calls 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Usually small – less than 1 KB 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Accessed frequently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Small disk accesses are expensive</a:t>
            </a:r>
          </a:p>
        </p:txBody>
      </p:sp>
    </p:spTree>
    <p:extLst>
      <p:ext uri="{BB962C8B-B14F-4D97-AF65-F5344CB8AC3E}">
        <p14:creationId xmlns:p14="http://schemas.microsoft.com/office/powerpoint/2010/main" val="167865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Handling of HDF5 Metadata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HDF5 implements </a:t>
            </a:r>
            <a:r>
              <a:rPr lang="en-US" sz="2800" i="1" kern="1200" dirty="0">
                <a:solidFill>
                  <a:prstClr val="black"/>
                </a:solidFill>
                <a:ea typeface="+mn-ea"/>
                <a:cs typeface="+mn-cs"/>
              </a:rPr>
              <a:t>metadata aggregators </a:t>
            </a: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to allocate space in a file and to avoid small I/O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Aggregator minimum size can be controlled by application (default is 2K, 0 disables aggregation)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H5Pset_meta_block_size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Size of metadata block is limited only by the order of space allocations 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Aggregator will go beyond minimum aggregation size if current allocation block is at the end of the file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2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topics will be covered: </a:t>
            </a:r>
          </a:p>
          <a:p>
            <a:r>
              <a:rPr lang="en-US" sz="2400" dirty="0" smtClean="0"/>
              <a:t>Single-Writer/Multiple-Reader</a:t>
            </a:r>
            <a:endParaRPr lang="en-US" sz="2400" dirty="0"/>
          </a:p>
          <a:p>
            <a:r>
              <a:rPr lang="en-US" sz="2400" dirty="0"/>
              <a:t>Client/Server Network Access</a:t>
            </a:r>
          </a:p>
          <a:p>
            <a:r>
              <a:rPr lang="en-US" sz="2400" dirty="0"/>
              <a:t>Page Buffering</a:t>
            </a:r>
          </a:p>
          <a:p>
            <a:r>
              <a:rPr lang="en-US" sz="2400" dirty="0"/>
              <a:t>Scalable Chunk Indices</a:t>
            </a:r>
          </a:p>
          <a:p>
            <a:r>
              <a:rPr lang="en-US" sz="2400" dirty="0"/>
              <a:t>Append-only Data Writing</a:t>
            </a:r>
          </a:p>
          <a:p>
            <a:r>
              <a:rPr lang="en-US" sz="2400" dirty="0"/>
              <a:t>Internal Threading</a:t>
            </a:r>
          </a:p>
          <a:p>
            <a:r>
              <a:rPr lang="en-US" sz="2400" dirty="0"/>
              <a:t>Improve Concurrency</a:t>
            </a:r>
          </a:p>
          <a:p>
            <a:r>
              <a:rPr lang="en-US" sz="2400" dirty="0"/>
              <a:t>Fault Tolerance: Journaling</a:t>
            </a:r>
          </a:p>
          <a:p>
            <a:r>
              <a:rPr lang="en-US" sz="2400" dirty="0"/>
              <a:t>Fault Tolerance: Ordered Updates</a:t>
            </a:r>
          </a:p>
          <a:p>
            <a:r>
              <a:rPr lang="en-US" sz="2400" dirty="0"/>
              <a:t>Other Efforts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2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Metadata Allocation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381000" y="1752600"/>
            <a:ext cx="8458200" cy="701675"/>
          </a:xfrm>
          <a:prstGeom prst="rect">
            <a:avLst/>
          </a:prstGeom>
          <a:solidFill>
            <a:srgbClr val="C0504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457200" y="184467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HDF5 File</a:t>
            </a:r>
            <a:endParaRPr lang="en-US" sz="20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8" name="Rectangle 22" descr="Large grid"/>
          <p:cNvSpPr>
            <a:spLocks noChangeArrowheads="1"/>
          </p:cNvSpPr>
          <p:nvPr/>
        </p:nvSpPr>
        <p:spPr bwMode="auto">
          <a:xfrm>
            <a:off x="5334000" y="1768475"/>
            <a:ext cx="3200400" cy="685800"/>
          </a:xfrm>
          <a:prstGeom prst="rect">
            <a:avLst/>
          </a:prstGeom>
          <a:pattFill prst="dotGrid">
            <a:fgClr>
              <a:srgbClr val="80008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9" name="Text Box 30"/>
          <p:cNvSpPr txBox="1">
            <a:spLocks noChangeArrowheads="1"/>
          </p:cNvSpPr>
          <p:nvPr/>
        </p:nvSpPr>
        <p:spPr bwMode="auto">
          <a:xfrm>
            <a:off x="5791200" y="1371600"/>
            <a:ext cx="266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Dataset array data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362200" y="1768475"/>
            <a:ext cx="685800" cy="685800"/>
          </a:xfrm>
          <a:prstGeom prst="rect">
            <a:avLst/>
          </a:prstGeom>
          <a:solidFill>
            <a:srgbClr val="F79646">
              <a:lumMod val="75000"/>
            </a:srgb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marL="0" marR="0" lvl="0" indent="0" algn="r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038600" y="1752600"/>
            <a:ext cx="381000" cy="685800"/>
          </a:xfrm>
          <a:prstGeom prst="rect">
            <a:avLst/>
          </a:prstGeom>
          <a:solidFill>
            <a:srgbClr val="F79646">
              <a:lumMod val="75000"/>
            </a:srgb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marL="0" marR="0" lvl="0" indent="0" algn="r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763000" y="1752600"/>
            <a:ext cx="152400" cy="685800"/>
          </a:xfrm>
          <a:prstGeom prst="rect">
            <a:avLst/>
          </a:prstGeom>
          <a:solidFill>
            <a:srgbClr val="F79646">
              <a:lumMod val="75000"/>
            </a:srgb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marL="0" marR="0" lvl="0" indent="0" algn="r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2502469"/>
            <a:ext cx="4853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Metadata is mixed with raw data in HDF5 file</a:t>
            </a:r>
            <a:endParaRPr lang="en-US" sz="2000" dirty="0">
              <a:solidFill>
                <a:prstClr val="black"/>
              </a:solidFill>
              <a:latin typeface="Calibri"/>
              <a:ea typeface="+mn-ea"/>
              <a:cs typeface="Arial"/>
            </a:endParaRPr>
          </a:p>
        </p:txBody>
      </p:sp>
      <p:sp>
        <p:nvSpPr>
          <p:cNvPr id="14" name="Rectangle 22" descr="Large grid"/>
          <p:cNvSpPr>
            <a:spLocks noChangeArrowheads="1"/>
          </p:cNvSpPr>
          <p:nvPr/>
        </p:nvSpPr>
        <p:spPr bwMode="auto">
          <a:xfrm>
            <a:off x="3048000" y="1752600"/>
            <a:ext cx="990600" cy="685800"/>
          </a:xfrm>
          <a:prstGeom prst="rect">
            <a:avLst/>
          </a:prstGeom>
          <a:pattFill prst="dotGrid">
            <a:fgClr>
              <a:srgbClr val="80008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cxnSp>
        <p:nvCxnSpPr>
          <p:cNvPr id="15" name="Straight Arrow Connector 14"/>
          <p:cNvCxnSpPr>
            <a:endCxn id="10" idx="0"/>
          </p:cNvCxnSpPr>
          <p:nvPr/>
        </p:nvCxnSpPr>
        <p:spPr bwMode="auto">
          <a:xfrm>
            <a:off x="2590800" y="1463675"/>
            <a:ext cx="114300" cy="30480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endCxn id="11" idx="0"/>
          </p:cNvCxnSpPr>
          <p:nvPr/>
        </p:nvCxnSpPr>
        <p:spPr bwMode="auto">
          <a:xfrm>
            <a:off x="2590800" y="1463675"/>
            <a:ext cx="1638300" cy="288925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037280" y="1066800"/>
            <a:ext cx="1200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Metadata</a:t>
            </a:r>
            <a:endParaRPr lang="en-US" sz="2000" dirty="0">
              <a:solidFill>
                <a:prstClr val="black"/>
              </a:solidFill>
              <a:latin typeface="Calibri"/>
              <a:ea typeface="+mn-ea"/>
              <a:cs typeface="Arial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381000" y="4022725"/>
            <a:ext cx="8458200" cy="701675"/>
          </a:xfrm>
          <a:prstGeom prst="rect">
            <a:avLst/>
          </a:prstGeom>
          <a:solidFill>
            <a:srgbClr val="C0504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362200" y="4038600"/>
            <a:ext cx="914400" cy="685800"/>
          </a:xfrm>
          <a:prstGeom prst="rect">
            <a:avLst/>
          </a:prstGeom>
          <a:gradFill flip="none" rotWithShape="1">
            <a:gsLst>
              <a:gs pos="0">
                <a:srgbClr val="F79646">
                  <a:lumMod val="75000"/>
                </a:srgbClr>
              </a:gs>
              <a:gs pos="100000">
                <a:srgbClr val="FFFFFF"/>
              </a:gs>
            </a:gsLst>
            <a:lin ang="0" scaled="1"/>
            <a:tileRect/>
          </a:gradFill>
          <a:ln w="50800">
            <a:solidFill>
              <a:srgbClr val="F2F2F2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marL="0" marR="0" lvl="0" indent="0" algn="r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57200" y="417512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HDF5 File</a:t>
            </a:r>
            <a:endParaRPr lang="en-US" sz="20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304800" y="3257490"/>
            <a:ext cx="510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2K metadata block; may be partially filled</a:t>
            </a:r>
            <a:endParaRPr lang="en-US" sz="2000" dirty="0">
              <a:solidFill>
                <a:prstClr val="black"/>
              </a:solidFill>
              <a:latin typeface="Calibri"/>
              <a:ea typeface="+mn-ea"/>
              <a:cs typeface="Arial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648200" y="4038600"/>
            <a:ext cx="1295400" cy="685800"/>
          </a:xfrm>
          <a:prstGeom prst="rect">
            <a:avLst/>
          </a:prstGeom>
          <a:solidFill>
            <a:srgbClr val="F79646">
              <a:lumMod val="75000"/>
            </a:srgb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marL="0" marR="0" lvl="0" indent="0" algn="r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6705600" y="4038600"/>
            <a:ext cx="2133600" cy="685800"/>
          </a:xfrm>
          <a:prstGeom prst="rect">
            <a:avLst/>
          </a:prstGeom>
          <a:solidFill>
            <a:srgbClr val="F79646">
              <a:lumMod val="75000"/>
            </a:srgb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marL="0" marR="0" lvl="0" indent="0" algn="r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3810000" y="5467290"/>
            <a:ext cx="510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algn="ctr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M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etadata blocks of different lengths</a:t>
            </a:r>
            <a:endParaRPr lang="en-US" sz="2000" dirty="0">
              <a:solidFill>
                <a:prstClr val="black"/>
              </a:solidFill>
              <a:latin typeface="Calibri"/>
              <a:ea typeface="+mn-ea"/>
              <a:cs typeface="Arial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648200" y="4038600"/>
            <a:ext cx="914400" cy="685800"/>
          </a:xfrm>
          <a:prstGeom prst="rect">
            <a:avLst/>
          </a:prstGeom>
          <a:noFill/>
          <a:ln w="50800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705600" y="4038600"/>
            <a:ext cx="914400" cy="685800"/>
          </a:xfrm>
          <a:prstGeom prst="rect">
            <a:avLst/>
          </a:prstGeom>
          <a:noFill/>
          <a:ln w="50800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cxnSp>
        <p:nvCxnSpPr>
          <p:cNvPr id="27" name="Straight Arrow Connector 26"/>
          <p:cNvCxnSpPr>
            <a:stCxn id="21" idx="2"/>
            <a:endCxn id="19" idx="0"/>
          </p:cNvCxnSpPr>
          <p:nvPr/>
        </p:nvCxnSpPr>
        <p:spPr bwMode="auto">
          <a:xfrm flipH="1">
            <a:off x="2819400" y="3657600"/>
            <a:ext cx="38100" cy="38100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24" idx="0"/>
          </p:cNvCxnSpPr>
          <p:nvPr/>
        </p:nvCxnSpPr>
        <p:spPr bwMode="auto">
          <a:xfrm flipH="1" flipV="1">
            <a:off x="5715000" y="4800600"/>
            <a:ext cx="647700" cy="66669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24" idx="0"/>
          </p:cNvCxnSpPr>
          <p:nvPr/>
        </p:nvCxnSpPr>
        <p:spPr bwMode="auto">
          <a:xfrm flipV="1">
            <a:off x="6362700" y="4800600"/>
            <a:ext cx="1714500" cy="66669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732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14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Handling of HDF5 Metadata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Problems that affect metadata I/O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Size of aggregation varies and is not stored in the file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000" kern="1200" dirty="0">
                <a:solidFill>
                  <a:prstClr val="black"/>
                </a:solidFill>
                <a:ea typeface="+mn-ea"/>
                <a:cs typeface="+mn-cs"/>
              </a:rPr>
              <a:t>Library cannot take an advantage of reading metadata block since it doesn’t know the length of the block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Metadata blocks are not aligned to the block size of the underlying file system and do not have size of some multiple of the file system block size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5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Buffering (L2 Cache)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Implement metadata (MD) aggregation in 64K pages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MD pages are aligned in the file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Perform all I/O in page-sized blocks or greater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File format change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000" kern="1200" dirty="0">
                <a:solidFill>
                  <a:prstClr val="black"/>
                </a:solidFill>
                <a:ea typeface="+mn-ea"/>
                <a:cs typeface="+mn-cs"/>
              </a:rPr>
              <a:t>Store MD allocation parameters in the HDF5 superblock extension message; can be ignored by readers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000" kern="1200" dirty="0">
                <a:solidFill>
                  <a:prstClr val="black"/>
                </a:solidFill>
                <a:ea typeface="+mn-ea"/>
                <a:cs typeface="+mn-cs"/>
              </a:rPr>
              <a:t>Put a flag to indicate that some MD blocks are not aligned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Implement page buffering (L2 cache)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Currently in design stage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4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Aggregator API Calls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5720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Can set in file creation property lists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Only set on file </a:t>
            </a:r>
            <a:r>
              <a:rPr lang="en-US" sz="2400" u="sng" kern="1200" dirty="0">
                <a:solidFill>
                  <a:prstClr val="black"/>
                </a:solidFill>
                <a:ea typeface="+mn-ea"/>
                <a:cs typeface="+mn-cs"/>
              </a:rPr>
              <a:t>creation</a:t>
            </a:r>
            <a:endParaRPr lang="en-US" sz="2400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Permanent, stored in superblock when set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–"/>
            </a:pPr>
            <a:endParaRPr lang="en-US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H5Pget/</a:t>
            </a:r>
            <a:r>
              <a:rPr lang="en-US" sz="24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set_aggregator_block_size</a:t>
            </a:r>
            <a:endParaRPr lang="en-US" sz="2400" kern="1200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0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Page Buffering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381000" y="1752600"/>
            <a:ext cx="8610600" cy="1143000"/>
          </a:xfrm>
          <a:prstGeom prst="rect">
            <a:avLst/>
          </a:prstGeom>
          <a:noFill/>
          <a:ln w="9525">
            <a:solidFill>
              <a:srgbClr val="F2F2F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7468" y="1066800"/>
            <a:ext cx="4518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Page buffer contains MD pages (L2 cache)</a:t>
            </a:r>
            <a:endParaRPr lang="en-US" sz="2000" dirty="0">
              <a:solidFill>
                <a:prstClr val="black"/>
              </a:solidFill>
              <a:latin typeface="Calibri"/>
              <a:ea typeface="+mn-ea"/>
              <a:cs typeface="Arial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76200" y="4022725"/>
            <a:ext cx="8458200" cy="701675"/>
          </a:xfrm>
          <a:prstGeom prst="rect">
            <a:avLst/>
          </a:prstGeom>
          <a:solidFill>
            <a:srgbClr val="C0504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14600" y="4038600"/>
            <a:ext cx="914400" cy="685800"/>
          </a:xfrm>
          <a:prstGeom prst="rect">
            <a:avLst/>
          </a:prstGeom>
          <a:gradFill flip="none" rotWithShape="1">
            <a:gsLst>
              <a:gs pos="0">
                <a:srgbClr val="F79646">
                  <a:lumMod val="75000"/>
                </a:srgbClr>
              </a:gs>
              <a:gs pos="100000">
                <a:srgbClr val="FFFFFF"/>
              </a:gs>
            </a:gsLst>
            <a:lin ang="0" scaled="1"/>
            <a:tileRect/>
          </a:gradFill>
          <a:ln w="50800">
            <a:solidFill>
              <a:srgbClr val="F2F2F2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marL="0" marR="0" lvl="0" indent="0" algn="r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152400" y="417512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HDF5 File</a:t>
            </a:r>
            <a:endParaRPr lang="en-US" sz="2000" dirty="0">
              <a:solidFill>
                <a:prstClr val="black"/>
              </a:solidFill>
              <a:latin typeface="Calibri"/>
              <a:ea typeface="+mn-ea"/>
              <a:cs typeface="Arial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343400" y="4038600"/>
            <a:ext cx="914400" cy="685800"/>
          </a:xfrm>
          <a:prstGeom prst="rect">
            <a:avLst/>
          </a:prstGeom>
          <a:solidFill>
            <a:srgbClr val="F79646">
              <a:lumMod val="75000"/>
            </a:srgb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marL="0" marR="0" lvl="0" indent="0" algn="r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72200" y="4038600"/>
            <a:ext cx="2743200" cy="685800"/>
          </a:xfrm>
          <a:prstGeom prst="rect">
            <a:avLst/>
          </a:prstGeom>
          <a:solidFill>
            <a:srgbClr val="F79646">
              <a:lumMod val="75000"/>
            </a:srgb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marL="0" marR="0" lvl="0" indent="0" algn="r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3810000" y="5467290"/>
            <a:ext cx="510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algn="ctr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M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etadata blocks are multiples of 64K</a:t>
            </a:r>
            <a:endParaRPr lang="en-US" sz="2000" dirty="0">
              <a:solidFill>
                <a:prstClr val="black"/>
              </a:solidFill>
              <a:latin typeface="Calibri"/>
              <a:ea typeface="+mn-ea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343400" y="4038600"/>
            <a:ext cx="914400" cy="685800"/>
          </a:xfrm>
          <a:prstGeom prst="rect">
            <a:avLst/>
          </a:prstGeom>
          <a:noFill/>
          <a:ln w="50800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172200" y="4038600"/>
            <a:ext cx="914400" cy="685800"/>
          </a:xfrm>
          <a:prstGeom prst="rect">
            <a:avLst/>
          </a:prstGeom>
          <a:noFill/>
          <a:ln w="50800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cxnSp>
        <p:nvCxnSpPr>
          <p:cNvPr id="16" name="Straight Arrow Connector 15"/>
          <p:cNvCxnSpPr>
            <a:stCxn id="13" idx="0"/>
            <a:endCxn id="8" idx="2"/>
          </p:cNvCxnSpPr>
          <p:nvPr/>
        </p:nvCxnSpPr>
        <p:spPr bwMode="auto">
          <a:xfrm flipH="1" flipV="1">
            <a:off x="4305300" y="4724400"/>
            <a:ext cx="2057400" cy="74289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13" idx="0"/>
          </p:cNvCxnSpPr>
          <p:nvPr/>
        </p:nvCxnSpPr>
        <p:spPr bwMode="auto">
          <a:xfrm flipV="1">
            <a:off x="6362700" y="4800600"/>
            <a:ext cx="342900" cy="66669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7086600" y="4038600"/>
            <a:ext cx="914400" cy="685800"/>
          </a:xfrm>
          <a:prstGeom prst="rect">
            <a:avLst/>
          </a:prstGeom>
          <a:noFill/>
          <a:ln w="50800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8001000" y="4038600"/>
            <a:ext cx="914400" cy="685800"/>
          </a:xfrm>
          <a:prstGeom prst="rect">
            <a:avLst/>
          </a:prstGeom>
          <a:noFill/>
          <a:ln w="50800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2514600" y="3581400"/>
            <a:ext cx="0" cy="45720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4343400" y="3581400"/>
            <a:ext cx="0" cy="45720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6172200" y="3581400"/>
            <a:ext cx="0" cy="45720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1752600" y="3257490"/>
            <a:ext cx="510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algn="ctr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M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etadata blocks are aligned</a:t>
            </a:r>
            <a:endParaRPr lang="en-US" sz="2000" dirty="0">
              <a:solidFill>
                <a:prstClr val="black"/>
              </a:solidFill>
              <a:latin typeface="Calibri"/>
              <a:ea typeface="+mn-ea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981200" y="1905000"/>
            <a:ext cx="914400" cy="685800"/>
          </a:xfrm>
          <a:prstGeom prst="rect">
            <a:avLst/>
          </a:prstGeom>
          <a:solidFill>
            <a:srgbClr val="F79646">
              <a:lumMod val="75000"/>
            </a:srgbClr>
          </a:solidFill>
          <a:ln w="50800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5562600" y="1905000"/>
            <a:ext cx="2743200" cy="685800"/>
          </a:xfrm>
          <a:prstGeom prst="rect">
            <a:avLst/>
          </a:prstGeom>
          <a:solidFill>
            <a:srgbClr val="F79646">
              <a:lumMod val="75000"/>
            </a:srgb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marL="0" marR="0" lvl="0" indent="0" algn="r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477000" y="1905000"/>
            <a:ext cx="914400" cy="685800"/>
          </a:xfrm>
          <a:prstGeom prst="rect">
            <a:avLst/>
          </a:prstGeom>
          <a:noFill/>
          <a:ln w="50800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562600" y="1905000"/>
            <a:ext cx="914400" cy="685800"/>
          </a:xfrm>
          <a:prstGeom prst="rect">
            <a:avLst/>
          </a:prstGeom>
          <a:noFill/>
          <a:ln w="50800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391400" y="1905000"/>
            <a:ext cx="914400" cy="685800"/>
          </a:xfrm>
          <a:prstGeom prst="rect">
            <a:avLst/>
          </a:prstGeom>
          <a:noFill/>
          <a:ln w="50800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412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Metadata Aggregators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8458200" cy="990600"/>
          </a:xfrm>
        </p:spPr>
        <p:txBody>
          <a:bodyPr/>
          <a:lstStyle/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kern="1200" dirty="0">
                <a:solidFill>
                  <a:prstClr val="black"/>
                </a:solidFill>
                <a:ea typeface="+mn-ea"/>
                <a:cs typeface="Arial"/>
              </a:rPr>
              <a:t>The new aggregators pack small raw data and metadata allocations into aligned blocks which work with the page buffer</a:t>
            </a:r>
            <a:r>
              <a:rPr lang="en-US" sz="2000" kern="1200" dirty="0" smtClean="0">
                <a:solidFill>
                  <a:prstClr val="black"/>
                </a:solidFill>
                <a:ea typeface="+mn-ea"/>
                <a:cs typeface="Arial"/>
              </a:rPr>
              <a:t>.</a:t>
            </a:r>
            <a:endParaRPr lang="en-US" sz="2000" kern="1200" dirty="0">
              <a:solidFill>
                <a:prstClr val="black"/>
              </a:solidFill>
              <a:ea typeface="+mn-ea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286000"/>
            <a:ext cx="8458200" cy="4191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4E36-00C6-1145-B427-1A185CE8670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6200" y="3356035"/>
            <a:ext cx="8458200" cy="701675"/>
          </a:xfrm>
          <a:prstGeom prst="rect">
            <a:avLst/>
          </a:prstGeom>
          <a:solidFill>
            <a:srgbClr val="C0504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152400" y="350843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HDF5 File</a:t>
            </a:r>
            <a:endParaRPr lang="en-US" sz="2000" dirty="0">
              <a:solidFill>
                <a:prstClr val="black"/>
              </a:solidFill>
              <a:latin typeface="Calibri"/>
              <a:ea typeface="+mn-ea"/>
              <a:cs typeface="Arial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172200" y="3371910"/>
            <a:ext cx="2743200" cy="685800"/>
          </a:xfrm>
          <a:prstGeom prst="rect">
            <a:avLst/>
          </a:prstGeom>
          <a:solidFill>
            <a:srgbClr val="F79646">
              <a:lumMod val="75000"/>
            </a:srgb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marL="0" marR="0" lvl="0" indent="0" algn="r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6172200" y="2362200"/>
            <a:ext cx="2590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algn="ctr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Metadata</a:t>
            </a:r>
            <a:endParaRPr lang="en-US" sz="2000" dirty="0">
              <a:solidFill>
                <a:prstClr val="black"/>
              </a:solidFill>
              <a:latin typeface="Calibri"/>
              <a:ea typeface="+mn-ea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172200" y="3371910"/>
            <a:ext cx="914400" cy="685800"/>
          </a:xfrm>
          <a:prstGeom prst="rect">
            <a:avLst/>
          </a:prstGeom>
          <a:noFill/>
          <a:ln w="50800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086600" y="3371910"/>
            <a:ext cx="914400" cy="685800"/>
          </a:xfrm>
          <a:prstGeom prst="rect">
            <a:avLst/>
          </a:prstGeom>
          <a:noFill/>
          <a:ln w="50800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 bwMode="auto">
          <a:xfrm>
            <a:off x="7467600" y="2762310"/>
            <a:ext cx="0" cy="97149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8001000" y="3371910"/>
            <a:ext cx="914400" cy="685800"/>
          </a:xfrm>
          <a:prstGeom prst="rect">
            <a:avLst/>
          </a:prstGeom>
          <a:noFill/>
          <a:ln w="50800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1524000" y="2362200"/>
            <a:ext cx="510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algn="ctr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Data</a:t>
            </a:r>
            <a:endParaRPr lang="en-US" sz="2000" dirty="0">
              <a:solidFill>
                <a:prstClr val="black"/>
              </a:solidFill>
              <a:latin typeface="Calibri"/>
              <a:ea typeface="+mn-ea"/>
              <a:cs typeface="Arial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343400" y="3352800"/>
            <a:ext cx="914400" cy="685800"/>
            <a:chOff x="3048000" y="4343400"/>
            <a:chExt cx="914400" cy="6858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48000" y="4343400"/>
              <a:ext cx="914400" cy="685800"/>
            </a:xfrm>
            <a:prstGeom prst="rect">
              <a:avLst/>
            </a:prstGeom>
            <a:noFill/>
            <a:ln w="50800" cap="flat" cmpd="sng" algn="ctr">
              <a:solidFill>
                <a:srgbClr val="F2F2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8" name="Rectangle 22" descr="Large grid"/>
            <p:cNvSpPr>
              <a:spLocks noChangeArrowheads="1"/>
            </p:cNvSpPr>
            <p:nvPr/>
          </p:nvSpPr>
          <p:spPr bwMode="auto">
            <a:xfrm>
              <a:off x="3048000" y="4343400"/>
              <a:ext cx="914400" cy="685800"/>
            </a:xfrm>
            <a:prstGeom prst="rect">
              <a:avLst/>
            </a:prstGeom>
            <a:pattFill prst="dotGrid">
              <a:fgClr>
                <a:srgbClr val="800080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14600" y="3352800"/>
            <a:ext cx="914400" cy="685800"/>
            <a:chOff x="3048000" y="4343400"/>
            <a:chExt cx="914400" cy="6858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3048000" y="4343400"/>
              <a:ext cx="914400" cy="685800"/>
            </a:xfrm>
            <a:prstGeom prst="rect">
              <a:avLst/>
            </a:prstGeom>
            <a:noFill/>
            <a:ln w="50800" cap="flat" cmpd="sng" algn="ctr">
              <a:solidFill>
                <a:srgbClr val="F2F2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1" name="Rectangle 22" descr="Large grid"/>
            <p:cNvSpPr>
              <a:spLocks noChangeArrowheads="1"/>
            </p:cNvSpPr>
            <p:nvPr/>
          </p:nvSpPr>
          <p:spPr bwMode="auto">
            <a:xfrm>
              <a:off x="3048000" y="4343400"/>
              <a:ext cx="914400" cy="685800"/>
            </a:xfrm>
            <a:prstGeom prst="rect">
              <a:avLst/>
            </a:prstGeom>
            <a:pattFill prst="dotGrid">
              <a:fgClr>
                <a:srgbClr val="800080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</p:grp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762000" y="5105400"/>
            <a:ext cx="2819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algn="ctr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Small allocations</a:t>
            </a:r>
            <a:endParaRPr lang="en-US" sz="2000" dirty="0">
              <a:solidFill>
                <a:prstClr val="black"/>
              </a:solidFill>
              <a:latin typeface="Calibri"/>
              <a:ea typeface="+mn-ea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514600" y="3352800"/>
            <a:ext cx="1524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1800" b="1" dirty="0" smtClean="0">
              <a:solidFill>
                <a:prstClr val="black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667000" y="3352800"/>
            <a:ext cx="3048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1800" b="1" dirty="0" smtClean="0">
              <a:solidFill>
                <a:prstClr val="black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971800" y="3352800"/>
            <a:ext cx="1524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1800" b="1" dirty="0" smtClean="0">
              <a:solidFill>
                <a:prstClr val="black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124200" y="3352800"/>
            <a:ext cx="1524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1800" b="1" dirty="0" smtClean="0">
              <a:solidFill>
                <a:prstClr val="black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276600" y="3352800"/>
            <a:ext cx="1524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1800" b="1" dirty="0" smtClean="0">
              <a:solidFill>
                <a:prstClr val="black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172200" y="3352800"/>
            <a:ext cx="1524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1800" b="1" dirty="0" smtClean="0">
              <a:solidFill>
                <a:prstClr val="black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324600" y="3352800"/>
            <a:ext cx="1524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1800" b="1" dirty="0" smtClean="0">
              <a:solidFill>
                <a:prstClr val="black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477000" y="3352800"/>
            <a:ext cx="4572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1800" b="1" dirty="0" smtClean="0">
              <a:solidFill>
                <a:prstClr val="black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934200" y="3352800"/>
            <a:ext cx="1524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1800" b="1" dirty="0" smtClean="0">
              <a:solidFill>
                <a:prstClr val="black"/>
              </a:solidFill>
              <a:latin typeface="Arial" pitchFamily="34" charset="0"/>
              <a:ea typeface="+mn-ea"/>
              <a:cs typeface="+mn-cs"/>
            </a:endParaRPr>
          </a:p>
        </p:txBody>
      </p:sp>
      <p:cxnSp>
        <p:nvCxnSpPr>
          <p:cNvPr id="32" name="Straight Arrow Connector 31"/>
          <p:cNvCxnSpPr>
            <a:stCxn id="22" idx="0"/>
          </p:cNvCxnSpPr>
          <p:nvPr/>
        </p:nvCxnSpPr>
        <p:spPr bwMode="auto">
          <a:xfrm flipV="1">
            <a:off x="2171700" y="3810000"/>
            <a:ext cx="647700" cy="129540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22" idx="0"/>
          </p:cNvCxnSpPr>
          <p:nvPr/>
        </p:nvCxnSpPr>
        <p:spPr bwMode="auto">
          <a:xfrm flipV="1">
            <a:off x="2171700" y="3810000"/>
            <a:ext cx="4457700" cy="129540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stCxn id="15" idx="2"/>
          </p:cNvCxnSpPr>
          <p:nvPr/>
        </p:nvCxnSpPr>
        <p:spPr bwMode="auto">
          <a:xfrm>
            <a:off x="4076700" y="2762310"/>
            <a:ext cx="723900" cy="89529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0464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200"/>
            <a:ext cx="7772400" cy="1524000"/>
          </a:xfrm>
        </p:spPr>
        <p:txBody>
          <a:bodyPr/>
          <a:lstStyle/>
          <a:p>
            <a:r>
              <a:rPr lang="en-US" dirty="0"/>
              <a:t>Scalable Chunk Indices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BAF-311F-7A41-A7B2-B0FB909503E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41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4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Approach/Solution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0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smtClean="0"/>
              <a:t>Chunk Indexing Methods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77697567"/>
              </p:ext>
            </p:extLst>
          </p:nvPr>
        </p:nvGraphicFramePr>
        <p:xfrm>
          <a:off x="381000" y="1066800"/>
          <a:ext cx="8382000" cy="500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905000"/>
                <a:gridCol w="2362200"/>
                <a:gridCol w="236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Space Improvements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</a:t>
                      </a:r>
                      <a:r>
                        <a:rPr lang="en-US" baseline="0" dirty="0" smtClean="0"/>
                        <a:t> Improvements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No unlimited dimensions, no I/O filters, </a:t>
                      </a:r>
                      <a:b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no missing chunks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“Implicit”</a:t>
                      </a:r>
                      <a:b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no actual chunk index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Same storage space as contiguous dataset storage (no 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Constant time lookups</a:t>
                      </a:r>
                    </a:p>
                    <a:p>
                      <a:pPr lvl="0"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Faster parallel I/O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No unlimited dimensions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“Fixed Sized” </a:t>
                      </a:r>
                      <a:b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smaller chunk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Smaller index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Constant time lookups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1 unlimited dimension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“Extensible Array”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Smaller index overhead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Constant time lookups </a:t>
                      </a:r>
                      <a:r>
                        <a:rPr lang="en-US" sz="2000" i="1" dirty="0" smtClean="0">
                          <a:latin typeface="Arial" pitchFamily="34" charset="0"/>
                          <a:cs typeface="Arial" pitchFamily="34" charset="0"/>
                        </a:rPr>
                        <a:t>and appends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2+ unlimited dimensions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Improved </a:t>
                      </a:r>
                      <a:b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B-tree*</a:t>
                      </a:r>
                      <a:b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</a:br>
                      <a:endParaRPr lang="en-US" sz="2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Smaller index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Faster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66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Single-Writer/Multiple-Reader </a:t>
            </a:r>
            <a:r>
              <a:rPr lang="en-US" sz="4400" dirty="0"/>
              <a:t>(SWMR)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BAF-311F-7A41-A7B2-B0FB909503E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25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600200"/>
          </a:xfrm>
        </p:spPr>
        <p:txBody>
          <a:bodyPr/>
          <a:lstStyle/>
          <a:p>
            <a:r>
              <a:rPr lang="en-US" dirty="0"/>
              <a:t>Append-only Data Writing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BAF-311F-7A41-A7B2-B0FB909503E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0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Approach/Solution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6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h5watch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New "high-level" tool.  Should appear in HDF5 1.10.0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Similar to the 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UNIX tail –f (--follow) </a:t>
            </a: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command</a:t>
            </a:r>
          </a:p>
          <a:p>
            <a:pPr marL="457200" lvl="1" indent="0" fontAlgn="auto">
              <a:spcAft>
                <a:spcPts val="0"/>
              </a:spcAft>
              <a:buClrTx/>
              <a:buNone/>
            </a:pPr>
            <a:r>
              <a:rPr lang="en-US" sz="2000" kern="1200" dirty="0">
                <a:solidFill>
                  <a:prstClr val="black"/>
                </a:solidFill>
                <a:ea typeface="+mn-ea"/>
                <a:cs typeface="+mn-cs"/>
              </a:rPr>
              <a:t>Usage: </a:t>
            </a:r>
            <a:r>
              <a:rPr lang="en-US" sz="1800" i="1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h5watch [OPTIONS] [OBJECT]</a:t>
            </a:r>
          </a:p>
          <a:p>
            <a:pPr marL="457200" lvl="1" indent="0" fontAlgn="auto">
              <a:spcAft>
                <a:spcPts val="0"/>
              </a:spcAft>
              <a:buClrTx/>
              <a:buNone/>
            </a:pPr>
            <a:r>
              <a:rPr lang="en-US" sz="2000" kern="1200" dirty="0">
                <a:solidFill>
                  <a:prstClr val="black"/>
                </a:solidFill>
                <a:ea typeface="+mn-ea"/>
                <a:cs typeface="+mn-cs"/>
              </a:rPr>
              <a:t>Example: </a:t>
            </a:r>
            <a:r>
              <a:rPr lang="en-US" sz="18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h5watch file1.h5/path/to/dataset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Currently only monitors appended data in one dataset</a:t>
            </a:r>
          </a:p>
          <a:p>
            <a:pPr marL="800100" lvl="1" indent="-34290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000" kern="1200" dirty="0">
                <a:solidFill>
                  <a:prstClr val="black"/>
                </a:solidFill>
                <a:ea typeface="+mn-ea"/>
                <a:cs typeface="+mn-cs"/>
              </a:rPr>
              <a:t>Intended to support multiple datasets in the future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Uses the new </a:t>
            </a:r>
            <a:r>
              <a:rPr lang="en-US" sz="2400" kern="1200" dirty="0" smtClean="0">
                <a:solidFill>
                  <a:prstClr val="black"/>
                </a:solidFill>
                <a:ea typeface="+mn-ea"/>
                <a:cs typeface="+mn-cs"/>
              </a:rPr>
              <a:t>single-writer/ </a:t>
            </a:r>
            <a:r>
              <a:rPr lang="en-US" sz="2400" kern="1200" dirty="0" smtClean="0">
                <a:solidFill>
                  <a:prstClr val="black"/>
                </a:solidFill>
                <a:ea typeface="+mn-ea"/>
                <a:cs typeface="+mn-cs"/>
              </a:rPr>
              <a:t>multiple-reader </a:t>
            </a: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(SWMR) feature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8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r>
              <a:rPr lang="en-US" dirty="0"/>
              <a:t>Internal Threading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BAF-311F-7A41-A7B2-B0FB909503E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19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8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Approach/Solution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9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50292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HDF5 design principles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Flexibility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Adaptability to new computational environments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Current challenges: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Multi-threaded applications run on multi-core systems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HDF5 thread-safe library cannot support concurrency built into such applications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2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Implementation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600200"/>
            <a:ext cx="8382000" cy="45720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HDF5 uses single global semaphore 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Controls modification of memory and file data structures: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One thread at a time enters the library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000" kern="1200" dirty="0">
                <a:solidFill>
                  <a:prstClr val="black"/>
                </a:solidFill>
                <a:ea typeface="+mn-ea"/>
                <a:cs typeface="+mn-cs"/>
              </a:rPr>
              <a:t>An application thread enters HDF5 API routine, acquires semaphore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000" kern="1200" dirty="0">
                <a:solidFill>
                  <a:prstClr val="black"/>
                </a:solidFill>
                <a:ea typeface="+mn-ea"/>
                <a:cs typeface="+mn-cs"/>
              </a:rPr>
              <a:t>Other threads are blocked until the thread completes API call and releases semaphore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No simultaneous modifications of data structures that can cause file corruption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No race conditions when several threads try to modify a memory data structure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70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Implementation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Pros: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Current implementation provides thread-safety needed to avoid corruption of data structures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Cons: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No concurrent use of the HDF5 Library by multi-threaded applications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9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9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Concurrency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600200"/>
            <a:ext cx="8382000" cy="45720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Replace single global semaphore with semaphores that guard individual data structures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Pros: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Greater level of concurrency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No corruption of internal data structures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Each thread waits only when it needs to modify a data structure locked by another thread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Reduces waiting time for a resource to become available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58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Concurrency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600200"/>
            <a:ext cx="8382000" cy="45720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Cons: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Replacing the global semaphore with individual semaphores, locks, etc. requires careful analysis of HDF5 data structures and their interactions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300K lines of C code in library will require 4-6 FTE years of knowledgeable staff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Significant future maintenance effort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Testing challenges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3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Latency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600200"/>
            <a:ext cx="8382000" cy="45720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Reduce waiting time for each thread to acquire global semaphore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Reduce time by removing known HDF5 bottlenecks: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I/O performance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“Compute bound” (CB) operations 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000" kern="1200" dirty="0">
                <a:solidFill>
                  <a:prstClr val="black"/>
                </a:solidFill>
                <a:ea typeface="+mn-ea"/>
                <a:cs typeface="+mn-cs"/>
              </a:rPr>
              <a:t>Datatype conversions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000" kern="1200" dirty="0">
                <a:solidFill>
                  <a:prstClr val="black"/>
                </a:solidFill>
                <a:ea typeface="+mn-ea"/>
                <a:cs typeface="+mn-cs"/>
              </a:rPr>
              <a:t>Compression and other filters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General overhead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000" kern="1200" dirty="0">
                <a:solidFill>
                  <a:prstClr val="black"/>
                </a:solidFill>
                <a:ea typeface="+mn-ea"/>
                <a:cs typeface="+mn-cs"/>
              </a:rPr>
              <a:t>For example, structures for storing and accessing chunked datasets and metadata</a:t>
            </a:r>
          </a:p>
        </p:txBody>
      </p:sp>
    </p:spTree>
    <p:extLst>
      <p:ext uri="{BB962C8B-B14F-4D97-AF65-F5344CB8AC3E}">
        <p14:creationId xmlns:p14="http://schemas.microsoft.com/office/powerpoint/2010/main" val="16485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Latency: I/O Performance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Support asynchronous I/O (AIO) access to data in HDF5 file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AIO initiated within the library in response to an API call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Completes in the background after API call has returned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Global semaphore is released when API call returns – less waiting time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7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Latency: CB Operations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Use multiple threads </a:t>
            </a:r>
            <a:r>
              <a:rPr lang="en-US" i="1" kern="1200" dirty="0">
                <a:solidFill>
                  <a:prstClr val="black"/>
                </a:solidFill>
                <a:ea typeface="+mn-ea"/>
                <a:cs typeface="+mn-cs"/>
              </a:rPr>
              <a:t>within</a:t>
            </a: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 the HDF5 Library to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Perform datatype conversion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Perform compression on one chunk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Multiple threads work on one chunk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Perform compression on many chunks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Each thread works on a chunk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8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Latency: General Optimizations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Traditional optimizations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Some examples: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Algorithm improvements for handling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Chunk cache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Hyperslab selections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Memory usage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Data structure improvements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Chunk indices with O(1) lookup speed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Advanced B-tree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135167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Latency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Pros: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Smaller development effort, ~ 1.5 FTE years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Localized changes to the library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Easier to maintain 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Incremental improvements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Cons: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Still uses global semaphore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3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Reduce latency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Decision factors: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Available expertise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Cost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Already funded features: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AIO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Using multiple threads to compress a chunk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Future maintainability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Approaches are not mutually exclusive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Both can be implemented in the future if funding is available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71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Parallelizing Filters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21658" y="6327972"/>
            <a:ext cx="4267200" cy="2286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17658" y="6327972"/>
            <a:ext cx="762000" cy="228600"/>
          </a:xfrm>
        </p:spPr>
        <p:txBody>
          <a:bodyPr/>
          <a:lstStyle/>
          <a:p>
            <a:fld id="{80093880-C6D3-D249-860F-0023F8BF2CC9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702658" y="2975172"/>
            <a:ext cx="1828800" cy="2590800"/>
          </a:xfrm>
          <a:prstGeom prst="rect">
            <a:avLst/>
          </a:prstGeom>
          <a:pattFill prst="dotGrid">
            <a:fgClr>
              <a:srgbClr val="3366FF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1800" b="1" dirty="0" smtClean="0">
              <a:solidFill>
                <a:prstClr val="black"/>
              </a:solidFill>
              <a:latin typeface="Arial" pitchFamily="34" charset="0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702658" y="3356172"/>
            <a:ext cx="1828800" cy="0"/>
          </a:xfrm>
          <a:prstGeom prst="line">
            <a:avLst/>
          </a:prstGeom>
          <a:solidFill>
            <a:srgbClr val="4BACC6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>
            <a:stCxn id="7" idx="1"/>
            <a:endCxn id="7" idx="3"/>
          </p:cNvCxnSpPr>
          <p:nvPr/>
        </p:nvCxnSpPr>
        <p:spPr bwMode="auto">
          <a:xfrm>
            <a:off x="702658" y="4270572"/>
            <a:ext cx="1828800" cy="0"/>
          </a:xfrm>
          <a:prstGeom prst="line">
            <a:avLst/>
          </a:prstGeom>
          <a:solidFill>
            <a:srgbClr val="4BACC6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702658" y="5032572"/>
            <a:ext cx="1828800" cy="0"/>
          </a:xfrm>
          <a:prstGeom prst="line">
            <a:avLst/>
          </a:prstGeom>
          <a:solidFill>
            <a:srgbClr val="4BACC6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3217258" y="2441772"/>
            <a:ext cx="2362200" cy="381000"/>
          </a:xfrm>
          <a:prstGeom prst="rect">
            <a:avLst/>
          </a:prstGeom>
          <a:pattFill prst="dotGrid">
            <a:fgClr>
              <a:srgbClr val="3366FF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1800" b="1" dirty="0" smtClean="0">
              <a:solidFill>
                <a:prstClr val="black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217258" y="3127572"/>
            <a:ext cx="2362200" cy="914400"/>
          </a:xfrm>
          <a:prstGeom prst="rect">
            <a:avLst/>
          </a:prstGeom>
          <a:pattFill prst="dotGrid">
            <a:fgClr>
              <a:srgbClr val="3366FF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1800" b="1" dirty="0" smtClean="0">
              <a:solidFill>
                <a:prstClr val="black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217258" y="4346772"/>
            <a:ext cx="2362200" cy="762000"/>
          </a:xfrm>
          <a:prstGeom prst="rect">
            <a:avLst/>
          </a:prstGeom>
          <a:pattFill prst="dotGrid">
            <a:fgClr>
              <a:srgbClr val="3366FF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1800" b="1" dirty="0" smtClean="0">
              <a:solidFill>
                <a:prstClr val="black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217258" y="5489772"/>
            <a:ext cx="2362200" cy="533400"/>
          </a:xfrm>
          <a:prstGeom prst="rect">
            <a:avLst/>
          </a:prstGeom>
          <a:pattFill prst="dotGrid">
            <a:fgClr>
              <a:srgbClr val="3366FF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1800" b="1" dirty="0" smtClean="0">
              <a:solidFill>
                <a:prstClr val="black"/>
              </a:solidFill>
              <a:latin typeface="Arial" pitchFamily="34" charset="0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>
            <a:endCxn id="11" idx="1"/>
          </p:cNvCxnSpPr>
          <p:nvPr/>
        </p:nvCxnSpPr>
        <p:spPr bwMode="auto">
          <a:xfrm flipV="1">
            <a:off x="2531458" y="2632272"/>
            <a:ext cx="685800" cy="57150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endCxn id="12" idx="1"/>
          </p:cNvCxnSpPr>
          <p:nvPr/>
        </p:nvCxnSpPr>
        <p:spPr bwMode="auto">
          <a:xfrm flipV="1">
            <a:off x="2531458" y="3584772"/>
            <a:ext cx="685800" cy="22860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endCxn id="13" idx="1"/>
          </p:cNvCxnSpPr>
          <p:nvPr/>
        </p:nvCxnSpPr>
        <p:spPr bwMode="auto">
          <a:xfrm>
            <a:off x="2531458" y="4727772"/>
            <a:ext cx="685800" cy="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endCxn id="14" idx="1"/>
          </p:cNvCxnSpPr>
          <p:nvPr/>
        </p:nvCxnSpPr>
        <p:spPr bwMode="auto">
          <a:xfrm>
            <a:off x="2531458" y="5337372"/>
            <a:ext cx="685800" cy="41910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3861299" y="2148640"/>
            <a:ext cx="110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Thread 1</a:t>
            </a:r>
            <a:endParaRPr lang="en-US" sz="18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26858" y="2822772"/>
            <a:ext cx="110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Thread 2</a:t>
            </a:r>
            <a:endParaRPr lang="en-US" sz="18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61299" y="4041972"/>
            <a:ext cx="110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Thread 3</a:t>
            </a:r>
            <a:endParaRPr lang="en-US" sz="18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26858" y="5184972"/>
            <a:ext cx="110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Thread 4</a:t>
            </a:r>
            <a:endParaRPr lang="en-US" sz="18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9635" y="5672047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Chunk in cache</a:t>
            </a:r>
            <a:endParaRPr lang="en-US" sz="18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836258" y="2136972"/>
            <a:ext cx="3352800" cy="4114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1800" b="1" dirty="0" smtClean="0">
              <a:solidFill>
                <a:prstClr val="black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88456" y="161301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Parallel filter</a:t>
            </a:r>
            <a:endParaRPr lang="en-US" sz="18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493858" y="2975172"/>
            <a:ext cx="1828800" cy="1752600"/>
          </a:xfrm>
          <a:prstGeom prst="rect">
            <a:avLst/>
          </a:prstGeom>
          <a:pattFill prst="pct20">
            <a:fgClr>
              <a:srgbClr val="3366FF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1800" b="1" dirty="0" smtClean="0">
              <a:solidFill>
                <a:prstClr val="black"/>
              </a:solidFill>
              <a:latin typeface="Arial" pitchFamily="34" charset="0"/>
              <a:ea typeface="+mn-ea"/>
              <a:cs typeface="+mn-cs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6493858" y="3356172"/>
            <a:ext cx="1828800" cy="0"/>
          </a:xfrm>
          <a:prstGeom prst="line">
            <a:avLst/>
          </a:prstGeom>
          <a:solidFill>
            <a:srgbClr val="4BACC6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6493858" y="4194372"/>
            <a:ext cx="1828800" cy="0"/>
          </a:xfrm>
          <a:prstGeom prst="line">
            <a:avLst/>
          </a:prstGeom>
          <a:solidFill>
            <a:srgbClr val="4BACC6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6493858" y="4422972"/>
            <a:ext cx="1828800" cy="0"/>
          </a:xfrm>
          <a:prstGeom prst="line">
            <a:avLst/>
          </a:prstGeom>
          <a:solidFill>
            <a:srgbClr val="4BACC6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6833099" y="2986840"/>
            <a:ext cx="94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Block 1</a:t>
            </a:r>
            <a:endParaRPr lang="en-US" sz="18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47624" y="3584772"/>
            <a:ext cx="94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Block 2</a:t>
            </a:r>
            <a:endParaRPr lang="en-US" sz="18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74858" y="4129840"/>
            <a:ext cx="94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Block 3</a:t>
            </a:r>
            <a:endParaRPr lang="en-US" sz="18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74858" y="4434640"/>
            <a:ext cx="94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Block 4</a:t>
            </a:r>
            <a:endParaRPr lang="en-US" sz="18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cxnSp>
        <p:nvCxnSpPr>
          <p:cNvPr id="34" name="Straight Arrow Connector 33"/>
          <p:cNvCxnSpPr>
            <a:stCxn id="11" idx="3"/>
          </p:cNvCxnSpPr>
          <p:nvPr/>
        </p:nvCxnSpPr>
        <p:spPr bwMode="auto">
          <a:xfrm>
            <a:off x="5579458" y="2632272"/>
            <a:ext cx="914400" cy="57150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12" idx="3"/>
            <a:endCxn id="26" idx="1"/>
          </p:cNvCxnSpPr>
          <p:nvPr/>
        </p:nvCxnSpPr>
        <p:spPr bwMode="auto">
          <a:xfrm>
            <a:off x="5579458" y="3584772"/>
            <a:ext cx="914400" cy="26670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stCxn id="13" idx="3"/>
          </p:cNvCxnSpPr>
          <p:nvPr/>
        </p:nvCxnSpPr>
        <p:spPr bwMode="auto">
          <a:xfrm flipV="1">
            <a:off x="5579458" y="4346772"/>
            <a:ext cx="914400" cy="38100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14" idx="3"/>
          </p:cNvCxnSpPr>
          <p:nvPr/>
        </p:nvCxnSpPr>
        <p:spPr bwMode="auto">
          <a:xfrm flipV="1">
            <a:off x="5579458" y="4575372"/>
            <a:ext cx="914400" cy="118110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6681136" y="484790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Chunk in file</a:t>
            </a:r>
            <a:endParaRPr lang="en-US" sz="18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9" name="Content Placeholder 79"/>
          <p:cNvSpPr txBox="1">
            <a:spLocks/>
          </p:cNvSpPr>
          <p:nvPr/>
        </p:nvSpPr>
        <p:spPr>
          <a:xfrm>
            <a:off x="381000" y="990600"/>
            <a:ext cx="8458200" cy="5486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Using multiple threads to apply a filter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0502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Approach/Solution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7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Parallelizing Filters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8458200" cy="11430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File format change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Arial"/>
              </a:rPr>
              <a:t>Cannot be in 1.8.x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286000"/>
            <a:ext cx="8458200" cy="4191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4E36-00C6-1145-B427-1A185CE8670F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381000" y="3505201"/>
            <a:ext cx="8534400" cy="685799"/>
          </a:xfrm>
          <a:prstGeom prst="rect">
            <a:avLst/>
          </a:prstGeom>
          <a:solidFill>
            <a:srgbClr val="C0504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22" descr="Large grid"/>
          <p:cNvSpPr>
            <a:spLocks noChangeArrowheads="1"/>
          </p:cNvSpPr>
          <p:nvPr/>
        </p:nvSpPr>
        <p:spPr bwMode="auto">
          <a:xfrm>
            <a:off x="4724400" y="3505200"/>
            <a:ext cx="838200" cy="685800"/>
          </a:xfrm>
          <a:prstGeom prst="rect">
            <a:avLst/>
          </a:prstGeom>
          <a:pattFill prst="pct70">
            <a:fgClr>
              <a:srgbClr val="800080"/>
            </a:fgClr>
            <a:bgClr>
              <a:srgbClr val="FFFFFF"/>
            </a:bgClr>
          </a:pattFill>
          <a:ln w="25400">
            <a:solidFill>
              <a:srgbClr val="F2F2F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457200" y="36576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HDF5 </a:t>
            </a:r>
            <a:r>
              <a:rPr lang="en-US" sz="200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file</a:t>
            </a:r>
            <a:endParaRPr lang="en-US" sz="20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676400" y="3505200"/>
            <a:ext cx="2438400" cy="685800"/>
          </a:xfrm>
          <a:prstGeom prst="rect">
            <a:avLst/>
          </a:prstGeom>
          <a:solidFill>
            <a:srgbClr val="F79646">
              <a:lumMod val="75000"/>
            </a:srgb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marL="0" marR="0" lvl="0" indent="0" algn="r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81200" y="3505200"/>
            <a:ext cx="1828800" cy="685800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Dataset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header</a:t>
            </a:r>
          </a:p>
        </p:txBody>
      </p:sp>
      <p:sp>
        <p:nvSpPr>
          <p:cNvPr id="12" name="Rectangle 22" descr="Large grid"/>
          <p:cNvSpPr>
            <a:spLocks noChangeArrowheads="1"/>
          </p:cNvSpPr>
          <p:nvPr/>
        </p:nvSpPr>
        <p:spPr bwMode="auto">
          <a:xfrm>
            <a:off x="5562600" y="3505200"/>
            <a:ext cx="1295400" cy="685800"/>
          </a:xfrm>
          <a:prstGeom prst="rect">
            <a:avLst/>
          </a:prstGeom>
          <a:pattFill prst="pct70">
            <a:fgClr>
              <a:srgbClr val="800080"/>
            </a:fgClr>
            <a:bgClr>
              <a:srgbClr val="FFFFFF"/>
            </a:bgClr>
          </a:pattFill>
          <a:ln w="25400">
            <a:solidFill>
              <a:srgbClr val="F2F2F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3" name="Rectangle 22" descr="Large grid"/>
          <p:cNvSpPr>
            <a:spLocks noChangeArrowheads="1"/>
          </p:cNvSpPr>
          <p:nvPr/>
        </p:nvSpPr>
        <p:spPr bwMode="auto">
          <a:xfrm>
            <a:off x="6858000" y="3505200"/>
            <a:ext cx="304800" cy="685800"/>
          </a:xfrm>
          <a:prstGeom prst="rect">
            <a:avLst/>
          </a:prstGeom>
          <a:pattFill prst="pct70">
            <a:fgClr>
              <a:srgbClr val="800080"/>
            </a:fgClr>
            <a:bgClr>
              <a:srgbClr val="FFFFFF"/>
            </a:bgClr>
          </a:pattFill>
          <a:ln w="25400">
            <a:solidFill>
              <a:srgbClr val="F2F2F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4" name="Rectangle 22" descr="Large grid"/>
          <p:cNvSpPr>
            <a:spLocks noChangeArrowheads="1"/>
          </p:cNvSpPr>
          <p:nvPr/>
        </p:nvSpPr>
        <p:spPr bwMode="auto">
          <a:xfrm>
            <a:off x="7162800" y="3505200"/>
            <a:ext cx="609600" cy="685800"/>
          </a:xfrm>
          <a:prstGeom prst="rect">
            <a:avLst/>
          </a:prstGeom>
          <a:pattFill prst="pct70">
            <a:fgClr>
              <a:srgbClr val="800080"/>
            </a:fgClr>
            <a:bgClr>
              <a:srgbClr val="FFFFFF"/>
            </a:bgClr>
          </a:pattFill>
          <a:ln w="25400">
            <a:solidFill>
              <a:srgbClr val="F2F2F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648200" y="3048000"/>
            <a:ext cx="3276600" cy="1447800"/>
          </a:xfrm>
          <a:prstGeom prst="rect">
            <a:avLst/>
          </a:prstGeom>
          <a:noFill/>
          <a:ln w="15875" cap="flat" cmpd="sng" algn="ctr">
            <a:solidFill>
              <a:srgbClr val="F2F2F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cxnSp>
        <p:nvCxnSpPr>
          <p:cNvPr id="16" name="Elbow Connector 15"/>
          <p:cNvCxnSpPr/>
          <p:nvPr/>
        </p:nvCxnSpPr>
        <p:spPr bwMode="auto">
          <a:xfrm flipV="1">
            <a:off x="2514600" y="3048000"/>
            <a:ext cx="2133600" cy="457200"/>
          </a:xfrm>
          <a:prstGeom prst="bentConnector3">
            <a:avLst>
              <a:gd name="adj1" fmla="val 1458"/>
            </a:avLst>
          </a:prstGeom>
          <a:solidFill>
            <a:srgbClr val="4BACC6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Elbow Connector 16"/>
          <p:cNvCxnSpPr>
            <a:stCxn id="11" idx="0"/>
          </p:cNvCxnSpPr>
          <p:nvPr/>
        </p:nvCxnSpPr>
        <p:spPr bwMode="auto">
          <a:xfrm rot="5400000" flipH="1" flipV="1">
            <a:off x="4229100" y="2171700"/>
            <a:ext cx="12700" cy="2667000"/>
          </a:xfrm>
          <a:prstGeom prst="bentConnector4">
            <a:avLst>
              <a:gd name="adj1" fmla="val 2276929"/>
              <a:gd name="adj2" fmla="val 99377"/>
            </a:avLst>
          </a:prstGeom>
          <a:solidFill>
            <a:srgbClr val="4BACC6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715000" y="3562290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err="1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2000" baseline="30000" dirty="0" err="1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</a:t>
            </a:r>
            <a:r>
              <a:rPr lang="en-US" sz="200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block</a:t>
            </a:r>
            <a:endParaRPr lang="en-US" sz="20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38800" y="2586335"/>
            <a:ext cx="841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Chunk</a:t>
            </a:r>
            <a:endParaRPr lang="en-US" sz="2000" dirty="0">
              <a:solidFill>
                <a:prstClr val="black"/>
              </a:solidFill>
              <a:latin typeface="Calibri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668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Parallelizing Filters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600200"/>
            <a:ext cx="8382000" cy="45720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Current status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Arial"/>
              </a:rPr>
              <a:t>We have a prototype implementation for Linux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Arial"/>
              </a:rPr>
              <a:t>Future work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Arial"/>
              </a:rPr>
              <a:t>Expand to Windows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Arial"/>
              </a:rPr>
              <a:t>Multi-platform testing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Arial"/>
              </a:rPr>
              <a:t>Performance benchmarks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Arial"/>
              </a:rPr>
              <a:t>Documentation</a:t>
            </a:r>
          </a:p>
          <a:p>
            <a:pPr lvl="3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Arial"/>
              </a:rPr>
              <a:t>User documentation</a:t>
            </a:r>
          </a:p>
          <a:p>
            <a:pPr lvl="3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Arial"/>
              </a:rPr>
              <a:t>Maintainers documentation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1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600200"/>
          </a:xfrm>
        </p:spPr>
        <p:txBody>
          <a:bodyPr/>
          <a:lstStyle/>
          <a:p>
            <a:r>
              <a:rPr lang="en-US" dirty="0"/>
              <a:t>Improve Library Concurrency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BAF-311F-7A41-A7B2-B0FB909503E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0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4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Approach/Solution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0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and AIO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600200"/>
            <a:ext cx="8382000" cy="45720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Asynchronous I/O (AIO), or non-blocking I/O, is a form of input/output processing that permits other processing to continue while the transmission occurs (i.e., overlapping compute with I/O)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Current HDF5 I/O calls are synchronous or blocking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On read, call doesn’t complete until the desired data has been read from the file and written to the application buffer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On write, the call doesn’t complete until the outgoing data buffer has been transferred to OS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5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and AIO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600200"/>
            <a:ext cx="8382000" cy="45720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HDF5 may hide most of I/O overhead under application computation 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Support asynchronous I/O access to data in HDF5 file: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I/O is initiated within the library in response to an API call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I/O operation completes in the background after API call has returned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Beneficial for both raw data and HDF5 metadata I/O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4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Considerations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600200"/>
            <a:ext cx="8382000" cy="45720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Based on POSIX Asynchronous I/O routines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APIs for applications to initiate write/read/file sync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Return immediately without waiting for requested I/O operation to complete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Facilities to: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Query OS to determine if AIO operation is complete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Stall, pending completion of AIO operation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7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Considerations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143000"/>
            <a:ext cx="8382000" cy="50292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Requirements of AIO library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Portability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Robustness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System libraries we tested didn’t perform well and in some cases were not even POSIX compliant! 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We have been working with the “AIO-Lite” library from Argonne built on top of </a:t>
            </a:r>
            <a:r>
              <a:rPr lang="en-US" kern="1200" dirty="0" err="1">
                <a:solidFill>
                  <a:prstClr val="black"/>
                </a:solidFill>
                <a:ea typeface="+mn-ea"/>
                <a:cs typeface="+mn-cs"/>
              </a:rPr>
              <a:t>Pthreads</a:t>
            </a:r>
            <a:endParaRPr lang="en-US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Preliminary tests show significant reduction in application I/O time for AIO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3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143000"/>
            <a:ext cx="8382000" cy="50292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Modifications completed to HDF5 Virtual File Layer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Define a set of new VFD calls (general enough to support different AIO implementations such as POSIX AIO and MPI non-blocking calls)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Initiating of asynchronous read, write, file sync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Obtaining status of an asynchronous operation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Blocking pending completion of an asynchronous operation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Finishing an asynchronous operation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Canceling an asynchronous operation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7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SWMR Basic Idea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5029200"/>
          </a:xfrm>
        </p:spPr>
        <p:txBody>
          <a:bodyPr/>
          <a:lstStyle/>
          <a:p>
            <a:pPr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dirty="0"/>
              <a:t>Many use cases call for a single writer process which writes data to a single HDF5 file, and multiple readers, which will consume the HDF5 data as it is written.</a:t>
            </a:r>
          </a:p>
          <a:p>
            <a:pPr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dirty="0"/>
              <a:t>Ideally, we would like to support this scenario with no communication between the processes.</a:t>
            </a:r>
          </a:p>
          <a:p>
            <a:pPr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dirty="0"/>
              <a:t>With no IPC/signals, there are clearly limits on how this can be used.  Seeing arbitrary changes in the read files would be expensive.  Readers will have to poll for expected changes.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</a:rPr>
              <a:t>Changes in dataset sizes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/>
              <a:t>New groups created in a target group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</a:rPr>
              <a:t>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9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600200"/>
            <a:ext cx="8382000" cy="45720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Modify H5FD_class_t in H5FDpublic.h to define these calls as optional calls that file drivers may choose to implement:</a:t>
            </a:r>
          </a:p>
          <a:p>
            <a:pPr marL="857250" lvl="2" indent="0" fontAlgn="auto">
              <a:spcAft>
                <a:spcPts val="0"/>
              </a:spcAft>
              <a:buClrTx/>
              <a:buNone/>
            </a:pP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herr_t (*</a:t>
            </a:r>
            <a:r>
              <a:rPr lang="en-US" sz="20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aio_read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)(H5FD_t *file, …); </a:t>
            </a:r>
          </a:p>
          <a:p>
            <a:pPr marL="857250" lvl="2" indent="0" fontAlgn="auto">
              <a:spcAft>
                <a:spcPts val="0"/>
              </a:spcAft>
              <a:buClrTx/>
              <a:buNone/>
            </a:pP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herr_t (*</a:t>
            </a:r>
            <a:r>
              <a:rPr lang="en-US" sz="20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aio_write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)(H5FD_t *file, …); </a:t>
            </a:r>
          </a:p>
          <a:p>
            <a:pPr marL="857250" lvl="2" indent="0" fontAlgn="auto">
              <a:spcAft>
                <a:spcPts val="0"/>
              </a:spcAft>
              <a:buClrTx/>
              <a:buNone/>
            </a:pP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herr_t (*</a:t>
            </a:r>
            <a:r>
              <a:rPr lang="en-US" sz="20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aio_test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)(hbool_t *</a:t>
            </a:r>
            <a:r>
              <a:rPr lang="en-US" sz="20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done_ptr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 …); </a:t>
            </a:r>
          </a:p>
          <a:p>
            <a:pPr marL="857250" lvl="2" indent="0" fontAlgn="auto">
              <a:spcAft>
                <a:spcPts val="0"/>
              </a:spcAft>
              <a:buClrTx/>
              <a:buNone/>
            </a:pP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herr_t (*</a:t>
            </a:r>
            <a:r>
              <a:rPr lang="en-US" sz="20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aio_wait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)(void *</a:t>
            </a:r>
            <a:r>
              <a:rPr lang="en-US" sz="20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ctlblk_ptr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pPr marL="857250" lvl="2" indent="0" fontAlgn="auto">
              <a:spcAft>
                <a:spcPts val="0"/>
              </a:spcAft>
              <a:buClrTx/>
              <a:buNone/>
            </a:pP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herr_t (*</a:t>
            </a:r>
            <a:r>
              <a:rPr lang="en-US" sz="20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aio_finish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)(int *</a:t>
            </a:r>
            <a:r>
              <a:rPr lang="en-US" sz="20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errno_ptr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 …); </a:t>
            </a:r>
          </a:p>
          <a:p>
            <a:pPr marL="857250" lvl="2" indent="0" fontAlgn="auto">
              <a:spcAft>
                <a:spcPts val="0"/>
              </a:spcAft>
              <a:buClrTx/>
              <a:buNone/>
            </a:pP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herr_t (*</a:t>
            </a:r>
            <a:r>
              <a:rPr lang="en-US" sz="20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aio_fsync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)(H5FD_t *file, …); </a:t>
            </a:r>
          </a:p>
          <a:p>
            <a:pPr marL="857250" lvl="2" indent="0" fontAlgn="auto">
              <a:spcAft>
                <a:spcPts val="0"/>
              </a:spcAft>
              <a:buClrTx/>
              <a:buNone/>
            </a:pP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herr_t (*</a:t>
            </a:r>
            <a:r>
              <a:rPr lang="en-US" sz="20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aio_cancel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)(void *</a:t>
            </a:r>
            <a:r>
              <a:rPr lang="en-US" sz="20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ctlblk_ptr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857250" lvl="2" indent="0" fontAlgn="auto">
              <a:spcAft>
                <a:spcPts val="0"/>
              </a:spcAft>
              <a:buClrTx/>
              <a:buNone/>
            </a:pP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herr_t (*</a:t>
            </a:r>
            <a:r>
              <a:rPr lang="en-US" sz="20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fsync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)(H5FD_t *file, …);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9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066800"/>
            <a:ext cx="8382000" cy="52578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Modifications completed to HDF5 Virtual File Layer (continued)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Implement VFD AIO calls as top level VFD calls (sec2, etc.)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If underlying driver supports the desired AIO operation, these functions just pass request to it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Otherwise simulate AIO by translating the required operations into functionally equivalent SIO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Modify the family and multi file drivers to implement AIO VFD calls by passing AIO VFD calls to the underlying file drivers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143000"/>
            <a:ext cx="8382000" cy="50292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Modifications completed to HDF5 Virtual File Layer (continued)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Modify configure to enable and control the AIO extensions to file drivers 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--enable/</a:t>
            </a:r>
            <a:r>
              <a:rPr lang="en-US" sz="20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disable_aio</a:t>
            </a:r>
            <a:endParaRPr lang="en-US" sz="2000" kern="1200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--enable/disable_64_bit_posix_aio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--enable/</a:t>
            </a:r>
            <a:r>
              <a:rPr lang="en-US" sz="20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disable_posix_aio_error_recovery</a:t>
            </a:r>
            <a:endParaRPr lang="en-US" sz="2000" kern="1200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Testing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Code is available from  </a:t>
            </a:r>
            <a:r>
              <a:rPr lang="en-US" sz="2600" kern="1200" dirty="0">
                <a:solidFill>
                  <a:prstClr val="black"/>
                </a:solidFill>
                <a:ea typeface="+mn-ea"/>
                <a:cs typeface="+mn-cs"/>
                <a:hlinkClick r:id="rId2"/>
              </a:rPr>
              <a:t>https://svn.hdfgroup.uiuc.edu/hdf5/branches/aio_vfd/</a:t>
            </a:r>
            <a:r>
              <a:rPr lang="en-US" sz="2600" kern="1200" dirty="0">
                <a:solidFill>
                  <a:prstClr val="black"/>
                </a:solidFill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1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Design and implement clients to use AIO for writing HDF5 metadata and raw data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Design and implement public APIs to control AIO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Those tasks are in a planning stage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62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VFL and VFD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066800"/>
            <a:ext cx="83820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L-Shape 5"/>
          <p:cNvSpPr/>
          <p:nvPr/>
        </p:nvSpPr>
        <p:spPr>
          <a:xfrm rot="5400000">
            <a:off x="2883028" y="546096"/>
            <a:ext cx="3378066" cy="5486275"/>
          </a:xfrm>
          <a:prstGeom prst="corner">
            <a:avLst>
              <a:gd name="adj1" fmla="val 100477"/>
              <a:gd name="adj2" fmla="val 64826"/>
            </a:avLst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7400" y="2254658"/>
            <a:ext cx="5105400" cy="639248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HDF5 API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7400" y="3075420"/>
            <a:ext cx="5105400" cy="63924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Virtual File Layer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097945" y="4144536"/>
            <a:ext cx="1211940" cy="639248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VFD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23245" y="4152628"/>
            <a:ext cx="1211940" cy="639248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VFD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84506" y="4139141"/>
            <a:ext cx="1600199" cy="639248"/>
          </a:xfrm>
          <a:prstGeom prst="rect">
            <a:avLst/>
          </a:prstGeom>
          <a:gradFill rotWithShape="1">
            <a:gsLst>
              <a:gs pos="0">
                <a:srgbClr val="BFBFBF">
                  <a:tint val="50000"/>
                  <a:satMod val="300000"/>
                </a:srgbClr>
              </a:gs>
              <a:gs pos="35000">
                <a:srgbClr val="BFBFBF">
                  <a:tint val="37000"/>
                  <a:satMod val="300000"/>
                </a:srgbClr>
              </a:gs>
              <a:gs pos="100000">
                <a:srgbClr val="BFBFB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FBFB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User-supplied VFD</a:t>
            </a:r>
          </a:p>
        </p:txBody>
      </p:sp>
      <p:sp>
        <p:nvSpPr>
          <p:cNvPr id="12" name="Can 11"/>
          <p:cNvSpPr/>
          <p:nvPr/>
        </p:nvSpPr>
        <p:spPr>
          <a:xfrm>
            <a:off x="1828925" y="5333999"/>
            <a:ext cx="5486275" cy="792187"/>
          </a:xfrm>
          <a:prstGeom prst="can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38232" y="1617614"/>
            <a:ext cx="147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HDF5 Library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5994803" y="3596455"/>
            <a:ext cx="379603" cy="599295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4049167" y="3596455"/>
            <a:ext cx="379603" cy="599295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2514113" y="3596455"/>
            <a:ext cx="379603" cy="599295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2496297" y="4718072"/>
            <a:ext cx="379603" cy="739130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4057320" y="4742348"/>
            <a:ext cx="379603" cy="739130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994804" y="4718072"/>
            <a:ext cx="379603" cy="739130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4382260" y="2667000"/>
            <a:ext cx="379603" cy="479437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800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VFL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066800"/>
            <a:ext cx="83820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323631" y="5257800"/>
            <a:ext cx="4852064" cy="880690"/>
          </a:xfrm>
          <a:prstGeom prst="can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798" y="1524000"/>
            <a:ext cx="4852064" cy="730569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6840" y="2685410"/>
            <a:ext cx="4852064" cy="730569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799" y="1524000"/>
            <a:ext cx="178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HDF5 API</a:t>
            </a:r>
            <a:endParaRPr lang="en-US" sz="180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6840" y="2685410"/>
            <a:ext cx="239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Virtual File Layer</a:t>
            </a:r>
            <a:endParaRPr lang="en-US" sz="18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6840" y="3874878"/>
            <a:ext cx="4852064" cy="730569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6840" y="3874878"/>
            <a:ext cx="237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Virtual File Driver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67000" y="1708666"/>
            <a:ext cx="247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FFFFFF"/>
                </a:solidFill>
                <a:latin typeface="Courier New" pitchFamily="49" charset="0"/>
                <a:ea typeface="+mn-ea"/>
                <a:cs typeface="Courier New" pitchFamily="49" charset="0"/>
              </a:rPr>
              <a:t>H5FDwrite()</a:t>
            </a:r>
            <a:endParaRPr lang="en-US" sz="1800" dirty="0">
              <a:solidFill>
                <a:srgbClr val="FFFFFF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4600" y="4066763"/>
            <a:ext cx="263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H5FD_sec2_write()</a:t>
            </a:r>
            <a:endParaRPr lang="en-US" sz="1800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29948" y="2870076"/>
            <a:ext cx="226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i="1" dirty="0" smtClean="0">
                <a:solidFill>
                  <a:srgbClr val="FFFFFF"/>
                </a:solidFill>
                <a:latin typeface="Consolas" pitchFamily="49" charset="0"/>
                <a:ea typeface="+mn-ea"/>
                <a:cs typeface="Consolas" pitchFamily="49" charset="0"/>
              </a:rPr>
              <a:t>function pointer</a:t>
            </a:r>
            <a:endParaRPr lang="en-US" sz="1800" i="1" dirty="0">
              <a:solidFill>
                <a:srgbClr val="FFFFFF"/>
              </a:solidFill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3429000" y="3327848"/>
            <a:ext cx="433832" cy="676150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429000" y="4572000"/>
            <a:ext cx="433832" cy="787762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441166" y="2209800"/>
            <a:ext cx="433832" cy="555559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667000" y="1693728"/>
            <a:ext cx="2478109" cy="369332"/>
          </a:xfrm>
          <a:prstGeom prst="roundRect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514600" y="4066763"/>
            <a:ext cx="2630509" cy="369332"/>
          </a:xfrm>
          <a:prstGeom prst="round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79035" y="1524000"/>
            <a:ext cx="185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Internal generic I/O call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53200" y="3874877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VFD-specific I/O call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11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VFDs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066800"/>
            <a:ext cx="83820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2604" y="1150080"/>
            <a:ext cx="32680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Sec2</a:t>
            </a:r>
            <a:r>
              <a:rPr lang="en-US" sz="3200" baseline="300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1</a:t>
            </a:r>
            <a:r>
              <a:rPr lang="en-US" sz="3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3200" i="1" dirty="0" smtClean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(default)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3200" dirty="0" smtClean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Windows</a:t>
            </a:r>
            <a:r>
              <a:rPr lang="en-US" sz="3200" baseline="300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3200" dirty="0" smtClean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STDIO</a:t>
            </a:r>
            <a:r>
              <a:rPr lang="en-US" sz="3200" baseline="300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3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3200" dirty="0" smtClean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Core (in-memory)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604" y="5453062"/>
            <a:ext cx="8801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1) Uses POSIX I/O (sec2 = "POSIX section 2")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2</a:t>
            </a: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) Currently a wrapper for SEC2.  There is no driver which uses Win32 API calls.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3</a:t>
            </a: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) "How to write a VFD" demo driver.  Not intended for production use.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0512" y="1143000"/>
            <a:ext cx="32680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Log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3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i="1" dirty="0" smtClean="0">
                <a:solidFill>
                  <a:srgbClr val="7030A0"/>
                </a:solidFill>
                <a:latin typeface="Calibri"/>
                <a:ea typeface="+mn-ea"/>
                <a:cs typeface="+mn-cs"/>
              </a:rPr>
              <a:t>Split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3200" dirty="0" smtClean="0">
              <a:solidFill>
                <a:srgbClr val="7030A0"/>
              </a:solidFill>
              <a:latin typeface="Calibri"/>
              <a:ea typeface="+mn-ea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i="1" dirty="0" smtClean="0">
                <a:solidFill>
                  <a:srgbClr val="7030A0"/>
                </a:solidFill>
                <a:latin typeface="Calibri"/>
                <a:ea typeface="+mn-ea"/>
                <a:cs typeface="+mn-cs"/>
              </a:rPr>
              <a:t>Multi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3200" i="1" dirty="0" smtClean="0">
              <a:solidFill>
                <a:srgbClr val="7030A0"/>
              </a:solidFill>
              <a:latin typeface="Calibri"/>
              <a:ea typeface="+mn-ea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i="1" dirty="0" smtClean="0">
                <a:solidFill>
                  <a:srgbClr val="7030A0"/>
                </a:solidFill>
                <a:latin typeface="Calibri"/>
                <a:ea typeface="+mn-ea"/>
                <a:cs typeface="+mn-cs"/>
              </a:rPr>
              <a:t>Family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3200" dirty="0" smtClean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24568" y="2006215"/>
            <a:ext cx="2340407" cy="2839515"/>
          </a:xfrm>
          <a:prstGeom prst="roundRect">
            <a:avLst/>
          </a:prstGeom>
          <a:noFill/>
          <a:ln w="9525" cap="flat" cmpd="sng" algn="ctr">
            <a:solidFill>
              <a:srgbClr val="CC66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7400" y="3810000"/>
            <a:ext cx="2550634" cy="923330"/>
          </a:xfrm>
          <a:prstGeom prst="rect">
            <a:avLst/>
          </a:prstGeom>
          <a:solidFill>
            <a:sysClr val="window" lastClr="FFFFFF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"Logical" VFDs which perform no I/O themselves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42604" y="5212164"/>
            <a:ext cx="8648090" cy="0"/>
          </a:xfrm>
          <a:prstGeom prst="line">
            <a:avLst/>
          </a:prstGeom>
          <a:noFill/>
          <a:ln w="25400" cap="flat" cmpd="sng" algn="ctr">
            <a:solidFill>
              <a:srgbClr val="4BACC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2" name="TextBox 11"/>
          <p:cNvSpPr txBox="1"/>
          <p:nvPr/>
        </p:nvSpPr>
        <p:spPr>
          <a:xfrm>
            <a:off x="6007997" y="1150080"/>
            <a:ext cx="30361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MPI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3200" dirty="0" smtClean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MPI-POSIX</a:t>
            </a:r>
          </a:p>
        </p:txBody>
      </p:sp>
    </p:spTree>
    <p:extLst>
      <p:ext uri="{BB962C8B-B14F-4D97-AF65-F5344CB8AC3E}">
        <p14:creationId xmlns:p14="http://schemas.microsoft.com/office/powerpoint/2010/main" val="368317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VFD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8458200" cy="533400"/>
          </a:xfrm>
        </p:spPr>
        <p:txBody>
          <a:bodyPr/>
          <a:lstStyle/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srgbClr val="0000FF"/>
                </a:solidFill>
                <a:ea typeface="+mn-ea"/>
                <a:cs typeface="+mn-cs"/>
              </a:rPr>
              <a:t>The </a:t>
            </a:r>
            <a:r>
              <a:rPr lang="en-US" sz="2400" kern="1200" dirty="0" smtClean="0">
                <a:solidFill>
                  <a:srgbClr val="0000FF"/>
                </a:solidFill>
                <a:ea typeface="+mn-ea"/>
                <a:cs typeface="+mn-cs"/>
              </a:rPr>
              <a:t>Core VFD </a:t>
            </a:r>
            <a:r>
              <a:rPr lang="en-US" sz="2400" kern="1200" dirty="0">
                <a:solidFill>
                  <a:srgbClr val="0000FF"/>
                </a:solidFill>
                <a:ea typeface="+mn-ea"/>
                <a:cs typeface="+mn-cs"/>
              </a:rPr>
              <a:t>allows you to create/open HDF5 files in memory.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600200"/>
            <a:ext cx="84582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4E36-00C6-1145-B427-1A185CE8670F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7" name="Internal Storage 27"/>
          <p:cNvSpPr/>
          <p:nvPr/>
        </p:nvSpPr>
        <p:spPr>
          <a:xfrm>
            <a:off x="2208992" y="5029199"/>
            <a:ext cx="1678243" cy="1105543"/>
          </a:xfrm>
          <a:prstGeom prst="flowChartInternalStorag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6557201" y="3638060"/>
            <a:ext cx="1537574" cy="1045762"/>
          </a:xfrm>
          <a:prstGeom prst="can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37083" y="3810000"/>
            <a:ext cx="3867379" cy="8563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1981" y="3830151"/>
            <a:ext cx="1336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Core VFD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81665" y="4165995"/>
            <a:ext cx="261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H5FD_core_write()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16410" y="4202668"/>
            <a:ext cx="2403829" cy="3326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6200000">
            <a:off x="5447388" y="3217716"/>
            <a:ext cx="433832" cy="187980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37082" y="1943426"/>
            <a:ext cx="3855063" cy="7305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14095" y="1943426"/>
            <a:ext cx="270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alibri" pitchFamily="34" charset="0"/>
              </a:rPr>
              <a:t>HDF5 API</a:t>
            </a: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90800" y="214866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H5FDwrite()</a:t>
            </a:r>
            <a:endParaRPr lang="en-US" sz="180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70772" y="2153842"/>
            <a:ext cx="1548828" cy="36933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37083" y="3167862"/>
            <a:ext cx="3855063" cy="4566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File Layer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>
            <a:off x="3418324" y="2607916"/>
            <a:ext cx="433832" cy="61447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117576" y="4934413"/>
            <a:ext cx="2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File is (optionally) written to disk on close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2978004" y="4572000"/>
            <a:ext cx="433832" cy="55872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117576" y="2895600"/>
            <a:ext cx="2416824" cy="3239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3124200" y="3541366"/>
            <a:ext cx="433832" cy="39933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3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Family VFD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8458200" cy="914400"/>
          </a:xfrm>
        </p:spPr>
        <p:txBody>
          <a:bodyPr/>
          <a:lstStyle/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srgbClr val="0000FF"/>
                </a:solidFill>
                <a:ea typeface="+mn-ea"/>
                <a:cs typeface="+mn-cs"/>
              </a:rPr>
              <a:t>The family VFD allows you to split a logical HDF5 file among many smaller physical files.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828800"/>
            <a:ext cx="84582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4E36-00C6-1145-B427-1A185CE8670F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882707" y="4995015"/>
            <a:ext cx="7315200" cy="1177185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0" y="4038600"/>
            <a:ext cx="7086600" cy="6272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0601" y="4038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Family VFD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82580" y="4038600"/>
            <a:ext cx="430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H5FD_family_write()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82580" y="4092796"/>
            <a:ext cx="4300837" cy="3459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cument 10"/>
          <p:cNvSpPr/>
          <p:nvPr/>
        </p:nvSpPr>
        <p:spPr>
          <a:xfrm>
            <a:off x="2799373" y="5069507"/>
            <a:ext cx="880183" cy="397410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File B</a:t>
            </a:r>
            <a:endParaRPr lang="en-US" sz="2000" dirty="0"/>
          </a:p>
        </p:txBody>
      </p:sp>
      <p:sp>
        <p:nvSpPr>
          <p:cNvPr id="13" name="Document 11"/>
          <p:cNvSpPr/>
          <p:nvPr/>
        </p:nvSpPr>
        <p:spPr>
          <a:xfrm>
            <a:off x="1663629" y="5066207"/>
            <a:ext cx="826369" cy="400710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File A</a:t>
            </a:r>
            <a:endParaRPr lang="en-US" sz="2000" dirty="0"/>
          </a:p>
        </p:txBody>
      </p:sp>
      <p:sp>
        <p:nvSpPr>
          <p:cNvPr id="14" name="Document 12"/>
          <p:cNvSpPr/>
          <p:nvPr/>
        </p:nvSpPr>
        <p:spPr>
          <a:xfrm>
            <a:off x="4117653" y="5069506"/>
            <a:ext cx="845308" cy="397410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File C</a:t>
            </a:r>
            <a:endParaRPr lang="en-US" sz="2000" dirty="0"/>
          </a:p>
        </p:txBody>
      </p:sp>
      <p:sp>
        <p:nvSpPr>
          <p:cNvPr id="15" name="Down Arrow 14"/>
          <p:cNvSpPr/>
          <p:nvPr/>
        </p:nvSpPr>
        <p:spPr>
          <a:xfrm>
            <a:off x="1919775" y="4563794"/>
            <a:ext cx="352489" cy="53067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cument 22"/>
          <p:cNvSpPr/>
          <p:nvPr/>
        </p:nvSpPr>
        <p:spPr>
          <a:xfrm>
            <a:off x="6544859" y="5069505"/>
            <a:ext cx="838558" cy="397412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File Z</a:t>
            </a:r>
            <a:endParaRPr lang="en-US" sz="2000" dirty="0"/>
          </a:p>
        </p:txBody>
      </p:sp>
      <p:sp>
        <p:nvSpPr>
          <p:cNvPr id="17" name="Document 23"/>
          <p:cNvSpPr/>
          <p:nvPr/>
        </p:nvSpPr>
        <p:spPr>
          <a:xfrm>
            <a:off x="5462648" y="5069506"/>
            <a:ext cx="717229" cy="397412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…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990601" y="2438400"/>
            <a:ext cx="7010398" cy="7034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96812" y="2524703"/>
            <a:ext cx="2198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alibri" pitchFamily="34" charset="0"/>
              </a:rPr>
              <a:t>HDF5 API</a:t>
            </a: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22274" y="2550429"/>
            <a:ext cx="205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H5FDwrite()</a:t>
            </a:r>
            <a:endParaRPr lang="en-US" sz="200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422274" y="2514600"/>
            <a:ext cx="2054725" cy="47176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3082580" y="4575869"/>
            <a:ext cx="352489" cy="53067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4364062" y="4575869"/>
            <a:ext cx="352489" cy="53067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5645017" y="4571760"/>
            <a:ext cx="352489" cy="53067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6791100" y="4571760"/>
            <a:ext cx="352489" cy="53067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90600" y="3352800"/>
            <a:ext cx="7010399" cy="4195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Virtual File Layer</a:t>
            </a:r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>
            <a:off x="5212926" y="3048000"/>
            <a:ext cx="352489" cy="382451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5170887" y="3733800"/>
            <a:ext cx="436568" cy="33444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3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Multi VFD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8458200" cy="914400"/>
          </a:xfrm>
        </p:spPr>
        <p:txBody>
          <a:bodyPr/>
          <a:lstStyle/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srgbClr val="0000FF"/>
                </a:solidFill>
                <a:ea typeface="+mn-ea"/>
                <a:cs typeface="+mn-cs"/>
              </a:rPr>
              <a:t>The </a:t>
            </a:r>
            <a:r>
              <a:rPr lang="en-US" sz="2400" kern="1200" dirty="0" smtClean="0">
                <a:solidFill>
                  <a:srgbClr val="0000FF"/>
                </a:solidFill>
                <a:ea typeface="+mn-ea"/>
                <a:cs typeface="+mn-cs"/>
              </a:rPr>
              <a:t>Multi (</a:t>
            </a:r>
            <a:r>
              <a:rPr lang="en-US" sz="2400" kern="1200" dirty="0">
                <a:solidFill>
                  <a:srgbClr val="0000FF"/>
                </a:solidFill>
                <a:ea typeface="+mn-ea"/>
                <a:cs typeface="+mn-cs"/>
              </a:rPr>
              <a:t>and split) VFD allows you to direct various categories of HDF5 data to different files and disks.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05000"/>
            <a:ext cx="84582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4E36-00C6-1145-B427-1A185CE8670F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875645" y="4419600"/>
            <a:ext cx="1158788" cy="1727966"/>
          </a:xfrm>
          <a:prstGeom prst="can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Disk 1</a:t>
            </a:r>
          </a:p>
        </p:txBody>
      </p:sp>
      <p:sp>
        <p:nvSpPr>
          <p:cNvPr id="8" name="Can 7"/>
          <p:cNvSpPr/>
          <p:nvPr/>
        </p:nvSpPr>
        <p:spPr>
          <a:xfrm>
            <a:off x="4506829" y="4419600"/>
            <a:ext cx="3706121" cy="1727966"/>
          </a:xfrm>
          <a:prstGeom prst="can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Disk 2</a:t>
            </a:r>
          </a:p>
        </p:txBody>
      </p:sp>
      <p:sp>
        <p:nvSpPr>
          <p:cNvPr id="9" name="Rectangle 8"/>
          <p:cNvSpPr/>
          <p:nvPr/>
        </p:nvSpPr>
        <p:spPr>
          <a:xfrm>
            <a:off x="801718" y="2408752"/>
            <a:ext cx="7504082" cy="639248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9481" y="2469844"/>
            <a:ext cx="1370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Multi VFD</a:t>
            </a:r>
            <a:endParaRPr lang="en-US" sz="20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99462" y="2566793"/>
            <a:ext cx="4097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H5FD_multi_write()</a:t>
            </a:r>
            <a:endParaRPr lang="en-US" sz="1800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99462" y="2566793"/>
            <a:ext cx="4097362" cy="323166"/>
          </a:xfrm>
          <a:prstGeom prst="round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Document 15"/>
          <p:cNvSpPr/>
          <p:nvPr/>
        </p:nvSpPr>
        <p:spPr>
          <a:xfrm>
            <a:off x="4584138" y="4688041"/>
            <a:ext cx="772400" cy="519210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 B</a:t>
            </a:r>
          </a:p>
        </p:txBody>
      </p:sp>
      <p:sp>
        <p:nvSpPr>
          <p:cNvPr id="14" name="Document 16"/>
          <p:cNvSpPr/>
          <p:nvPr/>
        </p:nvSpPr>
        <p:spPr>
          <a:xfrm>
            <a:off x="1068285" y="4663765"/>
            <a:ext cx="772400" cy="519210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 A</a:t>
            </a:r>
          </a:p>
        </p:txBody>
      </p:sp>
      <p:sp>
        <p:nvSpPr>
          <p:cNvPr id="15" name="Document 17"/>
          <p:cNvSpPr/>
          <p:nvPr/>
        </p:nvSpPr>
        <p:spPr>
          <a:xfrm>
            <a:off x="6136260" y="4663765"/>
            <a:ext cx="1998398" cy="519210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 C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1265237" y="3048000"/>
            <a:ext cx="379603" cy="1640041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4780536" y="3048000"/>
            <a:ext cx="379603" cy="1641781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6678549" y="3048000"/>
            <a:ext cx="379603" cy="1640041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7220839" y="3048000"/>
            <a:ext cx="379603" cy="1640041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31269" y="3724602"/>
            <a:ext cx="1846432" cy="389542"/>
          </a:xfrm>
          <a:prstGeom prst="ellipse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Raw data</a:t>
            </a:r>
          </a:p>
        </p:txBody>
      </p:sp>
      <p:sp>
        <p:nvSpPr>
          <p:cNvPr id="21" name="Oval 20"/>
          <p:cNvSpPr/>
          <p:nvPr/>
        </p:nvSpPr>
        <p:spPr>
          <a:xfrm>
            <a:off x="4114800" y="3793886"/>
            <a:ext cx="1752600" cy="389542"/>
          </a:xfrm>
          <a:prstGeom prst="ellipse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Superblock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6136259" y="3048000"/>
            <a:ext cx="379603" cy="1640041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7763129" y="3048000"/>
            <a:ext cx="379603" cy="1640041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867400" y="3200400"/>
            <a:ext cx="2590800" cy="1198995"/>
          </a:xfrm>
          <a:prstGeom prst="ellipse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Global and local heap data, B-trees, object headers</a:t>
            </a:r>
          </a:p>
        </p:txBody>
      </p:sp>
    </p:spTree>
    <p:extLst>
      <p:ext uri="{BB962C8B-B14F-4D97-AF65-F5344CB8AC3E}">
        <p14:creationId xmlns:p14="http://schemas.microsoft.com/office/powerpoint/2010/main" val="219654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Document 15"/>
          <p:cNvSpPr/>
          <p:nvPr/>
        </p:nvSpPr>
        <p:spPr>
          <a:xfrm>
            <a:off x="914400" y="4905122"/>
            <a:ext cx="7315200" cy="140208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File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44880" y="2545080"/>
            <a:ext cx="1524000" cy="7315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81600" y="2543596"/>
            <a:ext cx="12801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0" y="2560320"/>
            <a:ext cx="12801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05199" y="2545080"/>
            <a:ext cx="12801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6068" y="1143000"/>
            <a:ext cx="4084320" cy="48768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Independent Reader Processes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1370521" y="3276600"/>
            <a:ext cx="670560" cy="1629871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3810000" y="3276600"/>
            <a:ext cx="670560" cy="162852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5486400" y="3276600"/>
            <a:ext cx="670560" cy="162852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0800000">
            <a:off x="7162800" y="3275116"/>
            <a:ext cx="670560" cy="1614631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7177" y="1021080"/>
            <a:ext cx="1706880" cy="609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1395337" y="1630680"/>
            <a:ext cx="670560" cy="9296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"Terminal" VFD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8458200" cy="762000"/>
          </a:xfrm>
        </p:spPr>
        <p:txBody>
          <a:bodyPr/>
          <a:lstStyle/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srgbClr val="0000FF"/>
                </a:solidFill>
                <a:ea typeface="+mn-ea"/>
                <a:cs typeface="+mn-cs"/>
              </a:rPr>
              <a:t>A "terminal" VFD does not require a second VFD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81200"/>
            <a:ext cx="8458200" cy="4495800"/>
          </a:xfrm>
        </p:spPr>
        <p:txBody>
          <a:bodyPr/>
          <a:lstStyle/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1) Create the property list.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1800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800" i="1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sz="1800" i="1" kern="1200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hid_t</a:t>
            </a:r>
            <a:r>
              <a:rPr lang="en-US" sz="1800" kern="1200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8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fapl_id = </a:t>
            </a:r>
            <a:r>
              <a:rPr lang="en-US" sz="1800" kern="1200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H5Pcreate</a:t>
            </a:r>
            <a:r>
              <a:rPr lang="en-US" sz="18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1800" kern="12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H5P_FILE_ACCESS</a:t>
            </a:r>
            <a:r>
              <a:rPr lang="en-US" sz="18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1800" kern="1200" dirty="0">
              <a:solidFill>
                <a:prstClr val="black"/>
              </a:solidFill>
              <a:latin typeface="Consolas"/>
              <a:ea typeface="+mn-ea"/>
              <a:cs typeface="Consolas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1800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2) Set the VFD using the appropriate API calls.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1800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800" i="1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sz="1800" i="1" kern="1200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herr_t</a:t>
            </a:r>
            <a:r>
              <a:rPr lang="en-US" sz="1800" kern="1200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8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err = </a:t>
            </a:r>
            <a:r>
              <a:rPr lang="en-US" sz="1800" kern="1200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H5Pset_fapl_sec2</a:t>
            </a:r>
            <a:r>
              <a:rPr lang="en-US" sz="18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1800" kern="12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fapl_id</a:t>
            </a:r>
            <a:r>
              <a:rPr lang="en-US" sz="18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1800" kern="1200" dirty="0">
              <a:solidFill>
                <a:prstClr val="black"/>
              </a:solidFill>
              <a:latin typeface="Consolas"/>
              <a:ea typeface="+mn-ea"/>
              <a:cs typeface="Consolas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1800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3) Create/open your file.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1800" i="1" kern="1200" dirty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800" i="1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sz="1800" i="1" kern="1200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hid_t</a:t>
            </a:r>
            <a:r>
              <a:rPr lang="en-US" sz="18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8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fid = </a:t>
            </a:r>
            <a:r>
              <a:rPr lang="en-US" sz="1800" kern="1200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H5Fcreate</a:t>
            </a:r>
            <a:r>
              <a:rPr lang="en-US" sz="18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1800" kern="12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"foo.h5"</a:t>
            </a:r>
            <a:r>
              <a:rPr lang="en-US" sz="18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1800" kern="12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0</a:t>
            </a:r>
            <a:r>
              <a:rPr lang="en-US" sz="18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1800" kern="12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H5P_DEFAULT</a:t>
            </a:r>
            <a:r>
              <a:rPr lang="en-US" sz="18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1800" kern="12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fapl_id</a:t>
            </a:r>
            <a:r>
              <a:rPr lang="en-US" sz="18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4E36-00C6-1145-B427-1A185CE8670F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2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"Logical" VFD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4152900" cy="4724400"/>
          </a:xfrm>
        </p:spPr>
        <p:txBody>
          <a:bodyPr/>
          <a:lstStyle/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400" kern="1200" dirty="0" smtClean="0">
                <a:solidFill>
                  <a:prstClr val="black"/>
                </a:solidFill>
                <a:ea typeface="+mn-ea"/>
                <a:cs typeface="+mn-cs"/>
              </a:rPr>
              <a:t>1</a:t>
            </a: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) Create a file access property list (FAPL) and set the VFD to use the terminal VFD.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2400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2) Create a second FAPL and set the VFD to use the logical VFD (passing in the first VFD).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2400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3) Open your file using the second (logical) FAPL.</a:t>
            </a:r>
            <a:endParaRPr lang="en-US" sz="1800" kern="1200" dirty="0">
              <a:solidFill>
                <a:prstClr val="black"/>
              </a:solidFill>
              <a:latin typeface="Consolas"/>
              <a:ea typeface="+mn-ea"/>
              <a:cs typeface="Consola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752600"/>
            <a:ext cx="40767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C851-09AD-FE43-ACEE-1C9FAD17D4A2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066800"/>
            <a:ext cx="83820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800" dirty="0" smtClean="0">
                <a:solidFill>
                  <a:srgbClr val="0000FF"/>
                </a:solidFill>
                <a:latin typeface="Calibri"/>
                <a:ea typeface="+mn-ea"/>
                <a:cs typeface="+mn-cs"/>
              </a:rPr>
              <a:t>A "logical" VFD requires a second, underlying VFD 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2057400"/>
            <a:ext cx="2985886" cy="608411"/>
          </a:xfrm>
          <a:prstGeom prst="rect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Logical VFD</a:t>
            </a:r>
          </a:p>
        </p:txBody>
      </p:sp>
      <p:sp>
        <p:nvSpPr>
          <p:cNvPr id="9" name="Can 8"/>
          <p:cNvSpPr/>
          <p:nvPr/>
        </p:nvSpPr>
        <p:spPr>
          <a:xfrm>
            <a:off x="4941808" y="4648200"/>
            <a:ext cx="2997078" cy="1269934"/>
          </a:xfrm>
          <a:prstGeom prst="can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Disk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62934" y="3379059"/>
            <a:ext cx="2987144" cy="61762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Terminal VFD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6278226" y="2590801"/>
            <a:ext cx="437308" cy="906372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6278226" y="3912459"/>
            <a:ext cx="437308" cy="811941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4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“Logical” VFD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600200"/>
            <a:ext cx="8382000" cy="45720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Create the first property list.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1600" i="1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hid_t</a:t>
            </a:r>
            <a:r>
              <a:rPr lang="en-US" sz="1600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fapl_id = </a:t>
            </a:r>
            <a:r>
              <a:rPr lang="en-US" sz="1600" kern="1200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H5Pcreate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1600" kern="12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H5P_FILE_ACCESS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Set the terminal VFD using the appropriate API calls.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1600" i="1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herr_t</a:t>
            </a:r>
            <a:r>
              <a:rPr lang="en-US" sz="1600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err = </a:t>
            </a:r>
            <a:r>
              <a:rPr lang="en-US" sz="1600" kern="1200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H5Pset_fapl_sec2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1600" kern="1200" dirty="0">
                <a:solidFill>
                  <a:srgbClr val="7030A0"/>
                </a:solidFill>
                <a:latin typeface="Courier New" pitchFamily="49" charset="0"/>
                <a:ea typeface="+mn-ea"/>
                <a:cs typeface="Courier New" pitchFamily="49" charset="0"/>
              </a:rPr>
              <a:t>terminal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Create the second file create/access property list.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1600" i="1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hid_t</a:t>
            </a:r>
            <a:r>
              <a:rPr lang="en-US" sz="1600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fapl_id = </a:t>
            </a:r>
            <a:r>
              <a:rPr lang="en-US" sz="1600" kern="1200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H5Pcreate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1600" kern="12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H5P_FILE_ACCESS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Set the logical VFD using the appropriate API calls.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1600" i="1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herr_t</a:t>
            </a:r>
            <a:r>
              <a:rPr lang="en-US" sz="1600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err = </a:t>
            </a:r>
            <a:r>
              <a:rPr lang="en-US" sz="1600" kern="1200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H5Pset_fapl_family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1600" kern="12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logical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1600" kern="12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SIZE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1600" kern="1200" dirty="0">
                <a:solidFill>
                  <a:srgbClr val="7030A0"/>
                </a:solidFill>
                <a:latin typeface="Courier New" pitchFamily="49" charset="0"/>
                <a:ea typeface="+mn-ea"/>
                <a:cs typeface="Courier New" pitchFamily="49" charset="0"/>
              </a:rPr>
              <a:t>terminal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Create/open your file.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1600" i="1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hid_t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fid = </a:t>
            </a:r>
            <a:r>
              <a:rPr lang="en-US" sz="1600" kern="1200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H5Fcreate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1600" kern="12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"foo.h5"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1600" kern="12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0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1600" kern="12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H5P_DEFAULT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1600" kern="12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logical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endParaRPr lang="en-US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00800" y="4294848"/>
            <a:ext cx="914400" cy="381000"/>
          </a:xfrm>
          <a:prstGeom prst="rect">
            <a:avLst/>
          </a:prstGeom>
          <a:noFill/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865957"/>
            <a:ext cx="1005842" cy="335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Bent Arrow 7"/>
          <p:cNvSpPr/>
          <p:nvPr/>
        </p:nvSpPr>
        <p:spPr>
          <a:xfrm rot="5400000">
            <a:off x="5791200" y="2770848"/>
            <a:ext cx="1371600" cy="1676400"/>
          </a:xfrm>
          <a:prstGeom prst="bentArrow">
            <a:avLst>
              <a:gd name="adj1" fmla="val 8570"/>
              <a:gd name="adj2" fmla="val 9464"/>
              <a:gd name="adj3" fmla="val 20714"/>
              <a:gd name="adj4" fmla="val 43750"/>
            </a:avLst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836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Stackable VFDs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6892" y="1192941"/>
            <a:ext cx="3881652" cy="608411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Virtual File Layer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6892" y="3021741"/>
            <a:ext cx="3881652" cy="608411"/>
          </a:xfrm>
          <a:prstGeom prst="rect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Non-Terminal VFD</a:t>
            </a:r>
          </a:p>
        </p:txBody>
      </p:sp>
      <p:sp>
        <p:nvSpPr>
          <p:cNvPr id="8" name="Can 7"/>
          <p:cNvSpPr/>
          <p:nvPr/>
        </p:nvSpPr>
        <p:spPr>
          <a:xfrm>
            <a:off x="2667000" y="4953000"/>
            <a:ext cx="3919354" cy="1269934"/>
          </a:xfrm>
          <a:prstGeom prst="can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Disk</a:t>
            </a:r>
          </a:p>
        </p:txBody>
      </p:sp>
      <p:sp>
        <p:nvSpPr>
          <p:cNvPr id="9" name="Rectangle 8"/>
          <p:cNvSpPr/>
          <p:nvPr/>
        </p:nvSpPr>
        <p:spPr>
          <a:xfrm>
            <a:off x="2686892" y="2107341"/>
            <a:ext cx="3881652" cy="609600"/>
          </a:xfrm>
          <a:prstGeom prst="rect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Non-Terminal VFD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67000" y="3962400"/>
            <a:ext cx="3962400" cy="61762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Terminal VFD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4419600" y="2590800"/>
            <a:ext cx="437308" cy="575313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4419600" y="3505200"/>
            <a:ext cx="437308" cy="575313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4419600" y="1676400"/>
            <a:ext cx="437308" cy="575313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4419600" y="4495800"/>
            <a:ext cx="437308" cy="575313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553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676400"/>
          </a:xfrm>
        </p:spPr>
        <p:txBody>
          <a:bodyPr/>
          <a:lstStyle/>
          <a:p>
            <a:r>
              <a:rPr lang="en-US" dirty="0"/>
              <a:t>Fault Tolerance: Journaling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BAF-311F-7A41-A7B2-B0FB909503E6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3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2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Journaling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5257800"/>
            <a:ext cx="8458200" cy="1219200"/>
          </a:xfrm>
        </p:spPr>
        <p:txBody>
          <a:bodyPr/>
          <a:lstStyle/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srgbClr val="0000FF"/>
                </a:solidFill>
                <a:ea typeface="+mn-ea"/>
                <a:cs typeface="+mn-cs"/>
              </a:rPr>
              <a:t>Suppose we have some interrelated metadata that we would like to write into a file.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4E36-00C6-1145-B427-1A185CE8670F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7" name="Document 4"/>
          <p:cNvSpPr/>
          <p:nvPr/>
        </p:nvSpPr>
        <p:spPr>
          <a:xfrm>
            <a:off x="4419600" y="2057400"/>
            <a:ext cx="3962400" cy="2590800"/>
          </a:xfrm>
          <a:prstGeom prst="flowChartDocumen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19600" y="1371600"/>
            <a:ext cx="39624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1371600"/>
            <a:ext cx="32004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Metadata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" y="2133600"/>
            <a:ext cx="2590800" cy="3810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" y="3429000"/>
            <a:ext cx="2590800" cy="3810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000" y="2819400"/>
            <a:ext cx="2590800" cy="3810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0" y="2133600"/>
            <a:ext cx="381000" cy="381000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600" y="2819400"/>
            <a:ext cx="381000" cy="381000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90800" y="2819400"/>
            <a:ext cx="381000" cy="381000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Arrow Connector 15"/>
          <p:cNvCxnSpPr>
            <a:stCxn id="14" idx="2"/>
          </p:cNvCxnSpPr>
          <p:nvPr/>
        </p:nvCxnSpPr>
        <p:spPr>
          <a:xfrm>
            <a:off x="1562100" y="3200400"/>
            <a:ext cx="342900" cy="457200"/>
          </a:xfrm>
          <a:prstGeom prst="straightConnector1">
            <a:avLst/>
          </a:prstGeom>
          <a:noFill/>
          <a:ln w="25400" cap="flat" cmpd="sng" algn="ctr">
            <a:solidFill>
              <a:srgbClr val="4BACC6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" name="Straight Arrow Connector 16"/>
          <p:cNvCxnSpPr>
            <a:stCxn id="15" idx="2"/>
          </p:cNvCxnSpPr>
          <p:nvPr/>
        </p:nvCxnSpPr>
        <p:spPr>
          <a:xfrm>
            <a:off x="2781300" y="3200400"/>
            <a:ext cx="114300" cy="533400"/>
          </a:xfrm>
          <a:prstGeom prst="straightConnector1">
            <a:avLst/>
          </a:prstGeom>
          <a:noFill/>
          <a:ln w="25400" cap="flat" cmpd="sng" algn="ctr">
            <a:solidFill>
              <a:srgbClr val="4BACC6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" name="Straight Arrow Connector 17"/>
          <p:cNvCxnSpPr>
            <a:stCxn id="13" idx="2"/>
          </p:cNvCxnSpPr>
          <p:nvPr/>
        </p:nvCxnSpPr>
        <p:spPr>
          <a:xfrm flipH="1">
            <a:off x="2133600" y="2514600"/>
            <a:ext cx="342900" cy="533400"/>
          </a:xfrm>
          <a:prstGeom prst="straightConnector1">
            <a:avLst/>
          </a:prstGeom>
          <a:noFill/>
          <a:ln w="25400" cap="flat" cmpd="sng" algn="ctr">
            <a:solidFill>
              <a:srgbClr val="4BACC6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Right Arrow 18"/>
          <p:cNvSpPr/>
          <p:nvPr/>
        </p:nvSpPr>
        <p:spPr>
          <a:xfrm>
            <a:off x="3657600" y="2667000"/>
            <a:ext cx="2133600" cy="990600"/>
          </a:xfrm>
          <a:prstGeom prst="right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47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Journaling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5257800"/>
            <a:ext cx="8458200" cy="1219200"/>
          </a:xfrm>
        </p:spPr>
        <p:txBody>
          <a:bodyPr/>
          <a:lstStyle/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srgbClr val="0000FF"/>
                </a:solidFill>
                <a:ea typeface="+mn-ea"/>
                <a:cs typeface="+mn-cs"/>
              </a:rPr>
              <a:t>If the write is interrupted (process killed, etc.), then we will have an invalid/corrupt file.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4E36-00C6-1145-B427-1A185CE8670F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7" name="Document 4"/>
          <p:cNvSpPr/>
          <p:nvPr/>
        </p:nvSpPr>
        <p:spPr>
          <a:xfrm>
            <a:off x="4419600" y="2057400"/>
            <a:ext cx="3962400" cy="2590800"/>
          </a:xfrm>
          <a:prstGeom prst="flowChartDocumen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19600" y="1371600"/>
            <a:ext cx="39624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Corrupted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1371600"/>
            <a:ext cx="32004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Metadata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" y="2133600"/>
            <a:ext cx="2590800" cy="3810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" y="3429000"/>
            <a:ext cx="2590800" cy="381000"/>
          </a:xfrm>
          <a:prstGeom prst="rect">
            <a:avLst/>
          </a:prstGeom>
          <a:gradFill rotWithShape="1">
            <a:gsLst>
              <a:gs pos="0">
                <a:srgbClr val="BFBFBF">
                  <a:tint val="50000"/>
                  <a:satMod val="300000"/>
                </a:srgbClr>
              </a:gs>
              <a:gs pos="35000">
                <a:srgbClr val="BFBFBF">
                  <a:tint val="37000"/>
                  <a:satMod val="300000"/>
                </a:srgbClr>
              </a:gs>
              <a:gs pos="100000">
                <a:srgbClr val="BFBFB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FBFB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000" y="2819400"/>
            <a:ext cx="2590800" cy="381000"/>
          </a:xfrm>
          <a:prstGeom prst="rect">
            <a:avLst/>
          </a:prstGeom>
          <a:gradFill rotWithShape="1">
            <a:gsLst>
              <a:gs pos="0">
                <a:srgbClr val="BFBFBF">
                  <a:tint val="50000"/>
                  <a:satMod val="300000"/>
                </a:srgbClr>
              </a:gs>
              <a:gs pos="35000">
                <a:srgbClr val="BFBFBF">
                  <a:tint val="37000"/>
                  <a:satMod val="300000"/>
                </a:srgbClr>
              </a:gs>
              <a:gs pos="100000">
                <a:srgbClr val="BFBFB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FBFB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0" y="2133600"/>
            <a:ext cx="381000" cy="381000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600" y="2819400"/>
            <a:ext cx="381000" cy="381000"/>
          </a:xfrm>
          <a:prstGeom prst="rect">
            <a:avLst/>
          </a:prstGeom>
          <a:solidFill>
            <a:srgbClr val="BFBFBF"/>
          </a:solidFill>
          <a:ln w="25400" cap="flat" cmpd="sng" algn="ctr">
            <a:solidFill>
              <a:srgbClr val="BFBFB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90800" y="2819400"/>
            <a:ext cx="381000" cy="381000"/>
          </a:xfrm>
          <a:prstGeom prst="rect">
            <a:avLst/>
          </a:prstGeom>
          <a:solidFill>
            <a:srgbClr val="BFBFBF"/>
          </a:solidFill>
          <a:ln w="25400" cap="flat" cmpd="sng" algn="ctr">
            <a:solidFill>
              <a:srgbClr val="BFBFB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Arrow Connector 15"/>
          <p:cNvCxnSpPr>
            <a:stCxn id="14" idx="2"/>
          </p:cNvCxnSpPr>
          <p:nvPr/>
        </p:nvCxnSpPr>
        <p:spPr>
          <a:xfrm>
            <a:off x="1562100" y="3200400"/>
            <a:ext cx="342900" cy="457200"/>
          </a:xfrm>
          <a:prstGeom prst="straightConnector1">
            <a:avLst/>
          </a:prstGeom>
          <a:noFill/>
          <a:ln w="25400" cap="flat" cmpd="sng" algn="ctr">
            <a:solidFill>
              <a:srgbClr val="BFBFBF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" name="Straight Arrow Connector 16"/>
          <p:cNvCxnSpPr>
            <a:stCxn id="15" idx="2"/>
          </p:cNvCxnSpPr>
          <p:nvPr/>
        </p:nvCxnSpPr>
        <p:spPr>
          <a:xfrm>
            <a:off x="2781300" y="3200400"/>
            <a:ext cx="114300" cy="533400"/>
          </a:xfrm>
          <a:prstGeom prst="straightConnector1">
            <a:avLst/>
          </a:prstGeom>
          <a:noFill/>
          <a:ln w="25400" cap="flat" cmpd="sng" algn="ctr">
            <a:solidFill>
              <a:srgbClr val="BFBFBF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" name="Straight Arrow Connector 17"/>
          <p:cNvCxnSpPr>
            <a:stCxn id="13" idx="2"/>
          </p:cNvCxnSpPr>
          <p:nvPr/>
        </p:nvCxnSpPr>
        <p:spPr>
          <a:xfrm flipH="1">
            <a:off x="2133600" y="2514600"/>
            <a:ext cx="342900" cy="533400"/>
          </a:xfrm>
          <a:prstGeom prst="straightConnector1">
            <a:avLst/>
          </a:prstGeom>
          <a:noFill/>
          <a:ln w="25400" cap="flat" cmpd="sng" algn="ctr">
            <a:solidFill>
              <a:srgbClr val="4BACC6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Rectangle 18"/>
          <p:cNvSpPr/>
          <p:nvPr/>
        </p:nvSpPr>
        <p:spPr>
          <a:xfrm>
            <a:off x="5105400" y="2362200"/>
            <a:ext cx="2590800" cy="3810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29400" y="2362200"/>
            <a:ext cx="381000" cy="381000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>
            <a:stCxn id="20" idx="2"/>
          </p:cNvCxnSpPr>
          <p:nvPr/>
        </p:nvCxnSpPr>
        <p:spPr>
          <a:xfrm flipH="1">
            <a:off x="6477000" y="2743200"/>
            <a:ext cx="342900" cy="533400"/>
          </a:xfrm>
          <a:prstGeom prst="straightConnector1">
            <a:avLst/>
          </a:prstGeom>
          <a:noFill/>
          <a:ln w="25400" cap="flat" cmpd="sng" algn="ctr">
            <a:solidFill>
              <a:srgbClr val="4BACC6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2" name="Right Arrow 21"/>
          <p:cNvSpPr/>
          <p:nvPr/>
        </p:nvSpPr>
        <p:spPr>
          <a:xfrm>
            <a:off x="3657600" y="2667000"/>
            <a:ext cx="2133600" cy="990600"/>
          </a:xfrm>
          <a:prstGeom prst="right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10000" y="2286000"/>
            <a:ext cx="1600200" cy="16002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9600" dirty="0" smtClean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19800" y="3200400"/>
            <a:ext cx="609600" cy="609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?</a:t>
            </a:r>
            <a:endParaRPr lang="en-US" dirty="0" smtClean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71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Journaling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5257800"/>
            <a:ext cx="8458200" cy="1219200"/>
          </a:xfrm>
        </p:spPr>
        <p:txBody>
          <a:bodyPr/>
          <a:lstStyle/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srgbClr val="0000FF"/>
                </a:solidFill>
                <a:ea typeface="+mn-ea"/>
                <a:cs typeface="+mn-cs"/>
              </a:rPr>
              <a:t>Journaling avoids the corrupt file problem by recording the set of writes (a transaction) in a journal.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4E36-00C6-1145-B427-1A185CE8670F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7" name="Document 4"/>
          <p:cNvSpPr/>
          <p:nvPr/>
        </p:nvSpPr>
        <p:spPr>
          <a:xfrm>
            <a:off x="4419600" y="1676400"/>
            <a:ext cx="3962400" cy="2590800"/>
          </a:xfrm>
          <a:prstGeom prst="flowChartDocumen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19600" y="990600"/>
            <a:ext cx="39624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990600"/>
            <a:ext cx="28956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Metadata transaction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" y="1752600"/>
            <a:ext cx="2590800" cy="3810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" y="3048000"/>
            <a:ext cx="2590800" cy="3810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000" y="2438400"/>
            <a:ext cx="2590800" cy="3810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0" y="1752600"/>
            <a:ext cx="381000" cy="381000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600" y="2438400"/>
            <a:ext cx="381000" cy="381000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90800" y="2438400"/>
            <a:ext cx="381000" cy="381000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Arrow Connector 15"/>
          <p:cNvCxnSpPr>
            <a:stCxn id="14" idx="2"/>
          </p:cNvCxnSpPr>
          <p:nvPr/>
        </p:nvCxnSpPr>
        <p:spPr>
          <a:xfrm>
            <a:off x="1562100" y="2819400"/>
            <a:ext cx="342900" cy="457200"/>
          </a:xfrm>
          <a:prstGeom prst="straightConnector1">
            <a:avLst/>
          </a:prstGeom>
          <a:noFill/>
          <a:ln w="25400" cap="flat" cmpd="sng" algn="ctr">
            <a:solidFill>
              <a:srgbClr val="4BACC6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" name="Straight Arrow Connector 16"/>
          <p:cNvCxnSpPr>
            <a:stCxn id="15" idx="2"/>
          </p:cNvCxnSpPr>
          <p:nvPr/>
        </p:nvCxnSpPr>
        <p:spPr>
          <a:xfrm>
            <a:off x="2781300" y="2819400"/>
            <a:ext cx="114300" cy="533400"/>
          </a:xfrm>
          <a:prstGeom prst="straightConnector1">
            <a:avLst/>
          </a:prstGeom>
          <a:noFill/>
          <a:ln w="25400" cap="flat" cmpd="sng" algn="ctr">
            <a:solidFill>
              <a:srgbClr val="4BACC6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" name="Straight Arrow Connector 17"/>
          <p:cNvCxnSpPr>
            <a:stCxn id="13" idx="2"/>
          </p:cNvCxnSpPr>
          <p:nvPr/>
        </p:nvCxnSpPr>
        <p:spPr>
          <a:xfrm flipH="1">
            <a:off x="2133600" y="2133600"/>
            <a:ext cx="342900" cy="533400"/>
          </a:xfrm>
          <a:prstGeom prst="straightConnector1">
            <a:avLst/>
          </a:prstGeom>
          <a:noFill/>
          <a:ln w="25400" cap="flat" cmpd="sng" algn="ctr">
            <a:solidFill>
              <a:srgbClr val="4BACC6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Right Arrow 18"/>
          <p:cNvSpPr/>
          <p:nvPr/>
        </p:nvSpPr>
        <p:spPr>
          <a:xfrm>
            <a:off x="3657600" y="2286000"/>
            <a:ext cx="2133600" cy="990600"/>
          </a:xfrm>
          <a:prstGeom prst="right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600" y="1600200"/>
            <a:ext cx="2895600" cy="1981200"/>
          </a:xfrm>
          <a:prstGeom prst="rect">
            <a:avLst/>
          </a:prstGeom>
          <a:noFill/>
          <a:ln w="25400" cap="flat" cmpd="sng" algn="ctr">
            <a:solidFill>
              <a:srgbClr val="4BACC6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Document 2"/>
          <p:cNvSpPr/>
          <p:nvPr/>
        </p:nvSpPr>
        <p:spPr>
          <a:xfrm>
            <a:off x="685800" y="4038600"/>
            <a:ext cx="2743200" cy="1066800"/>
          </a:xfrm>
          <a:prstGeom prst="flowChartDocumen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Journal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1600200" y="3200400"/>
            <a:ext cx="838200" cy="1066800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719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Document 15"/>
          <p:cNvSpPr/>
          <p:nvPr/>
        </p:nvSpPr>
        <p:spPr>
          <a:xfrm>
            <a:off x="3276600" y="4480560"/>
            <a:ext cx="2621280" cy="170688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File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74293" y="3200400"/>
            <a:ext cx="1524000" cy="7315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75555" y="3200400"/>
            <a:ext cx="12801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18900000">
            <a:off x="2842260" y="3813287"/>
            <a:ext cx="670560" cy="1099181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3500000">
            <a:off x="5700619" y="3825144"/>
            <a:ext cx="670560" cy="1099181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82853" y="1961375"/>
            <a:ext cx="182880" cy="182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73488" y="1807222"/>
            <a:ext cx="182880" cy="182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68962" y="1965556"/>
            <a:ext cx="182880" cy="182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064928" y="2457687"/>
            <a:ext cx="670560" cy="7010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12660" y="4572000"/>
            <a:ext cx="1767840" cy="1524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70000" lnSpcReduction="2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Which can then be read by a reader.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no IPC necessary.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30451" y="1600200"/>
            <a:ext cx="1463040" cy="97536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data elements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54860" y="4846320"/>
            <a:ext cx="1767840" cy="97536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 lnSpcReduction="2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added to a dataset in the file.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55720" y="5443917"/>
            <a:ext cx="731520" cy="548640"/>
            <a:chOff x="3429000" y="1828800"/>
            <a:chExt cx="914400" cy="685800"/>
          </a:xfrm>
        </p:grpSpPr>
        <p:sp>
          <p:nvSpPr>
            <p:cNvPr id="19" name="Rectangle 18"/>
            <p:cNvSpPr/>
            <p:nvPr/>
          </p:nvSpPr>
          <p:spPr>
            <a:xfrm>
              <a:off x="3429000" y="18288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57600" y="18288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86200" y="18288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114800" y="18288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429000" y="20574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57600" y="20574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86200" y="20574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14800" y="20574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29000" y="2286000"/>
              <a:ext cx="228600" cy="228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657600" y="2286000"/>
              <a:ext cx="228600" cy="228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886200" y="2286000"/>
              <a:ext cx="228600" cy="228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455328" y="1687055"/>
            <a:ext cx="1280160" cy="548640"/>
          </a:xfrm>
          <a:prstGeom prst="roundRect">
            <a:avLst/>
          </a:prstGeom>
          <a:noFill/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338879" y="1712680"/>
            <a:ext cx="182880" cy="182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860672" y="2144255"/>
            <a:ext cx="182880" cy="182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205140" y="1807222"/>
            <a:ext cx="182880" cy="182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 rot="10800000">
            <a:off x="6480355" y="2469015"/>
            <a:ext cx="670560" cy="7010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0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Journaling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5562600"/>
            <a:ext cx="8458200" cy="914400"/>
          </a:xfrm>
        </p:spPr>
        <p:txBody>
          <a:bodyPr/>
          <a:lstStyle/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srgbClr val="0000FF"/>
                </a:solidFill>
                <a:ea typeface="+mn-ea"/>
                <a:cs typeface="+mn-cs"/>
              </a:rPr>
              <a:t>When a transaction is interrupted, a recovery tool can repair the file.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4E36-00C6-1145-B427-1A185CE8670F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28" name="Document 4"/>
          <p:cNvSpPr/>
          <p:nvPr/>
        </p:nvSpPr>
        <p:spPr>
          <a:xfrm>
            <a:off x="4425669" y="1638300"/>
            <a:ext cx="3962400" cy="2590800"/>
          </a:xfrm>
          <a:prstGeom prst="flowChartDocumen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25669" y="952500"/>
            <a:ext cx="39624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File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5669" y="952500"/>
            <a:ext cx="28956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Metadata transaction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68069" y="1714500"/>
            <a:ext cx="2590800" cy="3810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8069" y="3009900"/>
            <a:ext cx="2590800" cy="381000"/>
          </a:xfrm>
          <a:prstGeom prst="rect">
            <a:avLst/>
          </a:prstGeom>
          <a:gradFill rotWithShape="1">
            <a:gsLst>
              <a:gs pos="0">
                <a:srgbClr val="BFBFBF">
                  <a:tint val="50000"/>
                  <a:satMod val="300000"/>
                </a:srgbClr>
              </a:gs>
              <a:gs pos="35000">
                <a:srgbClr val="BFBFBF">
                  <a:tint val="37000"/>
                  <a:satMod val="300000"/>
                </a:srgbClr>
              </a:gs>
              <a:gs pos="100000">
                <a:srgbClr val="BFBFB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FBFB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68069" y="2400300"/>
            <a:ext cx="2590800" cy="381000"/>
          </a:xfrm>
          <a:prstGeom prst="rect">
            <a:avLst/>
          </a:prstGeom>
          <a:gradFill rotWithShape="1">
            <a:gsLst>
              <a:gs pos="0">
                <a:srgbClr val="BFBFBF">
                  <a:tint val="50000"/>
                  <a:satMod val="300000"/>
                </a:srgbClr>
              </a:gs>
              <a:gs pos="35000">
                <a:srgbClr val="BFBFBF">
                  <a:tint val="37000"/>
                  <a:satMod val="300000"/>
                </a:srgbClr>
              </a:gs>
              <a:gs pos="100000">
                <a:srgbClr val="BFBFB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FBFB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292069" y="1714500"/>
            <a:ext cx="381000" cy="381000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377669" y="2400300"/>
            <a:ext cx="381000" cy="381000"/>
          </a:xfrm>
          <a:prstGeom prst="rect">
            <a:avLst/>
          </a:prstGeom>
          <a:solidFill>
            <a:srgbClr val="BFBFBF"/>
          </a:solidFill>
          <a:ln w="25400" cap="flat" cmpd="sng" algn="ctr">
            <a:solidFill>
              <a:srgbClr val="BFBFB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596869" y="2400300"/>
            <a:ext cx="381000" cy="381000"/>
          </a:xfrm>
          <a:prstGeom prst="rect">
            <a:avLst/>
          </a:prstGeom>
          <a:solidFill>
            <a:srgbClr val="BFBFBF"/>
          </a:solidFill>
          <a:ln w="25400" cap="flat" cmpd="sng" algn="ctr">
            <a:solidFill>
              <a:srgbClr val="BFBFB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Straight Arrow Connector 36"/>
          <p:cNvCxnSpPr>
            <a:stCxn id="35" idx="2"/>
          </p:cNvCxnSpPr>
          <p:nvPr/>
        </p:nvCxnSpPr>
        <p:spPr>
          <a:xfrm>
            <a:off x="1568169" y="2781300"/>
            <a:ext cx="342900" cy="457200"/>
          </a:xfrm>
          <a:prstGeom prst="straightConnector1">
            <a:avLst/>
          </a:prstGeom>
          <a:noFill/>
          <a:ln w="25400" cap="flat" cmpd="sng" algn="ctr">
            <a:solidFill>
              <a:srgbClr val="BFBFBF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8" name="Straight Arrow Connector 37"/>
          <p:cNvCxnSpPr>
            <a:stCxn id="36" idx="2"/>
          </p:cNvCxnSpPr>
          <p:nvPr/>
        </p:nvCxnSpPr>
        <p:spPr>
          <a:xfrm>
            <a:off x="2787369" y="2781300"/>
            <a:ext cx="114300" cy="533400"/>
          </a:xfrm>
          <a:prstGeom prst="straightConnector1">
            <a:avLst/>
          </a:prstGeom>
          <a:noFill/>
          <a:ln w="25400" cap="flat" cmpd="sng" algn="ctr">
            <a:solidFill>
              <a:srgbClr val="BFBFBF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9" name="Straight Arrow Connector 38"/>
          <p:cNvCxnSpPr>
            <a:stCxn id="34" idx="2"/>
          </p:cNvCxnSpPr>
          <p:nvPr/>
        </p:nvCxnSpPr>
        <p:spPr>
          <a:xfrm flipH="1">
            <a:off x="2139669" y="2095500"/>
            <a:ext cx="342900" cy="533400"/>
          </a:xfrm>
          <a:prstGeom prst="straightConnector1">
            <a:avLst/>
          </a:prstGeom>
          <a:noFill/>
          <a:ln w="25400" cap="flat" cmpd="sng" algn="ctr">
            <a:solidFill>
              <a:srgbClr val="4BACC6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0" name="Rectangle 39"/>
          <p:cNvSpPr/>
          <p:nvPr/>
        </p:nvSpPr>
        <p:spPr>
          <a:xfrm>
            <a:off x="615669" y="1562100"/>
            <a:ext cx="2895600" cy="1981200"/>
          </a:xfrm>
          <a:prstGeom prst="rect">
            <a:avLst/>
          </a:prstGeom>
          <a:noFill/>
          <a:ln w="25400" cap="flat" cmpd="sng" algn="ctr">
            <a:solidFill>
              <a:srgbClr val="4BACC6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Document 2"/>
          <p:cNvSpPr/>
          <p:nvPr/>
        </p:nvSpPr>
        <p:spPr>
          <a:xfrm>
            <a:off x="691869" y="4000500"/>
            <a:ext cx="2743200" cy="1066800"/>
          </a:xfrm>
          <a:prstGeom prst="flowChartDocumen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Journal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111469" y="1943100"/>
            <a:ext cx="2590800" cy="3810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635469" y="1943100"/>
            <a:ext cx="381000" cy="381000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Straight Arrow Connector 43"/>
          <p:cNvCxnSpPr>
            <a:stCxn id="43" idx="2"/>
          </p:cNvCxnSpPr>
          <p:nvPr/>
        </p:nvCxnSpPr>
        <p:spPr>
          <a:xfrm flipH="1">
            <a:off x="6483069" y="2324100"/>
            <a:ext cx="342900" cy="533400"/>
          </a:xfrm>
          <a:prstGeom prst="straightConnector1">
            <a:avLst/>
          </a:prstGeom>
          <a:noFill/>
          <a:ln w="25400" cap="flat" cmpd="sng" algn="ctr">
            <a:solidFill>
              <a:srgbClr val="4BACC6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5" name="Right Arrow 44"/>
          <p:cNvSpPr/>
          <p:nvPr/>
        </p:nvSpPr>
        <p:spPr>
          <a:xfrm>
            <a:off x="3663669" y="2247900"/>
            <a:ext cx="2133600" cy="990600"/>
          </a:xfrm>
          <a:prstGeom prst="right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16069" y="1866900"/>
            <a:ext cx="1600200" cy="16002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9600" dirty="0" smtClean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47" name="Curved Up Arrow 46"/>
          <p:cNvSpPr/>
          <p:nvPr/>
        </p:nvSpPr>
        <p:spPr>
          <a:xfrm rot="19833944">
            <a:off x="3648641" y="4191719"/>
            <a:ext cx="2817243" cy="678831"/>
          </a:xfrm>
          <a:prstGeom prst="curvedUpArrow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01869" y="4381500"/>
            <a:ext cx="1600200" cy="609600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h5recover</a:t>
            </a:r>
          </a:p>
        </p:txBody>
      </p:sp>
    </p:spTree>
    <p:extLst>
      <p:ext uri="{BB962C8B-B14F-4D97-AF65-F5344CB8AC3E}">
        <p14:creationId xmlns:p14="http://schemas.microsoft.com/office/powerpoint/2010/main" val="36826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Implementation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600200"/>
            <a:ext cx="8382000" cy="45720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HDF5 1.10.0 feature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Prevents loss of an entire file due to a crashed writer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Covers file </a:t>
            </a:r>
            <a:r>
              <a:rPr lang="en-US" sz="2800" kern="1200" dirty="0">
                <a:solidFill>
                  <a:srgbClr val="0000FF"/>
                </a:solidFill>
                <a:ea typeface="+mn-ea"/>
                <a:cs typeface="+mn-cs"/>
              </a:rPr>
              <a:t>metadata only</a:t>
            </a:r>
            <a:endParaRPr lang="en-US" sz="2800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We make no guarantees about data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Works with parallel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Currently uses an external journal file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Journaling slows performance</a:t>
            </a:r>
          </a:p>
        </p:txBody>
      </p:sp>
    </p:spTree>
    <p:extLst>
      <p:ext uri="{BB962C8B-B14F-4D97-AF65-F5344CB8AC3E}">
        <p14:creationId xmlns:p14="http://schemas.microsoft.com/office/powerpoint/2010/main" val="399494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Superblock Additions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lvl="0" indent="-45720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Journaling Flag</a:t>
            </a:r>
          </a:p>
          <a:p>
            <a:pPr marL="457200" lvl="0" indent="-45720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Internal/External Flag</a:t>
            </a:r>
          </a:p>
          <a:p>
            <a:pPr marL="457200" lvl="0" indent="-45720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Journal Location (path or address)</a:t>
            </a:r>
          </a:p>
          <a:p>
            <a:pPr marL="457200" lvl="0" indent="-45720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Journal Version Number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9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 File Format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5105400"/>
          </a:xfrm>
        </p:spPr>
        <p:txBody>
          <a:bodyPr/>
          <a:lstStyle/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srgbClr val="0000FF"/>
                </a:solidFill>
                <a:ea typeface="+mn-ea"/>
                <a:cs typeface="+mn-cs"/>
              </a:rPr>
              <a:t>Binary file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endParaRPr lang="en-US" sz="1600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&lt;journal&gt; --&gt; &lt;header&gt; &lt;body&gt;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endParaRPr lang="en-US" sz="1600" kern="1200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&lt;header&gt; </a:t>
            </a: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--&gt; &lt;</a:t>
            </a:r>
            <a:r>
              <a:rPr lang="en-US" sz="16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header_start_tag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 &lt;</a:t>
            </a:r>
            <a:r>
              <a:rPr lang="en-US" sz="16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journal_version_number</a:t>
            </a: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&lt;</a:t>
            </a:r>
            <a:r>
              <a:rPr lang="en-US" sz="16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target_file_name_len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 </a:t>
            </a: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16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target_file_name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 </a:t>
            </a: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16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creation_date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 </a:t>
            </a: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16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header_end_tag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endParaRPr lang="en-US" sz="1600" kern="1200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&lt;body&gt; --&gt; (&lt;</a:t>
            </a:r>
            <a:r>
              <a:rPr lang="en-US" sz="16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begin_transaction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</a:t>
            </a: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| 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&lt;entry&gt;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</a:t>
            </a: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| 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16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end_transaction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</a:t>
            </a: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| 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&lt;comment&gt;)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3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 File Format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5105400"/>
          </a:xfrm>
        </p:spPr>
        <p:txBody>
          <a:bodyPr/>
          <a:lstStyle/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&lt;entry&gt; --&gt; &lt;</a:t>
            </a:r>
            <a:r>
              <a:rPr lang="en-US" sz="16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begin_entry_tag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</a:t>
            </a: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16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transaction_number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&lt;</a:t>
            </a:r>
            <a:r>
              <a:rPr lang="en-US" sz="16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entry_base_addr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</a:t>
            </a: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16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entry_length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</a:t>
            </a: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16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entry_body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</a:t>
            </a: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16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end_entry_tag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endParaRPr lang="en-US" sz="1600" kern="1200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16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end_transaction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&gt; --&gt; &lt;</a:t>
            </a:r>
            <a:r>
              <a:rPr lang="en-US" sz="16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end_trans_start_tag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          </a:t>
            </a: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16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transaction_number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          </a:t>
            </a: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16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end_trans_end_tag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endParaRPr lang="en-US" sz="1600" kern="1200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&lt;comment&gt; --&gt; &lt;</a:t>
            </a:r>
            <a:r>
              <a:rPr lang="en-US" sz="16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begin_comment_tag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  </a:t>
            </a: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16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comment_length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  </a:t>
            </a: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16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comment_string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  </a:t>
            </a: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16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end_comment_tag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API Call</a:t>
            </a:r>
            <a:r>
              <a:rPr lang="en-US" dirty="0" smtClean="0"/>
              <a:t>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H5Pset_jnl_config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400" i="1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herr_t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H5Pset_jnl_config</a:t>
            </a:r>
            <a:r>
              <a:rPr lang="en-US" sz="2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400" i="1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hid_t</a:t>
            </a:r>
            <a:r>
              <a:rPr lang="en-US" sz="2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plist_id</a:t>
            </a:r>
            <a:r>
              <a:rPr lang="en-US" sz="2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400" i="1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const H5AC_jnl_config_t </a:t>
            </a:r>
            <a:r>
              <a:rPr lang="en-US" sz="2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4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config_ptr</a:t>
            </a:r>
            <a:r>
              <a:rPr lang="en-US" sz="2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Takes a struct  (</a:t>
            </a:r>
            <a:r>
              <a:rPr lang="en-US" sz="2000" i="1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H5AC_jnl_config_t</a:t>
            </a: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) which contains journaling parameters.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6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H5Pset_jnl_config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8458200" cy="3352800"/>
          </a:xfrm>
        </p:spPr>
        <p:txBody>
          <a:bodyPr/>
          <a:lstStyle/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400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typedef struct </a:t>
            </a: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H5AC_jnl_config_t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sz="1400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		version;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1400" kern="1200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sz="1400" kern="12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metadata journaling configuration fields: */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sz="1400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hbool_t</a:t>
            </a: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sz="14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enable_journaling</a:t>
            </a: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sz="1400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char</a:t>
            </a: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lang="en-US" sz="14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journal_file_path</a:t>
            </a: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en-US" sz="1400" kern="1200" dirty="0">
                <a:solidFill>
                  <a:srgbClr val="FF00FF"/>
                </a:solidFill>
                <a:latin typeface="Courier New" pitchFamily="49" charset="0"/>
                <a:ea typeface="+mn-ea"/>
                <a:cs typeface="Courier New" pitchFamily="49" charset="0"/>
              </a:rPr>
              <a:t>H5AC__MAX_JOURNAL_FILE_NAME_LEN</a:t>
            </a: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+ 1];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sz="1400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hbool_t</a:t>
            </a: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sz="14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journal_recovered</a:t>
            </a: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sz="1400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14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jbrb_buf_size</a:t>
            </a: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sz="1400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</a:t>
            </a:r>
            <a:r>
              <a:rPr lang="en-US" sz="14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jbrb_num_bufs</a:t>
            </a: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sz="1400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hbool_t</a:t>
            </a: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sz="14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jbrb_use_aio</a:t>
            </a: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sz="1400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hbool_t</a:t>
            </a: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sz="14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jbrb_human_readable</a:t>
            </a: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1400" kern="1200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} H5AC_jnl_config_t;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4648200"/>
            <a:ext cx="8458200" cy="18288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Defined and documented in H5ACpublic.h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Will be documented in the reference manual in HDF5 1.10.0.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4E36-00C6-1145-B427-1A185CE8670F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9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Start/End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Transaction start/end calls are added to the beginning and end of all API functions that modify metadata.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endParaRPr lang="en-US" sz="2400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H5Xdo_something() {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start_transaction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	/* Do things which modify metadata */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end_transaction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4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Buffer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Donut 5"/>
          <p:cNvSpPr/>
          <p:nvPr/>
        </p:nvSpPr>
        <p:spPr>
          <a:xfrm>
            <a:off x="2057400" y="1371600"/>
            <a:ext cx="4800600" cy="4800600"/>
          </a:xfrm>
          <a:prstGeom prst="donut">
            <a:avLst>
              <a:gd name="adj" fmla="val 5081"/>
            </a:avLst>
          </a:prstGeom>
          <a:gradFill rotWithShape="1">
            <a:gsLst>
              <a:gs pos="0">
                <a:srgbClr val="BFBFBF">
                  <a:tint val="50000"/>
                  <a:satMod val="300000"/>
                </a:srgbClr>
              </a:gs>
              <a:gs pos="35000">
                <a:srgbClr val="BFBFBF">
                  <a:tint val="37000"/>
                  <a:satMod val="300000"/>
                </a:srgbClr>
              </a:gs>
              <a:gs pos="100000">
                <a:srgbClr val="BFBFB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FBFB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1981200"/>
            <a:ext cx="1981200" cy="914400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Journal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Buffer 0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3000" y="4114800"/>
            <a:ext cx="1981200" cy="914400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Journal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Buffer 1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5200" y="5562600"/>
            <a:ext cx="1981200" cy="914400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Journal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Buffer 2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62600" y="3810000"/>
            <a:ext cx="1981200" cy="914400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Journal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Buffer 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29200" y="1524000"/>
            <a:ext cx="1981200" cy="914400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Journal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Buffer 4</a:t>
            </a:r>
          </a:p>
        </p:txBody>
      </p:sp>
      <p:sp>
        <p:nvSpPr>
          <p:cNvPr id="12" name="Curved Up Arrow 11"/>
          <p:cNvSpPr/>
          <p:nvPr/>
        </p:nvSpPr>
        <p:spPr>
          <a:xfrm rot="16200000">
            <a:off x="5676900" y="3124200"/>
            <a:ext cx="4572000" cy="1066800"/>
          </a:xfrm>
          <a:prstGeom prst="curvedUpArrow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Curved Up Arrow 12"/>
          <p:cNvSpPr/>
          <p:nvPr/>
        </p:nvSpPr>
        <p:spPr>
          <a:xfrm rot="5400000">
            <a:off x="-1371600" y="3124200"/>
            <a:ext cx="4572000" cy="1066800"/>
          </a:xfrm>
          <a:prstGeom prst="curvedUpArrow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62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 Buffers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3400" y="1447800"/>
            <a:ext cx="4038600" cy="4572000"/>
          </a:xfrm>
          <a:prstGeom prst="rect">
            <a:avLst/>
          </a:prstGeom>
          <a:gradFill rotWithShape="1">
            <a:gsLst>
              <a:gs pos="0">
                <a:srgbClr val="BFBFBF">
                  <a:tint val="50000"/>
                  <a:satMod val="300000"/>
                </a:srgbClr>
              </a:gs>
              <a:gs pos="35000">
                <a:srgbClr val="BFBFBF">
                  <a:tint val="37000"/>
                  <a:satMod val="300000"/>
                </a:srgbClr>
              </a:gs>
              <a:gs pos="100000">
                <a:srgbClr val="BFBFB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FBFB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29200" y="1600200"/>
            <a:ext cx="3657600" cy="3276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Contains raw/binary journal entries to be later streamed to the journal location.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These journal entries vary in size.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3400" y="1447800"/>
            <a:ext cx="4038600" cy="762000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Entry 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3400" y="2209800"/>
            <a:ext cx="4038600" cy="12954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Entry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" y="3505200"/>
            <a:ext cx="4038600" cy="4572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Entry 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3400" y="3962400"/>
            <a:ext cx="4038600" cy="762000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Entry 3</a:t>
            </a:r>
          </a:p>
        </p:txBody>
      </p:sp>
    </p:spTree>
    <p:extLst>
      <p:ext uri="{BB962C8B-B14F-4D97-AF65-F5344CB8AC3E}">
        <p14:creationId xmlns:p14="http://schemas.microsoft.com/office/powerpoint/2010/main" val="28241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G Template.v1.1">
  <a:themeElements>
    <a:clrScheme name="THG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FF"/>
      </a:accent1>
      <a:accent2>
        <a:srgbClr val="BF0000"/>
      </a:accent2>
      <a:accent3>
        <a:srgbClr val="00B050"/>
      </a:accent3>
      <a:accent4>
        <a:srgbClr val="7030A0"/>
      </a:accent4>
      <a:accent5>
        <a:srgbClr val="548DD4"/>
      </a:accent5>
      <a:accent6>
        <a:srgbClr val="FFC000"/>
      </a:accent6>
      <a:hlink>
        <a:srgbClr val="4F81BD"/>
      </a:hlink>
      <a:folHlink>
        <a:srgbClr val="953734"/>
      </a:folHlink>
    </a:clrScheme>
    <a:fontScheme name="THG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sentation on product or servic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THG Template.v1.1</Template>
  <TotalTime>733</TotalTime>
  <Words>6026</Words>
  <Application>Microsoft Office PowerPoint</Application>
  <PresentationFormat>On-screen Show (4:3)</PresentationFormat>
  <Paragraphs>1128</Paragraphs>
  <Slides>119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20" baseType="lpstr">
      <vt:lpstr>THG Template.v1.1</vt:lpstr>
      <vt:lpstr>Current Development Efforts The HDF Group Elena and/or Quincey </vt:lpstr>
      <vt:lpstr>Introduction</vt:lpstr>
      <vt:lpstr>Topics</vt:lpstr>
      <vt:lpstr>Single-Writer/Multiple-Reader (SWMR)</vt:lpstr>
      <vt:lpstr>The Problem</vt:lpstr>
      <vt:lpstr>The Approach/Solution</vt:lpstr>
      <vt:lpstr>SWMR Basic Idea</vt:lpstr>
      <vt:lpstr>PowerPoint Presentation</vt:lpstr>
      <vt:lpstr>Example</vt:lpstr>
      <vt:lpstr>The Challenge</vt:lpstr>
      <vt:lpstr>Setting up for SWMR (Basic)</vt:lpstr>
      <vt:lpstr>Using SWMR (Basic)</vt:lpstr>
      <vt:lpstr>Internal Changes</vt:lpstr>
      <vt:lpstr>Metadata Flush Dependencies</vt:lpstr>
      <vt:lpstr>Metadata Flush Dependencies</vt:lpstr>
      <vt:lpstr>An Invalid State</vt:lpstr>
      <vt:lpstr>A Valid State</vt:lpstr>
      <vt:lpstr>Proper Order</vt:lpstr>
      <vt:lpstr>File Open and Close Problem</vt:lpstr>
      <vt:lpstr>File Open and Close Problem</vt:lpstr>
      <vt:lpstr>Status</vt:lpstr>
      <vt:lpstr>Client/Server Network Access</vt:lpstr>
      <vt:lpstr>The Problem</vt:lpstr>
      <vt:lpstr>The Approach/Solution</vt:lpstr>
      <vt:lpstr>Page Buffering</vt:lpstr>
      <vt:lpstr>The Problem</vt:lpstr>
      <vt:lpstr>The Approach/Solution</vt:lpstr>
      <vt:lpstr>HDF5 Metadata</vt:lpstr>
      <vt:lpstr>Current Handling of HDF5 Metadata</vt:lpstr>
      <vt:lpstr>HDF5 Metadata Allocation</vt:lpstr>
      <vt:lpstr>Current Handling of HDF5 Metadata</vt:lpstr>
      <vt:lpstr>Page Buffering (L2 Cache)</vt:lpstr>
      <vt:lpstr>New Aggregator API Calls</vt:lpstr>
      <vt:lpstr>HDF5 Page Buffering</vt:lpstr>
      <vt:lpstr>Data and Metadata Aggregators</vt:lpstr>
      <vt:lpstr>Scalable Chunk Indices</vt:lpstr>
      <vt:lpstr>The Problem</vt:lpstr>
      <vt:lpstr>The Approach/Solution</vt:lpstr>
      <vt:lpstr>New Chunk Indexing Methods</vt:lpstr>
      <vt:lpstr>Append-only Data Writing</vt:lpstr>
      <vt:lpstr>The Problem</vt:lpstr>
      <vt:lpstr>The Approach/Solution</vt:lpstr>
      <vt:lpstr>h5watch</vt:lpstr>
      <vt:lpstr>Internal Threading</vt:lpstr>
      <vt:lpstr>The Problem</vt:lpstr>
      <vt:lpstr>The Approach/Solution</vt:lpstr>
      <vt:lpstr>Introduction</vt:lpstr>
      <vt:lpstr>Current Implementation</vt:lpstr>
      <vt:lpstr>Current Implementation</vt:lpstr>
      <vt:lpstr>Improving Concurrency</vt:lpstr>
      <vt:lpstr>Improving Concurrency</vt:lpstr>
      <vt:lpstr>Reducing Latency</vt:lpstr>
      <vt:lpstr>Reducing Latency: I/O Performance</vt:lpstr>
      <vt:lpstr>Reducing Latency: CB Operations</vt:lpstr>
      <vt:lpstr>Reducing Latency: General Optimizations</vt:lpstr>
      <vt:lpstr>Reducing Latency</vt:lpstr>
      <vt:lpstr>Decision</vt:lpstr>
      <vt:lpstr>Other Considerations</vt:lpstr>
      <vt:lpstr>Parallelizing Filters</vt:lpstr>
      <vt:lpstr>Parallelizing Filters</vt:lpstr>
      <vt:lpstr>Parallelizing Filters</vt:lpstr>
      <vt:lpstr>Improve Library Concurrency</vt:lpstr>
      <vt:lpstr>The Problem</vt:lpstr>
      <vt:lpstr>The Approach/Solution</vt:lpstr>
      <vt:lpstr>HDF5 and AIO</vt:lpstr>
      <vt:lpstr>HDF5 and AIO</vt:lpstr>
      <vt:lpstr>Implementation Considerations</vt:lpstr>
      <vt:lpstr>Implementation Considerations</vt:lpstr>
      <vt:lpstr>Current Status</vt:lpstr>
      <vt:lpstr>Current Status</vt:lpstr>
      <vt:lpstr>Current Status</vt:lpstr>
      <vt:lpstr>Current Status</vt:lpstr>
      <vt:lpstr>Future Work</vt:lpstr>
      <vt:lpstr>VFL and VFD</vt:lpstr>
      <vt:lpstr>VFL</vt:lpstr>
      <vt:lpstr>HDF5 VFDs</vt:lpstr>
      <vt:lpstr>Core VFD</vt:lpstr>
      <vt:lpstr>The Family VFD</vt:lpstr>
      <vt:lpstr>The Multi VFD</vt:lpstr>
      <vt:lpstr>Selecting a "Terminal" VFD</vt:lpstr>
      <vt:lpstr>Selecting a "Logical" VFD</vt:lpstr>
      <vt:lpstr>Selecting a “Logical” VFD</vt:lpstr>
      <vt:lpstr>Stackable VFDs</vt:lpstr>
      <vt:lpstr>Fault Tolerance: Journaling</vt:lpstr>
      <vt:lpstr>PowerPoint Presentation</vt:lpstr>
      <vt:lpstr>PowerPoint Presentation</vt:lpstr>
      <vt:lpstr>Metadata Journaling</vt:lpstr>
      <vt:lpstr>Metadata Journaling</vt:lpstr>
      <vt:lpstr>Metadata Journaling</vt:lpstr>
      <vt:lpstr>Metadata Journaling</vt:lpstr>
      <vt:lpstr>HDF5 Implementation</vt:lpstr>
      <vt:lpstr>Superblock Additions</vt:lpstr>
      <vt:lpstr>Journal File Format</vt:lpstr>
      <vt:lpstr>Journal File Format</vt:lpstr>
      <vt:lpstr>New API Call: H5Pset_jnl_config </vt:lpstr>
      <vt:lpstr>H5Pset_jnl_config</vt:lpstr>
      <vt:lpstr>Transaction Start/End</vt:lpstr>
      <vt:lpstr>Ring Buffer</vt:lpstr>
      <vt:lpstr>Journal Buffers</vt:lpstr>
      <vt:lpstr>Start Transaction</vt:lpstr>
      <vt:lpstr>Insert a Journal Entry</vt:lpstr>
      <vt:lpstr>End Transaction</vt:lpstr>
      <vt:lpstr>Flush and Close</vt:lpstr>
      <vt:lpstr>Parallel</vt:lpstr>
      <vt:lpstr>h5recover</vt:lpstr>
      <vt:lpstr>h5recover Algorithm</vt:lpstr>
      <vt:lpstr>Fault Tolerance: Ordered Updates</vt:lpstr>
      <vt:lpstr>PowerPoint Presentation</vt:lpstr>
      <vt:lpstr>PowerPoint Presentation</vt:lpstr>
      <vt:lpstr>Other Efforts</vt:lpstr>
      <vt:lpstr>PowerPoint Presentation</vt:lpstr>
      <vt:lpstr>PowerPoint Presentation</vt:lpstr>
      <vt:lpstr>Examples of Variable-length Data</vt:lpstr>
      <vt:lpstr>Variable-length Data in HDF5</vt:lpstr>
      <vt:lpstr>Storing Variable-length Data</vt:lpstr>
      <vt:lpstr>Variable-length Datasets and I/O</vt:lpstr>
      <vt:lpstr>Multiple Global Heaps</vt:lpstr>
      <vt:lpstr>Variable-length Dataset and I/O</vt:lpstr>
      <vt:lpstr>Hints for Variable-length Data I/O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Development Efforts The HDF Group Elena and/or Quincey </dc:title>
  <dc:creator>Evans, Mark</dc:creator>
  <cp:lastModifiedBy>Evans, Mark</cp:lastModifiedBy>
  <cp:revision>56</cp:revision>
  <dcterms:created xsi:type="dcterms:W3CDTF">2013-09-04T22:18:02Z</dcterms:created>
  <dcterms:modified xsi:type="dcterms:W3CDTF">2013-09-09T15:44:54Z</dcterms:modified>
</cp:coreProperties>
</file>