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09" r:id="rId3"/>
    <p:sldId id="310" r:id="rId4"/>
    <p:sldId id="311" r:id="rId5"/>
    <p:sldId id="313" r:id="rId6"/>
    <p:sldId id="315" r:id="rId7"/>
    <p:sldId id="291" r:id="rId8"/>
    <p:sldId id="285" r:id="rId9"/>
    <p:sldId id="286" r:id="rId10"/>
    <p:sldId id="287" r:id="rId11"/>
    <p:sldId id="288" r:id="rId12"/>
    <p:sldId id="277" r:id="rId13"/>
    <p:sldId id="279" r:id="rId14"/>
    <p:sldId id="292" r:id="rId15"/>
    <p:sldId id="275" r:id="rId16"/>
    <p:sldId id="276" r:id="rId17"/>
    <p:sldId id="261" r:id="rId18"/>
    <p:sldId id="274" r:id="rId19"/>
    <p:sldId id="293" r:id="rId20"/>
    <p:sldId id="294" r:id="rId21"/>
    <p:sldId id="295" r:id="rId22"/>
    <p:sldId id="296" r:id="rId23"/>
    <p:sldId id="297" r:id="rId24"/>
    <p:sldId id="301" r:id="rId25"/>
    <p:sldId id="298" r:id="rId26"/>
    <p:sldId id="299" r:id="rId27"/>
    <p:sldId id="302" r:id="rId28"/>
    <p:sldId id="273" r:id="rId29"/>
    <p:sldId id="270" r:id="rId30"/>
    <p:sldId id="269" r:id="rId31"/>
    <p:sldId id="272" r:id="rId32"/>
    <p:sldId id="271" r:id="rId33"/>
    <p:sldId id="266" r:id="rId34"/>
    <p:sldId id="265" r:id="rId35"/>
    <p:sldId id="262" r:id="rId36"/>
    <p:sldId id="306" r:id="rId37"/>
    <p:sldId id="267" r:id="rId38"/>
    <p:sldId id="268" r:id="rId39"/>
    <p:sldId id="263" r:id="rId40"/>
    <p:sldId id="264" r:id="rId41"/>
    <p:sldId id="304" r:id="rId42"/>
    <p:sldId id="258" r:id="rId43"/>
    <p:sldId id="260" r:id="rId44"/>
    <p:sldId id="257" r:id="rId45"/>
    <p:sldId id="259" r:id="rId46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92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hdf5_trunk_doc\RFCs\HDF5_Library\HPC_H5Dread_multi_H5Dwrite_multi\H5Dwrite_multi_Perfrom_v5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hdf5_trunk_doc\RFCs\HDF5_Library\HPC_H5Dread_multi_H5Dwrite_multi\H5Dwrite_multi_Perfrom_v2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hdf5_trunk_doc\RFCs\HDF5_Library\HPC_H5Dread_multi_H5Dwrite_multi\H5Dwrite_multi_Perfrom_v2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hdf5_trunk_doc\RFCs\HDF5_Library\HPC_H5Dread_multi_H5Dwrite_multi\H5Dwrite_multi_Perfrom_v2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hdf5_trunk_doc\RFCs\HDF5_Library\HPC_H5Dread_multi_H5Dwrite_multi\H5Dwrite_multi_Perfrom_v2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JKDEV\JK_FIXes\J8313_multi_dset_rw\Doc\H5DWRITE_MULTI_Perfrom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JKDEV\JK_FIXes\J8313_multi_dset_rw\Doc\H5DWRITE_MULTI_Perfrom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hdf5_trunk_doc\RFCs\HDF5_Library\HPC_H5Dread_multi_H5Dwrite_multi\H5Dwrite_multi_Perfrom_v5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hdf5_trunk_doc\RFCs\HDF5_Library\HPC_H5Dread_multi_H5Dwrite_multi\H5Dwrite_multi_Perfrom_v3_edit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hdf5_trunk_doc\RFCs\HDF5_Library\HPC_H5Dread_multi_H5Dwrite_multi\H5Dwrite_multi_Perfrom_v3_edit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hdf5_trunk_doc\RFCs\HDF5_Library\HPC_H5Dread_multi_H5Dwrite_multi\H5Dwrite_multi_Perfrom_v3_edit2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hdf5_trunk_doc\RFCs\HDF5_Library\HPC_H5Dread_multi_H5Dwrite_multi\H5Dwrite_multi_Perfrom_v3_edit1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hdf5_trunk_doc\RFCs\HDF5_Library\HPC_H5Dread_multi_H5Dwrite_multi\H5Dwrite_multi_Perfrom_v3_edit1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hdf5_trunk_doc\RFCs\HDF5_Library\HPC_H5Dread_multi_H5Dwrite_multi\H5Dwrite_multi_Perfrom_v2_big_edit1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hdf5_trunk_doc\RFCs\HDF5_Library\HPC_H5Dread_multi_H5Dwrite_multi\H5Dwrite_multi_Perfrom_v2_big_edit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6.2067147856517901E-2"/>
          <c:y val="5.0925925925925902E-2"/>
          <c:w val="0.71208114610673701"/>
          <c:h val="0.82246937882764704"/>
        </c:manualLayout>
      </c:layout>
      <c:lineChart>
        <c:grouping val="standard"/>
        <c:varyColors val="0"/>
        <c:ser>
          <c:idx val="0"/>
          <c:order val="0"/>
          <c:tx>
            <c:v>H5Dwrite</c:v>
          </c:tx>
          <c:marker>
            <c:symbol val="none"/>
          </c:marker>
          <c:cat>
            <c:numRef>
              <c:f>Sheet1!$E$6:$E$11</c:f>
              <c:numCache>
                <c:formatCode>General</c:formatCode>
                <c:ptCount val="6"/>
                <c:pt idx="0">
                  <c:v>2048</c:v>
                </c:pt>
                <c:pt idx="1">
                  <c:v>8096</c:v>
                </c:pt>
                <c:pt idx="2">
                  <c:v>32384</c:v>
                </c:pt>
              </c:numCache>
            </c:numRef>
          </c:cat>
          <c:val>
            <c:numRef>
              <c:f>Sheet1!$F$6:$F$10</c:f>
              <c:numCache>
                <c:formatCode>General</c:formatCode>
                <c:ptCount val="5"/>
                <c:pt idx="0">
                  <c:v>16.141999999999999</c:v>
                </c:pt>
                <c:pt idx="1">
                  <c:v>13.053000000000001</c:v>
                </c:pt>
                <c:pt idx="2">
                  <c:v>13.272</c:v>
                </c:pt>
              </c:numCache>
            </c:numRef>
          </c:val>
          <c:smooth val="0"/>
        </c:ser>
        <c:ser>
          <c:idx val="1"/>
          <c:order val="1"/>
          <c:tx>
            <c:v>H5Dwrite_multi</c:v>
          </c:tx>
          <c:marker>
            <c:symbol val="none"/>
          </c:marker>
          <c:cat>
            <c:numRef>
              <c:f>Sheet1!$E$6:$E$11</c:f>
              <c:numCache>
                <c:formatCode>General</c:formatCode>
                <c:ptCount val="6"/>
                <c:pt idx="0">
                  <c:v>2048</c:v>
                </c:pt>
                <c:pt idx="1">
                  <c:v>8096</c:v>
                </c:pt>
                <c:pt idx="2">
                  <c:v>32384</c:v>
                </c:pt>
              </c:numCache>
            </c:numRef>
          </c:cat>
          <c:val>
            <c:numRef>
              <c:f>Sheet1!$G$6:$G$10</c:f>
              <c:numCache>
                <c:formatCode>General</c:formatCode>
                <c:ptCount val="5"/>
                <c:pt idx="0">
                  <c:v>3.351</c:v>
                </c:pt>
                <c:pt idx="1">
                  <c:v>1.5489999999999999</c:v>
                </c:pt>
                <c:pt idx="2">
                  <c:v>1.627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697024"/>
        <c:axId val="207882880"/>
      </c:lineChart>
      <c:catAx>
        <c:axId val="2076970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processes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7882880"/>
        <c:crosses val="autoZero"/>
        <c:auto val="1"/>
        <c:lblAlgn val="ctr"/>
        <c:lblOffset val="100"/>
        <c:noMultiLvlLbl val="0"/>
      </c:catAx>
      <c:valAx>
        <c:axId val="2078828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Write time in seconds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76970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v>H5Dwrite</c:v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'I:\hdf5_trunk_doc\RFCs\HDF5_Library\HPC_H5Dread_multi_H5Dwrite_multi\[H5Dwrite_multi_Perfrom_v2_hopper1.xlsx]Sheet1'!$A$5:$A$9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400</c:v>
                </c:pt>
                <c:pt idx="4">
                  <c:v>800</c:v>
                </c:pt>
              </c:numCache>
            </c:numRef>
          </c:cat>
          <c:val>
            <c:numRef>
              <c:f>'I:\hdf5_trunk_doc\RFCs\HDF5_Library\HPC_H5Dread_multi_H5Dwrite_multi\[H5Dwrite_multi_Perfrom_v2_hopper1.xlsx]Sheet1'!$B$5:$B$9</c:f>
              <c:numCache>
                <c:formatCode>General</c:formatCode>
                <c:ptCount val="5"/>
                <c:pt idx="0">
                  <c:v>1.585</c:v>
                </c:pt>
                <c:pt idx="1">
                  <c:v>3.1720000000000002</c:v>
                </c:pt>
                <c:pt idx="2">
                  <c:v>6.34</c:v>
                </c:pt>
                <c:pt idx="3">
                  <c:v>12.682</c:v>
                </c:pt>
                <c:pt idx="4">
                  <c:v>25.335000000000001</c:v>
                </c:pt>
              </c:numCache>
            </c:numRef>
          </c:val>
          <c:smooth val="0"/>
        </c:ser>
        <c:ser>
          <c:idx val="2"/>
          <c:order val="1"/>
          <c:tx>
            <c:v>H5Dwrite_multi</c:v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'I:\hdf5_trunk_doc\RFCs\HDF5_Library\HPC_H5Dread_multi_H5Dwrite_multi\[H5Dwrite_multi_Perfrom_v2_hopper1.xlsx]Sheet1'!$A$5:$A$9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400</c:v>
                </c:pt>
                <c:pt idx="4">
                  <c:v>800</c:v>
                </c:pt>
              </c:numCache>
            </c:numRef>
          </c:cat>
          <c:val>
            <c:numRef>
              <c:f>'I:\hdf5_trunk_doc\RFCs\HDF5_Library\HPC_H5Dread_multi_H5Dwrite_multi\[H5Dwrite_multi_Perfrom_v2_hopper1.xlsx]Sheet1'!$C$5:$C$9</c:f>
              <c:numCache>
                <c:formatCode>General</c:formatCode>
                <c:ptCount val="5"/>
                <c:pt idx="0">
                  <c:v>0.04</c:v>
                </c:pt>
                <c:pt idx="1">
                  <c:v>0.06</c:v>
                </c:pt>
                <c:pt idx="2">
                  <c:v>0.105</c:v>
                </c:pt>
                <c:pt idx="3">
                  <c:v>0.23100000000000001</c:v>
                </c:pt>
                <c:pt idx="4">
                  <c:v>0.68799999999999994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511296"/>
        <c:axId val="99517568"/>
      </c:lineChart>
      <c:catAx>
        <c:axId val="995112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Chunked datasets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9517568"/>
        <c:crosses val="autoZero"/>
        <c:auto val="1"/>
        <c:lblAlgn val="ctr"/>
        <c:lblOffset val="100"/>
        <c:noMultiLvlLbl val="0"/>
      </c:catAx>
      <c:valAx>
        <c:axId val="995175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Write</a:t>
                </a:r>
                <a:r>
                  <a:rPr lang="en-US" baseline="0"/>
                  <a:t> time in seconds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95112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6.2067147856517901E-2"/>
          <c:y val="5.0925925925925902E-2"/>
          <c:w val="0.71208114610673701"/>
          <c:h val="0.82246937882764704"/>
        </c:manualLayout>
      </c:layout>
      <c:lineChart>
        <c:grouping val="standard"/>
        <c:varyColors val="0"/>
        <c:ser>
          <c:idx val="0"/>
          <c:order val="0"/>
          <c:tx>
            <c:v>H5Dwrite</c:v>
          </c:tx>
          <c:marker>
            <c:symbol val="none"/>
          </c:marker>
          <c:cat>
            <c:numRef>
              <c:f>'I:\hdf5_trunk_doc\RFCs\HDF5_Library\HPC_H5Dread_multi_H5Dwrite_multi\[H5Dwrite_multi_Perfrom_v2_hopper1.xlsx]Sheet1'!$E$5:$E$10</c:f>
              <c:numCache>
                <c:formatCode>General</c:formatCode>
                <c:ptCount val="6"/>
                <c:pt idx="0">
                  <c:v>400</c:v>
                </c:pt>
                <c:pt idx="1">
                  <c:v>800</c:v>
                </c:pt>
                <c:pt idx="2">
                  <c:v>1600</c:v>
                </c:pt>
                <c:pt idx="3">
                  <c:v>3200</c:v>
                </c:pt>
                <c:pt idx="4">
                  <c:v>6400</c:v>
                </c:pt>
              </c:numCache>
            </c:numRef>
          </c:cat>
          <c:val>
            <c:numRef>
              <c:f>'I:\hdf5_trunk_doc\RFCs\HDF5_Library\HPC_H5Dread_multi_H5Dwrite_multi\[H5Dwrite_multi_Perfrom_v2_hopper1.xlsx]Sheet1'!$F$5:$F$9</c:f>
              <c:numCache>
                <c:formatCode>General</c:formatCode>
                <c:ptCount val="5"/>
                <c:pt idx="0">
                  <c:v>12.757999999999999</c:v>
                </c:pt>
                <c:pt idx="1">
                  <c:v>25.506</c:v>
                </c:pt>
                <c:pt idx="2">
                  <c:v>51.530999999999999</c:v>
                </c:pt>
                <c:pt idx="3">
                  <c:v>111.702</c:v>
                </c:pt>
                <c:pt idx="4">
                  <c:v>213.56</c:v>
                </c:pt>
              </c:numCache>
            </c:numRef>
          </c:val>
          <c:smooth val="0"/>
        </c:ser>
        <c:ser>
          <c:idx val="1"/>
          <c:order val="1"/>
          <c:tx>
            <c:v>H5Dwrite_multi</c:v>
          </c:tx>
          <c:marker>
            <c:symbol val="none"/>
          </c:marker>
          <c:cat>
            <c:numRef>
              <c:f>'I:\hdf5_trunk_doc\RFCs\HDF5_Library\HPC_H5Dread_multi_H5Dwrite_multi\[H5Dwrite_multi_Perfrom_v2_hopper1.xlsx]Sheet1'!$E$5:$E$10</c:f>
              <c:numCache>
                <c:formatCode>General</c:formatCode>
                <c:ptCount val="6"/>
                <c:pt idx="0">
                  <c:v>400</c:v>
                </c:pt>
                <c:pt idx="1">
                  <c:v>800</c:v>
                </c:pt>
                <c:pt idx="2">
                  <c:v>1600</c:v>
                </c:pt>
                <c:pt idx="3">
                  <c:v>3200</c:v>
                </c:pt>
                <c:pt idx="4">
                  <c:v>6400</c:v>
                </c:pt>
              </c:numCache>
            </c:numRef>
          </c:cat>
          <c:val>
            <c:numRef>
              <c:f>'I:\hdf5_trunk_doc\RFCs\HDF5_Library\HPC_H5Dread_multi_H5Dwrite_multi\[H5Dwrite_multi_Perfrom_v2_hopper1.xlsx]Sheet1'!$G$5:$G$9</c:f>
              <c:numCache>
                <c:formatCode>General</c:formatCode>
                <c:ptCount val="5"/>
                <c:pt idx="0">
                  <c:v>0.04</c:v>
                </c:pt>
                <c:pt idx="1">
                  <c:v>4.8000000000000001E-2</c:v>
                </c:pt>
                <c:pt idx="2">
                  <c:v>0.10100000000000001</c:v>
                </c:pt>
                <c:pt idx="3">
                  <c:v>0.16500000000000001</c:v>
                </c:pt>
                <c:pt idx="4">
                  <c:v>0.252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622400"/>
        <c:axId val="111624576"/>
      </c:lineChart>
      <c:catAx>
        <c:axId val="1116224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Contig datasets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1624576"/>
        <c:crosses val="autoZero"/>
        <c:auto val="1"/>
        <c:lblAlgn val="ctr"/>
        <c:lblOffset val="100"/>
        <c:noMultiLvlLbl val="0"/>
      </c:catAx>
      <c:valAx>
        <c:axId val="1116245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Write time in seconds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16224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v>H5Dwrite</c:v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'I:\hdf5_trunk_doc\RFCs\HDF5_Library\HPC_H5Dread_multi_H5Dwrite_multi\[H5Dwrite_multi_Perfrom_v2_hopper2.xlsx]Sheet1'!$A$5:$A$9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400</c:v>
                </c:pt>
                <c:pt idx="4">
                  <c:v>800</c:v>
                </c:pt>
              </c:numCache>
            </c:numRef>
          </c:cat>
          <c:val>
            <c:numRef>
              <c:f>'I:\hdf5_trunk_doc\RFCs\HDF5_Library\HPC_H5Dread_multi_H5Dwrite_multi\[H5Dwrite_multi_Perfrom_v2_hopper2.xlsx]Sheet1'!$B$5:$B$9</c:f>
              <c:numCache>
                <c:formatCode>General</c:formatCode>
                <c:ptCount val="5"/>
                <c:pt idx="0">
                  <c:v>19.292000000000002</c:v>
                </c:pt>
                <c:pt idx="1">
                  <c:v>46.939</c:v>
                </c:pt>
                <c:pt idx="2">
                  <c:v>80.319000000000003</c:v>
                </c:pt>
                <c:pt idx="3">
                  <c:v>171.79300000000001</c:v>
                </c:pt>
                <c:pt idx="4">
                  <c:v>272.15699999999998</c:v>
                </c:pt>
              </c:numCache>
            </c:numRef>
          </c:val>
          <c:smooth val="0"/>
        </c:ser>
        <c:ser>
          <c:idx val="2"/>
          <c:order val="1"/>
          <c:tx>
            <c:v>H5Dwrite_multi</c:v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'I:\hdf5_trunk_doc\RFCs\HDF5_Library\HPC_H5Dread_multi_H5Dwrite_multi\[H5Dwrite_multi_Perfrom_v2_hopper2.xlsx]Sheet1'!$A$5:$A$9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400</c:v>
                </c:pt>
                <c:pt idx="4">
                  <c:v>800</c:v>
                </c:pt>
              </c:numCache>
            </c:numRef>
          </c:cat>
          <c:val>
            <c:numRef>
              <c:f>'I:\hdf5_trunk_doc\RFCs\HDF5_Library\HPC_H5Dread_multi_H5Dwrite_multi\[H5Dwrite_multi_Perfrom_v2_hopper2.xlsx]Sheet1'!$C$5:$C$9</c:f>
              <c:numCache>
                <c:formatCode>General</c:formatCode>
                <c:ptCount val="5"/>
                <c:pt idx="0">
                  <c:v>8.1000000000000003E-2</c:v>
                </c:pt>
                <c:pt idx="1">
                  <c:v>0.115</c:v>
                </c:pt>
                <c:pt idx="2">
                  <c:v>0.14099999999999999</c:v>
                </c:pt>
                <c:pt idx="3">
                  <c:v>0.29599999999999999</c:v>
                </c:pt>
                <c:pt idx="4">
                  <c:v>0.93400000000000005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658496"/>
        <c:axId val="111660416"/>
      </c:lineChart>
      <c:catAx>
        <c:axId val="1116584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Chunked datasets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1660416"/>
        <c:crosses val="autoZero"/>
        <c:auto val="1"/>
        <c:lblAlgn val="ctr"/>
        <c:lblOffset val="100"/>
        <c:noMultiLvlLbl val="0"/>
      </c:catAx>
      <c:valAx>
        <c:axId val="1116604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Write</a:t>
                </a:r>
                <a:r>
                  <a:rPr lang="en-US" baseline="0"/>
                  <a:t> time in seconds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16584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6.2067147856517901E-2"/>
          <c:y val="5.0925925925925902E-2"/>
          <c:w val="0.71208114610673701"/>
          <c:h val="0.82246937882764704"/>
        </c:manualLayout>
      </c:layout>
      <c:lineChart>
        <c:grouping val="standard"/>
        <c:varyColors val="0"/>
        <c:ser>
          <c:idx val="0"/>
          <c:order val="0"/>
          <c:tx>
            <c:v>H5Dwrite</c:v>
          </c:tx>
          <c:marker>
            <c:symbol val="none"/>
          </c:marker>
          <c:cat>
            <c:numRef>
              <c:f>'I:\hdf5_trunk_doc\RFCs\HDF5_Library\HPC_H5Dread_multi_H5Dwrite_multi\[H5Dwrite_multi_Perfrom_v2_hopper2.xlsx]Sheet1'!$E$5:$E$10</c:f>
              <c:numCache>
                <c:formatCode>General</c:formatCode>
                <c:ptCount val="6"/>
                <c:pt idx="0">
                  <c:v>400</c:v>
                </c:pt>
                <c:pt idx="1">
                  <c:v>800</c:v>
                </c:pt>
                <c:pt idx="2">
                  <c:v>1600</c:v>
                </c:pt>
                <c:pt idx="3">
                  <c:v>3200</c:v>
                </c:pt>
                <c:pt idx="4">
                  <c:v>6400</c:v>
                </c:pt>
              </c:numCache>
            </c:numRef>
          </c:cat>
          <c:val>
            <c:numRef>
              <c:f>'I:\hdf5_trunk_doc\RFCs\HDF5_Library\HPC_H5Dread_multi_H5Dwrite_multi\[H5Dwrite_multi_Perfrom_v2_hopper2.xlsx]Sheet1'!$F$5:$F$9</c:f>
              <c:numCache>
                <c:formatCode>General</c:formatCode>
                <c:ptCount val="5"/>
                <c:pt idx="0">
                  <c:v>31.684000000000001</c:v>
                </c:pt>
                <c:pt idx="1">
                  <c:v>51.728000000000002</c:v>
                </c:pt>
                <c:pt idx="2">
                  <c:v>111.28</c:v>
                </c:pt>
                <c:pt idx="3">
                  <c:v>223.49299999999999</c:v>
                </c:pt>
                <c:pt idx="4">
                  <c:v>429.84800000000001</c:v>
                </c:pt>
              </c:numCache>
            </c:numRef>
          </c:val>
          <c:smooth val="0"/>
        </c:ser>
        <c:ser>
          <c:idx val="1"/>
          <c:order val="1"/>
          <c:tx>
            <c:v>H5Dwrite_multi</c:v>
          </c:tx>
          <c:marker>
            <c:symbol val="none"/>
          </c:marker>
          <c:cat>
            <c:numRef>
              <c:f>'I:\hdf5_trunk_doc\RFCs\HDF5_Library\HPC_H5Dread_multi_H5Dwrite_multi\[H5Dwrite_multi_Perfrom_v2_hopper2.xlsx]Sheet1'!$E$5:$E$10</c:f>
              <c:numCache>
                <c:formatCode>General</c:formatCode>
                <c:ptCount val="6"/>
                <c:pt idx="0">
                  <c:v>400</c:v>
                </c:pt>
                <c:pt idx="1">
                  <c:v>800</c:v>
                </c:pt>
                <c:pt idx="2">
                  <c:v>1600</c:v>
                </c:pt>
                <c:pt idx="3">
                  <c:v>3200</c:v>
                </c:pt>
                <c:pt idx="4">
                  <c:v>6400</c:v>
                </c:pt>
              </c:numCache>
            </c:numRef>
          </c:cat>
          <c:val>
            <c:numRef>
              <c:f>'I:\hdf5_trunk_doc\RFCs\HDF5_Library\HPC_H5Dread_multi_H5Dwrite_multi\[H5Dwrite_multi_Perfrom_v2_hopper2.xlsx]Sheet1'!$G$5:$G$9</c:f>
              <c:numCache>
                <c:formatCode>General</c:formatCode>
                <c:ptCount val="5"/>
                <c:pt idx="0">
                  <c:v>8.5999999999999993E-2</c:v>
                </c:pt>
                <c:pt idx="1">
                  <c:v>0.111</c:v>
                </c:pt>
                <c:pt idx="2">
                  <c:v>0.13500000000000001</c:v>
                </c:pt>
                <c:pt idx="3">
                  <c:v>0.18099999999999999</c:v>
                </c:pt>
                <c:pt idx="4">
                  <c:v>0.625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939200"/>
        <c:axId val="113941120"/>
      </c:lineChart>
      <c:catAx>
        <c:axId val="1139392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Contig datasets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3941120"/>
        <c:crosses val="autoZero"/>
        <c:auto val="1"/>
        <c:lblAlgn val="ctr"/>
        <c:lblOffset val="100"/>
        <c:noMultiLvlLbl val="0"/>
      </c:catAx>
      <c:valAx>
        <c:axId val="1139411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Write time in seconds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39392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6.2067147856517901E-2"/>
          <c:y val="5.0925925925925902E-2"/>
          <c:w val="0.71208114610673701"/>
          <c:h val="0.82246937882764704"/>
        </c:manualLayout>
      </c:layout>
      <c:lineChart>
        <c:grouping val="standard"/>
        <c:varyColors val="0"/>
        <c:ser>
          <c:idx val="0"/>
          <c:order val="0"/>
          <c:tx>
            <c:v>H5Dwrite</c:v>
          </c:tx>
          <c:marker>
            <c:symbol val="none"/>
          </c:marker>
          <c:cat>
            <c:numRef>
              <c:f>Sheet1!$E$3:$E$8</c:f>
              <c:numCache>
                <c:formatCode>General</c:formatCode>
                <c:ptCount val="6"/>
                <c:pt idx="0">
                  <c:v>400</c:v>
                </c:pt>
                <c:pt idx="1">
                  <c:v>800</c:v>
                </c:pt>
                <c:pt idx="2">
                  <c:v>1600</c:v>
                </c:pt>
                <c:pt idx="3">
                  <c:v>3200</c:v>
                </c:pt>
                <c:pt idx="4">
                  <c:v>6400</c:v>
                </c:pt>
              </c:numCache>
            </c:numRef>
          </c:cat>
          <c:val>
            <c:numRef>
              <c:f>Sheet1!$F$3:$F$7</c:f>
              <c:numCache>
                <c:formatCode>General</c:formatCode>
                <c:ptCount val="5"/>
                <c:pt idx="0">
                  <c:v>0.45600000000000002</c:v>
                </c:pt>
                <c:pt idx="1">
                  <c:v>0.90100000000000002</c:v>
                </c:pt>
                <c:pt idx="2">
                  <c:v>1.7729999999999999</c:v>
                </c:pt>
                <c:pt idx="3">
                  <c:v>3.4249999999999998</c:v>
                </c:pt>
                <c:pt idx="4">
                  <c:v>7.7039999999999997</c:v>
                </c:pt>
              </c:numCache>
            </c:numRef>
          </c:val>
          <c:smooth val="0"/>
        </c:ser>
        <c:ser>
          <c:idx val="1"/>
          <c:order val="1"/>
          <c:tx>
            <c:v>H5Dwrite_multi</c:v>
          </c:tx>
          <c:marker>
            <c:symbol val="none"/>
          </c:marker>
          <c:cat>
            <c:numRef>
              <c:f>Sheet1!$E$3:$E$8</c:f>
              <c:numCache>
                <c:formatCode>General</c:formatCode>
                <c:ptCount val="6"/>
                <c:pt idx="0">
                  <c:v>400</c:v>
                </c:pt>
                <c:pt idx="1">
                  <c:v>800</c:v>
                </c:pt>
                <c:pt idx="2">
                  <c:v>1600</c:v>
                </c:pt>
                <c:pt idx="3">
                  <c:v>3200</c:v>
                </c:pt>
                <c:pt idx="4">
                  <c:v>6400</c:v>
                </c:pt>
              </c:numCache>
            </c:numRef>
          </c:cat>
          <c:val>
            <c:numRef>
              <c:f>Sheet1!$G$3:$G$7</c:f>
              <c:numCache>
                <c:formatCode>General</c:formatCode>
                <c:ptCount val="5"/>
                <c:pt idx="0">
                  <c:v>0.111</c:v>
                </c:pt>
                <c:pt idx="1">
                  <c:v>5.0999999999999997E-2</c:v>
                </c:pt>
                <c:pt idx="2">
                  <c:v>9.8000000000000004E-2</c:v>
                </c:pt>
                <c:pt idx="3">
                  <c:v>0.17599999999999999</c:v>
                </c:pt>
                <c:pt idx="4">
                  <c:v>0.63200000000000001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967104"/>
        <c:axId val="113969024"/>
      </c:lineChart>
      <c:catAx>
        <c:axId val="1139671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Number of datasets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3969024"/>
        <c:crosses val="autoZero"/>
        <c:auto val="1"/>
        <c:lblAlgn val="ctr"/>
        <c:lblOffset val="100"/>
        <c:noMultiLvlLbl val="0"/>
      </c:catAx>
      <c:valAx>
        <c:axId val="1139690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Write </a:t>
                </a:r>
                <a:r>
                  <a:rPr lang="en-US" dirty="0" smtClean="0"/>
                  <a:t>time </a:t>
                </a:r>
                <a:r>
                  <a:rPr lang="en-US" dirty="0"/>
                  <a:t>in seconds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39671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v>H5Dwrite</c:v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Sheet1!$A$3:$A$7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400</c:v>
                </c:pt>
                <c:pt idx="4">
                  <c:v>800</c:v>
                </c:pt>
              </c:numCache>
            </c:numRef>
          </c:cat>
          <c:val>
            <c:numRef>
              <c:f>Sheet1!$B$3:$B$7</c:f>
              <c:numCache>
                <c:formatCode>General</c:formatCode>
                <c:ptCount val="5"/>
                <c:pt idx="0">
                  <c:v>0.55500000000000005</c:v>
                </c:pt>
                <c:pt idx="1">
                  <c:v>1.077</c:v>
                </c:pt>
                <c:pt idx="2">
                  <c:v>2.1030000000000002</c:v>
                </c:pt>
                <c:pt idx="3">
                  <c:v>4.2460000000000004</c:v>
                </c:pt>
                <c:pt idx="4">
                  <c:v>8.34</c:v>
                </c:pt>
              </c:numCache>
            </c:numRef>
          </c:val>
          <c:smooth val="0"/>
        </c:ser>
        <c:ser>
          <c:idx val="2"/>
          <c:order val="1"/>
          <c:tx>
            <c:v>H5Dwrite_multi</c:v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Sheet1!$A$3:$A$7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400</c:v>
                </c:pt>
                <c:pt idx="4">
                  <c:v>800</c:v>
                </c:pt>
              </c:numCache>
            </c:numRef>
          </c:cat>
          <c:val>
            <c:numRef>
              <c:f>Sheet1!$C$3:$C$7</c:f>
              <c:numCache>
                <c:formatCode>General</c:formatCode>
                <c:ptCount val="5"/>
                <c:pt idx="0">
                  <c:v>7.5999999999999998E-2</c:v>
                </c:pt>
                <c:pt idx="1">
                  <c:v>4.5999999999999999E-2</c:v>
                </c:pt>
                <c:pt idx="2">
                  <c:v>0.14299999999999999</c:v>
                </c:pt>
                <c:pt idx="3">
                  <c:v>0.29099999999999998</c:v>
                </c:pt>
                <c:pt idx="4">
                  <c:v>1.018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982848"/>
        <c:axId val="114009600"/>
      </c:lineChart>
      <c:catAx>
        <c:axId val="1139828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datasets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4009600"/>
        <c:crosses val="autoZero"/>
        <c:auto val="1"/>
        <c:lblAlgn val="ctr"/>
        <c:lblOffset val="100"/>
        <c:noMultiLvlLbl val="0"/>
      </c:catAx>
      <c:valAx>
        <c:axId val="1140096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Write</a:t>
                </a:r>
                <a:r>
                  <a:rPr lang="en-US" baseline="0"/>
                  <a:t> time in seconds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39828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v>H5Dwrite</c:v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Sheet1!$A$6:$A$10</c:f>
              <c:numCache>
                <c:formatCode>General</c:formatCode>
                <c:ptCount val="5"/>
                <c:pt idx="0">
                  <c:v>2048</c:v>
                </c:pt>
                <c:pt idx="1">
                  <c:v>8096</c:v>
                </c:pt>
                <c:pt idx="2">
                  <c:v>32384</c:v>
                </c:pt>
              </c:numCache>
            </c:numRef>
          </c:cat>
          <c:val>
            <c:numRef>
              <c:f>Sheet1!$B$6:$B$10</c:f>
              <c:numCache>
                <c:formatCode>General</c:formatCode>
                <c:ptCount val="5"/>
                <c:pt idx="0">
                  <c:v>11.672000000000001</c:v>
                </c:pt>
                <c:pt idx="1">
                  <c:v>12.933</c:v>
                </c:pt>
                <c:pt idx="2">
                  <c:v>18.852</c:v>
                </c:pt>
              </c:numCache>
            </c:numRef>
          </c:val>
          <c:smooth val="0"/>
        </c:ser>
        <c:ser>
          <c:idx val="2"/>
          <c:order val="1"/>
          <c:tx>
            <c:v>H5Dwrite_multi</c:v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Sheet1!$A$6:$A$10</c:f>
              <c:numCache>
                <c:formatCode>General</c:formatCode>
                <c:ptCount val="5"/>
                <c:pt idx="0">
                  <c:v>2048</c:v>
                </c:pt>
                <c:pt idx="1">
                  <c:v>8096</c:v>
                </c:pt>
                <c:pt idx="2">
                  <c:v>32384</c:v>
                </c:pt>
              </c:numCache>
            </c:numRef>
          </c:cat>
          <c:val>
            <c:numRef>
              <c:f>Sheet1!$C$6:$C$10</c:f>
              <c:numCache>
                <c:formatCode>General</c:formatCode>
                <c:ptCount val="5"/>
                <c:pt idx="0">
                  <c:v>5.4610000000000003</c:v>
                </c:pt>
                <c:pt idx="1">
                  <c:v>4.085</c:v>
                </c:pt>
                <c:pt idx="2">
                  <c:v>2.3580000000000001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352064"/>
        <c:axId val="193353984"/>
      </c:lineChart>
      <c:catAx>
        <c:axId val="1933520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processes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3353984"/>
        <c:crosses val="autoZero"/>
        <c:auto val="1"/>
        <c:lblAlgn val="ctr"/>
        <c:lblOffset val="100"/>
        <c:noMultiLvlLbl val="0"/>
      </c:catAx>
      <c:valAx>
        <c:axId val="1933539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Write</a:t>
                </a:r>
                <a:r>
                  <a:rPr lang="en-US" baseline="0"/>
                  <a:t> time in seconds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33520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6.2067147856517901E-2"/>
          <c:y val="5.0925925925925902E-2"/>
          <c:w val="0.71208114610673701"/>
          <c:h val="0.82246937882764704"/>
        </c:manualLayout>
      </c:layout>
      <c:lineChart>
        <c:grouping val="standard"/>
        <c:varyColors val="0"/>
        <c:ser>
          <c:idx val="0"/>
          <c:order val="0"/>
          <c:tx>
            <c:v>H5Dwrite</c:v>
          </c:tx>
          <c:marker>
            <c:symbol val="none"/>
          </c:marker>
          <c:cat>
            <c:numRef>
              <c:f>Sheet1!$E$5:$E$10</c:f>
              <c:numCache>
                <c:formatCode>General</c:formatCode>
                <c:ptCount val="6"/>
                <c:pt idx="0">
                  <c:v>24</c:v>
                </c:pt>
                <c:pt idx="1">
                  <c:v>48</c:v>
                </c:pt>
                <c:pt idx="2">
                  <c:v>96</c:v>
                </c:pt>
                <c:pt idx="3">
                  <c:v>128</c:v>
                </c:pt>
                <c:pt idx="4">
                  <c:v>256</c:v>
                </c:pt>
              </c:numCache>
            </c:numRef>
          </c:cat>
          <c:val>
            <c:numRef>
              <c:f>Sheet1!$F$5:$F$9</c:f>
              <c:numCache>
                <c:formatCode>General</c:formatCode>
                <c:ptCount val="5"/>
                <c:pt idx="0">
                  <c:v>64.165999999999997</c:v>
                </c:pt>
                <c:pt idx="1">
                  <c:v>74.236000000000004</c:v>
                </c:pt>
                <c:pt idx="2">
                  <c:v>254.08099999999999</c:v>
                </c:pt>
                <c:pt idx="3">
                  <c:v>281.43799999999999</c:v>
                </c:pt>
                <c:pt idx="4">
                  <c:v>492.25599999999997</c:v>
                </c:pt>
              </c:numCache>
            </c:numRef>
          </c:val>
          <c:smooth val="0"/>
        </c:ser>
        <c:ser>
          <c:idx val="1"/>
          <c:order val="1"/>
          <c:tx>
            <c:v>H5Dwrite_multi</c:v>
          </c:tx>
          <c:marker>
            <c:symbol val="none"/>
          </c:marker>
          <c:cat>
            <c:numRef>
              <c:f>Sheet1!$E$5:$E$10</c:f>
              <c:numCache>
                <c:formatCode>General</c:formatCode>
                <c:ptCount val="6"/>
                <c:pt idx="0">
                  <c:v>24</c:v>
                </c:pt>
                <c:pt idx="1">
                  <c:v>48</c:v>
                </c:pt>
                <c:pt idx="2">
                  <c:v>96</c:v>
                </c:pt>
                <c:pt idx="3">
                  <c:v>128</c:v>
                </c:pt>
                <c:pt idx="4">
                  <c:v>256</c:v>
                </c:pt>
              </c:numCache>
            </c:numRef>
          </c:cat>
          <c:val>
            <c:numRef>
              <c:f>Sheet1!$G$5:$G$9</c:f>
              <c:numCache>
                <c:formatCode>General</c:formatCode>
                <c:ptCount val="5"/>
                <c:pt idx="0">
                  <c:v>1.1599999999999999</c:v>
                </c:pt>
                <c:pt idx="1">
                  <c:v>1.103</c:v>
                </c:pt>
                <c:pt idx="2">
                  <c:v>5.0990000000000002</c:v>
                </c:pt>
                <c:pt idx="3">
                  <c:v>6.3330000000000002</c:v>
                </c:pt>
                <c:pt idx="4">
                  <c:v>8.3849999999999998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0605440"/>
        <c:axId val="90611712"/>
      </c:lineChart>
      <c:catAx>
        <c:axId val="906054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processes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0611712"/>
        <c:crosses val="autoZero"/>
        <c:auto val="1"/>
        <c:lblAlgn val="ctr"/>
        <c:lblOffset val="100"/>
        <c:noMultiLvlLbl val="0"/>
      </c:catAx>
      <c:valAx>
        <c:axId val="906117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Write time in seconds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06054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v>H5Dwrite</c:v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Sheet1!$A$5:$A$9</c:f>
              <c:numCache>
                <c:formatCode>General</c:formatCode>
                <c:ptCount val="5"/>
                <c:pt idx="0">
                  <c:v>24</c:v>
                </c:pt>
                <c:pt idx="1">
                  <c:v>48</c:v>
                </c:pt>
                <c:pt idx="2">
                  <c:v>96</c:v>
                </c:pt>
                <c:pt idx="3">
                  <c:v>128</c:v>
                </c:pt>
                <c:pt idx="4">
                  <c:v>255</c:v>
                </c:pt>
              </c:numCache>
            </c:numRef>
          </c:cat>
          <c:val>
            <c:numRef>
              <c:f>Sheet1!$B$5:$B$9</c:f>
              <c:numCache>
                <c:formatCode>General</c:formatCode>
                <c:ptCount val="5"/>
                <c:pt idx="0">
                  <c:v>58.564999999999998</c:v>
                </c:pt>
                <c:pt idx="1">
                  <c:v>78.272999999999996</c:v>
                </c:pt>
                <c:pt idx="2">
                  <c:v>158.50700000000001</c:v>
                </c:pt>
                <c:pt idx="3">
                  <c:v>187.99700000000001</c:v>
                </c:pt>
                <c:pt idx="4">
                  <c:v>412.16800000000001</c:v>
                </c:pt>
              </c:numCache>
            </c:numRef>
          </c:val>
          <c:smooth val="0"/>
        </c:ser>
        <c:ser>
          <c:idx val="2"/>
          <c:order val="1"/>
          <c:tx>
            <c:v>H5Dwrite_multi</c:v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Sheet1!$A$5:$A$9</c:f>
              <c:numCache>
                <c:formatCode>General</c:formatCode>
                <c:ptCount val="5"/>
                <c:pt idx="0">
                  <c:v>24</c:v>
                </c:pt>
                <c:pt idx="1">
                  <c:v>48</c:v>
                </c:pt>
                <c:pt idx="2">
                  <c:v>96</c:v>
                </c:pt>
                <c:pt idx="3">
                  <c:v>128</c:v>
                </c:pt>
                <c:pt idx="4">
                  <c:v>255</c:v>
                </c:pt>
              </c:numCache>
            </c:numRef>
          </c:cat>
          <c:val>
            <c:numRef>
              <c:f>Sheet1!$C$5:$C$9</c:f>
              <c:numCache>
                <c:formatCode>General</c:formatCode>
                <c:ptCount val="5"/>
                <c:pt idx="0">
                  <c:v>0.83499999999999996</c:v>
                </c:pt>
                <c:pt idx="1">
                  <c:v>1.077</c:v>
                </c:pt>
                <c:pt idx="2">
                  <c:v>3.4950000000000001</c:v>
                </c:pt>
                <c:pt idx="3">
                  <c:v>6.4139999999999997</c:v>
                </c:pt>
                <c:pt idx="4">
                  <c:v>8.4740000000000002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358208"/>
        <c:axId val="99360128"/>
      </c:lineChart>
      <c:catAx>
        <c:axId val="993582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Number of </a:t>
                </a:r>
                <a:r>
                  <a:rPr lang="en-US" dirty="0" smtClean="0"/>
                  <a:t>processes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9360128"/>
        <c:crosses val="autoZero"/>
        <c:auto val="1"/>
        <c:lblAlgn val="ctr"/>
        <c:lblOffset val="100"/>
        <c:noMultiLvlLbl val="0"/>
      </c:catAx>
      <c:valAx>
        <c:axId val="993601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Write</a:t>
                </a:r>
                <a:r>
                  <a:rPr lang="en-US" baseline="0"/>
                  <a:t> time in seconds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93582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6.2067147856517901E-2"/>
          <c:y val="5.0925925925925902E-2"/>
          <c:w val="0.71208114610673701"/>
          <c:h val="0.82246937882764704"/>
        </c:manualLayout>
      </c:layout>
      <c:lineChart>
        <c:grouping val="standard"/>
        <c:varyColors val="0"/>
        <c:ser>
          <c:idx val="0"/>
          <c:order val="0"/>
          <c:tx>
            <c:v>H5Dwrite</c:v>
          </c:tx>
          <c:marker>
            <c:symbol val="none"/>
          </c:marker>
          <c:cat>
            <c:numRef>
              <c:f>Sheet1!$E$5:$E$10</c:f>
              <c:numCache>
                <c:formatCode>General</c:formatCode>
                <c:ptCount val="6"/>
                <c:pt idx="0">
                  <c:v>24</c:v>
                </c:pt>
                <c:pt idx="1">
                  <c:v>48</c:v>
                </c:pt>
                <c:pt idx="2">
                  <c:v>96</c:v>
                </c:pt>
                <c:pt idx="3">
                  <c:v>128</c:v>
                </c:pt>
                <c:pt idx="4">
                  <c:v>256</c:v>
                </c:pt>
              </c:numCache>
            </c:numRef>
          </c:cat>
          <c:val>
            <c:numRef>
              <c:f>Sheet1!$F$5:$F$9</c:f>
              <c:numCache>
                <c:formatCode>General</c:formatCode>
                <c:ptCount val="5"/>
                <c:pt idx="0">
                  <c:v>64.165999999999997</c:v>
                </c:pt>
                <c:pt idx="1">
                  <c:v>74.236000000000004</c:v>
                </c:pt>
                <c:pt idx="2">
                  <c:v>254.08099999999999</c:v>
                </c:pt>
                <c:pt idx="3">
                  <c:v>281.43799999999999</c:v>
                </c:pt>
                <c:pt idx="4">
                  <c:v>492.25599999999997</c:v>
                </c:pt>
              </c:numCache>
            </c:numRef>
          </c:val>
          <c:smooth val="0"/>
        </c:ser>
        <c:ser>
          <c:idx val="1"/>
          <c:order val="1"/>
          <c:tx>
            <c:v>H5Dwrite_multi</c:v>
          </c:tx>
          <c:marker>
            <c:symbol val="none"/>
          </c:marker>
          <c:cat>
            <c:numRef>
              <c:f>Sheet1!$E$5:$E$10</c:f>
              <c:numCache>
                <c:formatCode>General</c:formatCode>
                <c:ptCount val="6"/>
                <c:pt idx="0">
                  <c:v>24</c:v>
                </c:pt>
                <c:pt idx="1">
                  <c:v>48</c:v>
                </c:pt>
                <c:pt idx="2">
                  <c:v>96</c:v>
                </c:pt>
                <c:pt idx="3">
                  <c:v>128</c:v>
                </c:pt>
                <c:pt idx="4">
                  <c:v>256</c:v>
                </c:pt>
              </c:numCache>
            </c:numRef>
          </c:cat>
          <c:val>
            <c:numRef>
              <c:f>Sheet1!$G$5:$G$9</c:f>
              <c:numCache>
                <c:formatCode>General</c:formatCode>
                <c:ptCount val="5"/>
                <c:pt idx="0">
                  <c:v>1.1599999999999999</c:v>
                </c:pt>
                <c:pt idx="1">
                  <c:v>1.103</c:v>
                </c:pt>
                <c:pt idx="2">
                  <c:v>5.0990000000000002</c:v>
                </c:pt>
                <c:pt idx="3">
                  <c:v>6.3330000000000002</c:v>
                </c:pt>
                <c:pt idx="4">
                  <c:v>8.3849999999999998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382784"/>
        <c:axId val="99384704"/>
      </c:lineChart>
      <c:catAx>
        <c:axId val="99382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Number of </a:t>
                </a:r>
                <a:r>
                  <a:rPr lang="en-US" dirty="0" smtClean="0"/>
                  <a:t>processes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9384704"/>
        <c:crosses val="autoZero"/>
        <c:auto val="1"/>
        <c:lblAlgn val="ctr"/>
        <c:lblOffset val="100"/>
        <c:noMultiLvlLbl val="0"/>
      </c:catAx>
      <c:valAx>
        <c:axId val="993847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Write time in seconds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93827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6.2067147856517901E-2"/>
          <c:y val="5.0925925925925902E-2"/>
          <c:w val="0.71208114610673701"/>
          <c:h val="0.82246937882764704"/>
        </c:manualLayout>
      </c:layout>
      <c:lineChart>
        <c:grouping val="standard"/>
        <c:varyColors val="0"/>
        <c:ser>
          <c:idx val="0"/>
          <c:order val="0"/>
          <c:tx>
            <c:v>H5Dwrite</c:v>
          </c:tx>
          <c:marker>
            <c:symbol val="none"/>
          </c:marker>
          <c:cat>
            <c:numRef>
              <c:f>Sheet1!$E$5:$E$10</c:f>
              <c:numCache>
                <c:formatCode>General</c:formatCode>
                <c:ptCount val="6"/>
                <c:pt idx="0">
                  <c:v>24</c:v>
                </c:pt>
                <c:pt idx="1">
                  <c:v>48</c:v>
                </c:pt>
                <c:pt idx="2">
                  <c:v>96</c:v>
                </c:pt>
                <c:pt idx="3">
                  <c:v>128</c:v>
                </c:pt>
                <c:pt idx="4">
                  <c:v>256</c:v>
                </c:pt>
              </c:numCache>
            </c:numRef>
          </c:cat>
          <c:val>
            <c:numRef>
              <c:f>Sheet1!$F$5:$F$9</c:f>
              <c:numCache>
                <c:formatCode>General</c:formatCode>
                <c:ptCount val="5"/>
                <c:pt idx="0">
                  <c:v>2.44</c:v>
                </c:pt>
                <c:pt idx="1">
                  <c:v>3.94</c:v>
                </c:pt>
                <c:pt idx="2">
                  <c:v>4.3899999999999997</c:v>
                </c:pt>
                <c:pt idx="3">
                  <c:v>7.04</c:v>
                </c:pt>
                <c:pt idx="4">
                  <c:v>13.554</c:v>
                </c:pt>
              </c:numCache>
            </c:numRef>
          </c:val>
          <c:smooth val="0"/>
        </c:ser>
        <c:ser>
          <c:idx val="1"/>
          <c:order val="1"/>
          <c:tx>
            <c:v>H5Dwrite_multi</c:v>
          </c:tx>
          <c:marker>
            <c:symbol val="none"/>
          </c:marker>
          <c:cat>
            <c:numRef>
              <c:f>Sheet1!$E$5:$E$10</c:f>
              <c:numCache>
                <c:formatCode>General</c:formatCode>
                <c:ptCount val="6"/>
                <c:pt idx="0">
                  <c:v>24</c:v>
                </c:pt>
                <c:pt idx="1">
                  <c:v>48</c:v>
                </c:pt>
                <c:pt idx="2">
                  <c:v>96</c:v>
                </c:pt>
                <c:pt idx="3">
                  <c:v>128</c:v>
                </c:pt>
                <c:pt idx="4">
                  <c:v>256</c:v>
                </c:pt>
              </c:numCache>
            </c:numRef>
          </c:cat>
          <c:val>
            <c:numRef>
              <c:f>Sheet1!$G$5:$G$9</c:f>
              <c:numCache>
                <c:formatCode>General</c:formatCode>
                <c:ptCount val="5"/>
                <c:pt idx="0">
                  <c:v>2.4700000000000002</c:v>
                </c:pt>
                <c:pt idx="1">
                  <c:v>4.1100000000000003</c:v>
                </c:pt>
                <c:pt idx="2">
                  <c:v>4.8099999999999996</c:v>
                </c:pt>
                <c:pt idx="3">
                  <c:v>6.8369999999999997</c:v>
                </c:pt>
                <c:pt idx="4">
                  <c:v>13.436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427840"/>
        <c:axId val="99429760"/>
      </c:lineChart>
      <c:catAx>
        <c:axId val="994278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Number </a:t>
                </a:r>
                <a:r>
                  <a:rPr lang="en-US" dirty="0" smtClean="0"/>
                  <a:t>of</a:t>
                </a:r>
                <a:r>
                  <a:rPr lang="en-US" baseline="0" dirty="0" smtClean="0"/>
                  <a:t> processes &amp; </a:t>
                </a:r>
                <a:r>
                  <a:rPr lang="en-US" baseline="0" dirty="0" err="1" smtClean="0"/>
                  <a:t>c</a:t>
                </a:r>
                <a:r>
                  <a:rPr lang="en-US" dirty="0" err="1" smtClean="0"/>
                  <a:t>ontig</a:t>
                </a:r>
                <a:r>
                  <a:rPr lang="en-US" dirty="0" smtClean="0"/>
                  <a:t> datasets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9429760"/>
        <c:crosses val="autoZero"/>
        <c:auto val="1"/>
        <c:lblAlgn val="ctr"/>
        <c:lblOffset val="100"/>
        <c:noMultiLvlLbl val="0"/>
      </c:catAx>
      <c:valAx>
        <c:axId val="994297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Write time in seconds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94278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v>H5Dwrite</c:v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Sheet1!$A$5:$A$9</c:f>
              <c:numCache>
                <c:formatCode>General</c:formatCode>
                <c:ptCount val="5"/>
                <c:pt idx="0">
                  <c:v>24</c:v>
                </c:pt>
                <c:pt idx="1">
                  <c:v>48</c:v>
                </c:pt>
                <c:pt idx="2">
                  <c:v>96</c:v>
                </c:pt>
                <c:pt idx="3">
                  <c:v>128</c:v>
                </c:pt>
                <c:pt idx="4">
                  <c:v>255</c:v>
                </c:pt>
              </c:numCache>
            </c:numRef>
          </c:cat>
          <c:val>
            <c:numRef>
              <c:f>Sheet1!$B$5:$B$9</c:f>
              <c:numCache>
                <c:formatCode>General</c:formatCode>
                <c:ptCount val="5"/>
                <c:pt idx="0">
                  <c:v>2.68</c:v>
                </c:pt>
                <c:pt idx="1">
                  <c:v>3.8460000000000001</c:v>
                </c:pt>
                <c:pt idx="2">
                  <c:v>5.33</c:v>
                </c:pt>
                <c:pt idx="3">
                  <c:v>11.34</c:v>
                </c:pt>
                <c:pt idx="4">
                  <c:v>18.46</c:v>
                </c:pt>
              </c:numCache>
            </c:numRef>
          </c:val>
          <c:smooth val="0"/>
        </c:ser>
        <c:ser>
          <c:idx val="2"/>
          <c:order val="1"/>
          <c:tx>
            <c:v>H5Dwrite_multi</c:v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Sheet1!$A$5:$A$9</c:f>
              <c:numCache>
                <c:formatCode>General</c:formatCode>
                <c:ptCount val="5"/>
                <c:pt idx="0">
                  <c:v>24</c:v>
                </c:pt>
                <c:pt idx="1">
                  <c:v>48</c:v>
                </c:pt>
                <c:pt idx="2">
                  <c:v>96</c:v>
                </c:pt>
                <c:pt idx="3">
                  <c:v>128</c:v>
                </c:pt>
                <c:pt idx="4">
                  <c:v>255</c:v>
                </c:pt>
              </c:numCache>
            </c:numRef>
          </c:cat>
          <c:val>
            <c:numRef>
              <c:f>Sheet1!$C$5:$C$9</c:f>
              <c:numCache>
                <c:formatCode>General</c:formatCode>
                <c:ptCount val="5"/>
                <c:pt idx="0">
                  <c:v>2.46</c:v>
                </c:pt>
                <c:pt idx="1">
                  <c:v>3.78</c:v>
                </c:pt>
                <c:pt idx="2">
                  <c:v>5.31</c:v>
                </c:pt>
                <c:pt idx="3">
                  <c:v>10.75</c:v>
                </c:pt>
                <c:pt idx="4">
                  <c:v>17.067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443840"/>
        <c:axId val="99445760"/>
      </c:lineChart>
      <c:catAx>
        <c:axId val="994438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Number of </a:t>
                </a:r>
                <a:r>
                  <a:rPr lang="en-US" dirty="0" smtClean="0"/>
                  <a:t>processes &amp; chunked datasets 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9445760"/>
        <c:crosses val="autoZero"/>
        <c:auto val="1"/>
        <c:lblAlgn val="ctr"/>
        <c:lblOffset val="100"/>
        <c:noMultiLvlLbl val="0"/>
      </c:catAx>
      <c:valAx>
        <c:axId val="994457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Write</a:t>
                </a:r>
                <a:r>
                  <a:rPr lang="en-US" baseline="0"/>
                  <a:t> time in seconds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94438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v>H5Dwrite</c:v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Sheet1!$A$5:$A$9</c:f>
              <c:numCache>
                <c:formatCode>General</c:formatCode>
                <c:ptCount val="5"/>
                <c:pt idx="0">
                  <c:v>200</c:v>
                </c:pt>
                <c:pt idx="1">
                  <c:v>400</c:v>
                </c:pt>
                <c:pt idx="2">
                  <c:v>800</c:v>
                </c:pt>
                <c:pt idx="3">
                  <c:v>1200</c:v>
                </c:pt>
                <c:pt idx="4">
                  <c:v>1600</c:v>
                </c:pt>
              </c:numCache>
            </c:numRef>
          </c:cat>
          <c:val>
            <c:numRef>
              <c:f>Sheet1!$B$5:$B$9</c:f>
              <c:numCache>
                <c:formatCode>General</c:formatCode>
                <c:ptCount val="5"/>
                <c:pt idx="0">
                  <c:v>6.4169999999999998</c:v>
                </c:pt>
                <c:pt idx="1">
                  <c:v>12.238</c:v>
                </c:pt>
                <c:pt idx="2">
                  <c:v>30.283000000000001</c:v>
                </c:pt>
                <c:pt idx="3">
                  <c:v>55.247999999999998</c:v>
                </c:pt>
                <c:pt idx="4">
                  <c:v>60.295000000000002</c:v>
                </c:pt>
              </c:numCache>
            </c:numRef>
          </c:val>
          <c:smooth val="0"/>
        </c:ser>
        <c:ser>
          <c:idx val="2"/>
          <c:order val="1"/>
          <c:tx>
            <c:v>H5Dwrite_multi</c:v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Sheet1!$A$5:$A$9</c:f>
              <c:numCache>
                <c:formatCode>General</c:formatCode>
                <c:ptCount val="5"/>
                <c:pt idx="0">
                  <c:v>200</c:v>
                </c:pt>
                <c:pt idx="1">
                  <c:v>400</c:v>
                </c:pt>
                <c:pt idx="2">
                  <c:v>800</c:v>
                </c:pt>
                <c:pt idx="3">
                  <c:v>1200</c:v>
                </c:pt>
                <c:pt idx="4">
                  <c:v>1600</c:v>
                </c:pt>
              </c:numCache>
            </c:numRef>
          </c:cat>
          <c:val>
            <c:numRef>
              <c:f>Sheet1!$C$5:$C$9</c:f>
              <c:numCache>
                <c:formatCode>General</c:formatCode>
                <c:ptCount val="5"/>
                <c:pt idx="0">
                  <c:v>0.59799999999999998</c:v>
                </c:pt>
                <c:pt idx="1">
                  <c:v>1.19</c:v>
                </c:pt>
                <c:pt idx="2">
                  <c:v>3.1160000000000001</c:v>
                </c:pt>
                <c:pt idx="3">
                  <c:v>4.7380000000000004</c:v>
                </c:pt>
                <c:pt idx="4">
                  <c:v>7.5069999999999997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472128"/>
        <c:axId val="99474048"/>
      </c:lineChart>
      <c:catAx>
        <c:axId val="994721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Chunked datasets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9474048"/>
        <c:crosses val="autoZero"/>
        <c:auto val="1"/>
        <c:lblAlgn val="ctr"/>
        <c:lblOffset val="100"/>
        <c:noMultiLvlLbl val="0"/>
      </c:catAx>
      <c:valAx>
        <c:axId val="994740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Write</a:t>
                </a:r>
                <a:r>
                  <a:rPr lang="en-US" baseline="0"/>
                  <a:t> time in seconds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94721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6.2067147856517901E-2"/>
          <c:y val="5.0925925925925902E-2"/>
          <c:w val="0.71208114610673701"/>
          <c:h val="0.82246937882764704"/>
        </c:manualLayout>
      </c:layout>
      <c:lineChart>
        <c:grouping val="standard"/>
        <c:varyColors val="0"/>
        <c:ser>
          <c:idx val="0"/>
          <c:order val="0"/>
          <c:tx>
            <c:v>H5Dwrite</c:v>
          </c:tx>
          <c:marker>
            <c:symbol val="none"/>
          </c:marker>
          <c:cat>
            <c:numRef>
              <c:f>Sheet1!$E$5:$E$10</c:f>
              <c:numCache>
                <c:formatCode>General</c:formatCode>
                <c:ptCount val="6"/>
                <c:pt idx="0">
                  <c:v>400</c:v>
                </c:pt>
                <c:pt idx="1">
                  <c:v>800</c:v>
                </c:pt>
                <c:pt idx="2">
                  <c:v>1200</c:v>
                </c:pt>
                <c:pt idx="3">
                  <c:v>1600</c:v>
                </c:pt>
                <c:pt idx="4">
                  <c:v>2000</c:v>
                </c:pt>
              </c:numCache>
            </c:numRef>
          </c:cat>
          <c:val>
            <c:numRef>
              <c:f>Sheet1!$F$5:$F$9</c:f>
              <c:numCache>
                <c:formatCode>General</c:formatCode>
                <c:ptCount val="5"/>
                <c:pt idx="0">
                  <c:v>12.837</c:v>
                </c:pt>
                <c:pt idx="1">
                  <c:v>26.143000000000001</c:v>
                </c:pt>
                <c:pt idx="2">
                  <c:v>39.429000000000002</c:v>
                </c:pt>
                <c:pt idx="3">
                  <c:v>53.238999999999997</c:v>
                </c:pt>
                <c:pt idx="4">
                  <c:v>69.817999999999998</c:v>
                </c:pt>
              </c:numCache>
            </c:numRef>
          </c:val>
          <c:smooth val="0"/>
        </c:ser>
        <c:ser>
          <c:idx val="1"/>
          <c:order val="1"/>
          <c:tx>
            <c:v>H5Dwrite_multi</c:v>
          </c:tx>
          <c:marker>
            <c:symbol val="none"/>
          </c:marker>
          <c:cat>
            <c:numRef>
              <c:f>Sheet1!$E$5:$E$10</c:f>
              <c:numCache>
                <c:formatCode>General</c:formatCode>
                <c:ptCount val="6"/>
                <c:pt idx="0">
                  <c:v>400</c:v>
                </c:pt>
                <c:pt idx="1">
                  <c:v>800</c:v>
                </c:pt>
                <c:pt idx="2">
                  <c:v>1200</c:v>
                </c:pt>
                <c:pt idx="3">
                  <c:v>1600</c:v>
                </c:pt>
                <c:pt idx="4">
                  <c:v>2000</c:v>
                </c:pt>
              </c:numCache>
            </c:numRef>
          </c:cat>
          <c:val>
            <c:numRef>
              <c:f>Sheet1!$G$5:$G$9</c:f>
              <c:numCache>
                <c:formatCode>General</c:formatCode>
                <c:ptCount val="5"/>
                <c:pt idx="0">
                  <c:v>1.504</c:v>
                </c:pt>
                <c:pt idx="1">
                  <c:v>2.68</c:v>
                </c:pt>
                <c:pt idx="2">
                  <c:v>3.371</c:v>
                </c:pt>
                <c:pt idx="3">
                  <c:v>4.9260000000000002</c:v>
                </c:pt>
                <c:pt idx="4">
                  <c:v>6.0229999999999997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495936"/>
        <c:axId val="99497856"/>
      </c:lineChart>
      <c:catAx>
        <c:axId val="994959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Contig datasets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9497856"/>
        <c:crosses val="autoZero"/>
        <c:auto val="1"/>
        <c:lblAlgn val="ctr"/>
        <c:lblOffset val="100"/>
        <c:noMultiLvlLbl val="0"/>
      </c:catAx>
      <c:valAx>
        <c:axId val="994978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Write time in seconds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94959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89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5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1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4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8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7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0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8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3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CC652-8948-4847-9AD6-B62C91009690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1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TEST host: Intrepid  (BG/Q)</a:t>
            </a:r>
          </a:p>
          <a:p>
            <a:r>
              <a:rPr lang="en-US" sz="2800" dirty="0" smtClean="0"/>
              <a:t>TEST </a:t>
            </a:r>
            <a:r>
              <a:rPr lang="en-US" sz="2800" dirty="0"/>
              <a:t>type: </a:t>
            </a:r>
            <a:r>
              <a:rPr lang="en-US" sz="2800" dirty="0" smtClean="0"/>
              <a:t>all </a:t>
            </a:r>
            <a:r>
              <a:rPr lang="en-US" sz="2800" dirty="0" smtClean="0"/>
              <a:t>process </a:t>
            </a:r>
            <a:r>
              <a:rPr lang="en-US" sz="2800" dirty="0"/>
              <a:t>write to all datasets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Number </a:t>
            </a:r>
            <a:r>
              <a:rPr lang="en-US" sz="2800" dirty="0"/>
              <a:t>of processes: 2048, 8096, 32384</a:t>
            </a:r>
            <a:endParaRPr lang="en-US" sz="2800" dirty="0" smtClean="0"/>
          </a:p>
          <a:p>
            <a:r>
              <a:rPr lang="en-US" sz="2800" dirty="0" smtClean="0"/>
              <a:t>Following </a:t>
            </a:r>
            <a:r>
              <a:rPr lang="en-US" sz="2800" dirty="0" smtClean="0"/>
              <a:t>3 </a:t>
            </a:r>
            <a:r>
              <a:rPr lang="en-US" sz="2800" dirty="0" smtClean="0"/>
              <a:t>slides </a:t>
            </a:r>
            <a:r>
              <a:rPr lang="en-US" sz="2800" dirty="0"/>
              <a:t>shows </a:t>
            </a:r>
            <a:r>
              <a:rPr lang="en-US" sz="2800" dirty="0" smtClean="0"/>
              <a:t>performance test </a:t>
            </a:r>
            <a:r>
              <a:rPr lang="en-US" sz="2800" dirty="0" smtClean="0"/>
              <a:t>results  with </a:t>
            </a:r>
            <a:r>
              <a:rPr lang="en-US" sz="2800" dirty="0" smtClean="0"/>
              <a:t>multiple datasets (each </a:t>
            </a:r>
            <a:r>
              <a:rPr lang="en-US" sz="2800" dirty="0" err="1" smtClean="0"/>
              <a:t>contig</a:t>
            </a:r>
            <a:r>
              <a:rPr lang="en-US" sz="2800" dirty="0" smtClean="0"/>
              <a:t>/chunked).</a:t>
            </a:r>
          </a:p>
          <a:p>
            <a:r>
              <a:rPr lang="en-US" sz="2800" dirty="0" smtClean="0"/>
              <a:t>Also shows comparisons between ‘H5Dwrite’ and ‘H5Dwrite_multi’</a:t>
            </a:r>
          </a:p>
          <a:p>
            <a:r>
              <a:rPr lang="en-US" sz="2800" dirty="0"/>
              <a:t>Expect </a:t>
            </a:r>
            <a:r>
              <a:rPr lang="en-US" sz="2800" dirty="0" smtClean="0"/>
              <a:t>better </a:t>
            </a:r>
            <a:r>
              <a:rPr lang="en-US" sz="2800" dirty="0"/>
              <a:t>performance </a:t>
            </a:r>
            <a:r>
              <a:rPr lang="en-US" sz="2800" dirty="0" smtClean="0"/>
              <a:t>for </a:t>
            </a:r>
            <a:r>
              <a:rPr lang="en-US" sz="2800" dirty="0"/>
              <a:t>‘H5Dwrite_multi</a:t>
            </a:r>
            <a:r>
              <a:rPr lang="en-US" sz="2800" dirty="0" smtClean="0"/>
              <a:t>’ over </a:t>
            </a:r>
            <a:r>
              <a:rPr lang="en-US" sz="2800" dirty="0"/>
              <a:t>‘H5Dwrite</a:t>
            </a:r>
            <a:r>
              <a:rPr lang="en-US" sz="2800" dirty="0" smtClean="0"/>
              <a:t>’, and did.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8908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028" y="5799961"/>
            <a:ext cx="8307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 elapsed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315893" y="381000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</a:t>
            </a:r>
          </a:p>
          <a:p>
            <a:r>
              <a:rPr lang="en-US" sz="1200" b="1" dirty="0" smtClean="0"/>
              <a:t>“All processes write to all </a:t>
            </a:r>
            <a:r>
              <a:rPr lang="en-US" sz="1200" b="1" dirty="0" err="1" smtClean="0"/>
              <a:t>dsets</a:t>
            </a:r>
            <a:r>
              <a:rPr lang="en-US" sz="1200" b="1" dirty="0" smtClean="0"/>
              <a:t>  (N </a:t>
            </a:r>
            <a:r>
              <a:rPr lang="en-US" sz="1200" b="1" dirty="0"/>
              <a:t>processes </a:t>
            </a:r>
            <a:r>
              <a:rPr lang="en-US" sz="1200" b="1" dirty="0" smtClean="0"/>
              <a:t>/  30 </a:t>
            </a:r>
            <a:r>
              <a:rPr lang="en-US" sz="1200" b="1" dirty="0" err="1" smtClean="0"/>
              <a:t>dsets</a:t>
            </a:r>
            <a:r>
              <a:rPr lang="en-US" sz="1200" b="1" dirty="0" smtClean="0"/>
              <a:t> ) ” on CHUNKED (/10)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065009"/>
              </p:ext>
            </p:extLst>
          </p:nvPr>
        </p:nvGraphicFramePr>
        <p:xfrm>
          <a:off x="267195" y="1143000"/>
          <a:ext cx="83058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629"/>
                <a:gridCol w="1044874"/>
                <a:gridCol w="1945503"/>
                <a:gridCol w="1945503"/>
                <a:gridCol w="246929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128000, 10 CHUNKED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0.5MB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 (on 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 all processes write to all datasets. NEW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24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30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58.565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0.083 – 0.835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70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0.006 – 0.755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0.005 – 0.006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59.847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2.095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28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48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30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78.273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0.338 – 1.077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72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0.060 – 0.819 –sec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0.086 – 0.087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80.773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3.456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23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96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30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158.507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0.742 – 3.495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45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0.051 – 10.798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0.302 – 0.303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160.877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7.016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22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128 </a:t>
                      </a:r>
                      <a:r>
                        <a:rPr lang="en-US" sz="1000" dirty="0" err="1" smtClean="0"/>
                        <a:t>procs</a:t>
                      </a:r>
                      <a:r>
                        <a:rPr lang="en-US" sz="1000" dirty="0" smtClean="0"/>
                        <a:t> </a:t>
                      </a:r>
                    </a:p>
                    <a:p>
                      <a:r>
                        <a:rPr lang="en-US" sz="1000" dirty="0" smtClean="0"/>
                        <a:t>30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187.997 Sec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0.662 – 6.414 sec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29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0.655 – 1.419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0.650 – 0.650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191.646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9.391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256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30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412.168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0.718 – 8.474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48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1.331 – 7.794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1.296 – 1.297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418.000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13.321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31 times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646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893" y="381000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</a:t>
            </a:r>
          </a:p>
          <a:p>
            <a:r>
              <a:rPr lang="en-US" sz="1200" b="1" dirty="0" smtClean="0"/>
              <a:t>“All processes write to all </a:t>
            </a:r>
            <a:r>
              <a:rPr lang="en-US" sz="1200" b="1" dirty="0" err="1" smtClean="0"/>
              <a:t>dsets</a:t>
            </a:r>
            <a:r>
              <a:rPr lang="en-US" sz="1200" b="1" dirty="0" smtClean="0"/>
              <a:t>  (N </a:t>
            </a:r>
            <a:r>
              <a:rPr lang="en-US" sz="1200" b="1" dirty="0"/>
              <a:t>processes </a:t>
            </a:r>
            <a:r>
              <a:rPr lang="en-US" sz="1200" b="1" dirty="0" smtClean="0"/>
              <a:t>/  30 </a:t>
            </a:r>
            <a:r>
              <a:rPr lang="en-US" sz="1200" b="1" dirty="0" err="1" smtClean="0"/>
              <a:t>dsets</a:t>
            </a:r>
            <a:r>
              <a:rPr lang="en-US" sz="1200" b="1" dirty="0" smtClean="0"/>
              <a:t> ) ” on CHUNKED (/10)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4628256"/>
              </p:ext>
            </p:extLst>
          </p:nvPr>
        </p:nvGraphicFramePr>
        <p:xfrm>
          <a:off x="533400" y="1295400"/>
          <a:ext cx="78486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9646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893" y="381000"/>
            <a:ext cx="830757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  </a:t>
            </a:r>
          </a:p>
          <a:p>
            <a:r>
              <a:rPr lang="en-US" sz="1200" b="1" dirty="0" smtClean="0"/>
              <a:t>( OLD – </a:t>
            </a:r>
            <a:r>
              <a:rPr lang="en-US" sz="1200" b="1" dirty="0" err="1" smtClean="0"/>
              <a:t>piced</a:t>
            </a:r>
            <a:r>
              <a:rPr lang="en-US" sz="1200" b="1" dirty="0" smtClean="0"/>
              <a:t> only last </a:t>
            </a:r>
            <a:r>
              <a:rPr lang="en-US" sz="1200" b="1" dirty="0" err="1" smtClean="0"/>
              <a:t>proc</a:t>
            </a:r>
            <a:r>
              <a:rPr lang="en-US" sz="1200" b="1" dirty="0" smtClean="0"/>
              <a:t> to measure time)</a:t>
            </a:r>
          </a:p>
          <a:p>
            <a:r>
              <a:rPr lang="en-US" sz="1200" b="1" dirty="0" smtClean="0"/>
              <a:t>“All processes write to all </a:t>
            </a:r>
            <a:r>
              <a:rPr lang="en-US" sz="1200" b="1" dirty="0" err="1" smtClean="0"/>
              <a:t>dsets</a:t>
            </a:r>
            <a:r>
              <a:rPr lang="en-US" sz="1200" b="1" dirty="0" smtClean="0"/>
              <a:t>  (N </a:t>
            </a:r>
            <a:r>
              <a:rPr lang="en-US" sz="1200" b="1" dirty="0"/>
              <a:t>processes </a:t>
            </a:r>
            <a:r>
              <a:rPr lang="en-US" sz="1200" b="1" dirty="0" smtClean="0"/>
              <a:t>/  55 </a:t>
            </a:r>
            <a:r>
              <a:rPr lang="en-US" sz="1200" b="1" dirty="0" err="1" smtClean="0"/>
              <a:t>dsets</a:t>
            </a:r>
            <a:r>
              <a:rPr lang="en-US" sz="1200" b="1" dirty="0" smtClean="0"/>
              <a:t> ) ” on CONTIG </a:t>
            </a:r>
            <a:r>
              <a:rPr lang="en-US" sz="1200" b="1" dirty="0" err="1" smtClean="0"/>
              <a:t>dsets</a:t>
            </a:r>
            <a:r>
              <a:rPr lang="en-US" sz="1200" b="1" dirty="0" smtClean="0"/>
              <a:t>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028" y="6248400"/>
            <a:ext cx="8307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 elapse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162669"/>
              </p:ext>
            </p:extLst>
          </p:nvPr>
        </p:nvGraphicFramePr>
        <p:xfrm>
          <a:off x="303028" y="1066800"/>
          <a:ext cx="83058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629"/>
                <a:gridCol w="1044874"/>
                <a:gridCol w="1945503"/>
                <a:gridCol w="1945503"/>
                <a:gridCol w="2469291"/>
              </a:tblGrid>
              <a:tr h="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128000, CONTIG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0.5MB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Float type, (on 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 all processes write to all datasets.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24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55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63.054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0.786 –  ?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?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0.012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0.390  -?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64.857s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2.788 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23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48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55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98.185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0.866 - ?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?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0.097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0.539 - ?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100.844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3.919 </a:t>
                      </a:r>
                      <a:r>
                        <a:rPr lang="en-US" sz="1000" dirty="0" smtClean="0"/>
                        <a:t>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25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64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55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195.563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0.382 - ?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?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0.735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4.029 - ?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198.901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6.952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28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96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55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272.803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0.872 -?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?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0.765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5.835 - ?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276.387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9.330</a:t>
                      </a:r>
                      <a:r>
                        <a:rPr lang="en-US" sz="1000" baseline="0" dirty="0" smtClean="0"/>
                        <a:t>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29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128 </a:t>
                      </a:r>
                      <a:r>
                        <a:rPr lang="en-US" sz="1000" dirty="0" err="1" smtClean="0"/>
                        <a:t>procs</a:t>
                      </a:r>
                      <a:r>
                        <a:rPr lang="en-US" sz="1000" dirty="0" smtClean="0"/>
                        <a:t> </a:t>
                      </a:r>
                    </a:p>
                    <a:p>
                      <a:r>
                        <a:rPr lang="en-US" sz="1000" dirty="0" smtClean="0"/>
                        <a:t>55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347.788 Sec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0.910 - ? sec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?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11.217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7.198 - ?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364.659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10.533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35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256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55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567.086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0.747 - ?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?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11.568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11.916 - ?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581.345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15.603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37 times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823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893" y="381000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  OLD</a:t>
            </a:r>
          </a:p>
          <a:p>
            <a:r>
              <a:rPr lang="en-US" sz="1200" b="1" dirty="0" smtClean="0"/>
              <a:t>“All processes write to all </a:t>
            </a:r>
            <a:r>
              <a:rPr lang="en-US" sz="1200" b="1" dirty="0" err="1" smtClean="0"/>
              <a:t>dsets</a:t>
            </a:r>
            <a:r>
              <a:rPr lang="en-US" sz="1200" b="1" dirty="0" smtClean="0"/>
              <a:t>  (N </a:t>
            </a:r>
            <a:r>
              <a:rPr lang="en-US" sz="1200" b="1" dirty="0"/>
              <a:t>processes </a:t>
            </a:r>
            <a:r>
              <a:rPr lang="en-US" sz="1200" b="1" dirty="0" smtClean="0"/>
              <a:t>/  55 </a:t>
            </a:r>
            <a:r>
              <a:rPr lang="en-US" sz="1200" b="1" dirty="0" err="1" smtClean="0"/>
              <a:t>dsets</a:t>
            </a:r>
            <a:r>
              <a:rPr lang="en-US" sz="1200" b="1" dirty="0" smtClean="0"/>
              <a:t> ) ” on CONTIG </a:t>
            </a:r>
            <a:r>
              <a:rPr lang="en-US" sz="1200" b="1" dirty="0" err="1" smtClean="0"/>
              <a:t>dsets</a:t>
            </a:r>
            <a:endParaRPr lang="en-US" sz="1200" b="1" dirty="0" smtClean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7459928"/>
              </p:ext>
            </p:extLst>
          </p:nvPr>
        </p:nvGraphicFramePr>
        <p:xfrm>
          <a:off x="685800" y="1295400"/>
          <a:ext cx="73914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3533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TEST on </a:t>
            </a:r>
            <a:r>
              <a:rPr lang="en-US" sz="2800" dirty="0" smtClean="0"/>
              <a:t>Hopper</a:t>
            </a:r>
            <a:endParaRPr lang="en-US" sz="2800" dirty="0" smtClean="0"/>
          </a:p>
          <a:p>
            <a:r>
              <a:rPr lang="en-US" sz="2800" dirty="0" smtClean="0"/>
              <a:t>TEST </a:t>
            </a:r>
            <a:r>
              <a:rPr lang="en-US" sz="2800" dirty="0"/>
              <a:t>type: Each process write each dataset. (embarrassingly parallel case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Following 4 slides </a:t>
            </a:r>
            <a:r>
              <a:rPr lang="en-US" sz="2800" dirty="0"/>
              <a:t>shows </a:t>
            </a:r>
            <a:r>
              <a:rPr lang="en-US" sz="2800" dirty="0" smtClean="0"/>
              <a:t>performance test results on HOPPER with Multiple processes up to 256 processes </a:t>
            </a:r>
            <a:r>
              <a:rPr lang="en-US" sz="2800" dirty="0"/>
              <a:t>and multiple datasets (each </a:t>
            </a:r>
            <a:r>
              <a:rPr lang="en-US" sz="2800" dirty="0" err="1"/>
              <a:t>contig</a:t>
            </a:r>
            <a:r>
              <a:rPr lang="en-US" sz="2800" dirty="0"/>
              <a:t>/chunked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Shows “Table &amp; Chart” as a pair slides</a:t>
            </a:r>
          </a:p>
          <a:p>
            <a:r>
              <a:rPr lang="en-US" sz="2800" dirty="0" smtClean="0"/>
              <a:t>Also shows comparisons between ‘H5Dwrite’ and ‘H5Dwrite_multi’</a:t>
            </a:r>
          </a:p>
          <a:p>
            <a:r>
              <a:rPr lang="en-US" sz="2800" dirty="0" smtClean="0"/>
              <a:t>Expect similar performance between ‘H5Dwrite’ and ‘H5Dwrite_multi’, and did.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0049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3028" y="5799961"/>
            <a:ext cx="8307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 elapse </a:t>
            </a:r>
            <a:r>
              <a:rPr lang="en-US" sz="1000" dirty="0" err="1" smtClean="0"/>
              <a:t>dtime</a:t>
            </a:r>
            <a:r>
              <a:rPr lang="en-US" sz="1000" dirty="0" smtClean="0"/>
              <a:t>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315893" y="545022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</a:t>
            </a:r>
          </a:p>
          <a:p>
            <a:r>
              <a:rPr lang="en-US" sz="1200" b="1" dirty="0" smtClean="0"/>
              <a:t>“Embarrassingly Parallel test </a:t>
            </a:r>
            <a:r>
              <a:rPr lang="en-US" sz="1200" b="1" dirty="0"/>
              <a:t> </a:t>
            </a:r>
            <a:r>
              <a:rPr lang="en-US" sz="1200" b="1" dirty="0" smtClean="0"/>
              <a:t>(N </a:t>
            </a:r>
            <a:r>
              <a:rPr lang="en-US" sz="1200" b="1" dirty="0"/>
              <a:t>processes /</a:t>
            </a:r>
            <a:r>
              <a:rPr lang="en-US" sz="1200" b="1" dirty="0" err="1"/>
              <a:t>dsets</a:t>
            </a:r>
            <a:r>
              <a:rPr lang="en-US" sz="1200" b="1" dirty="0"/>
              <a:t> pair) </a:t>
            </a:r>
            <a:r>
              <a:rPr lang="en-US" sz="1200" b="1" dirty="0" smtClean="0"/>
              <a:t>” on CONTIG </a:t>
            </a:r>
            <a:r>
              <a:rPr lang="en-US" sz="1200" b="1" dirty="0" err="1" smtClean="0"/>
              <a:t>dsets</a:t>
            </a:r>
            <a:endParaRPr lang="en-US" sz="1200" b="1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804841"/>
              </p:ext>
            </p:extLst>
          </p:nvPr>
        </p:nvGraphicFramePr>
        <p:xfrm>
          <a:off x="294122" y="1219200"/>
          <a:ext cx="83058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629"/>
                <a:gridCol w="1044874"/>
                <a:gridCol w="1945503"/>
                <a:gridCol w="1945503"/>
                <a:gridCol w="246929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256000, CONTIG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1MB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Float type, (on Hopper )   Test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proc-dset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pair IO.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‘embarrassingly parallel’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vs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‘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multi_dset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(embarrassing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para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24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24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(24MB)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02.44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02.47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48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48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(48MB)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03.94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04.11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96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96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(96MB)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0.360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0.254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04.39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04.81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128 </a:t>
                      </a:r>
                      <a:r>
                        <a:rPr lang="en-US" sz="1000" dirty="0" err="1" smtClean="0"/>
                        <a:t>procs</a:t>
                      </a:r>
                      <a:r>
                        <a:rPr lang="en-US" sz="1000" dirty="0" smtClean="0"/>
                        <a:t> 128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(128MB)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0.326 Sec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0.875 sec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7.041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6.837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0:09.76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0:10.52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256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256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(256MB)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Xx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0.185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13.454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13.436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0:16.34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0:17.42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68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893" y="545022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</a:t>
            </a:r>
          </a:p>
          <a:p>
            <a:r>
              <a:rPr lang="en-US" sz="1200" b="1" dirty="0" smtClean="0"/>
              <a:t>“Embarrassingly Parallel test </a:t>
            </a:r>
            <a:r>
              <a:rPr lang="en-US" sz="1200" b="1" dirty="0"/>
              <a:t> </a:t>
            </a:r>
            <a:r>
              <a:rPr lang="en-US" sz="1200" b="1" dirty="0" smtClean="0"/>
              <a:t>(N </a:t>
            </a:r>
            <a:r>
              <a:rPr lang="en-US" sz="1200" b="1" dirty="0"/>
              <a:t>processes /</a:t>
            </a:r>
            <a:r>
              <a:rPr lang="en-US" sz="1200" b="1" dirty="0" err="1"/>
              <a:t>dsets</a:t>
            </a:r>
            <a:r>
              <a:rPr lang="en-US" sz="1200" b="1" dirty="0"/>
              <a:t> pair) </a:t>
            </a:r>
            <a:r>
              <a:rPr lang="en-US" sz="1200" b="1" dirty="0" smtClean="0"/>
              <a:t>” on CONTIG </a:t>
            </a:r>
            <a:r>
              <a:rPr lang="en-US" sz="1200" b="1" dirty="0" err="1" smtClean="0"/>
              <a:t>dsets</a:t>
            </a:r>
            <a:endParaRPr lang="en-US" sz="1200" b="1" dirty="0" smtClean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0088759"/>
              </p:ext>
            </p:extLst>
          </p:nvPr>
        </p:nvGraphicFramePr>
        <p:xfrm>
          <a:off x="685800" y="1447800"/>
          <a:ext cx="72390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6036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3028" y="5799961"/>
            <a:ext cx="8307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 elapsed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15893" y="545022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</a:t>
            </a:r>
          </a:p>
          <a:p>
            <a:r>
              <a:rPr lang="en-US" sz="1200" b="1" dirty="0" smtClean="0"/>
              <a:t>“Embarrassingly Parallel test </a:t>
            </a:r>
            <a:r>
              <a:rPr lang="en-US" sz="1200" b="1" dirty="0"/>
              <a:t> </a:t>
            </a:r>
            <a:r>
              <a:rPr lang="en-US" sz="1200" b="1" dirty="0" smtClean="0"/>
              <a:t>(N </a:t>
            </a:r>
            <a:r>
              <a:rPr lang="en-US" sz="1200" b="1" dirty="0"/>
              <a:t>processes /</a:t>
            </a:r>
            <a:r>
              <a:rPr lang="en-US" sz="1200" b="1" dirty="0" err="1"/>
              <a:t>dsets</a:t>
            </a:r>
            <a:r>
              <a:rPr lang="en-US" sz="1200" b="1" dirty="0"/>
              <a:t> pair) </a:t>
            </a:r>
            <a:r>
              <a:rPr lang="en-US" sz="1200" b="1" dirty="0" smtClean="0"/>
              <a:t>” on CHUNKED </a:t>
            </a:r>
            <a:r>
              <a:rPr lang="en-US" sz="1200" b="1" dirty="0" err="1" smtClean="0"/>
              <a:t>dsets</a:t>
            </a:r>
            <a:endParaRPr lang="en-US" sz="1200" b="1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693158"/>
              </p:ext>
            </p:extLst>
          </p:nvPr>
        </p:nvGraphicFramePr>
        <p:xfrm>
          <a:off x="303028" y="1295400"/>
          <a:ext cx="83058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629"/>
                <a:gridCol w="1044874"/>
                <a:gridCol w="1945503"/>
                <a:gridCol w="1945503"/>
                <a:gridCol w="246929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256000, CHUNKED 25600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1MB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Float type, (on Hopper )   Test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proc-dset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pair IO.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‘embarrassingly parallel’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vs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‘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multi_dset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(embarrassing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para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24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24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(24MB)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2.86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2.460sec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48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48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(48MB)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3.846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3.780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96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96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(96MB)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5.33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5.31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128 </a:t>
                      </a:r>
                      <a:r>
                        <a:rPr lang="en-US" sz="1000" dirty="0" err="1" smtClean="0"/>
                        <a:t>procs</a:t>
                      </a:r>
                      <a:r>
                        <a:rPr lang="en-US" sz="1000" dirty="0" smtClean="0"/>
                        <a:t> 128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(128MB)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Sec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sec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11.34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10.75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256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256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(256MB)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18.460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17.067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761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4575225"/>
              </p:ext>
            </p:extLst>
          </p:nvPr>
        </p:nvGraphicFramePr>
        <p:xfrm>
          <a:off x="914400" y="1447800"/>
          <a:ext cx="67818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5893" y="545022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</a:t>
            </a:r>
          </a:p>
          <a:p>
            <a:r>
              <a:rPr lang="en-US" sz="1200" b="1" dirty="0" smtClean="0"/>
              <a:t>“Embarrassingly Parallel test </a:t>
            </a:r>
            <a:r>
              <a:rPr lang="en-US" sz="1200" b="1" dirty="0"/>
              <a:t> </a:t>
            </a:r>
            <a:r>
              <a:rPr lang="en-US" sz="1200" b="1" dirty="0" smtClean="0"/>
              <a:t>(N </a:t>
            </a:r>
            <a:r>
              <a:rPr lang="en-US" sz="1200" b="1" dirty="0"/>
              <a:t>processes /</a:t>
            </a:r>
            <a:r>
              <a:rPr lang="en-US" sz="1200" b="1" dirty="0" err="1"/>
              <a:t>dsets</a:t>
            </a:r>
            <a:r>
              <a:rPr lang="en-US" sz="1200" b="1" dirty="0"/>
              <a:t> pair) </a:t>
            </a:r>
            <a:r>
              <a:rPr lang="en-US" sz="1200" b="1" dirty="0" smtClean="0"/>
              <a:t>” on CHUNKED </a:t>
            </a:r>
            <a:r>
              <a:rPr lang="en-US" sz="1200" b="1" dirty="0" err="1" smtClean="0"/>
              <a:t>dsets</a:t>
            </a:r>
            <a:endParaRPr 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1804375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TEST on </a:t>
            </a:r>
            <a:r>
              <a:rPr lang="en-US" sz="2800" dirty="0" smtClean="0"/>
              <a:t>Hopper</a:t>
            </a:r>
            <a:endParaRPr lang="en-US" sz="2800" dirty="0" smtClean="0"/>
          </a:p>
          <a:p>
            <a:r>
              <a:rPr lang="en-US" sz="2800" dirty="0" smtClean="0"/>
              <a:t>TEST </a:t>
            </a:r>
            <a:r>
              <a:rPr lang="en-US" sz="2800" dirty="0"/>
              <a:t>type: </a:t>
            </a:r>
            <a:r>
              <a:rPr lang="en-US" sz="2800" dirty="0" smtClean="0"/>
              <a:t>Both “</a:t>
            </a:r>
            <a:r>
              <a:rPr lang="en-US" sz="2800" dirty="0"/>
              <a:t>Each process write each dataset. (embarrassingly parallel case</a:t>
            </a:r>
            <a:r>
              <a:rPr lang="en-US" sz="2800" dirty="0" smtClean="0"/>
              <a:t>)” and “All </a:t>
            </a:r>
            <a:r>
              <a:rPr lang="en-US" sz="2800" dirty="0"/>
              <a:t>processes write to all datasets</a:t>
            </a:r>
            <a:r>
              <a:rPr lang="en-US" sz="2800" dirty="0" smtClean="0"/>
              <a:t>.” </a:t>
            </a:r>
          </a:p>
          <a:p>
            <a:r>
              <a:rPr lang="en-US" sz="2800" dirty="0" smtClean="0"/>
              <a:t>Following 4 slides </a:t>
            </a:r>
            <a:r>
              <a:rPr lang="en-US" sz="2800" dirty="0"/>
              <a:t>shows </a:t>
            </a:r>
            <a:r>
              <a:rPr lang="en-US" sz="2800" dirty="0" smtClean="0"/>
              <a:t>performance test results on HOPPER with multiple processes up to 4000 processes </a:t>
            </a:r>
            <a:r>
              <a:rPr lang="en-US" sz="2800" dirty="0"/>
              <a:t>and multiple datasets (each </a:t>
            </a:r>
            <a:r>
              <a:rPr lang="en-US" sz="2800" dirty="0" err="1"/>
              <a:t>contig</a:t>
            </a:r>
            <a:r>
              <a:rPr lang="en-US" sz="2800" dirty="0"/>
              <a:t>/chunked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Mainly purpose for testing stability with larger scale.</a:t>
            </a:r>
          </a:p>
          <a:p>
            <a:r>
              <a:rPr lang="en-US" sz="2800" dirty="0" smtClean="0"/>
              <a:t>Also shows comparisons between ‘H5Dwrite’ and ‘H5Dwrite_multi’ for 2k/4k processes.</a:t>
            </a:r>
          </a:p>
          <a:p>
            <a:r>
              <a:rPr lang="en-US" sz="2800" dirty="0"/>
              <a:t>Expect </a:t>
            </a:r>
            <a:r>
              <a:rPr lang="en-US" sz="2800" dirty="0" smtClean="0"/>
              <a:t>better </a:t>
            </a:r>
            <a:r>
              <a:rPr lang="en-US" sz="2800" dirty="0"/>
              <a:t>performance </a:t>
            </a:r>
            <a:r>
              <a:rPr lang="en-US" sz="2800" dirty="0" smtClean="0"/>
              <a:t>for </a:t>
            </a:r>
            <a:r>
              <a:rPr lang="en-US" sz="2800" dirty="0"/>
              <a:t>‘H5Dwrite_multi</a:t>
            </a:r>
            <a:r>
              <a:rPr lang="en-US" sz="2800" dirty="0" smtClean="0"/>
              <a:t>’ over </a:t>
            </a:r>
            <a:r>
              <a:rPr lang="en-US" sz="2800" dirty="0"/>
              <a:t>‘H5Dwrite</a:t>
            </a:r>
            <a:r>
              <a:rPr lang="en-US" sz="2800" dirty="0" smtClean="0"/>
              <a:t>’, and did.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073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679805"/>
              </p:ext>
            </p:extLst>
          </p:nvPr>
        </p:nvGraphicFramePr>
        <p:xfrm>
          <a:off x="304800" y="533400"/>
          <a:ext cx="845819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154"/>
                <a:gridCol w="1064046"/>
                <a:gridCol w="1981200"/>
                <a:gridCol w="1981200"/>
                <a:gridCol w="2514598"/>
              </a:tblGrid>
              <a:tr h="15240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2048 processes,  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: 50, Size: 10,665,984 (40MB)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 CONTIG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(on intrepid)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6">
                  <a:txBody>
                    <a:bodyPr/>
                    <a:lstStyle/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 raw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12.653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4.110 – 4.662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2.7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r>
                        <a:rPr lang="en-US" sz="1000" dirty="0" smtClean="0"/>
                        <a:t>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1.135 – 1.377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1.115 – 1.169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16.142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2.918 – 3.351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4.8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r>
                        <a:rPr lang="en-US" sz="1000" baseline="0" dirty="0" smtClean="0"/>
                        <a:t>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1.175 – 1.387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1.156 – 1.422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13.271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3.290 – 3.704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3.6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r>
                        <a:rPr lang="en-US" sz="1000" dirty="0" smtClean="0"/>
                        <a:t>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1.189 – 1.364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1.132 – 1.153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28" y="555374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717866"/>
              </p:ext>
            </p:extLst>
          </p:nvPr>
        </p:nvGraphicFramePr>
        <p:xfrm>
          <a:off x="303028" y="2819400"/>
          <a:ext cx="845819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154"/>
                <a:gridCol w="1064046"/>
                <a:gridCol w="1981200"/>
                <a:gridCol w="1981200"/>
                <a:gridCol w="2514598"/>
              </a:tblGrid>
              <a:tr h="15240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2048 processes, 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: 50, Size: 10,665,984 (40MB)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 CHUNK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(on intrepid)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6">
                  <a:txBody>
                    <a:bodyPr/>
                    <a:lstStyle/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 raw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11.672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4.602 – 5.461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2.2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r>
                        <a:rPr lang="en-US" sz="1000" dirty="0" smtClean="0"/>
                        <a:t>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3.604 – 4.512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4.131</a:t>
                      </a:r>
                      <a:r>
                        <a:rPr lang="en-US" sz="1000" baseline="0" dirty="0" smtClean="0"/>
                        <a:t> – 4.165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13.027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5.471 – 6.712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 times 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r>
                        <a:rPr lang="en-US" sz="1000" baseline="0" dirty="0" smtClean="0"/>
                        <a:t>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3.374 – 3.958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4.102</a:t>
                      </a:r>
                      <a:r>
                        <a:rPr lang="en-US" sz="1000" baseline="0" dirty="0" smtClean="0"/>
                        <a:t> – 4.194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15.202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6.540 – 7.890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r>
                        <a:rPr lang="en-US" sz="1000" dirty="0" smtClean="0"/>
                        <a:t>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3.098 – 3.901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4.825 – 4.849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10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010064"/>
              </p:ext>
            </p:extLst>
          </p:nvPr>
        </p:nvGraphicFramePr>
        <p:xfrm>
          <a:off x="304801" y="609600"/>
          <a:ext cx="83058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/>
                <a:gridCol w="2057400"/>
                <a:gridCol w="1676400"/>
                <a:gridCol w="1752600"/>
                <a:gridCol w="182880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256000, 1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(on 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‘embarrassingly parallel’ . NEW (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 – Max/Min time)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512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512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CONTIG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0.811 – 16.529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5.373 – 5.375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24.945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512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512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CHUNK</a:t>
                      </a:r>
                      <a:r>
                        <a:rPr lang="en-US" sz="1000" baseline="0" dirty="0" smtClean="0"/>
                        <a:t> </a:t>
                      </a:r>
                      <a:endParaRPr lang="en-US" sz="1000" dirty="0" smtClean="0"/>
                    </a:p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1.038 – 21.760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6.013 – 6.016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32.169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28" y="586740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986752"/>
              </p:ext>
            </p:extLst>
          </p:nvPr>
        </p:nvGraphicFramePr>
        <p:xfrm>
          <a:off x="304800" y="2971800"/>
          <a:ext cx="83058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/>
                <a:gridCol w="2057400"/>
                <a:gridCol w="1676400"/>
                <a:gridCol w="1752600"/>
                <a:gridCol w="182880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512000, 2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(on 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All processes write to all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. NEW (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 – Max/Min time)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512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CONTIG</a:t>
                      </a:r>
                      <a:r>
                        <a:rPr lang="en-US" sz="10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0.546 – 11.434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2.745 – 2.746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17.051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512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CHUNK</a:t>
                      </a:r>
                      <a:r>
                        <a:rPr lang="en-US" sz="1000" baseline="0" dirty="0" smtClean="0"/>
                        <a:t> </a:t>
                      </a:r>
                      <a:endParaRPr lang="en-US" sz="1000" dirty="0" smtClean="0"/>
                    </a:p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2.253 – 18.253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2.660 – 2.662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24.214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3028" y="228600"/>
            <a:ext cx="3354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Test H5Dwrite_multi with 512 processes  (functional test)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618119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418580"/>
              </p:ext>
            </p:extLst>
          </p:nvPr>
        </p:nvGraphicFramePr>
        <p:xfrm>
          <a:off x="304801" y="609600"/>
          <a:ext cx="83058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/>
                <a:gridCol w="2057400"/>
                <a:gridCol w="1676400"/>
                <a:gridCol w="1752600"/>
                <a:gridCol w="182880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256000, 1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(on 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‘embarrassingly parallel’ . NEW (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 – Max/Min time)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1024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1024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CONTIG</a:t>
                      </a:r>
                      <a:r>
                        <a:rPr lang="en-US" sz="10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3.358 – 29.093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11.402 – 11.405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43.652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1024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1024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CHUNK</a:t>
                      </a:r>
                      <a:r>
                        <a:rPr lang="en-US" sz="1000" baseline="0" dirty="0" smtClean="0"/>
                        <a:t> </a:t>
                      </a:r>
                      <a:endParaRPr lang="en-US" sz="1000" dirty="0" smtClean="0"/>
                    </a:p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5.824 – 26.560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11.959 – 11.962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44.257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28" y="586740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901941"/>
              </p:ext>
            </p:extLst>
          </p:nvPr>
        </p:nvGraphicFramePr>
        <p:xfrm>
          <a:off x="304800" y="2971800"/>
          <a:ext cx="83058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/>
                <a:gridCol w="2057400"/>
                <a:gridCol w="1676400"/>
                <a:gridCol w="1752600"/>
                <a:gridCol w="182880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512000, 2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(on 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All processes write to all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. NEW (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 – Max/Min time)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1024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CONTIG</a:t>
                      </a:r>
                      <a:r>
                        <a:rPr lang="en-US" sz="10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0.618 – 21.342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5.523 – 5.526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29.422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1024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CHUNK</a:t>
                      </a:r>
                      <a:r>
                        <a:rPr lang="en-US" sz="1000" baseline="0" dirty="0" smtClean="0"/>
                        <a:t> </a:t>
                      </a:r>
                      <a:endParaRPr lang="en-US" sz="1000" dirty="0" smtClean="0"/>
                    </a:p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2.866 – 18.616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5.729 – 5.732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27.264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3028" y="228600"/>
            <a:ext cx="3354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Test H5Dwrite_multi with 1024 processes  (functional test)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627513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742924"/>
              </p:ext>
            </p:extLst>
          </p:nvPr>
        </p:nvGraphicFramePr>
        <p:xfrm>
          <a:off x="304801" y="609600"/>
          <a:ext cx="83058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/>
                <a:gridCol w="2057400"/>
                <a:gridCol w="1676400"/>
                <a:gridCol w="1752600"/>
                <a:gridCol w="182880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256000, 1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(on 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‘embarrassingly parallel’ . NEW (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 – Max/Min time)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2000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2000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CONTIG</a:t>
                      </a:r>
                      <a:r>
                        <a:rPr lang="en-US" sz="10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0.043 – 24.615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5.315 – 31.036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22.088 – 22.090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22.035 – 22.040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50.158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56.952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2000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2000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CHUNK</a:t>
                      </a:r>
                      <a:r>
                        <a:rPr lang="en-US" sz="1000" baseline="0" dirty="0" smtClean="0"/>
                        <a:t> </a:t>
                      </a:r>
                      <a:endParaRPr lang="en-US" sz="1000" dirty="0" smtClean="0"/>
                    </a:p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0.175 – 26.255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9.078 – 29.808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22.602 – 22.609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21.390 – 21.395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59.855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64.401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28" y="586740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158738"/>
              </p:ext>
            </p:extLst>
          </p:nvPr>
        </p:nvGraphicFramePr>
        <p:xfrm>
          <a:off x="290623" y="3429000"/>
          <a:ext cx="83058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/>
                <a:gridCol w="2057400"/>
                <a:gridCol w="1676400"/>
                <a:gridCol w="1752600"/>
                <a:gridCol w="182880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512000, 2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(on 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All processes write to all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. NEW (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 – Max/Min time)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2000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CONTIG</a:t>
                      </a:r>
                      <a:r>
                        <a:rPr lang="en-US" sz="10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759.272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1.049 – 21.776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35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10.147 – 30.865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10.335 – 10.338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792.960</a:t>
                      </a:r>
                      <a:r>
                        <a:rPr lang="en-US" sz="1000" baseline="0" dirty="0" smtClean="0"/>
                        <a:t>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36.762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22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2000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CHUNK</a:t>
                      </a:r>
                      <a:r>
                        <a:rPr lang="en-US" sz="1000" baseline="0" dirty="0" smtClean="0"/>
                        <a:t> </a:t>
                      </a:r>
                      <a:endParaRPr lang="en-US" sz="1000" dirty="0" smtClean="0"/>
                    </a:p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699.326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2.966 – 23.689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30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11.274 – 37.014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10.079 – 10.082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742.781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38.670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20 times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3028" y="228600"/>
            <a:ext cx="3354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Test H5Dwrite_multi with 2000 processes  (functional test)</a:t>
            </a:r>
            <a:endParaRPr lang="en-US" sz="1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3028" y="2971800"/>
            <a:ext cx="42689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Test H5Dwrite_multi with 2000 processes  (functional &amp; comparison test)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976764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212172"/>
              </p:ext>
            </p:extLst>
          </p:nvPr>
        </p:nvGraphicFramePr>
        <p:xfrm>
          <a:off x="304801" y="609600"/>
          <a:ext cx="83058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/>
                <a:gridCol w="2057400"/>
                <a:gridCol w="1676400"/>
                <a:gridCol w="1752600"/>
                <a:gridCol w="182880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128000, 0.5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(on 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‘embarrassingly parallel’ . NEW (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 – Max/Min time)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4000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4000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CONTIG</a:t>
                      </a:r>
                      <a:r>
                        <a:rPr lang="en-US" sz="10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4.241 – 24.980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41.959 – 41.969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72.467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4000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4000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CHUNK</a:t>
                      </a:r>
                      <a:r>
                        <a:rPr lang="en-US" sz="1000" baseline="0" dirty="0" smtClean="0"/>
                        <a:t> </a:t>
                      </a:r>
                      <a:endParaRPr lang="en-US" sz="1000" dirty="0" smtClean="0"/>
                    </a:p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14.604 – 35.354 –sec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41.728 – 41.742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90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28" y="586740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03028" y="228600"/>
            <a:ext cx="3354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Test H5Dwrite_multi with 4000 processes  (functional test)</a:t>
            </a:r>
            <a:endParaRPr lang="en-US" sz="10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447595"/>
              </p:ext>
            </p:extLst>
          </p:nvPr>
        </p:nvGraphicFramePr>
        <p:xfrm>
          <a:off x="294168" y="3352800"/>
          <a:ext cx="83058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/>
                <a:gridCol w="2057400"/>
                <a:gridCol w="1676400"/>
                <a:gridCol w="1752600"/>
                <a:gridCol w="182880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512000, 2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(on 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All processes write to all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. NEW (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 – Max/Min time)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4000procs</a:t>
                      </a:r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CONTIG</a:t>
                      </a:r>
                      <a:r>
                        <a:rPr lang="en-US" sz="10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850.971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1.161 – 27.350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31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21.059 – 31.807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20.344 – 20.351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876.464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50.730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17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4000procs</a:t>
                      </a:r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CHUNK</a:t>
                      </a:r>
                      <a:r>
                        <a:rPr lang="en-US" sz="1000" baseline="0" dirty="0" smtClean="0"/>
                        <a:t> 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(10chunks)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836.984</a:t>
                      </a:r>
                      <a:r>
                        <a:rPr lang="en-US" sz="1000" baseline="0" dirty="0" smtClean="0"/>
                        <a:t>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3.918 – 19.646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42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23.024 – 53.734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20.449 – 20.454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893.966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43.414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20 times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3028" y="2913221"/>
            <a:ext cx="415378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Test H5Dwrite_multi with 4000 processes  (functional &amp; comparison test)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952369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TEST on </a:t>
            </a:r>
            <a:r>
              <a:rPr lang="en-US" sz="2800" dirty="0" smtClean="0"/>
              <a:t>Hopper</a:t>
            </a:r>
            <a:endParaRPr lang="en-US" sz="2800" dirty="0" smtClean="0"/>
          </a:p>
          <a:p>
            <a:r>
              <a:rPr lang="en-US" sz="2800" dirty="0" smtClean="0"/>
              <a:t>TEST </a:t>
            </a:r>
            <a:r>
              <a:rPr lang="en-US" sz="2800" dirty="0"/>
              <a:t>type: </a:t>
            </a:r>
            <a:r>
              <a:rPr lang="en-US" sz="2800" dirty="0" smtClean="0"/>
              <a:t>“All </a:t>
            </a:r>
            <a:r>
              <a:rPr lang="en-US" sz="2800" dirty="0"/>
              <a:t>processes write to all datasets</a:t>
            </a:r>
            <a:r>
              <a:rPr lang="en-US" sz="2800" dirty="0" smtClean="0"/>
              <a:t>.” </a:t>
            </a:r>
          </a:p>
          <a:p>
            <a:r>
              <a:rPr lang="en-US" sz="2800" dirty="0" smtClean="0"/>
              <a:t>Following 2 slides </a:t>
            </a:r>
            <a:r>
              <a:rPr lang="en-US" sz="2800" dirty="0"/>
              <a:t>shows </a:t>
            </a:r>
            <a:r>
              <a:rPr lang="en-US" sz="2800" dirty="0" smtClean="0"/>
              <a:t>performance test results on HOPPER with 2k/4k processes with more datasets (each </a:t>
            </a:r>
            <a:r>
              <a:rPr lang="en-US" sz="2800" dirty="0" err="1" smtClean="0"/>
              <a:t>contig</a:t>
            </a:r>
            <a:r>
              <a:rPr lang="en-US" sz="2800" dirty="0" smtClean="0"/>
              <a:t>/chunked).</a:t>
            </a:r>
          </a:p>
          <a:p>
            <a:r>
              <a:rPr lang="en-US" sz="2800" dirty="0" smtClean="0"/>
              <a:t>Purpose for testing stability with larger scale with more datasets and more chunks.</a:t>
            </a:r>
          </a:p>
          <a:p>
            <a:r>
              <a:rPr lang="en-US" sz="2800" dirty="0" smtClean="0"/>
              <a:t>Also shows comparisons between ‘H5Dwrite’ and ‘H5Dwrite_multi’ for 2000 processes.</a:t>
            </a:r>
          </a:p>
          <a:p>
            <a:r>
              <a:rPr lang="en-US" sz="2800" dirty="0"/>
              <a:t>Expect </a:t>
            </a:r>
            <a:r>
              <a:rPr lang="en-US" sz="2800" dirty="0" smtClean="0"/>
              <a:t>better </a:t>
            </a:r>
            <a:r>
              <a:rPr lang="en-US" sz="2800" dirty="0"/>
              <a:t>performance </a:t>
            </a:r>
            <a:r>
              <a:rPr lang="en-US" sz="2800" dirty="0" smtClean="0"/>
              <a:t>for </a:t>
            </a:r>
            <a:r>
              <a:rPr lang="en-US" sz="2800" dirty="0"/>
              <a:t>‘H5Dwrite_multi</a:t>
            </a:r>
            <a:r>
              <a:rPr lang="en-US" sz="2800" dirty="0" smtClean="0"/>
              <a:t>’ over </a:t>
            </a:r>
            <a:r>
              <a:rPr lang="en-US" sz="2800" dirty="0"/>
              <a:t>‘H5Dwrite</a:t>
            </a:r>
            <a:r>
              <a:rPr lang="en-US" sz="2800" dirty="0" smtClean="0"/>
              <a:t>’, and did.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9060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3028" y="586740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03028" y="228600"/>
            <a:ext cx="415378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Test H5Dwrite_multi with 2000 processes / 300dsets  (functional test)</a:t>
            </a:r>
            <a:endParaRPr lang="en-US" sz="10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98029"/>
              </p:ext>
            </p:extLst>
          </p:nvPr>
        </p:nvGraphicFramePr>
        <p:xfrm>
          <a:off x="304800" y="685800"/>
          <a:ext cx="83058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/>
                <a:gridCol w="2057400"/>
                <a:gridCol w="1676400"/>
                <a:gridCol w="1752600"/>
                <a:gridCol w="182880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512000, 2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(on 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All processes write to all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. NEW (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 – Max/Min time)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2000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300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CONTIG</a:t>
                      </a:r>
                      <a:r>
                        <a:rPr lang="en-US" sz="10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4012.661 sec    (66m.)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6.832 – 22.547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178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10.713 – 21.458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10.625 – 10.629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4037.097 sec   (67m17)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36.254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111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2000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300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CHUNK</a:t>
                      </a:r>
                      <a:r>
                        <a:rPr lang="en-US" sz="1000" baseline="0" dirty="0" smtClean="0"/>
                        <a:t> 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(10 chunks)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3774.168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23.412 – 34.146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110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10.505 – 16.264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11.194 – 11.199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3796.485 sec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49.937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76 times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22114"/>
              </p:ext>
            </p:extLst>
          </p:nvPr>
        </p:nvGraphicFramePr>
        <p:xfrm>
          <a:off x="303028" y="3581400"/>
          <a:ext cx="8305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/>
                <a:gridCol w="2057400"/>
                <a:gridCol w="1676400"/>
                <a:gridCol w="1752600"/>
                <a:gridCol w="182880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128,000,000, 500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(on 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All processes write to all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. NEW (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 – Max/Min time)</a:t>
                      </a:r>
                    </a:p>
                    <a:p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Test for handling 1,000,000 pieces.  0.5milion chunks per dataset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2000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2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CHUNK</a:t>
                      </a:r>
                      <a:r>
                        <a:rPr lang="en-US" sz="1000" baseline="0" dirty="0" smtClean="0"/>
                        <a:t> 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(1M chunks)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55.791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25.078 – 51.092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10.878 – 36.585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12.623 – 12.626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124.918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95.715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3028" y="3124200"/>
            <a:ext cx="53357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Test H5Dwrite_multi with 2000 processes / 2dsets /  1000,000 chunks / 1GB file  (functional test)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712141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3028" y="586740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03028" y="228600"/>
            <a:ext cx="415378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Test H5Dwrite_multi with 4000 processes / 500dsets  (functional test)</a:t>
            </a:r>
            <a:endParaRPr lang="en-US" sz="10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757067"/>
              </p:ext>
            </p:extLst>
          </p:nvPr>
        </p:nvGraphicFramePr>
        <p:xfrm>
          <a:off x="304800" y="1066800"/>
          <a:ext cx="83058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/>
                <a:gridCol w="2057400"/>
                <a:gridCol w="1676400"/>
                <a:gridCol w="1752600"/>
                <a:gridCol w="182880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512000, 2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(on 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All processes write to all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. NEW (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 – Max/Min time)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4000procs</a:t>
                      </a:r>
                    </a:p>
                    <a:p>
                      <a:r>
                        <a:rPr lang="en-US" sz="1000" dirty="0" smtClean="0"/>
                        <a:t>500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CONTIG</a:t>
                      </a:r>
                      <a:r>
                        <a:rPr lang="en-US" sz="10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17.782 – 43.503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21.346 – 21.373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60.923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4000procs</a:t>
                      </a:r>
                    </a:p>
                    <a:p>
                      <a:r>
                        <a:rPr lang="en-US" sz="1000" dirty="0" smtClean="0"/>
                        <a:t>500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CHUNK</a:t>
                      </a:r>
                      <a:r>
                        <a:rPr lang="en-US" sz="1000" baseline="0" dirty="0" smtClean="0"/>
                        <a:t> 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(10 chunks)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46.687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– 67.399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21.240 – 21.246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96.411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806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TEST on </a:t>
            </a:r>
            <a:r>
              <a:rPr lang="en-US" sz="2800" dirty="0" smtClean="0"/>
              <a:t>Hopper</a:t>
            </a:r>
            <a:endParaRPr lang="en-US" sz="2800" dirty="0" smtClean="0"/>
          </a:p>
          <a:p>
            <a:r>
              <a:rPr lang="en-US" sz="2800" dirty="0" smtClean="0"/>
              <a:t>TEST </a:t>
            </a:r>
            <a:r>
              <a:rPr lang="en-US" sz="2800" dirty="0"/>
              <a:t>type: </a:t>
            </a:r>
            <a:r>
              <a:rPr lang="en-US" sz="2800" dirty="0" smtClean="0"/>
              <a:t>Single process </a:t>
            </a:r>
            <a:r>
              <a:rPr lang="en-US" sz="2800" dirty="0"/>
              <a:t>write to all datasets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Following 8 slides </a:t>
            </a:r>
            <a:r>
              <a:rPr lang="en-US" sz="2800" dirty="0"/>
              <a:t>shows </a:t>
            </a:r>
            <a:r>
              <a:rPr lang="en-US" sz="2800" dirty="0" smtClean="0"/>
              <a:t>performance test results on HOPPER with multiple datasets (each </a:t>
            </a:r>
            <a:r>
              <a:rPr lang="en-US" sz="2800" dirty="0" err="1" smtClean="0"/>
              <a:t>contig</a:t>
            </a:r>
            <a:r>
              <a:rPr lang="en-US" sz="2800" dirty="0" smtClean="0"/>
              <a:t>/chunked)</a:t>
            </a:r>
          </a:p>
          <a:p>
            <a:r>
              <a:rPr lang="en-US" sz="2800" dirty="0" smtClean="0"/>
              <a:t>Shows “Table &amp; Chart” as a pair slides</a:t>
            </a:r>
          </a:p>
          <a:p>
            <a:r>
              <a:rPr lang="en-US" sz="2800" dirty="0" smtClean="0"/>
              <a:t>Also shows comparisons between ‘H5Dwrite’ and ‘H5Dwrite_multi’</a:t>
            </a:r>
          </a:p>
          <a:p>
            <a:r>
              <a:rPr lang="en-US" sz="2800" dirty="0"/>
              <a:t>Expect </a:t>
            </a:r>
            <a:r>
              <a:rPr lang="en-US" sz="2800" dirty="0" smtClean="0"/>
              <a:t>better </a:t>
            </a:r>
            <a:r>
              <a:rPr lang="en-US" sz="2800" dirty="0"/>
              <a:t>performance </a:t>
            </a:r>
            <a:r>
              <a:rPr lang="en-US" sz="2800" dirty="0" smtClean="0"/>
              <a:t>for </a:t>
            </a:r>
            <a:r>
              <a:rPr lang="en-US" sz="2800" dirty="0"/>
              <a:t>‘H5Dwrite_multi</a:t>
            </a:r>
            <a:r>
              <a:rPr lang="en-US" sz="2800" dirty="0" smtClean="0"/>
              <a:t>’ over </a:t>
            </a:r>
            <a:r>
              <a:rPr lang="en-US" sz="2800" dirty="0"/>
              <a:t>‘H5Dwrite</a:t>
            </a:r>
            <a:r>
              <a:rPr lang="en-US" sz="2800" dirty="0" smtClean="0"/>
              <a:t>’, and did.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7975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3028" y="5799961"/>
            <a:ext cx="8307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 elapse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15893" y="838200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  (1 process, 1 node )</a:t>
            </a:r>
          </a:p>
          <a:p>
            <a:r>
              <a:rPr lang="en-US" sz="1200" b="1" dirty="0" smtClean="0"/>
              <a:t>CHUNKED Datasets   (1MB per dataset)</a:t>
            </a:r>
            <a:endParaRPr lang="en-US" sz="12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208151"/>
              </p:ext>
            </p:extLst>
          </p:nvPr>
        </p:nvGraphicFramePr>
        <p:xfrm>
          <a:off x="315893" y="1600200"/>
          <a:ext cx="8382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91"/>
                <a:gridCol w="1054460"/>
                <a:gridCol w="2227649"/>
                <a:gridCol w="2017889"/>
                <a:gridCol w="2173111"/>
              </a:tblGrid>
              <a:tr h="15240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256000,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CHUNK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25600, 1MB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, Float type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(on Hopper – 1process,1node)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(200MB)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6.417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0.598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1,073%   (10times)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0:09.21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0:02.64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400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(400MB)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12.238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1.190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1,028%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0:15.66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0:03.69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800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(800 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30.283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3.116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972%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0:33.09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0:08.51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(1.2GB)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55.248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4.738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1,166%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00:57.85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0:11.93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1600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(1.6GB)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60.295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7.507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803%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1:04.89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0:15.87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578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6508807"/>
              </p:ext>
            </p:extLst>
          </p:nvPr>
        </p:nvGraphicFramePr>
        <p:xfrm>
          <a:off x="609600" y="838200"/>
          <a:ext cx="78486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023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903182"/>
              </p:ext>
            </p:extLst>
          </p:nvPr>
        </p:nvGraphicFramePr>
        <p:xfrm>
          <a:off x="304800" y="533400"/>
          <a:ext cx="845819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154"/>
                <a:gridCol w="1064046"/>
                <a:gridCol w="1981200"/>
                <a:gridCol w="1981200"/>
                <a:gridCol w="2514598"/>
              </a:tblGrid>
              <a:tr h="15240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8096 processes,  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: 50, Size: 10,665,984 (40MB)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 CONTIG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(on intrepid)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6">
                  <a:txBody>
                    <a:bodyPr/>
                    <a:lstStyle/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 raw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13.543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1.248 – 2.085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6.5 times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r>
                        <a:rPr lang="en-US" sz="1000" dirty="0" smtClean="0"/>
                        <a:t>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4.110 – 4.392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3.262 –</a:t>
                      </a:r>
                      <a:r>
                        <a:rPr lang="en-US" sz="1000" baseline="0" dirty="0" smtClean="0"/>
                        <a:t> 3.346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14.040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1.569 – 2.184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6.4 times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r>
                        <a:rPr lang="en-US" sz="1000" baseline="0" dirty="0" smtClean="0"/>
                        <a:t>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3.038 – 3.285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3.063 – 3.134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13.053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0.788 – </a:t>
                      </a:r>
                      <a:r>
                        <a:rPr lang="en-US" sz="1000" baseline="0" dirty="0" smtClean="0"/>
                        <a:t>1.549</a:t>
                      </a: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/>
                        <a:t>8.4 times</a:t>
                      </a:r>
                      <a:endParaRPr lang="en-US" sz="1000" b="1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r>
                        <a:rPr lang="en-US" sz="1000" dirty="0" smtClean="0"/>
                        <a:t>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2.545 – 2.828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4.446 – 4.562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28" y="555374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643142"/>
              </p:ext>
            </p:extLst>
          </p:nvPr>
        </p:nvGraphicFramePr>
        <p:xfrm>
          <a:off x="303028" y="2819400"/>
          <a:ext cx="845819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154"/>
                <a:gridCol w="1064046"/>
                <a:gridCol w="1981200"/>
                <a:gridCol w="1981200"/>
                <a:gridCol w="2514598"/>
              </a:tblGrid>
              <a:tr h="15240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8096 processes, 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: 50, Size: 10,665,984 (40MB)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 CHUNK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(on intrepid)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6">
                  <a:txBody>
                    <a:bodyPr/>
                    <a:lstStyle/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 raw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11.243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2.692 – 4.317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2.6 times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r>
                        <a:rPr lang="en-US" sz="1000" dirty="0" smtClean="0"/>
                        <a:t>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9.429 – 10.074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10.150 – 10.226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12.293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2.857 – 4.250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 times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r>
                        <a:rPr lang="en-US" sz="1000" baseline="0" dirty="0" smtClean="0"/>
                        <a:t>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6.728</a:t>
                      </a:r>
                      <a:r>
                        <a:rPr lang="en-US" sz="1000" baseline="0" dirty="0" smtClean="0"/>
                        <a:t> – 7.602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10.797 – 10.796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12.933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3.066 – 4.085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/>
                        <a:t>3.2 times</a:t>
                      </a:r>
                      <a:endParaRPr lang="en-US" sz="1000" b="1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r>
                        <a:rPr lang="en-US" sz="1000" dirty="0" smtClean="0"/>
                        <a:t>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8.626 – 9.407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7.754 – 7.823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272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3028" y="5799961"/>
            <a:ext cx="8307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 elapse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15893" y="838200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  (1 process, 1 node )</a:t>
            </a:r>
          </a:p>
          <a:p>
            <a:r>
              <a:rPr lang="en-US" sz="1200" b="1" dirty="0" smtClean="0"/>
              <a:t>CHUNKED Datasets  (1MB per dataset)</a:t>
            </a:r>
            <a:endParaRPr lang="en-US" sz="12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969985"/>
              </p:ext>
            </p:extLst>
          </p:nvPr>
        </p:nvGraphicFramePr>
        <p:xfrm>
          <a:off x="304800" y="1676400"/>
          <a:ext cx="8305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629"/>
                <a:gridCol w="1044874"/>
                <a:gridCol w="1945503"/>
                <a:gridCol w="1945503"/>
                <a:gridCol w="246929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256000, CONTIG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1MB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Float type, (on Hopper – 1process, 1node)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400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(400MB)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12.837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1.504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845%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0:15.33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0:02.92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800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(800MB)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26.143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2.680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975%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0:28.44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0:04.29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(1.2GB)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39.429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3.371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1,170%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0:42.58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0:05.78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1600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(1.6GB)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53.239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4.926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1,080%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0:54.25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0:06.92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2000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(2GB)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69.818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6.023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1,160%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1:10.51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0:08.16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580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4105231"/>
              </p:ext>
            </p:extLst>
          </p:nvPr>
        </p:nvGraphicFramePr>
        <p:xfrm>
          <a:off x="609600" y="990600"/>
          <a:ext cx="76962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58021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344826"/>
              </p:ext>
            </p:extLst>
          </p:nvPr>
        </p:nvGraphicFramePr>
        <p:xfrm>
          <a:off x="304800" y="1600200"/>
          <a:ext cx="8382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91"/>
                <a:gridCol w="1054460"/>
                <a:gridCol w="2227649"/>
                <a:gridCol w="2017889"/>
                <a:gridCol w="2173111"/>
              </a:tblGrid>
              <a:tr h="15240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200,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CHUNK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20 , Float type  (on Hopper – 1process,1node)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 raw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1.585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0.040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40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0:02.55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0:01.04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3.172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0.060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52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0:04.13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0:01.07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6.340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0.105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60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0:07.43 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0:01.11 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400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12.682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0.231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55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0:13.86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0:01.34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800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25.335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0.688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37</a:t>
                      </a:r>
                      <a:r>
                        <a:rPr lang="en-US" sz="1000" baseline="0" dirty="0" smtClean="0"/>
                        <a:t> times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0:26.68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0:02.11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3028" y="5799961"/>
            <a:ext cx="8307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 elapse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15893" y="838200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  (1 process, 1 node )</a:t>
            </a:r>
          </a:p>
          <a:p>
            <a:r>
              <a:rPr lang="en-US" sz="1200" b="1" dirty="0" smtClean="0"/>
              <a:t>CHUNKED Datasets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00705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1368309"/>
              </p:ext>
            </p:extLst>
          </p:nvPr>
        </p:nvGraphicFramePr>
        <p:xfrm>
          <a:off x="457200" y="914400"/>
          <a:ext cx="80010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1164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003825"/>
              </p:ext>
            </p:extLst>
          </p:nvPr>
        </p:nvGraphicFramePr>
        <p:xfrm>
          <a:off x="304800" y="1447800"/>
          <a:ext cx="8305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629"/>
                <a:gridCol w="1044874"/>
                <a:gridCol w="1945503"/>
                <a:gridCol w="1945503"/>
                <a:gridCol w="246929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200, CONTIG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, Float type  (on Hopper – 1process, 1node)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400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12.758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0.040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318 times   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0:13.78 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0:01.73 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800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25.506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0.048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531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0:26.75 </a:t>
                      </a:r>
                      <a:r>
                        <a:rPr lang="en-US" sz="1000" dirty="0" smtClean="0"/>
                        <a:t>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0:01.20 </a:t>
                      </a:r>
                      <a:r>
                        <a:rPr lang="en-US" sz="1000" dirty="0" smtClean="0"/>
                        <a:t>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1600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51.531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0.101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510 times 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0:52.85 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0:01.21 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3200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111.702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0.165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676 times 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1:53.24 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0:01.61 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6400 </a:t>
                      </a:r>
                      <a:r>
                        <a:rPr lang="en-US" sz="1000" dirty="0" err="1" smtClean="0"/>
                        <a:t>Dset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213.560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0.252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802 times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3:35.67 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0:02.03 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5893" y="838200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  (1 process, 1 node )</a:t>
            </a:r>
          </a:p>
          <a:p>
            <a:r>
              <a:rPr lang="en-US" sz="1200" b="1" dirty="0" smtClean="0"/>
              <a:t>CONTIGUOUS Datasets</a:t>
            </a:r>
            <a:endParaRPr 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3028" y="5799961"/>
            <a:ext cx="8307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 elapse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11164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1891508"/>
              </p:ext>
            </p:extLst>
          </p:nvPr>
        </p:nvGraphicFramePr>
        <p:xfrm>
          <a:off x="457200" y="762000"/>
          <a:ext cx="8077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1760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TEST on </a:t>
            </a:r>
            <a:r>
              <a:rPr lang="en-US" sz="2800" dirty="0" smtClean="0"/>
              <a:t>Hopper</a:t>
            </a:r>
            <a:endParaRPr lang="en-US" sz="2800" dirty="0" smtClean="0"/>
          </a:p>
          <a:p>
            <a:r>
              <a:rPr lang="en-US" sz="2800" dirty="0" smtClean="0"/>
              <a:t>TEST </a:t>
            </a:r>
            <a:r>
              <a:rPr lang="en-US" sz="2800" dirty="0"/>
              <a:t>type: </a:t>
            </a:r>
            <a:r>
              <a:rPr lang="en-US" sz="2800" dirty="0" smtClean="0"/>
              <a:t> 6 processes </a:t>
            </a:r>
            <a:r>
              <a:rPr lang="en-US" sz="2800" dirty="0"/>
              <a:t>write to all datasets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Following 4 slides </a:t>
            </a:r>
            <a:r>
              <a:rPr lang="en-US" sz="2800" dirty="0"/>
              <a:t>shows </a:t>
            </a:r>
            <a:r>
              <a:rPr lang="en-US" sz="2800" dirty="0" smtClean="0"/>
              <a:t>performance test results on HOPPER with multiple datasets (each </a:t>
            </a:r>
            <a:r>
              <a:rPr lang="en-US" sz="2800" dirty="0" err="1" smtClean="0"/>
              <a:t>contig</a:t>
            </a:r>
            <a:r>
              <a:rPr lang="en-US" sz="2800" dirty="0" smtClean="0"/>
              <a:t>/chunked)</a:t>
            </a:r>
          </a:p>
          <a:p>
            <a:r>
              <a:rPr lang="en-US" sz="2800" dirty="0" smtClean="0"/>
              <a:t>Shows “Table &amp; Chart” as a pair slides</a:t>
            </a:r>
          </a:p>
          <a:p>
            <a:r>
              <a:rPr lang="en-US" sz="2800" dirty="0" smtClean="0"/>
              <a:t>Also shows comparisons between ‘H5Dwrite’ and ‘H5Dwrite_multi’</a:t>
            </a:r>
          </a:p>
          <a:p>
            <a:r>
              <a:rPr lang="en-US" sz="2800" dirty="0"/>
              <a:t>Expect </a:t>
            </a:r>
            <a:r>
              <a:rPr lang="en-US" sz="2800" dirty="0" smtClean="0"/>
              <a:t>better </a:t>
            </a:r>
            <a:r>
              <a:rPr lang="en-US" sz="2800" dirty="0"/>
              <a:t>performance </a:t>
            </a:r>
            <a:r>
              <a:rPr lang="en-US" sz="2800" dirty="0" smtClean="0"/>
              <a:t>for </a:t>
            </a:r>
            <a:r>
              <a:rPr lang="en-US" sz="2800" dirty="0"/>
              <a:t>‘H5Dwrite_multi</a:t>
            </a:r>
            <a:r>
              <a:rPr lang="en-US" sz="2800" dirty="0" smtClean="0"/>
              <a:t>’ over </a:t>
            </a:r>
            <a:r>
              <a:rPr lang="en-US" sz="2800" dirty="0"/>
              <a:t>‘H5Dwrite</a:t>
            </a:r>
            <a:r>
              <a:rPr lang="en-US" sz="2800" dirty="0" smtClean="0"/>
              <a:t>’, and did.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10077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11737"/>
              </p:ext>
            </p:extLst>
          </p:nvPr>
        </p:nvGraphicFramePr>
        <p:xfrm>
          <a:off x="303028" y="1600200"/>
          <a:ext cx="8382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91"/>
                <a:gridCol w="1054460"/>
                <a:gridCol w="2227649"/>
                <a:gridCol w="2017889"/>
                <a:gridCol w="2173111"/>
              </a:tblGrid>
              <a:tr h="152400"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200,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CHUNK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20 , Float type  ( on Hopper – 6processes  (2process each over 3node))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 raw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9.870 - 19.292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0.044 - 0.081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224 -</a:t>
                      </a:r>
                      <a:r>
                        <a:rPr lang="en-US" sz="1000" baseline="0" dirty="0" smtClean="0"/>
                        <a:t>  238 times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0:35.45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0:01.35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22.620 - 46.939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0.082 - 0.115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275</a:t>
                      </a:r>
                      <a:r>
                        <a:rPr lang="en-US" sz="1000" baseline="0" dirty="0" smtClean="0"/>
                        <a:t> -  408 times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1:08.35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0:02.15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34.187 - 80.319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0.108 -  0.141sec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316 -  569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2:15.05 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0:01.64 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400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82.837 - 171.793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0.259 -  0.296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319 -  580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4:31.32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0:01.80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800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154.203 - 272.157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0.858 - 0.934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180 -  291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6:32.83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0:03.36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5893" y="838200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  (6 processes , 3 nodes 2processes  each)</a:t>
            </a:r>
          </a:p>
          <a:p>
            <a:r>
              <a:rPr lang="en-US" sz="1200" b="1" dirty="0" smtClean="0"/>
              <a:t>CHUNKED Datasets</a:t>
            </a:r>
            <a:endParaRPr 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3028" y="5799961"/>
            <a:ext cx="8307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 elapse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2509" y="4800600"/>
            <a:ext cx="830757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The results from H5Dwrite() seems much slower , probably because memory and file spaces are selected all per process IO., thus each process perform write IO redundantly.  </a:t>
            </a:r>
          </a:p>
        </p:txBody>
      </p:sp>
    </p:spTree>
    <p:extLst>
      <p:ext uri="{BB962C8B-B14F-4D97-AF65-F5344CB8AC3E}">
        <p14:creationId xmlns:p14="http://schemas.microsoft.com/office/powerpoint/2010/main" val="2611164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065886"/>
              </p:ext>
            </p:extLst>
          </p:nvPr>
        </p:nvGraphicFramePr>
        <p:xfrm>
          <a:off x="381000" y="914400"/>
          <a:ext cx="83058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11644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831338"/>
              </p:ext>
            </p:extLst>
          </p:nvPr>
        </p:nvGraphicFramePr>
        <p:xfrm>
          <a:off x="316779" y="1752600"/>
          <a:ext cx="8305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629"/>
                <a:gridCol w="1044874"/>
                <a:gridCol w="1945503"/>
                <a:gridCol w="1945503"/>
                <a:gridCol w="2469291"/>
              </a:tblGrid>
              <a:tr h="243840"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200, CONTIG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, Float type  ( on Hopper – 6processes  (2process each over 3node))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400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26.716 - 31.684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0.043 -  0.086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368 - 621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0:33.19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0:01.47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800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51.623 - 51.728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0.058 -  0.111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466 - 890 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0:53.41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0:01.59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1600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110.794 -  111.280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0.085 -  0.135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824 – 1303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1:58.09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0:01.71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3200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213.682 - 223.493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0.133 -  0.181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1234 - 1606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3:45.76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0:02.01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6400 </a:t>
                      </a:r>
                      <a:r>
                        <a:rPr lang="en-US" sz="1000" dirty="0" err="1" smtClean="0"/>
                        <a:t>Dset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424.471 - 429.848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0.589 -  0.625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687 - 720  times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7:18.95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0:02.97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5893" y="838200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  (6 processes , 3 nodes 2processes  each)</a:t>
            </a:r>
          </a:p>
          <a:p>
            <a:r>
              <a:rPr lang="en-US" sz="1200" b="1" dirty="0" smtClean="0"/>
              <a:t>CONTIGUOUS Datasets</a:t>
            </a:r>
            <a:endParaRPr 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3028" y="5799961"/>
            <a:ext cx="8307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 elapse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52509" y="4800600"/>
            <a:ext cx="830757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The results from H5Dwrite() seems much slower , probably because memory and file spaces are selected all per process IO., thus each process perform write IO redundantly.  </a:t>
            </a:r>
          </a:p>
        </p:txBody>
      </p:sp>
    </p:spTree>
    <p:extLst>
      <p:ext uri="{BB962C8B-B14F-4D97-AF65-F5344CB8AC3E}">
        <p14:creationId xmlns:p14="http://schemas.microsoft.com/office/powerpoint/2010/main" val="304176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805638"/>
              </p:ext>
            </p:extLst>
          </p:nvPr>
        </p:nvGraphicFramePr>
        <p:xfrm>
          <a:off x="304800" y="533400"/>
          <a:ext cx="845819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154"/>
                <a:gridCol w="1064046"/>
                <a:gridCol w="1981200"/>
                <a:gridCol w="1981200"/>
                <a:gridCol w="2514598"/>
              </a:tblGrid>
              <a:tr h="15240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32,384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processes,  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: 50, Size: 10,665,984 (40MB)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 CONTIG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(on intrepid)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6">
                  <a:txBody>
                    <a:bodyPr/>
                    <a:lstStyle/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 raw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14.117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0.074 – 2.496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5.7 times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r>
                        <a:rPr lang="en-US" sz="1000" dirty="0" smtClean="0"/>
                        <a:t>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18.359  -  18.873 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18.272 – 18.905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13.272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0.075 – 1.627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8.2 times</a:t>
                      </a:r>
                      <a:endParaRPr lang="en-US" sz="1000" b="1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r>
                        <a:rPr lang="en-US" sz="1000" baseline="0" dirty="0" smtClean="0"/>
                        <a:t>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18.426  -  19.260 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16.194 – 16.508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13.468 sec</a:t>
                      </a: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0.072 – 1.737 sec</a:t>
                      </a: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7.8 times</a:t>
                      </a: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r>
                        <a:rPr lang="en-US" sz="1000" dirty="0" smtClean="0"/>
                        <a:t>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20.996  -  21.300 sec</a:t>
                      </a: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17.308 – 17.686 sec</a:t>
                      </a: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28" y="555374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113013"/>
              </p:ext>
            </p:extLst>
          </p:nvPr>
        </p:nvGraphicFramePr>
        <p:xfrm>
          <a:off x="303028" y="2819400"/>
          <a:ext cx="845819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154"/>
                <a:gridCol w="1064046"/>
                <a:gridCol w="1981200"/>
                <a:gridCol w="1981200"/>
                <a:gridCol w="2514598"/>
              </a:tblGrid>
              <a:tr h="15240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32,384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processes, 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: 50, Size: 10,665,984 (40MB)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 CHUNK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(on intrepid)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6">
                  <a:txBody>
                    <a:bodyPr/>
                    <a:lstStyle/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 raw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14.232 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0.092  -  3.111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4.6 times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r>
                        <a:rPr lang="en-US" sz="1000" dirty="0" smtClean="0"/>
                        <a:t>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23.721  -  24.687 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24.530 </a:t>
                      </a:r>
                      <a:r>
                        <a:rPr lang="en-US" sz="1000" baseline="0" dirty="0" smtClean="0"/>
                        <a:t> -  24.596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15.525 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0.094  -  2.246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7 times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r>
                        <a:rPr lang="en-US" sz="1000" baseline="0" dirty="0" smtClean="0"/>
                        <a:t>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21.674  -  22.534 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22.098  -  22.166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18.852  sec</a:t>
                      </a: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0.094  -  2.358  sec</a:t>
                      </a: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/>
                        <a:t>8 times</a:t>
                      </a:r>
                      <a:endParaRPr lang="en-US" sz="1000" b="1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r>
                        <a:rPr lang="en-US" sz="1000" dirty="0" smtClean="0"/>
                        <a:t>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19.466  -  20.574  sec</a:t>
                      </a: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24.003  -  24.091 sec</a:t>
                      </a: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6163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5412414"/>
              </p:ext>
            </p:extLst>
          </p:nvPr>
        </p:nvGraphicFramePr>
        <p:xfrm>
          <a:off x="533400" y="914400"/>
          <a:ext cx="81534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17600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TEST on </a:t>
            </a:r>
            <a:r>
              <a:rPr lang="en-US" sz="2800" dirty="0" smtClean="0"/>
              <a:t>Wallaby</a:t>
            </a:r>
            <a:endParaRPr lang="en-US" sz="2800" dirty="0" smtClean="0"/>
          </a:p>
          <a:p>
            <a:r>
              <a:rPr lang="en-US" sz="2800" dirty="0" smtClean="0"/>
              <a:t>TEST </a:t>
            </a:r>
            <a:r>
              <a:rPr lang="en-US" sz="2800" dirty="0"/>
              <a:t>type: </a:t>
            </a:r>
            <a:r>
              <a:rPr lang="en-US" sz="2800" dirty="0" smtClean="0"/>
              <a:t>Single process </a:t>
            </a:r>
            <a:r>
              <a:rPr lang="en-US" sz="2800" dirty="0"/>
              <a:t>write to all datasets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Following 4 slides </a:t>
            </a:r>
            <a:r>
              <a:rPr lang="en-US" sz="2800" dirty="0"/>
              <a:t>shows </a:t>
            </a:r>
            <a:r>
              <a:rPr lang="en-US" sz="2800" dirty="0" smtClean="0"/>
              <a:t>performance test results on Wallaby with multiple datasets (each </a:t>
            </a:r>
            <a:r>
              <a:rPr lang="en-US" sz="2800" dirty="0" err="1" smtClean="0"/>
              <a:t>contig</a:t>
            </a:r>
            <a:r>
              <a:rPr lang="en-US" sz="2800" dirty="0" smtClean="0"/>
              <a:t>/chunked).</a:t>
            </a:r>
          </a:p>
          <a:p>
            <a:r>
              <a:rPr lang="en-US" sz="2800" dirty="0" smtClean="0"/>
              <a:t>Shows “Table &amp; Chart” as a pair slides</a:t>
            </a:r>
          </a:p>
          <a:p>
            <a:r>
              <a:rPr lang="en-US" sz="2800" dirty="0" smtClean="0"/>
              <a:t>Also shows comparisons between ‘H5Dwrite’ and ‘H5Dwrite_multi’</a:t>
            </a:r>
          </a:p>
          <a:p>
            <a:r>
              <a:rPr lang="en-US" sz="2800" dirty="0"/>
              <a:t>Expect </a:t>
            </a:r>
            <a:r>
              <a:rPr lang="en-US" sz="2800" dirty="0" smtClean="0"/>
              <a:t>better </a:t>
            </a:r>
            <a:r>
              <a:rPr lang="en-US" sz="2800" dirty="0"/>
              <a:t>performance </a:t>
            </a:r>
            <a:r>
              <a:rPr lang="en-US" sz="2800" dirty="0" smtClean="0"/>
              <a:t>for </a:t>
            </a:r>
            <a:r>
              <a:rPr lang="en-US" sz="2800" dirty="0"/>
              <a:t>‘H5Dwrite_multi</a:t>
            </a:r>
            <a:r>
              <a:rPr lang="en-US" sz="2800" dirty="0" smtClean="0"/>
              <a:t>’ over </a:t>
            </a:r>
            <a:r>
              <a:rPr lang="en-US" sz="2800" dirty="0"/>
              <a:t>‘H5Dwrite</a:t>
            </a:r>
            <a:r>
              <a:rPr lang="en-US" sz="2800" dirty="0" smtClean="0"/>
              <a:t>’, and did.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58182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832111"/>
              </p:ext>
            </p:extLst>
          </p:nvPr>
        </p:nvGraphicFramePr>
        <p:xfrm>
          <a:off x="303028" y="1066800"/>
          <a:ext cx="845819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154"/>
                <a:gridCol w="1064046"/>
                <a:gridCol w="1981200"/>
                <a:gridCol w="1981200"/>
                <a:gridCol w="2514598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200, CONTIG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, Float type  (on Wallaby)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400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0.456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0.111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410%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real	0m0.957s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user	0m0.160s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sys	0m0.103s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real	0m0.746s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user	0m0.142s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sys	0m0.085s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132%</a:t>
                      </a: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800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0.901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0.051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1800%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real	0m2.004s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user	0m0.303s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sys	0m0.261s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real	0m1.408s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user	0m0.311s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sys	0m0.143s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142%</a:t>
                      </a: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1600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1.773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0.098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1809%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0m3.938s</a:t>
                      </a:r>
                    </a:p>
                    <a:p>
                      <a:r>
                        <a:rPr lang="en-US" sz="1000" dirty="0" smtClean="0"/>
                        <a:t>user	0m0.663s</a:t>
                      </a:r>
                    </a:p>
                    <a:p>
                      <a:r>
                        <a:rPr lang="en-US" sz="1000" dirty="0" smtClean="0"/>
                        <a:t>sys	0m0.550s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0m2.562s</a:t>
                      </a:r>
                    </a:p>
                    <a:p>
                      <a:r>
                        <a:rPr lang="en-US" sz="1000" dirty="0" smtClean="0"/>
                        <a:t>user	0m0.608s</a:t>
                      </a:r>
                    </a:p>
                    <a:p>
                      <a:r>
                        <a:rPr lang="en-US" sz="1000" dirty="0" smtClean="0"/>
                        <a:t>sys	0m0.291s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153%</a:t>
                      </a: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3200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3.425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0.176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1946%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0m7.702s</a:t>
                      </a:r>
                    </a:p>
                    <a:p>
                      <a:r>
                        <a:rPr lang="en-US" sz="1000" dirty="0" smtClean="0"/>
                        <a:t>user	0m1.210s</a:t>
                      </a:r>
                    </a:p>
                    <a:p>
                      <a:r>
                        <a:rPr lang="en-US" sz="1000" dirty="0" smtClean="0"/>
                        <a:t>sys	0m1.174s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0m4.947s</a:t>
                      </a:r>
                    </a:p>
                    <a:p>
                      <a:r>
                        <a:rPr lang="en-US" sz="1000" dirty="0" smtClean="0"/>
                        <a:t>user	0m1.183s</a:t>
                      </a:r>
                    </a:p>
                    <a:p>
                      <a:r>
                        <a:rPr lang="en-US" sz="1000" dirty="0" smtClean="0"/>
                        <a:t>sys	0m0.526s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155%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6400 </a:t>
                      </a:r>
                      <a:r>
                        <a:rPr lang="en-US" sz="1000" dirty="0" err="1" smtClean="0"/>
                        <a:t>Dset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7.704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0.632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1218%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0m17.170s</a:t>
                      </a:r>
                    </a:p>
                    <a:p>
                      <a:r>
                        <a:rPr lang="en-US" sz="1000" dirty="0" smtClean="0"/>
                        <a:t>user	0m2.599s</a:t>
                      </a:r>
                    </a:p>
                    <a:p>
                      <a:r>
                        <a:rPr lang="en-US" sz="1000" dirty="0" smtClean="0"/>
                        <a:t>sys	0m2.057s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0m9.760s</a:t>
                      </a:r>
                    </a:p>
                    <a:p>
                      <a:r>
                        <a:rPr lang="en-US" sz="1000" dirty="0" smtClean="0"/>
                        <a:t>user	0m2.463s</a:t>
                      </a:r>
                    </a:p>
                    <a:p>
                      <a:r>
                        <a:rPr lang="en-US" sz="1000" dirty="0" smtClean="0"/>
                        <a:t>sys	0m1.063s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175%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351710"/>
            <a:ext cx="5486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Performance Table – Multiple Contiguous Datasets Write comparison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3028" y="5799961"/>
            <a:ext cx="8307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 elapse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446975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6082904"/>
              </p:ext>
            </p:extLst>
          </p:nvPr>
        </p:nvGraphicFramePr>
        <p:xfrm>
          <a:off x="457200" y="838200"/>
          <a:ext cx="8305800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0600" y="351710"/>
            <a:ext cx="5486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Performance Chart – Multiple Contiguous Datasets Write comparison</a:t>
            </a:r>
          </a:p>
        </p:txBody>
      </p:sp>
    </p:spTree>
    <p:extLst>
      <p:ext uri="{BB962C8B-B14F-4D97-AF65-F5344CB8AC3E}">
        <p14:creationId xmlns:p14="http://schemas.microsoft.com/office/powerpoint/2010/main" val="4394531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47479"/>
              </p:ext>
            </p:extLst>
          </p:nvPr>
        </p:nvGraphicFramePr>
        <p:xfrm>
          <a:off x="381000" y="1066800"/>
          <a:ext cx="845819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154"/>
                <a:gridCol w="1064046"/>
                <a:gridCol w="1981200"/>
                <a:gridCol w="1981200"/>
                <a:gridCol w="2514598"/>
              </a:tblGrid>
              <a:tr h="15240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200,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CHUNK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20 , Float type  (on Wallaby)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 raw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0.555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0.076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730%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real	0m1.181s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user	0m0.067s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sys	0m0.191s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real	0m0.824s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user	0m0.068s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sys	0m0.088s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135%</a:t>
                      </a: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1.077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0.046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2340%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real	0m2.478s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user	0m0.129s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sys	0m0.356s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real	0m1.180s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user	0m0.074s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sys	0m0.119s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210%</a:t>
                      </a: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 2.103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0.143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1470%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real	0m4.792s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user	0m0.229s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sys	0m0.529s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real	0m2.831s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user	0m0.243s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sys	0m0.316s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170%</a:t>
                      </a: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400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4.246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0.291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1460%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0m9.711s</a:t>
                      </a:r>
                    </a:p>
                    <a:p>
                      <a:r>
                        <a:rPr lang="en-US" sz="1000" dirty="0" smtClean="0"/>
                        <a:t>user	0m0.455s</a:t>
                      </a:r>
                    </a:p>
                    <a:p>
                      <a:r>
                        <a:rPr lang="en-US" sz="1000" dirty="0" smtClean="0"/>
                        <a:t>sys	0m1.017s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0m5.522s</a:t>
                      </a:r>
                    </a:p>
                    <a:p>
                      <a:r>
                        <a:rPr lang="en-US" sz="1000" dirty="0" smtClean="0"/>
                        <a:t>user	0m0.489s</a:t>
                      </a:r>
                    </a:p>
                    <a:p>
                      <a:r>
                        <a:rPr lang="en-US" sz="1000" dirty="0" smtClean="0"/>
                        <a:t>sys	0m0.615s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175%</a:t>
                      </a: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800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8.340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820%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0m18.768s</a:t>
                      </a:r>
                    </a:p>
                    <a:p>
                      <a:r>
                        <a:rPr lang="en-US" sz="1000" dirty="0" smtClean="0"/>
                        <a:t>user	0m0.848s</a:t>
                      </a:r>
                    </a:p>
                    <a:p>
                      <a:r>
                        <a:rPr lang="en-US" sz="1000" dirty="0" smtClean="0"/>
                        <a:t>sys	0m2.299s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0m11.344s</a:t>
                      </a:r>
                    </a:p>
                    <a:p>
                      <a:r>
                        <a:rPr lang="en-US" sz="1000" dirty="0" smtClean="0"/>
                        <a:t>user	0m1.399s</a:t>
                      </a:r>
                    </a:p>
                    <a:p>
                      <a:r>
                        <a:rPr lang="en-US" sz="1000" dirty="0" smtClean="0"/>
                        <a:t>sys	0m1.393s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166%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351710"/>
            <a:ext cx="5486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Performance Table – Multiple Chunked Datasets Write comparison</a:t>
            </a:r>
          </a:p>
          <a:p>
            <a:r>
              <a:rPr lang="en-US" sz="1400" b="1" dirty="0" smtClean="0"/>
              <a:t>(dataset dim size 200 / chunk dim size 20)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3028" y="5799961"/>
            <a:ext cx="8307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 elapse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104205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4004485"/>
              </p:ext>
            </p:extLst>
          </p:nvPr>
        </p:nvGraphicFramePr>
        <p:xfrm>
          <a:off x="533400" y="990600"/>
          <a:ext cx="80010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0600" y="351710"/>
            <a:ext cx="5486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Performance Chart – Multiple Chunked Datasets Write comparison</a:t>
            </a:r>
          </a:p>
          <a:p>
            <a:r>
              <a:rPr lang="en-US" sz="1400" b="1" dirty="0" smtClean="0"/>
              <a:t>(dataset dim size 200 / chunk dim size 20)</a:t>
            </a:r>
          </a:p>
        </p:txBody>
      </p:sp>
    </p:spTree>
    <p:extLst>
      <p:ext uri="{BB962C8B-B14F-4D97-AF65-F5344CB8AC3E}">
        <p14:creationId xmlns:p14="http://schemas.microsoft.com/office/powerpoint/2010/main" val="396427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6375989"/>
              </p:ext>
            </p:extLst>
          </p:nvPr>
        </p:nvGraphicFramePr>
        <p:xfrm>
          <a:off x="685800" y="1524000"/>
          <a:ext cx="76962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5893" y="381000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</a:t>
            </a:r>
            <a:r>
              <a:rPr lang="en-US" sz="1200" b="1" dirty="0" smtClean="0"/>
              <a:t>Intrepid (BG/Q)</a:t>
            </a:r>
            <a:endParaRPr lang="en-US" sz="1200" b="1" dirty="0" smtClean="0"/>
          </a:p>
          <a:p>
            <a:r>
              <a:rPr lang="en-US" sz="1200" b="1" dirty="0" smtClean="0"/>
              <a:t>“All processes write to all </a:t>
            </a:r>
            <a:r>
              <a:rPr lang="en-US" sz="1200" b="1" dirty="0" err="1" smtClean="0"/>
              <a:t>dsets</a:t>
            </a:r>
            <a:r>
              <a:rPr lang="en-US" sz="1200" b="1" dirty="0" smtClean="0"/>
              <a:t>  (N </a:t>
            </a:r>
            <a:r>
              <a:rPr lang="en-US" sz="1200" b="1" dirty="0"/>
              <a:t>processes </a:t>
            </a:r>
            <a:r>
              <a:rPr lang="en-US" sz="1200" b="1" dirty="0" smtClean="0"/>
              <a:t>/  </a:t>
            </a:r>
            <a:r>
              <a:rPr lang="en-US" sz="1200" b="1" dirty="0" smtClean="0"/>
              <a:t>50 CONTIG </a:t>
            </a:r>
            <a:r>
              <a:rPr lang="en-US" sz="1200" b="1" dirty="0" err="1" smtClean="0"/>
              <a:t>dsets</a:t>
            </a:r>
            <a:r>
              <a:rPr lang="en-US" sz="1200" b="1" dirty="0" smtClean="0"/>
              <a:t> (40MB each) )</a:t>
            </a:r>
            <a:endParaRPr 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525294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7883239"/>
              </p:ext>
            </p:extLst>
          </p:nvPr>
        </p:nvGraphicFramePr>
        <p:xfrm>
          <a:off x="583479" y="1600200"/>
          <a:ext cx="77724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5893" y="380999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</a:t>
            </a:r>
            <a:r>
              <a:rPr lang="en-US" sz="1200" b="1" dirty="0" smtClean="0"/>
              <a:t>Intrepid (BG/Q)</a:t>
            </a:r>
            <a:endParaRPr lang="en-US" sz="1200" b="1" dirty="0" smtClean="0"/>
          </a:p>
          <a:p>
            <a:r>
              <a:rPr lang="en-US" sz="1200" b="1" dirty="0" smtClean="0"/>
              <a:t>“All processes write to all </a:t>
            </a:r>
            <a:r>
              <a:rPr lang="en-US" sz="1200" b="1" dirty="0" err="1" smtClean="0"/>
              <a:t>dsets</a:t>
            </a:r>
            <a:r>
              <a:rPr lang="en-US" sz="1200" b="1" dirty="0" smtClean="0"/>
              <a:t>  (N </a:t>
            </a:r>
            <a:r>
              <a:rPr lang="en-US" sz="1200" b="1" dirty="0"/>
              <a:t>processes </a:t>
            </a:r>
            <a:r>
              <a:rPr lang="en-US" sz="1200" b="1" dirty="0" smtClean="0"/>
              <a:t>/  </a:t>
            </a:r>
            <a:r>
              <a:rPr lang="en-US" sz="1200" b="1" dirty="0" smtClean="0"/>
              <a:t>50 CHUNKED </a:t>
            </a:r>
            <a:r>
              <a:rPr lang="en-US" sz="1200" b="1" dirty="0" err="1" smtClean="0"/>
              <a:t>dsets</a:t>
            </a:r>
            <a:r>
              <a:rPr lang="en-US" sz="1200" b="1" dirty="0" smtClean="0"/>
              <a:t> (40MB each) )</a:t>
            </a:r>
            <a:endParaRPr 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205442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TEST on Hopper</a:t>
            </a:r>
          </a:p>
          <a:p>
            <a:r>
              <a:rPr lang="en-US" sz="2800" dirty="0" smtClean="0"/>
              <a:t>TEST </a:t>
            </a:r>
            <a:r>
              <a:rPr lang="en-US" sz="2800" dirty="0"/>
              <a:t>type: All processes write to all datasets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Following 6 slides </a:t>
            </a:r>
            <a:r>
              <a:rPr lang="en-US" sz="2800" dirty="0"/>
              <a:t>shows </a:t>
            </a:r>
            <a:r>
              <a:rPr lang="en-US" sz="2800" dirty="0" smtClean="0"/>
              <a:t>performance test results on HOPPER with multiple processes up to 256 processes and multiple datasets (each </a:t>
            </a:r>
            <a:r>
              <a:rPr lang="en-US" sz="2800" dirty="0" err="1" smtClean="0"/>
              <a:t>contig</a:t>
            </a:r>
            <a:r>
              <a:rPr lang="en-US" sz="2800" dirty="0" smtClean="0"/>
              <a:t>/chunked)</a:t>
            </a:r>
          </a:p>
          <a:p>
            <a:r>
              <a:rPr lang="en-US" sz="2800" dirty="0" smtClean="0"/>
              <a:t>Shows “Table &amp; Chart” as a pair slides</a:t>
            </a:r>
          </a:p>
          <a:p>
            <a:r>
              <a:rPr lang="en-US" sz="2800" dirty="0" smtClean="0"/>
              <a:t>Also shows comparisons between ‘H5Dwrite’ and ‘H5Dwrite_multi’</a:t>
            </a:r>
          </a:p>
          <a:p>
            <a:r>
              <a:rPr lang="en-US" sz="2800" dirty="0"/>
              <a:t>Expect </a:t>
            </a:r>
            <a:r>
              <a:rPr lang="en-US" sz="2800" dirty="0" smtClean="0"/>
              <a:t>better </a:t>
            </a:r>
            <a:r>
              <a:rPr lang="en-US" sz="2800" dirty="0"/>
              <a:t>performance </a:t>
            </a:r>
            <a:r>
              <a:rPr lang="en-US" sz="2800" dirty="0" smtClean="0"/>
              <a:t>for </a:t>
            </a:r>
            <a:r>
              <a:rPr lang="en-US" sz="2800" dirty="0"/>
              <a:t>‘H5Dwrite_multi</a:t>
            </a:r>
            <a:r>
              <a:rPr lang="en-US" sz="2800" dirty="0" smtClean="0"/>
              <a:t>’ over </a:t>
            </a:r>
            <a:r>
              <a:rPr lang="en-US" sz="2800" dirty="0"/>
              <a:t>‘H5Dwrite</a:t>
            </a:r>
            <a:r>
              <a:rPr lang="en-US" sz="2800" dirty="0" smtClean="0"/>
              <a:t>’, and did.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9944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893" y="381000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</a:t>
            </a:r>
          </a:p>
          <a:p>
            <a:r>
              <a:rPr lang="en-US" sz="1200" b="1" dirty="0" smtClean="0"/>
              <a:t>“All processes write to all </a:t>
            </a:r>
            <a:r>
              <a:rPr lang="en-US" sz="1200" b="1" dirty="0" err="1" smtClean="0"/>
              <a:t>dsets</a:t>
            </a:r>
            <a:r>
              <a:rPr lang="en-US" sz="1200" b="1" dirty="0" smtClean="0"/>
              <a:t>  (N </a:t>
            </a:r>
            <a:r>
              <a:rPr lang="en-US" sz="1200" b="1" dirty="0"/>
              <a:t>processes </a:t>
            </a:r>
            <a:r>
              <a:rPr lang="en-US" sz="1200" b="1" dirty="0" smtClean="0"/>
              <a:t>/  50 </a:t>
            </a:r>
            <a:r>
              <a:rPr lang="en-US" sz="1200" b="1" dirty="0" err="1" smtClean="0"/>
              <a:t>dsets</a:t>
            </a:r>
            <a:r>
              <a:rPr lang="en-US" sz="1200" b="1" dirty="0" smtClean="0"/>
              <a:t> ) ” on CONTIG </a:t>
            </a:r>
            <a:r>
              <a:rPr lang="en-US" sz="1200" b="1" dirty="0" err="1" smtClean="0"/>
              <a:t>dsets</a:t>
            </a:r>
            <a:endParaRPr lang="en-US" sz="1200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224134"/>
              </p:ext>
            </p:extLst>
          </p:nvPr>
        </p:nvGraphicFramePr>
        <p:xfrm>
          <a:off x="304018" y="990600"/>
          <a:ext cx="83058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629"/>
                <a:gridCol w="1044874"/>
                <a:gridCol w="1945503"/>
                <a:gridCol w="1945503"/>
                <a:gridCol w="246929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128000, CONTIG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0.5MB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(on 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 all processes write to all datasets. NEW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24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64.166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0.424 – 1.160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55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0.005 – 0.765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0.005 – 0.006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65.480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2.478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26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48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74.236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0.352 – 1.103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67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0.042 – 5.779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0.069 – 0.070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76.825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3.485 </a:t>
                      </a:r>
                      <a:r>
                        <a:rPr lang="en-US" sz="1000" dirty="0" smtClean="0"/>
                        <a:t>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22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96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254.081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0.664 – 5.099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50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0.396 – 6.133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0.071 - 0.072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262.008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7.354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36times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128 </a:t>
                      </a:r>
                      <a:r>
                        <a:rPr lang="en-US" sz="1000" dirty="0" err="1" smtClean="0"/>
                        <a:t>procs</a:t>
                      </a:r>
                      <a:r>
                        <a:rPr lang="en-US" sz="1000" dirty="0" smtClean="0"/>
                        <a:t> </a:t>
                      </a:r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281.438 Sec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0.589 – 6.333 sec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44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0.699 – 1.474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0.682 – 0.683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285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9.311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30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256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492.256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0.633</a:t>
                      </a:r>
                      <a:r>
                        <a:rPr lang="en-US" sz="1000" baseline="0" dirty="0" smtClean="0"/>
                        <a:t> – 8.385</a:t>
                      </a:r>
                      <a:r>
                        <a:rPr lang="en-US" sz="1000" dirty="0" smtClean="0"/>
                        <a:t>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59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1.332 – 12.087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1.303 – 1.305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501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12.108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41 times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3028" y="5799961"/>
            <a:ext cx="8307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 elapsed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42290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1769923"/>
              </p:ext>
            </p:extLst>
          </p:nvPr>
        </p:nvGraphicFramePr>
        <p:xfrm>
          <a:off x="685800" y="1447800"/>
          <a:ext cx="74676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5893" y="381000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NERSC </a:t>
            </a:r>
            <a:r>
              <a:rPr lang="en-US" sz="1200" b="1" dirty="0" smtClean="0"/>
              <a:t>Hopper</a:t>
            </a:r>
          </a:p>
          <a:p>
            <a:r>
              <a:rPr lang="en-US" sz="1200" b="1" dirty="0" smtClean="0"/>
              <a:t>“All processes write to all </a:t>
            </a:r>
            <a:r>
              <a:rPr lang="en-US" sz="1200" b="1" dirty="0" err="1" smtClean="0"/>
              <a:t>dsets</a:t>
            </a:r>
            <a:r>
              <a:rPr lang="en-US" sz="1200" b="1" dirty="0" smtClean="0"/>
              <a:t>  (N </a:t>
            </a:r>
            <a:r>
              <a:rPr lang="en-US" sz="1200" b="1" dirty="0"/>
              <a:t>processes </a:t>
            </a:r>
            <a:r>
              <a:rPr lang="en-US" sz="1200" b="1" dirty="0" smtClean="0"/>
              <a:t>/  50 </a:t>
            </a:r>
            <a:r>
              <a:rPr lang="en-US" sz="1200" b="1" dirty="0" err="1" smtClean="0"/>
              <a:t>dsets</a:t>
            </a:r>
            <a:r>
              <a:rPr lang="en-US" sz="1200" b="1" dirty="0" smtClean="0"/>
              <a:t> ) ” on CONTIG </a:t>
            </a:r>
            <a:r>
              <a:rPr lang="en-US" sz="1200" b="1" dirty="0" err="1" smtClean="0"/>
              <a:t>dsets</a:t>
            </a:r>
            <a:endParaRPr 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3449646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12901</TotalTime>
  <Words>5402</Words>
  <Application>Microsoft Office PowerPoint</Application>
  <PresentationFormat>On-screen Show (4:3)</PresentationFormat>
  <Paragraphs>1370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Jong H</dc:creator>
  <cp:lastModifiedBy>Kim, Jong H</cp:lastModifiedBy>
  <cp:revision>31</cp:revision>
  <cp:lastPrinted>2013-09-04T21:59:04Z</cp:lastPrinted>
  <dcterms:created xsi:type="dcterms:W3CDTF">2013-08-20T17:04:44Z</dcterms:created>
  <dcterms:modified xsi:type="dcterms:W3CDTF">2013-10-18T20:13:16Z</dcterms:modified>
</cp:coreProperties>
</file>