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5"/>
  </p:notesMasterIdLst>
  <p:handoutMasterIdLst>
    <p:handoutMasterId r:id="rId36"/>
  </p:handoutMasterIdLst>
  <p:sldIdLst>
    <p:sldId id="256" r:id="rId2"/>
    <p:sldId id="512" r:id="rId3"/>
    <p:sldId id="513" r:id="rId4"/>
    <p:sldId id="517" r:id="rId5"/>
    <p:sldId id="515" r:id="rId6"/>
    <p:sldId id="516" r:id="rId7"/>
    <p:sldId id="537" r:id="rId8"/>
    <p:sldId id="514" r:id="rId9"/>
    <p:sldId id="499" r:id="rId10"/>
    <p:sldId id="522" r:id="rId11"/>
    <p:sldId id="520" r:id="rId12"/>
    <p:sldId id="521" r:id="rId13"/>
    <p:sldId id="502" r:id="rId14"/>
    <p:sldId id="518" r:id="rId15"/>
    <p:sldId id="505" r:id="rId16"/>
    <p:sldId id="519" r:id="rId17"/>
    <p:sldId id="504" r:id="rId18"/>
    <p:sldId id="506" r:id="rId19"/>
    <p:sldId id="523" r:id="rId20"/>
    <p:sldId id="524" r:id="rId21"/>
    <p:sldId id="526" r:id="rId22"/>
    <p:sldId id="529" r:id="rId23"/>
    <p:sldId id="527" r:id="rId24"/>
    <p:sldId id="535" r:id="rId25"/>
    <p:sldId id="536" r:id="rId26"/>
    <p:sldId id="528" r:id="rId27"/>
    <p:sldId id="532" r:id="rId28"/>
    <p:sldId id="533" r:id="rId29"/>
    <p:sldId id="534" r:id="rId30"/>
    <p:sldId id="538" r:id="rId31"/>
    <p:sldId id="530" r:id="rId32"/>
    <p:sldId id="531" r:id="rId33"/>
    <p:sldId id="458" r:id="rId34"/>
  </p:sldIdLst>
  <p:sldSz cx="9144000" cy="6858000" type="screen4x3"/>
  <p:notesSz cx="7188200" cy="9448800"/>
  <p:defaultTextStyle>
    <a:defPPr>
      <a:defRPr lang="en-US"/>
    </a:defPPr>
    <a:lvl1pPr algn="l" rtl="0" fontAlgn="base">
      <a:spcBef>
        <a:spcPct val="0"/>
      </a:spcBef>
      <a:spcAft>
        <a:spcPct val="0"/>
      </a:spcAft>
      <a:defRPr sz="2400" kern="1200">
        <a:solidFill>
          <a:schemeClr val="tx1"/>
        </a:solidFill>
        <a:latin typeface="Times New Roman" charset="0"/>
        <a:ea typeface="Arial" charset="0"/>
        <a:cs typeface="Arial" charset="0"/>
      </a:defRPr>
    </a:lvl1pPr>
    <a:lvl2pPr marL="457200" algn="l" rtl="0" fontAlgn="base">
      <a:spcBef>
        <a:spcPct val="0"/>
      </a:spcBef>
      <a:spcAft>
        <a:spcPct val="0"/>
      </a:spcAft>
      <a:defRPr sz="2400" kern="1200">
        <a:solidFill>
          <a:schemeClr val="tx1"/>
        </a:solidFill>
        <a:latin typeface="Times New Roman" charset="0"/>
        <a:ea typeface="Arial" charset="0"/>
        <a:cs typeface="Arial" charset="0"/>
      </a:defRPr>
    </a:lvl2pPr>
    <a:lvl3pPr marL="914400" algn="l" rtl="0" fontAlgn="base">
      <a:spcBef>
        <a:spcPct val="0"/>
      </a:spcBef>
      <a:spcAft>
        <a:spcPct val="0"/>
      </a:spcAft>
      <a:defRPr sz="2400" kern="1200">
        <a:solidFill>
          <a:schemeClr val="tx1"/>
        </a:solidFill>
        <a:latin typeface="Times New Roman" charset="0"/>
        <a:ea typeface="Arial" charset="0"/>
        <a:cs typeface="Arial" charset="0"/>
      </a:defRPr>
    </a:lvl3pPr>
    <a:lvl4pPr marL="1371600" algn="l" rtl="0" fontAlgn="base">
      <a:spcBef>
        <a:spcPct val="0"/>
      </a:spcBef>
      <a:spcAft>
        <a:spcPct val="0"/>
      </a:spcAft>
      <a:defRPr sz="2400" kern="1200">
        <a:solidFill>
          <a:schemeClr val="tx1"/>
        </a:solidFill>
        <a:latin typeface="Times New Roman" charset="0"/>
        <a:ea typeface="Arial" charset="0"/>
        <a:cs typeface="Arial" charset="0"/>
      </a:defRPr>
    </a:lvl4pPr>
    <a:lvl5pPr marL="1828800" algn="l" rtl="0" fontAlgn="base">
      <a:spcBef>
        <a:spcPct val="0"/>
      </a:spcBef>
      <a:spcAft>
        <a:spcPct val="0"/>
      </a:spcAft>
      <a:defRPr sz="2400" kern="1200">
        <a:solidFill>
          <a:schemeClr val="tx1"/>
        </a:solidFill>
        <a:latin typeface="Times New Roman" charset="0"/>
        <a:ea typeface="Arial" charset="0"/>
        <a:cs typeface="Arial" charset="0"/>
      </a:defRPr>
    </a:lvl5pPr>
    <a:lvl6pPr marL="2286000" algn="l" defTabSz="457200" rtl="0" eaLnBrk="1" latinLnBrk="0" hangingPunct="1">
      <a:defRPr sz="2400" kern="1200">
        <a:solidFill>
          <a:schemeClr val="tx1"/>
        </a:solidFill>
        <a:latin typeface="Times New Roman" charset="0"/>
        <a:ea typeface="Arial" charset="0"/>
        <a:cs typeface="Arial" charset="0"/>
      </a:defRPr>
    </a:lvl6pPr>
    <a:lvl7pPr marL="2743200" algn="l" defTabSz="457200" rtl="0" eaLnBrk="1" latinLnBrk="0" hangingPunct="1">
      <a:defRPr sz="2400" kern="1200">
        <a:solidFill>
          <a:schemeClr val="tx1"/>
        </a:solidFill>
        <a:latin typeface="Times New Roman" charset="0"/>
        <a:ea typeface="Arial" charset="0"/>
        <a:cs typeface="Arial" charset="0"/>
      </a:defRPr>
    </a:lvl7pPr>
    <a:lvl8pPr marL="3200400" algn="l" defTabSz="457200" rtl="0" eaLnBrk="1" latinLnBrk="0" hangingPunct="1">
      <a:defRPr sz="2400" kern="1200">
        <a:solidFill>
          <a:schemeClr val="tx1"/>
        </a:solidFill>
        <a:latin typeface="Times New Roman" charset="0"/>
        <a:ea typeface="Arial" charset="0"/>
        <a:cs typeface="Arial" charset="0"/>
      </a:defRPr>
    </a:lvl8pPr>
    <a:lvl9pPr marL="3657600" algn="l" defTabSz="457200" rtl="0" eaLnBrk="1" latinLnBrk="0" hangingPunct="1">
      <a:defRPr sz="2400" kern="1200">
        <a:solidFill>
          <a:schemeClr val="tx1"/>
        </a:solidFill>
        <a:latin typeface="Times New Roman"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3749" autoAdjust="0"/>
    <p:restoredTop sz="66729" autoAdjust="0"/>
  </p:normalViewPr>
  <p:slideViewPr>
    <p:cSldViewPr>
      <p:cViewPr>
        <p:scale>
          <a:sx n="75" d="100"/>
          <a:sy n="75" d="100"/>
        </p:scale>
        <p:origin x="-2328" y="336"/>
      </p:cViewPr>
      <p:guideLst>
        <p:guide orient="horz" pos="2160"/>
        <p:guide pos="2880"/>
      </p:guideLst>
    </p:cSldViewPr>
  </p:slideViewPr>
  <p:outlineViewPr>
    <p:cViewPr>
      <p:scale>
        <a:sx n="33" d="100"/>
        <a:sy n="33" d="100"/>
      </p:scale>
      <p:origin x="0" y="41580"/>
    </p:cViewPr>
  </p:outlineViewPr>
  <p:notesTextViewPr>
    <p:cViewPr>
      <p:scale>
        <a:sx n="100" d="100"/>
        <a:sy n="100" d="100"/>
      </p:scale>
      <p:origin x="0" y="0"/>
    </p:cViewPr>
  </p:notesTextViewPr>
  <p:sorterViewPr>
    <p:cViewPr>
      <p:scale>
        <a:sx n="150" d="100"/>
        <a:sy n="150" d="100"/>
      </p:scale>
      <p:origin x="0" y="15200"/>
    </p:cViewPr>
  </p:sorterViewPr>
  <p:notesViewPr>
    <p:cSldViewPr>
      <p:cViewPr varScale="1">
        <p:scale>
          <a:sx n="91" d="100"/>
          <a:sy n="91" d="100"/>
        </p:scale>
        <p:origin x="-2694" y="-114"/>
      </p:cViewPr>
      <p:guideLst>
        <p:guide orient="horz" pos="2976"/>
        <p:guide pos="226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974138"/>
            <a:ext cx="3114675" cy="473075"/>
          </a:xfrm>
          <a:prstGeom prst="rect">
            <a:avLst/>
          </a:prstGeom>
        </p:spPr>
        <p:txBody>
          <a:bodyPr vert="horz" lIns="91440" tIns="45720" rIns="91440" bIns="45720" rtlCol="0" anchor="b"/>
          <a:lstStyle>
            <a:lvl1pPr algn="l">
              <a:defRPr sz="1200"/>
            </a:lvl1pPr>
          </a:lstStyle>
          <a:p>
            <a:r>
              <a:rPr lang="en-US" sz="1400" dirty="0" smtClean="0">
                <a:latin typeface="+mn-lt"/>
              </a:rPr>
              <a:t>Copyright © 2010 The HDF Group.</a:t>
            </a:r>
          </a:p>
          <a:p>
            <a:r>
              <a:rPr lang="en-US" sz="1400" dirty="0" smtClean="0">
                <a:latin typeface="+mn-lt"/>
              </a:rPr>
              <a:t>All Rights Reserved</a:t>
            </a:r>
            <a:endParaRPr lang="en-US" sz="1400" dirty="0">
              <a:latin typeface="+mn-lt"/>
            </a:endParaRPr>
          </a:p>
        </p:txBody>
      </p:sp>
      <p:sp>
        <p:nvSpPr>
          <p:cNvPr id="5" name="Slide Number Placeholder 4"/>
          <p:cNvSpPr>
            <a:spLocks noGrp="1"/>
          </p:cNvSpPr>
          <p:nvPr>
            <p:ph type="sldNum" sz="quarter" idx="3"/>
          </p:nvPr>
        </p:nvSpPr>
        <p:spPr>
          <a:xfrm>
            <a:off x="4071938" y="8974138"/>
            <a:ext cx="3114675" cy="473075"/>
          </a:xfrm>
          <a:prstGeom prst="rect">
            <a:avLst/>
          </a:prstGeom>
        </p:spPr>
        <p:txBody>
          <a:bodyPr vert="horz" lIns="91440" tIns="45720" rIns="91440" bIns="45720" rtlCol="0" anchor="b"/>
          <a:lstStyle>
            <a:lvl1pPr algn="r">
              <a:defRPr sz="1200"/>
            </a:lvl1pPr>
          </a:lstStyle>
          <a:p>
            <a:fld id="{66705E29-C357-4C42-9BC7-4FA4B5AD398B}" type="slidenum">
              <a:rPr lang="en-US" sz="1400" smtClean="0">
                <a:latin typeface="+mn-lt"/>
              </a:rPr>
              <a:pPr/>
              <a:t>‹#›</a:t>
            </a:fld>
            <a:endParaRPr lang="en-US" sz="1400" dirty="0">
              <a:latin typeface="+mn-lt"/>
            </a:endParaRPr>
          </a:p>
        </p:txBody>
      </p:sp>
    </p:spTree>
    <p:extLst>
      <p:ext uri="{BB962C8B-B14F-4D97-AF65-F5344CB8AC3E}">
        <p14:creationId xmlns:p14="http://schemas.microsoft.com/office/powerpoint/2010/main" val="42334383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hyperlink" Target="http://www.hdfgroup.org/HDF5/doc/Copyright.html" TargetMode="Externa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31900" y="708025"/>
            <a:ext cx="4724400" cy="35433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9138" y="4487863"/>
            <a:ext cx="5749925" cy="42529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a:p>
            <a:pPr lvl="4"/>
            <a:endParaRPr lang="en-US" dirty="0"/>
          </a:p>
          <a:p>
            <a:pPr lvl="0"/>
            <a:endParaRPr lang="en-US" dirty="0" smtClean="0"/>
          </a:p>
        </p:txBody>
      </p:sp>
      <p:sp>
        <p:nvSpPr>
          <p:cNvPr id="6" name="Footer Placeholder 5"/>
          <p:cNvSpPr>
            <a:spLocks noGrp="1"/>
          </p:cNvSpPr>
          <p:nvPr>
            <p:ph type="ftr" sz="quarter" idx="4"/>
          </p:nvPr>
        </p:nvSpPr>
        <p:spPr>
          <a:xfrm>
            <a:off x="0" y="8839200"/>
            <a:ext cx="5118100" cy="608013"/>
          </a:xfrm>
          <a:prstGeom prst="rect">
            <a:avLst/>
          </a:prstGeom>
        </p:spPr>
        <p:txBody>
          <a:bodyPr vert="horz" lIns="91440" tIns="45720" rIns="91440" bIns="45720" rtlCol="0" anchor="b"/>
          <a:lstStyle>
            <a:lvl1pPr algn="l">
              <a:defRPr sz="1400">
                <a:latin typeface="+mn-lt"/>
              </a:defRPr>
            </a:lvl1pPr>
          </a:lstStyle>
          <a:p>
            <a:r>
              <a:rPr lang="en-US" sz="1100" dirty="0" smtClean="0"/>
              <a:t>Copyright © 2013 The HDF Group. All rights reserved. This document is part of HDF5. For HDF5 copyright and license information, see this page on The HDF Group website: </a:t>
            </a:r>
            <a:r>
              <a:rPr lang="en-US" sz="1100" u="sng" dirty="0" smtClean="0">
                <a:hlinkClick r:id="rId2"/>
              </a:rPr>
              <a:t>http://www.hdfgroup.org/HDF5/doc/Copyright.html</a:t>
            </a:r>
            <a:r>
              <a:rPr lang="en-US" sz="1100" dirty="0" smtClean="0"/>
              <a:t>. </a:t>
            </a:r>
          </a:p>
        </p:txBody>
      </p:sp>
      <p:sp>
        <p:nvSpPr>
          <p:cNvPr id="7" name="Slide Number Placeholder 6"/>
          <p:cNvSpPr>
            <a:spLocks noGrp="1"/>
          </p:cNvSpPr>
          <p:nvPr>
            <p:ph type="sldNum" sz="quarter" idx="5"/>
          </p:nvPr>
        </p:nvSpPr>
        <p:spPr>
          <a:xfrm>
            <a:off x="6718300" y="8974138"/>
            <a:ext cx="468313" cy="473075"/>
          </a:xfrm>
          <a:prstGeom prst="rect">
            <a:avLst/>
          </a:prstGeom>
        </p:spPr>
        <p:txBody>
          <a:bodyPr vert="horz" lIns="91440" tIns="45720" rIns="91440" bIns="45720" rtlCol="0" anchor="b"/>
          <a:lstStyle>
            <a:lvl1pPr algn="r">
              <a:defRPr sz="1400">
                <a:latin typeface="+mn-lt"/>
              </a:defRPr>
            </a:lvl1pPr>
          </a:lstStyle>
          <a:p>
            <a:fld id="{199AFF83-E7C7-45C2-A1B8-C2E047EB4FC0}" type="slidenum">
              <a:rPr lang="en-US" smtClean="0"/>
              <a:pPr/>
              <a:t>‹#›</a:t>
            </a:fld>
            <a:endParaRPr lang="en-US" dirty="0"/>
          </a:p>
        </p:txBody>
      </p:sp>
    </p:spTree>
    <p:extLst>
      <p:ext uri="{BB962C8B-B14F-4D97-AF65-F5344CB8AC3E}">
        <p14:creationId xmlns:p14="http://schemas.microsoft.com/office/powerpoint/2010/main" val="39001134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1" Type="http://schemas.openxmlformats.org/officeDocument/2006/relationships/hyperlink" Target="http://en.wikipedia.org/wiki/Servlet_container" TargetMode="External"/><Relationship Id="rId12" Type="http://schemas.openxmlformats.org/officeDocument/2006/relationships/hyperlink" Target="http://jakarta.apache.org/tomcat/" TargetMode="External"/><Relationship Id="rId13" Type="http://schemas.openxmlformats.org/officeDocument/2006/relationships/hyperlink" Target="http://www.unidata.ucar.edu/software/netcdf/copyright.html" TargetMode="External"/><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www.unidata.ucar.edu/software/thredds/current/tds/catalog/index.html" TargetMode="External"/><Relationship Id="rId4" Type="http://schemas.openxmlformats.org/officeDocument/2006/relationships/hyperlink" Target="http://www.unidata.ucar.edu/software/thredds/current/netcdf-java/documentation.htm" TargetMode="External"/><Relationship Id="rId5" Type="http://schemas.openxmlformats.org/officeDocument/2006/relationships/hyperlink" Target="http://www.unidata.ucar.edu/software/thredds/current/netcdf-java/ncml/index.htm" TargetMode="External"/><Relationship Id="rId6" Type="http://schemas.openxmlformats.org/officeDocument/2006/relationships/hyperlink" Target="http://www.opendap.org/" TargetMode="External"/><Relationship Id="rId7" Type="http://schemas.openxmlformats.org/officeDocument/2006/relationships/hyperlink" Target="http://www.opengeospatial.org/standards/wcs" TargetMode="External"/><Relationship Id="rId8" Type="http://schemas.openxmlformats.org/officeDocument/2006/relationships/hyperlink" Target="http://www.opengeospatial.org/standards/wms" TargetMode="External"/><Relationship Id="rId9" Type="http://schemas.openxmlformats.org/officeDocument/2006/relationships/hyperlink" Target="http://behemoth.nerc-essc.ac.uk/ncWMS/godiva2.html" TargetMode="External"/><Relationship Id="rId10" Type="http://schemas.openxmlformats.org/officeDocument/2006/relationships/hyperlink" Target="http://www.unidata.ucar.edu/software/thredds/current/tds/reference/ncISO.htm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THREDDS </a:t>
            </a:r>
            <a:r>
              <a:rPr lang="en-US" dirty="0" smtClean="0">
                <a:hlinkClick r:id="rId3"/>
              </a:rPr>
              <a:t>Dataset Inventory Catalogs</a:t>
            </a:r>
            <a:r>
              <a:rPr lang="en-US" dirty="0" smtClean="0"/>
              <a:t> are used to provide virtual directories of available data and their associated metadata. These catalogs can be generated dynamically or statically. </a:t>
            </a:r>
          </a:p>
          <a:p>
            <a:r>
              <a:rPr lang="en-US" dirty="0" smtClean="0"/>
              <a:t>The </a:t>
            </a:r>
            <a:r>
              <a:rPr lang="en-US" dirty="0" smtClean="0">
                <a:hlinkClick r:id="rId4"/>
              </a:rPr>
              <a:t>Netcdf-Java/CDM library</a:t>
            </a:r>
            <a:r>
              <a:rPr lang="en-US" dirty="0" smtClean="0"/>
              <a:t> reads </a:t>
            </a:r>
            <a:r>
              <a:rPr lang="en-US" dirty="0" err="1" smtClean="0"/>
              <a:t>NetCDF</a:t>
            </a:r>
            <a:r>
              <a:rPr lang="en-US" dirty="0" smtClean="0"/>
              <a:t>, </a:t>
            </a:r>
            <a:r>
              <a:rPr lang="en-US" dirty="0" err="1" smtClean="0"/>
              <a:t>OpenDAP</a:t>
            </a:r>
            <a:r>
              <a:rPr lang="en-US" dirty="0" smtClean="0"/>
              <a:t>, and HDF5 datasets, as well as other binary formats such as GRIB and NEXRAD into a Common Data Model (CDM), essentially an (extended) </a:t>
            </a:r>
            <a:r>
              <a:rPr lang="en-US" dirty="0" err="1" smtClean="0"/>
              <a:t>netCDF</a:t>
            </a:r>
            <a:r>
              <a:rPr lang="en-US" dirty="0" smtClean="0"/>
              <a:t> view of the data. Datasets that can be read through the </a:t>
            </a:r>
            <a:r>
              <a:rPr lang="en-US" dirty="0" err="1" smtClean="0"/>
              <a:t>Netcdf</a:t>
            </a:r>
            <a:r>
              <a:rPr lang="en-US" dirty="0" smtClean="0"/>
              <a:t>-Java library are called </a:t>
            </a:r>
            <a:r>
              <a:rPr lang="en-US" i="1" dirty="0" smtClean="0"/>
              <a:t>CDM datasets</a:t>
            </a:r>
            <a:r>
              <a:rPr lang="en-US" dirty="0" smtClean="0"/>
              <a:t>. </a:t>
            </a:r>
          </a:p>
          <a:p>
            <a:r>
              <a:rPr lang="en-US" dirty="0" smtClean="0"/>
              <a:t>TDS can use the </a:t>
            </a:r>
            <a:r>
              <a:rPr lang="en-US" dirty="0" smtClean="0">
                <a:hlinkClick r:id="rId5"/>
              </a:rPr>
              <a:t>NetCDF Markup Language</a:t>
            </a:r>
            <a:r>
              <a:rPr lang="en-US" dirty="0" smtClean="0"/>
              <a:t> (</a:t>
            </a:r>
            <a:r>
              <a:rPr lang="en-US" dirty="0" err="1" smtClean="0"/>
              <a:t>NcML</a:t>
            </a:r>
            <a:r>
              <a:rPr lang="en-US" dirty="0" smtClean="0"/>
              <a:t>) to modify and create virtual aggregations of CDM datasets. </a:t>
            </a:r>
          </a:p>
          <a:p>
            <a:r>
              <a:rPr lang="en-US" dirty="0" smtClean="0"/>
              <a:t>An integrated server provides </a:t>
            </a:r>
            <a:r>
              <a:rPr lang="en-US" dirty="0" smtClean="0">
                <a:hlinkClick r:id="rId6"/>
              </a:rPr>
              <a:t>OPeNDAP</a:t>
            </a:r>
            <a:r>
              <a:rPr lang="en-US" dirty="0" smtClean="0"/>
              <a:t> access to any CDM dataset. </a:t>
            </a:r>
            <a:r>
              <a:rPr lang="en-US" dirty="0" err="1" smtClean="0"/>
              <a:t>OPeNDAP</a:t>
            </a:r>
            <a:r>
              <a:rPr lang="en-US" dirty="0" smtClean="0"/>
              <a:t> is a widely used, </a:t>
            </a:r>
            <a:r>
              <a:rPr lang="en-US" dirty="0" err="1" smtClean="0"/>
              <a:t>subsetting</a:t>
            </a:r>
            <a:r>
              <a:rPr lang="en-US" dirty="0" smtClean="0"/>
              <a:t> data access method extending the HTTP protocol. </a:t>
            </a:r>
          </a:p>
          <a:p>
            <a:r>
              <a:rPr lang="en-US" dirty="0" smtClean="0"/>
              <a:t>An integrated server provides bulk file access through the HTTP protocol.</a:t>
            </a:r>
          </a:p>
          <a:p>
            <a:r>
              <a:rPr lang="en-US" dirty="0" smtClean="0"/>
              <a:t>An integrated server provides data access through the </a:t>
            </a:r>
            <a:r>
              <a:rPr lang="en-US" dirty="0" smtClean="0">
                <a:hlinkClick r:id="rId7"/>
              </a:rPr>
              <a:t>OpenGIS Consortium (OGC) Web Coverage Service (WCS</a:t>
            </a:r>
            <a:r>
              <a:rPr lang="en-US" dirty="0" smtClean="0"/>
              <a:t>) protocol, for any "gridded" dataset whose coordinate system information is complete. </a:t>
            </a:r>
          </a:p>
          <a:p>
            <a:r>
              <a:rPr lang="en-US" dirty="0" smtClean="0"/>
              <a:t>An integrated server provides data access through the </a:t>
            </a:r>
            <a:r>
              <a:rPr lang="en-US" dirty="0" smtClean="0">
                <a:hlinkClick r:id="rId8"/>
              </a:rPr>
              <a:t>OpenGIS Consortium (OGC) Web Map Service (WMS</a:t>
            </a:r>
            <a:r>
              <a:rPr lang="en-US" dirty="0" smtClean="0"/>
              <a:t>) protocol, for any "gridded" dataset whose coordinate system information is complete. This software was developed by Jon Blower (University of Reading (UK) E-Science Center) as part of the </a:t>
            </a:r>
            <a:r>
              <a:rPr lang="en-US" dirty="0" smtClean="0">
                <a:hlinkClick r:id="rId9"/>
              </a:rPr>
              <a:t>ESSC Web Map Service for environmental data</a:t>
            </a:r>
            <a:r>
              <a:rPr lang="en-US" dirty="0" smtClean="0"/>
              <a:t> (aka Godiva2). </a:t>
            </a:r>
          </a:p>
          <a:p>
            <a:r>
              <a:rPr lang="en-US" dirty="0" smtClean="0"/>
              <a:t>The integrated </a:t>
            </a:r>
            <a:r>
              <a:rPr lang="en-US" dirty="0" smtClean="0">
                <a:hlinkClick r:id="rId10"/>
              </a:rPr>
              <a:t>ncISO server</a:t>
            </a:r>
            <a:r>
              <a:rPr lang="en-US" dirty="0" smtClean="0"/>
              <a:t> provides automated metadata analysis and ISO metadata generation.</a:t>
            </a:r>
          </a:p>
          <a:p>
            <a:r>
              <a:rPr lang="en-US" dirty="0" smtClean="0"/>
              <a:t>The THREDDS Data Server is implemented in 100% Java, and is contained in a single war file, which allows very easy installation into a </a:t>
            </a:r>
            <a:r>
              <a:rPr lang="en-US" dirty="0" smtClean="0">
                <a:hlinkClick r:id="rId11"/>
              </a:rPr>
              <a:t>servlet container</a:t>
            </a:r>
            <a:r>
              <a:rPr lang="en-US" dirty="0" smtClean="0"/>
              <a:t> such as the open-source </a:t>
            </a:r>
            <a:r>
              <a:rPr lang="en-US" dirty="0" smtClean="0">
                <a:hlinkClick r:id="rId12"/>
              </a:rPr>
              <a:t>Tomcat</a:t>
            </a:r>
            <a:r>
              <a:rPr lang="en-US" dirty="0" smtClean="0"/>
              <a:t> web server. Configuration is made as simple and as automatic as possible, and we have made the server as secure as possible. The library is freely available and the source code is released under the (MIT-style) </a:t>
            </a:r>
            <a:r>
              <a:rPr lang="en-US" dirty="0" err="1" smtClean="0"/>
              <a:t>netCDF</a:t>
            </a:r>
            <a:r>
              <a:rPr lang="en-US" dirty="0" smtClean="0"/>
              <a:t> library </a:t>
            </a:r>
            <a:r>
              <a:rPr lang="en-US" dirty="0" smtClean="0">
                <a:hlinkClick r:id="rId13"/>
              </a:rPr>
              <a:t>license</a:t>
            </a:r>
            <a:r>
              <a:rPr lang="en-US" dirty="0" smtClean="0"/>
              <a:t>. </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3</a:t>
            </a:fld>
            <a:endParaRPr lang="en-US" dirty="0"/>
          </a:p>
        </p:txBody>
      </p:sp>
    </p:spTree>
    <p:extLst>
      <p:ext uri="{BB962C8B-B14F-4D97-AF65-F5344CB8AC3E}">
        <p14:creationId xmlns:p14="http://schemas.microsoft.com/office/powerpoint/2010/main" val="3492139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general example with gaps between the mapped regions. Fill</a:t>
            </a:r>
            <a:r>
              <a:rPr lang="en-US" baseline="0" dirty="0" smtClean="0"/>
              <a:t> value concept.</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14</a:t>
            </a:fld>
            <a:endParaRPr lang="en-US" dirty="0"/>
          </a:p>
        </p:txBody>
      </p:sp>
    </p:spTree>
    <p:extLst>
      <p:ext uri="{BB962C8B-B14F-4D97-AF65-F5344CB8AC3E}">
        <p14:creationId xmlns:p14="http://schemas.microsoft.com/office/powerpoint/2010/main" val="1267121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 of unlimited</a:t>
            </a:r>
            <a:r>
              <a:rPr lang="en-US" baseline="0" dirty="0" smtClean="0"/>
              <a:t> dimension: we have unlimited dimension in VDS but limited sized source datasets. The number of source datasets is unlimited. The names of the source files (or datasets or both) can be generated using </a:t>
            </a:r>
            <a:r>
              <a:rPr lang="en-US" baseline="0" dirty="0" err="1" smtClean="0"/>
              <a:t>printf</a:t>
            </a:r>
            <a:r>
              <a:rPr lang="en-US" baseline="0" dirty="0" smtClean="0"/>
              <a:t> capability.</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15</a:t>
            </a:fld>
            <a:endParaRPr lang="en-US" dirty="0"/>
          </a:p>
        </p:txBody>
      </p:sp>
    </p:spTree>
    <p:extLst>
      <p:ext uri="{BB962C8B-B14F-4D97-AF65-F5344CB8AC3E}">
        <p14:creationId xmlns:p14="http://schemas.microsoft.com/office/powerpoint/2010/main" val="777170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Unlimited</a:t>
            </a:r>
            <a:r>
              <a:rPr lang="en-US" baseline="0" dirty="0" smtClean="0"/>
              <a:t> dimension VDS with interleaved frames. Mapping becomes more complex. Explain.</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16</a:t>
            </a:fld>
            <a:endParaRPr lang="en-US" dirty="0"/>
          </a:p>
        </p:txBody>
      </p:sp>
    </p:spTree>
    <p:extLst>
      <p:ext uri="{BB962C8B-B14F-4D97-AF65-F5344CB8AC3E}">
        <p14:creationId xmlns:p14="http://schemas.microsoft.com/office/powerpoint/2010/main" val="2708480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trivial example. We would like to have a dataset</a:t>
            </a:r>
            <a:r>
              <a:rPr lang="en-US" baseline="0" dirty="0" smtClean="0"/>
              <a:t> 4x6 called VDS with a fill value -1 and with the first three rows stored in the datasets /A, /B and /C. </a:t>
            </a:r>
          </a:p>
          <a:p>
            <a:r>
              <a:rPr lang="en-US" baseline="0" dirty="0" smtClean="0"/>
              <a:t>We will use a </a:t>
            </a:r>
            <a:r>
              <a:rPr lang="en-US" baseline="0" dirty="0" err="1" smtClean="0"/>
              <a:t>hyperlsab</a:t>
            </a:r>
            <a:r>
              <a:rPr lang="en-US" baseline="0" dirty="0" smtClean="0"/>
              <a:t> selection mechanism and new API to define the mappings as shown on the next slide.</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21</a:t>
            </a:fld>
            <a:endParaRPr lang="en-US" dirty="0"/>
          </a:p>
        </p:txBody>
      </p:sp>
    </p:spTree>
    <p:extLst>
      <p:ext uri="{BB962C8B-B14F-4D97-AF65-F5344CB8AC3E}">
        <p14:creationId xmlns:p14="http://schemas.microsoft.com/office/powerpoint/2010/main" val="1387000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this slide I </a:t>
            </a:r>
            <a:r>
              <a:rPr lang="en-US" dirty="0" err="1" smtClean="0"/>
              <a:t>wouldn</a:t>
            </a:r>
            <a:r>
              <a:rPr lang="fr-FR" dirty="0" smtClean="0"/>
              <a:t>’</a:t>
            </a:r>
            <a:r>
              <a:rPr lang="en-US" dirty="0" smtClean="0"/>
              <a:t>t emphasize the code, but rather the</a:t>
            </a:r>
            <a:r>
              <a:rPr lang="en-US" baseline="0" dirty="0" smtClean="0"/>
              <a:t> idea behind mapping builds. I think it will be more useful to show the code and run the example after the concept is explained.</a:t>
            </a:r>
          </a:p>
          <a:p>
            <a:endParaRPr lang="en-US" dirty="0" smtClean="0"/>
          </a:p>
          <a:p>
            <a:r>
              <a:rPr lang="en-US" dirty="0" smtClean="0"/>
              <a:t>Source datasets will have the same selection – the whole</a:t>
            </a:r>
            <a:r>
              <a:rPr lang="en-US" baseline="0" dirty="0" smtClean="0"/>
              <a:t> </a:t>
            </a:r>
            <a:r>
              <a:rPr lang="en-US" baseline="0" dirty="0" err="1" smtClean="0"/>
              <a:t>dataspace</a:t>
            </a:r>
            <a:r>
              <a:rPr lang="en-US" baseline="0" dirty="0" smtClean="0"/>
              <a:t>.</a:t>
            </a:r>
          </a:p>
          <a:p>
            <a:endParaRPr lang="en-US" baseline="0" dirty="0" smtClean="0"/>
          </a:p>
          <a:p>
            <a:r>
              <a:rPr lang="en-US" baseline="0" dirty="0" smtClean="0"/>
              <a:t>We will need to select a row in VDS and map it to the whole </a:t>
            </a:r>
            <a:r>
              <a:rPr lang="en-US" baseline="0" dirty="0" err="1" smtClean="0"/>
              <a:t>dataspace</a:t>
            </a:r>
            <a:r>
              <a:rPr lang="en-US" baseline="0" dirty="0" smtClean="0"/>
              <a:t> of the corresponding source dataset to create a mapping. After all mappings are applied to the dataset creation property list, we can create VDS with a regular H5Dcreate call.</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22</a:t>
            </a:fld>
            <a:endParaRPr lang="en-US" dirty="0"/>
          </a:p>
        </p:txBody>
      </p:sp>
    </p:spTree>
    <p:extLst>
      <p:ext uri="{BB962C8B-B14F-4D97-AF65-F5344CB8AC3E}">
        <p14:creationId xmlns:p14="http://schemas.microsoft.com/office/powerpoint/2010/main" val="1549261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use h5dump or just read VDS, we will get the data shown.</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23</a:t>
            </a:fld>
            <a:endParaRPr lang="en-US" dirty="0"/>
          </a:p>
        </p:txBody>
      </p:sp>
    </p:spTree>
    <p:extLst>
      <p:ext uri="{BB962C8B-B14F-4D97-AF65-F5344CB8AC3E}">
        <p14:creationId xmlns:p14="http://schemas.microsoft.com/office/powerpoint/2010/main" val="3642835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provide APIs to discover the VDS mapping (used by</a:t>
            </a:r>
            <a:r>
              <a:rPr lang="en-US" baseline="0" dirty="0" smtClean="0"/>
              <a:t> h5dump ad h5ls tools)</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24</a:t>
            </a:fld>
            <a:endParaRPr lang="en-US" dirty="0"/>
          </a:p>
        </p:txBody>
      </p:sp>
    </p:spTree>
    <p:extLst>
      <p:ext uri="{BB962C8B-B14F-4D97-AF65-F5344CB8AC3E}">
        <p14:creationId xmlns:p14="http://schemas.microsoft.com/office/powerpoint/2010/main" val="3604641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output</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25</a:t>
            </a:fld>
            <a:endParaRPr lang="en-US" dirty="0"/>
          </a:p>
        </p:txBody>
      </p:sp>
    </p:spTree>
    <p:extLst>
      <p:ext uri="{BB962C8B-B14F-4D97-AF65-F5344CB8AC3E}">
        <p14:creationId xmlns:p14="http://schemas.microsoft.com/office/powerpoint/2010/main" val="2118313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show the example and how h5dump</a:t>
            </a:r>
            <a:r>
              <a:rPr lang="en-US" baseline="0" dirty="0" smtClean="0"/>
              <a:t> works without and with –p flag. To support an idea of VDS “regularity” as an HDF5 dataset.</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26</a:t>
            </a:fld>
            <a:endParaRPr lang="en-US" dirty="0"/>
          </a:p>
        </p:txBody>
      </p:sp>
    </p:spTree>
    <p:extLst>
      <p:ext uri="{BB962C8B-B14F-4D97-AF65-F5344CB8AC3E}">
        <p14:creationId xmlns:p14="http://schemas.microsoft.com/office/powerpoint/2010/main" val="705399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here that for this mapping existing limited selections</a:t>
            </a:r>
            <a:r>
              <a:rPr lang="en-US" baseline="0" dirty="0" smtClean="0"/>
              <a:t> cannot be used to describe mappings. We need unlimited selection concept shown on the next slide.</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27</a:t>
            </a:fld>
            <a:endParaRPr lang="en-US" dirty="0"/>
          </a:p>
        </p:txBody>
      </p:sp>
    </p:spTree>
    <p:extLst>
      <p:ext uri="{BB962C8B-B14F-4D97-AF65-F5344CB8AC3E}">
        <p14:creationId xmlns:p14="http://schemas.microsoft.com/office/powerpoint/2010/main" val="136029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Images are stored in four different datasets. They represent a part of the bigger image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5</a:t>
            </a:fld>
            <a:endParaRPr lang="en-US" dirty="0"/>
          </a:p>
        </p:txBody>
      </p:sp>
    </p:spTree>
    <p:extLst>
      <p:ext uri="{BB962C8B-B14F-4D97-AF65-F5344CB8AC3E}">
        <p14:creationId xmlns:p14="http://schemas.microsoft.com/office/powerpoint/2010/main" val="1209754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dataset can be  written with the different speeds. Some datasets may have less data that is mapped to VDS. For unlimited VDS, how do we determine its extent when not all mapped elements exist yet?</a:t>
            </a:r>
          </a:p>
          <a:p>
            <a:endParaRPr lang="en-US" baseline="0" dirty="0" smtClean="0"/>
          </a:p>
          <a:p>
            <a:r>
              <a:rPr lang="en-US" baseline="0" dirty="0" smtClean="0"/>
              <a:t>We introduced the concept of a view demonstrated on this slide. A user can request a view that will contain only all written data used in mappings (i.e., extend only to the first missing data, 20 planes), or to include any written data used in mappings filling the </a:t>
            </a:r>
            <a:r>
              <a:rPr lang="en-US" baseline="0" dirty="0" smtClean="0"/>
              <a:t>missing mapped elements</a:t>
            </a:r>
            <a:r>
              <a:rPr lang="en-US" baseline="0" dirty="0" smtClean="0"/>
              <a:t> with fill values (i.e., extend to the last available).</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29</a:t>
            </a:fld>
            <a:endParaRPr lang="en-US" dirty="0"/>
          </a:p>
        </p:txBody>
      </p:sp>
    </p:spTree>
    <p:extLst>
      <p:ext uri="{BB962C8B-B14F-4D97-AF65-F5344CB8AC3E}">
        <p14:creationId xmlns:p14="http://schemas.microsoft.com/office/powerpoint/2010/main" val="3646283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and h5dump will illustrate</a:t>
            </a:r>
            <a:r>
              <a:rPr lang="en-US" baseline="0" dirty="0" smtClean="0"/>
              <a:t> the concept of unlimited selection and the view. H5dump uses the default – </a:t>
            </a:r>
            <a:r>
              <a:rPr lang="en-US" baseline="0" smtClean="0"/>
              <a:t>last available.</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30</a:t>
            </a:fld>
            <a:endParaRPr lang="en-US" dirty="0"/>
          </a:p>
        </p:txBody>
      </p:sp>
    </p:spTree>
    <p:extLst>
      <p:ext uri="{BB962C8B-B14F-4D97-AF65-F5344CB8AC3E}">
        <p14:creationId xmlns:p14="http://schemas.microsoft.com/office/powerpoint/2010/main" val="70539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Virtual dataset stores a mapping for each quadrant to data stored in the source HDF5 files and datasets  a-d.h5. Application can read the whole image from dataset /D using regular H5Dread call. It doesn’t need to know the mapping in order to read data.</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6</a:t>
            </a:fld>
            <a:endParaRPr lang="en-US" dirty="0"/>
          </a:p>
        </p:txBody>
      </p:sp>
    </p:spTree>
    <p:extLst>
      <p:ext uri="{BB962C8B-B14F-4D97-AF65-F5344CB8AC3E}">
        <p14:creationId xmlns:p14="http://schemas.microsoft.com/office/powerpoint/2010/main" val="24475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Virtual dataset stores a mapping </a:t>
            </a:r>
            <a:r>
              <a:rPr lang="en-US" baseline="0" dirty="0" smtClean="0"/>
              <a:t>to part of the data in the four source files to present a detail of interest</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7</a:t>
            </a:fld>
            <a:endParaRPr lang="en-US" dirty="0"/>
          </a:p>
        </p:txBody>
      </p:sp>
    </p:spTree>
    <p:extLst>
      <p:ext uri="{BB962C8B-B14F-4D97-AF65-F5344CB8AC3E}">
        <p14:creationId xmlns:p14="http://schemas.microsoft.com/office/powerpoint/2010/main" val="244753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concept can be easily generalized to </a:t>
            </a:r>
            <a:r>
              <a:rPr lang="en-US" baseline="0" dirty="0" smtClean="0"/>
              <a:t>higher dimensionality and more complex mappings. The dataset at the bottom of the slide is composed of the subsets stored in four source datasets. As with partial I/O each mapping has to have the same number of elements selected in the source dataset and in VDS.</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8</a:t>
            </a:fld>
            <a:endParaRPr lang="en-US" dirty="0"/>
          </a:p>
        </p:txBody>
      </p:sp>
    </p:spTree>
    <p:extLst>
      <p:ext uri="{BB962C8B-B14F-4D97-AF65-F5344CB8AC3E}">
        <p14:creationId xmlns:p14="http://schemas.microsoft.com/office/powerpoint/2010/main" val="1107805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past (and for many</a:t>
            </a:r>
            <a:r>
              <a:rPr lang="en-US" baseline="0" dirty="0" smtClean="0"/>
              <a:t> old detectors that are still in use now), the data was written one frame per file (</a:t>
            </a:r>
            <a:r>
              <a:rPr lang="en-US" baseline="0" dirty="0" err="1" smtClean="0"/>
              <a:t>tiif</a:t>
            </a:r>
            <a:r>
              <a:rPr lang="en-US" baseline="0" dirty="0" smtClean="0"/>
              <a:t>). For the low speed detectors it was not a problem, but annoyance to the data users since they had to deal with a lot of files. With the new generation of photon detectors the amount of data and the speed the data is produced the old solution doesn’t not work. Any experiment will saturated a file system very quickly. HDF5 looked as a way to go due to its internal compression, I/O performance, portability and tools available for the users plus a popular </a:t>
            </a:r>
            <a:r>
              <a:rPr lang="en-US" baseline="0" dirty="0" err="1" smtClean="0"/>
              <a:t>NeXus</a:t>
            </a:r>
            <a:r>
              <a:rPr lang="en-US" baseline="0" dirty="0" smtClean="0"/>
              <a:t> HDF-based format that community has been using since early nineties.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DLS and other centers looked into</a:t>
            </a:r>
            <a:r>
              <a:rPr lang="en-US" baseline="0" dirty="0" smtClean="0"/>
              <a:t> different ways of writing data into HDF5. </a:t>
            </a:r>
            <a:r>
              <a:rPr lang="en-US" baseline="0" dirty="0" smtClean="0"/>
              <a:t>Several experiments were done to write non-compressed data using parallel HDF5 , but just with a few processes scaling was not achieved. Scot helped with that benchmark and can provide more details.</a:t>
            </a:r>
          </a:p>
          <a:p>
            <a:endParaRPr lang="en-US" baseline="0" dirty="0" smtClean="0"/>
          </a:p>
          <a:p>
            <a:r>
              <a:rPr lang="en-US" baseline="0" dirty="0" smtClean="0"/>
              <a:t>It also became very clear in the early stages of detectors development that compression has to be used in order to reduce the amount of data that has to be moved. Most of the detector software write a compressed dataset per process taking advantage of the direct chunk write. While the necessary write speed was obtained and the problem was solved on the data acquisition side, the problem still remained on the users side since the data was spread among several HDF5 files.</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10</a:t>
            </a:fld>
            <a:endParaRPr lang="en-US" dirty="0"/>
          </a:p>
        </p:txBody>
      </p:sp>
    </p:spTree>
    <p:extLst>
      <p:ext uri="{BB962C8B-B14F-4D97-AF65-F5344CB8AC3E}">
        <p14:creationId xmlns:p14="http://schemas.microsoft.com/office/powerpoint/2010/main" val="389659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the Excalibur</a:t>
            </a:r>
            <a:r>
              <a:rPr lang="en-US" baseline="0" dirty="0" smtClean="0"/>
              <a:t> detector hardware architecture.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“EXCALIBUR is an advanced photon counting detector being designed and built by a collaboration of Diamond and the STFC. It is based around 48 CERN Medipix3 chips arranged as an 8 x 6 array for a total frame size (including gaps) of 2069 x 1793. The hardware architecture is shown in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11</a:t>
            </a:fld>
            <a:endParaRPr lang="en-US" dirty="0"/>
          </a:p>
        </p:txBody>
      </p:sp>
    </p:spTree>
    <p:extLst>
      <p:ext uri="{BB962C8B-B14F-4D97-AF65-F5344CB8AC3E}">
        <p14:creationId xmlns:p14="http://schemas.microsoft.com/office/powerpoint/2010/main" val="146140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can be seen that each row of eight </a:t>
            </a:r>
            <a:r>
              <a:rPr lang="en-US" sz="1200" kern="1200" dirty="0" err="1" smtClean="0">
                <a:solidFill>
                  <a:schemeClr val="tx1"/>
                </a:solidFill>
                <a:effectLst/>
                <a:latin typeface="+mn-lt"/>
                <a:ea typeface="+mn-ea"/>
                <a:cs typeface="+mn-cs"/>
              </a:rPr>
              <a:t>Medipix</a:t>
            </a:r>
            <a:r>
              <a:rPr lang="en-US" sz="1200" kern="1200" dirty="0" smtClean="0">
                <a:solidFill>
                  <a:schemeClr val="tx1"/>
                </a:solidFill>
                <a:effectLst/>
                <a:latin typeface="+mn-lt"/>
                <a:ea typeface="+mn-ea"/>
                <a:cs typeface="+mn-cs"/>
              </a:rPr>
              <a:t> 3 chips is read by a front end module (FEM) into a readout node computer. The six readout nodes then all write their portion of the image to the output file in parallel. This process repeats for each image, roughly (but not completely) in synchronism. There are gaps between the </a:t>
            </a:r>
            <a:r>
              <a:rPr lang="en-US" sz="1200" kern="1200" dirty="0" err="1" smtClean="0">
                <a:solidFill>
                  <a:schemeClr val="tx1"/>
                </a:solidFill>
                <a:effectLst/>
                <a:latin typeface="+mn-lt"/>
                <a:ea typeface="+mn-ea"/>
                <a:cs typeface="+mn-cs"/>
              </a:rPr>
              <a:t>Medipix</a:t>
            </a:r>
            <a:r>
              <a:rPr lang="en-US" sz="1200" kern="1200" dirty="0" smtClean="0">
                <a:solidFill>
                  <a:schemeClr val="tx1"/>
                </a:solidFill>
                <a:effectLst/>
                <a:latin typeface="+mn-lt"/>
                <a:ea typeface="+mn-ea"/>
                <a:cs typeface="+mn-cs"/>
              </a:rPr>
              <a:t> 3 chips, shown in figure 2 (next slide). The small (3 pixel) gaps are filled by the readout software, but the large gaps are not.”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HDF Group was asked to provide a solution that will allow to transparently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access</a:t>
            </a:r>
            <a:r>
              <a:rPr lang="en-US" sz="1200" kern="1200" baseline="0" dirty="0" smtClean="0">
                <a:solidFill>
                  <a:schemeClr val="tx1"/>
                </a:solidFill>
                <a:effectLst/>
                <a:latin typeface="+mn-lt"/>
                <a:ea typeface="+mn-ea"/>
                <a:cs typeface="+mn-cs"/>
              </a:rPr>
              <a:t> the whole image or series of images stored among several HDF5 files and datasets. The images have to be accessed while data is still collected (i.e., the new feature has to work with SWMR access).</a:t>
            </a:r>
            <a:endParaRPr lang="en-US" dirty="0" smtClean="0"/>
          </a:p>
          <a:p>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12</a:t>
            </a:fld>
            <a:endParaRPr lang="en-US" dirty="0"/>
          </a:p>
        </p:txBody>
      </p:sp>
    </p:spTree>
    <p:extLst>
      <p:ext uri="{BB962C8B-B14F-4D97-AF65-F5344CB8AC3E}">
        <p14:creationId xmlns:p14="http://schemas.microsoft.com/office/powerpoint/2010/main" val="309480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Excalibur</a:t>
            </a:r>
            <a:r>
              <a:rPr lang="en-US" baseline="0" dirty="0" smtClean="0"/>
              <a:t> use case can be represented in HDF5 “land’ as shown on this slide. The difference between this and the previous use cases is unlimited dimensionality of the source datasets. As experiment runs, there is no limit on number of frames written.</a:t>
            </a:r>
          </a:p>
          <a:p>
            <a:endParaRPr lang="en-US" baseline="0" dirty="0" smtClean="0"/>
          </a:p>
          <a:p>
            <a:r>
              <a:rPr lang="en-US" baseline="0" dirty="0" smtClean="0"/>
              <a:t>Explain the mapping…</a:t>
            </a:r>
          </a:p>
          <a:p>
            <a:endParaRPr lang="en-US" baseline="0" dirty="0" smtClean="0"/>
          </a:p>
          <a:p>
            <a:r>
              <a:rPr lang="en-US" baseline="0" dirty="0" smtClean="0"/>
              <a:t>The next few slides represent use cases for other detectors architectures.</a:t>
            </a:r>
            <a:endParaRPr lang="en-US" dirty="0"/>
          </a:p>
        </p:txBody>
      </p:sp>
      <p:sp>
        <p:nvSpPr>
          <p:cNvPr id="4" name="Slide Number Placeholder 3"/>
          <p:cNvSpPr>
            <a:spLocks noGrp="1"/>
          </p:cNvSpPr>
          <p:nvPr>
            <p:ph type="sldNum" sz="quarter" idx="10"/>
          </p:nvPr>
        </p:nvSpPr>
        <p:spPr/>
        <p:txBody>
          <a:bodyPr/>
          <a:lstStyle/>
          <a:p>
            <a:fld id="{199AFF83-E7C7-45C2-A1B8-C2E047EB4FC0}" type="slidenum">
              <a:rPr lang="en-US" smtClean="0"/>
              <a:pPr/>
              <a:t>13</a:t>
            </a:fld>
            <a:endParaRPr lang="en-US" dirty="0"/>
          </a:p>
        </p:txBody>
      </p:sp>
    </p:spTree>
    <p:extLst>
      <p:ext uri="{BB962C8B-B14F-4D97-AF65-F5344CB8AC3E}">
        <p14:creationId xmlns:p14="http://schemas.microsoft.com/office/powerpoint/2010/main" val="28240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999.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1053"/>
          <p:cNvSpPr txBox="1">
            <a:spLocks noChangeArrowheads="1"/>
          </p:cNvSpPr>
          <p:nvPr userDrawn="1"/>
        </p:nvSpPr>
        <p:spPr bwMode="auto">
          <a:xfrm>
            <a:off x="7239000" y="6629400"/>
            <a:ext cx="1600200" cy="228600"/>
          </a:xfrm>
          <a:prstGeom prst="rect">
            <a:avLst/>
          </a:prstGeom>
          <a:noFill/>
          <a:ln w="9525">
            <a:noFill/>
            <a:miter lim="800000"/>
            <a:headEnd/>
            <a:tailEnd/>
          </a:ln>
          <a:effectLst/>
        </p:spPr>
        <p:txBody>
          <a:bodyPr anchor="b"/>
          <a:lstStyle>
            <a:lvl1pPr>
              <a:defRPr sz="1200" b="0">
                <a:solidFill>
                  <a:schemeClr val="bg1"/>
                </a:solidFill>
                <a:latin typeface="Arial" pitchFamily="34" charset="0"/>
                <a:cs typeface="Arial" pitchFamily="34" charset="0"/>
              </a:defRPr>
            </a:lvl1pPr>
          </a:lstStyle>
          <a:p>
            <a:pPr algn="r">
              <a:defRPr/>
            </a:pPr>
            <a:r>
              <a:rPr lang="en-US" sz="1100" dirty="0" smtClean="0">
                <a:latin typeface="+mn-lt"/>
                <a:ea typeface="+mn-ea"/>
              </a:rPr>
              <a:t>www.hdfgroup.org</a:t>
            </a:r>
          </a:p>
        </p:txBody>
      </p:sp>
      <p:pic>
        <p:nvPicPr>
          <p:cNvPr id="6" name="Picture 1056"/>
          <p:cNvPicPr>
            <a:picLocks noChangeAspect="1" noChangeArrowheads="1"/>
          </p:cNvPicPr>
          <p:nvPr userDrawn="1"/>
        </p:nvPicPr>
        <p:blipFill>
          <a:blip r:embed="rId3" cstate="print"/>
          <a:srcRect/>
          <a:stretch>
            <a:fillRect/>
          </a:stretch>
        </p:blipFill>
        <p:spPr bwMode="auto">
          <a:xfrm>
            <a:off x="404813" y="152400"/>
            <a:ext cx="966787" cy="515938"/>
          </a:xfrm>
          <a:prstGeom prst="rect">
            <a:avLst/>
          </a:prstGeom>
          <a:noFill/>
          <a:ln w="9525">
            <a:noFill/>
            <a:miter lim="800000"/>
            <a:headEnd/>
            <a:tailEnd/>
          </a:ln>
        </p:spPr>
      </p:pic>
      <p:sp>
        <p:nvSpPr>
          <p:cNvPr id="7" name="TextBox 6"/>
          <p:cNvSpPr txBox="1"/>
          <p:nvPr userDrawn="1"/>
        </p:nvSpPr>
        <p:spPr>
          <a:xfrm>
            <a:off x="1371600" y="228600"/>
            <a:ext cx="2133600" cy="323165"/>
          </a:xfrm>
          <a:prstGeom prst="rect">
            <a:avLst/>
          </a:prstGeom>
          <a:noFill/>
        </p:spPr>
        <p:txBody>
          <a:bodyPr wrap="square" bIns="0" anchor="b" anchorCtr="0">
            <a:spAutoFit/>
          </a:bodyPr>
          <a:lstStyle/>
          <a:p>
            <a:pPr algn="l">
              <a:defRPr/>
            </a:pPr>
            <a:r>
              <a:rPr lang="en-US" sz="1800" b="1" dirty="0">
                <a:effectLst/>
                <a:latin typeface="+mj-lt"/>
                <a:ea typeface="+mn-ea"/>
                <a:cs typeface="Arial" pitchFamily="34" charset="0"/>
              </a:rPr>
              <a:t>The </a:t>
            </a:r>
            <a:r>
              <a:rPr lang="en-US" sz="1800" b="1" dirty="0" smtClean="0">
                <a:effectLst/>
                <a:latin typeface="+mj-lt"/>
                <a:ea typeface="+mn-ea"/>
                <a:cs typeface="Arial" pitchFamily="34" charset="0"/>
              </a:rPr>
              <a:t>HDF </a:t>
            </a:r>
            <a:r>
              <a:rPr lang="en-US" sz="1800" b="1" dirty="0">
                <a:effectLst/>
                <a:latin typeface="+mj-lt"/>
                <a:ea typeface="+mn-ea"/>
                <a:cs typeface="Arial" pitchFamily="34" charset="0"/>
              </a:rPr>
              <a:t>Group</a:t>
            </a:r>
          </a:p>
        </p:txBody>
      </p:sp>
      <p:sp>
        <p:nvSpPr>
          <p:cNvPr id="37890" name="Rectangle 2050"/>
          <p:cNvSpPr>
            <a:spLocks noGrp="1" noChangeArrowheads="1"/>
          </p:cNvSpPr>
          <p:nvPr>
            <p:ph type="ctrTitle"/>
          </p:nvPr>
        </p:nvSpPr>
        <p:spPr>
          <a:xfrm>
            <a:off x="685800" y="2209800"/>
            <a:ext cx="7772400" cy="2057400"/>
          </a:xfrm>
        </p:spPr>
        <p:txBody>
          <a:bodyPr anchor="t"/>
          <a:lstStyle>
            <a:lvl1pPr>
              <a:defRPr sz="4800">
                <a:latin typeface="+mj-lt"/>
                <a:cs typeface="Arial" pitchFamily="34" charset="0"/>
              </a:defRPr>
            </a:lvl1pPr>
          </a:lstStyle>
          <a:p>
            <a:r>
              <a:rPr lang="en-US" smtClean="0"/>
              <a:t>Click to edit Master title style</a:t>
            </a:r>
            <a:endParaRPr lang="en-US" dirty="0"/>
          </a:p>
        </p:txBody>
      </p:sp>
      <p:sp>
        <p:nvSpPr>
          <p:cNvPr id="37891" name="Rectangle 2051"/>
          <p:cNvSpPr>
            <a:spLocks noGrp="1" noChangeArrowheads="1"/>
          </p:cNvSpPr>
          <p:nvPr>
            <p:ph type="subTitle" idx="1"/>
          </p:nvPr>
        </p:nvSpPr>
        <p:spPr>
          <a:xfrm>
            <a:off x="1219200" y="4419600"/>
            <a:ext cx="6400800" cy="914400"/>
          </a:xfrm>
        </p:spPr>
        <p:txBody>
          <a:bodyPr/>
          <a:lstStyle>
            <a:lvl1pPr marL="0" indent="0" algn="ctr">
              <a:buFontTx/>
              <a:buNone/>
              <a:defRPr sz="2400">
                <a:latin typeface="+mj-lt"/>
                <a:cs typeface="Arial" pitchFamily="34" charset="0"/>
              </a:defRPr>
            </a:lvl1pPr>
          </a:lstStyle>
          <a:p>
            <a:r>
              <a:rPr lang="en-US" smtClean="0"/>
              <a:t>Click to edit Master subtitle style</a:t>
            </a:r>
            <a:endParaRPr lang="en-US" dirty="0"/>
          </a:p>
        </p:txBody>
      </p:sp>
      <p:sp>
        <p:nvSpPr>
          <p:cNvPr id="10" name="Rectangle 2066"/>
          <p:cNvSpPr>
            <a:spLocks noGrp="1" noChangeArrowheads="1"/>
          </p:cNvSpPr>
          <p:nvPr>
            <p:ph type="sldNum" sz="quarter" idx="12"/>
          </p:nvPr>
        </p:nvSpPr>
        <p:spPr/>
        <p:txBody>
          <a:bodyPr/>
          <a:lstStyle>
            <a:lvl1pPr>
              <a:defRPr sz="1100">
                <a:latin typeface="+mn-lt"/>
              </a:defRPr>
            </a:lvl1pPr>
          </a:lstStyle>
          <a:p>
            <a:fld id="{736C4BAF-311F-7A41-A7B2-B0FB909503E6}" type="slidenum">
              <a:rPr lang="en-US" smtClean="0"/>
              <a:pPr/>
              <a:t>‹#›</a:t>
            </a:fld>
            <a:endParaRPr lang="en-US" dirty="0"/>
          </a:p>
        </p:txBody>
      </p:sp>
      <p:sp>
        <p:nvSpPr>
          <p:cNvPr id="11" name="Rectangle 1053"/>
          <p:cNvSpPr>
            <a:spLocks noGrp="1" noChangeArrowheads="1"/>
          </p:cNvSpPr>
          <p:nvPr>
            <p:ph type="dt" sz="half" idx="2"/>
          </p:nvPr>
        </p:nvSpPr>
        <p:spPr bwMode="auto">
          <a:xfrm>
            <a:off x="304800" y="6629400"/>
            <a:ext cx="43434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100" b="0" smtClean="0">
                <a:solidFill>
                  <a:schemeClr val="bg1"/>
                </a:solidFill>
                <a:latin typeface="+mn-lt"/>
                <a:ea typeface="+mn-ea"/>
                <a:cs typeface="Arial" pitchFamily="34" charset="0"/>
              </a:defRPr>
            </a:lvl1pPr>
          </a:lstStyle>
          <a:p>
            <a:pPr>
              <a:defRPr/>
            </a:pPr>
            <a:fld id="{A84F4870-009C-3347-A0DD-FA8B73BC43B6}" type="datetime1">
              <a:rPr lang="en-US" smtClean="0"/>
              <a:t>7/10/15</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Frames Side by Side">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96200" cy="533400"/>
          </a:xfrm>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63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1053"/>
          <p:cNvSpPr>
            <a:spLocks noGrp="1" noChangeArrowheads="1"/>
          </p:cNvSpPr>
          <p:nvPr>
            <p:ph type="dt" sz="half" idx="10"/>
          </p:nvPr>
        </p:nvSpPr>
        <p:spPr>
          <a:ln/>
        </p:spPr>
        <p:txBody>
          <a:bodyPr/>
          <a:lstStyle>
            <a:lvl1pPr>
              <a:defRPr/>
            </a:lvl1pPr>
          </a:lstStyle>
          <a:p>
            <a:pPr>
              <a:defRPr/>
            </a:pPr>
            <a:fld id="{7C73F160-BB3C-C240-A5A9-8B006024A2AA}" type="datetime1">
              <a:rPr lang="en-US" smtClean="0"/>
              <a:t>7/10/15</a:t>
            </a:fld>
            <a:endParaRPr lang="en-US" dirty="0"/>
          </a:p>
        </p:txBody>
      </p:sp>
      <p:sp>
        <p:nvSpPr>
          <p:cNvPr id="7" name="Rectangle 1055"/>
          <p:cNvSpPr>
            <a:spLocks noGrp="1" noChangeArrowheads="1"/>
          </p:cNvSpPr>
          <p:nvPr>
            <p:ph type="sldNum" sz="quarter" idx="12"/>
          </p:nvPr>
        </p:nvSpPr>
        <p:spPr>
          <a:ln/>
        </p:spPr>
        <p:txBody>
          <a:bodyPr/>
          <a:lstStyle>
            <a:lvl1pPr>
              <a:defRPr/>
            </a:lvl1pPr>
          </a:lstStyle>
          <a:p>
            <a:fld id="{7B1BC851-09AD-FE43-ACEE-1C9FAD17D4A2}"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96200" cy="533400"/>
          </a:xfrm>
        </p:spPr>
        <p:txBody>
          <a:bodyPr/>
          <a:lstStyle>
            <a:lvl1pPr algn="r">
              <a:defRPr/>
            </a:lvl1pPr>
          </a:lstStyle>
          <a:p>
            <a:r>
              <a:rPr lang="en-US" smtClean="0"/>
              <a:t>Click to edit Master title style</a:t>
            </a:r>
            <a:endParaRPr lang="en-US" dirty="0"/>
          </a:p>
        </p:txBody>
      </p:sp>
      <p:sp>
        <p:nvSpPr>
          <p:cNvPr id="3" name="Rectangle 1053"/>
          <p:cNvSpPr>
            <a:spLocks noGrp="1" noChangeArrowheads="1"/>
          </p:cNvSpPr>
          <p:nvPr>
            <p:ph type="dt" sz="half" idx="10"/>
          </p:nvPr>
        </p:nvSpPr>
        <p:spPr>
          <a:ln/>
        </p:spPr>
        <p:txBody>
          <a:bodyPr/>
          <a:lstStyle>
            <a:lvl1pPr>
              <a:defRPr/>
            </a:lvl1pPr>
          </a:lstStyle>
          <a:p>
            <a:pPr>
              <a:defRPr/>
            </a:pPr>
            <a:fld id="{84271223-8D5B-554E-B58D-76E94F2F18A4}" type="datetime1">
              <a:rPr lang="en-US" smtClean="0"/>
              <a:t>7/10/15</a:t>
            </a:fld>
            <a:endParaRPr lang="en-US" dirty="0"/>
          </a:p>
        </p:txBody>
      </p:sp>
      <p:sp>
        <p:nvSpPr>
          <p:cNvPr id="5" name="Rectangle 1055"/>
          <p:cNvSpPr>
            <a:spLocks noGrp="1" noChangeArrowheads="1"/>
          </p:cNvSpPr>
          <p:nvPr>
            <p:ph type="sldNum" sz="quarter" idx="12"/>
          </p:nvPr>
        </p:nvSpPr>
        <p:spPr>
          <a:ln/>
        </p:spPr>
        <p:txBody>
          <a:bodyPr/>
          <a:lstStyle>
            <a:lvl1pPr>
              <a:defRPr/>
            </a:lvl1pPr>
          </a:lstStyle>
          <a:p>
            <a:fld id="{80093880-C6D3-D249-860F-0023F8BF2CC9}" type="slidenum">
              <a:rPr lang="en-US"/>
              <a:pPr/>
              <a:t>‹#›</a:t>
            </a:fld>
            <a:endParaRPr lang="en-US" dirty="0"/>
          </a:p>
        </p:txBody>
      </p:sp>
      <p:sp>
        <p:nvSpPr>
          <p:cNvPr id="6" name="Content Placeholder 5"/>
          <p:cNvSpPr>
            <a:spLocks noGrp="1"/>
          </p:cNvSpPr>
          <p:nvPr>
            <p:ph sz="quarter" idx="13"/>
          </p:nvPr>
        </p:nvSpPr>
        <p:spPr>
          <a:xfrm>
            <a:off x="914400" y="1600200"/>
            <a:ext cx="7315200" cy="4572000"/>
          </a:xfrm>
        </p:spPr>
        <p:txBody>
          <a:bodyPr/>
          <a:lstStyle>
            <a:lvl1pPr>
              <a:defRPr sz="3200"/>
            </a:lvl1pPr>
            <a:lvl3pPr>
              <a:defRPr sz="2400"/>
            </a:lvl3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OverObj" preserve="1">
  <p:cSld name="Two Content Frames">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96200" cy="533400"/>
          </a:xfrm>
        </p:spPr>
        <p:txBody>
          <a:bodyPr/>
          <a:lstStyle>
            <a:lvl1pPr algn="r">
              <a:defRPr/>
            </a:lvl1pPr>
          </a:lstStyle>
          <a:p>
            <a:r>
              <a:rPr lang="en-US" smtClean="0"/>
              <a:t>Click to edit Master title style</a:t>
            </a:r>
            <a:endParaRPr lang="en-US" dirty="0"/>
          </a:p>
        </p:txBody>
      </p:sp>
      <p:sp>
        <p:nvSpPr>
          <p:cNvPr id="3" name="Text Placeholder 2"/>
          <p:cNvSpPr>
            <a:spLocks noGrp="1"/>
          </p:cNvSpPr>
          <p:nvPr>
            <p:ph type="body" sz="half" idx="1"/>
          </p:nvPr>
        </p:nvSpPr>
        <p:spPr>
          <a:xfrm>
            <a:off x="381000" y="990600"/>
            <a:ext cx="8458200" cy="2667000"/>
          </a:xfrm>
        </p:spPr>
        <p:txBody>
          <a:bodyPr/>
          <a:lstStyle>
            <a:lvl1pPr>
              <a:defRPr sz="3200"/>
            </a:lvl1pPr>
            <a:lvl3pPr>
              <a:defRPr sz="2400"/>
            </a:lvl3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000" y="3810000"/>
            <a:ext cx="8458200" cy="2667000"/>
          </a:xfrm>
        </p:spPr>
        <p:txBody>
          <a:bodyPr/>
          <a:lstStyle>
            <a:lvl1pPr>
              <a:defRPr sz="3200"/>
            </a:lvl1pPr>
            <a:lvl3pPr>
              <a:defRPr sz="2400"/>
            </a:lvl3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1053"/>
          <p:cNvSpPr>
            <a:spLocks noGrp="1" noChangeArrowheads="1"/>
          </p:cNvSpPr>
          <p:nvPr>
            <p:ph type="dt" sz="half" idx="10"/>
          </p:nvPr>
        </p:nvSpPr>
        <p:spPr>
          <a:ln/>
        </p:spPr>
        <p:txBody>
          <a:bodyPr/>
          <a:lstStyle>
            <a:lvl1pPr>
              <a:defRPr/>
            </a:lvl1pPr>
          </a:lstStyle>
          <a:p>
            <a:pPr>
              <a:defRPr/>
            </a:pPr>
            <a:fld id="{F7D49609-A99B-4747-8EB8-FBC79638755F}" type="datetime1">
              <a:rPr lang="en-US" smtClean="0"/>
              <a:t>7/10/15</a:t>
            </a:fld>
            <a:endParaRPr lang="en-US" dirty="0"/>
          </a:p>
        </p:txBody>
      </p:sp>
      <p:sp>
        <p:nvSpPr>
          <p:cNvPr id="7" name="Rectangle 1055"/>
          <p:cNvSpPr>
            <a:spLocks noGrp="1" noChangeArrowheads="1"/>
          </p:cNvSpPr>
          <p:nvPr>
            <p:ph type="sldNum" sz="quarter" idx="12"/>
          </p:nvPr>
        </p:nvSpPr>
        <p:spPr>
          <a:ln/>
        </p:spPr>
        <p:txBody>
          <a:bodyPr/>
          <a:lstStyle>
            <a:lvl1pPr>
              <a:defRPr/>
            </a:lvl1pPr>
          </a:lstStyle>
          <a:p>
            <a:fld id="{F50A4E36-00C6-1145-B427-1A185CE8670F}"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with Defini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152400"/>
            <a:ext cx="7620000" cy="533400"/>
          </a:xfrm>
        </p:spPr>
        <p:txBody>
          <a:bodyPr/>
          <a:lstStyle>
            <a:lvl1pPr algn="r">
              <a:defRPr/>
            </a:lvl1pPr>
          </a:lstStyle>
          <a:p>
            <a:r>
              <a:rPr lang="en-US" dirty="0" smtClean="0"/>
              <a:t>The Problem</a:t>
            </a:r>
            <a:endParaRPr lang="en-US" dirty="0"/>
          </a:p>
        </p:txBody>
      </p:sp>
      <p:sp>
        <p:nvSpPr>
          <p:cNvPr id="3" name="Date Placeholder 2"/>
          <p:cNvSpPr>
            <a:spLocks noGrp="1"/>
          </p:cNvSpPr>
          <p:nvPr>
            <p:ph type="dt" sz="half" idx="10"/>
          </p:nvPr>
        </p:nvSpPr>
        <p:spPr/>
        <p:txBody>
          <a:bodyPr/>
          <a:lstStyle/>
          <a:p>
            <a:pPr>
              <a:defRPr/>
            </a:pPr>
            <a:fld id="{75594BB8-CD19-034C-A135-C3B5AD398733}" type="datetime1">
              <a:rPr lang="en-US" smtClean="0"/>
              <a:t>7/10/15</a:t>
            </a:fld>
            <a:endParaRPr lang="en-US" dirty="0"/>
          </a:p>
        </p:txBody>
      </p:sp>
      <p:sp>
        <p:nvSpPr>
          <p:cNvPr id="4" name="Slide Number Placeholder 3"/>
          <p:cNvSpPr>
            <a:spLocks noGrp="1"/>
          </p:cNvSpPr>
          <p:nvPr>
            <p:ph type="sldNum" sz="quarter" idx="11"/>
          </p:nvPr>
        </p:nvSpPr>
        <p:spPr/>
        <p:txBody>
          <a:bodyPr/>
          <a:lstStyle/>
          <a:p>
            <a:fld id="{4B465E7A-C1F6-F240-9A4B-3C235A72DA08}" type="slidenum">
              <a:rPr lang="en-US" smtClean="0"/>
              <a:pPr/>
              <a:t>‹#›</a:t>
            </a:fld>
            <a:endParaRPr lang="en-US" dirty="0"/>
          </a:p>
        </p:txBody>
      </p:sp>
      <p:sp>
        <p:nvSpPr>
          <p:cNvPr id="6" name="Text Placeholder 5"/>
          <p:cNvSpPr>
            <a:spLocks noGrp="1"/>
          </p:cNvSpPr>
          <p:nvPr>
            <p:ph type="body" sz="quarter" idx="12" hasCustomPrompt="1"/>
          </p:nvPr>
        </p:nvSpPr>
        <p:spPr>
          <a:xfrm>
            <a:off x="914400" y="1600200"/>
            <a:ext cx="1600200" cy="609600"/>
          </a:xfrm>
        </p:spPr>
        <p:txBody>
          <a:bodyPr/>
          <a:lstStyle>
            <a:lvl1pPr marL="0" indent="0">
              <a:buNone/>
              <a:defRPr sz="2800"/>
            </a:lvl1pPr>
          </a:lstStyle>
          <a:p>
            <a:pPr lvl="0"/>
            <a:r>
              <a:rPr lang="en-US" dirty="0" smtClean="0"/>
              <a:t>Problem:</a:t>
            </a:r>
            <a:endParaRPr lang="en-US" dirty="0"/>
          </a:p>
        </p:txBody>
      </p:sp>
      <p:sp>
        <p:nvSpPr>
          <p:cNvPr id="8" name="Content Placeholder 7"/>
          <p:cNvSpPr>
            <a:spLocks noGrp="1"/>
          </p:cNvSpPr>
          <p:nvPr>
            <p:ph sz="quarter" idx="13" hasCustomPrompt="1"/>
          </p:nvPr>
        </p:nvSpPr>
        <p:spPr>
          <a:xfrm>
            <a:off x="914400" y="2514600"/>
            <a:ext cx="7315200" cy="3657600"/>
          </a:xfrm>
        </p:spPr>
        <p:txBody>
          <a:bodyPr/>
          <a:lstStyle>
            <a:lvl1pPr marL="0" indent="0">
              <a:buNone/>
              <a:defRPr sz="2800" baseline="0"/>
            </a:lvl1pPr>
          </a:lstStyle>
          <a:p>
            <a:pPr lvl="0"/>
            <a:r>
              <a:rPr lang="en-US" dirty="0" smtClean="0"/>
              <a:t>&lt;Define the user’s or customer’s problem in this space.&gt;</a:t>
            </a:r>
            <a:endParaRPr lang="en-US" dirty="0"/>
          </a:p>
        </p:txBody>
      </p:sp>
    </p:spTree>
    <p:extLst>
      <p:ext uri="{BB962C8B-B14F-4D97-AF65-F5344CB8AC3E}">
        <p14:creationId xmlns:p14="http://schemas.microsoft.com/office/powerpoint/2010/main" val="175682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pproach/Solution with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152400"/>
            <a:ext cx="7620000" cy="533400"/>
          </a:xfrm>
        </p:spPr>
        <p:txBody>
          <a:bodyPr/>
          <a:lstStyle>
            <a:lvl1pPr algn="r">
              <a:defRPr/>
            </a:lvl1pPr>
          </a:lstStyle>
          <a:p>
            <a:r>
              <a:rPr lang="en-US" dirty="0" smtClean="0"/>
              <a:t>The Approach/Solution</a:t>
            </a:r>
            <a:endParaRPr lang="en-US" dirty="0"/>
          </a:p>
        </p:txBody>
      </p:sp>
      <p:sp>
        <p:nvSpPr>
          <p:cNvPr id="3" name="Date Placeholder 2"/>
          <p:cNvSpPr>
            <a:spLocks noGrp="1"/>
          </p:cNvSpPr>
          <p:nvPr>
            <p:ph type="dt" sz="half" idx="10"/>
          </p:nvPr>
        </p:nvSpPr>
        <p:spPr/>
        <p:txBody>
          <a:bodyPr/>
          <a:lstStyle/>
          <a:p>
            <a:pPr>
              <a:defRPr/>
            </a:pPr>
            <a:fld id="{012AA29E-05C6-7841-87D5-41A953DF0A31}" type="datetime1">
              <a:rPr lang="en-US" smtClean="0"/>
              <a:t>7/10/15</a:t>
            </a:fld>
            <a:endParaRPr lang="en-US" dirty="0"/>
          </a:p>
        </p:txBody>
      </p:sp>
      <p:sp>
        <p:nvSpPr>
          <p:cNvPr id="4" name="Slide Number Placeholder 3"/>
          <p:cNvSpPr>
            <a:spLocks noGrp="1"/>
          </p:cNvSpPr>
          <p:nvPr>
            <p:ph type="sldNum" sz="quarter" idx="11"/>
          </p:nvPr>
        </p:nvSpPr>
        <p:spPr/>
        <p:txBody>
          <a:bodyPr/>
          <a:lstStyle/>
          <a:p>
            <a:fld id="{4B465E7A-C1F6-F240-9A4B-3C235A72DA08}" type="slidenum">
              <a:rPr lang="en-US" smtClean="0"/>
              <a:pPr/>
              <a:t>‹#›</a:t>
            </a:fld>
            <a:endParaRPr lang="en-US" dirty="0"/>
          </a:p>
        </p:txBody>
      </p:sp>
      <p:sp>
        <p:nvSpPr>
          <p:cNvPr id="6" name="Text Placeholder 5"/>
          <p:cNvSpPr>
            <a:spLocks noGrp="1"/>
          </p:cNvSpPr>
          <p:nvPr>
            <p:ph type="body" sz="quarter" idx="12" hasCustomPrompt="1"/>
          </p:nvPr>
        </p:nvSpPr>
        <p:spPr>
          <a:xfrm>
            <a:off x="914400" y="1600200"/>
            <a:ext cx="4572000" cy="609600"/>
          </a:xfrm>
        </p:spPr>
        <p:txBody>
          <a:bodyPr/>
          <a:lstStyle>
            <a:lvl1pPr marL="0" indent="0">
              <a:buNone/>
              <a:defRPr sz="2800"/>
            </a:lvl1pPr>
          </a:lstStyle>
          <a:p>
            <a:pPr lvl="0"/>
            <a:r>
              <a:rPr lang="en-US" dirty="0" smtClean="0"/>
              <a:t>Approach/Solution:</a:t>
            </a:r>
            <a:endParaRPr lang="en-US" dirty="0"/>
          </a:p>
        </p:txBody>
      </p:sp>
      <p:sp>
        <p:nvSpPr>
          <p:cNvPr id="8" name="Content Placeholder 7"/>
          <p:cNvSpPr>
            <a:spLocks noGrp="1"/>
          </p:cNvSpPr>
          <p:nvPr>
            <p:ph sz="quarter" idx="13" hasCustomPrompt="1"/>
          </p:nvPr>
        </p:nvSpPr>
        <p:spPr>
          <a:xfrm>
            <a:off x="914400" y="2514600"/>
            <a:ext cx="7315200" cy="3657600"/>
          </a:xfrm>
        </p:spPr>
        <p:txBody>
          <a:bodyPr/>
          <a:lstStyle>
            <a:lvl1pPr marL="0" indent="0">
              <a:buNone/>
              <a:defRPr sz="2800" baseline="0"/>
            </a:lvl1pPr>
          </a:lstStyle>
          <a:p>
            <a:pPr lvl="0"/>
            <a:r>
              <a:rPr lang="en-US" dirty="0" smtClean="0"/>
              <a:t>&lt;Describe our approach to solving the problem or a solution we developed to solve the problem.&gt;</a:t>
            </a:r>
            <a:endParaRPr lang="en-US" dirty="0"/>
          </a:p>
        </p:txBody>
      </p:sp>
    </p:spTree>
    <p:extLst>
      <p:ext uri="{BB962C8B-B14F-4D97-AF65-F5344CB8AC3E}">
        <p14:creationId xmlns:p14="http://schemas.microsoft.com/office/powerpoint/2010/main" val="60911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53"/>
          <p:cNvSpPr>
            <a:spLocks noGrp="1" noChangeArrowheads="1"/>
          </p:cNvSpPr>
          <p:nvPr>
            <p:ph type="dt" sz="half" idx="10"/>
          </p:nvPr>
        </p:nvSpPr>
        <p:spPr>
          <a:ln/>
        </p:spPr>
        <p:txBody>
          <a:bodyPr/>
          <a:lstStyle>
            <a:lvl1pPr>
              <a:defRPr/>
            </a:lvl1pPr>
          </a:lstStyle>
          <a:p>
            <a:pPr>
              <a:defRPr/>
            </a:pPr>
            <a:fld id="{9D670FED-9672-F84B-AB9B-120860CA4AA2}" type="datetime1">
              <a:rPr lang="en-US" smtClean="0">
                <a:solidFill>
                  <a:srgbClr val="FFFFFF"/>
                </a:solidFill>
              </a:rPr>
              <a:t>7/10/15</a:t>
            </a:fld>
            <a:endParaRPr lang="en-US" dirty="0">
              <a:solidFill>
                <a:srgbClr val="FFFFFF"/>
              </a:solidFill>
            </a:endParaRPr>
          </a:p>
        </p:txBody>
      </p:sp>
      <p:sp>
        <p:nvSpPr>
          <p:cNvPr id="5" name="Rectangle 1054"/>
          <p:cNvSpPr>
            <a:spLocks noGrp="1" noChangeArrowheads="1"/>
          </p:cNvSpPr>
          <p:nvPr>
            <p:ph type="ftr" sz="quarter" idx="11"/>
          </p:nvPr>
        </p:nvSpPr>
        <p:spPr>
          <a:xfrm>
            <a:off x="2286000" y="6629400"/>
            <a:ext cx="3962400" cy="228600"/>
          </a:xfrm>
          <a:prstGeom prst="rect">
            <a:avLst/>
          </a:prstGeom>
          <a:ln/>
        </p:spPr>
        <p:txBody>
          <a:bodyPr/>
          <a:lstStyle>
            <a:lvl1pPr>
              <a:defRPr/>
            </a:lvl1pPr>
          </a:lstStyle>
          <a:p>
            <a:pPr>
              <a:defRPr/>
            </a:pPr>
            <a:endParaRPr lang="en-US">
              <a:solidFill>
                <a:srgbClr val="FFFFFF"/>
              </a:solidFill>
            </a:endParaRPr>
          </a:p>
        </p:txBody>
      </p:sp>
      <p:sp>
        <p:nvSpPr>
          <p:cNvPr id="6" name="Rectangle 1055"/>
          <p:cNvSpPr>
            <a:spLocks noGrp="1" noChangeArrowheads="1"/>
          </p:cNvSpPr>
          <p:nvPr>
            <p:ph type="sldNum" sz="quarter" idx="12"/>
          </p:nvPr>
        </p:nvSpPr>
        <p:spPr>
          <a:ln/>
        </p:spPr>
        <p:txBody>
          <a:bodyPr/>
          <a:lstStyle>
            <a:lvl1pPr>
              <a:defRPr/>
            </a:lvl1pPr>
          </a:lstStyle>
          <a:p>
            <a:fld id="{109A6822-8A2E-438A-8FF5-7FF0DBFC3E36}"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8080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08279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jpe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descr="99.jpg"/>
          <p:cNvPicPr>
            <a:picLocks noChangeAspect="1"/>
          </p:cNvPicPr>
          <p:nvPr/>
        </p:nvPicPr>
        <p:blipFill>
          <a:blip r:embed="rId10" cstate="print"/>
          <a:srcRect/>
          <a:stretch>
            <a:fillRect/>
          </a:stretch>
        </p:blipFill>
        <p:spPr bwMode="auto">
          <a:xfrm>
            <a:off x="0" y="0"/>
            <a:ext cx="9144000" cy="6858000"/>
          </a:xfrm>
          <a:prstGeom prst="rect">
            <a:avLst/>
          </a:prstGeom>
          <a:noFill/>
          <a:ln w="9525">
            <a:noFill/>
            <a:miter lim="800000"/>
            <a:headEnd/>
            <a:tailEnd/>
          </a:ln>
        </p:spPr>
      </p:pic>
      <p:sp>
        <p:nvSpPr>
          <p:cNvPr id="1027" name="Rectangle 1027"/>
          <p:cNvSpPr>
            <a:spLocks noGrp="1" noChangeArrowheads="1"/>
          </p:cNvSpPr>
          <p:nvPr>
            <p:ph type="body" idx="1"/>
          </p:nvPr>
        </p:nvSpPr>
        <p:spPr bwMode="auto">
          <a:xfrm>
            <a:off x="381000" y="990600"/>
            <a:ext cx="84582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28" name="Picture 1050" descr="hdf 0line"/>
          <p:cNvPicPr>
            <a:picLocks noChangeArrowheads="1"/>
          </p:cNvPicPr>
          <p:nvPr/>
        </p:nvPicPr>
        <p:blipFill>
          <a:blip r:embed="rId11" cstate="print"/>
          <a:srcRect/>
          <a:stretch>
            <a:fillRect/>
          </a:stretch>
        </p:blipFill>
        <p:spPr bwMode="auto">
          <a:xfrm>
            <a:off x="0" y="762000"/>
            <a:ext cx="9144000" cy="76200"/>
          </a:xfrm>
          <a:prstGeom prst="rect">
            <a:avLst/>
          </a:prstGeom>
          <a:noFill/>
          <a:ln w="9525">
            <a:noFill/>
            <a:miter lim="800000"/>
            <a:headEnd/>
            <a:tailEnd/>
          </a:ln>
        </p:spPr>
      </p:pic>
      <p:sp>
        <p:nvSpPr>
          <p:cNvPr id="1029" name="Rectangle 1026"/>
          <p:cNvSpPr>
            <a:spLocks noGrp="1" noChangeArrowheads="1"/>
          </p:cNvSpPr>
          <p:nvPr>
            <p:ph type="title"/>
          </p:nvPr>
        </p:nvSpPr>
        <p:spPr bwMode="auto">
          <a:xfrm>
            <a:off x="1143000" y="152400"/>
            <a:ext cx="70104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36893" name="Rectangle 1053"/>
          <p:cNvSpPr>
            <a:spLocks noGrp="1" noChangeArrowheads="1"/>
          </p:cNvSpPr>
          <p:nvPr>
            <p:ph type="dt" sz="half" idx="2"/>
          </p:nvPr>
        </p:nvSpPr>
        <p:spPr bwMode="auto">
          <a:xfrm>
            <a:off x="304800" y="6629400"/>
            <a:ext cx="42672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100" b="0" smtClean="0">
                <a:solidFill>
                  <a:schemeClr val="bg1"/>
                </a:solidFill>
                <a:latin typeface="+mn-lt"/>
                <a:ea typeface="+mn-ea"/>
                <a:cs typeface="Arial" pitchFamily="34" charset="0"/>
              </a:defRPr>
            </a:lvl1pPr>
          </a:lstStyle>
          <a:p>
            <a:pPr>
              <a:defRPr/>
            </a:pPr>
            <a:fld id="{16B801BD-BBB3-634F-B9BD-47EA2C7E91A1}" type="datetime1">
              <a:rPr lang="en-US" smtClean="0"/>
              <a:t>7/10/15</a:t>
            </a:fld>
            <a:endParaRPr lang="en-US" dirty="0"/>
          </a:p>
        </p:txBody>
      </p:sp>
      <p:sp>
        <p:nvSpPr>
          <p:cNvPr id="36895" name="Rectangle 1055"/>
          <p:cNvSpPr>
            <a:spLocks noGrp="1" noChangeArrowheads="1"/>
          </p:cNvSpPr>
          <p:nvPr>
            <p:ph type="sldNum" sz="quarter" idx="4"/>
          </p:nvPr>
        </p:nvSpPr>
        <p:spPr bwMode="auto">
          <a:xfrm>
            <a:off x="6400800" y="6629400"/>
            <a:ext cx="762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100">
                <a:solidFill>
                  <a:schemeClr val="bg1"/>
                </a:solidFill>
                <a:latin typeface="+mn-lt"/>
              </a:defRPr>
            </a:lvl1pPr>
          </a:lstStyle>
          <a:p>
            <a:fld id="{4B465E7A-C1F6-F240-9A4B-3C235A72DA08}" type="slidenum">
              <a:rPr lang="en-US" smtClean="0"/>
              <a:pPr/>
              <a:t>‹#›</a:t>
            </a:fld>
            <a:endParaRPr lang="en-US" dirty="0"/>
          </a:p>
        </p:txBody>
      </p:sp>
      <p:sp>
        <p:nvSpPr>
          <p:cNvPr id="11" name="Rectangle 1053"/>
          <p:cNvSpPr txBox="1">
            <a:spLocks noChangeArrowheads="1"/>
          </p:cNvSpPr>
          <p:nvPr/>
        </p:nvSpPr>
        <p:spPr bwMode="auto">
          <a:xfrm>
            <a:off x="7239000" y="6629400"/>
            <a:ext cx="1676400" cy="228600"/>
          </a:xfrm>
          <a:prstGeom prst="rect">
            <a:avLst/>
          </a:prstGeom>
          <a:noFill/>
          <a:ln w="9525">
            <a:noFill/>
            <a:miter lim="800000"/>
            <a:headEnd/>
            <a:tailEnd/>
          </a:ln>
          <a:effectLst/>
        </p:spPr>
        <p:txBody>
          <a:bodyPr anchor="b"/>
          <a:lstStyle>
            <a:lvl1pPr>
              <a:defRPr sz="1200" b="0">
                <a:solidFill>
                  <a:schemeClr val="bg1"/>
                </a:solidFill>
                <a:latin typeface="Arial" pitchFamily="34" charset="0"/>
                <a:cs typeface="Arial" pitchFamily="34" charset="0"/>
              </a:defRPr>
            </a:lvl1pPr>
          </a:lstStyle>
          <a:p>
            <a:pPr algn="r">
              <a:defRPr/>
            </a:pPr>
            <a:r>
              <a:rPr lang="en-US" sz="1100" dirty="0" smtClean="0">
                <a:latin typeface="+mn-lt"/>
                <a:ea typeface="+mn-ea"/>
              </a:rPr>
              <a:t>www.hdfgroup.org</a:t>
            </a:r>
          </a:p>
        </p:txBody>
      </p:sp>
      <p:pic>
        <p:nvPicPr>
          <p:cNvPr id="1034" name="Picture 1056"/>
          <p:cNvPicPr>
            <a:picLocks noChangeAspect="1" noChangeArrowheads="1"/>
          </p:cNvPicPr>
          <p:nvPr/>
        </p:nvPicPr>
        <p:blipFill>
          <a:blip r:embed="rId12" cstate="print"/>
          <a:srcRect/>
          <a:stretch>
            <a:fillRect/>
          </a:stretch>
        </p:blipFill>
        <p:spPr bwMode="auto">
          <a:xfrm>
            <a:off x="404813" y="152400"/>
            <a:ext cx="966787" cy="5159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5" r:id="rId1"/>
    <p:sldLayoutId id="2147483723" r:id="rId2"/>
    <p:sldLayoutId id="2147483725" r:id="rId3"/>
    <p:sldLayoutId id="2147483731" r:id="rId4"/>
    <p:sldLayoutId id="2147483756" r:id="rId5"/>
    <p:sldLayoutId id="2147483757" r:id="rId6"/>
    <p:sldLayoutId id="2147483759" r:id="rId7"/>
    <p:sldLayoutId id="2147483760" r:id="rId8"/>
  </p:sldLayoutIdLst>
  <p:timing>
    <p:tnLst>
      <p:par>
        <p:cTn xmlns:p14="http://schemas.microsoft.com/office/powerpoint/2010/main" id="1" dur="indefinite" restart="never" nodeType="tmRoot"/>
      </p:par>
    </p:tnLst>
  </p:timing>
  <p:hf hdr="0" ftr="0"/>
  <p:txStyles>
    <p:titleStyle>
      <a:lvl1pPr algn="ctr" rtl="0" eaLnBrk="1" fontAlgn="base" hangingPunct="1">
        <a:spcBef>
          <a:spcPct val="0"/>
        </a:spcBef>
        <a:spcAft>
          <a:spcPct val="0"/>
        </a:spcAft>
        <a:defRPr sz="3200">
          <a:solidFill>
            <a:srgbClr val="000000"/>
          </a:solidFill>
          <a:latin typeface="+mj-lt"/>
          <a:ea typeface="Arial" charset="0"/>
          <a:cs typeface="Arial" pitchFamily="34" charset="0"/>
        </a:defRPr>
      </a:lvl1pPr>
      <a:lvl2pPr algn="ctr" rtl="0" eaLnBrk="1" fontAlgn="base" hangingPunct="1">
        <a:spcBef>
          <a:spcPct val="0"/>
        </a:spcBef>
        <a:spcAft>
          <a:spcPct val="0"/>
        </a:spcAft>
        <a:defRPr sz="3200">
          <a:solidFill>
            <a:srgbClr val="000000"/>
          </a:solidFill>
          <a:latin typeface="Arial" charset="0"/>
          <a:ea typeface="Arial" charset="0"/>
          <a:cs typeface="Arial" charset="0"/>
        </a:defRPr>
      </a:lvl2pPr>
      <a:lvl3pPr algn="ctr" rtl="0" eaLnBrk="1" fontAlgn="base" hangingPunct="1">
        <a:spcBef>
          <a:spcPct val="0"/>
        </a:spcBef>
        <a:spcAft>
          <a:spcPct val="0"/>
        </a:spcAft>
        <a:defRPr sz="3200">
          <a:solidFill>
            <a:srgbClr val="000000"/>
          </a:solidFill>
          <a:latin typeface="Arial" charset="0"/>
          <a:ea typeface="Arial" charset="0"/>
          <a:cs typeface="Arial" charset="0"/>
        </a:defRPr>
      </a:lvl3pPr>
      <a:lvl4pPr algn="ctr" rtl="0" eaLnBrk="1" fontAlgn="base" hangingPunct="1">
        <a:spcBef>
          <a:spcPct val="0"/>
        </a:spcBef>
        <a:spcAft>
          <a:spcPct val="0"/>
        </a:spcAft>
        <a:defRPr sz="3200">
          <a:solidFill>
            <a:srgbClr val="000000"/>
          </a:solidFill>
          <a:latin typeface="Arial" charset="0"/>
          <a:ea typeface="Arial" charset="0"/>
          <a:cs typeface="Arial" charset="0"/>
        </a:defRPr>
      </a:lvl4pPr>
      <a:lvl5pPr algn="ctr" rtl="0" eaLnBrk="1" fontAlgn="base" hangingPunct="1">
        <a:spcBef>
          <a:spcPct val="0"/>
        </a:spcBef>
        <a:spcAft>
          <a:spcPct val="0"/>
        </a:spcAft>
        <a:defRPr sz="3200">
          <a:solidFill>
            <a:srgbClr val="000000"/>
          </a:solidFill>
          <a:latin typeface="Arial" charset="0"/>
          <a:ea typeface="Arial" charset="0"/>
          <a:cs typeface="Arial" charset="0"/>
        </a:defRPr>
      </a:lvl5pPr>
      <a:lvl6pPr marL="457200" algn="ctr" rtl="0" eaLnBrk="1" fontAlgn="base" hangingPunct="1">
        <a:spcBef>
          <a:spcPct val="0"/>
        </a:spcBef>
        <a:spcAft>
          <a:spcPct val="0"/>
        </a:spcAft>
        <a:defRPr sz="3600">
          <a:solidFill>
            <a:srgbClr val="000000"/>
          </a:solidFill>
          <a:latin typeface="Garamond" pitchFamily="18" charset="0"/>
        </a:defRPr>
      </a:lvl6pPr>
      <a:lvl7pPr marL="914400" algn="ctr" rtl="0" eaLnBrk="1" fontAlgn="base" hangingPunct="1">
        <a:spcBef>
          <a:spcPct val="0"/>
        </a:spcBef>
        <a:spcAft>
          <a:spcPct val="0"/>
        </a:spcAft>
        <a:defRPr sz="3600">
          <a:solidFill>
            <a:srgbClr val="000000"/>
          </a:solidFill>
          <a:latin typeface="Garamond" pitchFamily="18" charset="0"/>
        </a:defRPr>
      </a:lvl7pPr>
      <a:lvl8pPr marL="1371600" algn="ctr" rtl="0" eaLnBrk="1" fontAlgn="base" hangingPunct="1">
        <a:spcBef>
          <a:spcPct val="0"/>
        </a:spcBef>
        <a:spcAft>
          <a:spcPct val="0"/>
        </a:spcAft>
        <a:defRPr sz="3600">
          <a:solidFill>
            <a:srgbClr val="000000"/>
          </a:solidFill>
          <a:latin typeface="Garamond" pitchFamily="18" charset="0"/>
        </a:defRPr>
      </a:lvl8pPr>
      <a:lvl9pPr marL="1828800" algn="ctr" rtl="0" eaLnBrk="1" fontAlgn="base" hangingPunct="1">
        <a:spcBef>
          <a:spcPct val="0"/>
        </a:spcBef>
        <a:spcAft>
          <a:spcPct val="0"/>
        </a:spcAft>
        <a:defRPr sz="3600">
          <a:solidFill>
            <a:srgbClr val="000000"/>
          </a:solidFill>
          <a:latin typeface="Garamond" pitchFamily="18" charset="0"/>
        </a:defRPr>
      </a:lvl9pPr>
    </p:titleStyle>
    <p:bodyStyle>
      <a:lvl1pPr marL="342900" indent="-342900" algn="l" rtl="0" eaLnBrk="1" fontAlgn="base" hangingPunct="1">
        <a:spcBef>
          <a:spcPct val="20000"/>
        </a:spcBef>
        <a:spcAft>
          <a:spcPct val="0"/>
        </a:spcAft>
        <a:buClr>
          <a:schemeClr val="tx1"/>
        </a:buClr>
        <a:buChar char="•"/>
        <a:defRPr sz="3200">
          <a:solidFill>
            <a:srgbClr val="000000"/>
          </a:solidFill>
          <a:latin typeface="+mn-lt"/>
          <a:ea typeface="Arial" charset="0"/>
          <a:cs typeface="Arial" pitchFamily="34" charset="0"/>
        </a:defRPr>
      </a:lvl1pPr>
      <a:lvl2pPr marL="742950" indent="-285750" algn="l" rtl="0" eaLnBrk="1" fontAlgn="base" hangingPunct="1">
        <a:spcBef>
          <a:spcPct val="20000"/>
        </a:spcBef>
        <a:spcAft>
          <a:spcPct val="0"/>
        </a:spcAft>
        <a:buClr>
          <a:schemeClr val="tx1"/>
        </a:buClr>
        <a:buChar char="•"/>
        <a:defRPr sz="2800">
          <a:solidFill>
            <a:srgbClr val="000000"/>
          </a:solidFill>
          <a:latin typeface="+mn-lt"/>
          <a:ea typeface="Arial" charset="0"/>
          <a:cs typeface="Arial" pitchFamily="34" charset="0"/>
        </a:defRPr>
      </a:lvl2pPr>
      <a:lvl3pPr marL="1143000" indent="-228600" algn="l" rtl="0" eaLnBrk="1" fontAlgn="base" hangingPunct="1">
        <a:spcBef>
          <a:spcPct val="20000"/>
        </a:spcBef>
        <a:spcAft>
          <a:spcPct val="0"/>
        </a:spcAft>
        <a:buClr>
          <a:schemeClr val="tx1"/>
        </a:buClr>
        <a:buChar char="•"/>
        <a:defRPr sz="2400">
          <a:solidFill>
            <a:srgbClr val="000000"/>
          </a:solidFill>
          <a:latin typeface="+mn-lt"/>
          <a:ea typeface="Arial" charset="0"/>
          <a:cs typeface="Arial" pitchFamily="34" charset="0"/>
        </a:defRPr>
      </a:lvl3pPr>
      <a:lvl4pPr marL="1600200" indent="-228600" algn="l" rtl="0" eaLnBrk="1" fontAlgn="base" hangingPunct="1">
        <a:spcBef>
          <a:spcPct val="20000"/>
        </a:spcBef>
        <a:spcAft>
          <a:spcPct val="0"/>
        </a:spcAft>
        <a:buClr>
          <a:schemeClr val="tx1"/>
        </a:buClr>
        <a:buChar char="•"/>
        <a:defRPr sz="2000">
          <a:solidFill>
            <a:srgbClr val="000000"/>
          </a:solidFill>
          <a:latin typeface="+mn-lt"/>
          <a:ea typeface="Arial" charset="0"/>
          <a:cs typeface="Arial" pitchFamily="34" charset="0"/>
        </a:defRPr>
      </a:lvl4pPr>
      <a:lvl5pPr marL="2057400" indent="-228600" algn="l" rtl="0" eaLnBrk="1" fontAlgn="base" hangingPunct="1">
        <a:spcBef>
          <a:spcPct val="20000"/>
        </a:spcBef>
        <a:spcAft>
          <a:spcPct val="0"/>
        </a:spcAft>
        <a:buClr>
          <a:schemeClr val="tx1"/>
        </a:buClr>
        <a:buChar char="•"/>
        <a:defRPr sz="1800">
          <a:solidFill>
            <a:srgbClr val="000000"/>
          </a:solidFill>
          <a:latin typeface="+mn-lt"/>
          <a:ea typeface="Arial" charset="0"/>
          <a:cs typeface="Arial" pitchFamily="34" charset="0"/>
        </a:defRPr>
      </a:lvl5pPr>
      <a:lvl6pPr marL="2514600" indent="-228600" algn="l" rtl="0" eaLnBrk="1" fontAlgn="base" hangingPunct="1">
        <a:spcBef>
          <a:spcPct val="20000"/>
        </a:spcBef>
        <a:spcAft>
          <a:spcPct val="0"/>
        </a:spcAft>
        <a:buClr>
          <a:schemeClr val="tx1"/>
        </a:buClr>
        <a:buChar char="•"/>
        <a:defRPr sz="2000">
          <a:solidFill>
            <a:srgbClr val="000000"/>
          </a:solidFill>
          <a:latin typeface="+mn-lt"/>
        </a:defRPr>
      </a:lvl6pPr>
      <a:lvl7pPr marL="2971800" indent="-228600" algn="l" rtl="0" eaLnBrk="1" fontAlgn="base" hangingPunct="1">
        <a:spcBef>
          <a:spcPct val="20000"/>
        </a:spcBef>
        <a:spcAft>
          <a:spcPct val="0"/>
        </a:spcAft>
        <a:buClr>
          <a:schemeClr val="tx1"/>
        </a:buClr>
        <a:buChar char="•"/>
        <a:defRPr sz="2000">
          <a:solidFill>
            <a:srgbClr val="000000"/>
          </a:solidFill>
          <a:latin typeface="+mn-lt"/>
        </a:defRPr>
      </a:lvl7pPr>
      <a:lvl8pPr marL="3429000" indent="-228600" algn="l" rtl="0" eaLnBrk="1" fontAlgn="base" hangingPunct="1">
        <a:spcBef>
          <a:spcPct val="20000"/>
        </a:spcBef>
        <a:spcAft>
          <a:spcPct val="0"/>
        </a:spcAft>
        <a:buClr>
          <a:schemeClr val="tx1"/>
        </a:buClr>
        <a:buChar char="•"/>
        <a:defRPr sz="2000">
          <a:solidFill>
            <a:srgbClr val="000000"/>
          </a:solidFill>
          <a:latin typeface="+mn-lt"/>
        </a:defRPr>
      </a:lvl8pPr>
      <a:lvl9pPr marL="3886200" indent="-228600" algn="l" rtl="0" eaLnBrk="1" fontAlgn="base" hangingPunct="1">
        <a:spcBef>
          <a:spcPct val="20000"/>
        </a:spcBef>
        <a:spcAft>
          <a:spcPct val="0"/>
        </a:spcAft>
        <a:buClr>
          <a:schemeClr val="tx1"/>
        </a:buClr>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svn.hdfgroup.org/hdf5_vds_use_cases/" TargetMode="External"/><Relationship Id="rId4" Type="http://schemas.openxmlformats.org/officeDocument/2006/relationships/hyperlink" Target="http://www.bigdata.org/HDF5/docNewFeatures/NewFeaturesVirtualDatasetDocs.html" TargetMode="External"/><Relationship Id="rId1" Type="http://schemas.openxmlformats.org/officeDocument/2006/relationships/slideLayout" Target="../slideLayouts/slideLayout3.xml"/><Relationship Id="rId2" Type="http://schemas.openxmlformats.org/officeDocument/2006/relationships/hyperlink" Target="https://svn.hdfgroup.org/hdf5/features/vd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svn.hdfgroup.org/hdf5/features/vds/examples/h5_vds.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www.unidata.ucar.edu/software/thredds/current/tds/TD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vn.hdfgroup.org/hdf5/features/vds/examples/h5_vds-percival-unlim-maxmin.c"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8.jpeg"/><Relationship Id="rId5" Type="http://schemas.openxmlformats.org/officeDocument/2006/relationships/image" Target="../media/image6.jpeg"/><Relationship Id="rId6" Type="http://schemas.openxmlformats.org/officeDocument/2006/relationships/image" Target="../media/image7.jpeg"/><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8.jpeg"/><Relationship Id="rId5" Type="http://schemas.openxmlformats.org/officeDocument/2006/relationships/image" Target="../media/image6.jpeg"/><Relationship Id="rId6" Type="http://schemas.openxmlformats.org/officeDocument/2006/relationships/image" Target="../media/image7.jpe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2600"/>
            <a:ext cx="7696200" cy="2362200"/>
          </a:xfrm>
        </p:spPr>
        <p:txBody>
          <a:bodyPr/>
          <a:lstStyle/>
          <a:p>
            <a:r>
              <a:rPr lang="en-US" dirty="0" smtClean="0"/>
              <a:t>HDF5</a:t>
            </a:r>
            <a:br>
              <a:rPr lang="en-US" dirty="0" smtClean="0"/>
            </a:br>
            <a:r>
              <a:rPr lang="en-US" dirty="0" smtClean="0"/>
              <a:t>Virtual Dataset</a:t>
            </a:r>
            <a:r>
              <a:rPr lang="en-US" sz="3600" dirty="0" smtClean="0"/>
              <a:t/>
            </a:r>
            <a:br>
              <a:rPr lang="en-US" sz="3600" dirty="0" smtClean="0"/>
            </a:br>
            <a:endParaRPr lang="en-US" sz="2800" dirty="0"/>
          </a:p>
        </p:txBody>
      </p:sp>
      <p:sp>
        <p:nvSpPr>
          <p:cNvPr id="3" name="Subtitle 2"/>
          <p:cNvSpPr>
            <a:spLocks noGrp="1"/>
          </p:cNvSpPr>
          <p:nvPr>
            <p:ph type="subTitle" idx="1"/>
          </p:nvPr>
        </p:nvSpPr>
        <p:spPr>
          <a:xfrm>
            <a:off x="533400" y="3886200"/>
            <a:ext cx="7696200" cy="2133600"/>
          </a:xfrm>
        </p:spPr>
        <p:txBody>
          <a:bodyPr/>
          <a:lstStyle/>
          <a:p>
            <a:r>
              <a:rPr lang="en-US" dirty="0"/>
              <a:t/>
            </a:r>
            <a:br>
              <a:rPr lang="en-US" dirty="0"/>
            </a:br>
            <a:r>
              <a:rPr lang="en-US" dirty="0"/>
              <a:t>Neil Fortner, </a:t>
            </a:r>
            <a:r>
              <a:rPr lang="en-US" dirty="0" err="1"/>
              <a:t>Quincey</a:t>
            </a:r>
            <a:r>
              <a:rPr lang="en-US" dirty="0"/>
              <a:t> </a:t>
            </a:r>
            <a:r>
              <a:rPr lang="en-US" dirty="0" err="1"/>
              <a:t>Koziol</a:t>
            </a:r>
            <a:r>
              <a:rPr lang="en-US" dirty="0"/>
              <a:t>, Elena Pourmal, Dana </a:t>
            </a:r>
            <a:r>
              <a:rPr lang="en-US" dirty="0" smtClean="0"/>
              <a:t>Robinson</a:t>
            </a:r>
            <a:endParaRPr lang="en-US" dirty="0"/>
          </a:p>
        </p:txBody>
      </p:sp>
      <p:sp>
        <p:nvSpPr>
          <p:cNvPr id="4" name="Slide Number Placeholder 3"/>
          <p:cNvSpPr>
            <a:spLocks noGrp="1"/>
          </p:cNvSpPr>
          <p:nvPr>
            <p:ph type="sldNum" sz="quarter" idx="12"/>
          </p:nvPr>
        </p:nvSpPr>
        <p:spPr/>
        <p:txBody>
          <a:bodyPr/>
          <a:lstStyle/>
          <a:p>
            <a:fld id="{736C4BAF-311F-7A41-A7B2-B0FB909503E6}" type="slidenum">
              <a:rPr lang="en-US" smtClean="0"/>
              <a:pPr/>
              <a:t>1</a:t>
            </a:fld>
            <a:endParaRPr lang="en-US" dirty="0"/>
          </a:p>
        </p:txBody>
      </p:sp>
      <p:sp>
        <p:nvSpPr>
          <p:cNvPr id="5" name="Date Placeholder 4"/>
          <p:cNvSpPr>
            <a:spLocks noGrp="1"/>
          </p:cNvSpPr>
          <p:nvPr>
            <p:ph type="dt" sz="half" idx="2"/>
          </p:nvPr>
        </p:nvSpPr>
        <p:spPr/>
        <p:txBody>
          <a:bodyPr/>
          <a:lstStyle/>
          <a:p>
            <a:pPr>
              <a:defRPr/>
            </a:pPr>
            <a:fld id="{3E3B05E7-8D94-F345-9B6E-8FFFEFC2D0A1}" type="datetime1">
              <a:rPr lang="en-US" smtClean="0"/>
              <a:t>7/10/15</a:t>
            </a:fld>
            <a:endParaRPr lang="en-US" dirty="0"/>
          </a:p>
        </p:txBody>
      </p:sp>
    </p:spTree>
    <p:extLst>
      <p:ext uri="{BB962C8B-B14F-4D97-AF65-F5344CB8AC3E}">
        <p14:creationId xmlns:p14="http://schemas.microsoft.com/office/powerpoint/2010/main" val="7708753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Characteristics</a:t>
            </a:r>
            <a:endParaRPr lang="en-US" dirty="0"/>
          </a:p>
        </p:txBody>
      </p:sp>
      <p:sp>
        <p:nvSpPr>
          <p:cNvPr id="3" name="Date Placeholder 2"/>
          <p:cNvSpPr>
            <a:spLocks noGrp="1"/>
          </p:cNvSpPr>
          <p:nvPr>
            <p:ph type="dt" sz="half" idx="10"/>
          </p:nvPr>
        </p:nvSpPr>
        <p:spPr/>
        <p:txBody>
          <a:bodyPr/>
          <a:lstStyle/>
          <a:p>
            <a:pPr>
              <a:defRPr/>
            </a:pPr>
            <a:fld id="{84271223-8D5B-554E-B58D-76E94F2F18A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10</a:t>
            </a:fld>
            <a:endParaRPr lang="en-US" dirty="0"/>
          </a:p>
        </p:txBody>
      </p:sp>
      <p:sp>
        <p:nvSpPr>
          <p:cNvPr id="5" name="Content Placeholder 4"/>
          <p:cNvSpPr>
            <a:spLocks noGrp="1"/>
          </p:cNvSpPr>
          <p:nvPr>
            <p:ph sz="quarter" idx="13"/>
          </p:nvPr>
        </p:nvSpPr>
        <p:spPr>
          <a:xfrm>
            <a:off x="914400" y="1066800"/>
            <a:ext cx="7315200" cy="4724400"/>
          </a:xfrm>
        </p:spPr>
        <p:txBody>
          <a:bodyPr/>
          <a:lstStyle/>
          <a:p>
            <a:r>
              <a:rPr lang="en-US" dirty="0" smtClean="0"/>
              <a:t>New detectors have high rates and parallel architecture</a:t>
            </a:r>
          </a:p>
          <a:p>
            <a:r>
              <a:rPr lang="en-US" dirty="0" smtClean="0"/>
              <a:t>Multiple processes are writing compressed parts of the images into HDF5 files in parallel</a:t>
            </a:r>
          </a:p>
          <a:p>
            <a:r>
              <a:rPr lang="en-US" dirty="0" smtClean="0"/>
              <a:t>No synchronization between writing processes</a:t>
            </a:r>
          </a:p>
          <a:p>
            <a:r>
              <a:rPr lang="en-US" dirty="0" smtClean="0"/>
              <a:t>Detectors generate 3-10 GB data per second</a:t>
            </a:r>
            <a:endParaRPr lang="en-US" dirty="0"/>
          </a:p>
        </p:txBody>
      </p:sp>
    </p:spTree>
    <p:extLst>
      <p:ext uri="{BB962C8B-B14F-4D97-AF65-F5344CB8AC3E}">
        <p14:creationId xmlns:p14="http://schemas.microsoft.com/office/powerpoint/2010/main" val="382718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Excalibur Detector Hardware Architecture</a:t>
            </a:r>
            <a:endParaRPr lang="en-US" dirty="0"/>
          </a:p>
        </p:txBody>
      </p:sp>
      <p:sp>
        <p:nvSpPr>
          <p:cNvPr id="3" name="Date Placeholder 2"/>
          <p:cNvSpPr>
            <a:spLocks noGrp="1"/>
          </p:cNvSpPr>
          <p:nvPr>
            <p:ph type="dt" sz="half" idx="10"/>
          </p:nvPr>
        </p:nvSpPr>
        <p:spPr/>
        <p:txBody>
          <a:bodyPr/>
          <a:lstStyle/>
          <a:p>
            <a:pPr>
              <a:defRPr/>
            </a:pPr>
            <a:fld id="{A9AA3BA6-9AD6-2C43-B155-BEBCAD60690E}" type="datetime1">
              <a:rPr lang="en-US" smtClean="0"/>
              <a:t>7/10/15</a:t>
            </a:fld>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4B465E7A-C1F6-F240-9A4B-3C235A72DA08}" type="slidenum">
              <a:rPr lang="en-US" smtClean="0"/>
              <a:pPr/>
              <a:t>11</a:t>
            </a:fld>
            <a:endParaRPr lang="en-US" dirty="0"/>
          </a:p>
        </p:txBody>
      </p:sp>
      <p:pic>
        <p:nvPicPr>
          <p:cNvPr id="5" name="Picture 4" descr="Excalibur from pap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1800"/>
            <a:ext cx="9144000" cy="3444516"/>
          </a:xfrm>
          <a:prstGeom prst="rect">
            <a:avLst/>
          </a:prstGeom>
        </p:spPr>
      </p:pic>
      <p:sp>
        <p:nvSpPr>
          <p:cNvPr id="6" name="TextBox 5"/>
          <p:cNvSpPr txBox="1"/>
          <p:nvPr/>
        </p:nvSpPr>
        <p:spPr>
          <a:xfrm>
            <a:off x="273930" y="5503333"/>
            <a:ext cx="8274320" cy="830997"/>
          </a:xfrm>
          <a:prstGeom prst="rect">
            <a:avLst/>
          </a:prstGeom>
          <a:noFill/>
        </p:spPr>
        <p:txBody>
          <a:bodyPr wrap="none" rtlCol="0">
            <a:spAutoFit/>
          </a:bodyPr>
          <a:lstStyle/>
          <a:p>
            <a:r>
              <a:rPr lang="en-US" dirty="0" smtClean="0">
                <a:latin typeface="+mn-lt"/>
              </a:rPr>
              <a:t>Courtesy DLS</a:t>
            </a:r>
          </a:p>
          <a:p>
            <a:r>
              <a:rPr lang="en-US" dirty="0" smtClean="0">
                <a:latin typeface="+mn-lt"/>
              </a:rPr>
              <a:t>See Confluence - DLS – Virtual Dataset Phase 0 for the document </a:t>
            </a:r>
            <a:endParaRPr lang="en-US" dirty="0">
              <a:latin typeface="+mn-lt"/>
            </a:endParaRPr>
          </a:p>
        </p:txBody>
      </p:sp>
    </p:spTree>
    <p:extLst>
      <p:ext uri="{BB962C8B-B14F-4D97-AF65-F5344CB8AC3E}">
        <p14:creationId xmlns:p14="http://schemas.microsoft.com/office/powerpoint/2010/main" val="22530448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Excalibur Chip Layout and Gap detail</a:t>
            </a:r>
            <a:endParaRPr lang="en-US" dirty="0"/>
          </a:p>
        </p:txBody>
      </p:sp>
      <p:sp>
        <p:nvSpPr>
          <p:cNvPr id="3" name="Date Placeholder 2"/>
          <p:cNvSpPr>
            <a:spLocks noGrp="1"/>
          </p:cNvSpPr>
          <p:nvPr>
            <p:ph type="dt" sz="half" idx="10"/>
          </p:nvPr>
        </p:nvSpPr>
        <p:spPr/>
        <p:txBody>
          <a:bodyPr/>
          <a:lstStyle/>
          <a:p>
            <a:pPr>
              <a:defRPr/>
            </a:pPr>
            <a:fld id="{84271223-8D5B-554E-B58D-76E94F2F18A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12</a:t>
            </a:fld>
            <a:endParaRPr lang="en-US" dirty="0"/>
          </a:p>
        </p:txBody>
      </p:sp>
      <p:pic>
        <p:nvPicPr>
          <p:cNvPr id="6" name="Picture 5" descr="Gaps from pap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1300"/>
            <a:ext cx="9144000" cy="3819407"/>
          </a:xfrm>
          <a:prstGeom prst="rect">
            <a:avLst/>
          </a:prstGeom>
        </p:spPr>
      </p:pic>
      <p:sp>
        <p:nvSpPr>
          <p:cNvPr id="7" name="TextBox 6"/>
          <p:cNvSpPr txBox="1"/>
          <p:nvPr/>
        </p:nvSpPr>
        <p:spPr>
          <a:xfrm>
            <a:off x="273930" y="5503333"/>
            <a:ext cx="8274320" cy="830997"/>
          </a:xfrm>
          <a:prstGeom prst="rect">
            <a:avLst/>
          </a:prstGeom>
          <a:noFill/>
        </p:spPr>
        <p:txBody>
          <a:bodyPr wrap="none" rtlCol="0">
            <a:spAutoFit/>
          </a:bodyPr>
          <a:lstStyle/>
          <a:p>
            <a:r>
              <a:rPr lang="en-US" dirty="0" smtClean="0">
                <a:latin typeface="+mn-lt"/>
              </a:rPr>
              <a:t>Courtesy DLS</a:t>
            </a:r>
          </a:p>
          <a:p>
            <a:r>
              <a:rPr lang="en-US" dirty="0" smtClean="0">
                <a:latin typeface="+mn-lt"/>
              </a:rPr>
              <a:t>See Confluence - DLS – Virtual Dataset Phase 0 for the document </a:t>
            </a:r>
            <a:endParaRPr lang="en-US" dirty="0">
              <a:latin typeface="+mn-lt"/>
            </a:endParaRPr>
          </a:p>
        </p:txBody>
      </p:sp>
    </p:spTree>
    <p:extLst>
      <p:ext uri="{BB962C8B-B14F-4D97-AF65-F5344CB8AC3E}">
        <p14:creationId xmlns:p14="http://schemas.microsoft.com/office/powerpoint/2010/main" val="121533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Unlimited Use Case </a:t>
            </a:r>
            <a:endParaRPr lang="en-US" dirty="0"/>
          </a:p>
        </p:txBody>
      </p:sp>
      <p:sp>
        <p:nvSpPr>
          <p:cNvPr id="3" name="Date Placeholder 2"/>
          <p:cNvSpPr>
            <a:spLocks noGrp="1"/>
          </p:cNvSpPr>
          <p:nvPr>
            <p:ph type="dt" sz="half" idx="10"/>
          </p:nvPr>
        </p:nvSpPr>
        <p:spPr/>
        <p:txBody>
          <a:bodyPr/>
          <a:lstStyle/>
          <a:p>
            <a:pPr>
              <a:defRPr/>
            </a:pPr>
            <a:fld id="{A9AA3BA6-9AD6-2C43-B155-BEBCAD60690E}" type="datetime1">
              <a:rPr lang="en-US" smtClean="0"/>
              <a:t>7/10/15</a:t>
            </a:fld>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4B465E7A-C1F6-F240-9A4B-3C235A72DA08}" type="slidenum">
              <a:rPr lang="en-US" smtClean="0"/>
              <a:pPr/>
              <a:t>13</a:t>
            </a:fld>
            <a:endParaRPr lang="en-US" dirty="0"/>
          </a:p>
        </p:txBody>
      </p:sp>
      <p:sp>
        <p:nvSpPr>
          <p:cNvPr id="8" name="TextBox 7"/>
          <p:cNvSpPr txBox="1"/>
          <p:nvPr/>
        </p:nvSpPr>
        <p:spPr>
          <a:xfrm rot="18657284">
            <a:off x="997461" y="1443905"/>
            <a:ext cx="469900" cy="276999"/>
          </a:xfrm>
          <a:prstGeom prst="rect">
            <a:avLst/>
          </a:prstGeom>
          <a:noFill/>
        </p:spPr>
        <p:txBody>
          <a:bodyPr wrap="none" rtlCol="0">
            <a:spAutoFit/>
          </a:bodyPr>
          <a:lstStyle/>
          <a:p>
            <a:r>
              <a:rPr lang="en-US" sz="1200" dirty="0" smtClean="0">
                <a:latin typeface="+mn-lt"/>
              </a:rPr>
              <a:t>time</a:t>
            </a:r>
            <a:endParaRPr lang="en-US" sz="1200" dirty="0">
              <a:latin typeface="+mn-lt"/>
            </a:endParaRPr>
          </a:p>
        </p:txBody>
      </p:sp>
      <p:sp>
        <p:nvSpPr>
          <p:cNvPr id="9" name="Rectangle 8"/>
          <p:cNvSpPr/>
          <p:nvPr/>
        </p:nvSpPr>
        <p:spPr>
          <a:xfrm>
            <a:off x="2147145" y="1571754"/>
            <a:ext cx="1690665"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147145" y="1711454"/>
            <a:ext cx="1690665"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147145" y="2035305"/>
            <a:ext cx="1690665"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147145" y="2175004"/>
            <a:ext cx="1690665"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147145" y="2498854"/>
            <a:ext cx="1690665"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147145" y="2638554"/>
            <a:ext cx="1690665"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50174" y="1787655"/>
            <a:ext cx="1690665"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50174" y="1927354"/>
            <a:ext cx="1690665"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950174" y="2251204"/>
            <a:ext cx="1690665"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50174" y="2390904"/>
            <a:ext cx="1690665"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950174" y="2714755"/>
            <a:ext cx="1690665"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950174" y="2854454"/>
            <a:ext cx="1690665"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720376" y="2022604"/>
            <a:ext cx="1690665"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720376" y="2162304"/>
            <a:ext cx="1690665"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720376" y="2486155"/>
            <a:ext cx="1690665"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720376" y="2625854"/>
            <a:ext cx="1690665"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720376" y="2949704"/>
            <a:ext cx="1690665"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720376" y="3089404"/>
            <a:ext cx="1690665"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V="1">
            <a:off x="1140426" y="1367397"/>
            <a:ext cx="533463" cy="599318"/>
          </a:xfrm>
          <a:prstGeom prst="straightConnector1">
            <a:avLst/>
          </a:prstGeom>
          <a:ln w="15875">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316932" y="1218556"/>
            <a:ext cx="1201771" cy="276999"/>
          </a:xfrm>
          <a:prstGeom prst="rect">
            <a:avLst/>
          </a:prstGeom>
          <a:noFill/>
        </p:spPr>
        <p:txBody>
          <a:bodyPr wrap="none" rtlCol="0">
            <a:spAutoFit/>
          </a:bodyPr>
          <a:lstStyle/>
          <a:p>
            <a:r>
              <a:rPr lang="en-US" sz="1200" dirty="0" smtClean="0">
                <a:latin typeface="+mn-lt"/>
              </a:rPr>
              <a:t>Series of images</a:t>
            </a:r>
            <a:endParaRPr lang="en-US" sz="1200" dirty="0">
              <a:latin typeface="+mn-lt"/>
            </a:endParaRPr>
          </a:p>
        </p:txBody>
      </p:sp>
      <p:grpSp>
        <p:nvGrpSpPr>
          <p:cNvPr id="29" name="Group 28"/>
          <p:cNvGrpSpPr/>
          <p:nvPr/>
        </p:nvGrpSpPr>
        <p:grpSpPr>
          <a:xfrm>
            <a:off x="3090963" y="1978154"/>
            <a:ext cx="307871" cy="1404610"/>
            <a:chOff x="1638300" y="1282700"/>
            <a:chExt cx="238206" cy="1404610"/>
          </a:xfrm>
        </p:grpSpPr>
        <p:sp>
          <p:nvSpPr>
            <p:cNvPr id="30" name="TextBox 29"/>
            <p:cNvSpPr txBox="1"/>
            <p:nvPr/>
          </p:nvSpPr>
          <p:spPr>
            <a:xfrm>
              <a:off x="1644651" y="1282700"/>
              <a:ext cx="231855" cy="261610"/>
            </a:xfrm>
            <a:prstGeom prst="rect">
              <a:avLst/>
            </a:prstGeom>
            <a:noFill/>
          </p:spPr>
          <p:txBody>
            <a:bodyPr wrap="none" rtlCol="0">
              <a:spAutoFit/>
            </a:bodyPr>
            <a:lstStyle/>
            <a:p>
              <a:r>
                <a:rPr lang="en-US" sz="1100" i="1" dirty="0" smtClean="0">
                  <a:latin typeface="+mn-lt"/>
                </a:rPr>
                <a:t>A</a:t>
              </a:r>
              <a:endParaRPr lang="en-US" sz="1100" i="1" dirty="0">
                <a:latin typeface="+mn-lt"/>
              </a:endParaRPr>
            </a:p>
          </p:txBody>
        </p:sp>
        <p:sp>
          <p:nvSpPr>
            <p:cNvPr id="31" name="TextBox 30"/>
            <p:cNvSpPr txBox="1"/>
            <p:nvPr/>
          </p:nvSpPr>
          <p:spPr>
            <a:xfrm>
              <a:off x="1638300" y="1524000"/>
              <a:ext cx="228071" cy="261610"/>
            </a:xfrm>
            <a:prstGeom prst="rect">
              <a:avLst/>
            </a:prstGeom>
            <a:noFill/>
          </p:spPr>
          <p:txBody>
            <a:bodyPr wrap="none" rtlCol="0">
              <a:spAutoFit/>
            </a:bodyPr>
            <a:lstStyle/>
            <a:p>
              <a:r>
                <a:rPr lang="en-US" sz="1100" i="1" dirty="0" smtClean="0">
                  <a:latin typeface="+mn-lt"/>
                </a:rPr>
                <a:t>B</a:t>
              </a:r>
              <a:endParaRPr lang="en-US" sz="1100" i="1" dirty="0">
                <a:latin typeface="+mn-lt"/>
              </a:endParaRPr>
            </a:p>
          </p:txBody>
        </p:sp>
        <p:sp>
          <p:nvSpPr>
            <p:cNvPr id="32" name="TextBox 31"/>
            <p:cNvSpPr txBox="1"/>
            <p:nvPr/>
          </p:nvSpPr>
          <p:spPr>
            <a:xfrm>
              <a:off x="1644649" y="1752600"/>
              <a:ext cx="225726" cy="261610"/>
            </a:xfrm>
            <a:prstGeom prst="rect">
              <a:avLst/>
            </a:prstGeom>
            <a:noFill/>
          </p:spPr>
          <p:txBody>
            <a:bodyPr wrap="none" rtlCol="0">
              <a:spAutoFit/>
            </a:bodyPr>
            <a:lstStyle/>
            <a:p>
              <a:r>
                <a:rPr lang="en-US" sz="1100" i="1" dirty="0" smtClean="0">
                  <a:latin typeface="+mn-lt"/>
                </a:rPr>
                <a:t>C</a:t>
              </a:r>
              <a:endParaRPr lang="en-US" sz="1100" i="1" dirty="0">
                <a:latin typeface="+mn-lt"/>
              </a:endParaRPr>
            </a:p>
          </p:txBody>
        </p:sp>
        <p:sp>
          <p:nvSpPr>
            <p:cNvPr id="33" name="TextBox 32"/>
            <p:cNvSpPr txBox="1"/>
            <p:nvPr/>
          </p:nvSpPr>
          <p:spPr>
            <a:xfrm>
              <a:off x="1639887" y="1987550"/>
              <a:ext cx="235852" cy="261610"/>
            </a:xfrm>
            <a:prstGeom prst="rect">
              <a:avLst/>
            </a:prstGeom>
            <a:noFill/>
          </p:spPr>
          <p:txBody>
            <a:bodyPr wrap="none" rtlCol="0">
              <a:spAutoFit/>
            </a:bodyPr>
            <a:lstStyle/>
            <a:p>
              <a:r>
                <a:rPr lang="en-US" sz="1100" i="1" dirty="0" smtClean="0">
                  <a:latin typeface="+mn-lt"/>
                </a:rPr>
                <a:t>D</a:t>
              </a:r>
              <a:endParaRPr lang="en-US" sz="1100" i="1" dirty="0">
                <a:latin typeface="+mn-lt"/>
              </a:endParaRPr>
            </a:p>
          </p:txBody>
        </p:sp>
        <p:sp>
          <p:nvSpPr>
            <p:cNvPr id="34" name="TextBox 33"/>
            <p:cNvSpPr txBox="1"/>
            <p:nvPr/>
          </p:nvSpPr>
          <p:spPr>
            <a:xfrm>
              <a:off x="1646237" y="2216150"/>
              <a:ext cx="221996" cy="261610"/>
            </a:xfrm>
            <a:prstGeom prst="rect">
              <a:avLst/>
            </a:prstGeom>
            <a:noFill/>
          </p:spPr>
          <p:txBody>
            <a:bodyPr wrap="none" rtlCol="0">
              <a:spAutoFit/>
            </a:bodyPr>
            <a:lstStyle/>
            <a:p>
              <a:r>
                <a:rPr lang="en-US" sz="1100" i="1" dirty="0" smtClean="0">
                  <a:latin typeface="+mn-lt"/>
                </a:rPr>
                <a:t>E</a:t>
              </a:r>
              <a:endParaRPr lang="en-US" sz="1100" i="1" dirty="0">
                <a:latin typeface="+mn-lt"/>
              </a:endParaRPr>
            </a:p>
          </p:txBody>
        </p:sp>
        <p:sp>
          <p:nvSpPr>
            <p:cNvPr id="35" name="TextBox 34"/>
            <p:cNvSpPr txBox="1"/>
            <p:nvPr/>
          </p:nvSpPr>
          <p:spPr>
            <a:xfrm>
              <a:off x="1646237" y="2425700"/>
              <a:ext cx="218851" cy="261610"/>
            </a:xfrm>
            <a:prstGeom prst="rect">
              <a:avLst/>
            </a:prstGeom>
            <a:noFill/>
          </p:spPr>
          <p:txBody>
            <a:bodyPr wrap="none" rtlCol="0">
              <a:spAutoFit/>
            </a:bodyPr>
            <a:lstStyle/>
            <a:p>
              <a:r>
                <a:rPr lang="en-US" sz="1100" i="1" dirty="0" smtClean="0">
                  <a:latin typeface="+mn-lt"/>
                </a:rPr>
                <a:t>F</a:t>
              </a:r>
              <a:endParaRPr lang="en-US" sz="1100" i="1" dirty="0">
                <a:latin typeface="+mn-lt"/>
              </a:endParaRPr>
            </a:p>
          </p:txBody>
        </p:sp>
      </p:grpSp>
      <p:grpSp>
        <p:nvGrpSpPr>
          <p:cNvPr id="36" name="Group 35"/>
          <p:cNvGrpSpPr/>
          <p:nvPr/>
        </p:nvGrpSpPr>
        <p:grpSpPr>
          <a:xfrm>
            <a:off x="934861" y="4080911"/>
            <a:ext cx="2869555" cy="1432982"/>
            <a:chOff x="2832070" y="759582"/>
            <a:chExt cx="2311430" cy="1432982"/>
          </a:xfrm>
        </p:grpSpPr>
        <p:grpSp>
          <p:nvGrpSpPr>
            <p:cNvPr id="37" name="Group 36"/>
            <p:cNvGrpSpPr/>
            <p:nvPr/>
          </p:nvGrpSpPr>
          <p:grpSpPr>
            <a:xfrm>
              <a:off x="3270250" y="1879588"/>
              <a:ext cx="1441450" cy="279400"/>
              <a:chOff x="2578100" y="1447800"/>
              <a:chExt cx="1441450" cy="279400"/>
            </a:xfrm>
          </p:grpSpPr>
          <p:sp>
            <p:nvSpPr>
              <p:cNvPr id="58" name="Rectangle 57"/>
              <p:cNvSpPr/>
              <p:nvPr/>
            </p:nvSpPr>
            <p:spPr>
              <a:xfrm>
                <a:off x="2705100" y="1447800"/>
                <a:ext cx="1308100"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p:cNvSpPr/>
              <p:nvPr/>
            </p:nvSpPr>
            <p:spPr>
              <a:xfrm>
                <a:off x="2647950" y="1524000"/>
                <a:ext cx="1308100" cy="1397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p:cNvSpPr/>
              <p:nvPr/>
            </p:nvSpPr>
            <p:spPr>
              <a:xfrm>
                <a:off x="2578100" y="1587500"/>
                <a:ext cx="1308100"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61" name="Straight Connector 60"/>
              <p:cNvCxnSpPr/>
              <p:nvPr/>
            </p:nvCxnSpPr>
            <p:spPr>
              <a:xfrm flipV="1">
                <a:off x="2578100" y="145415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3879850" y="145415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3892550" y="158750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38" name="TextBox 37"/>
            <p:cNvSpPr txBox="1"/>
            <p:nvPr/>
          </p:nvSpPr>
          <p:spPr>
            <a:xfrm>
              <a:off x="2882863" y="969416"/>
              <a:ext cx="367368" cy="276999"/>
            </a:xfrm>
            <a:prstGeom prst="rect">
              <a:avLst/>
            </a:prstGeom>
            <a:noFill/>
          </p:spPr>
          <p:txBody>
            <a:bodyPr wrap="none" rtlCol="0">
              <a:spAutoFit/>
            </a:bodyPr>
            <a:lstStyle/>
            <a:p>
              <a:r>
                <a:rPr lang="en-US" sz="1200" dirty="0" smtClean="0">
                  <a:latin typeface="+mn-lt"/>
                </a:rPr>
                <a:t>a.h5</a:t>
              </a:r>
              <a:endParaRPr lang="en-US" sz="1200" dirty="0">
                <a:latin typeface="+mn-lt"/>
              </a:endParaRPr>
            </a:p>
          </p:txBody>
        </p:sp>
        <p:sp>
          <p:nvSpPr>
            <p:cNvPr id="39" name="TextBox 38"/>
            <p:cNvSpPr txBox="1"/>
            <p:nvPr/>
          </p:nvSpPr>
          <p:spPr>
            <a:xfrm>
              <a:off x="2872283" y="1445962"/>
              <a:ext cx="358713" cy="276999"/>
            </a:xfrm>
            <a:prstGeom prst="rect">
              <a:avLst/>
            </a:prstGeom>
            <a:noFill/>
          </p:spPr>
          <p:txBody>
            <a:bodyPr wrap="none" rtlCol="0">
              <a:spAutoFit/>
            </a:bodyPr>
            <a:lstStyle/>
            <a:p>
              <a:r>
                <a:rPr lang="en-US" sz="1200" dirty="0" smtClean="0">
                  <a:latin typeface="+mn-lt"/>
                </a:rPr>
                <a:t>c.h5</a:t>
              </a:r>
              <a:endParaRPr lang="en-US" sz="1200" dirty="0">
                <a:latin typeface="+mn-lt"/>
              </a:endParaRPr>
            </a:p>
          </p:txBody>
        </p:sp>
        <p:sp>
          <p:nvSpPr>
            <p:cNvPr id="40" name="TextBox 39"/>
            <p:cNvSpPr txBox="1"/>
            <p:nvPr/>
          </p:nvSpPr>
          <p:spPr>
            <a:xfrm>
              <a:off x="2832070" y="1915565"/>
              <a:ext cx="369669" cy="276999"/>
            </a:xfrm>
            <a:prstGeom prst="rect">
              <a:avLst/>
            </a:prstGeom>
            <a:noFill/>
          </p:spPr>
          <p:txBody>
            <a:bodyPr wrap="none" rtlCol="0">
              <a:spAutoFit/>
            </a:bodyPr>
            <a:lstStyle/>
            <a:p>
              <a:r>
                <a:rPr lang="en-US" sz="1200" dirty="0">
                  <a:latin typeface="+mn-lt"/>
                </a:rPr>
                <a:t>e</a:t>
              </a:r>
              <a:r>
                <a:rPr lang="en-US" sz="1200" dirty="0" smtClean="0">
                  <a:latin typeface="+mn-lt"/>
                </a:rPr>
                <a:t>.h5</a:t>
              </a:r>
              <a:endParaRPr lang="en-US" sz="1200" dirty="0">
                <a:latin typeface="+mn-lt"/>
              </a:endParaRPr>
            </a:p>
          </p:txBody>
        </p:sp>
        <p:grpSp>
          <p:nvGrpSpPr>
            <p:cNvPr id="41" name="Group 40"/>
            <p:cNvGrpSpPr/>
            <p:nvPr/>
          </p:nvGrpSpPr>
          <p:grpSpPr>
            <a:xfrm>
              <a:off x="3441700" y="914388"/>
              <a:ext cx="1441450" cy="279400"/>
              <a:chOff x="2578100" y="1447800"/>
              <a:chExt cx="1441450" cy="279400"/>
            </a:xfrm>
          </p:grpSpPr>
          <p:sp>
            <p:nvSpPr>
              <p:cNvPr id="52" name="Rectangle 51"/>
              <p:cNvSpPr/>
              <p:nvPr/>
            </p:nvSpPr>
            <p:spPr>
              <a:xfrm>
                <a:off x="2705100" y="1447800"/>
                <a:ext cx="1308100"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3" name="Rectangle 52"/>
              <p:cNvSpPr/>
              <p:nvPr/>
            </p:nvSpPr>
            <p:spPr>
              <a:xfrm>
                <a:off x="2647950" y="1524000"/>
                <a:ext cx="1308100" cy="1397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p:cNvSpPr/>
              <p:nvPr/>
            </p:nvSpPr>
            <p:spPr>
              <a:xfrm>
                <a:off x="2578100" y="1587500"/>
                <a:ext cx="1308100"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5" name="Straight Connector 54"/>
              <p:cNvCxnSpPr/>
              <p:nvPr/>
            </p:nvCxnSpPr>
            <p:spPr>
              <a:xfrm flipV="1">
                <a:off x="2578100" y="145415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3879850" y="145415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3892550" y="158750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grpSp>
        <p:grpSp>
          <p:nvGrpSpPr>
            <p:cNvPr id="42" name="Group 41"/>
            <p:cNvGrpSpPr/>
            <p:nvPr/>
          </p:nvGrpSpPr>
          <p:grpSpPr>
            <a:xfrm>
              <a:off x="3352800" y="1403338"/>
              <a:ext cx="1441450" cy="279400"/>
              <a:chOff x="2578100" y="1447800"/>
              <a:chExt cx="1441450" cy="279400"/>
            </a:xfrm>
          </p:grpSpPr>
          <p:sp>
            <p:nvSpPr>
              <p:cNvPr id="46" name="Rectangle 45"/>
              <p:cNvSpPr/>
              <p:nvPr/>
            </p:nvSpPr>
            <p:spPr>
              <a:xfrm>
                <a:off x="2705100" y="1447800"/>
                <a:ext cx="1308100"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2647950" y="1524000"/>
                <a:ext cx="1308100" cy="1397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p:cNvSpPr/>
              <p:nvPr/>
            </p:nvSpPr>
            <p:spPr>
              <a:xfrm>
                <a:off x="2578100" y="1587500"/>
                <a:ext cx="1308100" cy="1397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9" name="Straight Connector 48"/>
              <p:cNvCxnSpPr/>
              <p:nvPr/>
            </p:nvCxnSpPr>
            <p:spPr>
              <a:xfrm flipV="1">
                <a:off x="2578100" y="145415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3879850" y="145415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3892550" y="158750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43" name="Straight Arrow Connector 42"/>
            <p:cNvCxnSpPr/>
            <p:nvPr/>
          </p:nvCxnSpPr>
          <p:spPr>
            <a:xfrm flipV="1">
              <a:off x="4902200" y="759582"/>
              <a:ext cx="241300" cy="279327"/>
            </a:xfrm>
            <a:prstGeom prst="straightConnector1">
              <a:avLst/>
            </a:prstGeom>
            <a:ln w="9525">
              <a:prstDash val="sysDash"/>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4800600" y="1261220"/>
              <a:ext cx="241300" cy="279327"/>
            </a:xfrm>
            <a:prstGeom prst="straightConnector1">
              <a:avLst/>
            </a:prstGeom>
            <a:ln w="9525">
              <a:prstDash val="sysDash"/>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V="1">
              <a:off x="4724400" y="1718420"/>
              <a:ext cx="241300" cy="279327"/>
            </a:xfrm>
            <a:prstGeom prst="straightConnector1">
              <a:avLst/>
            </a:prstGeom>
            <a:ln w="9525">
              <a:prstDash val="sysDash"/>
              <a:tailEnd type="none"/>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5088009" y="3939597"/>
            <a:ext cx="3153800" cy="2019293"/>
            <a:chOff x="5311006" y="977900"/>
            <a:chExt cx="2537594" cy="2019293"/>
          </a:xfrm>
        </p:grpSpPr>
        <p:grpSp>
          <p:nvGrpSpPr>
            <p:cNvPr id="65" name="Group 64"/>
            <p:cNvGrpSpPr/>
            <p:nvPr/>
          </p:nvGrpSpPr>
          <p:grpSpPr>
            <a:xfrm>
              <a:off x="6051550" y="977900"/>
              <a:ext cx="1536700" cy="520700"/>
              <a:chOff x="4591050" y="1314450"/>
              <a:chExt cx="1536700" cy="520700"/>
            </a:xfrm>
          </p:grpSpPr>
          <p:sp>
            <p:nvSpPr>
              <p:cNvPr id="86" name="Rectangle 85"/>
              <p:cNvSpPr/>
              <p:nvPr/>
            </p:nvSpPr>
            <p:spPr>
              <a:xfrm>
                <a:off x="4819650" y="1314450"/>
                <a:ext cx="1308100"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4711700" y="1403350"/>
                <a:ext cx="1308100" cy="32385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4591050" y="1511300"/>
                <a:ext cx="1308100"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9" name="Straight Connector 88"/>
              <p:cNvCxnSpPr/>
              <p:nvPr/>
            </p:nvCxnSpPr>
            <p:spPr>
              <a:xfrm flipV="1">
                <a:off x="4591050" y="1314450"/>
                <a:ext cx="228600" cy="1905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V="1">
                <a:off x="5892800" y="1320800"/>
                <a:ext cx="228600" cy="1905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V="1">
                <a:off x="5899150" y="1638300"/>
                <a:ext cx="228600" cy="190500"/>
              </a:xfrm>
              <a:prstGeom prst="line">
                <a:avLst/>
              </a:prstGeom>
              <a:ln w="12700"/>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5899150" y="1682750"/>
              <a:ext cx="1536700" cy="520700"/>
              <a:chOff x="4591050" y="1314450"/>
              <a:chExt cx="1536700" cy="520700"/>
            </a:xfrm>
          </p:grpSpPr>
          <p:sp>
            <p:nvSpPr>
              <p:cNvPr id="80" name="Rectangle 79"/>
              <p:cNvSpPr/>
              <p:nvPr/>
            </p:nvSpPr>
            <p:spPr>
              <a:xfrm>
                <a:off x="4819650" y="1314450"/>
                <a:ext cx="1308100"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4711700" y="1403350"/>
                <a:ext cx="1308100" cy="32385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4591050" y="1511300"/>
                <a:ext cx="1308100"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p:nvPr/>
            </p:nvCxnSpPr>
            <p:spPr>
              <a:xfrm flipV="1">
                <a:off x="4591050" y="1314450"/>
                <a:ext cx="228600" cy="1905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flipV="1">
                <a:off x="5892800" y="1320800"/>
                <a:ext cx="228600" cy="1905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5899150" y="1638300"/>
                <a:ext cx="228600" cy="190500"/>
              </a:xfrm>
              <a:prstGeom prst="line">
                <a:avLst/>
              </a:prstGeom>
              <a:ln w="12700"/>
            </p:spPr>
            <p:style>
              <a:lnRef idx="2">
                <a:schemeClr val="accent1"/>
              </a:lnRef>
              <a:fillRef idx="0">
                <a:schemeClr val="accent1"/>
              </a:fillRef>
              <a:effectRef idx="1">
                <a:schemeClr val="accent1"/>
              </a:effectRef>
              <a:fontRef idx="minor">
                <a:schemeClr val="tx1"/>
              </a:fontRef>
            </p:style>
          </p:cxnSp>
        </p:grpSp>
        <p:grpSp>
          <p:nvGrpSpPr>
            <p:cNvPr id="67" name="Group 66"/>
            <p:cNvGrpSpPr/>
            <p:nvPr/>
          </p:nvGrpSpPr>
          <p:grpSpPr>
            <a:xfrm>
              <a:off x="5774256" y="2476493"/>
              <a:ext cx="1536700" cy="520700"/>
              <a:chOff x="4591050" y="1314450"/>
              <a:chExt cx="1536700" cy="520700"/>
            </a:xfrm>
          </p:grpSpPr>
          <p:sp>
            <p:nvSpPr>
              <p:cNvPr id="74" name="Rectangle 73"/>
              <p:cNvSpPr/>
              <p:nvPr/>
            </p:nvSpPr>
            <p:spPr>
              <a:xfrm>
                <a:off x="4819650" y="1314450"/>
                <a:ext cx="1308100"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4711700" y="1403350"/>
                <a:ext cx="1308100" cy="32385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4591050" y="1511300"/>
                <a:ext cx="1308100" cy="3238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Connector 76"/>
              <p:cNvCxnSpPr/>
              <p:nvPr/>
            </p:nvCxnSpPr>
            <p:spPr>
              <a:xfrm flipV="1">
                <a:off x="4591050" y="1314450"/>
                <a:ext cx="228600" cy="1905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V="1">
                <a:off x="5892800" y="1320800"/>
                <a:ext cx="228600" cy="1905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5899150" y="1638300"/>
                <a:ext cx="228600" cy="190500"/>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68" name="TextBox 67"/>
            <p:cNvSpPr txBox="1"/>
            <p:nvPr/>
          </p:nvSpPr>
          <p:spPr>
            <a:xfrm>
              <a:off x="5588581" y="1212834"/>
              <a:ext cx="375589" cy="276999"/>
            </a:xfrm>
            <a:prstGeom prst="rect">
              <a:avLst/>
            </a:prstGeom>
            <a:noFill/>
          </p:spPr>
          <p:txBody>
            <a:bodyPr wrap="none" rtlCol="0">
              <a:spAutoFit/>
            </a:bodyPr>
            <a:lstStyle/>
            <a:p>
              <a:r>
                <a:rPr lang="en-US" sz="1200" dirty="0" smtClean="0">
                  <a:latin typeface="+mn-lt"/>
                </a:rPr>
                <a:t>b.h5</a:t>
              </a:r>
              <a:endParaRPr lang="en-US" sz="1200" dirty="0">
                <a:latin typeface="+mn-lt"/>
              </a:endParaRPr>
            </a:p>
          </p:txBody>
        </p:sp>
        <p:sp>
          <p:nvSpPr>
            <p:cNvPr id="69" name="TextBox 68"/>
            <p:cNvSpPr txBox="1"/>
            <p:nvPr/>
          </p:nvSpPr>
          <p:spPr>
            <a:xfrm>
              <a:off x="5438017" y="1883840"/>
              <a:ext cx="372708" cy="276999"/>
            </a:xfrm>
            <a:prstGeom prst="rect">
              <a:avLst/>
            </a:prstGeom>
            <a:noFill/>
          </p:spPr>
          <p:txBody>
            <a:bodyPr wrap="none" rtlCol="0">
              <a:spAutoFit/>
            </a:bodyPr>
            <a:lstStyle/>
            <a:p>
              <a:r>
                <a:rPr lang="en-US" sz="1200" dirty="0" smtClean="0">
                  <a:latin typeface="+mn-lt"/>
                </a:rPr>
                <a:t>d.h5</a:t>
              </a:r>
              <a:endParaRPr lang="en-US" sz="1200" dirty="0">
                <a:latin typeface="+mn-lt"/>
              </a:endParaRPr>
            </a:p>
          </p:txBody>
        </p:sp>
        <p:sp>
          <p:nvSpPr>
            <p:cNvPr id="70" name="TextBox 69"/>
            <p:cNvSpPr txBox="1"/>
            <p:nvPr/>
          </p:nvSpPr>
          <p:spPr>
            <a:xfrm>
              <a:off x="5311006" y="2688199"/>
              <a:ext cx="344594" cy="276999"/>
            </a:xfrm>
            <a:prstGeom prst="rect">
              <a:avLst/>
            </a:prstGeom>
            <a:noFill/>
          </p:spPr>
          <p:txBody>
            <a:bodyPr wrap="none" rtlCol="0">
              <a:spAutoFit/>
            </a:bodyPr>
            <a:lstStyle/>
            <a:p>
              <a:r>
                <a:rPr lang="en-US" sz="1200" dirty="0" smtClean="0">
                  <a:latin typeface="+mn-lt"/>
                </a:rPr>
                <a:t>f.h5</a:t>
              </a:r>
              <a:endParaRPr lang="en-US" sz="1200" dirty="0">
                <a:latin typeface="+mn-lt"/>
              </a:endParaRPr>
            </a:p>
          </p:txBody>
        </p:sp>
        <p:cxnSp>
          <p:nvCxnSpPr>
            <p:cNvPr id="71" name="Straight Arrow Connector 70"/>
            <p:cNvCxnSpPr/>
            <p:nvPr/>
          </p:nvCxnSpPr>
          <p:spPr>
            <a:xfrm flipV="1">
              <a:off x="7607300" y="1087967"/>
              <a:ext cx="241300" cy="220086"/>
            </a:xfrm>
            <a:prstGeom prst="straightConnector1">
              <a:avLst/>
            </a:prstGeom>
            <a:ln w="9525">
              <a:prstDash val="sysDash"/>
              <a:tailEnd type="none"/>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V="1">
              <a:off x="7435850" y="1753909"/>
              <a:ext cx="241300" cy="245485"/>
            </a:xfrm>
            <a:prstGeom prst="straightConnector1">
              <a:avLst/>
            </a:prstGeom>
            <a:ln w="9525">
              <a:prstDash val="sysDash"/>
              <a:tailEnd type="none"/>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7327900" y="2548525"/>
              <a:ext cx="241300" cy="245485"/>
            </a:xfrm>
            <a:prstGeom prst="straightConnector1">
              <a:avLst/>
            </a:prstGeom>
            <a:ln w="9525">
              <a:prstDash val="sysDash"/>
              <a:tailEnd type="none"/>
            </a:ln>
          </p:spPr>
          <p:style>
            <a:lnRef idx="2">
              <a:schemeClr val="accent1"/>
            </a:lnRef>
            <a:fillRef idx="0">
              <a:schemeClr val="accent1"/>
            </a:fillRef>
            <a:effectRef idx="1">
              <a:schemeClr val="accent1"/>
            </a:effectRef>
            <a:fontRef idx="minor">
              <a:schemeClr val="tx1"/>
            </a:fontRef>
          </p:style>
        </p:cxnSp>
      </p:grpSp>
      <p:sp>
        <p:nvSpPr>
          <p:cNvPr id="92" name="TextBox 91"/>
          <p:cNvSpPr txBox="1"/>
          <p:nvPr/>
        </p:nvSpPr>
        <p:spPr>
          <a:xfrm>
            <a:off x="6230968" y="990600"/>
            <a:ext cx="1406605" cy="276999"/>
          </a:xfrm>
          <a:prstGeom prst="rect">
            <a:avLst/>
          </a:prstGeom>
          <a:noFill/>
        </p:spPr>
        <p:txBody>
          <a:bodyPr wrap="none" rtlCol="0">
            <a:spAutoFit/>
          </a:bodyPr>
          <a:lstStyle/>
          <a:p>
            <a:r>
              <a:rPr lang="en-US" sz="1200" dirty="0" smtClean="0">
                <a:latin typeface="+mn-lt"/>
              </a:rPr>
              <a:t>Virtual Dataset VDS</a:t>
            </a:r>
            <a:endParaRPr lang="en-US" sz="1200" dirty="0">
              <a:latin typeface="+mn-lt"/>
            </a:endParaRPr>
          </a:p>
        </p:txBody>
      </p:sp>
      <p:cxnSp>
        <p:nvCxnSpPr>
          <p:cNvPr id="93" name="Straight Arrow Connector 92"/>
          <p:cNvCxnSpPr>
            <a:stCxn id="35" idx="2"/>
          </p:cNvCxnSpPr>
          <p:nvPr/>
        </p:nvCxnSpPr>
        <p:spPr>
          <a:xfrm>
            <a:off x="3242649" y="3382764"/>
            <a:ext cx="2421102" cy="2506275"/>
          </a:xfrm>
          <a:prstGeom prst="straightConnector1">
            <a:avLst/>
          </a:prstGeom>
          <a:ln w="9525">
            <a:prstDash val="sysDot"/>
            <a:tailEnd type="arrow"/>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21" idx="1"/>
          </p:cNvCxnSpPr>
          <p:nvPr/>
        </p:nvCxnSpPr>
        <p:spPr>
          <a:xfrm>
            <a:off x="1720376" y="2092454"/>
            <a:ext cx="709617" cy="2352813"/>
          </a:xfrm>
          <a:prstGeom prst="straightConnector1">
            <a:avLst/>
          </a:prstGeom>
          <a:ln w="9525">
            <a:prstDash val="sysDot"/>
            <a:tailEnd type="arrow"/>
          </a:ln>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3050933" y="4325779"/>
            <a:ext cx="454267" cy="246221"/>
          </a:xfrm>
          <a:prstGeom prst="rect">
            <a:avLst/>
          </a:prstGeom>
          <a:noFill/>
        </p:spPr>
        <p:txBody>
          <a:bodyPr wrap="square" rtlCol="0">
            <a:spAutoFit/>
          </a:bodyPr>
          <a:lstStyle/>
          <a:p>
            <a:r>
              <a:rPr lang="en-US" sz="1000" i="1" dirty="0" smtClean="0">
                <a:latin typeface="+mn-lt"/>
              </a:rPr>
              <a:t>A</a:t>
            </a:r>
            <a:endParaRPr lang="en-US" sz="1000" i="1" dirty="0">
              <a:latin typeface="+mn-lt"/>
            </a:endParaRPr>
          </a:p>
        </p:txBody>
      </p:sp>
      <p:sp>
        <p:nvSpPr>
          <p:cNvPr id="96" name="TextBox 95"/>
          <p:cNvSpPr txBox="1"/>
          <p:nvPr/>
        </p:nvSpPr>
        <p:spPr>
          <a:xfrm>
            <a:off x="2971800" y="4811137"/>
            <a:ext cx="433039" cy="246221"/>
          </a:xfrm>
          <a:prstGeom prst="rect">
            <a:avLst/>
          </a:prstGeom>
          <a:noFill/>
        </p:spPr>
        <p:txBody>
          <a:bodyPr wrap="square" rtlCol="0">
            <a:spAutoFit/>
          </a:bodyPr>
          <a:lstStyle/>
          <a:p>
            <a:r>
              <a:rPr lang="en-US" sz="1000" i="1" dirty="0" smtClean="0">
                <a:latin typeface="+mn-lt"/>
              </a:rPr>
              <a:t>C</a:t>
            </a:r>
            <a:endParaRPr lang="en-US" sz="1000" i="1" dirty="0">
              <a:latin typeface="+mn-lt"/>
            </a:endParaRPr>
          </a:p>
        </p:txBody>
      </p:sp>
      <p:sp>
        <p:nvSpPr>
          <p:cNvPr id="97" name="TextBox 96"/>
          <p:cNvSpPr txBox="1"/>
          <p:nvPr/>
        </p:nvSpPr>
        <p:spPr>
          <a:xfrm>
            <a:off x="2777714" y="5288758"/>
            <a:ext cx="419689" cy="246221"/>
          </a:xfrm>
          <a:prstGeom prst="rect">
            <a:avLst/>
          </a:prstGeom>
          <a:noFill/>
        </p:spPr>
        <p:txBody>
          <a:bodyPr wrap="square" rtlCol="0">
            <a:spAutoFit/>
          </a:bodyPr>
          <a:lstStyle/>
          <a:p>
            <a:r>
              <a:rPr lang="en-US" sz="1000" i="1" dirty="0" smtClean="0">
                <a:latin typeface="+mn-lt"/>
              </a:rPr>
              <a:t>E</a:t>
            </a:r>
            <a:endParaRPr lang="en-US" sz="1000" i="1" dirty="0">
              <a:latin typeface="+mn-lt"/>
            </a:endParaRPr>
          </a:p>
        </p:txBody>
      </p:sp>
      <p:sp>
        <p:nvSpPr>
          <p:cNvPr id="98" name="TextBox 97"/>
          <p:cNvSpPr txBox="1"/>
          <p:nvPr/>
        </p:nvSpPr>
        <p:spPr>
          <a:xfrm>
            <a:off x="7261238" y="4091784"/>
            <a:ext cx="433516" cy="261610"/>
          </a:xfrm>
          <a:prstGeom prst="rect">
            <a:avLst/>
          </a:prstGeom>
          <a:noFill/>
        </p:spPr>
        <p:txBody>
          <a:bodyPr wrap="square" rtlCol="0">
            <a:spAutoFit/>
          </a:bodyPr>
          <a:lstStyle/>
          <a:p>
            <a:r>
              <a:rPr lang="en-US" sz="1100" i="1" dirty="0" smtClean="0">
                <a:latin typeface="+mn-lt"/>
              </a:rPr>
              <a:t>B</a:t>
            </a:r>
            <a:endParaRPr lang="en-US" sz="1100" i="1" dirty="0">
              <a:latin typeface="+mn-lt"/>
            </a:endParaRPr>
          </a:p>
        </p:txBody>
      </p:sp>
      <p:sp>
        <p:nvSpPr>
          <p:cNvPr id="99" name="TextBox 98"/>
          <p:cNvSpPr txBox="1"/>
          <p:nvPr/>
        </p:nvSpPr>
        <p:spPr>
          <a:xfrm>
            <a:off x="7043626" y="4825138"/>
            <a:ext cx="449828" cy="261610"/>
          </a:xfrm>
          <a:prstGeom prst="rect">
            <a:avLst/>
          </a:prstGeom>
          <a:noFill/>
        </p:spPr>
        <p:txBody>
          <a:bodyPr wrap="square" rtlCol="0">
            <a:spAutoFit/>
          </a:bodyPr>
          <a:lstStyle/>
          <a:p>
            <a:r>
              <a:rPr lang="en-US" sz="1100" i="1" dirty="0" smtClean="0">
                <a:latin typeface="+mn-lt"/>
              </a:rPr>
              <a:t>D</a:t>
            </a:r>
            <a:endParaRPr lang="en-US" sz="1100" i="1" dirty="0">
              <a:latin typeface="+mn-lt"/>
            </a:endParaRPr>
          </a:p>
        </p:txBody>
      </p:sp>
      <p:sp>
        <p:nvSpPr>
          <p:cNvPr id="100" name="TextBox 99"/>
          <p:cNvSpPr txBox="1"/>
          <p:nvPr/>
        </p:nvSpPr>
        <p:spPr>
          <a:xfrm>
            <a:off x="6876344" y="5657602"/>
            <a:ext cx="413417" cy="261610"/>
          </a:xfrm>
          <a:prstGeom prst="rect">
            <a:avLst/>
          </a:prstGeom>
          <a:noFill/>
        </p:spPr>
        <p:txBody>
          <a:bodyPr wrap="square" rtlCol="0">
            <a:spAutoFit/>
          </a:bodyPr>
          <a:lstStyle/>
          <a:p>
            <a:r>
              <a:rPr lang="en-US" sz="1100" i="1" dirty="0" smtClean="0">
                <a:latin typeface="+mn-lt"/>
              </a:rPr>
              <a:t>F</a:t>
            </a:r>
            <a:endParaRPr lang="en-US" sz="1100" i="1" dirty="0">
              <a:latin typeface="+mn-lt"/>
            </a:endParaRPr>
          </a:p>
        </p:txBody>
      </p:sp>
      <p:sp>
        <p:nvSpPr>
          <p:cNvPr id="101" name="TextBox 100"/>
          <p:cNvSpPr txBox="1"/>
          <p:nvPr/>
        </p:nvSpPr>
        <p:spPr>
          <a:xfrm>
            <a:off x="1307284" y="1812125"/>
            <a:ext cx="278717" cy="276999"/>
          </a:xfrm>
          <a:prstGeom prst="rect">
            <a:avLst/>
          </a:prstGeom>
          <a:noFill/>
        </p:spPr>
        <p:txBody>
          <a:bodyPr wrap="none" rtlCol="0">
            <a:spAutoFit/>
          </a:bodyPr>
          <a:lstStyle/>
          <a:p>
            <a:r>
              <a:rPr lang="en-US" sz="1200" dirty="0" smtClean="0"/>
              <a:t>t</a:t>
            </a:r>
            <a:r>
              <a:rPr lang="en-US" sz="1200" baseline="-25000" dirty="0" smtClean="0"/>
              <a:t>1</a:t>
            </a:r>
            <a:endParaRPr lang="en-US" sz="1200" dirty="0"/>
          </a:p>
        </p:txBody>
      </p:sp>
      <p:sp>
        <p:nvSpPr>
          <p:cNvPr id="102" name="TextBox 101"/>
          <p:cNvSpPr txBox="1"/>
          <p:nvPr/>
        </p:nvSpPr>
        <p:spPr>
          <a:xfrm>
            <a:off x="1476945" y="1630999"/>
            <a:ext cx="278717" cy="276999"/>
          </a:xfrm>
          <a:prstGeom prst="rect">
            <a:avLst/>
          </a:prstGeom>
          <a:noFill/>
        </p:spPr>
        <p:txBody>
          <a:bodyPr wrap="none" rtlCol="0">
            <a:spAutoFit/>
          </a:bodyPr>
          <a:lstStyle/>
          <a:p>
            <a:r>
              <a:rPr lang="en-US" sz="1200" dirty="0" smtClean="0"/>
              <a:t>t</a:t>
            </a:r>
            <a:r>
              <a:rPr lang="en-US" sz="1200" baseline="-25000" dirty="0"/>
              <a:t>2</a:t>
            </a:r>
            <a:endParaRPr lang="en-US" sz="1200" dirty="0"/>
          </a:p>
        </p:txBody>
      </p:sp>
      <p:sp>
        <p:nvSpPr>
          <p:cNvPr id="103" name="TextBox 102"/>
          <p:cNvSpPr txBox="1"/>
          <p:nvPr/>
        </p:nvSpPr>
        <p:spPr>
          <a:xfrm>
            <a:off x="1652644" y="1376148"/>
            <a:ext cx="278717" cy="276999"/>
          </a:xfrm>
          <a:prstGeom prst="rect">
            <a:avLst/>
          </a:prstGeom>
          <a:noFill/>
        </p:spPr>
        <p:txBody>
          <a:bodyPr wrap="none" rtlCol="0">
            <a:spAutoFit/>
          </a:bodyPr>
          <a:lstStyle/>
          <a:p>
            <a:r>
              <a:rPr lang="en-US" sz="1200" dirty="0" smtClean="0"/>
              <a:t>t</a:t>
            </a:r>
            <a:r>
              <a:rPr lang="en-US" sz="1200" baseline="-25000" dirty="0" smtClean="0"/>
              <a:t>3</a:t>
            </a:r>
            <a:endParaRPr lang="en-US" sz="1200" dirty="0"/>
          </a:p>
        </p:txBody>
      </p:sp>
      <p:grpSp>
        <p:nvGrpSpPr>
          <p:cNvPr id="104" name="Group 103"/>
          <p:cNvGrpSpPr/>
          <p:nvPr/>
        </p:nvGrpSpPr>
        <p:grpSpPr>
          <a:xfrm>
            <a:off x="4388473" y="1247001"/>
            <a:ext cx="3751740" cy="2194720"/>
            <a:chOff x="5157420" y="586615"/>
            <a:chExt cx="2902861" cy="2194719"/>
          </a:xfrm>
        </p:grpSpPr>
        <p:sp>
          <p:nvSpPr>
            <p:cNvPr id="105" name="TextBox 104"/>
            <p:cNvSpPr txBox="1"/>
            <p:nvPr/>
          </p:nvSpPr>
          <p:spPr>
            <a:xfrm>
              <a:off x="6721418" y="586615"/>
              <a:ext cx="491370" cy="276999"/>
            </a:xfrm>
            <a:prstGeom prst="rect">
              <a:avLst/>
            </a:prstGeom>
            <a:noFill/>
          </p:spPr>
          <p:txBody>
            <a:bodyPr wrap="none" rtlCol="0">
              <a:spAutoFit/>
            </a:bodyPr>
            <a:lstStyle/>
            <a:p>
              <a:r>
                <a:rPr lang="en-US" sz="1200" dirty="0" smtClean="0">
                  <a:latin typeface="+mn-lt"/>
                </a:rPr>
                <a:t>VDS.h5</a:t>
              </a:r>
              <a:endParaRPr lang="en-US" sz="1200" dirty="0">
                <a:latin typeface="+mn-lt"/>
              </a:endParaRPr>
            </a:p>
          </p:txBody>
        </p:sp>
        <p:grpSp>
          <p:nvGrpSpPr>
            <p:cNvPr id="106" name="Group 105"/>
            <p:cNvGrpSpPr/>
            <p:nvPr/>
          </p:nvGrpSpPr>
          <p:grpSpPr>
            <a:xfrm>
              <a:off x="6165950" y="918600"/>
              <a:ext cx="1894331" cy="1862734"/>
              <a:chOff x="2906269" y="2533684"/>
              <a:chExt cx="1894331" cy="1862734"/>
            </a:xfrm>
          </p:grpSpPr>
          <p:grpSp>
            <p:nvGrpSpPr>
              <p:cNvPr id="110" name="Group 109"/>
              <p:cNvGrpSpPr/>
              <p:nvPr/>
            </p:nvGrpSpPr>
            <p:grpSpPr>
              <a:xfrm>
                <a:off x="2906269" y="2533684"/>
                <a:ext cx="1667893" cy="1862734"/>
                <a:chOff x="2906269" y="2406679"/>
                <a:chExt cx="1667893" cy="1862734"/>
              </a:xfrm>
            </p:grpSpPr>
            <p:sp>
              <p:nvSpPr>
                <p:cNvPr id="112" name="Rectangle 111"/>
                <p:cNvSpPr/>
                <p:nvPr/>
              </p:nvSpPr>
              <p:spPr>
                <a:xfrm>
                  <a:off x="3261877" y="2406679"/>
                  <a:ext cx="1308100" cy="139065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p:cNvSpPr/>
                <p:nvPr/>
              </p:nvSpPr>
              <p:spPr>
                <a:xfrm>
                  <a:off x="3236469" y="2421520"/>
                  <a:ext cx="1308100" cy="139700"/>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3236469" y="2561220"/>
                  <a:ext cx="1308100" cy="323850"/>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3236469" y="2885070"/>
                  <a:ext cx="1308100" cy="139700"/>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p:cNvSpPr/>
                <p:nvPr/>
              </p:nvSpPr>
              <p:spPr>
                <a:xfrm>
                  <a:off x="3236469" y="3024770"/>
                  <a:ext cx="1308100" cy="323850"/>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3236469" y="3348620"/>
                  <a:ext cx="1308100" cy="139700"/>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3236469" y="3488320"/>
                  <a:ext cx="1308100" cy="323850"/>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3084069" y="2637420"/>
                  <a:ext cx="1308100" cy="139700"/>
                </a:xfrm>
                <a:prstGeom prst="rect">
                  <a:avLst/>
                </a:prstGeom>
                <a:solidFill>
                  <a:schemeClr val="accent6">
                    <a:lumMod val="40000"/>
                    <a:lumOff val="6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3084069" y="2777120"/>
                  <a:ext cx="1308100" cy="323850"/>
                </a:xfrm>
                <a:prstGeom prst="rect">
                  <a:avLst/>
                </a:prstGeom>
                <a:solidFill>
                  <a:schemeClr val="accent6">
                    <a:lumMod val="7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3084069" y="3100970"/>
                  <a:ext cx="1308100" cy="139700"/>
                </a:xfrm>
                <a:prstGeom prst="rect">
                  <a:avLst/>
                </a:prstGeom>
                <a:solidFill>
                  <a:schemeClr val="accent6">
                    <a:lumMod val="40000"/>
                    <a:lumOff val="6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3084069" y="3240670"/>
                  <a:ext cx="1308100" cy="323850"/>
                </a:xfrm>
                <a:prstGeom prst="rect">
                  <a:avLst/>
                </a:prstGeom>
                <a:solidFill>
                  <a:schemeClr val="accent6">
                    <a:lumMod val="7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3084069" y="3564520"/>
                  <a:ext cx="1308100" cy="139700"/>
                </a:xfrm>
                <a:prstGeom prst="rect">
                  <a:avLst/>
                </a:prstGeom>
                <a:solidFill>
                  <a:schemeClr val="accent6">
                    <a:lumMod val="40000"/>
                    <a:lumOff val="6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p:cNvSpPr/>
                <p:nvPr/>
              </p:nvSpPr>
              <p:spPr>
                <a:xfrm>
                  <a:off x="3084069" y="3704220"/>
                  <a:ext cx="1308100" cy="323850"/>
                </a:xfrm>
                <a:prstGeom prst="rect">
                  <a:avLst/>
                </a:prstGeom>
                <a:solidFill>
                  <a:schemeClr val="accent6">
                    <a:lumMod val="7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2906269" y="2872370"/>
                  <a:ext cx="1308100" cy="139700"/>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111</a:t>
                  </a:r>
                  <a:endParaRPr lang="en-US" dirty="0"/>
                </a:p>
              </p:txBody>
            </p:sp>
            <p:sp>
              <p:nvSpPr>
                <p:cNvPr id="126" name="Rectangle 125"/>
                <p:cNvSpPr/>
                <p:nvPr/>
              </p:nvSpPr>
              <p:spPr>
                <a:xfrm>
                  <a:off x="2906269" y="3012070"/>
                  <a:ext cx="1308100" cy="323850"/>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a:off x="2906269" y="3335920"/>
                  <a:ext cx="1308100" cy="139700"/>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p:cNvSpPr/>
                <p:nvPr/>
              </p:nvSpPr>
              <p:spPr>
                <a:xfrm>
                  <a:off x="2906269" y="3475620"/>
                  <a:ext cx="1308100" cy="323850"/>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2906269" y="3799470"/>
                  <a:ext cx="1308100" cy="139700"/>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2906269" y="3939170"/>
                  <a:ext cx="1308100" cy="323850"/>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2906269" y="2872370"/>
                  <a:ext cx="1308100" cy="139065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2" name="Straight Connector 131"/>
                <p:cNvCxnSpPr/>
                <p:nvPr/>
              </p:nvCxnSpPr>
              <p:spPr>
                <a:xfrm flipV="1">
                  <a:off x="2906269" y="2406680"/>
                  <a:ext cx="363981" cy="465690"/>
                </a:xfrm>
                <a:prstGeom prst="line">
                  <a:avLst/>
                </a:prstGeom>
                <a:ln w="15875"/>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4210181" y="2415141"/>
                  <a:ext cx="363981" cy="465690"/>
                </a:xfrm>
                <a:prstGeom prst="line">
                  <a:avLst/>
                </a:prstGeom>
                <a:ln w="15875"/>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4201708" y="3803723"/>
                  <a:ext cx="363981" cy="465690"/>
                </a:xfrm>
                <a:prstGeom prst="line">
                  <a:avLst/>
                </a:prstGeom>
                <a:ln w="15875"/>
              </p:spPr>
              <p:style>
                <a:lnRef idx="2">
                  <a:schemeClr val="accent1"/>
                </a:lnRef>
                <a:fillRef idx="0">
                  <a:schemeClr val="accent1"/>
                </a:fillRef>
                <a:effectRef idx="1">
                  <a:schemeClr val="accent1"/>
                </a:effectRef>
                <a:fontRef idx="minor">
                  <a:schemeClr val="tx1"/>
                </a:fontRef>
              </p:style>
            </p:cxnSp>
          </p:grpSp>
          <p:cxnSp>
            <p:nvCxnSpPr>
              <p:cNvPr id="111" name="Straight Arrow Connector 110"/>
              <p:cNvCxnSpPr/>
              <p:nvPr/>
            </p:nvCxnSpPr>
            <p:spPr>
              <a:xfrm flipV="1">
                <a:off x="4578350" y="3615325"/>
                <a:ext cx="222250" cy="289953"/>
              </a:xfrm>
              <a:prstGeom prst="straightConnector1">
                <a:avLst/>
              </a:prstGeom>
              <a:ln w="9525">
                <a:prstDash val="sysDash"/>
                <a:tailEnd type="none"/>
              </a:ln>
            </p:spPr>
            <p:style>
              <a:lnRef idx="2">
                <a:schemeClr val="accent1"/>
              </a:lnRef>
              <a:fillRef idx="0">
                <a:schemeClr val="accent1"/>
              </a:fillRef>
              <a:effectRef idx="1">
                <a:schemeClr val="accent1"/>
              </a:effectRef>
              <a:fontRef idx="minor">
                <a:schemeClr val="tx1"/>
              </a:fontRef>
            </p:style>
          </p:cxnSp>
        </p:grpSp>
        <p:sp>
          <p:nvSpPr>
            <p:cNvPr id="107" name="TextBox 106"/>
            <p:cNvSpPr txBox="1"/>
            <p:nvPr/>
          </p:nvSpPr>
          <p:spPr>
            <a:xfrm>
              <a:off x="5157420" y="911369"/>
              <a:ext cx="918809" cy="276999"/>
            </a:xfrm>
            <a:prstGeom prst="rect">
              <a:avLst/>
            </a:prstGeom>
            <a:noFill/>
          </p:spPr>
          <p:txBody>
            <a:bodyPr wrap="none" rtlCol="0">
              <a:spAutoFit/>
            </a:bodyPr>
            <a:lstStyle/>
            <a:p>
              <a:r>
                <a:rPr lang="en-US" sz="1200" dirty="0" smtClean="0">
                  <a:latin typeface="+mn-lt"/>
                </a:rPr>
                <a:t>Image</a:t>
              </a:r>
              <a:r>
                <a:rPr lang="en-US" sz="1200" dirty="0">
                  <a:latin typeface="+mn-lt"/>
                </a:rPr>
                <a:t> </a:t>
              </a:r>
              <a:r>
                <a:rPr lang="en-US" sz="1200" dirty="0" smtClean="0">
                  <a:latin typeface="+mn-lt"/>
                </a:rPr>
                <a:t>at </a:t>
              </a:r>
              <a:r>
                <a:rPr lang="en-US" sz="1200" dirty="0">
                  <a:latin typeface="+mn-lt"/>
                </a:rPr>
                <a:t>time </a:t>
              </a:r>
              <a:r>
                <a:rPr lang="en-US" sz="1200" dirty="0" smtClean="0">
                  <a:latin typeface="+mn-lt"/>
                </a:rPr>
                <a:t>t</a:t>
              </a:r>
              <a:r>
                <a:rPr lang="en-US" sz="1200" baseline="-25000" dirty="0" smtClean="0">
                  <a:latin typeface="+mn-lt"/>
                </a:rPr>
                <a:t>2</a:t>
              </a:r>
              <a:endParaRPr lang="en-US" sz="1200" dirty="0">
                <a:latin typeface="+mn-lt"/>
              </a:endParaRPr>
            </a:p>
          </p:txBody>
        </p:sp>
        <p:cxnSp>
          <p:nvCxnSpPr>
            <p:cNvPr id="108" name="Straight Arrow Connector 107"/>
            <p:cNvCxnSpPr/>
            <p:nvPr/>
          </p:nvCxnSpPr>
          <p:spPr>
            <a:xfrm>
              <a:off x="6133547" y="1094324"/>
              <a:ext cx="146652" cy="88898"/>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6343750" y="1146039"/>
              <a:ext cx="1295439" cy="0"/>
            </a:xfrm>
            <a:prstGeom prst="line">
              <a:avLst/>
            </a:prstGeom>
            <a:ln w="12700"/>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3294163" y="1749541"/>
            <a:ext cx="307871" cy="1404610"/>
            <a:chOff x="1638300" y="1282700"/>
            <a:chExt cx="238206" cy="1404610"/>
          </a:xfrm>
        </p:grpSpPr>
        <p:sp>
          <p:nvSpPr>
            <p:cNvPr id="137" name="TextBox 136"/>
            <p:cNvSpPr txBox="1"/>
            <p:nvPr/>
          </p:nvSpPr>
          <p:spPr>
            <a:xfrm>
              <a:off x="1644651" y="1282700"/>
              <a:ext cx="231855" cy="261610"/>
            </a:xfrm>
            <a:prstGeom prst="rect">
              <a:avLst/>
            </a:prstGeom>
            <a:noFill/>
          </p:spPr>
          <p:txBody>
            <a:bodyPr wrap="none" rtlCol="0">
              <a:spAutoFit/>
            </a:bodyPr>
            <a:lstStyle/>
            <a:p>
              <a:r>
                <a:rPr lang="en-US" sz="1100" i="1" dirty="0" smtClean="0">
                  <a:latin typeface="+mn-lt"/>
                </a:rPr>
                <a:t>A</a:t>
              </a:r>
              <a:endParaRPr lang="en-US" sz="1100" i="1" dirty="0">
                <a:latin typeface="+mn-lt"/>
              </a:endParaRPr>
            </a:p>
          </p:txBody>
        </p:sp>
        <p:sp>
          <p:nvSpPr>
            <p:cNvPr id="138" name="TextBox 137"/>
            <p:cNvSpPr txBox="1"/>
            <p:nvPr/>
          </p:nvSpPr>
          <p:spPr>
            <a:xfrm>
              <a:off x="1638300" y="1524000"/>
              <a:ext cx="228071" cy="261610"/>
            </a:xfrm>
            <a:prstGeom prst="rect">
              <a:avLst/>
            </a:prstGeom>
            <a:noFill/>
          </p:spPr>
          <p:txBody>
            <a:bodyPr wrap="none" rtlCol="0">
              <a:spAutoFit/>
            </a:bodyPr>
            <a:lstStyle/>
            <a:p>
              <a:r>
                <a:rPr lang="en-US" sz="1100" i="1" dirty="0" smtClean="0">
                  <a:latin typeface="+mn-lt"/>
                </a:rPr>
                <a:t>B</a:t>
              </a:r>
              <a:endParaRPr lang="en-US" sz="1100" i="1" dirty="0">
                <a:latin typeface="+mn-lt"/>
              </a:endParaRPr>
            </a:p>
          </p:txBody>
        </p:sp>
        <p:sp>
          <p:nvSpPr>
            <p:cNvPr id="139" name="TextBox 138"/>
            <p:cNvSpPr txBox="1"/>
            <p:nvPr/>
          </p:nvSpPr>
          <p:spPr>
            <a:xfrm>
              <a:off x="1644649" y="1752600"/>
              <a:ext cx="225726" cy="261610"/>
            </a:xfrm>
            <a:prstGeom prst="rect">
              <a:avLst/>
            </a:prstGeom>
            <a:noFill/>
          </p:spPr>
          <p:txBody>
            <a:bodyPr wrap="none" rtlCol="0">
              <a:spAutoFit/>
            </a:bodyPr>
            <a:lstStyle/>
            <a:p>
              <a:r>
                <a:rPr lang="en-US" sz="1100" i="1" dirty="0" smtClean="0">
                  <a:latin typeface="+mn-lt"/>
                </a:rPr>
                <a:t>C</a:t>
              </a:r>
              <a:endParaRPr lang="en-US" sz="1100" i="1" dirty="0">
                <a:latin typeface="+mn-lt"/>
              </a:endParaRPr>
            </a:p>
          </p:txBody>
        </p:sp>
        <p:sp>
          <p:nvSpPr>
            <p:cNvPr id="140" name="TextBox 139"/>
            <p:cNvSpPr txBox="1"/>
            <p:nvPr/>
          </p:nvSpPr>
          <p:spPr>
            <a:xfrm>
              <a:off x="1639887" y="1987550"/>
              <a:ext cx="235852" cy="261610"/>
            </a:xfrm>
            <a:prstGeom prst="rect">
              <a:avLst/>
            </a:prstGeom>
            <a:noFill/>
          </p:spPr>
          <p:txBody>
            <a:bodyPr wrap="none" rtlCol="0">
              <a:spAutoFit/>
            </a:bodyPr>
            <a:lstStyle/>
            <a:p>
              <a:r>
                <a:rPr lang="en-US" sz="1100" i="1" dirty="0" smtClean="0">
                  <a:latin typeface="+mn-lt"/>
                </a:rPr>
                <a:t>D</a:t>
              </a:r>
              <a:endParaRPr lang="en-US" sz="1100" i="1" dirty="0">
                <a:latin typeface="+mn-lt"/>
              </a:endParaRPr>
            </a:p>
          </p:txBody>
        </p:sp>
        <p:sp>
          <p:nvSpPr>
            <p:cNvPr id="141" name="TextBox 140"/>
            <p:cNvSpPr txBox="1"/>
            <p:nvPr/>
          </p:nvSpPr>
          <p:spPr>
            <a:xfrm>
              <a:off x="1646237" y="2216150"/>
              <a:ext cx="221996" cy="261610"/>
            </a:xfrm>
            <a:prstGeom prst="rect">
              <a:avLst/>
            </a:prstGeom>
            <a:noFill/>
          </p:spPr>
          <p:txBody>
            <a:bodyPr wrap="none" rtlCol="0">
              <a:spAutoFit/>
            </a:bodyPr>
            <a:lstStyle/>
            <a:p>
              <a:r>
                <a:rPr lang="en-US" sz="1100" i="1" dirty="0" smtClean="0">
                  <a:latin typeface="+mn-lt"/>
                </a:rPr>
                <a:t>E</a:t>
              </a:r>
              <a:endParaRPr lang="en-US" sz="1100" i="1" dirty="0">
                <a:latin typeface="+mn-lt"/>
              </a:endParaRPr>
            </a:p>
          </p:txBody>
        </p:sp>
        <p:sp>
          <p:nvSpPr>
            <p:cNvPr id="142" name="TextBox 141"/>
            <p:cNvSpPr txBox="1"/>
            <p:nvPr/>
          </p:nvSpPr>
          <p:spPr>
            <a:xfrm>
              <a:off x="1646237" y="2425700"/>
              <a:ext cx="218851" cy="261610"/>
            </a:xfrm>
            <a:prstGeom prst="rect">
              <a:avLst/>
            </a:prstGeom>
            <a:noFill/>
          </p:spPr>
          <p:txBody>
            <a:bodyPr wrap="none" rtlCol="0">
              <a:spAutoFit/>
            </a:bodyPr>
            <a:lstStyle/>
            <a:p>
              <a:r>
                <a:rPr lang="en-US" sz="1100" i="1" dirty="0" smtClean="0">
                  <a:latin typeface="+mn-lt"/>
                </a:rPr>
                <a:t>F</a:t>
              </a:r>
              <a:endParaRPr lang="en-US" sz="1100" i="1" dirty="0">
                <a:latin typeface="+mn-lt"/>
              </a:endParaRPr>
            </a:p>
          </p:txBody>
        </p:sp>
      </p:grpSp>
      <p:grpSp>
        <p:nvGrpSpPr>
          <p:cNvPr id="143" name="Group 142"/>
          <p:cNvGrpSpPr/>
          <p:nvPr/>
        </p:nvGrpSpPr>
        <p:grpSpPr>
          <a:xfrm>
            <a:off x="3548375" y="1537318"/>
            <a:ext cx="307871" cy="1404610"/>
            <a:chOff x="1638300" y="1282700"/>
            <a:chExt cx="238206" cy="1404610"/>
          </a:xfrm>
        </p:grpSpPr>
        <p:sp>
          <p:nvSpPr>
            <p:cNvPr id="144" name="TextBox 143"/>
            <p:cNvSpPr txBox="1"/>
            <p:nvPr/>
          </p:nvSpPr>
          <p:spPr>
            <a:xfrm>
              <a:off x="1644651" y="1282700"/>
              <a:ext cx="231855" cy="261610"/>
            </a:xfrm>
            <a:prstGeom prst="rect">
              <a:avLst/>
            </a:prstGeom>
            <a:noFill/>
          </p:spPr>
          <p:txBody>
            <a:bodyPr wrap="none" rtlCol="0">
              <a:spAutoFit/>
            </a:bodyPr>
            <a:lstStyle/>
            <a:p>
              <a:r>
                <a:rPr lang="en-US" sz="1100" i="1" dirty="0" smtClean="0">
                  <a:latin typeface="+mn-lt"/>
                </a:rPr>
                <a:t>A</a:t>
              </a:r>
              <a:endParaRPr lang="en-US" sz="1100" i="1" dirty="0">
                <a:latin typeface="+mn-lt"/>
              </a:endParaRPr>
            </a:p>
          </p:txBody>
        </p:sp>
        <p:sp>
          <p:nvSpPr>
            <p:cNvPr id="145" name="TextBox 144"/>
            <p:cNvSpPr txBox="1"/>
            <p:nvPr/>
          </p:nvSpPr>
          <p:spPr>
            <a:xfrm>
              <a:off x="1638300" y="1524000"/>
              <a:ext cx="228071" cy="261610"/>
            </a:xfrm>
            <a:prstGeom prst="rect">
              <a:avLst/>
            </a:prstGeom>
            <a:noFill/>
          </p:spPr>
          <p:txBody>
            <a:bodyPr wrap="none" rtlCol="0">
              <a:spAutoFit/>
            </a:bodyPr>
            <a:lstStyle/>
            <a:p>
              <a:r>
                <a:rPr lang="en-US" sz="1100" i="1" dirty="0" smtClean="0">
                  <a:latin typeface="+mn-lt"/>
                </a:rPr>
                <a:t>B</a:t>
              </a:r>
              <a:endParaRPr lang="en-US" sz="1100" i="1" dirty="0">
                <a:latin typeface="+mn-lt"/>
              </a:endParaRPr>
            </a:p>
          </p:txBody>
        </p:sp>
        <p:sp>
          <p:nvSpPr>
            <p:cNvPr id="146" name="TextBox 145"/>
            <p:cNvSpPr txBox="1"/>
            <p:nvPr/>
          </p:nvSpPr>
          <p:spPr>
            <a:xfrm>
              <a:off x="1644649" y="1752600"/>
              <a:ext cx="225726" cy="261610"/>
            </a:xfrm>
            <a:prstGeom prst="rect">
              <a:avLst/>
            </a:prstGeom>
            <a:noFill/>
          </p:spPr>
          <p:txBody>
            <a:bodyPr wrap="none" rtlCol="0">
              <a:spAutoFit/>
            </a:bodyPr>
            <a:lstStyle/>
            <a:p>
              <a:r>
                <a:rPr lang="en-US" sz="1100" i="1" dirty="0" smtClean="0">
                  <a:latin typeface="+mn-lt"/>
                </a:rPr>
                <a:t>C</a:t>
              </a:r>
              <a:endParaRPr lang="en-US" sz="1100" i="1" dirty="0">
                <a:latin typeface="+mn-lt"/>
              </a:endParaRPr>
            </a:p>
          </p:txBody>
        </p:sp>
        <p:sp>
          <p:nvSpPr>
            <p:cNvPr id="147" name="TextBox 146"/>
            <p:cNvSpPr txBox="1"/>
            <p:nvPr/>
          </p:nvSpPr>
          <p:spPr>
            <a:xfrm>
              <a:off x="1639887" y="1987550"/>
              <a:ext cx="235852" cy="261610"/>
            </a:xfrm>
            <a:prstGeom prst="rect">
              <a:avLst/>
            </a:prstGeom>
            <a:noFill/>
          </p:spPr>
          <p:txBody>
            <a:bodyPr wrap="none" rtlCol="0">
              <a:spAutoFit/>
            </a:bodyPr>
            <a:lstStyle/>
            <a:p>
              <a:r>
                <a:rPr lang="en-US" sz="1100" i="1" dirty="0" smtClean="0">
                  <a:latin typeface="+mn-lt"/>
                </a:rPr>
                <a:t>D</a:t>
              </a:r>
              <a:endParaRPr lang="en-US" sz="1100" i="1" dirty="0">
                <a:latin typeface="+mn-lt"/>
              </a:endParaRPr>
            </a:p>
          </p:txBody>
        </p:sp>
        <p:sp>
          <p:nvSpPr>
            <p:cNvPr id="148" name="TextBox 147"/>
            <p:cNvSpPr txBox="1"/>
            <p:nvPr/>
          </p:nvSpPr>
          <p:spPr>
            <a:xfrm>
              <a:off x="1646237" y="2216150"/>
              <a:ext cx="221996" cy="261610"/>
            </a:xfrm>
            <a:prstGeom prst="rect">
              <a:avLst/>
            </a:prstGeom>
            <a:noFill/>
          </p:spPr>
          <p:txBody>
            <a:bodyPr wrap="none" rtlCol="0">
              <a:spAutoFit/>
            </a:bodyPr>
            <a:lstStyle/>
            <a:p>
              <a:r>
                <a:rPr lang="en-US" sz="1100" i="1" dirty="0" smtClean="0">
                  <a:latin typeface="+mn-lt"/>
                </a:rPr>
                <a:t>E</a:t>
              </a:r>
              <a:endParaRPr lang="en-US" sz="1100" i="1" dirty="0">
                <a:latin typeface="+mn-lt"/>
              </a:endParaRPr>
            </a:p>
          </p:txBody>
        </p:sp>
        <p:sp>
          <p:nvSpPr>
            <p:cNvPr id="149" name="TextBox 148"/>
            <p:cNvSpPr txBox="1"/>
            <p:nvPr/>
          </p:nvSpPr>
          <p:spPr>
            <a:xfrm>
              <a:off x="1646237" y="2425700"/>
              <a:ext cx="218851" cy="261610"/>
            </a:xfrm>
            <a:prstGeom prst="rect">
              <a:avLst/>
            </a:prstGeom>
            <a:noFill/>
          </p:spPr>
          <p:txBody>
            <a:bodyPr wrap="none" rtlCol="0">
              <a:spAutoFit/>
            </a:bodyPr>
            <a:lstStyle/>
            <a:p>
              <a:r>
                <a:rPr lang="en-US" sz="1100" i="1" dirty="0" smtClean="0">
                  <a:latin typeface="+mn-lt"/>
                </a:rPr>
                <a:t>F</a:t>
              </a:r>
              <a:endParaRPr lang="en-US" sz="1100" i="1" dirty="0">
                <a:latin typeface="+mn-lt"/>
              </a:endParaRPr>
            </a:p>
          </p:txBody>
        </p:sp>
      </p:grpSp>
      <p:sp>
        <p:nvSpPr>
          <p:cNvPr id="150" name="TextBox 149"/>
          <p:cNvSpPr txBox="1"/>
          <p:nvPr/>
        </p:nvSpPr>
        <p:spPr>
          <a:xfrm>
            <a:off x="3127133" y="4191000"/>
            <a:ext cx="454267" cy="246221"/>
          </a:xfrm>
          <a:prstGeom prst="rect">
            <a:avLst/>
          </a:prstGeom>
          <a:noFill/>
        </p:spPr>
        <p:txBody>
          <a:bodyPr wrap="square" rtlCol="0">
            <a:spAutoFit/>
          </a:bodyPr>
          <a:lstStyle/>
          <a:p>
            <a:r>
              <a:rPr lang="en-US" sz="1000" i="1" dirty="0" smtClean="0">
                <a:latin typeface="+mn-lt"/>
              </a:rPr>
              <a:t>A</a:t>
            </a:r>
            <a:endParaRPr lang="en-US" sz="1000" i="1" dirty="0">
              <a:latin typeface="+mn-lt"/>
            </a:endParaRPr>
          </a:p>
        </p:txBody>
      </p:sp>
      <p:sp>
        <p:nvSpPr>
          <p:cNvPr id="151" name="TextBox 150"/>
          <p:cNvSpPr txBox="1"/>
          <p:nvPr/>
        </p:nvSpPr>
        <p:spPr>
          <a:xfrm>
            <a:off x="3168887" y="4114800"/>
            <a:ext cx="454267" cy="246221"/>
          </a:xfrm>
          <a:prstGeom prst="rect">
            <a:avLst/>
          </a:prstGeom>
          <a:noFill/>
        </p:spPr>
        <p:txBody>
          <a:bodyPr wrap="square" rtlCol="0">
            <a:spAutoFit/>
          </a:bodyPr>
          <a:lstStyle/>
          <a:p>
            <a:r>
              <a:rPr lang="en-US" sz="1000" i="1" dirty="0" smtClean="0">
                <a:latin typeface="+mn-lt"/>
              </a:rPr>
              <a:t>A</a:t>
            </a:r>
            <a:endParaRPr lang="en-US" sz="1000" i="1" dirty="0">
              <a:latin typeface="+mn-lt"/>
            </a:endParaRPr>
          </a:p>
        </p:txBody>
      </p:sp>
      <p:sp>
        <p:nvSpPr>
          <p:cNvPr id="152" name="TextBox 151"/>
          <p:cNvSpPr txBox="1"/>
          <p:nvPr/>
        </p:nvSpPr>
        <p:spPr>
          <a:xfrm>
            <a:off x="1864107" y="4026221"/>
            <a:ext cx="736099" cy="253916"/>
          </a:xfrm>
          <a:prstGeom prst="rect">
            <a:avLst/>
          </a:prstGeom>
          <a:noFill/>
        </p:spPr>
        <p:txBody>
          <a:bodyPr wrap="none" rtlCol="0">
            <a:spAutoFit/>
          </a:bodyPr>
          <a:lstStyle/>
          <a:p>
            <a:r>
              <a:rPr lang="en-US" sz="1050" dirty="0" smtClean="0">
                <a:latin typeface="+mn-lt"/>
              </a:rPr>
              <a:t>Dataset</a:t>
            </a:r>
            <a:r>
              <a:rPr lang="en-US" sz="1050" dirty="0" smtClean="0"/>
              <a:t> </a:t>
            </a:r>
            <a:r>
              <a:rPr lang="en-US" sz="1050" dirty="0" smtClean="0">
                <a:latin typeface="+mn-lt"/>
              </a:rPr>
              <a:t>A</a:t>
            </a:r>
            <a:endParaRPr lang="en-US" sz="1050" dirty="0">
              <a:latin typeface="+mn-lt"/>
            </a:endParaRPr>
          </a:p>
        </p:txBody>
      </p:sp>
      <p:sp>
        <p:nvSpPr>
          <p:cNvPr id="153" name="TextBox 152"/>
          <p:cNvSpPr txBox="1"/>
          <p:nvPr/>
        </p:nvSpPr>
        <p:spPr>
          <a:xfrm>
            <a:off x="1752850" y="4447401"/>
            <a:ext cx="1066025" cy="276999"/>
          </a:xfrm>
          <a:prstGeom prst="rect">
            <a:avLst/>
          </a:prstGeom>
          <a:noFill/>
        </p:spPr>
        <p:txBody>
          <a:bodyPr wrap="square" rtlCol="0">
            <a:spAutoFit/>
          </a:bodyPr>
          <a:lstStyle/>
          <a:p>
            <a:r>
              <a:rPr lang="en-US" sz="1050" dirty="0" smtClean="0">
                <a:latin typeface="+mn-lt"/>
              </a:rPr>
              <a:t>Dataset</a:t>
            </a:r>
            <a:r>
              <a:rPr lang="en-US" sz="1200" dirty="0" smtClean="0"/>
              <a:t> </a:t>
            </a:r>
            <a:r>
              <a:rPr lang="en-US" sz="1050" dirty="0" smtClean="0">
                <a:latin typeface="+mn-lt"/>
              </a:rPr>
              <a:t>C</a:t>
            </a:r>
            <a:endParaRPr lang="en-US" sz="1050" dirty="0">
              <a:latin typeface="+mn-lt"/>
            </a:endParaRPr>
          </a:p>
        </p:txBody>
      </p:sp>
      <p:sp>
        <p:nvSpPr>
          <p:cNvPr id="154" name="TextBox 153"/>
          <p:cNvSpPr txBox="1"/>
          <p:nvPr/>
        </p:nvSpPr>
        <p:spPr>
          <a:xfrm>
            <a:off x="1652644" y="4953000"/>
            <a:ext cx="727098" cy="276999"/>
          </a:xfrm>
          <a:prstGeom prst="rect">
            <a:avLst/>
          </a:prstGeom>
          <a:noFill/>
        </p:spPr>
        <p:txBody>
          <a:bodyPr wrap="none" rtlCol="0">
            <a:spAutoFit/>
          </a:bodyPr>
          <a:lstStyle/>
          <a:p>
            <a:r>
              <a:rPr lang="en-US" sz="1050" dirty="0" smtClean="0">
                <a:latin typeface="+mn-lt"/>
              </a:rPr>
              <a:t>Dataset</a:t>
            </a:r>
            <a:r>
              <a:rPr lang="en-US" sz="1200" dirty="0" smtClean="0"/>
              <a:t> </a:t>
            </a:r>
            <a:r>
              <a:rPr lang="en-US" sz="1050" dirty="0" smtClean="0">
                <a:latin typeface="+mn-lt"/>
              </a:rPr>
              <a:t>E</a:t>
            </a:r>
            <a:endParaRPr lang="en-US" sz="1050" dirty="0">
              <a:latin typeface="+mn-lt"/>
            </a:endParaRPr>
          </a:p>
        </p:txBody>
      </p:sp>
      <p:sp>
        <p:nvSpPr>
          <p:cNvPr id="155" name="TextBox 154"/>
          <p:cNvSpPr txBox="1"/>
          <p:nvPr/>
        </p:nvSpPr>
        <p:spPr>
          <a:xfrm>
            <a:off x="3048000" y="4706779"/>
            <a:ext cx="433039" cy="246221"/>
          </a:xfrm>
          <a:prstGeom prst="rect">
            <a:avLst/>
          </a:prstGeom>
          <a:noFill/>
        </p:spPr>
        <p:txBody>
          <a:bodyPr wrap="square" rtlCol="0">
            <a:spAutoFit/>
          </a:bodyPr>
          <a:lstStyle/>
          <a:p>
            <a:r>
              <a:rPr lang="en-US" sz="1000" i="1" dirty="0" smtClean="0">
                <a:latin typeface="+mn-lt"/>
              </a:rPr>
              <a:t>C</a:t>
            </a:r>
            <a:endParaRPr lang="en-US" sz="1000" i="1" dirty="0">
              <a:latin typeface="+mn-lt"/>
            </a:endParaRPr>
          </a:p>
        </p:txBody>
      </p:sp>
      <p:sp>
        <p:nvSpPr>
          <p:cNvPr id="156" name="TextBox 155"/>
          <p:cNvSpPr txBox="1"/>
          <p:nvPr/>
        </p:nvSpPr>
        <p:spPr>
          <a:xfrm>
            <a:off x="3124200" y="4630579"/>
            <a:ext cx="433039" cy="246221"/>
          </a:xfrm>
          <a:prstGeom prst="rect">
            <a:avLst/>
          </a:prstGeom>
          <a:noFill/>
        </p:spPr>
        <p:txBody>
          <a:bodyPr wrap="square" rtlCol="0">
            <a:spAutoFit/>
          </a:bodyPr>
          <a:lstStyle/>
          <a:p>
            <a:r>
              <a:rPr lang="en-US" sz="1000" i="1" dirty="0" smtClean="0">
                <a:latin typeface="+mn-lt"/>
              </a:rPr>
              <a:t>C</a:t>
            </a:r>
            <a:endParaRPr lang="en-US" sz="1000" i="1" dirty="0">
              <a:latin typeface="+mn-lt"/>
            </a:endParaRPr>
          </a:p>
        </p:txBody>
      </p:sp>
      <p:sp>
        <p:nvSpPr>
          <p:cNvPr id="157" name="TextBox 156"/>
          <p:cNvSpPr txBox="1"/>
          <p:nvPr/>
        </p:nvSpPr>
        <p:spPr>
          <a:xfrm>
            <a:off x="6296871" y="3657600"/>
            <a:ext cx="729850" cy="253916"/>
          </a:xfrm>
          <a:prstGeom prst="rect">
            <a:avLst/>
          </a:prstGeom>
          <a:noFill/>
        </p:spPr>
        <p:txBody>
          <a:bodyPr wrap="none" rtlCol="0">
            <a:spAutoFit/>
          </a:bodyPr>
          <a:lstStyle/>
          <a:p>
            <a:r>
              <a:rPr lang="en-US" sz="1050" dirty="0" smtClean="0">
                <a:latin typeface="+mn-lt"/>
              </a:rPr>
              <a:t>Dataset</a:t>
            </a:r>
            <a:r>
              <a:rPr lang="en-US" sz="1050" dirty="0" smtClean="0"/>
              <a:t> </a:t>
            </a:r>
            <a:r>
              <a:rPr lang="en-US" sz="1050" dirty="0" smtClean="0">
                <a:latin typeface="+mn-lt"/>
              </a:rPr>
              <a:t>B</a:t>
            </a:r>
            <a:endParaRPr lang="en-US" sz="1050" dirty="0">
              <a:latin typeface="+mn-lt"/>
            </a:endParaRPr>
          </a:p>
        </p:txBody>
      </p:sp>
      <p:sp>
        <p:nvSpPr>
          <p:cNvPr id="158" name="TextBox 157"/>
          <p:cNvSpPr txBox="1"/>
          <p:nvPr/>
        </p:nvSpPr>
        <p:spPr>
          <a:xfrm>
            <a:off x="6118686" y="4394284"/>
            <a:ext cx="719330" cy="253916"/>
          </a:xfrm>
          <a:prstGeom prst="rect">
            <a:avLst/>
          </a:prstGeom>
          <a:noFill/>
        </p:spPr>
        <p:txBody>
          <a:bodyPr wrap="none" rtlCol="0">
            <a:spAutoFit/>
          </a:bodyPr>
          <a:lstStyle/>
          <a:p>
            <a:r>
              <a:rPr lang="en-US" sz="1050" dirty="0" smtClean="0">
                <a:latin typeface="+mn-lt"/>
              </a:rPr>
              <a:t>Dataset D</a:t>
            </a:r>
            <a:endParaRPr lang="en-US" sz="1050" dirty="0">
              <a:latin typeface="+mn-lt"/>
            </a:endParaRPr>
          </a:p>
        </p:txBody>
      </p:sp>
      <p:sp>
        <p:nvSpPr>
          <p:cNvPr id="159" name="TextBox 158"/>
          <p:cNvSpPr txBox="1"/>
          <p:nvPr/>
        </p:nvSpPr>
        <p:spPr>
          <a:xfrm>
            <a:off x="5968922" y="5241896"/>
            <a:ext cx="723275" cy="253916"/>
          </a:xfrm>
          <a:prstGeom prst="rect">
            <a:avLst/>
          </a:prstGeom>
          <a:noFill/>
        </p:spPr>
        <p:txBody>
          <a:bodyPr wrap="none" rtlCol="0">
            <a:spAutoFit/>
          </a:bodyPr>
          <a:lstStyle/>
          <a:p>
            <a:r>
              <a:rPr lang="en-US" sz="1050" dirty="0" smtClean="0">
                <a:latin typeface="+mn-lt"/>
              </a:rPr>
              <a:t>Dataset</a:t>
            </a:r>
            <a:r>
              <a:rPr lang="en-US" sz="1050" dirty="0" smtClean="0"/>
              <a:t> </a:t>
            </a:r>
            <a:r>
              <a:rPr lang="en-US" sz="1050" dirty="0" smtClean="0">
                <a:latin typeface="+mn-lt"/>
              </a:rPr>
              <a:t>F</a:t>
            </a:r>
            <a:endParaRPr lang="en-US" sz="1050" dirty="0">
              <a:latin typeface="+mn-lt"/>
            </a:endParaRPr>
          </a:p>
        </p:txBody>
      </p:sp>
      <p:sp>
        <p:nvSpPr>
          <p:cNvPr id="160" name="TextBox 159"/>
          <p:cNvSpPr txBox="1"/>
          <p:nvPr/>
        </p:nvSpPr>
        <p:spPr>
          <a:xfrm>
            <a:off x="7054529" y="5453390"/>
            <a:ext cx="413417" cy="261610"/>
          </a:xfrm>
          <a:prstGeom prst="rect">
            <a:avLst/>
          </a:prstGeom>
          <a:noFill/>
        </p:spPr>
        <p:txBody>
          <a:bodyPr wrap="square" rtlCol="0">
            <a:spAutoFit/>
          </a:bodyPr>
          <a:lstStyle/>
          <a:p>
            <a:r>
              <a:rPr lang="en-US" sz="1100" i="1" dirty="0" smtClean="0">
                <a:latin typeface="+mn-lt"/>
              </a:rPr>
              <a:t>F</a:t>
            </a:r>
            <a:endParaRPr lang="en-US" sz="1100" i="1" dirty="0">
              <a:latin typeface="+mn-lt"/>
            </a:endParaRPr>
          </a:p>
        </p:txBody>
      </p:sp>
      <p:sp>
        <p:nvSpPr>
          <p:cNvPr id="161" name="TextBox 160"/>
          <p:cNvSpPr txBox="1"/>
          <p:nvPr/>
        </p:nvSpPr>
        <p:spPr>
          <a:xfrm>
            <a:off x="7212820" y="5334000"/>
            <a:ext cx="413417" cy="261610"/>
          </a:xfrm>
          <a:prstGeom prst="rect">
            <a:avLst/>
          </a:prstGeom>
          <a:noFill/>
        </p:spPr>
        <p:txBody>
          <a:bodyPr wrap="square" rtlCol="0">
            <a:spAutoFit/>
          </a:bodyPr>
          <a:lstStyle/>
          <a:p>
            <a:r>
              <a:rPr lang="en-US" sz="1100" i="1" dirty="0" smtClean="0">
                <a:latin typeface="+mn-lt"/>
              </a:rPr>
              <a:t>F</a:t>
            </a:r>
            <a:endParaRPr lang="en-US" sz="1100" i="1" dirty="0">
              <a:latin typeface="+mn-lt"/>
            </a:endParaRPr>
          </a:p>
        </p:txBody>
      </p:sp>
      <p:sp>
        <p:nvSpPr>
          <p:cNvPr id="162" name="TextBox 161"/>
          <p:cNvSpPr txBox="1"/>
          <p:nvPr/>
        </p:nvSpPr>
        <p:spPr>
          <a:xfrm>
            <a:off x="7190555" y="4685053"/>
            <a:ext cx="538277" cy="261610"/>
          </a:xfrm>
          <a:prstGeom prst="rect">
            <a:avLst/>
          </a:prstGeom>
          <a:noFill/>
        </p:spPr>
        <p:txBody>
          <a:bodyPr wrap="square" rtlCol="0">
            <a:spAutoFit/>
          </a:bodyPr>
          <a:lstStyle/>
          <a:p>
            <a:r>
              <a:rPr lang="en-US" sz="1100" i="1" dirty="0" smtClean="0">
                <a:latin typeface="+mn-lt"/>
              </a:rPr>
              <a:t>D</a:t>
            </a:r>
            <a:endParaRPr lang="en-US" sz="1100" i="1" dirty="0">
              <a:latin typeface="+mn-lt"/>
            </a:endParaRPr>
          </a:p>
        </p:txBody>
      </p:sp>
      <p:sp>
        <p:nvSpPr>
          <p:cNvPr id="163" name="TextBox 162"/>
          <p:cNvSpPr txBox="1"/>
          <p:nvPr/>
        </p:nvSpPr>
        <p:spPr>
          <a:xfrm>
            <a:off x="7372070" y="4579663"/>
            <a:ext cx="538277" cy="261610"/>
          </a:xfrm>
          <a:prstGeom prst="rect">
            <a:avLst/>
          </a:prstGeom>
          <a:noFill/>
        </p:spPr>
        <p:txBody>
          <a:bodyPr wrap="square" rtlCol="0">
            <a:spAutoFit/>
          </a:bodyPr>
          <a:lstStyle/>
          <a:p>
            <a:r>
              <a:rPr lang="en-US" sz="1100" i="1" dirty="0" smtClean="0"/>
              <a:t>D</a:t>
            </a:r>
            <a:endParaRPr lang="en-US" sz="1100" i="1" dirty="0"/>
          </a:p>
        </p:txBody>
      </p:sp>
      <p:sp>
        <p:nvSpPr>
          <p:cNvPr id="164" name="TextBox 163"/>
          <p:cNvSpPr txBox="1"/>
          <p:nvPr/>
        </p:nvSpPr>
        <p:spPr>
          <a:xfrm>
            <a:off x="2881118" y="5199738"/>
            <a:ext cx="419689" cy="246221"/>
          </a:xfrm>
          <a:prstGeom prst="rect">
            <a:avLst/>
          </a:prstGeom>
          <a:noFill/>
        </p:spPr>
        <p:txBody>
          <a:bodyPr wrap="square" rtlCol="0">
            <a:spAutoFit/>
          </a:bodyPr>
          <a:lstStyle/>
          <a:p>
            <a:r>
              <a:rPr lang="en-US" sz="1000" i="1" dirty="0" smtClean="0">
                <a:latin typeface="+mn-lt"/>
              </a:rPr>
              <a:t>E</a:t>
            </a:r>
            <a:endParaRPr lang="en-US" sz="1000" i="1" dirty="0">
              <a:latin typeface="+mn-lt"/>
            </a:endParaRPr>
          </a:p>
        </p:txBody>
      </p:sp>
      <p:sp>
        <p:nvSpPr>
          <p:cNvPr id="165" name="TextBox 164"/>
          <p:cNvSpPr txBox="1"/>
          <p:nvPr/>
        </p:nvSpPr>
        <p:spPr>
          <a:xfrm>
            <a:off x="3009311" y="5105400"/>
            <a:ext cx="419689" cy="246221"/>
          </a:xfrm>
          <a:prstGeom prst="rect">
            <a:avLst/>
          </a:prstGeom>
          <a:noFill/>
        </p:spPr>
        <p:txBody>
          <a:bodyPr wrap="square" rtlCol="0">
            <a:spAutoFit/>
          </a:bodyPr>
          <a:lstStyle/>
          <a:p>
            <a:r>
              <a:rPr lang="en-US" sz="1000" i="1" dirty="0" smtClean="0">
                <a:latin typeface="+mn-lt"/>
              </a:rPr>
              <a:t>E</a:t>
            </a:r>
            <a:endParaRPr lang="en-US" sz="1000" i="1" dirty="0">
              <a:latin typeface="+mn-lt"/>
            </a:endParaRPr>
          </a:p>
        </p:txBody>
      </p:sp>
      <p:sp>
        <p:nvSpPr>
          <p:cNvPr id="166" name="TextBox 165"/>
          <p:cNvSpPr txBox="1"/>
          <p:nvPr/>
        </p:nvSpPr>
        <p:spPr>
          <a:xfrm>
            <a:off x="7430018" y="3978322"/>
            <a:ext cx="433516" cy="261610"/>
          </a:xfrm>
          <a:prstGeom prst="rect">
            <a:avLst/>
          </a:prstGeom>
          <a:noFill/>
        </p:spPr>
        <p:txBody>
          <a:bodyPr wrap="square" rtlCol="0">
            <a:spAutoFit/>
          </a:bodyPr>
          <a:lstStyle/>
          <a:p>
            <a:r>
              <a:rPr lang="en-US" sz="1100" i="1" dirty="0" smtClean="0">
                <a:latin typeface="+mn-lt"/>
              </a:rPr>
              <a:t>B</a:t>
            </a:r>
            <a:endParaRPr lang="en-US" sz="1100" i="1" dirty="0">
              <a:latin typeface="+mn-lt"/>
            </a:endParaRPr>
          </a:p>
        </p:txBody>
      </p:sp>
      <p:sp>
        <p:nvSpPr>
          <p:cNvPr id="167" name="TextBox 166"/>
          <p:cNvSpPr txBox="1"/>
          <p:nvPr/>
        </p:nvSpPr>
        <p:spPr>
          <a:xfrm>
            <a:off x="7584303" y="3864948"/>
            <a:ext cx="433516" cy="261610"/>
          </a:xfrm>
          <a:prstGeom prst="rect">
            <a:avLst/>
          </a:prstGeom>
          <a:noFill/>
        </p:spPr>
        <p:txBody>
          <a:bodyPr wrap="square" rtlCol="0">
            <a:spAutoFit/>
          </a:bodyPr>
          <a:lstStyle/>
          <a:p>
            <a:r>
              <a:rPr lang="en-US" sz="1100" i="1" dirty="0" smtClean="0">
                <a:latin typeface="+mn-lt"/>
              </a:rPr>
              <a:t>B</a:t>
            </a:r>
            <a:endParaRPr lang="en-US" sz="1100" i="1" dirty="0">
              <a:latin typeface="+mn-lt"/>
            </a:endParaRPr>
          </a:p>
        </p:txBody>
      </p:sp>
      <p:sp>
        <p:nvSpPr>
          <p:cNvPr id="168" name="TextBox 167"/>
          <p:cNvSpPr txBox="1"/>
          <p:nvPr/>
        </p:nvSpPr>
        <p:spPr>
          <a:xfrm>
            <a:off x="6409829" y="3441721"/>
            <a:ext cx="325730" cy="276999"/>
          </a:xfrm>
          <a:prstGeom prst="rect">
            <a:avLst/>
          </a:prstGeom>
          <a:noFill/>
        </p:spPr>
        <p:txBody>
          <a:bodyPr wrap="none" rtlCol="0">
            <a:spAutoFit/>
          </a:bodyPr>
          <a:lstStyle/>
          <a:p>
            <a:r>
              <a:rPr lang="en-US" sz="1200" dirty="0" smtClean="0">
                <a:latin typeface="+mn-lt"/>
              </a:rPr>
              <a:t>M</a:t>
            </a:r>
            <a:endParaRPr lang="en-US" sz="1200" dirty="0">
              <a:latin typeface="+mn-lt"/>
            </a:endParaRPr>
          </a:p>
        </p:txBody>
      </p:sp>
      <p:sp>
        <p:nvSpPr>
          <p:cNvPr id="169" name="TextBox 168"/>
          <p:cNvSpPr txBox="1"/>
          <p:nvPr/>
        </p:nvSpPr>
        <p:spPr>
          <a:xfrm>
            <a:off x="5309729" y="3155330"/>
            <a:ext cx="265517" cy="276999"/>
          </a:xfrm>
          <a:prstGeom prst="rect">
            <a:avLst/>
          </a:prstGeom>
          <a:noFill/>
        </p:spPr>
        <p:txBody>
          <a:bodyPr wrap="none" rtlCol="0">
            <a:spAutoFit/>
          </a:bodyPr>
          <a:lstStyle/>
          <a:p>
            <a:r>
              <a:rPr lang="en-US" sz="1200" dirty="0" smtClean="0">
                <a:latin typeface="+mn-lt"/>
              </a:rPr>
              <a:t>n</a:t>
            </a:r>
            <a:endParaRPr lang="en-US" sz="1200" dirty="0">
              <a:latin typeface="+mn-lt"/>
            </a:endParaRPr>
          </a:p>
        </p:txBody>
      </p:sp>
      <p:sp>
        <p:nvSpPr>
          <p:cNvPr id="170" name="TextBox 169"/>
          <p:cNvSpPr txBox="1"/>
          <p:nvPr/>
        </p:nvSpPr>
        <p:spPr>
          <a:xfrm>
            <a:off x="5309728" y="2908178"/>
            <a:ext cx="261610" cy="276999"/>
          </a:xfrm>
          <a:prstGeom prst="rect">
            <a:avLst/>
          </a:prstGeom>
          <a:noFill/>
        </p:spPr>
        <p:txBody>
          <a:bodyPr wrap="none" rtlCol="0">
            <a:spAutoFit/>
          </a:bodyPr>
          <a:lstStyle/>
          <a:p>
            <a:r>
              <a:rPr lang="en-US" sz="1200" dirty="0" smtClean="0">
                <a:latin typeface="+mn-lt"/>
              </a:rPr>
              <a:t>k</a:t>
            </a:r>
            <a:endParaRPr lang="en-US" sz="1200" dirty="0">
              <a:latin typeface="+mn-lt"/>
            </a:endParaRPr>
          </a:p>
        </p:txBody>
      </p:sp>
      <p:sp>
        <p:nvSpPr>
          <p:cNvPr id="171" name="TextBox 170"/>
          <p:cNvSpPr txBox="1"/>
          <p:nvPr/>
        </p:nvSpPr>
        <p:spPr>
          <a:xfrm>
            <a:off x="5298434" y="2700429"/>
            <a:ext cx="265517" cy="276999"/>
          </a:xfrm>
          <a:prstGeom prst="rect">
            <a:avLst/>
          </a:prstGeom>
          <a:noFill/>
        </p:spPr>
        <p:txBody>
          <a:bodyPr wrap="none" rtlCol="0">
            <a:spAutoFit/>
          </a:bodyPr>
          <a:lstStyle/>
          <a:p>
            <a:r>
              <a:rPr lang="en-US" sz="1200" dirty="0" smtClean="0">
                <a:latin typeface="+mn-lt"/>
              </a:rPr>
              <a:t>n</a:t>
            </a:r>
            <a:endParaRPr lang="en-US" sz="1200" dirty="0">
              <a:latin typeface="+mn-lt"/>
            </a:endParaRPr>
          </a:p>
        </p:txBody>
      </p:sp>
      <p:sp>
        <p:nvSpPr>
          <p:cNvPr id="172" name="TextBox 171"/>
          <p:cNvSpPr txBox="1"/>
          <p:nvPr/>
        </p:nvSpPr>
        <p:spPr>
          <a:xfrm>
            <a:off x="5308817" y="2246642"/>
            <a:ext cx="265517" cy="276999"/>
          </a:xfrm>
          <a:prstGeom prst="rect">
            <a:avLst/>
          </a:prstGeom>
          <a:noFill/>
        </p:spPr>
        <p:txBody>
          <a:bodyPr wrap="none" rtlCol="0">
            <a:spAutoFit/>
          </a:bodyPr>
          <a:lstStyle/>
          <a:p>
            <a:r>
              <a:rPr lang="en-US" sz="1200" dirty="0" smtClean="0">
                <a:latin typeface="+mn-lt"/>
              </a:rPr>
              <a:t>n</a:t>
            </a:r>
            <a:endParaRPr lang="en-US" sz="1200" dirty="0">
              <a:latin typeface="+mn-lt"/>
            </a:endParaRPr>
          </a:p>
        </p:txBody>
      </p:sp>
      <p:sp>
        <p:nvSpPr>
          <p:cNvPr id="173" name="TextBox 172"/>
          <p:cNvSpPr txBox="1"/>
          <p:nvPr/>
        </p:nvSpPr>
        <p:spPr>
          <a:xfrm>
            <a:off x="5303195" y="2450108"/>
            <a:ext cx="261610" cy="276999"/>
          </a:xfrm>
          <a:prstGeom prst="rect">
            <a:avLst/>
          </a:prstGeom>
          <a:noFill/>
        </p:spPr>
        <p:txBody>
          <a:bodyPr wrap="none" rtlCol="0">
            <a:spAutoFit/>
          </a:bodyPr>
          <a:lstStyle/>
          <a:p>
            <a:r>
              <a:rPr lang="en-US" sz="1200" dirty="0" smtClean="0">
                <a:latin typeface="+mn-lt"/>
              </a:rPr>
              <a:t>k</a:t>
            </a:r>
            <a:endParaRPr lang="en-US" sz="1200" dirty="0">
              <a:latin typeface="+mn-lt"/>
            </a:endParaRPr>
          </a:p>
        </p:txBody>
      </p:sp>
      <p:sp>
        <p:nvSpPr>
          <p:cNvPr id="174" name="TextBox 173"/>
          <p:cNvSpPr txBox="1"/>
          <p:nvPr/>
        </p:nvSpPr>
        <p:spPr>
          <a:xfrm>
            <a:off x="5324527" y="2007219"/>
            <a:ext cx="261610" cy="276999"/>
          </a:xfrm>
          <a:prstGeom prst="rect">
            <a:avLst/>
          </a:prstGeom>
          <a:noFill/>
        </p:spPr>
        <p:txBody>
          <a:bodyPr wrap="none" rtlCol="0">
            <a:spAutoFit/>
          </a:bodyPr>
          <a:lstStyle/>
          <a:p>
            <a:r>
              <a:rPr lang="en-US" sz="1200" dirty="0" smtClean="0">
                <a:latin typeface="+mn-lt"/>
              </a:rPr>
              <a:t>k</a:t>
            </a:r>
            <a:endParaRPr lang="en-US" sz="1200" dirty="0">
              <a:latin typeface="+mn-lt"/>
            </a:endParaRPr>
          </a:p>
        </p:txBody>
      </p:sp>
      <p:sp>
        <p:nvSpPr>
          <p:cNvPr id="175" name="TextBox 174"/>
          <p:cNvSpPr txBox="1"/>
          <p:nvPr/>
        </p:nvSpPr>
        <p:spPr>
          <a:xfrm>
            <a:off x="1317553" y="3146816"/>
            <a:ext cx="741259" cy="276999"/>
          </a:xfrm>
          <a:prstGeom prst="rect">
            <a:avLst/>
          </a:prstGeom>
          <a:noFill/>
        </p:spPr>
        <p:txBody>
          <a:bodyPr wrap="square" rtlCol="0">
            <a:spAutoFit/>
          </a:bodyPr>
          <a:lstStyle/>
          <a:p>
            <a:r>
              <a:rPr lang="en-US" sz="1200" dirty="0" smtClean="0"/>
              <a:t>n</a:t>
            </a:r>
            <a:endParaRPr lang="en-US" sz="1200" dirty="0"/>
          </a:p>
        </p:txBody>
      </p:sp>
      <p:sp>
        <p:nvSpPr>
          <p:cNvPr id="176" name="TextBox 175"/>
          <p:cNvSpPr txBox="1"/>
          <p:nvPr/>
        </p:nvSpPr>
        <p:spPr>
          <a:xfrm>
            <a:off x="1333441" y="2899664"/>
            <a:ext cx="710843" cy="276999"/>
          </a:xfrm>
          <a:prstGeom prst="rect">
            <a:avLst/>
          </a:prstGeom>
          <a:noFill/>
        </p:spPr>
        <p:txBody>
          <a:bodyPr wrap="square" rtlCol="0">
            <a:spAutoFit/>
          </a:bodyPr>
          <a:lstStyle/>
          <a:p>
            <a:r>
              <a:rPr lang="en-US" sz="1200" dirty="0" smtClean="0"/>
              <a:t>k</a:t>
            </a:r>
            <a:endParaRPr lang="en-US" sz="1200" dirty="0"/>
          </a:p>
        </p:txBody>
      </p:sp>
      <p:sp>
        <p:nvSpPr>
          <p:cNvPr id="177" name="TextBox 176"/>
          <p:cNvSpPr txBox="1"/>
          <p:nvPr/>
        </p:nvSpPr>
        <p:spPr>
          <a:xfrm>
            <a:off x="1306259" y="2691915"/>
            <a:ext cx="741259" cy="276999"/>
          </a:xfrm>
          <a:prstGeom prst="rect">
            <a:avLst/>
          </a:prstGeom>
          <a:noFill/>
        </p:spPr>
        <p:txBody>
          <a:bodyPr wrap="square" rtlCol="0">
            <a:spAutoFit/>
          </a:bodyPr>
          <a:lstStyle/>
          <a:p>
            <a:r>
              <a:rPr lang="en-US" sz="1200" dirty="0" smtClean="0"/>
              <a:t>n</a:t>
            </a:r>
            <a:endParaRPr lang="en-US" sz="1200" dirty="0"/>
          </a:p>
        </p:txBody>
      </p:sp>
      <p:sp>
        <p:nvSpPr>
          <p:cNvPr id="178" name="TextBox 177"/>
          <p:cNvSpPr txBox="1"/>
          <p:nvPr/>
        </p:nvSpPr>
        <p:spPr>
          <a:xfrm>
            <a:off x="1316641" y="2238128"/>
            <a:ext cx="741259" cy="276999"/>
          </a:xfrm>
          <a:prstGeom prst="rect">
            <a:avLst/>
          </a:prstGeom>
          <a:noFill/>
        </p:spPr>
        <p:txBody>
          <a:bodyPr wrap="square" rtlCol="0">
            <a:spAutoFit/>
          </a:bodyPr>
          <a:lstStyle/>
          <a:p>
            <a:r>
              <a:rPr lang="en-US" sz="1200" dirty="0" smtClean="0"/>
              <a:t>n</a:t>
            </a:r>
            <a:endParaRPr lang="en-US" sz="1200" dirty="0"/>
          </a:p>
        </p:txBody>
      </p:sp>
      <p:sp>
        <p:nvSpPr>
          <p:cNvPr id="179" name="TextBox 178"/>
          <p:cNvSpPr txBox="1"/>
          <p:nvPr/>
        </p:nvSpPr>
        <p:spPr>
          <a:xfrm>
            <a:off x="1326908" y="2441594"/>
            <a:ext cx="710843" cy="276999"/>
          </a:xfrm>
          <a:prstGeom prst="rect">
            <a:avLst/>
          </a:prstGeom>
          <a:noFill/>
        </p:spPr>
        <p:txBody>
          <a:bodyPr wrap="square" rtlCol="0">
            <a:spAutoFit/>
          </a:bodyPr>
          <a:lstStyle/>
          <a:p>
            <a:r>
              <a:rPr lang="en-US" sz="1200" dirty="0" smtClean="0"/>
              <a:t>k</a:t>
            </a:r>
            <a:endParaRPr lang="en-US" sz="1200" dirty="0"/>
          </a:p>
        </p:txBody>
      </p:sp>
      <p:sp>
        <p:nvSpPr>
          <p:cNvPr id="180" name="TextBox 179"/>
          <p:cNvSpPr txBox="1"/>
          <p:nvPr/>
        </p:nvSpPr>
        <p:spPr>
          <a:xfrm>
            <a:off x="1318467" y="2011692"/>
            <a:ext cx="710843" cy="276999"/>
          </a:xfrm>
          <a:prstGeom prst="rect">
            <a:avLst/>
          </a:prstGeom>
          <a:noFill/>
        </p:spPr>
        <p:txBody>
          <a:bodyPr wrap="square" rtlCol="0">
            <a:spAutoFit/>
          </a:bodyPr>
          <a:lstStyle/>
          <a:p>
            <a:r>
              <a:rPr lang="en-US" sz="1200" dirty="0" smtClean="0"/>
              <a:t>k</a:t>
            </a:r>
            <a:endParaRPr lang="en-US" sz="1200" dirty="0"/>
          </a:p>
        </p:txBody>
      </p:sp>
      <p:sp>
        <p:nvSpPr>
          <p:cNvPr id="181" name="TextBox 180"/>
          <p:cNvSpPr txBox="1"/>
          <p:nvPr/>
        </p:nvSpPr>
        <p:spPr>
          <a:xfrm>
            <a:off x="2333069" y="3441721"/>
            <a:ext cx="325730" cy="276999"/>
          </a:xfrm>
          <a:prstGeom prst="rect">
            <a:avLst/>
          </a:prstGeom>
          <a:noFill/>
        </p:spPr>
        <p:txBody>
          <a:bodyPr wrap="none" rtlCol="0">
            <a:spAutoFit/>
          </a:bodyPr>
          <a:lstStyle/>
          <a:p>
            <a:r>
              <a:rPr lang="en-US" sz="1200" dirty="0" smtClean="0">
                <a:latin typeface="+mn-lt"/>
              </a:rPr>
              <a:t>M</a:t>
            </a:r>
            <a:endParaRPr lang="en-US" sz="1200" dirty="0">
              <a:latin typeface="+mn-lt"/>
            </a:endParaRPr>
          </a:p>
        </p:txBody>
      </p:sp>
      <p:sp>
        <p:nvSpPr>
          <p:cNvPr id="182" name="TextBox 181"/>
          <p:cNvSpPr txBox="1"/>
          <p:nvPr/>
        </p:nvSpPr>
        <p:spPr>
          <a:xfrm>
            <a:off x="1444371" y="4124840"/>
            <a:ext cx="288210" cy="276999"/>
          </a:xfrm>
          <a:prstGeom prst="rect">
            <a:avLst/>
          </a:prstGeom>
          <a:noFill/>
        </p:spPr>
        <p:txBody>
          <a:bodyPr wrap="none" rtlCol="0">
            <a:spAutoFit/>
          </a:bodyPr>
          <a:lstStyle/>
          <a:p>
            <a:r>
              <a:rPr lang="en-US" sz="1200" dirty="0" smtClean="0">
                <a:latin typeface="+mn-lt"/>
              </a:rPr>
              <a:t>t</a:t>
            </a:r>
            <a:r>
              <a:rPr lang="en-US" sz="1200" baseline="-25000" dirty="0">
                <a:latin typeface="+mn-lt"/>
              </a:rPr>
              <a:t>2</a:t>
            </a:r>
            <a:endParaRPr lang="en-US" sz="1200" dirty="0">
              <a:latin typeface="+mn-lt"/>
            </a:endParaRPr>
          </a:p>
        </p:txBody>
      </p:sp>
      <p:sp>
        <p:nvSpPr>
          <p:cNvPr id="183" name="TextBox 182"/>
          <p:cNvSpPr txBox="1"/>
          <p:nvPr/>
        </p:nvSpPr>
        <p:spPr>
          <a:xfrm>
            <a:off x="1389188" y="4620792"/>
            <a:ext cx="288210" cy="276999"/>
          </a:xfrm>
          <a:prstGeom prst="rect">
            <a:avLst/>
          </a:prstGeom>
          <a:noFill/>
        </p:spPr>
        <p:txBody>
          <a:bodyPr wrap="none" rtlCol="0">
            <a:spAutoFit/>
          </a:bodyPr>
          <a:lstStyle/>
          <a:p>
            <a:r>
              <a:rPr lang="en-US" sz="1200" dirty="0" smtClean="0">
                <a:latin typeface="+mn-lt"/>
              </a:rPr>
              <a:t>t</a:t>
            </a:r>
            <a:r>
              <a:rPr lang="en-US" sz="1200" baseline="-25000" dirty="0">
                <a:latin typeface="+mn-lt"/>
              </a:rPr>
              <a:t>2</a:t>
            </a:r>
            <a:endParaRPr lang="en-US" sz="1200" dirty="0">
              <a:latin typeface="+mn-lt"/>
            </a:endParaRPr>
          </a:p>
        </p:txBody>
      </p:sp>
      <p:sp>
        <p:nvSpPr>
          <p:cNvPr id="184" name="TextBox 183"/>
          <p:cNvSpPr txBox="1"/>
          <p:nvPr/>
        </p:nvSpPr>
        <p:spPr>
          <a:xfrm>
            <a:off x="1216373" y="5123054"/>
            <a:ext cx="288210" cy="276999"/>
          </a:xfrm>
          <a:prstGeom prst="rect">
            <a:avLst/>
          </a:prstGeom>
          <a:noFill/>
        </p:spPr>
        <p:txBody>
          <a:bodyPr wrap="none" rtlCol="0">
            <a:spAutoFit/>
          </a:bodyPr>
          <a:lstStyle/>
          <a:p>
            <a:r>
              <a:rPr lang="en-US" sz="1200" dirty="0" smtClean="0">
                <a:latin typeface="+mn-lt"/>
              </a:rPr>
              <a:t>t</a:t>
            </a:r>
            <a:r>
              <a:rPr lang="en-US" sz="1200" baseline="-25000" dirty="0">
                <a:latin typeface="+mn-lt"/>
              </a:rPr>
              <a:t>2</a:t>
            </a:r>
            <a:endParaRPr lang="en-US" sz="1200" dirty="0">
              <a:latin typeface="+mn-lt"/>
            </a:endParaRPr>
          </a:p>
        </p:txBody>
      </p:sp>
      <p:sp>
        <p:nvSpPr>
          <p:cNvPr id="185" name="TextBox 184"/>
          <p:cNvSpPr txBox="1"/>
          <p:nvPr/>
        </p:nvSpPr>
        <p:spPr>
          <a:xfrm>
            <a:off x="5742889" y="3871854"/>
            <a:ext cx="288210" cy="276999"/>
          </a:xfrm>
          <a:prstGeom prst="rect">
            <a:avLst/>
          </a:prstGeom>
          <a:noFill/>
        </p:spPr>
        <p:txBody>
          <a:bodyPr wrap="none" rtlCol="0">
            <a:spAutoFit/>
          </a:bodyPr>
          <a:lstStyle/>
          <a:p>
            <a:r>
              <a:rPr lang="en-US" sz="1200" dirty="0" smtClean="0">
                <a:latin typeface="+mn-lt"/>
              </a:rPr>
              <a:t>t</a:t>
            </a:r>
            <a:r>
              <a:rPr lang="en-US" sz="1200" baseline="-25000" dirty="0">
                <a:latin typeface="+mn-lt"/>
              </a:rPr>
              <a:t>2</a:t>
            </a:r>
            <a:endParaRPr lang="en-US" sz="1200" dirty="0">
              <a:latin typeface="+mn-lt"/>
            </a:endParaRPr>
          </a:p>
        </p:txBody>
      </p:sp>
      <p:sp>
        <p:nvSpPr>
          <p:cNvPr id="186" name="TextBox 185"/>
          <p:cNvSpPr txBox="1"/>
          <p:nvPr/>
        </p:nvSpPr>
        <p:spPr>
          <a:xfrm>
            <a:off x="5550749" y="4560820"/>
            <a:ext cx="288210" cy="276999"/>
          </a:xfrm>
          <a:prstGeom prst="rect">
            <a:avLst/>
          </a:prstGeom>
          <a:noFill/>
        </p:spPr>
        <p:txBody>
          <a:bodyPr wrap="none" rtlCol="0">
            <a:spAutoFit/>
          </a:bodyPr>
          <a:lstStyle/>
          <a:p>
            <a:r>
              <a:rPr lang="en-US" sz="1200" dirty="0" smtClean="0">
                <a:latin typeface="+mn-lt"/>
              </a:rPr>
              <a:t>t</a:t>
            </a:r>
            <a:r>
              <a:rPr lang="en-US" sz="1200" baseline="-25000" dirty="0">
                <a:latin typeface="+mn-lt"/>
              </a:rPr>
              <a:t>2</a:t>
            </a:r>
            <a:endParaRPr lang="en-US" sz="1200" dirty="0">
              <a:latin typeface="+mn-lt"/>
            </a:endParaRPr>
          </a:p>
        </p:txBody>
      </p:sp>
      <p:sp>
        <p:nvSpPr>
          <p:cNvPr id="187" name="TextBox 186"/>
          <p:cNvSpPr txBox="1"/>
          <p:nvPr/>
        </p:nvSpPr>
        <p:spPr>
          <a:xfrm>
            <a:off x="5471611" y="5381091"/>
            <a:ext cx="278717" cy="276999"/>
          </a:xfrm>
          <a:prstGeom prst="rect">
            <a:avLst/>
          </a:prstGeom>
          <a:noFill/>
        </p:spPr>
        <p:txBody>
          <a:bodyPr wrap="none" rtlCol="0">
            <a:spAutoFit/>
          </a:bodyPr>
          <a:lstStyle/>
          <a:p>
            <a:r>
              <a:rPr lang="en-US" sz="1200" dirty="0" smtClean="0"/>
              <a:t>t</a:t>
            </a:r>
            <a:r>
              <a:rPr lang="en-US" sz="1200" baseline="-25000" dirty="0"/>
              <a:t>2</a:t>
            </a:r>
            <a:endParaRPr lang="en-US" sz="1200" dirty="0"/>
          </a:p>
        </p:txBody>
      </p:sp>
    </p:spTree>
    <p:extLst>
      <p:ext uri="{BB962C8B-B14F-4D97-AF65-F5344CB8AC3E}">
        <p14:creationId xmlns:p14="http://schemas.microsoft.com/office/powerpoint/2010/main" val="22308331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with Gaps </a:t>
            </a:r>
            <a:endParaRPr lang="en-US" dirty="0"/>
          </a:p>
        </p:txBody>
      </p:sp>
      <p:sp>
        <p:nvSpPr>
          <p:cNvPr id="3" name="Date Placeholder 2"/>
          <p:cNvSpPr>
            <a:spLocks noGrp="1"/>
          </p:cNvSpPr>
          <p:nvPr>
            <p:ph type="dt" sz="half" idx="10"/>
          </p:nvPr>
        </p:nvSpPr>
        <p:spPr/>
        <p:txBody>
          <a:bodyPr/>
          <a:lstStyle/>
          <a:p>
            <a:pPr>
              <a:defRPr/>
            </a:pPr>
            <a:fld id="{A9AA3BA6-9AD6-2C43-B155-BEBCAD60690E}" type="datetime1">
              <a:rPr lang="en-US" smtClean="0"/>
              <a:t>7/10/15</a:t>
            </a:fld>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4B465E7A-C1F6-F240-9A4B-3C235A72DA08}" type="slidenum">
              <a:rPr lang="en-US" smtClean="0"/>
              <a:pPr/>
              <a:t>14</a:t>
            </a:fld>
            <a:endParaRPr lang="en-US" dirty="0"/>
          </a:p>
        </p:txBody>
      </p:sp>
      <p:grpSp>
        <p:nvGrpSpPr>
          <p:cNvPr id="189" name="Group 188"/>
          <p:cNvGrpSpPr/>
          <p:nvPr/>
        </p:nvGrpSpPr>
        <p:grpSpPr>
          <a:xfrm>
            <a:off x="609600" y="1152834"/>
            <a:ext cx="6684018" cy="5314108"/>
            <a:chOff x="-1081624" y="1930284"/>
            <a:chExt cx="6684018" cy="5209362"/>
          </a:xfrm>
        </p:grpSpPr>
        <p:sp>
          <p:nvSpPr>
            <p:cNvPr id="210" name="TextBox 209"/>
            <p:cNvSpPr txBox="1"/>
            <p:nvPr/>
          </p:nvSpPr>
          <p:spPr>
            <a:xfrm>
              <a:off x="-1081624" y="2091833"/>
              <a:ext cx="2500755" cy="301710"/>
            </a:xfrm>
            <a:prstGeom prst="rect">
              <a:avLst/>
            </a:prstGeom>
            <a:noFill/>
          </p:spPr>
          <p:txBody>
            <a:bodyPr wrap="none" rtlCol="0">
              <a:spAutoFit/>
            </a:bodyPr>
            <a:lstStyle/>
            <a:p>
              <a:r>
                <a:rPr lang="en-US" sz="1400" dirty="0" smtClean="0">
                  <a:latin typeface="+mn-lt"/>
                </a:rPr>
                <a:t>Virtual Dataset VDS with “gaps”</a:t>
              </a:r>
              <a:endParaRPr lang="en-US" sz="1400" dirty="0">
                <a:latin typeface="+mn-lt"/>
              </a:endParaRPr>
            </a:p>
          </p:txBody>
        </p:sp>
        <p:sp>
          <p:nvSpPr>
            <p:cNvPr id="211" name="TextBox 210"/>
            <p:cNvSpPr txBox="1"/>
            <p:nvPr/>
          </p:nvSpPr>
          <p:spPr>
            <a:xfrm>
              <a:off x="2253156" y="4232970"/>
              <a:ext cx="710125" cy="301710"/>
            </a:xfrm>
            <a:prstGeom prst="rect">
              <a:avLst/>
            </a:prstGeom>
            <a:noFill/>
          </p:spPr>
          <p:txBody>
            <a:bodyPr wrap="none" rtlCol="0">
              <a:spAutoFit/>
            </a:bodyPr>
            <a:lstStyle/>
            <a:p>
              <a:r>
                <a:rPr lang="en-US" sz="1400" dirty="0" smtClean="0">
                  <a:latin typeface="+mn-lt"/>
                </a:rPr>
                <a:t>VDS.h5</a:t>
              </a:r>
              <a:endParaRPr lang="en-US" sz="1400" dirty="0">
                <a:latin typeface="+mn-lt"/>
              </a:endParaRPr>
            </a:p>
          </p:txBody>
        </p:sp>
        <p:grpSp>
          <p:nvGrpSpPr>
            <p:cNvPr id="212" name="Group 211"/>
            <p:cNvGrpSpPr/>
            <p:nvPr/>
          </p:nvGrpSpPr>
          <p:grpSpPr>
            <a:xfrm>
              <a:off x="1340635" y="1930284"/>
              <a:ext cx="3806314" cy="2222669"/>
              <a:chOff x="1180953" y="4034786"/>
              <a:chExt cx="3806314" cy="2222669"/>
            </a:xfrm>
          </p:grpSpPr>
          <p:grpSp>
            <p:nvGrpSpPr>
              <p:cNvPr id="268" name="Group 267"/>
              <p:cNvGrpSpPr/>
              <p:nvPr/>
            </p:nvGrpSpPr>
            <p:grpSpPr>
              <a:xfrm>
                <a:off x="1935792" y="4044242"/>
                <a:ext cx="2705132" cy="1382477"/>
                <a:chOff x="1815953" y="4044242"/>
                <a:chExt cx="2705132" cy="1382477"/>
              </a:xfrm>
            </p:grpSpPr>
            <p:sp>
              <p:nvSpPr>
                <p:cNvPr id="287" name="Rectangle 286"/>
                <p:cNvSpPr/>
                <p:nvPr/>
              </p:nvSpPr>
              <p:spPr>
                <a:xfrm>
                  <a:off x="1815953" y="4044242"/>
                  <a:ext cx="2705132" cy="138247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Rectangle 287"/>
                <p:cNvSpPr/>
                <p:nvPr/>
              </p:nvSpPr>
              <p:spPr>
                <a:xfrm>
                  <a:off x="3197850" y="4117620"/>
                  <a:ext cx="1232727" cy="491067"/>
                </a:xfrm>
                <a:prstGeom prst="rect">
                  <a:avLst/>
                </a:prstGeom>
                <a:solidFill>
                  <a:schemeClr val="accent6">
                    <a:lumMod val="75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3288358" y="4975575"/>
                  <a:ext cx="1232727" cy="330201"/>
                </a:xfrm>
                <a:prstGeom prst="rect">
                  <a:avLst/>
                </a:prstGeom>
                <a:solidFill>
                  <a:schemeClr val="accent6">
                    <a:lumMod val="50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1815953" y="4044242"/>
                  <a:ext cx="1267999" cy="186267"/>
                </a:xfrm>
                <a:prstGeom prst="rect">
                  <a:avLst/>
                </a:prstGeom>
                <a:solidFill>
                  <a:schemeClr val="accent6">
                    <a:lumMod val="20000"/>
                    <a:lumOff val="80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1" name="Rectangle 290"/>
                <p:cNvSpPr/>
                <p:nvPr/>
              </p:nvSpPr>
              <p:spPr>
                <a:xfrm>
                  <a:off x="1824420" y="4298245"/>
                  <a:ext cx="1267999" cy="431800"/>
                </a:xfrm>
                <a:prstGeom prst="rect">
                  <a:avLst/>
                </a:prstGeom>
                <a:solidFill>
                  <a:schemeClr val="accent6">
                    <a:lumMod val="40000"/>
                    <a:lumOff val="60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1824420" y="4873984"/>
                  <a:ext cx="1267999" cy="203200"/>
                </a:xfrm>
                <a:prstGeom prst="rect">
                  <a:avLst/>
                </a:prstGeom>
                <a:solidFill>
                  <a:schemeClr val="accent6">
                    <a:lumMod val="60000"/>
                    <a:lumOff val="40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69" name="Straight Connector 268"/>
              <p:cNvCxnSpPr/>
              <p:nvPr/>
            </p:nvCxnSpPr>
            <p:spPr>
              <a:xfrm flipV="1">
                <a:off x="3886085" y="5433780"/>
                <a:ext cx="766301" cy="8236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flipV="1">
                <a:off x="1189420" y="4034786"/>
                <a:ext cx="766301" cy="8236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flipV="1">
                <a:off x="4652386" y="5077184"/>
                <a:ext cx="334881" cy="347899"/>
              </a:xfrm>
              <a:prstGeom prst="line">
                <a:avLst/>
              </a:prstGeom>
              <a:ln w="12700">
                <a:prstDash val="sysDash"/>
              </a:ln>
            </p:spPr>
            <p:style>
              <a:lnRef idx="2">
                <a:schemeClr val="accent1"/>
              </a:lnRef>
              <a:fillRef idx="0">
                <a:schemeClr val="accent1"/>
              </a:fillRef>
              <a:effectRef idx="1">
                <a:schemeClr val="accent1"/>
              </a:effectRef>
              <a:fontRef idx="minor">
                <a:schemeClr val="tx1"/>
              </a:fontRef>
            </p:style>
          </p:cxnSp>
          <p:grpSp>
            <p:nvGrpSpPr>
              <p:cNvPr id="272" name="Group 271"/>
              <p:cNvGrpSpPr/>
              <p:nvPr/>
            </p:nvGrpSpPr>
            <p:grpSpPr>
              <a:xfrm>
                <a:off x="1545020" y="4450645"/>
                <a:ext cx="2705132" cy="1382477"/>
                <a:chOff x="1815953" y="4044242"/>
                <a:chExt cx="2705132" cy="1382477"/>
              </a:xfrm>
            </p:grpSpPr>
            <p:sp>
              <p:nvSpPr>
                <p:cNvPr id="281" name="Rectangle 280"/>
                <p:cNvSpPr/>
                <p:nvPr/>
              </p:nvSpPr>
              <p:spPr>
                <a:xfrm>
                  <a:off x="1815953" y="4044242"/>
                  <a:ext cx="2705132" cy="138247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Rectangle 281"/>
                <p:cNvSpPr/>
                <p:nvPr/>
              </p:nvSpPr>
              <p:spPr>
                <a:xfrm>
                  <a:off x="3197850" y="4117620"/>
                  <a:ext cx="1232727" cy="491067"/>
                </a:xfrm>
                <a:prstGeom prst="rect">
                  <a:avLst/>
                </a:prstGeom>
                <a:solidFill>
                  <a:schemeClr val="accent6">
                    <a:lumMod val="75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Rectangle 282"/>
                <p:cNvSpPr/>
                <p:nvPr/>
              </p:nvSpPr>
              <p:spPr>
                <a:xfrm>
                  <a:off x="3288358" y="4975575"/>
                  <a:ext cx="1232727" cy="330201"/>
                </a:xfrm>
                <a:prstGeom prst="rect">
                  <a:avLst/>
                </a:prstGeom>
                <a:solidFill>
                  <a:schemeClr val="accent6">
                    <a:lumMod val="50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1815953" y="4044242"/>
                  <a:ext cx="1267999" cy="186267"/>
                </a:xfrm>
                <a:prstGeom prst="rect">
                  <a:avLst/>
                </a:prstGeom>
                <a:solidFill>
                  <a:schemeClr val="accent6">
                    <a:lumMod val="20000"/>
                    <a:lumOff val="80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5" name="Rectangle 284"/>
                <p:cNvSpPr/>
                <p:nvPr/>
              </p:nvSpPr>
              <p:spPr>
                <a:xfrm>
                  <a:off x="1824420" y="4298245"/>
                  <a:ext cx="1267999" cy="431800"/>
                </a:xfrm>
                <a:prstGeom prst="rect">
                  <a:avLst/>
                </a:prstGeom>
                <a:solidFill>
                  <a:schemeClr val="accent6">
                    <a:lumMod val="40000"/>
                    <a:lumOff val="60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1824420" y="4873984"/>
                  <a:ext cx="1267999" cy="203200"/>
                </a:xfrm>
                <a:prstGeom prst="rect">
                  <a:avLst/>
                </a:prstGeom>
                <a:solidFill>
                  <a:schemeClr val="accent6">
                    <a:lumMod val="60000"/>
                    <a:lumOff val="40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3" name="Group 272"/>
              <p:cNvGrpSpPr/>
              <p:nvPr/>
            </p:nvGrpSpPr>
            <p:grpSpPr>
              <a:xfrm>
                <a:off x="1180953" y="4858461"/>
                <a:ext cx="2705132" cy="1382477"/>
                <a:chOff x="1815953" y="4044242"/>
                <a:chExt cx="2705132" cy="1382477"/>
              </a:xfrm>
            </p:grpSpPr>
            <p:sp>
              <p:nvSpPr>
                <p:cNvPr id="275" name="Rectangle 274"/>
                <p:cNvSpPr/>
                <p:nvPr/>
              </p:nvSpPr>
              <p:spPr>
                <a:xfrm>
                  <a:off x="1815953" y="4044242"/>
                  <a:ext cx="2705132" cy="138247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3197850" y="4117620"/>
                  <a:ext cx="1232727" cy="491067"/>
                </a:xfrm>
                <a:prstGeom prst="rect">
                  <a:avLst/>
                </a:prstGeom>
                <a:solidFill>
                  <a:schemeClr val="accent6">
                    <a:lumMod val="75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Rectangle 276"/>
                <p:cNvSpPr/>
                <p:nvPr/>
              </p:nvSpPr>
              <p:spPr>
                <a:xfrm>
                  <a:off x="3288358" y="4975575"/>
                  <a:ext cx="1232727" cy="330201"/>
                </a:xfrm>
                <a:prstGeom prst="rect">
                  <a:avLst/>
                </a:prstGeom>
                <a:solidFill>
                  <a:schemeClr val="accent6">
                    <a:lumMod val="50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1815953" y="4044242"/>
                  <a:ext cx="1267999" cy="186267"/>
                </a:xfrm>
                <a:prstGeom prst="rect">
                  <a:avLst/>
                </a:prstGeom>
                <a:solidFill>
                  <a:schemeClr val="accent6">
                    <a:lumMod val="20000"/>
                    <a:lumOff val="80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9" name="Rectangle 278"/>
                <p:cNvSpPr/>
                <p:nvPr/>
              </p:nvSpPr>
              <p:spPr>
                <a:xfrm>
                  <a:off x="1824420" y="4298245"/>
                  <a:ext cx="1267999" cy="431800"/>
                </a:xfrm>
                <a:prstGeom prst="rect">
                  <a:avLst/>
                </a:prstGeom>
                <a:solidFill>
                  <a:schemeClr val="accent6">
                    <a:lumMod val="40000"/>
                    <a:lumOff val="60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1824420" y="4873984"/>
                  <a:ext cx="1267999" cy="203200"/>
                </a:xfrm>
                <a:prstGeom prst="rect">
                  <a:avLst/>
                </a:prstGeom>
                <a:solidFill>
                  <a:schemeClr val="accent6">
                    <a:lumMod val="60000"/>
                    <a:lumOff val="40000"/>
                  </a:schemeClr>
                </a:solidFill>
                <a:ln w="158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74" name="Straight Connector 273"/>
              <p:cNvCxnSpPr/>
              <p:nvPr/>
            </p:nvCxnSpPr>
            <p:spPr>
              <a:xfrm flipV="1">
                <a:off x="3886085" y="4050309"/>
                <a:ext cx="766301" cy="823675"/>
              </a:xfrm>
              <a:prstGeom prst="line">
                <a:avLst/>
              </a:prstGeom>
              <a:ln w="12700"/>
            </p:spPr>
            <p:style>
              <a:lnRef idx="2">
                <a:schemeClr val="accent1"/>
              </a:lnRef>
              <a:fillRef idx="0">
                <a:schemeClr val="accent1"/>
              </a:fillRef>
              <a:effectRef idx="1">
                <a:schemeClr val="accent1"/>
              </a:effectRef>
              <a:fontRef idx="minor">
                <a:schemeClr val="tx1"/>
              </a:fontRef>
            </p:style>
          </p:cxnSp>
        </p:grpSp>
        <p:grpSp>
          <p:nvGrpSpPr>
            <p:cNvPr id="213" name="Group 212"/>
            <p:cNvGrpSpPr/>
            <p:nvPr/>
          </p:nvGrpSpPr>
          <p:grpSpPr>
            <a:xfrm>
              <a:off x="981650" y="5021566"/>
              <a:ext cx="1342130" cy="372533"/>
              <a:chOff x="2578100" y="1447800"/>
              <a:chExt cx="1441450" cy="279400"/>
            </a:xfrm>
          </p:grpSpPr>
          <p:sp>
            <p:nvSpPr>
              <p:cNvPr id="262" name="Rectangle 261"/>
              <p:cNvSpPr/>
              <p:nvPr/>
            </p:nvSpPr>
            <p:spPr>
              <a:xfrm>
                <a:off x="2705100" y="1447800"/>
                <a:ext cx="1308100" cy="13970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3" name="Rectangle 262"/>
              <p:cNvSpPr/>
              <p:nvPr/>
            </p:nvSpPr>
            <p:spPr>
              <a:xfrm>
                <a:off x="2647950" y="1524000"/>
                <a:ext cx="1308100" cy="13970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Rectangle 263"/>
              <p:cNvSpPr/>
              <p:nvPr/>
            </p:nvSpPr>
            <p:spPr>
              <a:xfrm>
                <a:off x="2578100" y="1587500"/>
                <a:ext cx="1308100" cy="13970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5" name="Straight Connector 264"/>
              <p:cNvCxnSpPr/>
              <p:nvPr/>
            </p:nvCxnSpPr>
            <p:spPr>
              <a:xfrm flipV="1">
                <a:off x="2578100" y="145415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flipV="1">
                <a:off x="3879850" y="145415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flipV="1">
                <a:off x="3892550" y="158750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grpSp>
        <p:grpSp>
          <p:nvGrpSpPr>
            <p:cNvPr id="214" name="Group 213"/>
            <p:cNvGrpSpPr/>
            <p:nvPr/>
          </p:nvGrpSpPr>
          <p:grpSpPr>
            <a:xfrm>
              <a:off x="922851" y="6705108"/>
              <a:ext cx="1342130" cy="372533"/>
              <a:chOff x="2578100" y="1447800"/>
              <a:chExt cx="1441450" cy="279400"/>
            </a:xfrm>
          </p:grpSpPr>
          <p:sp>
            <p:nvSpPr>
              <p:cNvPr id="256" name="Rectangle 255"/>
              <p:cNvSpPr/>
              <p:nvPr/>
            </p:nvSpPr>
            <p:spPr>
              <a:xfrm>
                <a:off x="2705100" y="1447800"/>
                <a:ext cx="1308100" cy="1397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7" name="Rectangle 256"/>
              <p:cNvSpPr/>
              <p:nvPr/>
            </p:nvSpPr>
            <p:spPr>
              <a:xfrm>
                <a:off x="2647950" y="1524000"/>
                <a:ext cx="1308100" cy="1397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8" name="Rectangle 257"/>
              <p:cNvSpPr/>
              <p:nvPr/>
            </p:nvSpPr>
            <p:spPr>
              <a:xfrm>
                <a:off x="2578100" y="1587500"/>
                <a:ext cx="1308100" cy="1397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59" name="Straight Connector 258"/>
              <p:cNvCxnSpPr/>
              <p:nvPr/>
            </p:nvCxnSpPr>
            <p:spPr>
              <a:xfrm flipV="1">
                <a:off x="2578100" y="145415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flipV="1">
                <a:off x="3879850" y="145415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flipV="1">
                <a:off x="3892550" y="1587500"/>
                <a:ext cx="127000" cy="139700"/>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215" name="Straight Arrow Connector 214"/>
            <p:cNvCxnSpPr/>
            <p:nvPr/>
          </p:nvCxnSpPr>
          <p:spPr>
            <a:xfrm flipV="1">
              <a:off x="2317867" y="4851669"/>
              <a:ext cx="231501" cy="368287"/>
            </a:xfrm>
            <a:prstGeom prst="straightConnector1">
              <a:avLst/>
            </a:prstGeom>
            <a:ln w="9525">
              <a:prstDash val="sysDash"/>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flipV="1">
              <a:off x="2270894" y="6515618"/>
              <a:ext cx="278474" cy="372436"/>
            </a:xfrm>
            <a:prstGeom prst="straightConnector1">
              <a:avLst/>
            </a:prstGeom>
            <a:ln w="9525">
              <a:prstDash val="sysDash"/>
              <a:tailEnd type="none"/>
            </a:ln>
          </p:spPr>
          <p:style>
            <a:lnRef idx="2">
              <a:schemeClr val="accent1"/>
            </a:lnRef>
            <a:fillRef idx="0">
              <a:schemeClr val="accent1"/>
            </a:fillRef>
            <a:effectRef idx="1">
              <a:schemeClr val="accent1"/>
            </a:effectRef>
            <a:fontRef idx="minor">
              <a:schemeClr val="tx1"/>
            </a:fontRef>
          </p:style>
        </p:cxnSp>
        <p:grpSp>
          <p:nvGrpSpPr>
            <p:cNvPr id="217" name="Group 216"/>
            <p:cNvGrpSpPr/>
            <p:nvPr/>
          </p:nvGrpSpPr>
          <p:grpSpPr>
            <a:xfrm>
              <a:off x="909123" y="5703001"/>
              <a:ext cx="1432394" cy="694267"/>
              <a:chOff x="4591050" y="1314450"/>
              <a:chExt cx="1536700" cy="520700"/>
            </a:xfrm>
          </p:grpSpPr>
          <p:sp>
            <p:nvSpPr>
              <p:cNvPr id="250" name="Rectangle 249"/>
              <p:cNvSpPr/>
              <p:nvPr/>
            </p:nvSpPr>
            <p:spPr>
              <a:xfrm>
                <a:off x="4819650" y="1314450"/>
                <a:ext cx="1308100" cy="32385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Rectangle 250"/>
              <p:cNvSpPr/>
              <p:nvPr/>
            </p:nvSpPr>
            <p:spPr>
              <a:xfrm>
                <a:off x="4711700" y="1403350"/>
                <a:ext cx="1308100" cy="32385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Rectangle 251"/>
              <p:cNvSpPr/>
              <p:nvPr/>
            </p:nvSpPr>
            <p:spPr>
              <a:xfrm>
                <a:off x="4591050" y="1511300"/>
                <a:ext cx="1308100" cy="32385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3" name="Straight Connector 252"/>
              <p:cNvCxnSpPr/>
              <p:nvPr/>
            </p:nvCxnSpPr>
            <p:spPr>
              <a:xfrm flipV="1">
                <a:off x="4591050" y="1314450"/>
                <a:ext cx="228600" cy="1905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p:nvCxnSpPr>
            <p:spPr>
              <a:xfrm flipV="1">
                <a:off x="5892800" y="1320800"/>
                <a:ext cx="228600" cy="1905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55" name="Straight Connector 254"/>
              <p:cNvCxnSpPr/>
              <p:nvPr/>
            </p:nvCxnSpPr>
            <p:spPr>
              <a:xfrm flipV="1">
                <a:off x="5899150" y="1638300"/>
                <a:ext cx="228600" cy="190500"/>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218" name="Straight Arrow Connector 217"/>
            <p:cNvCxnSpPr/>
            <p:nvPr/>
          </p:nvCxnSpPr>
          <p:spPr>
            <a:xfrm flipV="1">
              <a:off x="2355041" y="5824359"/>
              <a:ext cx="224921" cy="293448"/>
            </a:xfrm>
            <a:prstGeom prst="straightConnector1">
              <a:avLst/>
            </a:prstGeom>
            <a:ln w="9525">
              <a:prstDash val="sysDash"/>
              <a:tailEnd type="none"/>
            </a:ln>
          </p:spPr>
          <p:style>
            <a:lnRef idx="2">
              <a:schemeClr val="accent1"/>
            </a:lnRef>
            <a:fillRef idx="0">
              <a:schemeClr val="accent1"/>
            </a:fillRef>
            <a:effectRef idx="1">
              <a:schemeClr val="accent1"/>
            </a:effectRef>
            <a:fontRef idx="minor">
              <a:schemeClr val="tx1"/>
            </a:fontRef>
          </p:style>
        </p:cxnSp>
        <p:sp>
          <p:nvSpPr>
            <p:cNvPr id="219" name="TextBox 218"/>
            <p:cNvSpPr txBox="1"/>
            <p:nvPr/>
          </p:nvSpPr>
          <p:spPr>
            <a:xfrm>
              <a:off x="1877875" y="5154404"/>
              <a:ext cx="340700" cy="261610"/>
            </a:xfrm>
            <a:prstGeom prst="rect">
              <a:avLst/>
            </a:prstGeom>
            <a:noFill/>
          </p:spPr>
          <p:txBody>
            <a:bodyPr wrap="square" rtlCol="0">
              <a:spAutoFit/>
            </a:bodyPr>
            <a:lstStyle/>
            <a:p>
              <a:r>
                <a:rPr lang="en-US" sz="1100" i="1" dirty="0" smtClean="0"/>
                <a:t>A</a:t>
              </a:r>
              <a:endParaRPr lang="en-US" sz="1100" i="1" dirty="0"/>
            </a:p>
          </p:txBody>
        </p:sp>
        <p:sp>
          <p:nvSpPr>
            <p:cNvPr id="220" name="TextBox 219"/>
            <p:cNvSpPr txBox="1"/>
            <p:nvPr/>
          </p:nvSpPr>
          <p:spPr>
            <a:xfrm>
              <a:off x="1793894" y="6828086"/>
              <a:ext cx="324779" cy="261610"/>
            </a:xfrm>
            <a:prstGeom prst="rect">
              <a:avLst/>
            </a:prstGeom>
            <a:noFill/>
          </p:spPr>
          <p:txBody>
            <a:bodyPr wrap="square" rtlCol="0">
              <a:spAutoFit/>
            </a:bodyPr>
            <a:lstStyle/>
            <a:p>
              <a:r>
                <a:rPr lang="en-US" sz="1100" i="1" dirty="0" smtClean="0"/>
                <a:t>C</a:t>
              </a:r>
              <a:endParaRPr lang="en-US" sz="1100" i="1" dirty="0"/>
            </a:p>
          </p:txBody>
        </p:sp>
        <p:sp>
          <p:nvSpPr>
            <p:cNvPr id="221" name="TextBox 220"/>
            <p:cNvSpPr txBox="1"/>
            <p:nvPr/>
          </p:nvSpPr>
          <p:spPr>
            <a:xfrm>
              <a:off x="1834427" y="5987002"/>
              <a:ext cx="325137" cy="261610"/>
            </a:xfrm>
            <a:prstGeom prst="rect">
              <a:avLst/>
            </a:prstGeom>
            <a:noFill/>
          </p:spPr>
          <p:txBody>
            <a:bodyPr wrap="square" rtlCol="0">
              <a:spAutoFit/>
            </a:bodyPr>
            <a:lstStyle/>
            <a:p>
              <a:r>
                <a:rPr lang="en-US" sz="1100" i="1" dirty="0" smtClean="0"/>
                <a:t>B</a:t>
              </a:r>
              <a:endParaRPr lang="en-US" sz="1100" i="1" dirty="0"/>
            </a:p>
          </p:txBody>
        </p:sp>
        <p:grpSp>
          <p:nvGrpSpPr>
            <p:cNvPr id="222" name="Group 221"/>
            <p:cNvGrpSpPr/>
            <p:nvPr/>
          </p:nvGrpSpPr>
          <p:grpSpPr>
            <a:xfrm>
              <a:off x="3650765" y="4892623"/>
              <a:ext cx="1951629" cy="875687"/>
              <a:chOff x="3492438" y="5545548"/>
              <a:chExt cx="1951629" cy="875687"/>
            </a:xfrm>
          </p:grpSpPr>
          <p:sp>
            <p:nvSpPr>
              <p:cNvPr id="242" name="Rectangle 241"/>
              <p:cNvSpPr/>
              <p:nvPr/>
            </p:nvSpPr>
            <p:spPr>
              <a:xfrm>
                <a:off x="3876459" y="5553555"/>
                <a:ext cx="1232727" cy="49106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3683201" y="5735456"/>
                <a:ext cx="1232727" cy="49106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ectangle 243"/>
              <p:cNvSpPr/>
              <p:nvPr/>
            </p:nvSpPr>
            <p:spPr>
              <a:xfrm>
                <a:off x="3492438" y="5920769"/>
                <a:ext cx="1232727" cy="49106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5" name="Straight Connector 244"/>
              <p:cNvCxnSpPr/>
              <p:nvPr/>
            </p:nvCxnSpPr>
            <p:spPr>
              <a:xfrm flipV="1">
                <a:off x="5109186" y="5735456"/>
                <a:ext cx="334881" cy="309166"/>
              </a:xfrm>
              <a:prstGeom prst="line">
                <a:avLst/>
              </a:prstGeom>
              <a:ln w="12700">
                <a:prstDash val="sysDash"/>
              </a:ln>
            </p:spPr>
            <p:style>
              <a:lnRef idx="2">
                <a:schemeClr val="accent1"/>
              </a:lnRef>
              <a:fillRef idx="0">
                <a:schemeClr val="accent1"/>
              </a:fillRef>
              <a:effectRef idx="1">
                <a:schemeClr val="accent1"/>
              </a:effectRef>
              <a:fontRef idx="minor">
                <a:schemeClr val="tx1"/>
              </a:fontRef>
            </p:style>
          </p:cxnSp>
          <p:sp>
            <p:nvSpPr>
              <p:cNvPr id="246" name="TextBox 245"/>
              <p:cNvSpPr txBox="1"/>
              <p:nvPr/>
            </p:nvSpPr>
            <p:spPr>
              <a:xfrm>
                <a:off x="4405716" y="5938134"/>
                <a:ext cx="325137" cy="261610"/>
              </a:xfrm>
              <a:prstGeom prst="rect">
                <a:avLst/>
              </a:prstGeom>
              <a:noFill/>
            </p:spPr>
            <p:txBody>
              <a:bodyPr wrap="square" rtlCol="0">
                <a:spAutoFit/>
              </a:bodyPr>
              <a:lstStyle/>
              <a:p>
                <a:r>
                  <a:rPr lang="en-US" sz="1100" i="1" dirty="0" smtClean="0"/>
                  <a:t>D</a:t>
                </a:r>
                <a:endParaRPr lang="en-US" sz="1100" i="1" dirty="0"/>
              </a:p>
            </p:txBody>
          </p:sp>
          <p:cxnSp>
            <p:nvCxnSpPr>
              <p:cNvPr id="247" name="Straight Connector 246"/>
              <p:cNvCxnSpPr/>
              <p:nvPr/>
            </p:nvCxnSpPr>
            <p:spPr>
              <a:xfrm flipV="1">
                <a:off x="4725165" y="6044622"/>
                <a:ext cx="392488" cy="37661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flipV="1">
                <a:off x="4727806" y="5553555"/>
                <a:ext cx="392488" cy="37661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flipV="1">
                <a:off x="3500489" y="5545548"/>
                <a:ext cx="392488" cy="376613"/>
              </a:xfrm>
              <a:prstGeom prst="line">
                <a:avLst/>
              </a:prstGeom>
              <a:ln w="12700"/>
            </p:spPr>
            <p:style>
              <a:lnRef idx="2">
                <a:schemeClr val="accent1"/>
              </a:lnRef>
              <a:fillRef idx="0">
                <a:schemeClr val="accent1"/>
              </a:fillRef>
              <a:effectRef idx="1">
                <a:schemeClr val="accent1"/>
              </a:effectRef>
              <a:fontRef idx="minor">
                <a:schemeClr val="tx1"/>
              </a:fontRef>
            </p:style>
          </p:cxnSp>
        </p:grpSp>
        <p:grpSp>
          <p:nvGrpSpPr>
            <p:cNvPr id="223" name="Group 222"/>
            <p:cNvGrpSpPr/>
            <p:nvPr/>
          </p:nvGrpSpPr>
          <p:grpSpPr>
            <a:xfrm>
              <a:off x="3554304" y="6360458"/>
              <a:ext cx="1960096" cy="717184"/>
              <a:chOff x="3394998" y="6499211"/>
              <a:chExt cx="1960096" cy="717184"/>
            </a:xfrm>
          </p:grpSpPr>
          <p:sp>
            <p:nvSpPr>
              <p:cNvPr id="234" name="Rectangle 233"/>
              <p:cNvSpPr/>
              <p:nvPr/>
            </p:nvSpPr>
            <p:spPr>
              <a:xfrm>
                <a:off x="3787486" y="6504355"/>
                <a:ext cx="1232727" cy="330201"/>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3616113" y="6674681"/>
                <a:ext cx="1232727" cy="330201"/>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3394998" y="6881496"/>
                <a:ext cx="1232727" cy="330201"/>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flipV="1">
                <a:off x="4627725" y="6839782"/>
                <a:ext cx="392488" cy="37661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flipV="1">
                <a:off x="4627725" y="6516932"/>
                <a:ext cx="392488" cy="37661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flipV="1">
                <a:off x="3394998" y="6499211"/>
                <a:ext cx="392488" cy="37661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flipV="1">
                <a:off x="5020213" y="6499211"/>
                <a:ext cx="334881" cy="330053"/>
              </a:xfrm>
              <a:prstGeom prst="line">
                <a:avLst/>
              </a:prstGeom>
              <a:ln w="12700">
                <a:prstDash val="sysDash"/>
              </a:ln>
            </p:spPr>
            <p:style>
              <a:lnRef idx="2">
                <a:schemeClr val="accent1"/>
              </a:lnRef>
              <a:fillRef idx="0">
                <a:schemeClr val="accent1"/>
              </a:fillRef>
              <a:effectRef idx="1">
                <a:schemeClr val="accent1"/>
              </a:effectRef>
              <a:fontRef idx="minor">
                <a:schemeClr val="tx1"/>
              </a:fontRef>
            </p:style>
          </p:cxnSp>
          <p:sp>
            <p:nvSpPr>
              <p:cNvPr id="241" name="TextBox 240"/>
              <p:cNvSpPr txBox="1"/>
              <p:nvPr/>
            </p:nvSpPr>
            <p:spPr>
              <a:xfrm>
                <a:off x="4353014" y="6886621"/>
                <a:ext cx="325137" cy="261610"/>
              </a:xfrm>
              <a:prstGeom prst="rect">
                <a:avLst/>
              </a:prstGeom>
              <a:noFill/>
            </p:spPr>
            <p:txBody>
              <a:bodyPr wrap="square" rtlCol="0">
                <a:spAutoFit/>
              </a:bodyPr>
              <a:lstStyle/>
              <a:p>
                <a:r>
                  <a:rPr lang="en-US" sz="1100" i="1" dirty="0" smtClean="0"/>
                  <a:t>E</a:t>
                </a:r>
                <a:endParaRPr lang="en-US" sz="1100" i="1" dirty="0"/>
              </a:p>
            </p:txBody>
          </p:sp>
        </p:grpSp>
        <p:sp>
          <p:nvSpPr>
            <p:cNvPr id="224" name="TextBox 223"/>
            <p:cNvSpPr txBox="1"/>
            <p:nvPr/>
          </p:nvSpPr>
          <p:spPr>
            <a:xfrm>
              <a:off x="3053607" y="5385836"/>
              <a:ext cx="509637" cy="301710"/>
            </a:xfrm>
            <a:prstGeom prst="rect">
              <a:avLst/>
            </a:prstGeom>
            <a:noFill/>
          </p:spPr>
          <p:txBody>
            <a:bodyPr wrap="none" rtlCol="0">
              <a:spAutoFit/>
            </a:bodyPr>
            <a:lstStyle/>
            <a:p>
              <a:r>
                <a:rPr lang="en-US" sz="1400" dirty="0" smtClean="0">
                  <a:latin typeface="+mn-lt"/>
                </a:rPr>
                <a:t>d.h5</a:t>
              </a:r>
              <a:endParaRPr lang="en-US" sz="1400" dirty="0">
                <a:latin typeface="+mn-lt"/>
              </a:endParaRPr>
            </a:p>
          </p:txBody>
        </p:sp>
        <p:sp>
          <p:nvSpPr>
            <p:cNvPr id="225" name="TextBox 224"/>
            <p:cNvSpPr txBox="1"/>
            <p:nvPr/>
          </p:nvSpPr>
          <p:spPr>
            <a:xfrm>
              <a:off x="2996410" y="6771864"/>
              <a:ext cx="504640" cy="301710"/>
            </a:xfrm>
            <a:prstGeom prst="rect">
              <a:avLst/>
            </a:prstGeom>
            <a:noFill/>
          </p:spPr>
          <p:txBody>
            <a:bodyPr wrap="none" rtlCol="0">
              <a:spAutoFit/>
            </a:bodyPr>
            <a:lstStyle/>
            <a:p>
              <a:r>
                <a:rPr lang="en-US" sz="1400" dirty="0" smtClean="0">
                  <a:latin typeface="+mn-lt"/>
                </a:rPr>
                <a:t>e.h5</a:t>
              </a:r>
              <a:endParaRPr lang="en-US" sz="1400" dirty="0">
                <a:latin typeface="+mn-lt"/>
              </a:endParaRPr>
            </a:p>
          </p:txBody>
        </p:sp>
        <p:sp>
          <p:nvSpPr>
            <p:cNvPr id="226" name="TextBox 225"/>
            <p:cNvSpPr txBox="1"/>
            <p:nvPr/>
          </p:nvSpPr>
          <p:spPr>
            <a:xfrm>
              <a:off x="323043" y="5170933"/>
              <a:ext cx="501309" cy="301710"/>
            </a:xfrm>
            <a:prstGeom prst="rect">
              <a:avLst/>
            </a:prstGeom>
            <a:noFill/>
          </p:spPr>
          <p:txBody>
            <a:bodyPr wrap="none" rtlCol="0">
              <a:spAutoFit/>
            </a:bodyPr>
            <a:lstStyle/>
            <a:p>
              <a:r>
                <a:rPr lang="en-US" sz="1400" dirty="0" smtClean="0">
                  <a:latin typeface="+mn-lt"/>
                </a:rPr>
                <a:t>a.h5</a:t>
              </a:r>
              <a:endParaRPr lang="en-US" sz="1400" dirty="0">
                <a:latin typeface="+mn-lt"/>
              </a:endParaRPr>
            </a:p>
          </p:txBody>
        </p:sp>
        <p:sp>
          <p:nvSpPr>
            <p:cNvPr id="227" name="TextBox 226"/>
            <p:cNvSpPr txBox="1"/>
            <p:nvPr/>
          </p:nvSpPr>
          <p:spPr>
            <a:xfrm>
              <a:off x="337168" y="6837936"/>
              <a:ext cx="491228" cy="301710"/>
            </a:xfrm>
            <a:prstGeom prst="rect">
              <a:avLst/>
            </a:prstGeom>
            <a:noFill/>
          </p:spPr>
          <p:txBody>
            <a:bodyPr wrap="none" rtlCol="0">
              <a:spAutoFit/>
            </a:bodyPr>
            <a:lstStyle/>
            <a:p>
              <a:r>
                <a:rPr lang="en-US" sz="1400" dirty="0" smtClean="0">
                  <a:latin typeface="+mn-lt"/>
                </a:rPr>
                <a:t>c.h5</a:t>
              </a:r>
              <a:endParaRPr lang="en-US" sz="1400" dirty="0">
                <a:latin typeface="+mn-lt"/>
              </a:endParaRPr>
            </a:p>
          </p:txBody>
        </p:sp>
        <p:sp>
          <p:nvSpPr>
            <p:cNvPr id="228" name="TextBox 227"/>
            <p:cNvSpPr txBox="1"/>
            <p:nvPr/>
          </p:nvSpPr>
          <p:spPr>
            <a:xfrm>
              <a:off x="339304" y="6092242"/>
              <a:ext cx="509637" cy="301710"/>
            </a:xfrm>
            <a:prstGeom prst="rect">
              <a:avLst/>
            </a:prstGeom>
            <a:noFill/>
          </p:spPr>
          <p:txBody>
            <a:bodyPr wrap="none" rtlCol="0">
              <a:spAutoFit/>
            </a:bodyPr>
            <a:lstStyle/>
            <a:p>
              <a:r>
                <a:rPr lang="en-US" sz="1400" dirty="0" smtClean="0">
                  <a:latin typeface="+mn-lt"/>
                </a:rPr>
                <a:t>b.h5</a:t>
              </a:r>
              <a:endParaRPr lang="en-US" sz="1400" dirty="0">
                <a:latin typeface="+mn-lt"/>
              </a:endParaRPr>
            </a:p>
          </p:txBody>
        </p:sp>
        <p:sp>
          <p:nvSpPr>
            <p:cNvPr id="229" name="TextBox 228"/>
            <p:cNvSpPr txBox="1"/>
            <p:nvPr/>
          </p:nvSpPr>
          <p:spPr>
            <a:xfrm>
              <a:off x="2297505" y="2696532"/>
              <a:ext cx="340700" cy="261610"/>
            </a:xfrm>
            <a:prstGeom prst="rect">
              <a:avLst/>
            </a:prstGeom>
            <a:noFill/>
          </p:spPr>
          <p:txBody>
            <a:bodyPr wrap="square" rtlCol="0">
              <a:spAutoFit/>
            </a:bodyPr>
            <a:lstStyle/>
            <a:p>
              <a:r>
                <a:rPr lang="en-US" sz="1100" i="1" dirty="0" smtClean="0"/>
                <a:t>A</a:t>
              </a:r>
              <a:endParaRPr lang="en-US" sz="1100" i="1" dirty="0"/>
            </a:p>
          </p:txBody>
        </p:sp>
        <p:sp>
          <p:nvSpPr>
            <p:cNvPr id="230" name="TextBox 229"/>
            <p:cNvSpPr txBox="1"/>
            <p:nvPr/>
          </p:nvSpPr>
          <p:spPr>
            <a:xfrm>
              <a:off x="2291964" y="3117475"/>
              <a:ext cx="325137" cy="261610"/>
            </a:xfrm>
            <a:prstGeom prst="rect">
              <a:avLst/>
            </a:prstGeom>
            <a:noFill/>
          </p:spPr>
          <p:txBody>
            <a:bodyPr wrap="square" rtlCol="0">
              <a:spAutoFit/>
            </a:bodyPr>
            <a:lstStyle/>
            <a:p>
              <a:r>
                <a:rPr lang="en-US" sz="1100" i="1" dirty="0" smtClean="0"/>
                <a:t>B</a:t>
              </a:r>
              <a:endParaRPr lang="en-US" sz="1100" i="1" dirty="0"/>
            </a:p>
          </p:txBody>
        </p:sp>
        <p:sp>
          <p:nvSpPr>
            <p:cNvPr id="231" name="TextBox 230"/>
            <p:cNvSpPr txBox="1"/>
            <p:nvPr/>
          </p:nvSpPr>
          <p:spPr>
            <a:xfrm>
              <a:off x="2304499" y="3554487"/>
              <a:ext cx="324779" cy="261610"/>
            </a:xfrm>
            <a:prstGeom prst="rect">
              <a:avLst/>
            </a:prstGeom>
            <a:noFill/>
          </p:spPr>
          <p:txBody>
            <a:bodyPr wrap="square" rtlCol="0">
              <a:spAutoFit/>
            </a:bodyPr>
            <a:lstStyle/>
            <a:p>
              <a:r>
                <a:rPr lang="en-US" sz="1100" i="1" dirty="0" smtClean="0"/>
                <a:t>C</a:t>
              </a:r>
              <a:endParaRPr lang="en-US" sz="1100" i="1" dirty="0"/>
            </a:p>
          </p:txBody>
        </p:sp>
        <p:sp>
          <p:nvSpPr>
            <p:cNvPr id="232" name="TextBox 231"/>
            <p:cNvSpPr txBox="1"/>
            <p:nvPr/>
          </p:nvSpPr>
          <p:spPr>
            <a:xfrm>
              <a:off x="3622348" y="2863486"/>
              <a:ext cx="340700" cy="261610"/>
            </a:xfrm>
            <a:prstGeom prst="rect">
              <a:avLst/>
            </a:prstGeom>
            <a:noFill/>
          </p:spPr>
          <p:txBody>
            <a:bodyPr wrap="square" rtlCol="0">
              <a:spAutoFit/>
            </a:bodyPr>
            <a:lstStyle/>
            <a:p>
              <a:r>
                <a:rPr lang="en-US" sz="1100" i="1" dirty="0"/>
                <a:t>D</a:t>
              </a:r>
            </a:p>
          </p:txBody>
        </p:sp>
        <p:sp>
          <p:nvSpPr>
            <p:cNvPr id="233" name="TextBox 232"/>
            <p:cNvSpPr txBox="1"/>
            <p:nvPr/>
          </p:nvSpPr>
          <p:spPr>
            <a:xfrm>
              <a:off x="3650765" y="3685292"/>
              <a:ext cx="340700" cy="261610"/>
            </a:xfrm>
            <a:prstGeom prst="rect">
              <a:avLst/>
            </a:prstGeom>
            <a:noFill/>
          </p:spPr>
          <p:txBody>
            <a:bodyPr wrap="square" rtlCol="0">
              <a:spAutoFit/>
            </a:bodyPr>
            <a:lstStyle/>
            <a:p>
              <a:r>
                <a:rPr lang="en-US" sz="1100" i="1" dirty="0" smtClean="0"/>
                <a:t>E</a:t>
              </a:r>
              <a:endParaRPr lang="en-US" sz="1100" i="1" dirty="0"/>
            </a:p>
          </p:txBody>
        </p:sp>
      </p:grpSp>
      <p:sp>
        <p:nvSpPr>
          <p:cNvPr id="190" name="TextBox 189"/>
          <p:cNvSpPr txBox="1"/>
          <p:nvPr/>
        </p:nvSpPr>
        <p:spPr>
          <a:xfrm>
            <a:off x="2964945" y="3886200"/>
            <a:ext cx="877163" cy="307777"/>
          </a:xfrm>
          <a:prstGeom prst="rect">
            <a:avLst/>
          </a:prstGeom>
          <a:noFill/>
        </p:spPr>
        <p:txBody>
          <a:bodyPr wrap="none" rtlCol="0">
            <a:spAutoFit/>
          </a:bodyPr>
          <a:lstStyle/>
          <a:p>
            <a:r>
              <a:rPr lang="en-US" sz="1400" dirty="0" smtClean="0">
                <a:latin typeface="+mn-lt"/>
              </a:rPr>
              <a:t>Dataset</a:t>
            </a:r>
            <a:r>
              <a:rPr lang="en-US" sz="1050" dirty="0" smtClean="0"/>
              <a:t> </a:t>
            </a:r>
            <a:r>
              <a:rPr lang="en-US" sz="1400" dirty="0" smtClean="0">
                <a:latin typeface="+mn-lt"/>
              </a:rPr>
              <a:t>A</a:t>
            </a:r>
            <a:endParaRPr lang="en-US" sz="1400" dirty="0">
              <a:latin typeface="+mn-lt"/>
            </a:endParaRPr>
          </a:p>
        </p:txBody>
      </p:sp>
      <p:sp>
        <p:nvSpPr>
          <p:cNvPr id="191" name="TextBox 190"/>
          <p:cNvSpPr txBox="1"/>
          <p:nvPr/>
        </p:nvSpPr>
        <p:spPr>
          <a:xfrm>
            <a:off x="2952481" y="4724400"/>
            <a:ext cx="878265" cy="307777"/>
          </a:xfrm>
          <a:prstGeom prst="rect">
            <a:avLst/>
          </a:prstGeom>
          <a:noFill/>
        </p:spPr>
        <p:txBody>
          <a:bodyPr wrap="none" rtlCol="0">
            <a:spAutoFit/>
          </a:bodyPr>
          <a:lstStyle/>
          <a:p>
            <a:r>
              <a:rPr lang="en-US" sz="1400" dirty="0" smtClean="0">
                <a:latin typeface="+mn-lt"/>
              </a:rPr>
              <a:t>Dataset</a:t>
            </a:r>
            <a:r>
              <a:rPr lang="en-US" sz="1050" dirty="0" smtClean="0"/>
              <a:t> </a:t>
            </a:r>
            <a:r>
              <a:rPr lang="en-US" sz="1400" dirty="0" smtClean="0">
                <a:latin typeface="+mn-lt"/>
              </a:rPr>
              <a:t>B</a:t>
            </a:r>
            <a:endParaRPr lang="en-US" sz="1400" dirty="0">
              <a:latin typeface="+mn-lt"/>
            </a:endParaRPr>
          </a:p>
        </p:txBody>
      </p:sp>
      <p:sp>
        <p:nvSpPr>
          <p:cNvPr id="192" name="TextBox 191"/>
          <p:cNvSpPr txBox="1"/>
          <p:nvPr/>
        </p:nvSpPr>
        <p:spPr>
          <a:xfrm>
            <a:off x="2952481" y="5755153"/>
            <a:ext cx="883262" cy="307777"/>
          </a:xfrm>
          <a:prstGeom prst="rect">
            <a:avLst/>
          </a:prstGeom>
          <a:noFill/>
        </p:spPr>
        <p:txBody>
          <a:bodyPr wrap="none" rtlCol="0">
            <a:spAutoFit/>
          </a:bodyPr>
          <a:lstStyle/>
          <a:p>
            <a:r>
              <a:rPr lang="en-US" sz="1400" dirty="0" smtClean="0">
                <a:latin typeface="+mn-lt"/>
              </a:rPr>
              <a:t>Dataset C</a:t>
            </a:r>
            <a:endParaRPr lang="en-US" sz="1400" dirty="0">
              <a:latin typeface="+mn-lt"/>
            </a:endParaRPr>
          </a:p>
        </p:txBody>
      </p:sp>
      <p:sp>
        <p:nvSpPr>
          <p:cNvPr id="193" name="TextBox 192"/>
          <p:cNvSpPr txBox="1"/>
          <p:nvPr/>
        </p:nvSpPr>
        <p:spPr>
          <a:xfrm>
            <a:off x="3774030" y="4207229"/>
            <a:ext cx="340700" cy="266870"/>
          </a:xfrm>
          <a:prstGeom prst="rect">
            <a:avLst/>
          </a:prstGeom>
          <a:noFill/>
        </p:spPr>
        <p:txBody>
          <a:bodyPr wrap="square" rtlCol="0">
            <a:spAutoFit/>
          </a:bodyPr>
          <a:lstStyle/>
          <a:p>
            <a:r>
              <a:rPr lang="en-US" sz="1100" i="1" dirty="0" smtClean="0"/>
              <a:t>A</a:t>
            </a:r>
            <a:endParaRPr lang="en-US" sz="1100" i="1" dirty="0"/>
          </a:p>
        </p:txBody>
      </p:sp>
      <p:sp>
        <p:nvSpPr>
          <p:cNvPr id="194" name="TextBox 193"/>
          <p:cNvSpPr txBox="1"/>
          <p:nvPr/>
        </p:nvSpPr>
        <p:spPr>
          <a:xfrm>
            <a:off x="3658051" y="5070063"/>
            <a:ext cx="325137" cy="266870"/>
          </a:xfrm>
          <a:prstGeom prst="rect">
            <a:avLst/>
          </a:prstGeom>
          <a:noFill/>
        </p:spPr>
        <p:txBody>
          <a:bodyPr wrap="square" rtlCol="0">
            <a:spAutoFit/>
          </a:bodyPr>
          <a:lstStyle/>
          <a:p>
            <a:r>
              <a:rPr lang="en-US" sz="1100" i="1" dirty="0" smtClean="0"/>
              <a:t>B</a:t>
            </a:r>
            <a:endParaRPr lang="en-US" sz="1100" i="1" dirty="0"/>
          </a:p>
        </p:txBody>
      </p:sp>
      <p:sp>
        <p:nvSpPr>
          <p:cNvPr id="195" name="TextBox 194"/>
          <p:cNvSpPr txBox="1"/>
          <p:nvPr/>
        </p:nvSpPr>
        <p:spPr>
          <a:xfrm>
            <a:off x="3769550" y="4925009"/>
            <a:ext cx="325137" cy="266870"/>
          </a:xfrm>
          <a:prstGeom prst="rect">
            <a:avLst/>
          </a:prstGeom>
          <a:noFill/>
        </p:spPr>
        <p:txBody>
          <a:bodyPr wrap="square" rtlCol="0">
            <a:spAutoFit/>
          </a:bodyPr>
          <a:lstStyle/>
          <a:p>
            <a:r>
              <a:rPr lang="en-US" sz="1100" i="1" dirty="0" smtClean="0"/>
              <a:t>B</a:t>
            </a:r>
            <a:endParaRPr lang="en-US" sz="1100" i="1" dirty="0"/>
          </a:p>
        </p:txBody>
      </p:sp>
      <p:sp>
        <p:nvSpPr>
          <p:cNvPr id="196" name="TextBox 195"/>
          <p:cNvSpPr txBox="1"/>
          <p:nvPr/>
        </p:nvSpPr>
        <p:spPr>
          <a:xfrm>
            <a:off x="3713070" y="5933851"/>
            <a:ext cx="324779" cy="266870"/>
          </a:xfrm>
          <a:prstGeom prst="rect">
            <a:avLst/>
          </a:prstGeom>
          <a:noFill/>
        </p:spPr>
        <p:txBody>
          <a:bodyPr wrap="square" rtlCol="0">
            <a:spAutoFit/>
          </a:bodyPr>
          <a:lstStyle/>
          <a:p>
            <a:r>
              <a:rPr lang="en-US" sz="1100" i="1" dirty="0" smtClean="0"/>
              <a:t>C</a:t>
            </a:r>
            <a:endParaRPr lang="en-US" sz="1100" i="1" dirty="0"/>
          </a:p>
        </p:txBody>
      </p:sp>
      <p:sp>
        <p:nvSpPr>
          <p:cNvPr id="197" name="TextBox 196"/>
          <p:cNvSpPr txBox="1"/>
          <p:nvPr/>
        </p:nvSpPr>
        <p:spPr>
          <a:xfrm>
            <a:off x="6366112" y="5851085"/>
            <a:ext cx="325137" cy="266870"/>
          </a:xfrm>
          <a:prstGeom prst="rect">
            <a:avLst/>
          </a:prstGeom>
          <a:noFill/>
        </p:spPr>
        <p:txBody>
          <a:bodyPr wrap="square" rtlCol="0">
            <a:spAutoFit/>
          </a:bodyPr>
          <a:lstStyle/>
          <a:p>
            <a:r>
              <a:rPr lang="en-US" sz="1100" i="1" dirty="0" smtClean="0"/>
              <a:t>E</a:t>
            </a:r>
            <a:endParaRPr lang="en-US" sz="1100" i="1" dirty="0"/>
          </a:p>
        </p:txBody>
      </p:sp>
      <p:sp>
        <p:nvSpPr>
          <p:cNvPr id="198" name="TextBox 197"/>
          <p:cNvSpPr txBox="1"/>
          <p:nvPr/>
        </p:nvSpPr>
        <p:spPr>
          <a:xfrm>
            <a:off x="6544763" y="5621718"/>
            <a:ext cx="360346" cy="266870"/>
          </a:xfrm>
          <a:prstGeom prst="rect">
            <a:avLst/>
          </a:prstGeom>
          <a:noFill/>
        </p:spPr>
        <p:txBody>
          <a:bodyPr wrap="square" rtlCol="0">
            <a:spAutoFit/>
          </a:bodyPr>
          <a:lstStyle/>
          <a:p>
            <a:r>
              <a:rPr lang="en-US" sz="1100" i="1" dirty="0" smtClean="0"/>
              <a:t>E</a:t>
            </a:r>
            <a:endParaRPr lang="en-US" sz="1100" i="1" dirty="0"/>
          </a:p>
        </p:txBody>
      </p:sp>
      <p:sp>
        <p:nvSpPr>
          <p:cNvPr id="199" name="TextBox 198"/>
          <p:cNvSpPr txBox="1"/>
          <p:nvPr/>
        </p:nvSpPr>
        <p:spPr>
          <a:xfrm>
            <a:off x="6440342" y="4368464"/>
            <a:ext cx="325137" cy="266870"/>
          </a:xfrm>
          <a:prstGeom prst="rect">
            <a:avLst/>
          </a:prstGeom>
          <a:noFill/>
        </p:spPr>
        <p:txBody>
          <a:bodyPr wrap="square" rtlCol="0">
            <a:spAutoFit/>
          </a:bodyPr>
          <a:lstStyle/>
          <a:p>
            <a:r>
              <a:rPr lang="en-US" sz="1100" i="1" dirty="0" smtClean="0"/>
              <a:t>D</a:t>
            </a:r>
            <a:endParaRPr lang="en-US" sz="1100" i="1" dirty="0"/>
          </a:p>
        </p:txBody>
      </p:sp>
      <p:sp>
        <p:nvSpPr>
          <p:cNvPr id="200" name="TextBox 199"/>
          <p:cNvSpPr txBox="1"/>
          <p:nvPr/>
        </p:nvSpPr>
        <p:spPr>
          <a:xfrm>
            <a:off x="6644708" y="4182905"/>
            <a:ext cx="325137" cy="266870"/>
          </a:xfrm>
          <a:prstGeom prst="rect">
            <a:avLst/>
          </a:prstGeom>
          <a:noFill/>
        </p:spPr>
        <p:txBody>
          <a:bodyPr wrap="square" rtlCol="0">
            <a:spAutoFit/>
          </a:bodyPr>
          <a:lstStyle/>
          <a:p>
            <a:r>
              <a:rPr lang="en-US" sz="1100" i="1" dirty="0" smtClean="0"/>
              <a:t>D</a:t>
            </a:r>
            <a:endParaRPr lang="en-US" sz="1100" i="1" dirty="0"/>
          </a:p>
        </p:txBody>
      </p:sp>
      <p:sp>
        <p:nvSpPr>
          <p:cNvPr id="201" name="TextBox 200"/>
          <p:cNvSpPr txBox="1"/>
          <p:nvPr/>
        </p:nvSpPr>
        <p:spPr>
          <a:xfrm>
            <a:off x="5921433" y="3883223"/>
            <a:ext cx="891064" cy="307777"/>
          </a:xfrm>
          <a:prstGeom prst="rect">
            <a:avLst/>
          </a:prstGeom>
          <a:noFill/>
        </p:spPr>
        <p:txBody>
          <a:bodyPr wrap="none" rtlCol="0">
            <a:spAutoFit/>
          </a:bodyPr>
          <a:lstStyle/>
          <a:p>
            <a:r>
              <a:rPr lang="en-US" sz="1400" dirty="0" smtClean="0">
                <a:latin typeface="+mn-lt"/>
              </a:rPr>
              <a:t>Dataset</a:t>
            </a:r>
            <a:r>
              <a:rPr lang="en-US" sz="1050" dirty="0" smtClean="0"/>
              <a:t> </a:t>
            </a:r>
            <a:r>
              <a:rPr lang="en-US" sz="1400" dirty="0" smtClean="0">
                <a:latin typeface="+mn-lt"/>
              </a:rPr>
              <a:t>D</a:t>
            </a:r>
            <a:endParaRPr lang="en-US" sz="1400" dirty="0">
              <a:latin typeface="+mn-lt"/>
            </a:endParaRPr>
          </a:p>
        </p:txBody>
      </p:sp>
      <p:sp>
        <p:nvSpPr>
          <p:cNvPr id="202" name="TextBox 201"/>
          <p:cNvSpPr txBox="1"/>
          <p:nvPr/>
        </p:nvSpPr>
        <p:spPr>
          <a:xfrm>
            <a:off x="5805406" y="5396645"/>
            <a:ext cx="890275" cy="307777"/>
          </a:xfrm>
          <a:prstGeom prst="rect">
            <a:avLst/>
          </a:prstGeom>
          <a:noFill/>
        </p:spPr>
        <p:txBody>
          <a:bodyPr wrap="none" rtlCol="0">
            <a:spAutoFit/>
          </a:bodyPr>
          <a:lstStyle/>
          <a:p>
            <a:r>
              <a:rPr lang="en-US" sz="1400" dirty="0" smtClean="0">
                <a:latin typeface="+mn-lt"/>
              </a:rPr>
              <a:t>Dataset</a:t>
            </a:r>
            <a:r>
              <a:rPr lang="en-US" sz="1050" dirty="0" smtClean="0"/>
              <a:t> </a:t>
            </a:r>
            <a:r>
              <a:rPr lang="en-US" sz="1400" dirty="0" smtClean="0">
                <a:latin typeface="+mn-lt"/>
              </a:rPr>
              <a:t>E</a:t>
            </a:r>
            <a:endParaRPr lang="en-US" sz="1400" dirty="0">
              <a:latin typeface="+mn-lt"/>
            </a:endParaRPr>
          </a:p>
        </p:txBody>
      </p:sp>
      <p:sp>
        <p:nvSpPr>
          <p:cNvPr id="203" name="TextBox 202"/>
          <p:cNvSpPr txBox="1"/>
          <p:nvPr/>
        </p:nvSpPr>
        <p:spPr>
          <a:xfrm>
            <a:off x="5650458" y="1678597"/>
            <a:ext cx="340700" cy="266870"/>
          </a:xfrm>
          <a:prstGeom prst="rect">
            <a:avLst/>
          </a:prstGeom>
          <a:noFill/>
        </p:spPr>
        <p:txBody>
          <a:bodyPr wrap="square" rtlCol="0">
            <a:spAutoFit/>
          </a:bodyPr>
          <a:lstStyle/>
          <a:p>
            <a:r>
              <a:rPr lang="en-US" sz="1100" i="1" dirty="0"/>
              <a:t>D</a:t>
            </a:r>
          </a:p>
        </p:txBody>
      </p:sp>
      <p:sp>
        <p:nvSpPr>
          <p:cNvPr id="204" name="TextBox 203"/>
          <p:cNvSpPr txBox="1"/>
          <p:nvPr/>
        </p:nvSpPr>
        <p:spPr>
          <a:xfrm>
            <a:off x="6080597" y="1237333"/>
            <a:ext cx="320725" cy="266870"/>
          </a:xfrm>
          <a:prstGeom prst="rect">
            <a:avLst/>
          </a:prstGeom>
          <a:noFill/>
        </p:spPr>
        <p:txBody>
          <a:bodyPr wrap="square" rtlCol="0">
            <a:spAutoFit/>
          </a:bodyPr>
          <a:lstStyle/>
          <a:p>
            <a:r>
              <a:rPr lang="en-US" sz="1100" i="1" dirty="0"/>
              <a:t>D</a:t>
            </a:r>
          </a:p>
        </p:txBody>
      </p:sp>
      <p:sp>
        <p:nvSpPr>
          <p:cNvPr id="205" name="TextBox 204"/>
          <p:cNvSpPr txBox="1"/>
          <p:nvPr/>
        </p:nvSpPr>
        <p:spPr>
          <a:xfrm>
            <a:off x="5754660" y="2542825"/>
            <a:ext cx="340700" cy="266870"/>
          </a:xfrm>
          <a:prstGeom prst="rect">
            <a:avLst/>
          </a:prstGeom>
          <a:noFill/>
        </p:spPr>
        <p:txBody>
          <a:bodyPr wrap="square" rtlCol="0">
            <a:spAutoFit/>
          </a:bodyPr>
          <a:lstStyle/>
          <a:p>
            <a:r>
              <a:rPr lang="en-US" sz="1100" i="1" dirty="0" smtClean="0"/>
              <a:t>E</a:t>
            </a:r>
            <a:endParaRPr lang="en-US" sz="1100" i="1" dirty="0"/>
          </a:p>
        </p:txBody>
      </p:sp>
      <p:sp>
        <p:nvSpPr>
          <p:cNvPr id="206" name="TextBox 205"/>
          <p:cNvSpPr txBox="1"/>
          <p:nvPr/>
        </p:nvSpPr>
        <p:spPr>
          <a:xfrm>
            <a:off x="6151130" y="2112539"/>
            <a:ext cx="340700" cy="266870"/>
          </a:xfrm>
          <a:prstGeom prst="rect">
            <a:avLst/>
          </a:prstGeom>
          <a:noFill/>
        </p:spPr>
        <p:txBody>
          <a:bodyPr wrap="square" rtlCol="0">
            <a:spAutoFit/>
          </a:bodyPr>
          <a:lstStyle/>
          <a:p>
            <a:r>
              <a:rPr lang="en-US" sz="1100" i="1" dirty="0" smtClean="0"/>
              <a:t>E</a:t>
            </a:r>
            <a:endParaRPr lang="en-US" sz="1100" i="1" dirty="0"/>
          </a:p>
        </p:txBody>
      </p:sp>
      <p:sp>
        <p:nvSpPr>
          <p:cNvPr id="207" name="TextBox 206"/>
          <p:cNvSpPr txBox="1"/>
          <p:nvPr/>
        </p:nvSpPr>
        <p:spPr>
          <a:xfrm>
            <a:off x="4400276" y="1532759"/>
            <a:ext cx="340700" cy="266870"/>
          </a:xfrm>
          <a:prstGeom prst="rect">
            <a:avLst/>
          </a:prstGeom>
          <a:noFill/>
        </p:spPr>
        <p:txBody>
          <a:bodyPr wrap="square" rtlCol="0">
            <a:spAutoFit/>
          </a:bodyPr>
          <a:lstStyle/>
          <a:p>
            <a:r>
              <a:rPr lang="en-US" sz="1100" i="1" dirty="0" smtClean="0"/>
              <a:t>A</a:t>
            </a:r>
            <a:endParaRPr lang="en-US" sz="1100" i="1" dirty="0"/>
          </a:p>
        </p:txBody>
      </p:sp>
      <p:sp>
        <p:nvSpPr>
          <p:cNvPr id="208" name="TextBox 207"/>
          <p:cNvSpPr txBox="1"/>
          <p:nvPr/>
        </p:nvSpPr>
        <p:spPr>
          <a:xfrm>
            <a:off x="4740976" y="1103898"/>
            <a:ext cx="340700" cy="266870"/>
          </a:xfrm>
          <a:prstGeom prst="rect">
            <a:avLst/>
          </a:prstGeom>
          <a:noFill/>
        </p:spPr>
        <p:txBody>
          <a:bodyPr wrap="square" rtlCol="0">
            <a:spAutoFit/>
          </a:bodyPr>
          <a:lstStyle/>
          <a:p>
            <a:r>
              <a:rPr lang="en-US" sz="1100" i="1" dirty="0" smtClean="0"/>
              <a:t>A</a:t>
            </a:r>
            <a:endParaRPr lang="en-US" sz="1100" i="1" dirty="0"/>
          </a:p>
        </p:txBody>
      </p:sp>
    </p:spTree>
    <p:extLst>
      <p:ext uri="{BB962C8B-B14F-4D97-AF65-F5344CB8AC3E}">
        <p14:creationId xmlns:p14="http://schemas.microsoft.com/office/powerpoint/2010/main" val="42249609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Printf</a:t>
            </a:r>
            <a:r>
              <a:rPr lang="en-US" dirty="0" smtClean="0"/>
              <a:t>-type” Source Generation</a:t>
            </a:r>
            <a:endParaRPr lang="en-US" dirty="0"/>
          </a:p>
        </p:txBody>
      </p:sp>
      <p:sp>
        <p:nvSpPr>
          <p:cNvPr id="3" name="Date Placeholder 2"/>
          <p:cNvSpPr>
            <a:spLocks noGrp="1"/>
          </p:cNvSpPr>
          <p:nvPr>
            <p:ph type="dt" sz="half" idx="10"/>
          </p:nvPr>
        </p:nvSpPr>
        <p:spPr>
          <a:xfrm>
            <a:off x="1600200" y="6629400"/>
            <a:ext cx="4267200" cy="228600"/>
          </a:xfrm>
        </p:spPr>
        <p:txBody>
          <a:bodyPr/>
          <a:lstStyle/>
          <a:p>
            <a:pPr>
              <a:defRPr/>
            </a:pPr>
            <a:fld id="{DC848A8B-2271-D64F-9380-62409B14323C}" type="datetime1">
              <a:rPr lang="en-US" smtClean="0"/>
              <a:t>7/10/15</a:t>
            </a:fld>
            <a:endParaRPr lang="en-US" dirty="0"/>
          </a:p>
        </p:txBody>
      </p:sp>
      <p:sp>
        <p:nvSpPr>
          <p:cNvPr id="4" name="Slide Number Placeholder 3"/>
          <p:cNvSpPr>
            <a:spLocks noGrp="1"/>
          </p:cNvSpPr>
          <p:nvPr>
            <p:ph type="sldNum" sz="quarter" idx="12"/>
          </p:nvPr>
        </p:nvSpPr>
        <p:spPr>
          <a:xfrm>
            <a:off x="7696200" y="6629400"/>
            <a:ext cx="762000" cy="228600"/>
          </a:xfrm>
        </p:spPr>
        <p:txBody>
          <a:bodyPr/>
          <a:lstStyle/>
          <a:p>
            <a:fld id="{80093880-C6D3-D249-860F-0023F8BF2CC9}" type="slidenum">
              <a:rPr lang="en-US" smtClean="0"/>
              <a:pPr/>
              <a:t>15</a:t>
            </a:fld>
            <a:endParaRPr lang="en-US" dirty="0"/>
          </a:p>
        </p:txBody>
      </p:sp>
      <p:sp>
        <p:nvSpPr>
          <p:cNvPr id="21" name="Cube 20"/>
          <p:cNvSpPr/>
          <p:nvPr/>
        </p:nvSpPr>
        <p:spPr>
          <a:xfrm>
            <a:off x="5963521" y="4188675"/>
            <a:ext cx="541866" cy="474134"/>
          </a:xfrm>
          <a:prstGeom prst="cub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627514" y="1849959"/>
            <a:ext cx="448742" cy="390733"/>
          </a:xfrm>
          <a:prstGeom prst="rect">
            <a:avLst/>
          </a:prstGeom>
          <a:solidFill>
            <a:schemeClr val="bg1"/>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513214" y="1938859"/>
            <a:ext cx="448742" cy="390733"/>
          </a:xfrm>
          <a:prstGeom prst="rect">
            <a:avLst/>
          </a:prstGeom>
          <a:solidFill>
            <a:schemeClr val="bg1"/>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407522" y="2041732"/>
            <a:ext cx="448742" cy="390733"/>
          </a:xfrm>
          <a:prstGeom prst="rect">
            <a:avLst/>
          </a:prstGeom>
          <a:solidFill>
            <a:schemeClr val="bg1"/>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316414" y="2134226"/>
            <a:ext cx="448742" cy="390733"/>
          </a:xfrm>
          <a:prstGeom prst="rect">
            <a:avLst/>
          </a:prstGeom>
          <a:solidFill>
            <a:schemeClr val="bg1"/>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4223164" y="2228627"/>
            <a:ext cx="448742" cy="390733"/>
          </a:xfrm>
          <a:prstGeom prst="rect">
            <a:avLst/>
          </a:prstGeom>
          <a:solidFill>
            <a:schemeClr val="bg1"/>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Group 26"/>
          <p:cNvGrpSpPr/>
          <p:nvPr/>
        </p:nvGrpSpPr>
        <p:grpSpPr>
          <a:xfrm>
            <a:off x="5180343" y="869530"/>
            <a:ext cx="862737" cy="737864"/>
            <a:chOff x="2536632" y="1861399"/>
            <a:chExt cx="862737" cy="737864"/>
          </a:xfrm>
        </p:grpSpPr>
        <p:sp>
          <p:nvSpPr>
            <p:cNvPr id="77" name="Rectangle 76"/>
            <p:cNvSpPr/>
            <p:nvPr/>
          </p:nvSpPr>
          <p:spPr>
            <a:xfrm>
              <a:off x="2950627" y="1861399"/>
              <a:ext cx="448742" cy="390733"/>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832083" y="1962997"/>
              <a:ext cx="448742" cy="390733"/>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2696611" y="2073068"/>
              <a:ext cx="448742" cy="390733"/>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2536632" y="2208530"/>
              <a:ext cx="448742" cy="390733"/>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3585875" y="2329593"/>
            <a:ext cx="1016028" cy="883064"/>
            <a:chOff x="2383341" y="1861399"/>
            <a:chExt cx="1016028" cy="883064"/>
          </a:xfrm>
        </p:grpSpPr>
        <p:sp>
          <p:nvSpPr>
            <p:cNvPr id="72" name="Rectangle 71"/>
            <p:cNvSpPr/>
            <p:nvPr/>
          </p:nvSpPr>
          <p:spPr>
            <a:xfrm>
              <a:off x="2950627" y="1861399"/>
              <a:ext cx="448742" cy="390733"/>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2832083" y="1962997"/>
              <a:ext cx="448742" cy="390733"/>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2696611" y="2073068"/>
              <a:ext cx="448742" cy="390733"/>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536632" y="2208530"/>
              <a:ext cx="448742" cy="390733"/>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2383341" y="2353730"/>
              <a:ext cx="448742" cy="390733"/>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2899201" y="2931995"/>
            <a:ext cx="1016028" cy="883064"/>
            <a:chOff x="2383341" y="1861399"/>
            <a:chExt cx="1016028" cy="883064"/>
          </a:xfrm>
        </p:grpSpPr>
        <p:sp>
          <p:nvSpPr>
            <p:cNvPr id="67" name="Rectangle 66"/>
            <p:cNvSpPr/>
            <p:nvPr/>
          </p:nvSpPr>
          <p:spPr>
            <a:xfrm>
              <a:off x="2950627" y="1861399"/>
              <a:ext cx="448742" cy="39073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832083" y="1962997"/>
              <a:ext cx="448742" cy="39073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2696611" y="2073068"/>
              <a:ext cx="448742" cy="39073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2536632" y="2208530"/>
              <a:ext cx="448742" cy="39073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2383341" y="2353730"/>
              <a:ext cx="448742" cy="39073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Cube 29"/>
          <p:cNvSpPr/>
          <p:nvPr/>
        </p:nvSpPr>
        <p:spPr>
          <a:xfrm>
            <a:off x="2206508" y="5017145"/>
            <a:ext cx="541866" cy="474134"/>
          </a:xfrm>
          <a:prstGeom prst="cub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Cube 30"/>
          <p:cNvSpPr/>
          <p:nvPr/>
        </p:nvSpPr>
        <p:spPr>
          <a:xfrm>
            <a:off x="2748374" y="5017145"/>
            <a:ext cx="541866" cy="474134"/>
          </a:xfrm>
          <a:prstGeom prst="cub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ube 31"/>
          <p:cNvSpPr/>
          <p:nvPr/>
        </p:nvSpPr>
        <p:spPr>
          <a:xfrm>
            <a:off x="3290240" y="5017145"/>
            <a:ext cx="541866" cy="474134"/>
          </a:xfrm>
          <a:prstGeom prst="cub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206508" y="5155013"/>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34" name="TextBox 33"/>
          <p:cNvSpPr txBox="1"/>
          <p:nvPr/>
        </p:nvSpPr>
        <p:spPr>
          <a:xfrm>
            <a:off x="2748374" y="5165880"/>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35" name="TextBox 34"/>
          <p:cNvSpPr txBox="1"/>
          <p:nvPr/>
        </p:nvSpPr>
        <p:spPr>
          <a:xfrm>
            <a:off x="3290240" y="5168281"/>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36" name="TextBox 35"/>
          <p:cNvSpPr txBox="1"/>
          <p:nvPr/>
        </p:nvSpPr>
        <p:spPr>
          <a:xfrm>
            <a:off x="2100816" y="5516668"/>
            <a:ext cx="616062" cy="307777"/>
          </a:xfrm>
          <a:prstGeom prst="rect">
            <a:avLst/>
          </a:prstGeom>
          <a:noFill/>
        </p:spPr>
        <p:txBody>
          <a:bodyPr wrap="none" rtlCol="0">
            <a:spAutoFit/>
          </a:bodyPr>
          <a:lstStyle/>
          <a:p>
            <a:r>
              <a:rPr lang="en-US" sz="1400" dirty="0">
                <a:latin typeface="+mn-lt"/>
              </a:rPr>
              <a:t>f</a:t>
            </a:r>
            <a:r>
              <a:rPr lang="en-US" sz="1400" dirty="0" smtClean="0">
                <a:latin typeface="+mn-lt"/>
              </a:rPr>
              <a:t>-1.h5</a:t>
            </a:r>
            <a:endParaRPr lang="en-US" sz="1400" dirty="0">
              <a:latin typeface="+mn-lt"/>
            </a:endParaRPr>
          </a:p>
        </p:txBody>
      </p:sp>
      <p:sp>
        <p:nvSpPr>
          <p:cNvPr id="37" name="TextBox 36"/>
          <p:cNvSpPr txBox="1"/>
          <p:nvPr/>
        </p:nvSpPr>
        <p:spPr>
          <a:xfrm>
            <a:off x="2673302" y="5508200"/>
            <a:ext cx="616062" cy="307777"/>
          </a:xfrm>
          <a:prstGeom prst="rect">
            <a:avLst/>
          </a:prstGeom>
          <a:noFill/>
        </p:spPr>
        <p:txBody>
          <a:bodyPr wrap="none" rtlCol="0">
            <a:spAutoFit/>
          </a:bodyPr>
          <a:lstStyle/>
          <a:p>
            <a:r>
              <a:rPr lang="en-US" sz="1400" dirty="0">
                <a:latin typeface="+mn-lt"/>
              </a:rPr>
              <a:t>f</a:t>
            </a:r>
            <a:r>
              <a:rPr lang="en-US" sz="1400" dirty="0" smtClean="0">
                <a:latin typeface="+mn-lt"/>
              </a:rPr>
              <a:t>-</a:t>
            </a:r>
            <a:r>
              <a:rPr lang="en-US" sz="1400" dirty="0">
                <a:latin typeface="+mn-lt"/>
              </a:rPr>
              <a:t>2</a:t>
            </a:r>
            <a:r>
              <a:rPr lang="en-US" sz="1400" dirty="0" smtClean="0">
                <a:latin typeface="+mn-lt"/>
              </a:rPr>
              <a:t>.h5</a:t>
            </a:r>
            <a:endParaRPr lang="en-US" sz="1400" dirty="0">
              <a:latin typeface="+mn-lt"/>
            </a:endParaRPr>
          </a:p>
        </p:txBody>
      </p:sp>
      <p:sp>
        <p:nvSpPr>
          <p:cNvPr id="38" name="TextBox 37"/>
          <p:cNvSpPr txBox="1"/>
          <p:nvPr/>
        </p:nvSpPr>
        <p:spPr>
          <a:xfrm>
            <a:off x="3227736" y="5508200"/>
            <a:ext cx="616062" cy="307777"/>
          </a:xfrm>
          <a:prstGeom prst="rect">
            <a:avLst/>
          </a:prstGeom>
          <a:noFill/>
        </p:spPr>
        <p:txBody>
          <a:bodyPr wrap="none" rtlCol="0">
            <a:spAutoFit/>
          </a:bodyPr>
          <a:lstStyle/>
          <a:p>
            <a:r>
              <a:rPr lang="en-US" sz="1400" dirty="0">
                <a:latin typeface="+mn-lt"/>
              </a:rPr>
              <a:t>f</a:t>
            </a:r>
            <a:r>
              <a:rPr lang="en-US" sz="1400" dirty="0" smtClean="0">
                <a:latin typeface="+mn-lt"/>
              </a:rPr>
              <a:t>-3.h5</a:t>
            </a:r>
            <a:endParaRPr lang="en-US" sz="1400" dirty="0">
              <a:latin typeface="+mn-lt"/>
            </a:endParaRPr>
          </a:p>
        </p:txBody>
      </p:sp>
      <p:sp>
        <p:nvSpPr>
          <p:cNvPr id="39" name="TextBox 38"/>
          <p:cNvSpPr txBox="1"/>
          <p:nvPr/>
        </p:nvSpPr>
        <p:spPr>
          <a:xfrm>
            <a:off x="5877719" y="5484325"/>
            <a:ext cx="640958" cy="307777"/>
          </a:xfrm>
          <a:prstGeom prst="rect">
            <a:avLst/>
          </a:prstGeom>
          <a:noFill/>
        </p:spPr>
        <p:txBody>
          <a:bodyPr wrap="none" rtlCol="0">
            <a:spAutoFit/>
          </a:bodyPr>
          <a:lstStyle/>
          <a:p>
            <a:r>
              <a:rPr lang="en-US" sz="1400" dirty="0">
                <a:latin typeface="+mn-lt"/>
              </a:rPr>
              <a:t>f</a:t>
            </a:r>
            <a:r>
              <a:rPr lang="en-US" sz="1400" dirty="0" smtClean="0">
                <a:latin typeface="+mn-lt"/>
              </a:rPr>
              <a:t>-N.h5</a:t>
            </a:r>
            <a:endParaRPr lang="en-US" sz="1400" dirty="0">
              <a:latin typeface="+mn-lt"/>
            </a:endParaRPr>
          </a:p>
        </p:txBody>
      </p:sp>
      <p:grpSp>
        <p:nvGrpSpPr>
          <p:cNvPr id="40" name="Group 39"/>
          <p:cNvGrpSpPr/>
          <p:nvPr/>
        </p:nvGrpSpPr>
        <p:grpSpPr>
          <a:xfrm>
            <a:off x="5907356" y="4876800"/>
            <a:ext cx="630780" cy="564060"/>
            <a:chOff x="4817495" y="5148168"/>
            <a:chExt cx="630780" cy="564060"/>
          </a:xfrm>
        </p:grpSpPr>
        <p:sp>
          <p:nvSpPr>
            <p:cNvPr id="59" name="Rectangle 58"/>
            <p:cNvSpPr/>
            <p:nvPr/>
          </p:nvSpPr>
          <p:spPr>
            <a:xfrm>
              <a:off x="4999533" y="5148168"/>
              <a:ext cx="448742" cy="39073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4865235" y="5397732"/>
              <a:ext cx="484177" cy="276999"/>
            </a:xfrm>
            <a:prstGeom prst="rect">
              <a:avLst/>
            </a:prstGeom>
            <a:noFill/>
          </p:spPr>
          <p:txBody>
            <a:bodyPr wrap="none" rtlCol="0">
              <a:spAutoFit/>
            </a:bodyPr>
            <a:lstStyle/>
            <a:p>
              <a:r>
                <a:rPr lang="en-US" sz="1200" dirty="0" smtClean="0"/>
                <a:t>DS N</a:t>
              </a:r>
              <a:endParaRPr lang="en-US" sz="1200" dirty="0"/>
            </a:p>
          </p:txBody>
        </p:sp>
        <p:sp>
          <p:nvSpPr>
            <p:cNvPr id="61" name="Rectangle 60"/>
            <p:cNvSpPr/>
            <p:nvPr/>
          </p:nvSpPr>
          <p:spPr>
            <a:xfrm>
              <a:off x="4930277" y="5206197"/>
              <a:ext cx="448742" cy="390733"/>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4873660" y="5265757"/>
              <a:ext cx="448742" cy="390733"/>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4817495" y="5321495"/>
              <a:ext cx="448742" cy="390733"/>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p:nvPr/>
          </p:nvCxnSpPr>
          <p:spPr>
            <a:xfrm flipV="1">
              <a:off x="5266237" y="5538901"/>
              <a:ext cx="182038" cy="173327"/>
            </a:xfrm>
            <a:prstGeom prst="line">
              <a:avLst/>
            </a:prstGeom>
            <a:ln w="9525"/>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5266237" y="5148168"/>
              <a:ext cx="182038" cy="173327"/>
            </a:xfrm>
            <a:prstGeom prst="line">
              <a:avLst/>
            </a:prstGeom>
            <a:ln w="9525"/>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V="1">
              <a:off x="4817495" y="5148168"/>
              <a:ext cx="182038" cy="173327"/>
            </a:xfrm>
            <a:prstGeom prst="line">
              <a:avLst/>
            </a:prstGeom>
            <a:ln w="9525"/>
          </p:spPr>
          <p:style>
            <a:lnRef idx="2">
              <a:schemeClr val="accent1"/>
            </a:lnRef>
            <a:fillRef idx="0">
              <a:schemeClr val="accent1"/>
            </a:fillRef>
            <a:effectRef idx="1">
              <a:schemeClr val="accent1"/>
            </a:effectRef>
            <a:fontRef idx="minor">
              <a:schemeClr val="tx1"/>
            </a:fontRef>
          </p:style>
        </p:cxnSp>
      </p:grpSp>
      <p:sp>
        <p:nvSpPr>
          <p:cNvPr id="41" name="Cube 40"/>
          <p:cNvSpPr/>
          <p:nvPr/>
        </p:nvSpPr>
        <p:spPr>
          <a:xfrm>
            <a:off x="5254320" y="4982933"/>
            <a:ext cx="541866" cy="474134"/>
          </a:xfrm>
          <a:prstGeom prst="cub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Cube 41"/>
          <p:cNvSpPr/>
          <p:nvPr/>
        </p:nvSpPr>
        <p:spPr>
          <a:xfrm>
            <a:off x="2399192" y="4188675"/>
            <a:ext cx="541866" cy="474134"/>
          </a:xfrm>
          <a:prstGeom prst="cub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Cube 42"/>
          <p:cNvSpPr/>
          <p:nvPr/>
        </p:nvSpPr>
        <p:spPr>
          <a:xfrm>
            <a:off x="2820280" y="4188675"/>
            <a:ext cx="541866" cy="474134"/>
          </a:xfrm>
          <a:prstGeom prst="cub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Cube 43"/>
          <p:cNvSpPr/>
          <p:nvPr/>
        </p:nvSpPr>
        <p:spPr>
          <a:xfrm>
            <a:off x="3244958" y="4188675"/>
            <a:ext cx="541866" cy="474134"/>
          </a:xfrm>
          <a:prstGeom prst="cub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Cube 44"/>
          <p:cNvSpPr/>
          <p:nvPr/>
        </p:nvSpPr>
        <p:spPr>
          <a:xfrm>
            <a:off x="3673604" y="4188687"/>
            <a:ext cx="2413929" cy="474134"/>
          </a:xfrm>
          <a:prstGeom prst="cube">
            <a:avLst/>
          </a:prstGeom>
          <a:solidFill>
            <a:schemeClr val="bg1"/>
          </a:solid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Cube 45"/>
          <p:cNvSpPr/>
          <p:nvPr/>
        </p:nvSpPr>
        <p:spPr>
          <a:xfrm>
            <a:off x="5955096" y="4188675"/>
            <a:ext cx="419606" cy="474146"/>
          </a:xfrm>
          <a:prstGeom prst="cube">
            <a:avLst>
              <a:gd name="adj" fmla="val 28027"/>
            </a:avLst>
          </a:prstGeom>
          <a:solidFill>
            <a:schemeClr val="accent6">
              <a:lumMod val="50000"/>
            </a:schemeClr>
          </a:solidFill>
          <a:ln>
            <a:solidFill>
              <a:schemeClr val="tx2">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Cube 46"/>
          <p:cNvSpPr/>
          <p:nvPr/>
        </p:nvSpPr>
        <p:spPr>
          <a:xfrm>
            <a:off x="4710199" y="4994389"/>
            <a:ext cx="541866" cy="474134"/>
          </a:xfrm>
          <a:prstGeom prst="cub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Cube 47"/>
          <p:cNvSpPr/>
          <p:nvPr/>
        </p:nvSpPr>
        <p:spPr>
          <a:xfrm>
            <a:off x="3863533" y="5010191"/>
            <a:ext cx="541866" cy="474134"/>
          </a:xfrm>
          <a:prstGeom prst="cub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5076256" y="1330961"/>
            <a:ext cx="448742" cy="390733"/>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flipV="1">
            <a:off x="2441522" y="762000"/>
            <a:ext cx="2915246" cy="2517126"/>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rot="19044461">
            <a:off x="3418474" y="1800359"/>
            <a:ext cx="469900" cy="276999"/>
          </a:xfrm>
          <a:prstGeom prst="rect">
            <a:avLst/>
          </a:prstGeom>
          <a:noFill/>
        </p:spPr>
        <p:txBody>
          <a:bodyPr wrap="none" rtlCol="0">
            <a:spAutoFit/>
          </a:bodyPr>
          <a:lstStyle/>
          <a:p>
            <a:r>
              <a:rPr lang="en-US" sz="1200" dirty="0" smtClean="0">
                <a:latin typeface="+mn-lt"/>
              </a:rPr>
              <a:t>time</a:t>
            </a:r>
            <a:endParaRPr lang="en-US" sz="1200" dirty="0">
              <a:latin typeface="+mn-lt"/>
            </a:endParaRPr>
          </a:p>
        </p:txBody>
      </p:sp>
      <p:sp>
        <p:nvSpPr>
          <p:cNvPr id="53" name="TextBox 52"/>
          <p:cNvSpPr txBox="1"/>
          <p:nvPr/>
        </p:nvSpPr>
        <p:spPr>
          <a:xfrm>
            <a:off x="3899145" y="3837801"/>
            <a:ext cx="1610262" cy="307777"/>
          </a:xfrm>
          <a:prstGeom prst="rect">
            <a:avLst/>
          </a:prstGeom>
          <a:noFill/>
        </p:spPr>
        <p:txBody>
          <a:bodyPr wrap="none" rtlCol="0">
            <a:spAutoFit/>
          </a:bodyPr>
          <a:lstStyle/>
          <a:p>
            <a:r>
              <a:rPr lang="en-US" sz="1400" dirty="0" smtClean="0">
                <a:latin typeface="+mn-lt"/>
              </a:rPr>
              <a:t>Virtual Dataset VDS</a:t>
            </a:r>
            <a:endParaRPr lang="en-US" sz="1400" dirty="0">
              <a:latin typeface="+mn-lt"/>
            </a:endParaRPr>
          </a:p>
        </p:txBody>
      </p:sp>
      <p:cxnSp>
        <p:nvCxnSpPr>
          <p:cNvPr id="54" name="Straight Connector 53"/>
          <p:cNvCxnSpPr/>
          <p:nvPr/>
        </p:nvCxnSpPr>
        <p:spPr>
          <a:xfrm>
            <a:off x="6395003" y="4188675"/>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6395003" y="4544275"/>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6303204" y="4662797"/>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273638" y="4309325"/>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104572" y="4343400"/>
            <a:ext cx="710125" cy="307777"/>
          </a:xfrm>
          <a:prstGeom prst="rect">
            <a:avLst/>
          </a:prstGeom>
          <a:noFill/>
        </p:spPr>
        <p:txBody>
          <a:bodyPr wrap="none" rtlCol="0">
            <a:spAutoFit/>
          </a:bodyPr>
          <a:lstStyle/>
          <a:p>
            <a:r>
              <a:rPr lang="en-US" sz="1400" dirty="0" smtClean="0">
                <a:latin typeface="+mn-lt"/>
              </a:rPr>
              <a:t>VDS.h5</a:t>
            </a:r>
            <a:endParaRPr lang="en-US" sz="1400" dirty="0">
              <a:latin typeface="+mn-lt"/>
            </a:endParaRPr>
          </a:p>
        </p:txBody>
      </p:sp>
      <p:sp>
        <p:nvSpPr>
          <p:cNvPr id="8" name="TextBox 7"/>
          <p:cNvSpPr txBox="1"/>
          <p:nvPr/>
        </p:nvSpPr>
        <p:spPr>
          <a:xfrm>
            <a:off x="3401269" y="5867400"/>
            <a:ext cx="3867703" cy="307777"/>
          </a:xfrm>
          <a:prstGeom prst="rect">
            <a:avLst/>
          </a:prstGeom>
          <a:noFill/>
        </p:spPr>
        <p:txBody>
          <a:bodyPr wrap="none" rtlCol="0">
            <a:spAutoFit/>
          </a:bodyPr>
          <a:lstStyle/>
          <a:p>
            <a:r>
              <a:rPr lang="en-US" sz="1400" dirty="0" smtClean="0">
                <a:latin typeface="+mn-lt"/>
              </a:rPr>
              <a:t>File names are generated by the “</a:t>
            </a:r>
            <a:r>
              <a:rPr lang="en-US" sz="1400" dirty="0" err="1" smtClean="0">
                <a:latin typeface="+mn-lt"/>
              </a:rPr>
              <a:t>printf</a:t>
            </a:r>
            <a:r>
              <a:rPr lang="en-US" sz="1400" dirty="0" smtClean="0">
                <a:latin typeface="+mn-lt"/>
              </a:rPr>
              <a:t>” capability</a:t>
            </a:r>
            <a:endParaRPr lang="en-US" sz="1400" dirty="0">
              <a:latin typeface="+mn-lt"/>
            </a:endParaRPr>
          </a:p>
        </p:txBody>
      </p:sp>
      <p:sp>
        <p:nvSpPr>
          <p:cNvPr id="9" name="TextBox 8"/>
          <p:cNvSpPr txBox="1"/>
          <p:nvPr/>
        </p:nvSpPr>
        <p:spPr>
          <a:xfrm>
            <a:off x="5907356" y="5139403"/>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10" name="TextBox 9"/>
          <p:cNvSpPr txBox="1"/>
          <p:nvPr/>
        </p:nvSpPr>
        <p:spPr>
          <a:xfrm>
            <a:off x="3097562" y="3541795"/>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11" name="TextBox 10"/>
          <p:cNvSpPr txBox="1"/>
          <p:nvPr/>
        </p:nvSpPr>
        <p:spPr>
          <a:xfrm>
            <a:off x="3288779" y="3395897"/>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12" name="TextBox 11"/>
          <p:cNvSpPr txBox="1"/>
          <p:nvPr/>
        </p:nvSpPr>
        <p:spPr>
          <a:xfrm>
            <a:off x="3832106" y="2941791"/>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13" name="TextBox 12"/>
          <p:cNvSpPr txBox="1"/>
          <p:nvPr/>
        </p:nvSpPr>
        <p:spPr>
          <a:xfrm>
            <a:off x="3441179" y="3277353"/>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14" name="TextBox 13"/>
          <p:cNvSpPr txBox="1"/>
          <p:nvPr/>
        </p:nvSpPr>
        <p:spPr>
          <a:xfrm>
            <a:off x="3593579" y="3167276"/>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15" name="TextBox 14"/>
          <p:cNvSpPr txBox="1"/>
          <p:nvPr/>
        </p:nvSpPr>
        <p:spPr>
          <a:xfrm>
            <a:off x="3720578" y="3065666"/>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16" name="TextBox 15"/>
          <p:cNvSpPr txBox="1"/>
          <p:nvPr/>
        </p:nvSpPr>
        <p:spPr>
          <a:xfrm>
            <a:off x="3962400" y="2819400"/>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17" name="TextBox 16"/>
          <p:cNvSpPr txBox="1"/>
          <p:nvPr/>
        </p:nvSpPr>
        <p:spPr>
          <a:xfrm>
            <a:off x="4153161" y="2662391"/>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18" name="TextBox 17"/>
          <p:cNvSpPr txBox="1"/>
          <p:nvPr/>
        </p:nvSpPr>
        <p:spPr>
          <a:xfrm>
            <a:off x="4292253" y="2548022"/>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19" name="TextBox 18"/>
          <p:cNvSpPr txBox="1"/>
          <p:nvPr/>
        </p:nvSpPr>
        <p:spPr>
          <a:xfrm>
            <a:off x="4411478" y="2446484"/>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Tree>
    <p:extLst>
      <p:ext uri="{BB962C8B-B14F-4D97-AF65-F5344CB8AC3E}">
        <p14:creationId xmlns:p14="http://schemas.microsoft.com/office/powerpoint/2010/main" val="32855520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with  Interleave Planes</a:t>
            </a:r>
            <a:endParaRPr lang="en-US" dirty="0"/>
          </a:p>
        </p:txBody>
      </p:sp>
      <p:sp>
        <p:nvSpPr>
          <p:cNvPr id="3" name="Date Placeholder 2"/>
          <p:cNvSpPr>
            <a:spLocks noGrp="1"/>
          </p:cNvSpPr>
          <p:nvPr>
            <p:ph type="dt" sz="half" idx="10"/>
          </p:nvPr>
        </p:nvSpPr>
        <p:spPr>
          <a:xfrm>
            <a:off x="1627875" y="5190824"/>
            <a:ext cx="4267200" cy="228600"/>
          </a:xfrm>
        </p:spPr>
        <p:txBody>
          <a:bodyPr/>
          <a:lstStyle/>
          <a:p>
            <a:pPr>
              <a:defRPr/>
            </a:pPr>
            <a:fld id="{A9AA3BA6-9AD6-2C43-B155-BEBCAD60690E}" type="datetime1">
              <a:rPr lang="en-US" smtClean="0"/>
              <a:t>7/10/15</a:t>
            </a:fld>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4B465E7A-C1F6-F240-9A4B-3C235A72DA08}" type="slidenum">
              <a:rPr lang="en-US" smtClean="0"/>
              <a:pPr/>
              <a:t>16</a:t>
            </a:fld>
            <a:endParaRPr lang="en-US" dirty="0"/>
          </a:p>
        </p:txBody>
      </p:sp>
      <p:sp>
        <p:nvSpPr>
          <p:cNvPr id="140" name="Rectangle 139"/>
          <p:cNvSpPr/>
          <p:nvPr/>
        </p:nvSpPr>
        <p:spPr>
          <a:xfrm>
            <a:off x="3517917" y="2216364"/>
            <a:ext cx="448742" cy="390733"/>
          </a:xfrm>
          <a:prstGeom prst="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3413858" y="2344629"/>
            <a:ext cx="448742" cy="390733"/>
          </a:xfrm>
          <a:prstGeom prst="rect">
            <a:avLst/>
          </a:prstGeom>
          <a:solidFill>
            <a:schemeClr val="accent6">
              <a:lumMod val="60000"/>
              <a:lumOff val="40000"/>
            </a:schemeClr>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p:cNvSpPr/>
          <p:nvPr/>
        </p:nvSpPr>
        <p:spPr>
          <a:xfrm>
            <a:off x="3299558" y="2433529"/>
            <a:ext cx="448742" cy="390733"/>
          </a:xfrm>
          <a:prstGeom prst="rect">
            <a:avLst/>
          </a:prstGeom>
          <a:solidFill>
            <a:schemeClr val="accent6">
              <a:lumMod val="40000"/>
              <a:lumOff val="60000"/>
            </a:schemeClr>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p:nvSpPr>
        <p:spPr>
          <a:xfrm>
            <a:off x="3193866" y="2536402"/>
            <a:ext cx="448742" cy="390733"/>
          </a:xfrm>
          <a:prstGeom prst="rect">
            <a:avLst/>
          </a:prstGeom>
          <a:solidFill>
            <a:schemeClr val="accent6">
              <a:lumMod val="20000"/>
              <a:lumOff val="80000"/>
            </a:schemeClr>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3102758" y="2628896"/>
            <a:ext cx="448742" cy="390733"/>
          </a:xfrm>
          <a:prstGeom prst="rect">
            <a:avLst/>
          </a:prstGeom>
          <a:solidFill>
            <a:schemeClr val="accent6">
              <a:lumMod val="75000"/>
            </a:schemeClr>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3009508" y="2723297"/>
            <a:ext cx="448742" cy="390733"/>
          </a:xfrm>
          <a:prstGeom prst="rect">
            <a:avLst/>
          </a:prstGeom>
          <a:solidFill>
            <a:schemeClr val="accent6">
              <a:lumMod val="60000"/>
              <a:lumOff val="40000"/>
            </a:schemeClr>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4311342" y="1434898"/>
            <a:ext cx="448742" cy="390733"/>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4175870" y="1544969"/>
            <a:ext cx="448742" cy="390733"/>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4015891" y="1680431"/>
            <a:ext cx="448742" cy="390733"/>
          </a:xfrm>
          <a:prstGeom prst="rect">
            <a:avLst/>
          </a:prstGeom>
          <a:solidFill>
            <a:schemeClr val="accent6">
              <a:lumMod val="40000"/>
              <a:lumOff val="60000"/>
            </a:schemeClr>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2939505" y="2824263"/>
            <a:ext cx="448742" cy="390733"/>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2820961" y="2925861"/>
            <a:ext cx="448742" cy="39073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ectangle 150"/>
          <p:cNvSpPr/>
          <p:nvPr/>
        </p:nvSpPr>
        <p:spPr>
          <a:xfrm>
            <a:off x="2685489" y="3035932"/>
            <a:ext cx="448742" cy="390733"/>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Rectangle 151"/>
          <p:cNvSpPr/>
          <p:nvPr/>
        </p:nvSpPr>
        <p:spPr>
          <a:xfrm>
            <a:off x="2525510" y="3171394"/>
            <a:ext cx="448742" cy="390733"/>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Rectangle 152"/>
          <p:cNvSpPr/>
          <p:nvPr/>
        </p:nvSpPr>
        <p:spPr>
          <a:xfrm>
            <a:off x="2372219" y="3316594"/>
            <a:ext cx="448742" cy="390733"/>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4" name="Group 153"/>
          <p:cNvGrpSpPr/>
          <p:nvPr/>
        </p:nvGrpSpPr>
        <p:grpSpPr>
          <a:xfrm>
            <a:off x="1685545" y="3426665"/>
            <a:ext cx="1016028" cy="883064"/>
            <a:chOff x="2383341" y="1861399"/>
            <a:chExt cx="1016028" cy="883064"/>
          </a:xfrm>
        </p:grpSpPr>
        <p:sp>
          <p:nvSpPr>
            <p:cNvPr id="328" name="Rectangle 327"/>
            <p:cNvSpPr/>
            <p:nvPr/>
          </p:nvSpPr>
          <p:spPr>
            <a:xfrm>
              <a:off x="2950627" y="1861399"/>
              <a:ext cx="448742" cy="39073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Rectangle 328"/>
            <p:cNvSpPr/>
            <p:nvPr/>
          </p:nvSpPr>
          <p:spPr>
            <a:xfrm>
              <a:off x="2832083" y="1962997"/>
              <a:ext cx="448742" cy="390733"/>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2696611" y="2073068"/>
              <a:ext cx="448742" cy="390733"/>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1" name="Rectangle 330"/>
            <p:cNvSpPr/>
            <p:nvPr/>
          </p:nvSpPr>
          <p:spPr>
            <a:xfrm>
              <a:off x="2536632" y="2208530"/>
              <a:ext cx="448742" cy="390733"/>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2" name="Rectangle 331"/>
            <p:cNvSpPr/>
            <p:nvPr/>
          </p:nvSpPr>
          <p:spPr>
            <a:xfrm>
              <a:off x="2383341" y="2353730"/>
              <a:ext cx="448742" cy="39073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5" name="Rectangle 154"/>
          <p:cNvSpPr/>
          <p:nvPr/>
        </p:nvSpPr>
        <p:spPr>
          <a:xfrm>
            <a:off x="3918741" y="1791356"/>
            <a:ext cx="448742" cy="390733"/>
          </a:xfrm>
          <a:prstGeom prst="rect">
            <a:avLst/>
          </a:prstGeom>
          <a:solidFill>
            <a:schemeClr val="accent6">
              <a:lumMod val="20000"/>
              <a:lumOff val="80000"/>
            </a:schemeClr>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flipV="1">
            <a:off x="1227866" y="1256670"/>
            <a:ext cx="2915246" cy="2517126"/>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157" name="TextBox 156"/>
          <p:cNvSpPr txBox="1"/>
          <p:nvPr/>
        </p:nvSpPr>
        <p:spPr>
          <a:xfrm rot="19044461">
            <a:off x="2204818" y="2295029"/>
            <a:ext cx="469900" cy="276999"/>
          </a:xfrm>
          <a:prstGeom prst="rect">
            <a:avLst/>
          </a:prstGeom>
          <a:noFill/>
        </p:spPr>
        <p:txBody>
          <a:bodyPr wrap="none" rtlCol="0">
            <a:spAutoFit/>
          </a:bodyPr>
          <a:lstStyle/>
          <a:p>
            <a:r>
              <a:rPr lang="en-US" sz="1200" dirty="0" smtClean="0"/>
              <a:t>time</a:t>
            </a:r>
            <a:endParaRPr lang="en-US" sz="1200" dirty="0"/>
          </a:p>
        </p:txBody>
      </p:sp>
      <p:sp>
        <p:nvSpPr>
          <p:cNvPr id="158" name="TextBox 157"/>
          <p:cNvSpPr txBox="1"/>
          <p:nvPr/>
        </p:nvSpPr>
        <p:spPr>
          <a:xfrm>
            <a:off x="2621390" y="979671"/>
            <a:ext cx="1548060" cy="276999"/>
          </a:xfrm>
          <a:prstGeom prst="rect">
            <a:avLst/>
          </a:prstGeom>
          <a:noFill/>
        </p:spPr>
        <p:txBody>
          <a:bodyPr wrap="none" rtlCol="0">
            <a:spAutoFit/>
          </a:bodyPr>
          <a:lstStyle/>
          <a:p>
            <a:r>
              <a:rPr lang="en-US" sz="1200" dirty="0" smtClean="0"/>
              <a:t>Series of images</a:t>
            </a:r>
            <a:endParaRPr lang="en-US" sz="1200" dirty="0"/>
          </a:p>
        </p:txBody>
      </p:sp>
      <p:sp>
        <p:nvSpPr>
          <p:cNvPr id="159" name="TextBox 158"/>
          <p:cNvSpPr txBox="1"/>
          <p:nvPr/>
        </p:nvSpPr>
        <p:spPr>
          <a:xfrm>
            <a:off x="2074328" y="5943600"/>
            <a:ext cx="456074" cy="276999"/>
          </a:xfrm>
          <a:prstGeom prst="rect">
            <a:avLst/>
          </a:prstGeom>
          <a:noFill/>
        </p:spPr>
        <p:txBody>
          <a:bodyPr wrap="none" rtlCol="0">
            <a:spAutoFit/>
          </a:bodyPr>
          <a:lstStyle/>
          <a:p>
            <a:r>
              <a:rPr lang="en-US" sz="1200" dirty="0"/>
              <a:t>a</a:t>
            </a:r>
            <a:r>
              <a:rPr lang="en-US" sz="1200" dirty="0" smtClean="0"/>
              <a:t>.h5</a:t>
            </a:r>
            <a:endParaRPr lang="en-US" sz="1200" dirty="0"/>
          </a:p>
        </p:txBody>
      </p:sp>
      <p:sp>
        <p:nvSpPr>
          <p:cNvPr id="160" name="TextBox 159"/>
          <p:cNvSpPr txBox="1"/>
          <p:nvPr/>
        </p:nvSpPr>
        <p:spPr>
          <a:xfrm>
            <a:off x="3581400" y="5943600"/>
            <a:ext cx="463213" cy="276999"/>
          </a:xfrm>
          <a:prstGeom prst="rect">
            <a:avLst/>
          </a:prstGeom>
          <a:noFill/>
        </p:spPr>
        <p:txBody>
          <a:bodyPr wrap="none" rtlCol="0">
            <a:spAutoFit/>
          </a:bodyPr>
          <a:lstStyle/>
          <a:p>
            <a:r>
              <a:rPr lang="en-US" sz="1200" dirty="0"/>
              <a:t>b</a:t>
            </a:r>
            <a:r>
              <a:rPr lang="en-US" sz="1200" dirty="0" smtClean="0"/>
              <a:t>.h5</a:t>
            </a:r>
            <a:endParaRPr lang="en-US" sz="1200" dirty="0"/>
          </a:p>
        </p:txBody>
      </p:sp>
      <p:sp>
        <p:nvSpPr>
          <p:cNvPr id="161" name="TextBox 160"/>
          <p:cNvSpPr txBox="1"/>
          <p:nvPr/>
        </p:nvSpPr>
        <p:spPr>
          <a:xfrm>
            <a:off x="5120103" y="5959740"/>
            <a:ext cx="447433" cy="276999"/>
          </a:xfrm>
          <a:prstGeom prst="rect">
            <a:avLst/>
          </a:prstGeom>
          <a:noFill/>
        </p:spPr>
        <p:txBody>
          <a:bodyPr wrap="none" rtlCol="0">
            <a:spAutoFit/>
          </a:bodyPr>
          <a:lstStyle/>
          <a:p>
            <a:r>
              <a:rPr lang="en-US" sz="1200" dirty="0"/>
              <a:t>c</a:t>
            </a:r>
            <a:r>
              <a:rPr lang="en-US" sz="1200" dirty="0" smtClean="0"/>
              <a:t>.h5</a:t>
            </a:r>
            <a:endParaRPr lang="en-US" sz="1200" dirty="0"/>
          </a:p>
        </p:txBody>
      </p:sp>
      <p:grpSp>
        <p:nvGrpSpPr>
          <p:cNvPr id="162" name="Group 161"/>
          <p:cNvGrpSpPr/>
          <p:nvPr/>
        </p:nvGrpSpPr>
        <p:grpSpPr>
          <a:xfrm>
            <a:off x="1900076" y="5181588"/>
            <a:ext cx="1440269" cy="368324"/>
            <a:chOff x="965199" y="6242038"/>
            <a:chExt cx="1440269" cy="368324"/>
          </a:xfrm>
        </p:grpSpPr>
        <p:sp>
          <p:nvSpPr>
            <p:cNvPr id="323" name="Cube 322"/>
            <p:cNvSpPr/>
            <p:nvPr/>
          </p:nvSpPr>
          <p:spPr>
            <a:xfrm>
              <a:off x="965199" y="6242050"/>
              <a:ext cx="954569" cy="368300"/>
            </a:xfrm>
            <a:prstGeom prst="cube">
              <a:avLst/>
            </a:prstGeom>
            <a:solidFill>
              <a:schemeClr val="accent6">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4" name="Straight Connector 323"/>
            <p:cNvCxnSpPr/>
            <p:nvPr/>
          </p:nvCxnSpPr>
          <p:spPr>
            <a:xfrm>
              <a:off x="1917071" y="624203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1917071" y="649396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1863570" y="6610350"/>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1828971" y="633942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grpSp>
      <p:grpSp>
        <p:nvGrpSpPr>
          <p:cNvPr id="163" name="Group 162"/>
          <p:cNvGrpSpPr/>
          <p:nvPr/>
        </p:nvGrpSpPr>
        <p:grpSpPr>
          <a:xfrm>
            <a:off x="3429000" y="5181600"/>
            <a:ext cx="1440269" cy="368324"/>
            <a:chOff x="965199" y="6242038"/>
            <a:chExt cx="1440269" cy="368324"/>
          </a:xfrm>
        </p:grpSpPr>
        <p:sp>
          <p:nvSpPr>
            <p:cNvPr id="318" name="Cube 317"/>
            <p:cNvSpPr/>
            <p:nvPr/>
          </p:nvSpPr>
          <p:spPr>
            <a:xfrm>
              <a:off x="965199" y="6242050"/>
              <a:ext cx="954569" cy="368300"/>
            </a:xfrm>
            <a:prstGeom prst="cube">
              <a:avLst/>
            </a:prstGeom>
            <a:solidFill>
              <a:schemeClr val="accent6">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9" name="Straight Connector 318"/>
            <p:cNvCxnSpPr/>
            <p:nvPr/>
          </p:nvCxnSpPr>
          <p:spPr>
            <a:xfrm>
              <a:off x="1917071" y="624203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p:nvCxnSpPr>
          <p:spPr>
            <a:xfrm>
              <a:off x="1917071" y="649396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1863570" y="6610350"/>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p:nvCxnSpPr>
          <p:spPr>
            <a:xfrm>
              <a:off x="1828971" y="633942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4996245" y="5181612"/>
            <a:ext cx="1440269" cy="368324"/>
            <a:chOff x="965199" y="6242038"/>
            <a:chExt cx="1440269" cy="368324"/>
          </a:xfrm>
        </p:grpSpPr>
        <p:sp>
          <p:nvSpPr>
            <p:cNvPr id="313" name="Cube 312"/>
            <p:cNvSpPr/>
            <p:nvPr/>
          </p:nvSpPr>
          <p:spPr>
            <a:xfrm>
              <a:off x="965199" y="6242050"/>
              <a:ext cx="954569" cy="368300"/>
            </a:xfrm>
            <a:prstGeom prst="cube">
              <a:avLst/>
            </a:prstGeom>
            <a:solidFill>
              <a:schemeClr val="accent6">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4" name="Straight Connector 313"/>
            <p:cNvCxnSpPr/>
            <p:nvPr/>
          </p:nvCxnSpPr>
          <p:spPr>
            <a:xfrm>
              <a:off x="1917071" y="624203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p:nvCxnSpPr>
          <p:spPr>
            <a:xfrm>
              <a:off x="1917071" y="649396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1863570" y="6610350"/>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1828971" y="633942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6427532" y="5181612"/>
            <a:ext cx="1440269" cy="368324"/>
            <a:chOff x="965199" y="6242038"/>
            <a:chExt cx="1440269" cy="368324"/>
          </a:xfrm>
        </p:grpSpPr>
        <p:sp>
          <p:nvSpPr>
            <p:cNvPr id="308" name="Cube 307"/>
            <p:cNvSpPr/>
            <p:nvPr/>
          </p:nvSpPr>
          <p:spPr>
            <a:xfrm>
              <a:off x="965199" y="6242050"/>
              <a:ext cx="954569" cy="368300"/>
            </a:xfrm>
            <a:prstGeom prst="cube">
              <a:avLst/>
            </a:prstGeom>
            <a:solidFill>
              <a:schemeClr val="accent6">
                <a:lumMod val="7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9" name="Straight Connector 308"/>
            <p:cNvCxnSpPr/>
            <p:nvPr/>
          </p:nvCxnSpPr>
          <p:spPr>
            <a:xfrm>
              <a:off x="1917071" y="624203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p:nvCxnSpPr>
          <p:spPr>
            <a:xfrm>
              <a:off x="1917071" y="649396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1863570" y="6610350"/>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1828971" y="633942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grpSp>
      <p:sp>
        <p:nvSpPr>
          <p:cNvPr id="166" name="TextBox 165"/>
          <p:cNvSpPr txBox="1"/>
          <p:nvPr/>
        </p:nvSpPr>
        <p:spPr>
          <a:xfrm>
            <a:off x="2007996" y="4904625"/>
            <a:ext cx="790451" cy="276999"/>
          </a:xfrm>
          <a:prstGeom prst="rect">
            <a:avLst/>
          </a:prstGeom>
          <a:noFill/>
        </p:spPr>
        <p:txBody>
          <a:bodyPr wrap="none" rtlCol="0">
            <a:spAutoFit/>
          </a:bodyPr>
          <a:lstStyle/>
          <a:p>
            <a:r>
              <a:rPr lang="en-US" sz="1200" dirty="0" smtClean="0"/>
              <a:t>Dataset A</a:t>
            </a:r>
            <a:endParaRPr lang="en-US" sz="1200" dirty="0"/>
          </a:p>
        </p:txBody>
      </p:sp>
      <p:sp>
        <p:nvSpPr>
          <p:cNvPr id="167" name="TextBox 166"/>
          <p:cNvSpPr txBox="1"/>
          <p:nvPr/>
        </p:nvSpPr>
        <p:spPr>
          <a:xfrm>
            <a:off x="3633056" y="5268738"/>
            <a:ext cx="304315" cy="276999"/>
          </a:xfrm>
          <a:prstGeom prst="rect">
            <a:avLst/>
          </a:prstGeom>
          <a:noFill/>
        </p:spPr>
        <p:txBody>
          <a:bodyPr wrap="none" rtlCol="0">
            <a:spAutoFit/>
          </a:bodyPr>
          <a:lstStyle/>
          <a:p>
            <a:r>
              <a:rPr lang="en-US" sz="1200" i="1" dirty="0" smtClean="0"/>
              <a:t>B</a:t>
            </a:r>
            <a:endParaRPr lang="en-US" sz="1200" i="1" dirty="0"/>
          </a:p>
        </p:txBody>
      </p:sp>
      <p:sp>
        <p:nvSpPr>
          <p:cNvPr id="168" name="TextBox 167"/>
          <p:cNvSpPr txBox="1"/>
          <p:nvPr/>
        </p:nvSpPr>
        <p:spPr>
          <a:xfrm>
            <a:off x="5223764" y="5268738"/>
            <a:ext cx="301009" cy="276999"/>
          </a:xfrm>
          <a:prstGeom prst="rect">
            <a:avLst/>
          </a:prstGeom>
          <a:noFill/>
        </p:spPr>
        <p:txBody>
          <a:bodyPr wrap="none" rtlCol="0">
            <a:spAutoFit/>
          </a:bodyPr>
          <a:lstStyle/>
          <a:p>
            <a:r>
              <a:rPr lang="en-US" sz="1200" i="1" dirty="0" smtClean="0"/>
              <a:t>C</a:t>
            </a:r>
            <a:endParaRPr lang="en-US" sz="1200" i="1" dirty="0"/>
          </a:p>
        </p:txBody>
      </p:sp>
      <p:sp>
        <p:nvSpPr>
          <p:cNvPr id="169" name="TextBox 168"/>
          <p:cNvSpPr txBox="1"/>
          <p:nvPr/>
        </p:nvSpPr>
        <p:spPr>
          <a:xfrm>
            <a:off x="6620764" y="5272937"/>
            <a:ext cx="315286" cy="276999"/>
          </a:xfrm>
          <a:prstGeom prst="rect">
            <a:avLst/>
          </a:prstGeom>
          <a:noFill/>
        </p:spPr>
        <p:txBody>
          <a:bodyPr wrap="none" rtlCol="0">
            <a:spAutoFit/>
          </a:bodyPr>
          <a:lstStyle/>
          <a:p>
            <a:r>
              <a:rPr lang="en-US" sz="1200" i="1" dirty="0" smtClean="0"/>
              <a:t>D</a:t>
            </a:r>
            <a:endParaRPr lang="en-US" sz="1200" i="1" dirty="0"/>
          </a:p>
        </p:txBody>
      </p:sp>
      <p:sp>
        <p:nvSpPr>
          <p:cNvPr id="170" name="TextBox 169"/>
          <p:cNvSpPr txBox="1"/>
          <p:nvPr/>
        </p:nvSpPr>
        <p:spPr>
          <a:xfrm>
            <a:off x="6612562" y="5943600"/>
            <a:ext cx="463213" cy="276999"/>
          </a:xfrm>
          <a:prstGeom prst="rect">
            <a:avLst/>
          </a:prstGeom>
          <a:noFill/>
        </p:spPr>
        <p:txBody>
          <a:bodyPr wrap="none" rtlCol="0">
            <a:spAutoFit/>
          </a:bodyPr>
          <a:lstStyle/>
          <a:p>
            <a:r>
              <a:rPr lang="en-US" sz="1200" dirty="0"/>
              <a:t>d</a:t>
            </a:r>
            <a:r>
              <a:rPr lang="en-US" sz="1200" dirty="0" smtClean="0"/>
              <a:t>.h5</a:t>
            </a:r>
            <a:endParaRPr lang="en-US" sz="1200" dirty="0"/>
          </a:p>
        </p:txBody>
      </p:sp>
      <p:grpSp>
        <p:nvGrpSpPr>
          <p:cNvPr id="171" name="Group 170"/>
          <p:cNvGrpSpPr/>
          <p:nvPr/>
        </p:nvGrpSpPr>
        <p:grpSpPr>
          <a:xfrm>
            <a:off x="5378303" y="3066757"/>
            <a:ext cx="2797408" cy="368300"/>
            <a:chOff x="495258" y="5400976"/>
            <a:chExt cx="2797408" cy="368300"/>
          </a:xfrm>
        </p:grpSpPr>
        <p:grpSp>
          <p:nvGrpSpPr>
            <p:cNvPr id="174" name="Group 173"/>
            <p:cNvGrpSpPr/>
            <p:nvPr/>
          </p:nvGrpSpPr>
          <p:grpSpPr>
            <a:xfrm>
              <a:off x="495258" y="5400976"/>
              <a:ext cx="318459" cy="368300"/>
              <a:chOff x="495258" y="5400976"/>
              <a:chExt cx="318459" cy="368300"/>
            </a:xfrm>
          </p:grpSpPr>
          <p:sp>
            <p:nvSpPr>
              <p:cNvPr id="304" name="Cube 303"/>
              <p:cNvSpPr/>
              <p:nvPr/>
            </p:nvSpPr>
            <p:spPr>
              <a:xfrm>
                <a:off x="495258" y="5400976"/>
                <a:ext cx="97410" cy="368300"/>
              </a:xfrm>
              <a:prstGeom prst="cube">
                <a:avLst/>
              </a:prstGeom>
              <a:solidFill>
                <a:schemeClr val="accent6">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Cube 304"/>
              <p:cNvSpPr/>
              <p:nvPr/>
            </p:nvSpPr>
            <p:spPr>
              <a:xfrm>
                <a:off x="567979" y="5400976"/>
                <a:ext cx="97410" cy="368300"/>
              </a:xfrm>
              <a:prstGeom prst="cube">
                <a:avLst/>
              </a:prstGeom>
              <a:solidFill>
                <a:schemeClr val="accent6">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Cube 305"/>
              <p:cNvSpPr/>
              <p:nvPr/>
            </p:nvSpPr>
            <p:spPr>
              <a:xfrm>
                <a:off x="641122" y="5400976"/>
                <a:ext cx="97410" cy="368300"/>
              </a:xfrm>
              <a:prstGeom prst="cube">
                <a:avLst/>
              </a:prstGeom>
              <a:solidFill>
                <a:schemeClr val="accent6">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Cube 306"/>
              <p:cNvSpPr/>
              <p:nvPr/>
            </p:nvSpPr>
            <p:spPr>
              <a:xfrm>
                <a:off x="716307" y="5400976"/>
                <a:ext cx="97410" cy="368300"/>
              </a:xfrm>
              <a:prstGeom prst="cube">
                <a:avLst/>
              </a:prstGeom>
              <a:solidFill>
                <a:schemeClr val="accent6">
                  <a:lumMod val="7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786237" y="5400976"/>
              <a:ext cx="318459" cy="368300"/>
              <a:chOff x="495258" y="5400976"/>
              <a:chExt cx="318459" cy="368300"/>
            </a:xfrm>
          </p:grpSpPr>
          <p:sp>
            <p:nvSpPr>
              <p:cNvPr id="300" name="Cube 299"/>
              <p:cNvSpPr/>
              <p:nvPr/>
            </p:nvSpPr>
            <p:spPr>
              <a:xfrm>
                <a:off x="495258" y="5400976"/>
                <a:ext cx="97410" cy="368300"/>
              </a:xfrm>
              <a:prstGeom prst="cube">
                <a:avLst/>
              </a:prstGeom>
              <a:solidFill>
                <a:schemeClr val="accent6">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1" name="Cube 300"/>
              <p:cNvSpPr/>
              <p:nvPr/>
            </p:nvSpPr>
            <p:spPr>
              <a:xfrm>
                <a:off x="567979" y="5400976"/>
                <a:ext cx="97410" cy="368300"/>
              </a:xfrm>
              <a:prstGeom prst="cube">
                <a:avLst/>
              </a:prstGeom>
              <a:solidFill>
                <a:schemeClr val="accent6">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Cube 301"/>
              <p:cNvSpPr/>
              <p:nvPr/>
            </p:nvSpPr>
            <p:spPr>
              <a:xfrm>
                <a:off x="641122" y="5400976"/>
                <a:ext cx="97410" cy="368300"/>
              </a:xfrm>
              <a:prstGeom prst="cube">
                <a:avLst/>
              </a:prstGeom>
              <a:solidFill>
                <a:schemeClr val="accent6">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Cube 302"/>
              <p:cNvSpPr/>
              <p:nvPr/>
            </p:nvSpPr>
            <p:spPr>
              <a:xfrm>
                <a:off x="716307" y="5400976"/>
                <a:ext cx="97410" cy="368300"/>
              </a:xfrm>
              <a:prstGeom prst="cube">
                <a:avLst/>
              </a:prstGeom>
              <a:solidFill>
                <a:schemeClr val="accent6">
                  <a:lumMod val="7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6" name="Group 175"/>
            <p:cNvGrpSpPr/>
            <p:nvPr/>
          </p:nvGrpSpPr>
          <p:grpSpPr>
            <a:xfrm>
              <a:off x="1079341" y="5400976"/>
              <a:ext cx="318459" cy="368300"/>
              <a:chOff x="495258" y="5400976"/>
              <a:chExt cx="318459" cy="368300"/>
            </a:xfrm>
          </p:grpSpPr>
          <p:sp>
            <p:nvSpPr>
              <p:cNvPr id="296" name="Cube 295"/>
              <p:cNvSpPr/>
              <p:nvPr/>
            </p:nvSpPr>
            <p:spPr>
              <a:xfrm>
                <a:off x="495258" y="5400976"/>
                <a:ext cx="97410" cy="368300"/>
              </a:xfrm>
              <a:prstGeom prst="cube">
                <a:avLst/>
              </a:prstGeom>
              <a:solidFill>
                <a:schemeClr val="accent6">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Cube 296"/>
              <p:cNvSpPr/>
              <p:nvPr/>
            </p:nvSpPr>
            <p:spPr>
              <a:xfrm>
                <a:off x="567979" y="5400976"/>
                <a:ext cx="97410" cy="368300"/>
              </a:xfrm>
              <a:prstGeom prst="cube">
                <a:avLst/>
              </a:prstGeom>
              <a:solidFill>
                <a:schemeClr val="accent6">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Cube 297"/>
              <p:cNvSpPr/>
              <p:nvPr/>
            </p:nvSpPr>
            <p:spPr>
              <a:xfrm>
                <a:off x="641122" y="5400976"/>
                <a:ext cx="97410" cy="368300"/>
              </a:xfrm>
              <a:prstGeom prst="cube">
                <a:avLst/>
              </a:prstGeom>
              <a:solidFill>
                <a:schemeClr val="accent6">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Cube 298"/>
              <p:cNvSpPr/>
              <p:nvPr/>
            </p:nvSpPr>
            <p:spPr>
              <a:xfrm>
                <a:off x="716307" y="5400976"/>
                <a:ext cx="97410" cy="368300"/>
              </a:xfrm>
              <a:prstGeom prst="cube">
                <a:avLst/>
              </a:prstGeom>
              <a:solidFill>
                <a:schemeClr val="accent6">
                  <a:lumMod val="7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7" name="Group 176"/>
            <p:cNvGrpSpPr/>
            <p:nvPr/>
          </p:nvGrpSpPr>
          <p:grpSpPr>
            <a:xfrm>
              <a:off x="1363201" y="5400976"/>
              <a:ext cx="318459" cy="368300"/>
              <a:chOff x="495258" y="5400976"/>
              <a:chExt cx="318459" cy="368300"/>
            </a:xfrm>
          </p:grpSpPr>
          <p:sp>
            <p:nvSpPr>
              <p:cNvPr id="209" name="Cube 208"/>
              <p:cNvSpPr/>
              <p:nvPr/>
            </p:nvSpPr>
            <p:spPr>
              <a:xfrm>
                <a:off x="495258" y="5400976"/>
                <a:ext cx="97410" cy="368300"/>
              </a:xfrm>
              <a:prstGeom prst="cube">
                <a:avLst/>
              </a:prstGeom>
              <a:solidFill>
                <a:schemeClr val="accent6">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Cube 292"/>
              <p:cNvSpPr/>
              <p:nvPr/>
            </p:nvSpPr>
            <p:spPr>
              <a:xfrm>
                <a:off x="567979" y="5400976"/>
                <a:ext cx="97410" cy="368300"/>
              </a:xfrm>
              <a:prstGeom prst="cube">
                <a:avLst/>
              </a:prstGeom>
              <a:solidFill>
                <a:schemeClr val="accent6">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Cube 293"/>
              <p:cNvSpPr/>
              <p:nvPr/>
            </p:nvSpPr>
            <p:spPr>
              <a:xfrm>
                <a:off x="641122" y="5400976"/>
                <a:ext cx="97410" cy="368300"/>
              </a:xfrm>
              <a:prstGeom prst="cube">
                <a:avLst/>
              </a:prstGeom>
              <a:solidFill>
                <a:schemeClr val="accent6">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Cube 294"/>
              <p:cNvSpPr/>
              <p:nvPr/>
            </p:nvSpPr>
            <p:spPr>
              <a:xfrm>
                <a:off x="716307" y="5400976"/>
                <a:ext cx="97410" cy="368300"/>
              </a:xfrm>
              <a:prstGeom prst="cube">
                <a:avLst/>
              </a:prstGeom>
              <a:solidFill>
                <a:schemeClr val="accent6">
                  <a:lumMod val="7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8" name="Group 177"/>
            <p:cNvGrpSpPr/>
            <p:nvPr/>
          </p:nvGrpSpPr>
          <p:grpSpPr>
            <a:xfrm>
              <a:off x="2471558" y="5400976"/>
              <a:ext cx="318459" cy="368300"/>
              <a:chOff x="495258" y="5400976"/>
              <a:chExt cx="318459" cy="368300"/>
            </a:xfrm>
          </p:grpSpPr>
          <p:sp>
            <p:nvSpPr>
              <p:cNvPr id="185" name="Cube 184"/>
              <p:cNvSpPr/>
              <p:nvPr/>
            </p:nvSpPr>
            <p:spPr>
              <a:xfrm>
                <a:off x="495258" y="5400976"/>
                <a:ext cx="97410" cy="368300"/>
              </a:xfrm>
              <a:prstGeom prst="cube">
                <a:avLst/>
              </a:prstGeom>
              <a:solidFill>
                <a:schemeClr val="accent6">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Cube 185"/>
              <p:cNvSpPr/>
              <p:nvPr/>
            </p:nvSpPr>
            <p:spPr>
              <a:xfrm>
                <a:off x="567979" y="5400976"/>
                <a:ext cx="97410" cy="368300"/>
              </a:xfrm>
              <a:prstGeom prst="cube">
                <a:avLst/>
              </a:prstGeom>
              <a:solidFill>
                <a:schemeClr val="accent6">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Cube 186"/>
              <p:cNvSpPr/>
              <p:nvPr/>
            </p:nvSpPr>
            <p:spPr>
              <a:xfrm>
                <a:off x="641122" y="5400976"/>
                <a:ext cx="97410" cy="368300"/>
              </a:xfrm>
              <a:prstGeom prst="cube">
                <a:avLst/>
              </a:prstGeom>
              <a:solidFill>
                <a:schemeClr val="accent6">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Cube 187"/>
              <p:cNvSpPr/>
              <p:nvPr/>
            </p:nvSpPr>
            <p:spPr>
              <a:xfrm>
                <a:off x="716307" y="5400976"/>
                <a:ext cx="97410" cy="368300"/>
              </a:xfrm>
              <a:prstGeom prst="cube">
                <a:avLst/>
              </a:prstGeom>
              <a:solidFill>
                <a:schemeClr val="accent6">
                  <a:lumMod val="7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79" name="Straight Connector 178"/>
            <p:cNvCxnSpPr/>
            <p:nvPr/>
          </p:nvCxnSpPr>
          <p:spPr>
            <a:xfrm>
              <a:off x="2804269" y="5407603"/>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2790017" y="5738619"/>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2772527" y="5769264"/>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772527" y="5441192"/>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a:endCxn id="185" idx="3"/>
            </p:cNvCxnSpPr>
            <p:nvPr/>
          </p:nvCxnSpPr>
          <p:spPr>
            <a:xfrm>
              <a:off x="1670549" y="5769252"/>
              <a:ext cx="837538" cy="24"/>
            </a:xfrm>
            <a:prstGeom prst="line">
              <a:avLst/>
            </a:prstGeom>
            <a:ln w="9525">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a:endCxn id="185" idx="1"/>
            </p:cNvCxnSpPr>
            <p:nvPr/>
          </p:nvCxnSpPr>
          <p:spPr>
            <a:xfrm flipV="1">
              <a:off x="1662278" y="5425329"/>
              <a:ext cx="845809" cy="3139"/>
            </a:xfrm>
            <a:prstGeom prst="line">
              <a:avLst/>
            </a:prstGeom>
            <a:ln w="9525">
              <a:prstDash val="dash"/>
            </a:ln>
          </p:spPr>
          <p:style>
            <a:lnRef idx="2">
              <a:schemeClr val="accent1"/>
            </a:lnRef>
            <a:fillRef idx="0">
              <a:schemeClr val="accent1"/>
            </a:fillRef>
            <a:effectRef idx="1">
              <a:schemeClr val="accent1"/>
            </a:effectRef>
            <a:fontRef idx="minor">
              <a:schemeClr val="tx1"/>
            </a:fontRef>
          </p:style>
        </p:cxnSp>
      </p:grpSp>
      <p:sp>
        <p:nvSpPr>
          <p:cNvPr id="172" name="TextBox 171"/>
          <p:cNvSpPr txBox="1"/>
          <p:nvPr/>
        </p:nvSpPr>
        <p:spPr>
          <a:xfrm>
            <a:off x="5029200" y="2667000"/>
            <a:ext cx="3712976" cy="276999"/>
          </a:xfrm>
          <a:prstGeom prst="rect">
            <a:avLst/>
          </a:prstGeom>
          <a:noFill/>
        </p:spPr>
        <p:txBody>
          <a:bodyPr wrap="none" rtlCol="0">
            <a:spAutoFit/>
          </a:bodyPr>
          <a:lstStyle/>
          <a:p>
            <a:r>
              <a:rPr lang="en-US" sz="1200" dirty="0" smtClean="0"/>
              <a:t>Virtual Dataset VDS has images </a:t>
            </a:r>
            <a:r>
              <a:rPr lang="en-US" sz="1200" i="1" dirty="0" smtClean="0"/>
              <a:t>A</a:t>
            </a:r>
            <a:r>
              <a:rPr lang="en-US" sz="1200" dirty="0" smtClean="0"/>
              <a:t>, </a:t>
            </a:r>
            <a:r>
              <a:rPr lang="en-US" sz="1200" i="1" dirty="0" smtClean="0"/>
              <a:t>B, C and D</a:t>
            </a:r>
            <a:r>
              <a:rPr lang="en-US" sz="1200" dirty="0" smtClean="0"/>
              <a:t> interleaved</a:t>
            </a:r>
            <a:endParaRPr lang="en-US" sz="1200" dirty="0"/>
          </a:p>
        </p:txBody>
      </p:sp>
      <p:sp>
        <p:nvSpPr>
          <p:cNvPr id="173" name="TextBox 172"/>
          <p:cNvSpPr txBox="1"/>
          <p:nvPr/>
        </p:nvSpPr>
        <p:spPr>
          <a:xfrm>
            <a:off x="6547200" y="3472790"/>
            <a:ext cx="820770" cy="276999"/>
          </a:xfrm>
          <a:prstGeom prst="rect">
            <a:avLst/>
          </a:prstGeom>
          <a:noFill/>
        </p:spPr>
        <p:txBody>
          <a:bodyPr wrap="none" rtlCol="0">
            <a:spAutoFit/>
          </a:bodyPr>
          <a:lstStyle/>
          <a:p>
            <a:r>
              <a:rPr lang="en-US" sz="1200" dirty="0" smtClean="0"/>
              <a:t>VDS.h5</a:t>
            </a:r>
            <a:endParaRPr lang="en-US" sz="1200" dirty="0"/>
          </a:p>
        </p:txBody>
      </p:sp>
      <p:sp>
        <p:nvSpPr>
          <p:cNvPr id="110" name="TextBox 109"/>
          <p:cNvSpPr txBox="1"/>
          <p:nvPr/>
        </p:nvSpPr>
        <p:spPr>
          <a:xfrm>
            <a:off x="3433592" y="4904625"/>
            <a:ext cx="790451" cy="276999"/>
          </a:xfrm>
          <a:prstGeom prst="rect">
            <a:avLst/>
          </a:prstGeom>
          <a:noFill/>
        </p:spPr>
        <p:txBody>
          <a:bodyPr wrap="none" rtlCol="0">
            <a:spAutoFit/>
          </a:bodyPr>
          <a:lstStyle/>
          <a:p>
            <a:r>
              <a:rPr lang="en-US" sz="1200" dirty="0" smtClean="0"/>
              <a:t>Dataset B</a:t>
            </a:r>
            <a:endParaRPr lang="en-US" sz="1200" dirty="0"/>
          </a:p>
        </p:txBody>
      </p:sp>
      <p:sp>
        <p:nvSpPr>
          <p:cNvPr id="111" name="TextBox 110"/>
          <p:cNvSpPr txBox="1"/>
          <p:nvPr/>
        </p:nvSpPr>
        <p:spPr>
          <a:xfrm>
            <a:off x="4995274" y="4904625"/>
            <a:ext cx="783463" cy="276999"/>
          </a:xfrm>
          <a:prstGeom prst="rect">
            <a:avLst/>
          </a:prstGeom>
          <a:noFill/>
        </p:spPr>
        <p:txBody>
          <a:bodyPr wrap="none" rtlCol="0">
            <a:spAutoFit/>
          </a:bodyPr>
          <a:lstStyle/>
          <a:p>
            <a:r>
              <a:rPr lang="en-US" sz="1200" dirty="0" smtClean="0"/>
              <a:t>Dataset C</a:t>
            </a:r>
            <a:endParaRPr lang="en-US" sz="1200" dirty="0"/>
          </a:p>
        </p:txBody>
      </p:sp>
      <p:sp>
        <p:nvSpPr>
          <p:cNvPr id="112" name="TextBox 111"/>
          <p:cNvSpPr txBox="1"/>
          <p:nvPr/>
        </p:nvSpPr>
        <p:spPr>
          <a:xfrm>
            <a:off x="6452682" y="4904588"/>
            <a:ext cx="790451" cy="276999"/>
          </a:xfrm>
          <a:prstGeom prst="rect">
            <a:avLst/>
          </a:prstGeom>
          <a:noFill/>
        </p:spPr>
        <p:txBody>
          <a:bodyPr wrap="none" rtlCol="0">
            <a:spAutoFit/>
          </a:bodyPr>
          <a:lstStyle/>
          <a:p>
            <a:r>
              <a:rPr lang="en-US" sz="1200" dirty="0" smtClean="0"/>
              <a:t>Dataset D</a:t>
            </a:r>
            <a:endParaRPr lang="en-US" sz="1200" dirty="0"/>
          </a:p>
        </p:txBody>
      </p:sp>
      <p:sp>
        <p:nvSpPr>
          <p:cNvPr id="113" name="TextBox 112"/>
          <p:cNvSpPr txBox="1"/>
          <p:nvPr/>
        </p:nvSpPr>
        <p:spPr>
          <a:xfrm>
            <a:off x="2006016" y="5268738"/>
            <a:ext cx="309650" cy="276999"/>
          </a:xfrm>
          <a:prstGeom prst="rect">
            <a:avLst/>
          </a:prstGeom>
          <a:noFill/>
        </p:spPr>
        <p:txBody>
          <a:bodyPr wrap="none" rtlCol="0">
            <a:spAutoFit/>
          </a:bodyPr>
          <a:lstStyle/>
          <a:p>
            <a:r>
              <a:rPr lang="en-US" sz="1200" i="1" dirty="0" smtClean="0"/>
              <a:t>A</a:t>
            </a:r>
            <a:endParaRPr lang="en-US" sz="1200" i="1" dirty="0"/>
          </a:p>
        </p:txBody>
      </p:sp>
      <p:sp>
        <p:nvSpPr>
          <p:cNvPr id="114" name="TextBox 113"/>
          <p:cNvSpPr txBox="1"/>
          <p:nvPr/>
        </p:nvSpPr>
        <p:spPr>
          <a:xfrm>
            <a:off x="1878582" y="4032730"/>
            <a:ext cx="309650" cy="276999"/>
          </a:xfrm>
          <a:prstGeom prst="rect">
            <a:avLst/>
          </a:prstGeom>
          <a:noFill/>
        </p:spPr>
        <p:txBody>
          <a:bodyPr wrap="none" rtlCol="0">
            <a:spAutoFit/>
          </a:bodyPr>
          <a:lstStyle/>
          <a:p>
            <a:r>
              <a:rPr lang="en-US" sz="1200" i="1" dirty="0" smtClean="0"/>
              <a:t>A</a:t>
            </a:r>
            <a:endParaRPr lang="en-US" sz="1200" i="1" dirty="0"/>
          </a:p>
        </p:txBody>
      </p:sp>
      <p:sp>
        <p:nvSpPr>
          <p:cNvPr id="115" name="TextBox 114"/>
          <p:cNvSpPr txBox="1"/>
          <p:nvPr/>
        </p:nvSpPr>
        <p:spPr>
          <a:xfrm>
            <a:off x="2060412" y="3887530"/>
            <a:ext cx="304315" cy="276999"/>
          </a:xfrm>
          <a:prstGeom prst="rect">
            <a:avLst/>
          </a:prstGeom>
          <a:noFill/>
        </p:spPr>
        <p:txBody>
          <a:bodyPr wrap="none" rtlCol="0">
            <a:spAutoFit/>
          </a:bodyPr>
          <a:lstStyle/>
          <a:p>
            <a:r>
              <a:rPr lang="en-US" sz="1200" i="1" dirty="0" smtClean="0"/>
              <a:t>B</a:t>
            </a:r>
            <a:endParaRPr lang="en-US" sz="1200" i="1" dirty="0"/>
          </a:p>
        </p:txBody>
      </p:sp>
      <p:sp>
        <p:nvSpPr>
          <p:cNvPr id="116" name="TextBox 115"/>
          <p:cNvSpPr txBox="1"/>
          <p:nvPr/>
        </p:nvSpPr>
        <p:spPr>
          <a:xfrm>
            <a:off x="2223869" y="3749030"/>
            <a:ext cx="301009" cy="276999"/>
          </a:xfrm>
          <a:prstGeom prst="rect">
            <a:avLst/>
          </a:prstGeom>
          <a:noFill/>
        </p:spPr>
        <p:txBody>
          <a:bodyPr wrap="none" rtlCol="0">
            <a:spAutoFit/>
          </a:bodyPr>
          <a:lstStyle/>
          <a:p>
            <a:r>
              <a:rPr lang="en-US" sz="1200" i="1" dirty="0" smtClean="0"/>
              <a:t>C</a:t>
            </a:r>
            <a:endParaRPr lang="en-US" sz="1200" i="1" dirty="0"/>
          </a:p>
        </p:txBody>
      </p:sp>
      <p:sp>
        <p:nvSpPr>
          <p:cNvPr id="117" name="TextBox 116"/>
          <p:cNvSpPr txBox="1"/>
          <p:nvPr/>
        </p:nvSpPr>
        <p:spPr>
          <a:xfrm>
            <a:off x="2378524" y="3635296"/>
            <a:ext cx="315286" cy="276999"/>
          </a:xfrm>
          <a:prstGeom prst="rect">
            <a:avLst/>
          </a:prstGeom>
          <a:noFill/>
        </p:spPr>
        <p:txBody>
          <a:bodyPr wrap="none" rtlCol="0">
            <a:spAutoFit/>
          </a:bodyPr>
          <a:lstStyle/>
          <a:p>
            <a:r>
              <a:rPr lang="en-US" sz="1200" i="1" dirty="0" smtClean="0"/>
              <a:t>D</a:t>
            </a:r>
            <a:endParaRPr lang="en-US" sz="1200" i="1" dirty="0"/>
          </a:p>
        </p:txBody>
      </p:sp>
      <p:sp>
        <p:nvSpPr>
          <p:cNvPr id="118" name="TextBox 117"/>
          <p:cNvSpPr txBox="1"/>
          <p:nvPr/>
        </p:nvSpPr>
        <p:spPr>
          <a:xfrm>
            <a:off x="2513903" y="3540399"/>
            <a:ext cx="375339" cy="276999"/>
          </a:xfrm>
          <a:prstGeom prst="rect">
            <a:avLst/>
          </a:prstGeom>
          <a:noFill/>
        </p:spPr>
        <p:txBody>
          <a:bodyPr wrap="square" rtlCol="0">
            <a:spAutoFit/>
          </a:bodyPr>
          <a:lstStyle/>
          <a:p>
            <a:r>
              <a:rPr lang="en-US" sz="1200" i="1" dirty="0" smtClean="0"/>
              <a:t>A</a:t>
            </a:r>
            <a:endParaRPr lang="en-US" sz="1200" i="1" dirty="0"/>
          </a:p>
        </p:txBody>
      </p:sp>
      <p:sp>
        <p:nvSpPr>
          <p:cNvPr id="119" name="TextBox 118"/>
          <p:cNvSpPr txBox="1"/>
          <p:nvPr/>
        </p:nvSpPr>
        <p:spPr>
          <a:xfrm>
            <a:off x="3068711" y="3032894"/>
            <a:ext cx="309650" cy="276999"/>
          </a:xfrm>
          <a:prstGeom prst="rect">
            <a:avLst/>
          </a:prstGeom>
          <a:noFill/>
        </p:spPr>
        <p:txBody>
          <a:bodyPr wrap="none" rtlCol="0">
            <a:spAutoFit/>
          </a:bodyPr>
          <a:lstStyle/>
          <a:p>
            <a:r>
              <a:rPr lang="en-US" sz="1200" i="1" dirty="0" smtClean="0"/>
              <a:t>A</a:t>
            </a:r>
            <a:endParaRPr lang="en-US" sz="1200" i="1" dirty="0"/>
          </a:p>
        </p:txBody>
      </p:sp>
      <p:sp>
        <p:nvSpPr>
          <p:cNvPr id="120" name="TextBox 119"/>
          <p:cNvSpPr txBox="1"/>
          <p:nvPr/>
        </p:nvSpPr>
        <p:spPr>
          <a:xfrm>
            <a:off x="3463308" y="2657029"/>
            <a:ext cx="309650" cy="276999"/>
          </a:xfrm>
          <a:prstGeom prst="rect">
            <a:avLst/>
          </a:prstGeom>
          <a:noFill/>
        </p:spPr>
        <p:txBody>
          <a:bodyPr wrap="none" rtlCol="0">
            <a:spAutoFit/>
          </a:bodyPr>
          <a:lstStyle/>
          <a:p>
            <a:r>
              <a:rPr lang="en-US" sz="1200" i="1" dirty="0" smtClean="0"/>
              <a:t>A</a:t>
            </a:r>
            <a:endParaRPr lang="en-US" sz="1200" i="1" dirty="0"/>
          </a:p>
        </p:txBody>
      </p:sp>
      <p:sp>
        <p:nvSpPr>
          <p:cNvPr id="121" name="TextBox 120"/>
          <p:cNvSpPr txBox="1"/>
          <p:nvPr/>
        </p:nvSpPr>
        <p:spPr>
          <a:xfrm>
            <a:off x="4387775" y="1680431"/>
            <a:ext cx="301009" cy="276999"/>
          </a:xfrm>
          <a:prstGeom prst="rect">
            <a:avLst/>
          </a:prstGeom>
          <a:noFill/>
        </p:spPr>
        <p:txBody>
          <a:bodyPr wrap="none" rtlCol="0">
            <a:spAutoFit/>
          </a:bodyPr>
          <a:lstStyle/>
          <a:p>
            <a:r>
              <a:rPr lang="en-US" sz="1200" i="1" dirty="0" smtClean="0"/>
              <a:t>C</a:t>
            </a:r>
            <a:endParaRPr lang="en-US" sz="1200" i="1" dirty="0"/>
          </a:p>
        </p:txBody>
      </p:sp>
      <p:sp>
        <p:nvSpPr>
          <p:cNvPr id="122" name="TextBox 121"/>
          <p:cNvSpPr txBox="1"/>
          <p:nvPr/>
        </p:nvSpPr>
        <p:spPr>
          <a:xfrm>
            <a:off x="4540175" y="1569596"/>
            <a:ext cx="315286" cy="276999"/>
          </a:xfrm>
          <a:prstGeom prst="rect">
            <a:avLst/>
          </a:prstGeom>
          <a:noFill/>
        </p:spPr>
        <p:txBody>
          <a:bodyPr wrap="none" rtlCol="0">
            <a:spAutoFit/>
          </a:bodyPr>
          <a:lstStyle/>
          <a:p>
            <a:r>
              <a:rPr lang="en-US" sz="1200" i="1" dirty="0" smtClean="0"/>
              <a:t>D</a:t>
            </a:r>
            <a:endParaRPr lang="en-US" sz="1200" i="1" dirty="0"/>
          </a:p>
        </p:txBody>
      </p:sp>
      <p:sp>
        <p:nvSpPr>
          <p:cNvPr id="123" name="TextBox 122"/>
          <p:cNvSpPr txBox="1"/>
          <p:nvPr/>
        </p:nvSpPr>
        <p:spPr>
          <a:xfrm>
            <a:off x="4136249" y="1932664"/>
            <a:ext cx="309650" cy="276999"/>
          </a:xfrm>
          <a:prstGeom prst="rect">
            <a:avLst/>
          </a:prstGeom>
          <a:noFill/>
        </p:spPr>
        <p:txBody>
          <a:bodyPr wrap="none" rtlCol="0">
            <a:spAutoFit/>
          </a:bodyPr>
          <a:lstStyle/>
          <a:p>
            <a:r>
              <a:rPr lang="en-US" sz="1200" i="1" dirty="0" smtClean="0"/>
              <a:t>A</a:t>
            </a:r>
            <a:endParaRPr lang="en-US" sz="1200" i="1" dirty="0"/>
          </a:p>
        </p:txBody>
      </p:sp>
      <p:sp>
        <p:nvSpPr>
          <p:cNvPr id="124" name="TextBox 123"/>
          <p:cNvSpPr txBox="1"/>
          <p:nvPr/>
        </p:nvSpPr>
        <p:spPr>
          <a:xfrm>
            <a:off x="4278103" y="1825631"/>
            <a:ext cx="304315" cy="276999"/>
          </a:xfrm>
          <a:prstGeom prst="rect">
            <a:avLst/>
          </a:prstGeom>
          <a:noFill/>
        </p:spPr>
        <p:txBody>
          <a:bodyPr wrap="none" rtlCol="0">
            <a:spAutoFit/>
          </a:bodyPr>
          <a:lstStyle/>
          <a:p>
            <a:r>
              <a:rPr lang="en-US" sz="1200" i="1" dirty="0" smtClean="0"/>
              <a:t>B</a:t>
            </a:r>
            <a:endParaRPr lang="en-US" sz="1200" i="1" dirty="0"/>
          </a:p>
        </p:txBody>
      </p:sp>
      <p:sp>
        <p:nvSpPr>
          <p:cNvPr id="125" name="TextBox 124"/>
          <p:cNvSpPr txBox="1"/>
          <p:nvPr/>
        </p:nvSpPr>
        <p:spPr>
          <a:xfrm>
            <a:off x="2618679" y="3472031"/>
            <a:ext cx="301091" cy="276999"/>
          </a:xfrm>
          <a:prstGeom prst="rect">
            <a:avLst/>
          </a:prstGeom>
          <a:noFill/>
        </p:spPr>
        <p:txBody>
          <a:bodyPr wrap="square" rtlCol="0">
            <a:spAutoFit/>
          </a:bodyPr>
          <a:lstStyle/>
          <a:p>
            <a:r>
              <a:rPr lang="en-US" sz="1200" i="1" dirty="0" smtClean="0"/>
              <a:t>B</a:t>
            </a:r>
            <a:endParaRPr lang="en-US" sz="1200" i="1" dirty="0"/>
          </a:p>
        </p:txBody>
      </p:sp>
      <p:sp>
        <p:nvSpPr>
          <p:cNvPr id="126" name="TextBox 125"/>
          <p:cNvSpPr txBox="1"/>
          <p:nvPr/>
        </p:nvSpPr>
        <p:spPr>
          <a:xfrm>
            <a:off x="3187618" y="2937997"/>
            <a:ext cx="301091" cy="276999"/>
          </a:xfrm>
          <a:prstGeom prst="rect">
            <a:avLst/>
          </a:prstGeom>
          <a:noFill/>
        </p:spPr>
        <p:txBody>
          <a:bodyPr wrap="square" rtlCol="0">
            <a:spAutoFit/>
          </a:bodyPr>
          <a:lstStyle/>
          <a:p>
            <a:r>
              <a:rPr lang="en-US" sz="1200" i="1" dirty="0" smtClean="0"/>
              <a:t>B</a:t>
            </a:r>
            <a:endParaRPr lang="en-US" sz="1200" i="1" dirty="0"/>
          </a:p>
        </p:txBody>
      </p:sp>
      <p:sp>
        <p:nvSpPr>
          <p:cNvPr id="127" name="TextBox 126"/>
          <p:cNvSpPr txBox="1"/>
          <p:nvPr/>
        </p:nvSpPr>
        <p:spPr>
          <a:xfrm>
            <a:off x="3559441" y="2581132"/>
            <a:ext cx="301091" cy="276999"/>
          </a:xfrm>
          <a:prstGeom prst="rect">
            <a:avLst/>
          </a:prstGeom>
          <a:noFill/>
        </p:spPr>
        <p:txBody>
          <a:bodyPr wrap="square" rtlCol="0">
            <a:spAutoFit/>
          </a:bodyPr>
          <a:lstStyle/>
          <a:p>
            <a:r>
              <a:rPr lang="en-US" sz="1200" i="1" dirty="0" smtClean="0"/>
              <a:t>B</a:t>
            </a:r>
            <a:endParaRPr lang="en-US" sz="1200" i="1" dirty="0"/>
          </a:p>
        </p:txBody>
      </p:sp>
      <p:sp>
        <p:nvSpPr>
          <p:cNvPr id="128" name="TextBox 127"/>
          <p:cNvSpPr txBox="1"/>
          <p:nvPr/>
        </p:nvSpPr>
        <p:spPr>
          <a:xfrm>
            <a:off x="2755141" y="3326394"/>
            <a:ext cx="301009" cy="276999"/>
          </a:xfrm>
          <a:prstGeom prst="rect">
            <a:avLst/>
          </a:prstGeom>
          <a:noFill/>
        </p:spPr>
        <p:txBody>
          <a:bodyPr wrap="none" rtlCol="0">
            <a:spAutoFit/>
          </a:bodyPr>
          <a:lstStyle/>
          <a:p>
            <a:r>
              <a:rPr lang="en-US" sz="1200" i="1" dirty="0" smtClean="0"/>
              <a:t>C</a:t>
            </a:r>
            <a:endParaRPr lang="en-US" sz="1200" i="1" dirty="0"/>
          </a:p>
        </p:txBody>
      </p:sp>
      <p:sp>
        <p:nvSpPr>
          <p:cNvPr id="129" name="TextBox 128"/>
          <p:cNvSpPr txBox="1"/>
          <p:nvPr/>
        </p:nvSpPr>
        <p:spPr>
          <a:xfrm>
            <a:off x="3665650" y="2468597"/>
            <a:ext cx="301009" cy="276999"/>
          </a:xfrm>
          <a:prstGeom prst="rect">
            <a:avLst/>
          </a:prstGeom>
          <a:noFill/>
        </p:spPr>
        <p:txBody>
          <a:bodyPr wrap="none" rtlCol="0">
            <a:spAutoFit/>
          </a:bodyPr>
          <a:lstStyle/>
          <a:p>
            <a:r>
              <a:rPr lang="en-US" sz="1200" i="1" dirty="0" smtClean="0"/>
              <a:t>C</a:t>
            </a:r>
            <a:endParaRPr lang="en-US" sz="1200" i="1" dirty="0"/>
          </a:p>
        </p:txBody>
      </p:sp>
      <p:sp>
        <p:nvSpPr>
          <p:cNvPr id="130" name="TextBox 129"/>
          <p:cNvSpPr txBox="1"/>
          <p:nvPr/>
        </p:nvSpPr>
        <p:spPr>
          <a:xfrm>
            <a:off x="2889242" y="3171393"/>
            <a:ext cx="315286" cy="276999"/>
          </a:xfrm>
          <a:prstGeom prst="rect">
            <a:avLst/>
          </a:prstGeom>
          <a:noFill/>
        </p:spPr>
        <p:txBody>
          <a:bodyPr wrap="none" rtlCol="0">
            <a:spAutoFit/>
          </a:bodyPr>
          <a:lstStyle/>
          <a:p>
            <a:r>
              <a:rPr lang="en-US" sz="1200" i="1" dirty="0" smtClean="0"/>
              <a:t>D</a:t>
            </a:r>
            <a:endParaRPr lang="en-US" sz="1200" i="1" dirty="0"/>
          </a:p>
        </p:txBody>
      </p:sp>
      <p:sp>
        <p:nvSpPr>
          <p:cNvPr id="131" name="TextBox 130"/>
          <p:cNvSpPr txBox="1"/>
          <p:nvPr/>
        </p:nvSpPr>
        <p:spPr>
          <a:xfrm>
            <a:off x="3367322" y="2774662"/>
            <a:ext cx="315286" cy="276999"/>
          </a:xfrm>
          <a:prstGeom prst="rect">
            <a:avLst/>
          </a:prstGeom>
          <a:noFill/>
        </p:spPr>
        <p:txBody>
          <a:bodyPr wrap="none" rtlCol="0">
            <a:spAutoFit/>
          </a:bodyPr>
          <a:lstStyle/>
          <a:p>
            <a:r>
              <a:rPr lang="en-US" sz="1200" i="1" dirty="0" smtClean="0"/>
              <a:t>D</a:t>
            </a:r>
            <a:endParaRPr lang="en-US" sz="1200" i="1" dirty="0"/>
          </a:p>
        </p:txBody>
      </p:sp>
      <p:sp>
        <p:nvSpPr>
          <p:cNvPr id="132" name="TextBox 131"/>
          <p:cNvSpPr txBox="1"/>
          <p:nvPr/>
        </p:nvSpPr>
        <p:spPr>
          <a:xfrm>
            <a:off x="3283833" y="2868993"/>
            <a:ext cx="301009" cy="276999"/>
          </a:xfrm>
          <a:prstGeom prst="rect">
            <a:avLst/>
          </a:prstGeom>
          <a:noFill/>
        </p:spPr>
        <p:txBody>
          <a:bodyPr wrap="none" rtlCol="0">
            <a:spAutoFit/>
          </a:bodyPr>
          <a:lstStyle/>
          <a:p>
            <a:r>
              <a:rPr lang="en-US" sz="1200" i="1" dirty="0" smtClean="0"/>
              <a:t>C</a:t>
            </a:r>
            <a:endParaRPr lang="en-US" sz="1200" i="1" dirty="0"/>
          </a:p>
        </p:txBody>
      </p:sp>
      <p:sp>
        <p:nvSpPr>
          <p:cNvPr id="133" name="TextBox 132"/>
          <p:cNvSpPr txBox="1"/>
          <p:nvPr/>
        </p:nvSpPr>
        <p:spPr>
          <a:xfrm>
            <a:off x="1376745" y="3660644"/>
            <a:ext cx="288210" cy="276999"/>
          </a:xfrm>
          <a:prstGeom prst="rect">
            <a:avLst/>
          </a:prstGeom>
          <a:noFill/>
        </p:spPr>
        <p:txBody>
          <a:bodyPr wrap="none" rtlCol="0">
            <a:spAutoFit/>
          </a:bodyPr>
          <a:lstStyle/>
          <a:p>
            <a:r>
              <a:rPr lang="en-US" sz="1200" dirty="0" smtClean="0"/>
              <a:t>t</a:t>
            </a:r>
            <a:r>
              <a:rPr lang="en-US" sz="1200" baseline="-25000" dirty="0" smtClean="0"/>
              <a:t>1</a:t>
            </a:r>
            <a:endParaRPr lang="en-US" sz="1200" dirty="0"/>
          </a:p>
        </p:txBody>
      </p:sp>
      <p:sp>
        <p:nvSpPr>
          <p:cNvPr id="134" name="TextBox 133"/>
          <p:cNvSpPr txBox="1"/>
          <p:nvPr/>
        </p:nvSpPr>
        <p:spPr>
          <a:xfrm>
            <a:off x="1529145" y="3517459"/>
            <a:ext cx="288210" cy="276999"/>
          </a:xfrm>
          <a:prstGeom prst="rect">
            <a:avLst/>
          </a:prstGeom>
          <a:noFill/>
        </p:spPr>
        <p:txBody>
          <a:bodyPr wrap="none" rtlCol="0">
            <a:spAutoFit/>
          </a:bodyPr>
          <a:lstStyle/>
          <a:p>
            <a:r>
              <a:rPr lang="en-US" sz="1200" dirty="0" smtClean="0"/>
              <a:t>t</a:t>
            </a:r>
            <a:r>
              <a:rPr lang="en-US" sz="1200" baseline="-25000" dirty="0"/>
              <a:t>2</a:t>
            </a:r>
            <a:endParaRPr lang="en-US" sz="1200" dirty="0"/>
          </a:p>
        </p:txBody>
      </p:sp>
      <p:sp>
        <p:nvSpPr>
          <p:cNvPr id="135" name="TextBox 134"/>
          <p:cNvSpPr txBox="1"/>
          <p:nvPr/>
        </p:nvSpPr>
        <p:spPr>
          <a:xfrm>
            <a:off x="1694731" y="3372846"/>
            <a:ext cx="288210" cy="276999"/>
          </a:xfrm>
          <a:prstGeom prst="rect">
            <a:avLst/>
          </a:prstGeom>
          <a:noFill/>
        </p:spPr>
        <p:txBody>
          <a:bodyPr wrap="none" rtlCol="0">
            <a:spAutoFit/>
          </a:bodyPr>
          <a:lstStyle/>
          <a:p>
            <a:r>
              <a:rPr lang="en-US" sz="1200" dirty="0" smtClean="0"/>
              <a:t>t</a:t>
            </a:r>
            <a:r>
              <a:rPr lang="en-US" sz="1200" baseline="-25000" dirty="0" smtClean="0"/>
              <a:t>3</a:t>
            </a:r>
            <a:endParaRPr lang="en-US" sz="1200" dirty="0"/>
          </a:p>
        </p:txBody>
      </p:sp>
      <p:sp>
        <p:nvSpPr>
          <p:cNvPr id="136" name="TextBox 135"/>
          <p:cNvSpPr txBox="1"/>
          <p:nvPr/>
        </p:nvSpPr>
        <p:spPr>
          <a:xfrm>
            <a:off x="1872871" y="3243495"/>
            <a:ext cx="288210" cy="276999"/>
          </a:xfrm>
          <a:prstGeom prst="rect">
            <a:avLst/>
          </a:prstGeom>
          <a:noFill/>
        </p:spPr>
        <p:txBody>
          <a:bodyPr wrap="none" rtlCol="0">
            <a:spAutoFit/>
          </a:bodyPr>
          <a:lstStyle/>
          <a:p>
            <a:r>
              <a:rPr lang="en-US" sz="1200" dirty="0" smtClean="0"/>
              <a:t>t</a:t>
            </a:r>
            <a:r>
              <a:rPr lang="en-US" sz="1200" baseline="-25000" dirty="0"/>
              <a:t>4</a:t>
            </a:r>
            <a:endParaRPr lang="en-US" sz="1200" dirty="0"/>
          </a:p>
        </p:txBody>
      </p:sp>
      <p:sp>
        <p:nvSpPr>
          <p:cNvPr id="137" name="TextBox 136"/>
          <p:cNvSpPr txBox="1"/>
          <p:nvPr/>
        </p:nvSpPr>
        <p:spPr>
          <a:xfrm>
            <a:off x="2567330" y="2522501"/>
            <a:ext cx="441146" cy="276999"/>
          </a:xfrm>
          <a:prstGeom prst="rect">
            <a:avLst/>
          </a:prstGeom>
          <a:noFill/>
        </p:spPr>
        <p:txBody>
          <a:bodyPr wrap="none" rtlCol="0">
            <a:spAutoFit/>
          </a:bodyPr>
          <a:lstStyle/>
          <a:p>
            <a:r>
              <a:rPr lang="en-US" sz="1200" dirty="0"/>
              <a:t>t</a:t>
            </a:r>
            <a:r>
              <a:rPr lang="en-US" sz="1200" baseline="-25000" dirty="0" smtClean="0"/>
              <a:t>3+4k</a:t>
            </a:r>
            <a:endParaRPr lang="en-US" sz="1200" baseline="-25000" dirty="0"/>
          </a:p>
        </p:txBody>
      </p:sp>
      <p:sp>
        <p:nvSpPr>
          <p:cNvPr id="138" name="TextBox 137"/>
          <p:cNvSpPr txBox="1"/>
          <p:nvPr/>
        </p:nvSpPr>
        <p:spPr>
          <a:xfrm>
            <a:off x="3203570" y="3199389"/>
            <a:ext cx="441146" cy="276999"/>
          </a:xfrm>
          <a:prstGeom prst="rect">
            <a:avLst/>
          </a:prstGeom>
          <a:noFill/>
        </p:spPr>
        <p:txBody>
          <a:bodyPr wrap="none" rtlCol="0">
            <a:spAutoFit/>
          </a:bodyPr>
          <a:lstStyle/>
          <a:p>
            <a:r>
              <a:rPr lang="en-US" sz="1200" dirty="0" smtClean="0"/>
              <a:t>t</a:t>
            </a:r>
            <a:r>
              <a:rPr lang="en-US" sz="1200" baseline="-25000" dirty="0"/>
              <a:t>1</a:t>
            </a:r>
            <a:r>
              <a:rPr lang="en-US" sz="1200" baseline="-25000" dirty="0" smtClean="0"/>
              <a:t>+4k</a:t>
            </a:r>
            <a:endParaRPr lang="en-US" sz="1200" baseline="-25000" dirty="0"/>
          </a:p>
        </p:txBody>
      </p:sp>
    </p:spTree>
    <p:extLst>
      <p:ext uri="{BB962C8B-B14F-4D97-AF65-F5344CB8AC3E}">
        <p14:creationId xmlns:p14="http://schemas.microsoft.com/office/powerpoint/2010/main" val="24830944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Requirements</a:t>
            </a:r>
            <a:endParaRPr lang="en-US" dirty="0"/>
          </a:p>
        </p:txBody>
      </p:sp>
      <p:sp>
        <p:nvSpPr>
          <p:cNvPr id="3" name="Date Placeholder 2"/>
          <p:cNvSpPr>
            <a:spLocks noGrp="1"/>
          </p:cNvSpPr>
          <p:nvPr>
            <p:ph type="dt" sz="half" idx="10"/>
          </p:nvPr>
        </p:nvSpPr>
        <p:spPr/>
        <p:txBody>
          <a:bodyPr/>
          <a:lstStyle/>
          <a:p>
            <a:pPr>
              <a:defRPr/>
            </a:pPr>
            <a:fld id="{838953F0-553F-CF46-B583-0DAFD7AE539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17</a:t>
            </a:fld>
            <a:endParaRPr lang="en-US" dirty="0"/>
          </a:p>
        </p:txBody>
      </p:sp>
      <p:sp>
        <p:nvSpPr>
          <p:cNvPr id="5" name="Content Placeholder 4"/>
          <p:cNvSpPr>
            <a:spLocks noGrp="1"/>
          </p:cNvSpPr>
          <p:nvPr>
            <p:ph sz="quarter" idx="13"/>
          </p:nvPr>
        </p:nvSpPr>
        <p:spPr>
          <a:xfrm>
            <a:off x="914400" y="1066800"/>
            <a:ext cx="7315200" cy="5257800"/>
          </a:xfrm>
        </p:spPr>
        <p:txBody>
          <a:bodyPr/>
          <a:lstStyle/>
          <a:p>
            <a:r>
              <a:rPr lang="en-US" sz="3000" dirty="0" smtClean="0"/>
              <a:t>No change in the programming model for VDS I/O</a:t>
            </a:r>
          </a:p>
          <a:p>
            <a:r>
              <a:rPr lang="en-US" sz="3000" dirty="0" smtClean="0"/>
              <a:t>Mapping between VDS and HDF5source  datasets is persistent and transparent to application</a:t>
            </a:r>
          </a:p>
          <a:p>
            <a:r>
              <a:rPr lang="en-US" sz="3000" dirty="0"/>
              <a:t>SWMR </a:t>
            </a:r>
            <a:r>
              <a:rPr lang="en-US" sz="3000" dirty="0" smtClean="0"/>
              <a:t>access </a:t>
            </a:r>
            <a:r>
              <a:rPr lang="en-US" sz="3000" dirty="0"/>
              <a:t>to </a:t>
            </a:r>
            <a:r>
              <a:rPr lang="en-US" sz="3000" dirty="0" smtClean="0"/>
              <a:t>VDS</a:t>
            </a:r>
          </a:p>
          <a:p>
            <a:r>
              <a:rPr lang="en-US" sz="3000" dirty="0" smtClean="0"/>
              <a:t>Other</a:t>
            </a:r>
            <a:endParaRPr lang="en-US" sz="2800" dirty="0"/>
          </a:p>
          <a:p>
            <a:pPr lvl="1"/>
            <a:r>
              <a:rPr lang="en-US" sz="2600" dirty="0" smtClean="0"/>
              <a:t>HDF5 selection mechanism handles “unlimited selections” </a:t>
            </a:r>
          </a:p>
          <a:p>
            <a:pPr lvl="1"/>
            <a:r>
              <a:rPr lang="en-US" sz="2600" dirty="0" smtClean="0"/>
              <a:t>Source file names can be generated automatically</a:t>
            </a:r>
            <a:endParaRPr lang="en-US" dirty="0" smtClean="0"/>
          </a:p>
          <a:p>
            <a:endParaRPr lang="en-US" dirty="0"/>
          </a:p>
        </p:txBody>
      </p:sp>
    </p:spTree>
    <p:extLst>
      <p:ext uri="{BB962C8B-B14F-4D97-AF65-F5344CB8AC3E}">
        <p14:creationId xmlns:p14="http://schemas.microsoft.com/office/powerpoint/2010/main" val="66904058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Date Placeholder 2"/>
          <p:cNvSpPr>
            <a:spLocks noGrp="1"/>
          </p:cNvSpPr>
          <p:nvPr>
            <p:ph type="dt" sz="half" idx="10"/>
          </p:nvPr>
        </p:nvSpPr>
        <p:spPr/>
        <p:txBody>
          <a:bodyPr/>
          <a:lstStyle/>
          <a:p>
            <a:pPr>
              <a:defRPr/>
            </a:pPr>
            <a:fld id="{8A227AD6-D084-8545-900A-2883E1548B49}"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18</a:t>
            </a:fld>
            <a:endParaRPr lang="en-US" dirty="0"/>
          </a:p>
        </p:txBody>
      </p:sp>
      <p:sp>
        <p:nvSpPr>
          <p:cNvPr id="5" name="Content Placeholder 4"/>
          <p:cNvSpPr>
            <a:spLocks noGrp="1"/>
          </p:cNvSpPr>
          <p:nvPr>
            <p:ph sz="quarter" idx="13"/>
          </p:nvPr>
        </p:nvSpPr>
        <p:spPr>
          <a:xfrm>
            <a:off x="914400" y="1219200"/>
            <a:ext cx="7315200" cy="4572000"/>
          </a:xfrm>
        </p:spPr>
        <p:txBody>
          <a:bodyPr/>
          <a:lstStyle/>
          <a:p>
            <a:r>
              <a:rPr lang="en-US" dirty="0" smtClean="0"/>
              <a:t>The feature is implemented except SWMR access</a:t>
            </a:r>
          </a:p>
          <a:p>
            <a:r>
              <a:rPr lang="en-US" dirty="0" smtClean="0"/>
              <a:t>Source code</a:t>
            </a:r>
          </a:p>
          <a:p>
            <a:pPr marL="0" indent="0">
              <a:buNone/>
            </a:pPr>
            <a:r>
              <a:rPr lang="en-US" sz="2800" dirty="0">
                <a:hlinkClick r:id="rId2"/>
              </a:rPr>
              <a:t>https://svn.hdfgroup.org/hdf5/features/vds</a:t>
            </a:r>
            <a:r>
              <a:rPr lang="en-US" sz="2800" dirty="0" smtClean="0">
                <a:hlinkClick r:id="rId2"/>
              </a:rPr>
              <a:t>/</a:t>
            </a:r>
            <a:endParaRPr lang="en-US" sz="2800" dirty="0" smtClean="0"/>
          </a:p>
          <a:p>
            <a:r>
              <a:rPr lang="en-US" dirty="0" smtClean="0"/>
              <a:t>Acceptance test suite</a:t>
            </a:r>
          </a:p>
          <a:p>
            <a:pPr marL="0" indent="0">
              <a:buNone/>
            </a:pPr>
            <a:r>
              <a:rPr lang="en-US" sz="2800" dirty="0">
                <a:hlinkClick r:id="rId3"/>
              </a:rPr>
              <a:t>https://svn.hdfgroup.org/hdf5_vds_use_cases</a:t>
            </a:r>
            <a:r>
              <a:rPr lang="en-US" sz="2800" dirty="0" smtClean="0">
                <a:hlinkClick r:id="rId3"/>
              </a:rPr>
              <a:t>/</a:t>
            </a:r>
            <a:endParaRPr lang="en-US" sz="2800" dirty="0" smtClean="0"/>
          </a:p>
          <a:p>
            <a:r>
              <a:rPr lang="en-US" dirty="0" smtClean="0"/>
              <a:t>Documentation</a:t>
            </a:r>
          </a:p>
          <a:p>
            <a:pPr marL="0" indent="0">
              <a:buNone/>
            </a:pPr>
            <a:r>
              <a:rPr lang="en-US" sz="2800" dirty="0">
                <a:hlinkClick r:id="rId4"/>
              </a:rPr>
              <a:t>http://www.bigdata.org/HDF5/docNewFeatures/</a:t>
            </a:r>
            <a:r>
              <a:rPr lang="en-US" sz="2800" dirty="0" smtClean="0">
                <a:hlinkClick r:id="rId4"/>
              </a:rPr>
              <a:t>NewFeaturesVirtualDatasetDocs.html</a:t>
            </a:r>
            <a:r>
              <a:rPr lang="en-US" sz="2800" dirty="0" smtClean="0"/>
              <a:t>  </a:t>
            </a:r>
            <a:endParaRPr lang="en-US" sz="2800" dirty="0"/>
          </a:p>
        </p:txBody>
      </p:sp>
    </p:spTree>
    <p:extLst>
      <p:ext uri="{BB962C8B-B14F-4D97-AF65-F5344CB8AC3E}">
        <p14:creationId xmlns:p14="http://schemas.microsoft.com/office/powerpoint/2010/main" val="6706426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Programming model and examples of mapping</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fld id="{AED6D7F8-73BE-4B4E-A635-2E418C59FAB5}" type="datetime1">
              <a:rPr lang="en-US" smtClean="0"/>
              <a:t>7/10/15</a:t>
            </a:fld>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19</a:t>
            </a:fld>
            <a:endParaRPr lang="en-US"/>
          </a:p>
        </p:txBody>
      </p:sp>
    </p:spTree>
    <p:extLst>
      <p:ext uri="{BB962C8B-B14F-4D97-AF65-F5344CB8AC3E}">
        <p14:creationId xmlns:p14="http://schemas.microsoft.com/office/powerpoint/2010/main" val="774684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Challenge</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fld id="{AED6D7F8-73BE-4B4E-A635-2E418C59FAB5}" type="datetime1">
              <a:rPr lang="en-US" smtClean="0"/>
              <a:t>7/10/15</a:t>
            </a:fld>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2</a:t>
            </a:fld>
            <a:endParaRPr lang="en-US"/>
          </a:p>
        </p:txBody>
      </p:sp>
    </p:spTree>
    <p:extLst>
      <p:ext uri="{BB962C8B-B14F-4D97-AF65-F5344CB8AC3E}">
        <p14:creationId xmlns:p14="http://schemas.microsoft.com/office/powerpoint/2010/main" val="557775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VDS Programming Model</a:t>
            </a:r>
            <a:endParaRPr lang="en-US" dirty="0"/>
          </a:p>
        </p:txBody>
      </p:sp>
      <p:sp>
        <p:nvSpPr>
          <p:cNvPr id="3" name="Date Placeholder 2"/>
          <p:cNvSpPr>
            <a:spLocks noGrp="1"/>
          </p:cNvSpPr>
          <p:nvPr>
            <p:ph type="dt" sz="half" idx="10"/>
          </p:nvPr>
        </p:nvSpPr>
        <p:spPr/>
        <p:txBody>
          <a:bodyPr/>
          <a:lstStyle/>
          <a:p>
            <a:pPr>
              <a:defRPr/>
            </a:pPr>
            <a:fld id="{838953F0-553F-CF46-B583-0DAFD7AE539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20</a:t>
            </a:fld>
            <a:endParaRPr lang="en-US" dirty="0"/>
          </a:p>
        </p:txBody>
      </p:sp>
      <p:sp>
        <p:nvSpPr>
          <p:cNvPr id="5" name="Content Placeholder 4"/>
          <p:cNvSpPr>
            <a:spLocks noGrp="1"/>
          </p:cNvSpPr>
          <p:nvPr>
            <p:ph sz="quarter" idx="13"/>
          </p:nvPr>
        </p:nvSpPr>
        <p:spPr>
          <a:xfrm>
            <a:off x="914400" y="1066800"/>
            <a:ext cx="7315200" cy="5257800"/>
          </a:xfrm>
        </p:spPr>
        <p:txBody>
          <a:bodyPr/>
          <a:lstStyle/>
          <a:p>
            <a:pPr lvl="0"/>
            <a:r>
              <a:rPr lang="en-US" sz="1800" dirty="0"/>
              <a:t>Create datasets that comprise the VDS (the source datasets) (optional)</a:t>
            </a:r>
          </a:p>
          <a:p>
            <a:pPr lvl="0"/>
            <a:r>
              <a:rPr lang="en-US" sz="1800" dirty="0"/>
              <a:t>Create the VDS</a:t>
            </a:r>
          </a:p>
          <a:p>
            <a:pPr lvl="1"/>
            <a:r>
              <a:rPr lang="en-US" sz="1800" dirty="0"/>
              <a:t>Define a </a:t>
            </a:r>
            <a:r>
              <a:rPr lang="en-US" sz="1800" dirty="0" err="1"/>
              <a:t>datatype</a:t>
            </a:r>
            <a:r>
              <a:rPr lang="en-US" sz="1800" dirty="0"/>
              <a:t> </a:t>
            </a:r>
            <a:r>
              <a:rPr lang="en-US" sz="1800" dirty="0" smtClean="0"/>
              <a:t>and </a:t>
            </a:r>
            <a:r>
              <a:rPr lang="en-US" sz="1800" dirty="0" err="1" smtClean="0"/>
              <a:t>dataspace</a:t>
            </a:r>
            <a:r>
              <a:rPr lang="en-US" sz="1800" dirty="0" smtClean="0"/>
              <a:t> (can be unlimited)</a:t>
            </a:r>
            <a:endParaRPr lang="en-US" sz="1800" dirty="0"/>
          </a:p>
          <a:p>
            <a:pPr lvl="1"/>
            <a:r>
              <a:rPr lang="en-US" sz="1800" dirty="0" smtClean="0"/>
              <a:t>Define </a:t>
            </a:r>
            <a:r>
              <a:rPr lang="en-US" sz="1800" dirty="0"/>
              <a:t>the dataset creation property </a:t>
            </a:r>
            <a:r>
              <a:rPr lang="en-US" sz="1800" dirty="0" smtClean="0"/>
              <a:t>list (including fill value)</a:t>
            </a:r>
            <a:endParaRPr lang="en-US" sz="1800" dirty="0"/>
          </a:p>
          <a:p>
            <a:pPr lvl="1"/>
            <a:r>
              <a:rPr lang="en-US" sz="1800" dirty="0"/>
              <a:t>Map elements from the source datasets to the elements of the VDS </a:t>
            </a:r>
          </a:p>
          <a:p>
            <a:pPr lvl="2"/>
            <a:r>
              <a:rPr lang="en-US" sz="1800" dirty="0"/>
              <a:t> Iterate over the source datasets:</a:t>
            </a:r>
          </a:p>
          <a:p>
            <a:pPr lvl="3"/>
            <a:r>
              <a:rPr lang="en-US" sz="1800" dirty="0"/>
              <a:t>Select elements in the source dataset (source selection) </a:t>
            </a:r>
          </a:p>
          <a:p>
            <a:pPr lvl="3"/>
            <a:r>
              <a:rPr lang="en-US" sz="1800" dirty="0"/>
              <a:t>Select elements in the virtual dataset (destination selection)</a:t>
            </a:r>
          </a:p>
          <a:p>
            <a:pPr lvl="3"/>
            <a:r>
              <a:rPr lang="en-US" sz="1800" dirty="0"/>
              <a:t>Map destination selections to source selections </a:t>
            </a:r>
            <a:endParaRPr lang="en-US" sz="1800" dirty="0" smtClean="0"/>
          </a:p>
          <a:p>
            <a:pPr lvl="2"/>
            <a:r>
              <a:rPr lang="en-US" sz="1800" dirty="0" smtClean="0"/>
              <a:t>End </a:t>
            </a:r>
            <a:r>
              <a:rPr lang="en-US" sz="1800" dirty="0"/>
              <a:t>iteration</a:t>
            </a:r>
          </a:p>
          <a:p>
            <a:pPr lvl="1"/>
            <a:r>
              <a:rPr lang="en-US" sz="1800" dirty="0"/>
              <a:t>Call H5Dcreate using the properties defined above</a:t>
            </a:r>
          </a:p>
          <a:p>
            <a:pPr lvl="0"/>
            <a:r>
              <a:rPr lang="en-US" sz="1800" dirty="0"/>
              <a:t>Access the VDS as a regular HDF5 dataset</a:t>
            </a:r>
          </a:p>
          <a:p>
            <a:pPr lvl="0"/>
            <a:r>
              <a:rPr lang="en-US" sz="1800" dirty="0"/>
              <a:t>Close the VDS when finished</a:t>
            </a:r>
          </a:p>
          <a:p>
            <a:endParaRPr lang="en-US" dirty="0"/>
          </a:p>
        </p:txBody>
      </p:sp>
    </p:spTree>
    <p:extLst>
      <p:ext uri="{BB962C8B-B14F-4D97-AF65-F5344CB8AC3E}">
        <p14:creationId xmlns:p14="http://schemas.microsoft.com/office/powerpoint/2010/main" val="35665044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First VDS Example</a:t>
            </a:r>
            <a:endParaRPr lang="en-US" dirty="0"/>
          </a:p>
        </p:txBody>
      </p:sp>
      <p:sp>
        <p:nvSpPr>
          <p:cNvPr id="3" name="Date Placeholder 2"/>
          <p:cNvSpPr>
            <a:spLocks noGrp="1"/>
          </p:cNvSpPr>
          <p:nvPr>
            <p:ph type="dt" sz="half" idx="10"/>
          </p:nvPr>
        </p:nvSpPr>
        <p:spPr/>
        <p:txBody>
          <a:bodyPr/>
          <a:lstStyle/>
          <a:p>
            <a:pPr>
              <a:defRPr/>
            </a:pPr>
            <a:fld id="{84271223-8D5B-554E-B58D-76E94F2F18A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21</a:t>
            </a:fld>
            <a:endParaRPr lang="en-US" dirty="0"/>
          </a:p>
        </p:txBody>
      </p:sp>
      <p:sp>
        <p:nvSpPr>
          <p:cNvPr id="13" name="TextBox 12"/>
          <p:cNvSpPr txBox="1"/>
          <p:nvPr/>
        </p:nvSpPr>
        <p:spPr>
          <a:xfrm>
            <a:off x="709285" y="2012724"/>
            <a:ext cx="3274938" cy="461665"/>
          </a:xfrm>
          <a:prstGeom prst="rect">
            <a:avLst/>
          </a:prstGeom>
          <a:noFill/>
          <a:ln w="9525">
            <a:solidFill>
              <a:schemeClr val="tx1"/>
            </a:solidFill>
            <a:prstDash val="dash"/>
          </a:ln>
        </p:spPr>
        <p:txBody>
          <a:bodyPr wrap="square" rtlCol="0">
            <a:spAutoFit/>
          </a:bodyPr>
          <a:lstStyle/>
          <a:p>
            <a:r>
              <a:rPr lang="en-US" dirty="0" smtClean="0">
                <a:latin typeface="Consolas"/>
                <a:cs typeface="Consolas"/>
              </a:rPr>
              <a:t> .  .  .  .  .  . </a:t>
            </a:r>
            <a:endParaRPr lang="en-US" dirty="0">
              <a:latin typeface="Consolas"/>
              <a:cs typeface="Consolas"/>
            </a:endParaRPr>
          </a:p>
        </p:txBody>
      </p:sp>
      <p:sp>
        <p:nvSpPr>
          <p:cNvPr id="14" name="TextBox 13"/>
          <p:cNvSpPr txBox="1"/>
          <p:nvPr/>
        </p:nvSpPr>
        <p:spPr>
          <a:xfrm>
            <a:off x="700818" y="2600926"/>
            <a:ext cx="3261582" cy="461665"/>
          </a:xfrm>
          <a:prstGeom prst="rect">
            <a:avLst/>
          </a:prstGeom>
          <a:noFill/>
          <a:ln w="9525">
            <a:solidFill>
              <a:schemeClr val="tx1"/>
            </a:solidFill>
            <a:prstDash val="dash"/>
          </a:ln>
        </p:spPr>
        <p:txBody>
          <a:bodyPr wrap="square" rtlCol="0">
            <a:spAutoFit/>
          </a:bodyPr>
          <a:lstStyle/>
          <a:p>
            <a:r>
              <a:rPr lang="en-US" dirty="0" smtClean="0">
                <a:latin typeface="Consolas"/>
                <a:cs typeface="Consolas"/>
              </a:rPr>
              <a:t> .  .  .  .  .  .</a:t>
            </a:r>
            <a:endParaRPr lang="en-US" dirty="0">
              <a:latin typeface="Consolas"/>
              <a:cs typeface="Consolas"/>
            </a:endParaRPr>
          </a:p>
        </p:txBody>
      </p:sp>
      <p:sp>
        <p:nvSpPr>
          <p:cNvPr id="15" name="TextBox 14"/>
          <p:cNvSpPr txBox="1"/>
          <p:nvPr/>
        </p:nvSpPr>
        <p:spPr>
          <a:xfrm>
            <a:off x="700818" y="3195935"/>
            <a:ext cx="3274938" cy="461665"/>
          </a:xfrm>
          <a:prstGeom prst="rect">
            <a:avLst/>
          </a:prstGeom>
          <a:noFill/>
          <a:ln w="9525">
            <a:solidFill>
              <a:schemeClr val="tx1"/>
            </a:solidFill>
            <a:prstDash val="dash"/>
          </a:ln>
        </p:spPr>
        <p:txBody>
          <a:bodyPr wrap="square" rtlCol="0">
            <a:spAutoFit/>
          </a:bodyPr>
          <a:lstStyle/>
          <a:p>
            <a:r>
              <a:rPr lang="en-US" dirty="0" smtClean="0">
                <a:latin typeface="Consolas"/>
                <a:cs typeface="Consolas"/>
              </a:rPr>
              <a:t> .  .  .  .  .  .</a:t>
            </a:r>
            <a:endParaRPr lang="en-US" dirty="0">
              <a:latin typeface="Consolas"/>
              <a:cs typeface="Consolas"/>
            </a:endParaRPr>
          </a:p>
        </p:txBody>
      </p:sp>
      <p:sp>
        <p:nvSpPr>
          <p:cNvPr id="16" name="TextBox 15"/>
          <p:cNvSpPr txBox="1"/>
          <p:nvPr/>
        </p:nvSpPr>
        <p:spPr>
          <a:xfrm>
            <a:off x="700818" y="3805535"/>
            <a:ext cx="3274938" cy="461665"/>
          </a:xfrm>
          <a:prstGeom prst="rect">
            <a:avLst/>
          </a:prstGeom>
          <a:noFill/>
          <a:ln w="9525">
            <a:solidFill>
              <a:schemeClr val="tx1"/>
            </a:solidFill>
            <a:prstDash val="dash"/>
          </a:ln>
        </p:spPr>
        <p:txBody>
          <a:bodyPr wrap="square" rtlCol="0">
            <a:spAutoFit/>
          </a:bodyPr>
          <a:lstStyle/>
          <a:p>
            <a:r>
              <a:rPr lang="en-US" dirty="0" smtClean="0">
                <a:latin typeface="Consolas"/>
                <a:cs typeface="Consolas"/>
              </a:rPr>
              <a:t> .  .  .  .  .  . </a:t>
            </a:r>
            <a:endParaRPr lang="en-US" dirty="0">
              <a:latin typeface="Consolas"/>
              <a:cs typeface="Consolas"/>
            </a:endParaRPr>
          </a:p>
        </p:txBody>
      </p:sp>
      <p:sp>
        <p:nvSpPr>
          <p:cNvPr id="17" name="TextBox 16"/>
          <p:cNvSpPr txBox="1"/>
          <p:nvPr/>
        </p:nvSpPr>
        <p:spPr>
          <a:xfrm>
            <a:off x="5396845" y="1828800"/>
            <a:ext cx="3061355" cy="461665"/>
          </a:xfrm>
          <a:prstGeom prst="rect">
            <a:avLst/>
          </a:prstGeom>
          <a:noFill/>
          <a:ln>
            <a:solidFill>
              <a:schemeClr val="tx1"/>
            </a:solidFill>
          </a:ln>
        </p:spPr>
        <p:txBody>
          <a:bodyPr wrap="none" rtlCol="0">
            <a:spAutoFit/>
          </a:bodyPr>
          <a:lstStyle/>
          <a:p>
            <a:r>
              <a:rPr lang="en-US" dirty="0" smtClean="0">
                <a:latin typeface="Consolas"/>
                <a:cs typeface="Consolas"/>
              </a:rPr>
              <a:t> 1  1  1  1  1  1 </a:t>
            </a:r>
            <a:endParaRPr lang="en-US" dirty="0">
              <a:latin typeface="Consolas"/>
              <a:cs typeface="Consolas"/>
            </a:endParaRPr>
          </a:p>
        </p:txBody>
      </p:sp>
      <p:sp>
        <p:nvSpPr>
          <p:cNvPr id="18" name="TextBox 17"/>
          <p:cNvSpPr txBox="1"/>
          <p:nvPr/>
        </p:nvSpPr>
        <p:spPr>
          <a:xfrm>
            <a:off x="5388378" y="3429000"/>
            <a:ext cx="3061355" cy="461665"/>
          </a:xfrm>
          <a:prstGeom prst="rect">
            <a:avLst/>
          </a:prstGeom>
          <a:noFill/>
          <a:ln>
            <a:solidFill>
              <a:schemeClr val="tx1"/>
            </a:solidFill>
          </a:ln>
        </p:spPr>
        <p:txBody>
          <a:bodyPr wrap="none" rtlCol="0">
            <a:spAutoFit/>
          </a:bodyPr>
          <a:lstStyle/>
          <a:p>
            <a:r>
              <a:rPr lang="en-US" dirty="0" smtClean="0">
                <a:latin typeface="Consolas"/>
                <a:cs typeface="Consolas"/>
              </a:rPr>
              <a:t> 2  2  2  2  2  2</a:t>
            </a:r>
            <a:endParaRPr lang="en-US" dirty="0">
              <a:latin typeface="Consolas"/>
              <a:cs typeface="Consolas"/>
            </a:endParaRPr>
          </a:p>
        </p:txBody>
      </p:sp>
      <p:sp>
        <p:nvSpPr>
          <p:cNvPr id="19" name="TextBox 18"/>
          <p:cNvSpPr txBox="1"/>
          <p:nvPr/>
        </p:nvSpPr>
        <p:spPr>
          <a:xfrm>
            <a:off x="5369001" y="5029200"/>
            <a:ext cx="3061355" cy="461665"/>
          </a:xfrm>
          <a:prstGeom prst="rect">
            <a:avLst/>
          </a:prstGeom>
          <a:noFill/>
          <a:ln>
            <a:solidFill>
              <a:schemeClr val="tx1"/>
            </a:solidFill>
          </a:ln>
        </p:spPr>
        <p:txBody>
          <a:bodyPr wrap="none" rtlCol="0">
            <a:spAutoFit/>
          </a:bodyPr>
          <a:lstStyle/>
          <a:p>
            <a:r>
              <a:rPr lang="en-US" dirty="0" smtClean="0">
                <a:latin typeface="Consolas"/>
                <a:cs typeface="Consolas"/>
              </a:rPr>
              <a:t> 3  3  3  3  3  3</a:t>
            </a:r>
            <a:endParaRPr lang="en-US" dirty="0">
              <a:latin typeface="Consolas"/>
              <a:cs typeface="Consolas"/>
            </a:endParaRPr>
          </a:p>
        </p:txBody>
      </p:sp>
      <p:sp>
        <p:nvSpPr>
          <p:cNvPr id="5" name="Rectangle 4"/>
          <p:cNvSpPr/>
          <p:nvPr/>
        </p:nvSpPr>
        <p:spPr bwMode="auto">
          <a:xfrm>
            <a:off x="304800" y="1828800"/>
            <a:ext cx="39624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TextBox 6"/>
          <p:cNvSpPr txBox="1"/>
          <p:nvPr/>
        </p:nvSpPr>
        <p:spPr>
          <a:xfrm>
            <a:off x="685800" y="1295400"/>
            <a:ext cx="3233878" cy="461665"/>
          </a:xfrm>
          <a:prstGeom prst="rect">
            <a:avLst/>
          </a:prstGeom>
          <a:noFill/>
        </p:spPr>
        <p:txBody>
          <a:bodyPr wrap="none" rtlCol="0">
            <a:spAutoFit/>
          </a:bodyPr>
          <a:lstStyle/>
          <a:p>
            <a:r>
              <a:rPr lang="en-US" dirty="0" smtClean="0">
                <a:latin typeface="+mn-lt"/>
              </a:rPr>
              <a:t>File vds.h5 Dataset /VDS</a:t>
            </a:r>
            <a:r>
              <a:rPr lang="en-US" dirty="0" smtClean="0"/>
              <a:t> </a:t>
            </a:r>
            <a:endParaRPr lang="en-US" dirty="0"/>
          </a:p>
        </p:txBody>
      </p:sp>
      <p:sp>
        <p:nvSpPr>
          <p:cNvPr id="8" name="TextBox 7"/>
          <p:cNvSpPr txBox="1"/>
          <p:nvPr/>
        </p:nvSpPr>
        <p:spPr>
          <a:xfrm>
            <a:off x="5562600" y="1367135"/>
            <a:ext cx="2723823" cy="461665"/>
          </a:xfrm>
          <a:prstGeom prst="rect">
            <a:avLst/>
          </a:prstGeom>
          <a:noFill/>
        </p:spPr>
        <p:txBody>
          <a:bodyPr wrap="none" rtlCol="0">
            <a:spAutoFit/>
          </a:bodyPr>
          <a:lstStyle/>
          <a:p>
            <a:r>
              <a:rPr lang="en-US" dirty="0" smtClean="0">
                <a:latin typeface="+mn-lt"/>
              </a:rPr>
              <a:t>File a.h5 Dataset /A</a:t>
            </a:r>
            <a:endParaRPr lang="en-US" dirty="0">
              <a:latin typeface="+mn-lt"/>
            </a:endParaRPr>
          </a:p>
        </p:txBody>
      </p:sp>
      <p:sp>
        <p:nvSpPr>
          <p:cNvPr id="20" name="TextBox 19"/>
          <p:cNvSpPr txBox="1"/>
          <p:nvPr/>
        </p:nvSpPr>
        <p:spPr>
          <a:xfrm>
            <a:off x="5562600" y="2967335"/>
            <a:ext cx="2723823" cy="461665"/>
          </a:xfrm>
          <a:prstGeom prst="rect">
            <a:avLst/>
          </a:prstGeom>
          <a:noFill/>
        </p:spPr>
        <p:txBody>
          <a:bodyPr wrap="none" rtlCol="0">
            <a:spAutoFit/>
          </a:bodyPr>
          <a:lstStyle/>
          <a:p>
            <a:r>
              <a:rPr lang="en-US" dirty="0" smtClean="0">
                <a:latin typeface="+mn-lt"/>
              </a:rPr>
              <a:t>File b.h5 Dataset /B</a:t>
            </a:r>
            <a:endParaRPr lang="en-US" dirty="0">
              <a:latin typeface="+mn-lt"/>
            </a:endParaRPr>
          </a:p>
        </p:txBody>
      </p:sp>
      <p:sp>
        <p:nvSpPr>
          <p:cNvPr id="21" name="TextBox 20"/>
          <p:cNvSpPr txBox="1"/>
          <p:nvPr/>
        </p:nvSpPr>
        <p:spPr>
          <a:xfrm>
            <a:off x="5638800" y="4572000"/>
            <a:ext cx="2601644" cy="461665"/>
          </a:xfrm>
          <a:prstGeom prst="rect">
            <a:avLst/>
          </a:prstGeom>
          <a:noFill/>
        </p:spPr>
        <p:txBody>
          <a:bodyPr wrap="none" rtlCol="0">
            <a:spAutoFit/>
          </a:bodyPr>
          <a:lstStyle/>
          <a:p>
            <a:r>
              <a:rPr lang="en-US" dirty="0" smtClean="0">
                <a:latin typeface="+mn-lt"/>
              </a:rPr>
              <a:t>File c.h5 Dataset /C</a:t>
            </a:r>
            <a:endParaRPr lang="en-US" dirty="0">
              <a:latin typeface="+mn-lt"/>
            </a:endParaRPr>
          </a:p>
        </p:txBody>
      </p:sp>
      <p:cxnSp>
        <p:nvCxnSpPr>
          <p:cNvPr id="10" name="Straight Arrow Connector 9"/>
          <p:cNvCxnSpPr>
            <a:stCxn id="13" idx="3"/>
            <a:endCxn id="17" idx="1"/>
          </p:cNvCxnSpPr>
          <p:nvPr/>
        </p:nvCxnSpPr>
        <p:spPr bwMode="auto">
          <a:xfrm flipV="1">
            <a:off x="3984223" y="2059633"/>
            <a:ext cx="1412622" cy="1839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stCxn id="14" idx="3"/>
            <a:endCxn id="18" idx="1"/>
          </p:cNvCxnSpPr>
          <p:nvPr/>
        </p:nvCxnSpPr>
        <p:spPr bwMode="auto">
          <a:xfrm>
            <a:off x="3962400" y="2831759"/>
            <a:ext cx="1425978" cy="82807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Arrow Connector 22"/>
          <p:cNvCxnSpPr>
            <a:stCxn id="15" idx="3"/>
            <a:endCxn id="19" idx="1"/>
          </p:cNvCxnSpPr>
          <p:nvPr/>
        </p:nvCxnSpPr>
        <p:spPr bwMode="auto">
          <a:xfrm>
            <a:off x="3975756" y="3426768"/>
            <a:ext cx="1393245" cy="183326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692332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Mapping</a:t>
            </a:r>
            <a:endParaRPr lang="en-US" dirty="0"/>
          </a:p>
        </p:txBody>
      </p:sp>
      <p:sp>
        <p:nvSpPr>
          <p:cNvPr id="3" name="Date Placeholder 2"/>
          <p:cNvSpPr>
            <a:spLocks noGrp="1"/>
          </p:cNvSpPr>
          <p:nvPr>
            <p:ph type="dt" sz="half" idx="10"/>
          </p:nvPr>
        </p:nvSpPr>
        <p:spPr/>
        <p:txBody>
          <a:bodyPr/>
          <a:lstStyle/>
          <a:p>
            <a:pPr>
              <a:defRPr/>
            </a:pPr>
            <a:fld id="{84271223-8D5B-554E-B58D-76E94F2F18A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22</a:t>
            </a:fld>
            <a:endParaRPr lang="en-US" dirty="0"/>
          </a:p>
        </p:txBody>
      </p:sp>
      <p:sp>
        <p:nvSpPr>
          <p:cNvPr id="6" name="Rectangle 5"/>
          <p:cNvSpPr/>
          <p:nvPr/>
        </p:nvSpPr>
        <p:spPr>
          <a:xfrm>
            <a:off x="228600" y="1677412"/>
            <a:ext cx="8534400" cy="3785652"/>
          </a:xfrm>
          <a:prstGeom prst="rect">
            <a:avLst/>
          </a:prstGeom>
          <a:noFill/>
        </p:spPr>
        <p:txBody>
          <a:bodyPr wrap="square">
            <a:spAutoFit/>
          </a:bodyPr>
          <a:lstStyle/>
          <a:p>
            <a:r>
              <a:rPr lang="en-US" sz="2000" dirty="0" err="1" smtClean="0">
                <a:latin typeface="Consolas"/>
                <a:cs typeface="Consolas"/>
              </a:rPr>
              <a:t>src_space</a:t>
            </a:r>
            <a:r>
              <a:rPr lang="en-US" sz="2000" dirty="0" smtClean="0">
                <a:latin typeface="Consolas"/>
                <a:cs typeface="Consolas"/>
              </a:rPr>
              <a:t> </a:t>
            </a:r>
            <a:r>
              <a:rPr lang="en-US" sz="2000" dirty="0">
                <a:latin typeface="Consolas"/>
                <a:cs typeface="Consolas"/>
              </a:rPr>
              <a:t>= H5Screate_simple (RANK1, dims, NULL)</a:t>
            </a:r>
            <a:r>
              <a:rPr lang="en-US" sz="2000" dirty="0" smtClean="0">
                <a:latin typeface="Consolas"/>
                <a:cs typeface="Consolas"/>
              </a:rPr>
              <a:t>;</a:t>
            </a:r>
            <a:r>
              <a:rPr lang="da-DK" sz="2000" dirty="0" smtClean="0">
                <a:latin typeface="Consolas"/>
                <a:cs typeface="Consolas"/>
              </a:rPr>
              <a:t> </a:t>
            </a:r>
          </a:p>
          <a:p>
            <a:r>
              <a:rPr lang="da-DK" sz="2000" dirty="0" smtClean="0">
                <a:latin typeface="Consolas"/>
                <a:cs typeface="Consolas"/>
              </a:rPr>
              <a:t>for </a:t>
            </a:r>
            <a:r>
              <a:rPr lang="da-DK" sz="2000" dirty="0">
                <a:latin typeface="Consolas"/>
                <a:cs typeface="Consolas"/>
              </a:rPr>
              <a:t>(i = 0; i &lt; 3; i++) </a:t>
            </a:r>
            <a:r>
              <a:rPr lang="da-DK" sz="2000" dirty="0" smtClean="0">
                <a:latin typeface="Consolas"/>
                <a:cs typeface="Consolas"/>
              </a:rPr>
              <a:t>{</a:t>
            </a:r>
          </a:p>
          <a:p>
            <a:endParaRPr lang="da-DK" sz="2000" dirty="0">
              <a:latin typeface="Consolas"/>
              <a:cs typeface="Consolas"/>
            </a:endParaRPr>
          </a:p>
          <a:p>
            <a:r>
              <a:rPr lang="de-DE" sz="2000" dirty="0" err="1" smtClean="0">
                <a:latin typeface="Consolas"/>
                <a:cs typeface="Consolas"/>
              </a:rPr>
              <a:t>start</a:t>
            </a:r>
            <a:r>
              <a:rPr lang="de-DE" sz="2000" dirty="0">
                <a:latin typeface="Consolas"/>
                <a:cs typeface="Consolas"/>
              </a:rPr>
              <a:t>[0] = (</a:t>
            </a:r>
            <a:r>
              <a:rPr lang="de-DE" sz="2000" dirty="0" err="1">
                <a:latin typeface="Consolas"/>
                <a:cs typeface="Consolas"/>
              </a:rPr>
              <a:t>hsize_t</a:t>
            </a:r>
            <a:r>
              <a:rPr lang="de-DE" sz="2000" dirty="0">
                <a:latin typeface="Consolas"/>
                <a:cs typeface="Consolas"/>
              </a:rPr>
              <a:t>)i;</a:t>
            </a:r>
          </a:p>
          <a:p>
            <a:r>
              <a:rPr lang="de-DE" sz="2000" dirty="0" err="1" smtClean="0">
                <a:latin typeface="Consolas"/>
                <a:cs typeface="Consolas"/>
              </a:rPr>
              <a:t>status</a:t>
            </a:r>
            <a:r>
              <a:rPr lang="de-DE" sz="2000" dirty="0" smtClean="0">
                <a:latin typeface="Consolas"/>
                <a:cs typeface="Consolas"/>
              </a:rPr>
              <a:t> </a:t>
            </a:r>
            <a:r>
              <a:rPr lang="de-DE" sz="2000" dirty="0">
                <a:latin typeface="Consolas"/>
                <a:cs typeface="Consolas"/>
              </a:rPr>
              <a:t>= </a:t>
            </a:r>
            <a:r>
              <a:rPr lang="de-DE" sz="2000" dirty="0" smtClean="0">
                <a:latin typeface="Consolas"/>
                <a:cs typeface="Consolas"/>
              </a:rPr>
              <a:t>H5Sselect_hyperslab(</a:t>
            </a:r>
            <a:r>
              <a:rPr lang="de-DE" sz="2000" dirty="0" err="1">
                <a:latin typeface="Consolas"/>
                <a:cs typeface="Consolas"/>
              </a:rPr>
              <a:t>space</a:t>
            </a:r>
            <a:r>
              <a:rPr lang="de-DE" sz="2000" dirty="0" smtClean="0">
                <a:latin typeface="Consolas"/>
                <a:cs typeface="Consolas"/>
              </a:rPr>
              <a:t>, ..., </a:t>
            </a:r>
            <a:r>
              <a:rPr lang="de-DE" sz="2000" dirty="0" err="1">
                <a:latin typeface="Consolas"/>
                <a:cs typeface="Consolas"/>
              </a:rPr>
              <a:t>start</a:t>
            </a:r>
            <a:r>
              <a:rPr lang="de-DE" sz="2000" dirty="0" smtClean="0">
                <a:latin typeface="Consolas"/>
                <a:cs typeface="Consolas"/>
              </a:rPr>
              <a:t>,...); </a:t>
            </a:r>
          </a:p>
          <a:p>
            <a:r>
              <a:rPr lang="de-DE" sz="2000" dirty="0" err="1" smtClean="0">
                <a:latin typeface="Consolas"/>
                <a:cs typeface="Consolas"/>
              </a:rPr>
              <a:t>status</a:t>
            </a:r>
            <a:r>
              <a:rPr lang="de-DE" sz="2000" dirty="0" smtClean="0">
                <a:latin typeface="Consolas"/>
                <a:cs typeface="Consolas"/>
              </a:rPr>
              <a:t> </a:t>
            </a:r>
            <a:r>
              <a:rPr lang="de-DE" sz="2000" dirty="0">
                <a:latin typeface="Consolas"/>
                <a:cs typeface="Consolas"/>
              </a:rPr>
              <a:t>= </a:t>
            </a:r>
            <a:r>
              <a:rPr lang="de-DE" sz="2000" b="1" dirty="0" smtClean="0">
                <a:latin typeface="Consolas"/>
                <a:cs typeface="Consolas"/>
              </a:rPr>
              <a:t>H5Pset_virtual</a:t>
            </a:r>
            <a:r>
              <a:rPr lang="de-DE" sz="2000" dirty="0" smtClean="0">
                <a:latin typeface="Consolas"/>
                <a:cs typeface="Consolas"/>
              </a:rPr>
              <a:t>(</a:t>
            </a:r>
            <a:r>
              <a:rPr lang="de-DE" sz="2000" dirty="0" err="1">
                <a:latin typeface="Consolas"/>
                <a:cs typeface="Consolas"/>
              </a:rPr>
              <a:t>dcpl</a:t>
            </a:r>
            <a:r>
              <a:rPr lang="de-DE" sz="2000" dirty="0">
                <a:latin typeface="Consolas"/>
                <a:cs typeface="Consolas"/>
              </a:rPr>
              <a:t>, </a:t>
            </a:r>
            <a:r>
              <a:rPr lang="de-DE" sz="2000" dirty="0" err="1">
                <a:latin typeface="Consolas"/>
                <a:cs typeface="Consolas"/>
              </a:rPr>
              <a:t>space</a:t>
            </a:r>
            <a:r>
              <a:rPr lang="de-DE" sz="2000" dirty="0">
                <a:latin typeface="Consolas"/>
                <a:cs typeface="Consolas"/>
              </a:rPr>
              <a:t>, </a:t>
            </a:r>
            <a:r>
              <a:rPr lang="de-DE" sz="2000" dirty="0" smtClean="0">
                <a:latin typeface="Consolas"/>
                <a:cs typeface="Consolas"/>
              </a:rPr>
              <a:t>SRC_F[</a:t>
            </a:r>
            <a:r>
              <a:rPr lang="de-DE" sz="2000" dirty="0">
                <a:latin typeface="Consolas"/>
                <a:cs typeface="Consolas"/>
              </a:rPr>
              <a:t>i], </a:t>
            </a:r>
            <a:r>
              <a:rPr lang="de-DE" sz="2000" dirty="0" smtClean="0">
                <a:latin typeface="Consolas"/>
                <a:cs typeface="Consolas"/>
              </a:rPr>
              <a:t>SRC_D[</a:t>
            </a:r>
            <a:r>
              <a:rPr lang="de-DE" sz="2000" dirty="0">
                <a:latin typeface="Consolas"/>
                <a:cs typeface="Consolas"/>
              </a:rPr>
              <a:t>i]</a:t>
            </a:r>
            <a:r>
              <a:rPr lang="de-DE" sz="2000" dirty="0" smtClean="0">
                <a:latin typeface="Consolas"/>
                <a:cs typeface="Consolas"/>
              </a:rPr>
              <a:t>,</a:t>
            </a:r>
          </a:p>
          <a:p>
            <a:r>
              <a:rPr lang="de-DE" sz="2000" dirty="0">
                <a:latin typeface="Consolas"/>
                <a:cs typeface="Consolas"/>
              </a:rPr>
              <a:t> </a:t>
            </a:r>
            <a:r>
              <a:rPr lang="de-DE" sz="2000" dirty="0" smtClean="0">
                <a:latin typeface="Consolas"/>
                <a:cs typeface="Consolas"/>
              </a:rPr>
              <a:t>                       </a:t>
            </a:r>
            <a:r>
              <a:rPr lang="de-DE" sz="2000" dirty="0" err="1">
                <a:latin typeface="Consolas"/>
                <a:cs typeface="Consolas"/>
              </a:rPr>
              <a:t>src_space</a:t>
            </a:r>
            <a:r>
              <a:rPr lang="de-DE" sz="2000" dirty="0">
                <a:latin typeface="Consolas"/>
                <a:cs typeface="Consolas"/>
              </a:rPr>
              <a:t>)</a:t>
            </a:r>
            <a:r>
              <a:rPr lang="de-DE" sz="2000" dirty="0" smtClean="0">
                <a:latin typeface="Consolas"/>
                <a:cs typeface="Consolas"/>
              </a:rPr>
              <a:t>;</a:t>
            </a:r>
          </a:p>
          <a:p>
            <a:endParaRPr lang="de-DE" sz="2000" dirty="0">
              <a:latin typeface="Consolas"/>
              <a:cs typeface="Consolas"/>
            </a:endParaRPr>
          </a:p>
          <a:p>
            <a:r>
              <a:rPr lang="de-DE" sz="2000" dirty="0" smtClean="0">
                <a:latin typeface="Consolas"/>
                <a:cs typeface="Consolas"/>
              </a:rPr>
              <a:t>}</a:t>
            </a:r>
          </a:p>
          <a:p>
            <a:endParaRPr lang="de-DE" sz="2000" dirty="0" smtClean="0">
              <a:latin typeface="Consolas"/>
              <a:cs typeface="Consolas"/>
            </a:endParaRPr>
          </a:p>
          <a:p>
            <a:r>
              <a:rPr lang="en-US" sz="2000" dirty="0" err="1">
                <a:latin typeface="Consolas"/>
                <a:cs typeface="Consolas"/>
              </a:rPr>
              <a:t>dset</a:t>
            </a:r>
            <a:r>
              <a:rPr lang="en-US" sz="2000" dirty="0">
                <a:latin typeface="Consolas"/>
                <a:cs typeface="Consolas"/>
              </a:rPr>
              <a:t> = H5Dcreate2 (file, DATASET, H5T_NATIVE_INT, space</a:t>
            </a:r>
            <a:r>
              <a:rPr lang="en-US" sz="2000" dirty="0" smtClean="0">
                <a:latin typeface="Consolas"/>
                <a:cs typeface="Consolas"/>
              </a:rPr>
              <a:t>,</a:t>
            </a:r>
          </a:p>
          <a:p>
            <a:r>
              <a:rPr lang="en-US" sz="2000" dirty="0">
                <a:latin typeface="Consolas"/>
                <a:cs typeface="Consolas"/>
              </a:rPr>
              <a:t> </a:t>
            </a:r>
            <a:r>
              <a:rPr lang="en-US" sz="2000" dirty="0" smtClean="0">
                <a:latin typeface="Consolas"/>
                <a:cs typeface="Consolas"/>
              </a:rPr>
              <a:t>                  H5P_DEFAULT, </a:t>
            </a:r>
            <a:r>
              <a:rPr lang="cs-CZ" sz="2000" dirty="0" err="1" smtClean="0">
                <a:latin typeface="Consolas"/>
                <a:cs typeface="Consolas"/>
              </a:rPr>
              <a:t>dcpl</a:t>
            </a:r>
            <a:r>
              <a:rPr lang="cs-CZ" sz="2000" dirty="0">
                <a:latin typeface="Consolas"/>
                <a:cs typeface="Consolas"/>
              </a:rPr>
              <a:t>, H5P_DEFAULT);</a:t>
            </a:r>
            <a:endParaRPr lang="en-US" sz="2000" dirty="0">
              <a:latin typeface="Consolas"/>
              <a:cs typeface="Consolas"/>
            </a:endParaRPr>
          </a:p>
        </p:txBody>
      </p:sp>
      <p:sp>
        <p:nvSpPr>
          <p:cNvPr id="7" name="Oval 6"/>
          <p:cNvSpPr/>
          <p:nvPr/>
        </p:nvSpPr>
        <p:spPr bwMode="auto">
          <a:xfrm>
            <a:off x="0" y="2362200"/>
            <a:ext cx="8915400" cy="1752600"/>
          </a:xfrm>
          <a:prstGeom prst="ellipse">
            <a:avLst/>
          </a:prstGeom>
          <a:noFill/>
          <a:ln w="25400" cap="flat" cmpd="sng" algn="ctr">
            <a:solidFill>
              <a:schemeClr val="accent3">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050610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First VDS Example</a:t>
            </a:r>
            <a:endParaRPr lang="en-US" dirty="0"/>
          </a:p>
        </p:txBody>
      </p:sp>
      <p:sp>
        <p:nvSpPr>
          <p:cNvPr id="3" name="Date Placeholder 2"/>
          <p:cNvSpPr>
            <a:spLocks noGrp="1"/>
          </p:cNvSpPr>
          <p:nvPr>
            <p:ph type="dt" sz="half" idx="10"/>
          </p:nvPr>
        </p:nvSpPr>
        <p:spPr/>
        <p:txBody>
          <a:bodyPr/>
          <a:lstStyle/>
          <a:p>
            <a:pPr>
              <a:defRPr/>
            </a:pPr>
            <a:fld id="{84271223-8D5B-554E-B58D-76E94F2F18A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23</a:t>
            </a:fld>
            <a:endParaRPr lang="en-US" dirty="0"/>
          </a:p>
        </p:txBody>
      </p:sp>
      <p:sp>
        <p:nvSpPr>
          <p:cNvPr id="17" name="TextBox 16"/>
          <p:cNvSpPr txBox="1"/>
          <p:nvPr/>
        </p:nvSpPr>
        <p:spPr>
          <a:xfrm>
            <a:off x="5396845" y="1828800"/>
            <a:ext cx="3061355" cy="461665"/>
          </a:xfrm>
          <a:prstGeom prst="rect">
            <a:avLst/>
          </a:prstGeom>
          <a:noFill/>
          <a:ln>
            <a:solidFill>
              <a:schemeClr val="tx1"/>
            </a:solidFill>
          </a:ln>
        </p:spPr>
        <p:txBody>
          <a:bodyPr wrap="none" rtlCol="0">
            <a:spAutoFit/>
          </a:bodyPr>
          <a:lstStyle/>
          <a:p>
            <a:r>
              <a:rPr lang="en-US" dirty="0" smtClean="0">
                <a:solidFill>
                  <a:schemeClr val="tx1">
                    <a:lumMod val="50000"/>
                    <a:lumOff val="50000"/>
                  </a:schemeClr>
                </a:solidFill>
                <a:latin typeface="Consolas"/>
                <a:cs typeface="Consolas"/>
              </a:rPr>
              <a:t> 1  1  1  1  1  1 </a:t>
            </a:r>
            <a:endParaRPr lang="en-US" dirty="0">
              <a:solidFill>
                <a:schemeClr val="tx1">
                  <a:lumMod val="50000"/>
                  <a:lumOff val="50000"/>
                </a:schemeClr>
              </a:solidFill>
              <a:latin typeface="Consolas"/>
              <a:cs typeface="Consolas"/>
            </a:endParaRPr>
          </a:p>
        </p:txBody>
      </p:sp>
      <p:sp>
        <p:nvSpPr>
          <p:cNvPr id="18" name="TextBox 17"/>
          <p:cNvSpPr txBox="1"/>
          <p:nvPr/>
        </p:nvSpPr>
        <p:spPr>
          <a:xfrm>
            <a:off x="5388378" y="3429000"/>
            <a:ext cx="3061355" cy="461665"/>
          </a:xfrm>
          <a:prstGeom prst="rect">
            <a:avLst/>
          </a:prstGeom>
          <a:noFill/>
          <a:ln>
            <a:solidFill>
              <a:schemeClr val="tx1"/>
            </a:solidFill>
          </a:ln>
        </p:spPr>
        <p:txBody>
          <a:bodyPr wrap="none" rtlCol="0">
            <a:spAutoFit/>
          </a:bodyPr>
          <a:lstStyle/>
          <a:p>
            <a:r>
              <a:rPr lang="en-US" dirty="0" smtClean="0">
                <a:solidFill>
                  <a:schemeClr val="tx1">
                    <a:lumMod val="50000"/>
                    <a:lumOff val="50000"/>
                  </a:schemeClr>
                </a:solidFill>
                <a:latin typeface="Consolas"/>
                <a:cs typeface="Consolas"/>
              </a:rPr>
              <a:t> 2  2  2  2  2  2</a:t>
            </a:r>
            <a:endParaRPr lang="en-US" dirty="0">
              <a:solidFill>
                <a:schemeClr val="tx1">
                  <a:lumMod val="50000"/>
                  <a:lumOff val="50000"/>
                </a:schemeClr>
              </a:solidFill>
              <a:latin typeface="Consolas"/>
              <a:cs typeface="Consolas"/>
            </a:endParaRPr>
          </a:p>
        </p:txBody>
      </p:sp>
      <p:sp>
        <p:nvSpPr>
          <p:cNvPr id="19" name="TextBox 18"/>
          <p:cNvSpPr txBox="1"/>
          <p:nvPr/>
        </p:nvSpPr>
        <p:spPr>
          <a:xfrm>
            <a:off x="5369001" y="5029200"/>
            <a:ext cx="3061355" cy="461665"/>
          </a:xfrm>
          <a:prstGeom prst="rect">
            <a:avLst/>
          </a:prstGeom>
          <a:noFill/>
          <a:ln>
            <a:solidFill>
              <a:schemeClr val="tx1"/>
            </a:solidFill>
          </a:ln>
        </p:spPr>
        <p:txBody>
          <a:bodyPr wrap="none" rtlCol="0">
            <a:spAutoFit/>
          </a:bodyPr>
          <a:lstStyle/>
          <a:p>
            <a:r>
              <a:rPr lang="en-US" dirty="0" smtClean="0">
                <a:solidFill>
                  <a:schemeClr val="tx1">
                    <a:lumMod val="50000"/>
                    <a:lumOff val="50000"/>
                  </a:schemeClr>
                </a:solidFill>
                <a:latin typeface="Consolas"/>
                <a:cs typeface="Consolas"/>
              </a:rPr>
              <a:t> 3  3  3  3  3  3</a:t>
            </a:r>
            <a:endParaRPr lang="en-US" dirty="0">
              <a:solidFill>
                <a:schemeClr val="tx1">
                  <a:lumMod val="50000"/>
                  <a:lumOff val="50000"/>
                </a:schemeClr>
              </a:solidFill>
              <a:latin typeface="Consolas"/>
              <a:cs typeface="Consolas"/>
            </a:endParaRPr>
          </a:p>
        </p:txBody>
      </p:sp>
      <p:sp>
        <p:nvSpPr>
          <p:cNvPr id="7" name="TextBox 6"/>
          <p:cNvSpPr txBox="1"/>
          <p:nvPr/>
        </p:nvSpPr>
        <p:spPr>
          <a:xfrm>
            <a:off x="685800" y="1295400"/>
            <a:ext cx="3233878" cy="461665"/>
          </a:xfrm>
          <a:prstGeom prst="rect">
            <a:avLst/>
          </a:prstGeom>
          <a:noFill/>
        </p:spPr>
        <p:txBody>
          <a:bodyPr wrap="none" rtlCol="0">
            <a:spAutoFit/>
          </a:bodyPr>
          <a:lstStyle/>
          <a:p>
            <a:r>
              <a:rPr lang="en-US" dirty="0" smtClean="0">
                <a:latin typeface="+mn-lt"/>
              </a:rPr>
              <a:t>File vds.h5 Dataset /VDS</a:t>
            </a:r>
            <a:r>
              <a:rPr lang="en-US" dirty="0" smtClean="0"/>
              <a:t> </a:t>
            </a:r>
            <a:endParaRPr lang="en-US" dirty="0"/>
          </a:p>
        </p:txBody>
      </p:sp>
      <p:sp>
        <p:nvSpPr>
          <p:cNvPr id="8" name="TextBox 7"/>
          <p:cNvSpPr txBox="1"/>
          <p:nvPr/>
        </p:nvSpPr>
        <p:spPr>
          <a:xfrm>
            <a:off x="5562600" y="1367135"/>
            <a:ext cx="2723823" cy="461665"/>
          </a:xfrm>
          <a:prstGeom prst="rect">
            <a:avLst/>
          </a:prstGeom>
          <a:noFill/>
        </p:spPr>
        <p:txBody>
          <a:bodyPr wrap="none" rtlCol="0">
            <a:spAutoFit/>
          </a:bodyPr>
          <a:lstStyle/>
          <a:p>
            <a:r>
              <a:rPr lang="en-US" dirty="0" smtClean="0">
                <a:solidFill>
                  <a:schemeClr val="tx1">
                    <a:lumMod val="50000"/>
                    <a:lumOff val="50000"/>
                  </a:schemeClr>
                </a:solidFill>
                <a:latin typeface="+mn-lt"/>
              </a:rPr>
              <a:t>File a.h5 Dataset /A</a:t>
            </a:r>
            <a:endParaRPr lang="en-US" dirty="0">
              <a:solidFill>
                <a:schemeClr val="tx1">
                  <a:lumMod val="50000"/>
                  <a:lumOff val="50000"/>
                </a:schemeClr>
              </a:solidFill>
              <a:latin typeface="+mn-lt"/>
            </a:endParaRPr>
          </a:p>
        </p:txBody>
      </p:sp>
      <p:sp>
        <p:nvSpPr>
          <p:cNvPr id="20" name="TextBox 19"/>
          <p:cNvSpPr txBox="1"/>
          <p:nvPr/>
        </p:nvSpPr>
        <p:spPr>
          <a:xfrm>
            <a:off x="5562600" y="2967335"/>
            <a:ext cx="2723823" cy="461665"/>
          </a:xfrm>
          <a:prstGeom prst="rect">
            <a:avLst/>
          </a:prstGeom>
          <a:noFill/>
        </p:spPr>
        <p:txBody>
          <a:bodyPr wrap="none" rtlCol="0">
            <a:spAutoFit/>
          </a:bodyPr>
          <a:lstStyle/>
          <a:p>
            <a:r>
              <a:rPr lang="en-US" dirty="0" smtClean="0">
                <a:solidFill>
                  <a:schemeClr val="tx1">
                    <a:lumMod val="50000"/>
                    <a:lumOff val="50000"/>
                  </a:schemeClr>
                </a:solidFill>
                <a:latin typeface="+mn-lt"/>
              </a:rPr>
              <a:t>File b.h5 Dataset /B</a:t>
            </a:r>
            <a:endParaRPr lang="en-US" dirty="0">
              <a:solidFill>
                <a:schemeClr val="tx1">
                  <a:lumMod val="50000"/>
                  <a:lumOff val="50000"/>
                </a:schemeClr>
              </a:solidFill>
              <a:latin typeface="+mn-lt"/>
            </a:endParaRPr>
          </a:p>
        </p:txBody>
      </p:sp>
      <p:sp>
        <p:nvSpPr>
          <p:cNvPr id="21" name="TextBox 20"/>
          <p:cNvSpPr txBox="1"/>
          <p:nvPr/>
        </p:nvSpPr>
        <p:spPr>
          <a:xfrm>
            <a:off x="5638800" y="4572000"/>
            <a:ext cx="2601644" cy="461665"/>
          </a:xfrm>
          <a:prstGeom prst="rect">
            <a:avLst/>
          </a:prstGeom>
          <a:noFill/>
        </p:spPr>
        <p:txBody>
          <a:bodyPr wrap="none" rtlCol="0">
            <a:spAutoFit/>
          </a:bodyPr>
          <a:lstStyle/>
          <a:p>
            <a:r>
              <a:rPr lang="en-US" dirty="0" smtClean="0">
                <a:solidFill>
                  <a:schemeClr val="tx1">
                    <a:lumMod val="50000"/>
                    <a:lumOff val="50000"/>
                  </a:schemeClr>
                </a:solidFill>
                <a:latin typeface="+mn-lt"/>
              </a:rPr>
              <a:t>File c.h5 Dataset /C</a:t>
            </a:r>
            <a:endParaRPr lang="en-US" dirty="0">
              <a:solidFill>
                <a:schemeClr val="tx1">
                  <a:lumMod val="50000"/>
                  <a:lumOff val="50000"/>
                </a:schemeClr>
              </a:solidFill>
              <a:latin typeface="+mn-lt"/>
            </a:endParaRPr>
          </a:p>
        </p:txBody>
      </p:sp>
      <p:sp>
        <p:nvSpPr>
          <p:cNvPr id="22" name="TextBox 21"/>
          <p:cNvSpPr txBox="1"/>
          <p:nvPr/>
        </p:nvSpPr>
        <p:spPr>
          <a:xfrm>
            <a:off x="770467" y="2226733"/>
            <a:ext cx="3061355" cy="461665"/>
          </a:xfrm>
          <a:prstGeom prst="rect">
            <a:avLst/>
          </a:prstGeom>
          <a:noFill/>
        </p:spPr>
        <p:txBody>
          <a:bodyPr wrap="none" rtlCol="0">
            <a:spAutoFit/>
          </a:bodyPr>
          <a:lstStyle/>
          <a:p>
            <a:r>
              <a:rPr lang="en-US" dirty="0" smtClean="0">
                <a:latin typeface="Consolas"/>
                <a:cs typeface="Consolas"/>
              </a:rPr>
              <a:t> 1  1  1  1  1  1 </a:t>
            </a:r>
            <a:endParaRPr lang="en-US" dirty="0">
              <a:latin typeface="Consolas"/>
              <a:cs typeface="Consolas"/>
            </a:endParaRPr>
          </a:p>
        </p:txBody>
      </p:sp>
      <p:sp>
        <p:nvSpPr>
          <p:cNvPr id="24" name="TextBox 23"/>
          <p:cNvSpPr txBox="1"/>
          <p:nvPr/>
        </p:nvSpPr>
        <p:spPr>
          <a:xfrm>
            <a:off x="762000" y="2814935"/>
            <a:ext cx="3061355" cy="461665"/>
          </a:xfrm>
          <a:prstGeom prst="rect">
            <a:avLst/>
          </a:prstGeom>
          <a:noFill/>
        </p:spPr>
        <p:txBody>
          <a:bodyPr wrap="none" rtlCol="0">
            <a:spAutoFit/>
          </a:bodyPr>
          <a:lstStyle/>
          <a:p>
            <a:r>
              <a:rPr lang="en-US" dirty="0" smtClean="0">
                <a:latin typeface="Consolas"/>
                <a:cs typeface="Consolas"/>
              </a:rPr>
              <a:t> 2  2  2  2  2  2</a:t>
            </a:r>
            <a:endParaRPr lang="en-US" dirty="0">
              <a:latin typeface="Consolas"/>
              <a:cs typeface="Consolas"/>
            </a:endParaRPr>
          </a:p>
        </p:txBody>
      </p:sp>
      <p:sp>
        <p:nvSpPr>
          <p:cNvPr id="25" name="TextBox 24"/>
          <p:cNvSpPr txBox="1"/>
          <p:nvPr/>
        </p:nvSpPr>
        <p:spPr>
          <a:xfrm>
            <a:off x="762000" y="3348335"/>
            <a:ext cx="3061355" cy="461665"/>
          </a:xfrm>
          <a:prstGeom prst="rect">
            <a:avLst/>
          </a:prstGeom>
          <a:noFill/>
        </p:spPr>
        <p:txBody>
          <a:bodyPr wrap="none" rtlCol="0">
            <a:spAutoFit/>
          </a:bodyPr>
          <a:lstStyle/>
          <a:p>
            <a:r>
              <a:rPr lang="en-US" dirty="0" smtClean="0">
                <a:latin typeface="Consolas"/>
                <a:cs typeface="Consolas"/>
              </a:rPr>
              <a:t> 3  3  3  3  3  3</a:t>
            </a:r>
            <a:endParaRPr lang="en-US" dirty="0">
              <a:latin typeface="Consolas"/>
              <a:cs typeface="Consolas"/>
            </a:endParaRPr>
          </a:p>
        </p:txBody>
      </p:sp>
      <p:sp>
        <p:nvSpPr>
          <p:cNvPr id="26" name="TextBox 25"/>
          <p:cNvSpPr txBox="1"/>
          <p:nvPr/>
        </p:nvSpPr>
        <p:spPr>
          <a:xfrm>
            <a:off x="762000" y="3805535"/>
            <a:ext cx="3061355" cy="461665"/>
          </a:xfrm>
          <a:prstGeom prst="rect">
            <a:avLst/>
          </a:prstGeom>
          <a:noFill/>
        </p:spPr>
        <p:txBody>
          <a:bodyPr wrap="none" rtlCol="0">
            <a:spAutoFit/>
          </a:bodyPr>
          <a:lstStyle/>
          <a:p>
            <a:r>
              <a:rPr lang="en-US" dirty="0" smtClean="0">
                <a:latin typeface="Consolas"/>
                <a:cs typeface="Consolas"/>
              </a:rPr>
              <a:t>-1 -1 -1 -1 -1 -1</a:t>
            </a:r>
            <a:endParaRPr lang="en-US" dirty="0">
              <a:latin typeface="Consolas"/>
              <a:cs typeface="Consolas"/>
            </a:endParaRPr>
          </a:p>
        </p:txBody>
      </p:sp>
      <p:sp>
        <p:nvSpPr>
          <p:cNvPr id="6" name="Rectangle 5"/>
          <p:cNvSpPr/>
          <p:nvPr/>
        </p:nvSpPr>
        <p:spPr bwMode="auto">
          <a:xfrm>
            <a:off x="457200" y="1981200"/>
            <a:ext cx="3810000" cy="26670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Oval 8"/>
          <p:cNvSpPr/>
          <p:nvPr/>
        </p:nvSpPr>
        <p:spPr bwMode="auto">
          <a:xfrm>
            <a:off x="0" y="2133600"/>
            <a:ext cx="4495800" cy="2362200"/>
          </a:xfrm>
          <a:prstGeom prst="ellipse">
            <a:avLst/>
          </a:prstGeom>
          <a:noFill/>
          <a:ln w="9525" cap="flat" cmpd="sng" algn="ctr">
            <a:solidFill>
              <a:schemeClr val="accent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TextBox 10"/>
          <p:cNvSpPr txBox="1"/>
          <p:nvPr/>
        </p:nvSpPr>
        <p:spPr>
          <a:xfrm>
            <a:off x="0" y="5634335"/>
            <a:ext cx="9215384" cy="830997"/>
          </a:xfrm>
          <a:prstGeom prst="rect">
            <a:avLst/>
          </a:prstGeom>
          <a:noFill/>
        </p:spPr>
        <p:txBody>
          <a:bodyPr wrap="none" rtlCol="0">
            <a:spAutoFit/>
          </a:bodyPr>
          <a:lstStyle/>
          <a:p>
            <a:r>
              <a:rPr lang="en-US" dirty="0" smtClean="0">
                <a:latin typeface="+mn-lt"/>
              </a:rPr>
              <a:t>Data the application will see when reading /VDS dataset from file vds.h5</a:t>
            </a:r>
          </a:p>
          <a:p>
            <a:r>
              <a:rPr lang="en-US" dirty="0" smtClean="0">
                <a:latin typeface="+mn-lt"/>
              </a:rPr>
              <a:t>The last row is filled with the fill value </a:t>
            </a:r>
            <a:endParaRPr lang="en-US" dirty="0">
              <a:latin typeface="+mn-lt"/>
            </a:endParaRPr>
          </a:p>
        </p:txBody>
      </p:sp>
      <p:cxnSp>
        <p:nvCxnSpPr>
          <p:cNvPr id="28" name="Straight Arrow Connector 27"/>
          <p:cNvCxnSpPr>
            <a:stCxn id="11" idx="0"/>
            <a:endCxn id="9" idx="4"/>
          </p:cNvCxnSpPr>
          <p:nvPr/>
        </p:nvCxnSpPr>
        <p:spPr bwMode="auto">
          <a:xfrm flipH="1" flipV="1">
            <a:off x="2247900" y="4495800"/>
            <a:ext cx="2359792" cy="1138535"/>
          </a:xfrm>
          <a:prstGeom prst="straightConnector1">
            <a:avLst/>
          </a:prstGeom>
          <a:solidFill>
            <a:schemeClr val="accent1"/>
          </a:solidFill>
          <a:ln w="25400" cap="flat" cmpd="sng" algn="ctr">
            <a:solidFill>
              <a:srgbClr val="008000"/>
            </a:solidFill>
            <a:prstDash val="solid"/>
            <a:round/>
            <a:headEnd type="none" w="med" len="med"/>
            <a:tailEnd type="arrow"/>
          </a:ln>
          <a:effectLst/>
        </p:spPr>
      </p:cxnSp>
    </p:spTree>
    <p:extLst>
      <p:ext uri="{BB962C8B-B14F-4D97-AF65-F5344CB8AC3E}">
        <p14:creationId xmlns:p14="http://schemas.microsoft.com/office/powerpoint/2010/main" val="1767584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Discovering Mappings</a:t>
            </a:r>
            <a:endParaRPr lang="en-US" dirty="0"/>
          </a:p>
        </p:txBody>
      </p:sp>
      <p:sp>
        <p:nvSpPr>
          <p:cNvPr id="3" name="Date Placeholder 2"/>
          <p:cNvSpPr>
            <a:spLocks noGrp="1"/>
          </p:cNvSpPr>
          <p:nvPr>
            <p:ph type="dt" sz="half" idx="10"/>
          </p:nvPr>
        </p:nvSpPr>
        <p:spPr/>
        <p:txBody>
          <a:bodyPr/>
          <a:lstStyle/>
          <a:p>
            <a:pPr>
              <a:defRPr/>
            </a:pPr>
            <a:fld id="{84271223-8D5B-554E-B58D-76E94F2F18A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24</a:t>
            </a:fld>
            <a:endParaRPr lang="en-US" dirty="0"/>
          </a:p>
        </p:txBody>
      </p:sp>
      <p:sp>
        <p:nvSpPr>
          <p:cNvPr id="5" name="Content Placeholder 4"/>
          <p:cNvSpPr>
            <a:spLocks noGrp="1"/>
          </p:cNvSpPr>
          <p:nvPr>
            <p:ph sz="quarter" idx="13"/>
          </p:nvPr>
        </p:nvSpPr>
        <p:spPr>
          <a:xfrm>
            <a:off x="914400" y="1295400"/>
            <a:ext cx="7315200" cy="4572000"/>
          </a:xfrm>
        </p:spPr>
        <p:txBody>
          <a:bodyPr/>
          <a:lstStyle/>
          <a:p>
            <a:r>
              <a:rPr lang="en-US" dirty="0" smtClean="0"/>
              <a:t>H5Pget_virtual_count</a:t>
            </a:r>
          </a:p>
          <a:p>
            <a:r>
              <a:rPr lang="en-US" dirty="0" smtClean="0"/>
              <a:t>H5Pget_virtual_vspace</a:t>
            </a:r>
          </a:p>
          <a:p>
            <a:r>
              <a:rPr lang="en-US" dirty="0" smtClean="0"/>
              <a:t>H5Pget_virtual_srcspace</a:t>
            </a:r>
          </a:p>
          <a:p>
            <a:r>
              <a:rPr lang="en-US" dirty="0" smtClean="0"/>
              <a:t>H5Pget_virtual_filename</a:t>
            </a:r>
          </a:p>
          <a:p>
            <a:r>
              <a:rPr lang="en-US" dirty="0" smtClean="0"/>
              <a:t>H5Pget_virtaul_dsetname</a:t>
            </a:r>
            <a:endParaRPr lang="en-US" dirty="0"/>
          </a:p>
        </p:txBody>
      </p:sp>
    </p:spTree>
    <p:extLst>
      <p:ext uri="{BB962C8B-B14F-4D97-AF65-F5344CB8AC3E}">
        <p14:creationId xmlns:p14="http://schemas.microsoft.com/office/powerpoint/2010/main" val="3780346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5dump –p vds.h5</a:t>
            </a:r>
            <a:endParaRPr lang="en-US" dirty="0"/>
          </a:p>
        </p:txBody>
      </p:sp>
      <p:sp>
        <p:nvSpPr>
          <p:cNvPr id="3" name="Date Placeholder 2"/>
          <p:cNvSpPr>
            <a:spLocks noGrp="1"/>
          </p:cNvSpPr>
          <p:nvPr>
            <p:ph type="dt" sz="half" idx="10"/>
          </p:nvPr>
        </p:nvSpPr>
        <p:spPr/>
        <p:txBody>
          <a:bodyPr/>
          <a:lstStyle/>
          <a:p>
            <a:pPr>
              <a:defRPr/>
            </a:pPr>
            <a:fld id="{84271223-8D5B-554E-B58D-76E94F2F18A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25</a:t>
            </a:fld>
            <a:endParaRPr lang="en-US" dirty="0"/>
          </a:p>
        </p:txBody>
      </p:sp>
      <p:sp>
        <p:nvSpPr>
          <p:cNvPr id="8" name="Rectangle 7"/>
          <p:cNvSpPr/>
          <p:nvPr/>
        </p:nvSpPr>
        <p:spPr>
          <a:xfrm>
            <a:off x="685800" y="796289"/>
            <a:ext cx="7696200" cy="5909311"/>
          </a:xfrm>
          <a:prstGeom prst="rect">
            <a:avLst/>
          </a:prstGeom>
        </p:spPr>
        <p:txBody>
          <a:bodyPr wrap="square">
            <a:spAutoFit/>
          </a:bodyPr>
          <a:lstStyle/>
          <a:p>
            <a:r>
              <a:rPr lang="da-DK" sz="1800" dirty="0">
                <a:latin typeface="Consolas"/>
                <a:cs typeface="Consolas"/>
              </a:rPr>
              <a:t>HDF5 "vds.h5" {</a:t>
            </a:r>
          </a:p>
          <a:p>
            <a:r>
              <a:rPr lang="da-DK" sz="1800" dirty="0">
                <a:latin typeface="Consolas"/>
                <a:cs typeface="Consolas"/>
              </a:rPr>
              <a:t>GROUP "/" {</a:t>
            </a:r>
          </a:p>
          <a:p>
            <a:r>
              <a:rPr lang="da-DK" sz="1800" dirty="0">
                <a:latin typeface="Consolas"/>
                <a:cs typeface="Consolas"/>
              </a:rPr>
              <a:t>   DATASET "VDS" {</a:t>
            </a:r>
          </a:p>
          <a:p>
            <a:r>
              <a:rPr lang="da-DK" sz="1800" dirty="0">
                <a:latin typeface="Consolas"/>
                <a:cs typeface="Consolas"/>
              </a:rPr>
              <a:t>      DATATYPE  H5T_STD_I32LE</a:t>
            </a:r>
          </a:p>
          <a:p>
            <a:r>
              <a:rPr lang="da-DK" sz="1800" dirty="0">
                <a:latin typeface="Consolas"/>
                <a:cs typeface="Consolas"/>
              </a:rPr>
              <a:t>      DATASPACE  SIMPLE { ( 4, 6 ) / ( 4, 6 ) }</a:t>
            </a:r>
          </a:p>
          <a:p>
            <a:r>
              <a:rPr lang="da-DK" sz="1800" dirty="0">
                <a:latin typeface="Consolas"/>
                <a:cs typeface="Consolas"/>
              </a:rPr>
              <a:t>      STORAGE_LAYOUT {</a:t>
            </a:r>
          </a:p>
          <a:p>
            <a:r>
              <a:rPr lang="da-DK" sz="1800" dirty="0">
                <a:latin typeface="Consolas"/>
                <a:cs typeface="Consolas"/>
              </a:rPr>
              <a:t>         </a:t>
            </a:r>
            <a:r>
              <a:rPr lang="da-DK" sz="1800" b="1" dirty="0">
                <a:latin typeface="Consolas"/>
                <a:cs typeface="Consolas"/>
              </a:rPr>
              <a:t>MAPPING 0</a:t>
            </a:r>
            <a:r>
              <a:rPr lang="da-DK" sz="1800" dirty="0">
                <a:latin typeface="Consolas"/>
                <a:cs typeface="Consolas"/>
              </a:rPr>
              <a:t> { </a:t>
            </a:r>
          </a:p>
          <a:p>
            <a:r>
              <a:rPr lang="da-DK" sz="1800" dirty="0">
                <a:latin typeface="Consolas"/>
                <a:cs typeface="Consolas"/>
              </a:rPr>
              <a:t>            </a:t>
            </a:r>
            <a:r>
              <a:rPr lang="da-DK" sz="1800" b="1" dirty="0">
                <a:latin typeface="Consolas"/>
                <a:cs typeface="Consolas"/>
              </a:rPr>
              <a:t>VIRTUAL</a:t>
            </a:r>
            <a:r>
              <a:rPr lang="da-DK" sz="1800" dirty="0">
                <a:latin typeface="Consolas"/>
                <a:cs typeface="Consolas"/>
              </a:rPr>
              <a:t> {</a:t>
            </a:r>
          </a:p>
          <a:p>
            <a:r>
              <a:rPr lang="da-DK" sz="1800" dirty="0">
                <a:latin typeface="Consolas"/>
                <a:cs typeface="Consolas"/>
              </a:rPr>
              <a:t>               SELECTION REGULAR_HYPERSLAB { </a:t>
            </a:r>
          </a:p>
          <a:p>
            <a:r>
              <a:rPr lang="da-DK" sz="1800" dirty="0">
                <a:latin typeface="Consolas"/>
                <a:cs typeface="Consolas"/>
              </a:rPr>
              <a:t>                  START (0,0)</a:t>
            </a:r>
          </a:p>
          <a:p>
            <a:r>
              <a:rPr lang="da-DK" sz="1800" dirty="0">
                <a:latin typeface="Consolas"/>
                <a:cs typeface="Consolas"/>
              </a:rPr>
              <a:t>                  STRIDE (1,1)</a:t>
            </a:r>
          </a:p>
          <a:p>
            <a:r>
              <a:rPr lang="da-DK" sz="1800" dirty="0">
                <a:latin typeface="Consolas"/>
                <a:cs typeface="Consolas"/>
              </a:rPr>
              <a:t>                  COUNT (1,1)</a:t>
            </a:r>
          </a:p>
          <a:p>
            <a:r>
              <a:rPr lang="da-DK" sz="1800" dirty="0">
                <a:latin typeface="Consolas"/>
                <a:cs typeface="Consolas"/>
              </a:rPr>
              <a:t>                  BLOCK (1,6)</a:t>
            </a:r>
          </a:p>
          <a:p>
            <a:r>
              <a:rPr lang="da-DK" sz="1800" dirty="0">
                <a:latin typeface="Consolas"/>
                <a:cs typeface="Consolas"/>
              </a:rPr>
              <a:t>               }</a:t>
            </a:r>
          </a:p>
          <a:p>
            <a:r>
              <a:rPr lang="da-DK" sz="1800" dirty="0">
                <a:latin typeface="Consolas"/>
                <a:cs typeface="Consolas"/>
              </a:rPr>
              <a:t>            }</a:t>
            </a:r>
          </a:p>
          <a:p>
            <a:r>
              <a:rPr lang="da-DK" sz="1800" dirty="0">
                <a:latin typeface="Consolas"/>
                <a:cs typeface="Consolas"/>
              </a:rPr>
              <a:t>            </a:t>
            </a:r>
            <a:r>
              <a:rPr lang="da-DK" sz="1800" b="1" dirty="0">
                <a:latin typeface="Consolas"/>
                <a:cs typeface="Consolas"/>
              </a:rPr>
              <a:t>SOURCE</a:t>
            </a:r>
            <a:r>
              <a:rPr lang="da-DK" sz="1800" dirty="0">
                <a:latin typeface="Consolas"/>
                <a:cs typeface="Consolas"/>
              </a:rPr>
              <a:t> {</a:t>
            </a:r>
          </a:p>
          <a:p>
            <a:r>
              <a:rPr lang="da-DK" sz="1800" dirty="0">
                <a:latin typeface="Consolas"/>
                <a:cs typeface="Consolas"/>
              </a:rPr>
              <a:t>               FILE "a.h5"</a:t>
            </a:r>
          </a:p>
          <a:p>
            <a:r>
              <a:rPr lang="da-DK" sz="1800" dirty="0">
                <a:latin typeface="Consolas"/>
                <a:cs typeface="Consolas"/>
              </a:rPr>
              <a:t>               DATASET "A"</a:t>
            </a:r>
          </a:p>
          <a:p>
            <a:r>
              <a:rPr lang="da-DK" sz="1800" dirty="0">
                <a:latin typeface="Consolas"/>
                <a:cs typeface="Consolas"/>
              </a:rPr>
              <a:t>               SELECTION ALL</a:t>
            </a:r>
          </a:p>
          <a:p>
            <a:r>
              <a:rPr lang="da-DK" sz="1800" dirty="0">
                <a:latin typeface="Consolas"/>
                <a:cs typeface="Consolas"/>
              </a:rPr>
              <a:t>            }</a:t>
            </a:r>
          </a:p>
          <a:p>
            <a:r>
              <a:rPr lang="da-DK" sz="1800" dirty="0">
                <a:latin typeface="Consolas"/>
                <a:cs typeface="Consolas"/>
              </a:rPr>
              <a:t>         }</a:t>
            </a:r>
            <a:endParaRPr lang="en-US" sz="1800" dirty="0">
              <a:latin typeface="Consolas"/>
              <a:cs typeface="Consolas"/>
            </a:endParaRPr>
          </a:p>
        </p:txBody>
      </p:sp>
    </p:spTree>
    <p:extLst>
      <p:ext uri="{BB962C8B-B14F-4D97-AF65-F5344CB8AC3E}">
        <p14:creationId xmlns:p14="http://schemas.microsoft.com/office/powerpoint/2010/main" val="13369547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Date Placeholder 2"/>
          <p:cNvSpPr>
            <a:spLocks noGrp="1"/>
          </p:cNvSpPr>
          <p:nvPr>
            <p:ph type="dt" sz="half" idx="10"/>
          </p:nvPr>
        </p:nvSpPr>
        <p:spPr/>
        <p:txBody>
          <a:bodyPr/>
          <a:lstStyle/>
          <a:p>
            <a:pPr>
              <a:defRPr/>
            </a:pPr>
            <a:fld id="{84271223-8D5B-554E-B58D-76E94F2F18A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26</a:t>
            </a:fld>
            <a:endParaRPr lang="en-US" dirty="0"/>
          </a:p>
        </p:txBody>
      </p:sp>
      <p:sp>
        <p:nvSpPr>
          <p:cNvPr id="10" name="Rectangle 9"/>
          <p:cNvSpPr/>
          <p:nvPr/>
        </p:nvSpPr>
        <p:spPr>
          <a:xfrm>
            <a:off x="533400" y="2514600"/>
            <a:ext cx="7772400" cy="1200329"/>
          </a:xfrm>
          <a:prstGeom prst="rect">
            <a:avLst/>
          </a:prstGeom>
        </p:spPr>
        <p:txBody>
          <a:bodyPr wrap="square">
            <a:spAutoFit/>
          </a:bodyPr>
          <a:lstStyle/>
          <a:p>
            <a:r>
              <a:rPr lang="en-US" sz="3600" dirty="0">
                <a:latin typeface="+mn-lt"/>
                <a:hlinkClick r:id="rId3"/>
              </a:rPr>
              <a:t>https://svn.hdfgroup.org/hdf5/features/vds/examples/</a:t>
            </a:r>
            <a:r>
              <a:rPr lang="en-US" sz="3600" dirty="0" smtClean="0">
                <a:latin typeface="+mn-lt"/>
                <a:hlinkClick r:id="rId3"/>
              </a:rPr>
              <a:t>h5_vds.c</a:t>
            </a:r>
            <a:r>
              <a:rPr lang="en-US" sz="3600" dirty="0" smtClean="0">
                <a:latin typeface="+mn-lt"/>
              </a:rPr>
              <a:t> </a:t>
            </a:r>
            <a:endParaRPr lang="en-US" sz="3600" dirty="0">
              <a:latin typeface="+mn-lt"/>
            </a:endParaRPr>
          </a:p>
        </p:txBody>
      </p:sp>
    </p:spTree>
    <p:extLst>
      <p:ext uri="{BB962C8B-B14F-4D97-AF65-F5344CB8AC3E}">
        <p14:creationId xmlns:p14="http://schemas.microsoft.com/office/powerpoint/2010/main" val="3430662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with  Interleaved Planes</a:t>
            </a:r>
            <a:endParaRPr lang="en-US" dirty="0"/>
          </a:p>
        </p:txBody>
      </p:sp>
      <p:sp>
        <p:nvSpPr>
          <p:cNvPr id="3" name="Date Placeholder 2"/>
          <p:cNvSpPr>
            <a:spLocks noGrp="1"/>
          </p:cNvSpPr>
          <p:nvPr>
            <p:ph type="dt" sz="half" idx="10"/>
          </p:nvPr>
        </p:nvSpPr>
        <p:spPr>
          <a:xfrm>
            <a:off x="541874" y="3943836"/>
            <a:ext cx="4267200" cy="228600"/>
          </a:xfrm>
        </p:spPr>
        <p:txBody>
          <a:bodyPr/>
          <a:lstStyle/>
          <a:p>
            <a:pPr>
              <a:defRPr/>
            </a:pPr>
            <a:fld id="{A9AA3BA6-9AD6-2C43-B155-BEBCAD60690E}" type="datetime1">
              <a:rPr lang="en-US" smtClean="0"/>
              <a:t>7/10/15</a:t>
            </a:fld>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4B465E7A-C1F6-F240-9A4B-3C235A72DA08}" type="slidenum">
              <a:rPr lang="en-US" smtClean="0"/>
              <a:pPr/>
              <a:t>27</a:t>
            </a:fld>
            <a:endParaRPr lang="en-US" dirty="0"/>
          </a:p>
        </p:txBody>
      </p:sp>
      <p:sp>
        <p:nvSpPr>
          <p:cNvPr id="159" name="TextBox 158"/>
          <p:cNvSpPr txBox="1"/>
          <p:nvPr/>
        </p:nvSpPr>
        <p:spPr>
          <a:xfrm>
            <a:off x="988327" y="4696612"/>
            <a:ext cx="501309" cy="307777"/>
          </a:xfrm>
          <a:prstGeom prst="rect">
            <a:avLst/>
          </a:prstGeom>
          <a:noFill/>
        </p:spPr>
        <p:txBody>
          <a:bodyPr wrap="none" rtlCol="0">
            <a:spAutoFit/>
          </a:bodyPr>
          <a:lstStyle/>
          <a:p>
            <a:r>
              <a:rPr lang="en-US" sz="1400" dirty="0">
                <a:latin typeface="+mn-lt"/>
              </a:rPr>
              <a:t>a</a:t>
            </a:r>
            <a:r>
              <a:rPr lang="en-US" sz="1400" dirty="0" smtClean="0">
                <a:latin typeface="+mn-lt"/>
              </a:rPr>
              <a:t>.h5</a:t>
            </a:r>
            <a:endParaRPr lang="en-US" sz="1400" dirty="0">
              <a:latin typeface="+mn-lt"/>
            </a:endParaRPr>
          </a:p>
        </p:txBody>
      </p:sp>
      <p:sp>
        <p:nvSpPr>
          <p:cNvPr id="160" name="TextBox 159"/>
          <p:cNvSpPr txBox="1"/>
          <p:nvPr/>
        </p:nvSpPr>
        <p:spPr>
          <a:xfrm>
            <a:off x="2495399" y="4696612"/>
            <a:ext cx="509637" cy="307777"/>
          </a:xfrm>
          <a:prstGeom prst="rect">
            <a:avLst/>
          </a:prstGeom>
          <a:noFill/>
        </p:spPr>
        <p:txBody>
          <a:bodyPr wrap="none" rtlCol="0">
            <a:spAutoFit/>
          </a:bodyPr>
          <a:lstStyle/>
          <a:p>
            <a:r>
              <a:rPr lang="en-US" sz="1400" dirty="0">
                <a:latin typeface="+mn-lt"/>
              </a:rPr>
              <a:t>b</a:t>
            </a:r>
            <a:r>
              <a:rPr lang="en-US" sz="1400" dirty="0" smtClean="0">
                <a:latin typeface="+mn-lt"/>
              </a:rPr>
              <a:t>.h5</a:t>
            </a:r>
            <a:endParaRPr lang="en-US" sz="1400" dirty="0">
              <a:latin typeface="+mn-lt"/>
            </a:endParaRPr>
          </a:p>
        </p:txBody>
      </p:sp>
      <p:sp>
        <p:nvSpPr>
          <p:cNvPr id="161" name="TextBox 160"/>
          <p:cNvSpPr txBox="1"/>
          <p:nvPr/>
        </p:nvSpPr>
        <p:spPr>
          <a:xfrm>
            <a:off x="4034102" y="4712752"/>
            <a:ext cx="491228" cy="307777"/>
          </a:xfrm>
          <a:prstGeom prst="rect">
            <a:avLst/>
          </a:prstGeom>
          <a:noFill/>
        </p:spPr>
        <p:txBody>
          <a:bodyPr wrap="none" rtlCol="0">
            <a:spAutoFit/>
          </a:bodyPr>
          <a:lstStyle/>
          <a:p>
            <a:r>
              <a:rPr lang="en-US" sz="1400" dirty="0">
                <a:latin typeface="+mn-lt"/>
              </a:rPr>
              <a:t>c</a:t>
            </a:r>
            <a:r>
              <a:rPr lang="en-US" sz="1400" dirty="0" smtClean="0">
                <a:latin typeface="+mn-lt"/>
              </a:rPr>
              <a:t>.h5</a:t>
            </a:r>
            <a:endParaRPr lang="en-US" sz="1400" dirty="0">
              <a:latin typeface="+mn-lt"/>
            </a:endParaRPr>
          </a:p>
        </p:txBody>
      </p:sp>
      <p:grpSp>
        <p:nvGrpSpPr>
          <p:cNvPr id="162" name="Group 161"/>
          <p:cNvGrpSpPr/>
          <p:nvPr/>
        </p:nvGrpSpPr>
        <p:grpSpPr>
          <a:xfrm>
            <a:off x="814075" y="3934600"/>
            <a:ext cx="1440269" cy="368324"/>
            <a:chOff x="965199" y="6242038"/>
            <a:chExt cx="1440269" cy="368324"/>
          </a:xfrm>
        </p:grpSpPr>
        <p:sp>
          <p:nvSpPr>
            <p:cNvPr id="323" name="Cube 322"/>
            <p:cNvSpPr/>
            <p:nvPr/>
          </p:nvSpPr>
          <p:spPr>
            <a:xfrm>
              <a:off x="965199" y="6242050"/>
              <a:ext cx="954569" cy="368300"/>
            </a:xfrm>
            <a:prstGeom prst="cube">
              <a:avLst/>
            </a:prstGeom>
            <a:solidFill>
              <a:schemeClr val="accent6">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324" name="Straight Connector 323"/>
            <p:cNvCxnSpPr/>
            <p:nvPr/>
          </p:nvCxnSpPr>
          <p:spPr>
            <a:xfrm>
              <a:off x="1917071" y="624203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1917071" y="649396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1863570" y="6610350"/>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1828971" y="633942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grpSp>
      <p:grpSp>
        <p:nvGrpSpPr>
          <p:cNvPr id="163" name="Group 162"/>
          <p:cNvGrpSpPr/>
          <p:nvPr/>
        </p:nvGrpSpPr>
        <p:grpSpPr>
          <a:xfrm>
            <a:off x="2342999" y="3934612"/>
            <a:ext cx="1440269" cy="368324"/>
            <a:chOff x="965199" y="6242038"/>
            <a:chExt cx="1440269" cy="368324"/>
          </a:xfrm>
        </p:grpSpPr>
        <p:sp>
          <p:nvSpPr>
            <p:cNvPr id="318" name="Cube 317"/>
            <p:cNvSpPr/>
            <p:nvPr/>
          </p:nvSpPr>
          <p:spPr>
            <a:xfrm>
              <a:off x="965199" y="6242050"/>
              <a:ext cx="954569" cy="368300"/>
            </a:xfrm>
            <a:prstGeom prst="cube">
              <a:avLst/>
            </a:prstGeom>
            <a:solidFill>
              <a:schemeClr val="accent6">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319" name="Straight Connector 318"/>
            <p:cNvCxnSpPr/>
            <p:nvPr/>
          </p:nvCxnSpPr>
          <p:spPr>
            <a:xfrm>
              <a:off x="1917071" y="624203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p:nvCxnSpPr>
          <p:spPr>
            <a:xfrm>
              <a:off x="1917071" y="649396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1863570" y="6610350"/>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p:nvCxnSpPr>
          <p:spPr>
            <a:xfrm>
              <a:off x="1828971" y="633942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3910244" y="3934624"/>
            <a:ext cx="1440269" cy="368324"/>
            <a:chOff x="965199" y="6242038"/>
            <a:chExt cx="1440269" cy="368324"/>
          </a:xfrm>
        </p:grpSpPr>
        <p:sp>
          <p:nvSpPr>
            <p:cNvPr id="313" name="Cube 312"/>
            <p:cNvSpPr/>
            <p:nvPr/>
          </p:nvSpPr>
          <p:spPr>
            <a:xfrm>
              <a:off x="965199" y="6242050"/>
              <a:ext cx="954569" cy="368300"/>
            </a:xfrm>
            <a:prstGeom prst="cube">
              <a:avLst/>
            </a:prstGeom>
            <a:solidFill>
              <a:schemeClr val="accent6">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314" name="Straight Connector 313"/>
            <p:cNvCxnSpPr/>
            <p:nvPr/>
          </p:nvCxnSpPr>
          <p:spPr>
            <a:xfrm>
              <a:off x="1917071" y="624203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p:nvCxnSpPr>
          <p:spPr>
            <a:xfrm>
              <a:off x="1917071" y="649396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1863570" y="6610350"/>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1828971" y="633942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5341531" y="3934624"/>
            <a:ext cx="1440269" cy="368324"/>
            <a:chOff x="965199" y="6242038"/>
            <a:chExt cx="1440269" cy="368324"/>
          </a:xfrm>
        </p:grpSpPr>
        <p:sp>
          <p:nvSpPr>
            <p:cNvPr id="308" name="Cube 307"/>
            <p:cNvSpPr/>
            <p:nvPr/>
          </p:nvSpPr>
          <p:spPr>
            <a:xfrm>
              <a:off x="965199" y="6242050"/>
              <a:ext cx="954569" cy="368300"/>
            </a:xfrm>
            <a:prstGeom prst="cube">
              <a:avLst/>
            </a:prstGeom>
            <a:solidFill>
              <a:schemeClr val="accent6">
                <a:lumMod val="7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309" name="Straight Connector 308"/>
            <p:cNvCxnSpPr/>
            <p:nvPr/>
          </p:nvCxnSpPr>
          <p:spPr>
            <a:xfrm>
              <a:off x="1917071" y="624203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p:nvCxnSpPr>
          <p:spPr>
            <a:xfrm>
              <a:off x="1917071" y="649396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1863570" y="6610350"/>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1828971" y="6339428"/>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grpSp>
      <p:sp>
        <p:nvSpPr>
          <p:cNvPr id="166" name="TextBox 165"/>
          <p:cNvSpPr txBox="1"/>
          <p:nvPr/>
        </p:nvSpPr>
        <p:spPr>
          <a:xfrm>
            <a:off x="921995" y="3657637"/>
            <a:ext cx="891415" cy="307777"/>
          </a:xfrm>
          <a:prstGeom prst="rect">
            <a:avLst/>
          </a:prstGeom>
          <a:noFill/>
        </p:spPr>
        <p:txBody>
          <a:bodyPr wrap="none" rtlCol="0">
            <a:spAutoFit/>
          </a:bodyPr>
          <a:lstStyle/>
          <a:p>
            <a:r>
              <a:rPr lang="en-US" sz="1400" dirty="0" smtClean="0">
                <a:latin typeface="+mn-lt"/>
              </a:rPr>
              <a:t>Dataset A</a:t>
            </a:r>
            <a:endParaRPr lang="en-US" sz="1400" dirty="0">
              <a:latin typeface="+mn-lt"/>
            </a:endParaRPr>
          </a:p>
        </p:txBody>
      </p:sp>
      <p:sp>
        <p:nvSpPr>
          <p:cNvPr id="167" name="TextBox 166"/>
          <p:cNvSpPr txBox="1"/>
          <p:nvPr/>
        </p:nvSpPr>
        <p:spPr>
          <a:xfrm>
            <a:off x="2547055" y="4021750"/>
            <a:ext cx="325968" cy="307777"/>
          </a:xfrm>
          <a:prstGeom prst="rect">
            <a:avLst/>
          </a:prstGeom>
          <a:noFill/>
        </p:spPr>
        <p:txBody>
          <a:bodyPr wrap="none" rtlCol="0">
            <a:spAutoFit/>
          </a:bodyPr>
          <a:lstStyle/>
          <a:p>
            <a:r>
              <a:rPr lang="en-US" sz="1400" i="1" dirty="0" smtClean="0">
                <a:latin typeface="+mn-lt"/>
              </a:rPr>
              <a:t>B</a:t>
            </a:r>
            <a:endParaRPr lang="en-US" sz="1400" i="1" dirty="0">
              <a:latin typeface="+mn-lt"/>
            </a:endParaRPr>
          </a:p>
        </p:txBody>
      </p:sp>
      <p:sp>
        <p:nvSpPr>
          <p:cNvPr id="168" name="TextBox 167"/>
          <p:cNvSpPr txBox="1"/>
          <p:nvPr/>
        </p:nvSpPr>
        <p:spPr>
          <a:xfrm>
            <a:off x="4137763" y="4021750"/>
            <a:ext cx="322111" cy="307777"/>
          </a:xfrm>
          <a:prstGeom prst="rect">
            <a:avLst/>
          </a:prstGeom>
          <a:noFill/>
        </p:spPr>
        <p:txBody>
          <a:bodyPr wrap="none" rtlCol="0">
            <a:spAutoFit/>
          </a:bodyPr>
          <a:lstStyle/>
          <a:p>
            <a:r>
              <a:rPr lang="en-US" sz="1400" i="1" dirty="0" smtClean="0">
                <a:latin typeface="+mn-lt"/>
              </a:rPr>
              <a:t>C</a:t>
            </a:r>
            <a:endParaRPr lang="en-US" sz="1400" i="1" dirty="0">
              <a:latin typeface="+mn-lt"/>
            </a:endParaRPr>
          </a:p>
        </p:txBody>
      </p:sp>
      <p:sp>
        <p:nvSpPr>
          <p:cNvPr id="169" name="TextBox 168"/>
          <p:cNvSpPr txBox="1"/>
          <p:nvPr/>
        </p:nvSpPr>
        <p:spPr>
          <a:xfrm>
            <a:off x="5534763" y="4025949"/>
            <a:ext cx="338767" cy="307777"/>
          </a:xfrm>
          <a:prstGeom prst="rect">
            <a:avLst/>
          </a:prstGeom>
          <a:noFill/>
        </p:spPr>
        <p:txBody>
          <a:bodyPr wrap="none" rtlCol="0">
            <a:spAutoFit/>
          </a:bodyPr>
          <a:lstStyle/>
          <a:p>
            <a:r>
              <a:rPr lang="en-US" sz="1400" i="1" dirty="0" smtClean="0">
                <a:latin typeface="+mn-lt"/>
              </a:rPr>
              <a:t>D</a:t>
            </a:r>
            <a:endParaRPr lang="en-US" sz="1400" i="1" dirty="0">
              <a:latin typeface="+mn-lt"/>
            </a:endParaRPr>
          </a:p>
        </p:txBody>
      </p:sp>
      <p:sp>
        <p:nvSpPr>
          <p:cNvPr id="170" name="TextBox 169"/>
          <p:cNvSpPr txBox="1"/>
          <p:nvPr/>
        </p:nvSpPr>
        <p:spPr>
          <a:xfrm>
            <a:off x="5526561" y="4696612"/>
            <a:ext cx="509637" cy="307777"/>
          </a:xfrm>
          <a:prstGeom prst="rect">
            <a:avLst/>
          </a:prstGeom>
          <a:noFill/>
        </p:spPr>
        <p:txBody>
          <a:bodyPr wrap="none" rtlCol="0">
            <a:spAutoFit/>
          </a:bodyPr>
          <a:lstStyle/>
          <a:p>
            <a:r>
              <a:rPr lang="en-US" sz="1400" dirty="0">
                <a:latin typeface="+mn-lt"/>
              </a:rPr>
              <a:t>d</a:t>
            </a:r>
            <a:r>
              <a:rPr lang="en-US" sz="1400" dirty="0" smtClean="0">
                <a:latin typeface="+mn-lt"/>
              </a:rPr>
              <a:t>.h5</a:t>
            </a:r>
            <a:endParaRPr lang="en-US" sz="1400" dirty="0">
              <a:latin typeface="+mn-lt"/>
            </a:endParaRPr>
          </a:p>
        </p:txBody>
      </p:sp>
      <p:grpSp>
        <p:nvGrpSpPr>
          <p:cNvPr id="171" name="Group 170"/>
          <p:cNvGrpSpPr/>
          <p:nvPr/>
        </p:nvGrpSpPr>
        <p:grpSpPr>
          <a:xfrm>
            <a:off x="882503" y="1695157"/>
            <a:ext cx="2797408" cy="368300"/>
            <a:chOff x="495258" y="5400976"/>
            <a:chExt cx="2797408" cy="368300"/>
          </a:xfrm>
        </p:grpSpPr>
        <p:grpSp>
          <p:nvGrpSpPr>
            <p:cNvPr id="174" name="Group 173"/>
            <p:cNvGrpSpPr/>
            <p:nvPr/>
          </p:nvGrpSpPr>
          <p:grpSpPr>
            <a:xfrm>
              <a:off x="495258" y="5400976"/>
              <a:ext cx="318459" cy="368300"/>
              <a:chOff x="495258" y="5400976"/>
              <a:chExt cx="318459" cy="368300"/>
            </a:xfrm>
          </p:grpSpPr>
          <p:sp>
            <p:nvSpPr>
              <p:cNvPr id="304" name="Cube 303"/>
              <p:cNvSpPr/>
              <p:nvPr/>
            </p:nvSpPr>
            <p:spPr>
              <a:xfrm>
                <a:off x="495258" y="5400976"/>
                <a:ext cx="97410" cy="368300"/>
              </a:xfrm>
              <a:prstGeom prst="cube">
                <a:avLst/>
              </a:prstGeom>
              <a:solidFill>
                <a:schemeClr val="accent6">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5" name="Cube 304"/>
              <p:cNvSpPr/>
              <p:nvPr/>
            </p:nvSpPr>
            <p:spPr>
              <a:xfrm>
                <a:off x="567979" y="5400976"/>
                <a:ext cx="97410" cy="368300"/>
              </a:xfrm>
              <a:prstGeom prst="cube">
                <a:avLst/>
              </a:prstGeom>
              <a:solidFill>
                <a:schemeClr val="accent6">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6" name="Cube 305"/>
              <p:cNvSpPr/>
              <p:nvPr/>
            </p:nvSpPr>
            <p:spPr>
              <a:xfrm>
                <a:off x="641122" y="5400976"/>
                <a:ext cx="97410" cy="368300"/>
              </a:xfrm>
              <a:prstGeom prst="cube">
                <a:avLst/>
              </a:prstGeom>
              <a:solidFill>
                <a:schemeClr val="accent6">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7" name="Cube 306"/>
              <p:cNvSpPr/>
              <p:nvPr/>
            </p:nvSpPr>
            <p:spPr>
              <a:xfrm>
                <a:off x="716307" y="5400976"/>
                <a:ext cx="97410" cy="368300"/>
              </a:xfrm>
              <a:prstGeom prst="cube">
                <a:avLst/>
              </a:prstGeom>
              <a:solidFill>
                <a:schemeClr val="accent6">
                  <a:lumMod val="7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grpSp>
          <p:nvGrpSpPr>
            <p:cNvPr id="175" name="Group 174"/>
            <p:cNvGrpSpPr/>
            <p:nvPr/>
          </p:nvGrpSpPr>
          <p:grpSpPr>
            <a:xfrm>
              <a:off x="786237" y="5400976"/>
              <a:ext cx="318459" cy="368300"/>
              <a:chOff x="495258" y="5400976"/>
              <a:chExt cx="318459" cy="368300"/>
            </a:xfrm>
          </p:grpSpPr>
          <p:sp>
            <p:nvSpPr>
              <p:cNvPr id="300" name="Cube 299"/>
              <p:cNvSpPr/>
              <p:nvPr/>
            </p:nvSpPr>
            <p:spPr>
              <a:xfrm>
                <a:off x="495258" y="5400976"/>
                <a:ext cx="97410" cy="368300"/>
              </a:xfrm>
              <a:prstGeom prst="cube">
                <a:avLst/>
              </a:prstGeom>
              <a:solidFill>
                <a:schemeClr val="accent6">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1" name="Cube 300"/>
              <p:cNvSpPr/>
              <p:nvPr/>
            </p:nvSpPr>
            <p:spPr>
              <a:xfrm>
                <a:off x="567979" y="5400976"/>
                <a:ext cx="97410" cy="368300"/>
              </a:xfrm>
              <a:prstGeom prst="cube">
                <a:avLst/>
              </a:prstGeom>
              <a:solidFill>
                <a:schemeClr val="accent6">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2" name="Cube 301"/>
              <p:cNvSpPr/>
              <p:nvPr/>
            </p:nvSpPr>
            <p:spPr>
              <a:xfrm>
                <a:off x="641122" y="5400976"/>
                <a:ext cx="97410" cy="368300"/>
              </a:xfrm>
              <a:prstGeom prst="cube">
                <a:avLst/>
              </a:prstGeom>
              <a:solidFill>
                <a:schemeClr val="accent6">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3" name="Cube 302"/>
              <p:cNvSpPr/>
              <p:nvPr/>
            </p:nvSpPr>
            <p:spPr>
              <a:xfrm>
                <a:off x="716307" y="5400976"/>
                <a:ext cx="97410" cy="368300"/>
              </a:xfrm>
              <a:prstGeom prst="cube">
                <a:avLst/>
              </a:prstGeom>
              <a:solidFill>
                <a:schemeClr val="accent6">
                  <a:lumMod val="7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grpSp>
          <p:nvGrpSpPr>
            <p:cNvPr id="176" name="Group 175"/>
            <p:cNvGrpSpPr/>
            <p:nvPr/>
          </p:nvGrpSpPr>
          <p:grpSpPr>
            <a:xfrm>
              <a:off x="1079341" y="5400976"/>
              <a:ext cx="318459" cy="368300"/>
              <a:chOff x="495258" y="5400976"/>
              <a:chExt cx="318459" cy="368300"/>
            </a:xfrm>
          </p:grpSpPr>
          <p:sp>
            <p:nvSpPr>
              <p:cNvPr id="296" name="Cube 295"/>
              <p:cNvSpPr/>
              <p:nvPr/>
            </p:nvSpPr>
            <p:spPr>
              <a:xfrm>
                <a:off x="495258" y="5400976"/>
                <a:ext cx="97410" cy="368300"/>
              </a:xfrm>
              <a:prstGeom prst="cube">
                <a:avLst/>
              </a:prstGeom>
              <a:solidFill>
                <a:schemeClr val="accent6">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7" name="Cube 296"/>
              <p:cNvSpPr/>
              <p:nvPr/>
            </p:nvSpPr>
            <p:spPr>
              <a:xfrm>
                <a:off x="567979" y="5400976"/>
                <a:ext cx="97410" cy="368300"/>
              </a:xfrm>
              <a:prstGeom prst="cube">
                <a:avLst/>
              </a:prstGeom>
              <a:solidFill>
                <a:schemeClr val="accent6">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8" name="Cube 297"/>
              <p:cNvSpPr/>
              <p:nvPr/>
            </p:nvSpPr>
            <p:spPr>
              <a:xfrm>
                <a:off x="641122" y="5400976"/>
                <a:ext cx="97410" cy="368300"/>
              </a:xfrm>
              <a:prstGeom prst="cube">
                <a:avLst/>
              </a:prstGeom>
              <a:solidFill>
                <a:schemeClr val="accent6">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9" name="Cube 298"/>
              <p:cNvSpPr/>
              <p:nvPr/>
            </p:nvSpPr>
            <p:spPr>
              <a:xfrm>
                <a:off x="716307" y="5400976"/>
                <a:ext cx="97410" cy="368300"/>
              </a:xfrm>
              <a:prstGeom prst="cube">
                <a:avLst/>
              </a:prstGeom>
              <a:solidFill>
                <a:schemeClr val="accent6">
                  <a:lumMod val="7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grpSp>
          <p:nvGrpSpPr>
            <p:cNvPr id="177" name="Group 176"/>
            <p:cNvGrpSpPr/>
            <p:nvPr/>
          </p:nvGrpSpPr>
          <p:grpSpPr>
            <a:xfrm>
              <a:off x="1363201" y="5400976"/>
              <a:ext cx="318459" cy="368300"/>
              <a:chOff x="495258" y="5400976"/>
              <a:chExt cx="318459" cy="368300"/>
            </a:xfrm>
          </p:grpSpPr>
          <p:sp>
            <p:nvSpPr>
              <p:cNvPr id="209" name="Cube 208"/>
              <p:cNvSpPr/>
              <p:nvPr/>
            </p:nvSpPr>
            <p:spPr>
              <a:xfrm>
                <a:off x="495258" y="5400976"/>
                <a:ext cx="97410" cy="368300"/>
              </a:xfrm>
              <a:prstGeom prst="cube">
                <a:avLst/>
              </a:prstGeom>
              <a:solidFill>
                <a:schemeClr val="accent6">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3" name="Cube 292"/>
              <p:cNvSpPr/>
              <p:nvPr/>
            </p:nvSpPr>
            <p:spPr>
              <a:xfrm>
                <a:off x="567979" y="5400976"/>
                <a:ext cx="97410" cy="368300"/>
              </a:xfrm>
              <a:prstGeom prst="cube">
                <a:avLst/>
              </a:prstGeom>
              <a:solidFill>
                <a:schemeClr val="accent6">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4" name="Cube 293"/>
              <p:cNvSpPr/>
              <p:nvPr/>
            </p:nvSpPr>
            <p:spPr>
              <a:xfrm>
                <a:off x="641122" y="5400976"/>
                <a:ext cx="97410" cy="368300"/>
              </a:xfrm>
              <a:prstGeom prst="cube">
                <a:avLst/>
              </a:prstGeom>
              <a:solidFill>
                <a:schemeClr val="accent6">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5" name="Cube 294"/>
              <p:cNvSpPr/>
              <p:nvPr/>
            </p:nvSpPr>
            <p:spPr>
              <a:xfrm>
                <a:off x="716307" y="5400976"/>
                <a:ext cx="97410" cy="368300"/>
              </a:xfrm>
              <a:prstGeom prst="cube">
                <a:avLst/>
              </a:prstGeom>
              <a:solidFill>
                <a:schemeClr val="accent6">
                  <a:lumMod val="7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grpSp>
          <p:nvGrpSpPr>
            <p:cNvPr id="178" name="Group 177"/>
            <p:cNvGrpSpPr/>
            <p:nvPr/>
          </p:nvGrpSpPr>
          <p:grpSpPr>
            <a:xfrm>
              <a:off x="2471558" y="5400976"/>
              <a:ext cx="318459" cy="368300"/>
              <a:chOff x="495258" y="5400976"/>
              <a:chExt cx="318459" cy="368300"/>
            </a:xfrm>
          </p:grpSpPr>
          <p:sp>
            <p:nvSpPr>
              <p:cNvPr id="185" name="Cube 184"/>
              <p:cNvSpPr/>
              <p:nvPr/>
            </p:nvSpPr>
            <p:spPr>
              <a:xfrm>
                <a:off x="495258" y="5400976"/>
                <a:ext cx="97410" cy="368300"/>
              </a:xfrm>
              <a:prstGeom prst="cube">
                <a:avLst/>
              </a:prstGeom>
              <a:solidFill>
                <a:schemeClr val="accent6">
                  <a:lumMod val="20000"/>
                  <a:lumOff val="8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6" name="Cube 185"/>
              <p:cNvSpPr/>
              <p:nvPr/>
            </p:nvSpPr>
            <p:spPr>
              <a:xfrm>
                <a:off x="567979" y="5400976"/>
                <a:ext cx="97410" cy="368300"/>
              </a:xfrm>
              <a:prstGeom prst="cube">
                <a:avLst/>
              </a:prstGeom>
              <a:solidFill>
                <a:schemeClr val="accent6">
                  <a:lumMod val="40000"/>
                  <a:lumOff val="6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7" name="Cube 186"/>
              <p:cNvSpPr/>
              <p:nvPr/>
            </p:nvSpPr>
            <p:spPr>
              <a:xfrm>
                <a:off x="641122" y="5400976"/>
                <a:ext cx="97410" cy="368300"/>
              </a:xfrm>
              <a:prstGeom prst="cube">
                <a:avLst/>
              </a:prstGeom>
              <a:solidFill>
                <a:schemeClr val="accent6">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8" name="Cube 187"/>
              <p:cNvSpPr/>
              <p:nvPr/>
            </p:nvSpPr>
            <p:spPr>
              <a:xfrm>
                <a:off x="716307" y="5400976"/>
                <a:ext cx="97410" cy="368300"/>
              </a:xfrm>
              <a:prstGeom prst="cube">
                <a:avLst/>
              </a:prstGeom>
              <a:solidFill>
                <a:schemeClr val="accent6">
                  <a:lumMod val="7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cxnSp>
          <p:nvCxnSpPr>
            <p:cNvPr id="179" name="Straight Connector 178"/>
            <p:cNvCxnSpPr/>
            <p:nvPr/>
          </p:nvCxnSpPr>
          <p:spPr>
            <a:xfrm>
              <a:off x="2804269" y="5407603"/>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2790017" y="5738619"/>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2772527" y="5769264"/>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772527" y="5441192"/>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a:endCxn id="185" idx="3"/>
            </p:cNvCxnSpPr>
            <p:nvPr/>
          </p:nvCxnSpPr>
          <p:spPr>
            <a:xfrm>
              <a:off x="1670549" y="5769252"/>
              <a:ext cx="837538" cy="24"/>
            </a:xfrm>
            <a:prstGeom prst="line">
              <a:avLst/>
            </a:prstGeom>
            <a:ln w="9525">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a:endCxn id="185" idx="1"/>
            </p:cNvCxnSpPr>
            <p:nvPr/>
          </p:nvCxnSpPr>
          <p:spPr>
            <a:xfrm flipV="1">
              <a:off x="1662278" y="5425329"/>
              <a:ext cx="845809" cy="3139"/>
            </a:xfrm>
            <a:prstGeom prst="line">
              <a:avLst/>
            </a:prstGeom>
            <a:ln w="9525">
              <a:prstDash val="dash"/>
            </a:ln>
          </p:spPr>
          <p:style>
            <a:lnRef idx="2">
              <a:schemeClr val="accent1"/>
            </a:lnRef>
            <a:fillRef idx="0">
              <a:schemeClr val="accent1"/>
            </a:fillRef>
            <a:effectRef idx="1">
              <a:schemeClr val="accent1"/>
            </a:effectRef>
            <a:fontRef idx="minor">
              <a:schemeClr val="tx1"/>
            </a:fontRef>
          </p:style>
        </p:cxnSp>
      </p:grpSp>
      <p:sp>
        <p:nvSpPr>
          <p:cNvPr id="172" name="TextBox 171"/>
          <p:cNvSpPr txBox="1"/>
          <p:nvPr/>
        </p:nvSpPr>
        <p:spPr>
          <a:xfrm>
            <a:off x="533400" y="1295400"/>
            <a:ext cx="4301378" cy="307777"/>
          </a:xfrm>
          <a:prstGeom prst="rect">
            <a:avLst/>
          </a:prstGeom>
          <a:noFill/>
        </p:spPr>
        <p:txBody>
          <a:bodyPr wrap="none" rtlCol="0">
            <a:spAutoFit/>
          </a:bodyPr>
          <a:lstStyle/>
          <a:p>
            <a:r>
              <a:rPr lang="en-US" sz="1400" dirty="0" smtClean="0">
                <a:latin typeface="+mn-lt"/>
              </a:rPr>
              <a:t>Virtual Dataset VDS has images </a:t>
            </a:r>
            <a:r>
              <a:rPr lang="en-US" sz="1400" i="1" dirty="0" smtClean="0">
                <a:latin typeface="+mn-lt"/>
              </a:rPr>
              <a:t>A</a:t>
            </a:r>
            <a:r>
              <a:rPr lang="en-US" sz="1400" dirty="0" smtClean="0">
                <a:latin typeface="+mn-lt"/>
              </a:rPr>
              <a:t>, </a:t>
            </a:r>
            <a:r>
              <a:rPr lang="en-US" sz="1400" i="1" dirty="0" smtClean="0">
                <a:latin typeface="+mn-lt"/>
              </a:rPr>
              <a:t>B, C and D</a:t>
            </a:r>
            <a:r>
              <a:rPr lang="en-US" sz="1400" dirty="0" smtClean="0">
                <a:latin typeface="+mn-lt"/>
              </a:rPr>
              <a:t> interleaved</a:t>
            </a:r>
            <a:endParaRPr lang="en-US" sz="1400" dirty="0">
              <a:latin typeface="+mn-lt"/>
            </a:endParaRPr>
          </a:p>
        </p:txBody>
      </p:sp>
      <p:sp>
        <p:nvSpPr>
          <p:cNvPr id="173" name="TextBox 172"/>
          <p:cNvSpPr txBox="1"/>
          <p:nvPr/>
        </p:nvSpPr>
        <p:spPr>
          <a:xfrm>
            <a:off x="2051400" y="2101190"/>
            <a:ext cx="710125" cy="307777"/>
          </a:xfrm>
          <a:prstGeom prst="rect">
            <a:avLst/>
          </a:prstGeom>
          <a:noFill/>
        </p:spPr>
        <p:txBody>
          <a:bodyPr wrap="none" rtlCol="0">
            <a:spAutoFit/>
          </a:bodyPr>
          <a:lstStyle/>
          <a:p>
            <a:r>
              <a:rPr lang="en-US" sz="1400" dirty="0" smtClean="0">
                <a:latin typeface="+mn-lt"/>
              </a:rPr>
              <a:t>VDS.h5</a:t>
            </a:r>
            <a:endParaRPr lang="en-US" sz="1400" dirty="0">
              <a:latin typeface="+mn-lt"/>
            </a:endParaRPr>
          </a:p>
        </p:txBody>
      </p:sp>
      <p:sp>
        <p:nvSpPr>
          <p:cNvPr id="110" name="TextBox 109"/>
          <p:cNvSpPr txBox="1"/>
          <p:nvPr/>
        </p:nvSpPr>
        <p:spPr>
          <a:xfrm>
            <a:off x="2347591" y="3657637"/>
            <a:ext cx="885191" cy="307777"/>
          </a:xfrm>
          <a:prstGeom prst="rect">
            <a:avLst/>
          </a:prstGeom>
          <a:noFill/>
        </p:spPr>
        <p:txBody>
          <a:bodyPr wrap="none" rtlCol="0">
            <a:spAutoFit/>
          </a:bodyPr>
          <a:lstStyle/>
          <a:p>
            <a:r>
              <a:rPr lang="en-US" sz="1400" dirty="0" smtClean="0">
                <a:latin typeface="+mn-lt"/>
              </a:rPr>
              <a:t>Dataset B</a:t>
            </a:r>
            <a:endParaRPr lang="en-US" sz="1400" dirty="0">
              <a:latin typeface="+mn-lt"/>
            </a:endParaRPr>
          </a:p>
        </p:txBody>
      </p:sp>
      <p:sp>
        <p:nvSpPr>
          <p:cNvPr id="111" name="TextBox 110"/>
          <p:cNvSpPr txBox="1"/>
          <p:nvPr/>
        </p:nvSpPr>
        <p:spPr>
          <a:xfrm>
            <a:off x="3909273" y="3657637"/>
            <a:ext cx="883262" cy="307777"/>
          </a:xfrm>
          <a:prstGeom prst="rect">
            <a:avLst/>
          </a:prstGeom>
          <a:noFill/>
        </p:spPr>
        <p:txBody>
          <a:bodyPr wrap="none" rtlCol="0">
            <a:spAutoFit/>
          </a:bodyPr>
          <a:lstStyle/>
          <a:p>
            <a:r>
              <a:rPr lang="en-US" sz="1400" dirty="0" smtClean="0">
                <a:latin typeface="+mn-lt"/>
              </a:rPr>
              <a:t>Dataset C</a:t>
            </a:r>
            <a:endParaRPr lang="en-US" sz="1400" dirty="0">
              <a:latin typeface="+mn-lt"/>
            </a:endParaRPr>
          </a:p>
        </p:txBody>
      </p:sp>
      <p:sp>
        <p:nvSpPr>
          <p:cNvPr id="112" name="TextBox 111"/>
          <p:cNvSpPr txBox="1"/>
          <p:nvPr/>
        </p:nvSpPr>
        <p:spPr>
          <a:xfrm>
            <a:off x="5366681" y="3657600"/>
            <a:ext cx="897990" cy="307777"/>
          </a:xfrm>
          <a:prstGeom prst="rect">
            <a:avLst/>
          </a:prstGeom>
          <a:noFill/>
        </p:spPr>
        <p:txBody>
          <a:bodyPr wrap="none" rtlCol="0">
            <a:spAutoFit/>
          </a:bodyPr>
          <a:lstStyle/>
          <a:p>
            <a:r>
              <a:rPr lang="en-US" sz="1400" dirty="0" smtClean="0">
                <a:latin typeface="+mn-lt"/>
              </a:rPr>
              <a:t>Dataset D</a:t>
            </a:r>
            <a:endParaRPr lang="en-US" sz="1400" dirty="0">
              <a:latin typeface="+mn-lt"/>
            </a:endParaRPr>
          </a:p>
        </p:txBody>
      </p:sp>
      <p:sp>
        <p:nvSpPr>
          <p:cNvPr id="113" name="TextBox 112"/>
          <p:cNvSpPr txBox="1"/>
          <p:nvPr/>
        </p:nvSpPr>
        <p:spPr>
          <a:xfrm>
            <a:off x="920015" y="4021750"/>
            <a:ext cx="332192" cy="307777"/>
          </a:xfrm>
          <a:prstGeom prst="rect">
            <a:avLst/>
          </a:prstGeom>
          <a:noFill/>
        </p:spPr>
        <p:txBody>
          <a:bodyPr wrap="none" rtlCol="0">
            <a:spAutoFit/>
          </a:bodyPr>
          <a:lstStyle/>
          <a:p>
            <a:r>
              <a:rPr lang="en-US" sz="1400" i="1" dirty="0" smtClean="0">
                <a:latin typeface="+mn-lt"/>
              </a:rPr>
              <a:t>A</a:t>
            </a:r>
            <a:endParaRPr lang="en-US" sz="1400" i="1" dirty="0">
              <a:latin typeface="+mn-lt"/>
            </a:endParaRPr>
          </a:p>
        </p:txBody>
      </p:sp>
      <p:cxnSp>
        <p:nvCxnSpPr>
          <p:cNvPr id="6" name="Straight Arrow Connector 5"/>
          <p:cNvCxnSpPr>
            <a:stCxn id="304" idx="3"/>
          </p:cNvCxnSpPr>
          <p:nvPr/>
        </p:nvCxnSpPr>
        <p:spPr bwMode="auto">
          <a:xfrm flipH="1">
            <a:off x="838200" y="2063457"/>
            <a:ext cx="80832" cy="18989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a:stCxn id="300" idx="3"/>
          </p:cNvCxnSpPr>
          <p:nvPr/>
        </p:nvCxnSpPr>
        <p:spPr bwMode="auto">
          <a:xfrm flipH="1">
            <a:off x="990600" y="2063457"/>
            <a:ext cx="219411" cy="18989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a:stCxn id="305" idx="3"/>
          </p:cNvCxnSpPr>
          <p:nvPr/>
        </p:nvCxnSpPr>
        <p:spPr bwMode="auto">
          <a:xfrm>
            <a:off x="991753" y="2063457"/>
            <a:ext cx="1446647" cy="18989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stCxn id="306" idx="3"/>
          </p:cNvCxnSpPr>
          <p:nvPr/>
        </p:nvCxnSpPr>
        <p:spPr bwMode="auto">
          <a:xfrm>
            <a:off x="1064896" y="2063457"/>
            <a:ext cx="2897504" cy="18989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stCxn id="307" idx="3"/>
          </p:cNvCxnSpPr>
          <p:nvPr/>
        </p:nvCxnSpPr>
        <p:spPr bwMode="auto">
          <a:xfrm>
            <a:off x="1140081" y="2063457"/>
            <a:ext cx="4270119" cy="18989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9" name="TextBox 138"/>
          <p:cNvSpPr txBox="1"/>
          <p:nvPr/>
        </p:nvSpPr>
        <p:spPr>
          <a:xfrm>
            <a:off x="4419600" y="1676400"/>
            <a:ext cx="3676709" cy="1569660"/>
          </a:xfrm>
          <a:prstGeom prst="rect">
            <a:avLst/>
          </a:prstGeom>
          <a:noFill/>
        </p:spPr>
        <p:txBody>
          <a:bodyPr wrap="square" rtlCol="0">
            <a:spAutoFit/>
          </a:bodyPr>
          <a:lstStyle/>
          <a:p>
            <a:r>
              <a:rPr lang="en-US" dirty="0">
                <a:latin typeface="+mn-lt"/>
              </a:rPr>
              <a:t>F</a:t>
            </a:r>
            <a:r>
              <a:rPr lang="en-US" dirty="0" smtClean="0">
                <a:latin typeface="+mn-lt"/>
              </a:rPr>
              <a:t>orth plane goes to the same dataset; VDS and source datasets have unlimited dimension</a:t>
            </a:r>
            <a:endParaRPr lang="en-US" dirty="0">
              <a:latin typeface="+mn-lt"/>
            </a:endParaRPr>
          </a:p>
        </p:txBody>
      </p:sp>
    </p:spTree>
    <p:extLst>
      <p:ext uri="{BB962C8B-B14F-4D97-AF65-F5344CB8AC3E}">
        <p14:creationId xmlns:p14="http://schemas.microsoft.com/office/powerpoint/2010/main" val="19999572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Mapping</a:t>
            </a:r>
            <a:endParaRPr lang="en-US" dirty="0"/>
          </a:p>
        </p:txBody>
      </p:sp>
      <p:sp>
        <p:nvSpPr>
          <p:cNvPr id="3" name="Date Placeholder 2"/>
          <p:cNvSpPr>
            <a:spLocks noGrp="1"/>
          </p:cNvSpPr>
          <p:nvPr>
            <p:ph type="dt" sz="half" idx="10"/>
          </p:nvPr>
        </p:nvSpPr>
        <p:spPr/>
        <p:txBody>
          <a:bodyPr/>
          <a:lstStyle/>
          <a:p>
            <a:pPr>
              <a:defRPr/>
            </a:pPr>
            <a:fld id="{84271223-8D5B-554E-B58D-76E94F2F18A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28</a:t>
            </a:fld>
            <a:endParaRPr lang="en-US" dirty="0"/>
          </a:p>
        </p:txBody>
      </p:sp>
      <p:sp>
        <p:nvSpPr>
          <p:cNvPr id="7" name="Oval 6"/>
          <p:cNvSpPr/>
          <p:nvPr/>
        </p:nvSpPr>
        <p:spPr bwMode="auto">
          <a:xfrm>
            <a:off x="0" y="2286000"/>
            <a:ext cx="9144000" cy="3124200"/>
          </a:xfrm>
          <a:prstGeom prst="ellipse">
            <a:avLst/>
          </a:prstGeom>
          <a:noFill/>
          <a:ln w="25400" cap="flat" cmpd="sng" algn="ctr">
            <a:solidFill>
              <a:schemeClr val="accent3">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a:xfrm>
            <a:off x="304800" y="1061621"/>
            <a:ext cx="8534400" cy="4401205"/>
          </a:xfrm>
          <a:prstGeom prst="rect">
            <a:avLst/>
          </a:prstGeom>
        </p:spPr>
        <p:txBody>
          <a:bodyPr wrap="square">
            <a:spAutoFit/>
          </a:bodyPr>
          <a:lstStyle/>
          <a:p>
            <a:r>
              <a:rPr lang="en-US" sz="2000" dirty="0" smtClean="0">
                <a:latin typeface="Consolas"/>
                <a:cs typeface="Consolas"/>
              </a:rPr>
              <a:t>stride</a:t>
            </a:r>
            <a:r>
              <a:rPr lang="en-US" sz="2000" dirty="0">
                <a:latin typeface="Consolas"/>
                <a:cs typeface="Consolas"/>
              </a:rPr>
              <a:t>[0] = </a:t>
            </a:r>
            <a:r>
              <a:rPr lang="en-US" sz="2000" b="1" dirty="0">
                <a:latin typeface="Consolas"/>
                <a:cs typeface="Consolas"/>
              </a:rPr>
              <a:t>PLANE_STRIDE;</a:t>
            </a:r>
            <a:r>
              <a:rPr lang="en-US" sz="2000" dirty="0">
                <a:latin typeface="Consolas"/>
                <a:cs typeface="Consolas"/>
              </a:rPr>
              <a:t> </a:t>
            </a:r>
            <a:r>
              <a:rPr lang="sv-SE" sz="2000" dirty="0" smtClean="0">
                <a:latin typeface="Consolas"/>
                <a:cs typeface="Consolas"/>
              </a:rPr>
              <a:t>stride</a:t>
            </a:r>
            <a:r>
              <a:rPr lang="sv-SE" sz="2000" dirty="0">
                <a:latin typeface="Consolas"/>
                <a:cs typeface="Consolas"/>
              </a:rPr>
              <a:t>[1] = 1</a:t>
            </a:r>
            <a:r>
              <a:rPr lang="sv-SE" sz="2000" dirty="0" smtClean="0">
                <a:latin typeface="Consolas"/>
                <a:cs typeface="Consolas"/>
              </a:rPr>
              <a:t>; stride</a:t>
            </a:r>
            <a:r>
              <a:rPr lang="sv-SE" sz="2000" dirty="0">
                <a:latin typeface="Consolas"/>
                <a:cs typeface="Consolas"/>
              </a:rPr>
              <a:t>[2] = 1</a:t>
            </a:r>
            <a:r>
              <a:rPr lang="sv-SE" sz="2000" dirty="0" smtClean="0">
                <a:latin typeface="Consolas"/>
                <a:cs typeface="Consolas"/>
              </a:rPr>
              <a:t>;</a:t>
            </a:r>
          </a:p>
          <a:p>
            <a:r>
              <a:rPr lang="sv-SE" sz="2000" dirty="0" err="1" smtClean="0">
                <a:latin typeface="Consolas"/>
                <a:cs typeface="Consolas"/>
              </a:rPr>
              <a:t>count</a:t>
            </a:r>
            <a:r>
              <a:rPr lang="sv-SE" sz="2000" dirty="0">
                <a:latin typeface="Consolas"/>
                <a:cs typeface="Consolas"/>
              </a:rPr>
              <a:t>[0] = </a:t>
            </a:r>
            <a:r>
              <a:rPr lang="sv-SE" sz="2000" b="1" dirty="0">
                <a:latin typeface="Consolas"/>
                <a:cs typeface="Consolas"/>
              </a:rPr>
              <a:t>H5S_UNLIMITED</a:t>
            </a:r>
            <a:r>
              <a:rPr lang="sv-SE" sz="2000" b="1" dirty="0" smtClean="0">
                <a:latin typeface="Consolas"/>
                <a:cs typeface="Consolas"/>
              </a:rPr>
              <a:t>;</a:t>
            </a:r>
            <a:r>
              <a:rPr lang="sv-SE" sz="2000" dirty="0" smtClean="0">
                <a:latin typeface="Consolas"/>
                <a:cs typeface="Consolas"/>
              </a:rPr>
              <a:t> </a:t>
            </a:r>
            <a:r>
              <a:rPr lang="en-US" sz="2000" dirty="0" smtClean="0">
                <a:latin typeface="Consolas"/>
                <a:cs typeface="Consolas"/>
              </a:rPr>
              <a:t>count</a:t>
            </a:r>
            <a:r>
              <a:rPr lang="en-US" sz="2000" dirty="0">
                <a:latin typeface="Consolas"/>
                <a:cs typeface="Consolas"/>
              </a:rPr>
              <a:t>[1] = 1</a:t>
            </a:r>
            <a:r>
              <a:rPr lang="en-US" sz="2000" dirty="0" smtClean="0">
                <a:latin typeface="Consolas"/>
                <a:cs typeface="Consolas"/>
              </a:rPr>
              <a:t>; </a:t>
            </a:r>
            <a:r>
              <a:rPr lang="en-US" sz="2000" dirty="0">
                <a:latin typeface="Consolas"/>
                <a:cs typeface="Consolas"/>
              </a:rPr>
              <a:t>count[2] = 1;</a:t>
            </a:r>
          </a:p>
          <a:p>
            <a:r>
              <a:rPr lang="en-US" sz="2000" dirty="0" err="1" smtClean="0">
                <a:latin typeface="Consolas"/>
                <a:cs typeface="Consolas"/>
              </a:rPr>
              <a:t>src_count</a:t>
            </a:r>
            <a:r>
              <a:rPr lang="en-US" sz="2000" dirty="0">
                <a:latin typeface="Consolas"/>
                <a:cs typeface="Consolas"/>
              </a:rPr>
              <a:t>[0] = </a:t>
            </a:r>
            <a:r>
              <a:rPr lang="en-US" sz="2000" b="1" dirty="0">
                <a:latin typeface="Consolas"/>
                <a:cs typeface="Consolas"/>
              </a:rPr>
              <a:t>H5S_UNLIMITED</a:t>
            </a:r>
            <a:r>
              <a:rPr lang="en-US" sz="2000" b="1" dirty="0" smtClean="0">
                <a:latin typeface="Consolas"/>
                <a:cs typeface="Consolas"/>
              </a:rPr>
              <a:t>;</a:t>
            </a:r>
            <a:r>
              <a:rPr lang="en-US" sz="2000" dirty="0" smtClean="0">
                <a:latin typeface="Consolas"/>
                <a:cs typeface="Consolas"/>
              </a:rPr>
              <a:t> </a:t>
            </a:r>
            <a:r>
              <a:rPr lang="en-US" sz="2000" dirty="0" err="1" smtClean="0">
                <a:latin typeface="Consolas"/>
                <a:cs typeface="Consolas"/>
              </a:rPr>
              <a:t>src_count</a:t>
            </a:r>
            <a:r>
              <a:rPr lang="en-US" sz="2000" dirty="0">
                <a:latin typeface="Consolas"/>
                <a:cs typeface="Consolas"/>
              </a:rPr>
              <a:t>[1] = 1;</a:t>
            </a:r>
          </a:p>
          <a:p>
            <a:r>
              <a:rPr lang="en-US" sz="2000" dirty="0" err="1" smtClean="0">
                <a:latin typeface="Consolas"/>
                <a:cs typeface="Consolas"/>
              </a:rPr>
              <a:t>src_count</a:t>
            </a:r>
            <a:r>
              <a:rPr lang="en-US" sz="2000" dirty="0">
                <a:latin typeface="Consolas"/>
                <a:cs typeface="Consolas"/>
              </a:rPr>
              <a:t>[2] = 1;</a:t>
            </a:r>
          </a:p>
          <a:p>
            <a:r>
              <a:rPr lang="nb-NO" sz="2000" dirty="0">
                <a:latin typeface="Consolas"/>
                <a:cs typeface="Consolas"/>
              </a:rPr>
              <a:t>    </a:t>
            </a:r>
          </a:p>
          <a:p>
            <a:r>
              <a:rPr lang="nb-NO" sz="2000" dirty="0" smtClean="0">
                <a:latin typeface="Consolas"/>
                <a:cs typeface="Consolas"/>
              </a:rPr>
              <a:t>status </a:t>
            </a:r>
            <a:r>
              <a:rPr lang="nb-NO" sz="2000" dirty="0">
                <a:latin typeface="Consolas"/>
                <a:cs typeface="Consolas"/>
              </a:rPr>
              <a:t>= H5Sselect_hyperslab (</a:t>
            </a:r>
            <a:r>
              <a:rPr lang="nb-NO" sz="2000" dirty="0" err="1">
                <a:latin typeface="Consolas"/>
                <a:cs typeface="Consolas"/>
              </a:rPr>
              <a:t>src_space</a:t>
            </a:r>
            <a:r>
              <a:rPr lang="nb-NO" sz="2000" dirty="0">
                <a:latin typeface="Consolas"/>
                <a:cs typeface="Consolas"/>
              </a:rPr>
              <a:t>, H5S_SELECT_SET, start, </a:t>
            </a:r>
            <a:r>
              <a:rPr lang="nb-NO" sz="2000" b="1" dirty="0">
                <a:latin typeface="Consolas"/>
                <a:cs typeface="Consolas"/>
              </a:rPr>
              <a:t>NULL</a:t>
            </a:r>
            <a:r>
              <a:rPr lang="nb-NO" sz="2000" dirty="0">
                <a:latin typeface="Consolas"/>
                <a:cs typeface="Consolas"/>
              </a:rPr>
              <a:t>, </a:t>
            </a:r>
            <a:r>
              <a:rPr lang="nb-NO" sz="2000" dirty="0" err="1">
                <a:latin typeface="Consolas"/>
                <a:cs typeface="Consolas"/>
              </a:rPr>
              <a:t>src_count</a:t>
            </a:r>
            <a:r>
              <a:rPr lang="nb-NO" sz="2000" dirty="0">
                <a:latin typeface="Consolas"/>
                <a:cs typeface="Consolas"/>
              </a:rPr>
              <a:t>, </a:t>
            </a:r>
            <a:r>
              <a:rPr lang="nb-NO" sz="2000" dirty="0" err="1">
                <a:latin typeface="Consolas"/>
                <a:cs typeface="Consolas"/>
              </a:rPr>
              <a:t>block</a:t>
            </a:r>
            <a:r>
              <a:rPr lang="nb-NO" sz="2000" dirty="0">
                <a:latin typeface="Consolas"/>
                <a:cs typeface="Consolas"/>
              </a:rPr>
              <a:t>);</a:t>
            </a:r>
          </a:p>
          <a:p>
            <a:r>
              <a:rPr lang="da-DK" sz="2000" dirty="0" smtClean="0">
                <a:latin typeface="Consolas"/>
                <a:cs typeface="Consolas"/>
              </a:rPr>
              <a:t>for </a:t>
            </a:r>
            <a:r>
              <a:rPr lang="da-DK" sz="2000" dirty="0">
                <a:latin typeface="Consolas"/>
                <a:cs typeface="Consolas"/>
              </a:rPr>
              <a:t>(i=0; i &lt; PLANE_STRIDE; i++) </a:t>
            </a:r>
            <a:r>
              <a:rPr lang="da-DK" sz="2000" dirty="0" smtClean="0">
                <a:latin typeface="Consolas"/>
                <a:cs typeface="Consolas"/>
              </a:rPr>
              <a:t>{</a:t>
            </a:r>
          </a:p>
          <a:p>
            <a:r>
              <a:rPr lang="da-DK" sz="2000" dirty="0" smtClean="0">
                <a:latin typeface="Consolas"/>
                <a:cs typeface="Consolas"/>
              </a:rPr>
              <a:t>status </a:t>
            </a:r>
            <a:r>
              <a:rPr lang="da-DK" sz="2000" dirty="0">
                <a:latin typeface="Consolas"/>
                <a:cs typeface="Consolas"/>
              </a:rPr>
              <a:t>= H5Sselect_hyperslab (</a:t>
            </a:r>
            <a:r>
              <a:rPr lang="da-DK" sz="2000" dirty="0" err="1">
                <a:latin typeface="Consolas"/>
                <a:cs typeface="Consolas"/>
              </a:rPr>
              <a:t>vspace</a:t>
            </a:r>
            <a:r>
              <a:rPr lang="da-DK" sz="2000" dirty="0">
                <a:latin typeface="Consolas"/>
                <a:cs typeface="Consolas"/>
              </a:rPr>
              <a:t>, H5S_SELECT_SET</a:t>
            </a:r>
            <a:r>
              <a:rPr lang="da-DK" sz="2000" dirty="0" smtClean="0">
                <a:latin typeface="Consolas"/>
                <a:cs typeface="Consolas"/>
              </a:rPr>
              <a:t>,</a:t>
            </a:r>
          </a:p>
          <a:p>
            <a:r>
              <a:rPr lang="da-DK" sz="2000" dirty="0">
                <a:latin typeface="Consolas"/>
                <a:cs typeface="Consolas"/>
              </a:rPr>
              <a:t> </a:t>
            </a:r>
            <a:r>
              <a:rPr lang="da-DK" sz="2000" dirty="0" smtClean="0">
                <a:latin typeface="Consolas"/>
                <a:cs typeface="Consolas"/>
              </a:rPr>
              <a:t>                  </a:t>
            </a:r>
            <a:r>
              <a:rPr lang="da-DK" sz="2000" dirty="0">
                <a:latin typeface="Consolas"/>
                <a:cs typeface="Consolas"/>
              </a:rPr>
              <a:t>start, stride, </a:t>
            </a:r>
            <a:r>
              <a:rPr lang="da-DK" sz="2000" dirty="0" err="1">
                <a:latin typeface="Consolas"/>
                <a:cs typeface="Consolas"/>
              </a:rPr>
              <a:t>count</a:t>
            </a:r>
            <a:r>
              <a:rPr lang="da-DK" sz="2000" dirty="0">
                <a:latin typeface="Consolas"/>
                <a:cs typeface="Consolas"/>
              </a:rPr>
              <a:t>, </a:t>
            </a:r>
            <a:r>
              <a:rPr lang="da-DK" sz="2000" dirty="0" err="1">
                <a:latin typeface="Consolas"/>
                <a:cs typeface="Consolas"/>
              </a:rPr>
              <a:t>block</a:t>
            </a:r>
            <a:r>
              <a:rPr lang="da-DK" sz="2000" dirty="0">
                <a:latin typeface="Consolas"/>
                <a:cs typeface="Consolas"/>
              </a:rPr>
              <a:t>);</a:t>
            </a:r>
          </a:p>
          <a:p>
            <a:r>
              <a:rPr lang="da-DK" sz="2000" dirty="0" smtClean="0">
                <a:latin typeface="Consolas"/>
                <a:cs typeface="Consolas"/>
              </a:rPr>
              <a:t>status </a:t>
            </a:r>
            <a:r>
              <a:rPr lang="da-DK" sz="2000" dirty="0">
                <a:latin typeface="Consolas"/>
                <a:cs typeface="Consolas"/>
              </a:rPr>
              <a:t>= H5Pset_virtual (</a:t>
            </a:r>
            <a:r>
              <a:rPr lang="da-DK" sz="2000" dirty="0" err="1">
                <a:latin typeface="Consolas"/>
                <a:cs typeface="Consolas"/>
              </a:rPr>
              <a:t>dcpl</a:t>
            </a:r>
            <a:r>
              <a:rPr lang="da-DK" sz="2000" dirty="0">
                <a:latin typeface="Consolas"/>
                <a:cs typeface="Consolas"/>
              </a:rPr>
              <a:t>, </a:t>
            </a:r>
            <a:r>
              <a:rPr lang="da-DK" sz="2000" dirty="0" err="1">
                <a:latin typeface="Consolas"/>
                <a:cs typeface="Consolas"/>
              </a:rPr>
              <a:t>vspace</a:t>
            </a:r>
            <a:r>
              <a:rPr lang="da-DK" sz="2000" dirty="0">
                <a:latin typeface="Consolas"/>
                <a:cs typeface="Consolas"/>
              </a:rPr>
              <a:t>, SRC_FILE[i], </a:t>
            </a:r>
            <a:endParaRPr lang="da-DK" sz="2000" dirty="0" smtClean="0">
              <a:latin typeface="Consolas"/>
              <a:cs typeface="Consolas"/>
            </a:endParaRPr>
          </a:p>
          <a:p>
            <a:r>
              <a:rPr lang="da-DK" sz="2000" dirty="0">
                <a:latin typeface="Consolas"/>
                <a:cs typeface="Consolas"/>
              </a:rPr>
              <a:t> </a:t>
            </a:r>
            <a:r>
              <a:rPr lang="da-DK" sz="2000" dirty="0" smtClean="0">
                <a:latin typeface="Consolas"/>
                <a:cs typeface="Consolas"/>
              </a:rPr>
              <a:t>                  SRC_DATASET</a:t>
            </a:r>
            <a:r>
              <a:rPr lang="da-DK" sz="2000" dirty="0">
                <a:latin typeface="Consolas"/>
                <a:cs typeface="Consolas"/>
              </a:rPr>
              <a:t>[i], </a:t>
            </a:r>
            <a:r>
              <a:rPr lang="da-DK" sz="2000" dirty="0" err="1">
                <a:latin typeface="Consolas"/>
                <a:cs typeface="Consolas"/>
              </a:rPr>
              <a:t>src_space</a:t>
            </a:r>
            <a:r>
              <a:rPr lang="da-DK" sz="2000" dirty="0">
                <a:latin typeface="Consolas"/>
                <a:cs typeface="Consolas"/>
              </a:rPr>
              <a:t>);</a:t>
            </a:r>
          </a:p>
          <a:p>
            <a:r>
              <a:rPr lang="hu-HU" sz="2000" dirty="0" smtClean="0">
                <a:latin typeface="Consolas"/>
                <a:cs typeface="Consolas"/>
              </a:rPr>
              <a:t>start</a:t>
            </a:r>
            <a:r>
              <a:rPr lang="hu-HU" sz="2000" dirty="0">
                <a:latin typeface="Consolas"/>
                <a:cs typeface="Consolas"/>
              </a:rPr>
              <a:t>[0]++;</a:t>
            </a:r>
          </a:p>
          <a:p>
            <a:r>
              <a:rPr lang="hu-HU" sz="2000" dirty="0" smtClean="0">
                <a:latin typeface="Consolas"/>
                <a:cs typeface="Consolas"/>
              </a:rPr>
              <a:t>}</a:t>
            </a:r>
            <a:endParaRPr lang="en-US" sz="2000" dirty="0">
              <a:latin typeface="Consolas"/>
              <a:cs typeface="Consolas"/>
            </a:endParaRPr>
          </a:p>
        </p:txBody>
      </p:sp>
    </p:spTree>
    <p:extLst>
      <p:ext uri="{BB962C8B-B14F-4D97-AF65-F5344CB8AC3E}">
        <p14:creationId xmlns:p14="http://schemas.microsoft.com/office/powerpoint/2010/main" val="341905162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deal with missing data?</a:t>
            </a:r>
            <a:endParaRPr lang="en-US" dirty="0"/>
          </a:p>
        </p:txBody>
      </p:sp>
      <p:sp>
        <p:nvSpPr>
          <p:cNvPr id="3" name="Date Placeholder 2"/>
          <p:cNvSpPr>
            <a:spLocks noGrp="1"/>
          </p:cNvSpPr>
          <p:nvPr>
            <p:ph type="dt" sz="half" idx="10"/>
          </p:nvPr>
        </p:nvSpPr>
        <p:spPr/>
        <p:txBody>
          <a:bodyPr/>
          <a:lstStyle/>
          <a:p>
            <a:pPr>
              <a:defRPr/>
            </a:pPr>
            <a:fld id="{84271223-8D5B-554E-B58D-76E94F2F18A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29</a:t>
            </a:fld>
            <a:endParaRPr lang="en-US" dirty="0"/>
          </a:p>
        </p:txBody>
      </p:sp>
      <p:pic>
        <p:nvPicPr>
          <p:cNvPr id="6" name="Picture 5" descr="Percival-firts missing-last availab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9600"/>
            <a:ext cx="9144000" cy="5715000"/>
          </a:xfrm>
          <a:prstGeom prst="rect">
            <a:avLst/>
          </a:prstGeom>
        </p:spPr>
      </p:pic>
      <p:sp>
        <p:nvSpPr>
          <p:cNvPr id="7" name="Rectangle 6"/>
          <p:cNvSpPr/>
          <p:nvPr/>
        </p:nvSpPr>
        <p:spPr bwMode="auto">
          <a:xfrm>
            <a:off x="3200400" y="762000"/>
            <a:ext cx="2743200" cy="381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TextBox 8"/>
          <p:cNvSpPr txBox="1"/>
          <p:nvPr/>
        </p:nvSpPr>
        <p:spPr>
          <a:xfrm>
            <a:off x="152400" y="5634335"/>
            <a:ext cx="8560907" cy="923330"/>
          </a:xfrm>
          <a:prstGeom prst="rect">
            <a:avLst/>
          </a:prstGeom>
          <a:noFill/>
        </p:spPr>
        <p:txBody>
          <a:bodyPr wrap="none" rtlCol="0">
            <a:spAutoFit/>
          </a:bodyPr>
          <a:lstStyle/>
          <a:p>
            <a:r>
              <a:rPr lang="en-US" sz="1800" b="1" dirty="0" smtClean="0">
                <a:latin typeface="Consolas"/>
                <a:cs typeface="Consolas"/>
              </a:rPr>
              <a:t>H5Pset_virtual_view</a:t>
            </a:r>
            <a:r>
              <a:rPr lang="en-US" sz="1800" dirty="0" smtClean="0">
                <a:latin typeface="Consolas"/>
                <a:cs typeface="Consolas"/>
              </a:rPr>
              <a:t> sets extent to the position of</a:t>
            </a:r>
          </a:p>
          <a:p>
            <a:r>
              <a:rPr lang="en-US" sz="1800" dirty="0">
                <a:latin typeface="Consolas"/>
                <a:cs typeface="Consolas"/>
              </a:rPr>
              <a:t>t</a:t>
            </a:r>
            <a:r>
              <a:rPr lang="en-US" sz="1800" dirty="0" smtClean="0">
                <a:latin typeface="Consolas"/>
                <a:cs typeface="Consolas"/>
              </a:rPr>
              <a:t>he first missing plane or the last available. Missing planes will </a:t>
            </a:r>
          </a:p>
          <a:p>
            <a:r>
              <a:rPr lang="en-US" sz="1800" dirty="0" smtClean="0">
                <a:latin typeface="Consolas"/>
                <a:cs typeface="Consolas"/>
              </a:rPr>
              <a:t>have fill values.</a:t>
            </a:r>
            <a:endParaRPr lang="en-US" sz="1800" dirty="0">
              <a:latin typeface="Consolas"/>
              <a:cs typeface="Consolas"/>
            </a:endParaRPr>
          </a:p>
        </p:txBody>
      </p:sp>
      <p:cxnSp>
        <p:nvCxnSpPr>
          <p:cNvPr id="13" name="Straight Arrow Connector 12"/>
          <p:cNvCxnSpPr/>
          <p:nvPr/>
        </p:nvCxnSpPr>
        <p:spPr bwMode="auto">
          <a:xfrm>
            <a:off x="5486400" y="1676400"/>
            <a:ext cx="152400" cy="2819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8001000" y="3124200"/>
            <a:ext cx="76200" cy="2209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TextBox 15"/>
          <p:cNvSpPr txBox="1"/>
          <p:nvPr/>
        </p:nvSpPr>
        <p:spPr>
          <a:xfrm>
            <a:off x="5715000" y="4267200"/>
            <a:ext cx="1326881" cy="369332"/>
          </a:xfrm>
          <a:prstGeom prst="rect">
            <a:avLst/>
          </a:prstGeom>
          <a:noFill/>
        </p:spPr>
        <p:txBody>
          <a:bodyPr wrap="none" rtlCol="0">
            <a:spAutoFit/>
          </a:bodyPr>
          <a:lstStyle/>
          <a:p>
            <a:r>
              <a:rPr lang="en-US" sz="1800" dirty="0" smtClean="0">
                <a:latin typeface="Consolas"/>
                <a:cs typeface="Consolas"/>
              </a:rPr>
              <a:t>20 planes</a:t>
            </a:r>
            <a:endParaRPr lang="en-US" sz="1800" dirty="0">
              <a:latin typeface="Consolas"/>
              <a:cs typeface="Consolas"/>
            </a:endParaRPr>
          </a:p>
        </p:txBody>
      </p:sp>
      <p:sp>
        <p:nvSpPr>
          <p:cNvPr id="18" name="TextBox 17"/>
          <p:cNvSpPr txBox="1"/>
          <p:nvPr/>
        </p:nvSpPr>
        <p:spPr>
          <a:xfrm>
            <a:off x="6750319" y="4812268"/>
            <a:ext cx="1326881" cy="369332"/>
          </a:xfrm>
          <a:prstGeom prst="rect">
            <a:avLst/>
          </a:prstGeom>
          <a:noFill/>
        </p:spPr>
        <p:txBody>
          <a:bodyPr wrap="none" rtlCol="0">
            <a:spAutoFit/>
          </a:bodyPr>
          <a:lstStyle/>
          <a:p>
            <a:r>
              <a:rPr lang="en-US" sz="1800" dirty="0" smtClean="0">
                <a:latin typeface="Consolas"/>
                <a:cs typeface="Consolas"/>
              </a:rPr>
              <a:t>32 planes</a:t>
            </a:r>
            <a:endParaRPr lang="en-US" sz="1800" dirty="0">
              <a:latin typeface="Consolas"/>
              <a:cs typeface="Consolas"/>
            </a:endParaRPr>
          </a:p>
        </p:txBody>
      </p:sp>
      <p:sp>
        <p:nvSpPr>
          <p:cNvPr id="19" name="TextBox 18"/>
          <p:cNvSpPr txBox="1"/>
          <p:nvPr/>
        </p:nvSpPr>
        <p:spPr>
          <a:xfrm>
            <a:off x="4419600" y="1033046"/>
            <a:ext cx="2328081" cy="338554"/>
          </a:xfrm>
          <a:prstGeom prst="rect">
            <a:avLst/>
          </a:prstGeom>
          <a:noFill/>
        </p:spPr>
        <p:txBody>
          <a:bodyPr wrap="none" rtlCol="0">
            <a:spAutoFit/>
          </a:bodyPr>
          <a:lstStyle/>
          <a:p>
            <a:r>
              <a:rPr lang="en-US" sz="1600" dirty="0" smtClean="0">
                <a:latin typeface="Consolas"/>
                <a:cs typeface="Consolas"/>
              </a:rPr>
              <a:t>First missing plane</a:t>
            </a:r>
            <a:endParaRPr lang="en-US" sz="1600" dirty="0">
              <a:latin typeface="Consolas"/>
              <a:cs typeface="Consolas"/>
            </a:endParaRPr>
          </a:p>
        </p:txBody>
      </p:sp>
      <p:sp>
        <p:nvSpPr>
          <p:cNvPr id="20" name="TextBox 19"/>
          <p:cNvSpPr txBox="1"/>
          <p:nvPr/>
        </p:nvSpPr>
        <p:spPr>
          <a:xfrm>
            <a:off x="6739719" y="3319046"/>
            <a:ext cx="2440893" cy="338554"/>
          </a:xfrm>
          <a:prstGeom prst="rect">
            <a:avLst/>
          </a:prstGeom>
          <a:noFill/>
        </p:spPr>
        <p:txBody>
          <a:bodyPr wrap="none" rtlCol="0">
            <a:spAutoFit/>
          </a:bodyPr>
          <a:lstStyle/>
          <a:p>
            <a:r>
              <a:rPr lang="en-US" sz="1600" dirty="0" smtClean="0">
                <a:latin typeface="Consolas"/>
                <a:cs typeface="Consolas"/>
              </a:rPr>
              <a:t>Last available plane</a:t>
            </a:r>
            <a:endParaRPr lang="en-US" sz="1600" dirty="0">
              <a:latin typeface="Consolas"/>
              <a:cs typeface="Consolas"/>
            </a:endParaRPr>
          </a:p>
        </p:txBody>
      </p:sp>
    </p:spTree>
    <p:extLst>
      <p:ext uri="{BB962C8B-B14F-4D97-AF65-F5344CB8AC3E}">
        <p14:creationId xmlns:p14="http://schemas.microsoft.com/office/powerpoint/2010/main" val="10035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Date Placeholder 2"/>
          <p:cNvSpPr>
            <a:spLocks noGrp="1"/>
          </p:cNvSpPr>
          <p:nvPr>
            <p:ph type="dt" sz="half" idx="10"/>
          </p:nvPr>
        </p:nvSpPr>
        <p:spPr/>
        <p:txBody>
          <a:bodyPr/>
          <a:lstStyle/>
          <a:p>
            <a:pPr>
              <a:defRPr/>
            </a:pPr>
            <a:fld id="{093821EF-FC36-8748-8FB3-C7B194C1DDBF}"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3</a:t>
            </a:fld>
            <a:endParaRPr lang="en-US" dirty="0"/>
          </a:p>
        </p:txBody>
      </p:sp>
      <p:sp>
        <p:nvSpPr>
          <p:cNvPr id="5" name="Content Placeholder 4"/>
          <p:cNvSpPr>
            <a:spLocks noGrp="1"/>
          </p:cNvSpPr>
          <p:nvPr>
            <p:ph sz="quarter" idx="13"/>
          </p:nvPr>
        </p:nvSpPr>
        <p:spPr>
          <a:xfrm>
            <a:off x="914400" y="1143000"/>
            <a:ext cx="7772400" cy="5486400"/>
          </a:xfrm>
        </p:spPr>
        <p:txBody>
          <a:bodyPr/>
          <a:lstStyle/>
          <a:p>
            <a:r>
              <a:rPr lang="en-US" dirty="0" smtClean="0"/>
              <a:t>How to view data stored across the </a:t>
            </a:r>
            <a:r>
              <a:rPr lang="en-US" dirty="0"/>
              <a:t>HDF5 files as an HDF5 dataset on which normal operations can be </a:t>
            </a:r>
            <a:r>
              <a:rPr lang="en-US" dirty="0" smtClean="0"/>
              <a:t>performed? </a:t>
            </a:r>
          </a:p>
          <a:p>
            <a:pPr lvl="1"/>
            <a:r>
              <a:rPr lang="en-US" dirty="0" smtClean="0"/>
              <a:t>High-level approach</a:t>
            </a:r>
          </a:p>
          <a:p>
            <a:pPr lvl="2"/>
            <a:r>
              <a:rPr lang="en-US" dirty="0" smtClean="0"/>
              <a:t>Special library that applications like MATLAB and H5Py will need to use</a:t>
            </a:r>
          </a:p>
          <a:p>
            <a:pPr lvl="2"/>
            <a:r>
              <a:rPr lang="en-US" dirty="0" smtClean="0"/>
              <a:t>Example : THREDDS Data Server based on </a:t>
            </a:r>
            <a:r>
              <a:rPr lang="en-US" dirty="0" err="1" smtClean="0"/>
              <a:t>OPeNDAP</a:t>
            </a:r>
            <a:r>
              <a:rPr lang="en-US" dirty="0"/>
              <a:t> </a:t>
            </a:r>
            <a:r>
              <a:rPr lang="en-US" dirty="0">
                <a:hlinkClick r:id="rId3"/>
              </a:rPr>
              <a:t>http://www.unidata.ucar.edu/software/thredds/current/tds/</a:t>
            </a:r>
            <a:r>
              <a:rPr lang="en-US" dirty="0" smtClean="0">
                <a:hlinkClick r:id="rId3"/>
              </a:rPr>
              <a:t>TDS.html</a:t>
            </a:r>
            <a:r>
              <a:rPr lang="en-US" dirty="0" smtClean="0"/>
              <a:t> </a:t>
            </a:r>
          </a:p>
          <a:p>
            <a:pPr lvl="1"/>
            <a:r>
              <a:rPr lang="en-US" dirty="0" smtClean="0"/>
              <a:t>Native HDF5 implementation</a:t>
            </a:r>
          </a:p>
          <a:p>
            <a:pPr lvl="2"/>
            <a:r>
              <a:rPr lang="en-US" dirty="0" smtClean="0"/>
              <a:t>Transparent to applications</a:t>
            </a:r>
          </a:p>
          <a:p>
            <a:pPr lvl="2"/>
            <a:endParaRPr lang="en-US" dirty="0"/>
          </a:p>
        </p:txBody>
      </p:sp>
    </p:spTree>
    <p:extLst>
      <p:ext uri="{BB962C8B-B14F-4D97-AF65-F5344CB8AC3E}">
        <p14:creationId xmlns:p14="http://schemas.microsoft.com/office/powerpoint/2010/main" val="407815917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Date Placeholder 2"/>
          <p:cNvSpPr>
            <a:spLocks noGrp="1"/>
          </p:cNvSpPr>
          <p:nvPr>
            <p:ph type="dt" sz="half" idx="10"/>
          </p:nvPr>
        </p:nvSpPr>
        <p:spPr/>
        <p:txBody>
          <a:bodyPr/>
          <a:lstStyle/>
          <a:p>
            <a:pPr>
              <a:defRPr/>
            </a:pPr>
            <a:fld id="{84271223-8D5B-554E-B58D-76E94F2F18A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30</a:t>
            </a:fld>
            <a:endParaRPr lang="en-US" dirty="0"/>
          </a:p>
        </p:txBody>
      </p:sp>
      <p:sp>
        <p:nvSpPr>
          <p:cNvPr id="10" name="Rectangle 9"/>
          <p:cNvSpPr/>
          <p:nvPr/>
        </p:nvSpPr>
        <p:spPr>
          <a:xfrm>
            <a:off x="533400" y="2514600"/>
            <a:ext cx="7772400" cy="1754327"/>
          </a:xfrm>
          <a:prstGeom prst="rect">
            <a:avLst/>
          </a:prstGeom>
        </p:spPr>
        <p:txBody>
          <a:bodyPr wrap="square">
            <a:spAutoFit/>
          </a:bodyPr>
          <a:lstStyle/>
          <a:p>
            <a:r>
              <a:rPr lang="en-US" sz="3600" dirty="0">
                <a:latin typeface="+mn-lt"/>
                <a:hlinkClick r:id="rId3"/>
              </a:rPr>
              <a:t>https://svn.hdfgroup.org/hdf5/features/vds/examples/h5_vds-percival-unlim-</a:t>
            </a:r>
            <a:r>
              <a:rPr lang="en-US" sz="3600" dirty="0" smtClean="0">
                <a:latin typeface="+mn-lt"/>
                <a:hlinkClick r:id="rId3"/>
              </a:rPr>
              <a:t>maxmin.c</a:t>
            </a:r>
            <a:r>
              <a:rPr lang="en-US" sz="3600" dirty="0" smtClean="0">
                <a:latin typeface="+mn-lt"/>
              </a:rPr>
              <a:t>  </a:t>
            </a:r>
            <a:endParaRPr lang="en-US" sz="3600" dirty="0">
              <a:latin typeface="+mn-lt"/>
            </a:endParaRPr>
          </a:p>
        </p:txBody>
      </p:sp>
    </p:spTree>
    <p:extLst>
      <p:ext uri="{BB962C8B-B14F-4D97-AF65-F5344CB8AC3E}">
        <p14:creationId xmlns:p14="http://schemas.microsoft.com/office/powerpoint/2010/main" val="1946421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Unlimited Use Case – Infinite </a:t>
            </a:r>
            <a:r>
              <a:rPr lang="en-US" dirty="0"/>
              <a:t>B</a:t>
            </a:r>
            <a:r>
              <a:rPr lang="en-US" dirty="0" smtClean="0"/>
              <a:t>lock Count</a:t>
            </a:r>
            <a:endParaRPr lang="en-US" dirty="0"/>
          </a:p>
        </p:txBody>
      </p:sp>
      <p:sp>
        <p:nvSpPr>
          <p:cNvPr id="3" name="Date Placeholder 2"/>
          <p:cNvSpPr>
            <a:spLocks noGrp="1"/>
          </p:cNvSpPr>
          <p:nvPr>
            <p:ph type="dt" sz="half" idx="10"/>
          </p:nvPr>
        </p:nvSpPr>
        <p:spPr>
          <a:xfrm>
            <a:off x="1600200" y="6629400"/>
            <a:ext cx="4267200" cy="228600"/>
          </a:xfrm>
        </p:spPr>
        <p:txBody>
          <a:bodyPr/>
          <a:lstStyle/>
          <a:p>
            <a:pPr>
              <a:defRPr/>
            </a:pPr>
            <a:fld id="{DC848A8B-2271-D64F-9380-62409B14323C}" type="datetime1">
              <a:rPr lang="en-US" smtClean="0"/>
              <a:t>7/10/15</a:t>
            </a:fld>
            <a:endParaRPr lang="en-US" dirty="0"/>
          </a:p>
        </p:txBody>
      </p:sp>
      <p:sp>
        <p:nvSpPr>
          <p:cNvPr id="4" name="Slide Number Placeholder 3"/>
          <p:cNvSpPr>
            <a:spLocks noGrp="1"/>
          </p:cNvSpPr>
          <p:nvPr>
            <p:ph type="sldNum" sz="quarter" idx="12"/>
          </p:nvPr>
        </p:nvSpPr>
        <p:spPr>
          <a:xfrm>
            <a:off x="7696200" y="6629400"/>
            <a:ext cx="762000" cy="228600"/>
          </a:xfrm>
        </p:spPr>
        <p:txBody>
          <a:bodyPr/>
          <a:lstStyle/>
          <a:p>
            <a:fld id="{80093880-C6D3-D249-860F-0023F8BF2CC9}" type="slidenum">
              <a:rPr lang="en-US" smtClean="0"/>
              <a:pPr/>
              <a:t>31</a:t>
            </a:fld>
            <a:endParaRPr lang="en-US" dirty="0"/>
          </a:p>
        </p:txBody>
      </p:sp>
      <p:sp>
        <p:nvSpPr>
          <p:cNvPr id="21" name="Cube 20"/>
          <p:cNvSpPr/>
          <p:nvPr/>
        </p:nvSpPr>
        <p:spPr>
          <a:xfrm>
            <a:off x="5539105" y="2103474"/>
            <a:ext cx="541866" cy="474134"/>
          </a:xfrm>
          <a:prstGeom prst="cub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Cube 29"/>
          <p:cNvSpPr/>
          <p:nvPr/>
        </p:nvSpPr>
        <p:spPr>
          <a:xfrm>
            <a:off x="1782092" y="3562999"/>
            <a:ext cx="541866" cy="474134"/>
          </a:xfrm>
          <a:prstGeom prst="cub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Cube 30"/>
          <p:cNvSpPr/>
          <p:nvPr/>
        </p:nvSpPr>
        <p:spPr>
          <a:xfrm>
            <a:off x="2323958" y="3562999"/>
            <a:ext cx="541866" cy="474134"/>
          </a:xfrm>
          <a:prstGeom prst="cub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ube 31"/>
          <p:cNvSpPr/>
          <p:nvPr/>
        </p:nvSpPr>
        <p:spPr>
          <a:xfrm>
            <a:off x="2865824" y="3562999"/>
            <a:ext cx="541866" cy="474134"/>
          </a:xfrm>
          <a:prstGeom prst="cub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1782092" y="3700867"/>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34" name="TextBox 33"/>
          <p:cNvSpPr txBox="1"/>
          <p:nvPr/>
        </p:nvSpPr>
        <p:spPr>
          <a:xfrm>
            <a:off x="2323958" y="3711734"/>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35" name="TextBox 34"/>
          <p:cNvSpPr txBox="1"/>
          <p:nvPr/>
        </p:nvSpPr>
        <p:spPr>
          <a:xfrm>
            <a:off x="2865824" y="3714135"/>
            <a:ext cx="309650" cy="276999"/>
          </a:xfrm>
          <a:prstGeom prst="rect">
            <a:avLst/>
          </a:prstGeom>
          <a:noFill/>
        </p:spPr>
        <p:txBody>
          <a:bodyPr wrap="none" rtlCol="0">
            <a:spAutoFit/>
          </a:bodyPr>
          <a:lstStyle/>
          <a:p>
            <a:r>
              <a:rPr lang="en-US" sz="1200" i="1" dirty="0" smtClean="0">
                <a:latin typeface="+mn-lt"/>
              </a:rPr>
              <a:t>A</a:t>
            </a:r>
            <a:endParaRPr lang="en-US" sz="1200" i="1" dirty="0">
              <a:latin typeface="+mn-lt"/>
            </a:endParaRPr>
          </a:p>
        </p:txBody>
      </p:sp>
      <p:sp>
        <p:nvSpPr>
          <p:cNvPr id="36" name="TextBox 35"/>
          <p:cNvSpPr txBox="1"/>
          <p:nvPr/>
        </p:nvSpPr>
        <p:spPr>
          <a:xfrm>
            <a:off x="1676400" y="4035623"/>
            <a:ext cx="616062" cy="307777"/>
          </a:xfrm>
          <a:prstGeom prst="rect">
            <a:avLst/>
          </a:prstGeom>
          <a:noFill/>
        </p:spPr>
        <p:txBody>
          <a:bodyPr wrap="none" rtlCol="0">
            <a:spAutoFit/>
          </a:bodyPr>
          <a:lstStyle/>
          <a:p>
            <a:r>
              <a:rPr lang="en-US" sz="1400" dirty="0">
                <a:latin typeface="+mn-lt"/>
              </a:rPr>
              <a:t>f</a:t>
            </a:r>
            <a:r>
              <a:rPr lang="en-US" sz="1400" dirty="0" smtClean="0">
                <a:latin typeface="+mn-lt"/>
              </a:rPr>
              <a:t>-1.h5</a:t>
            </a:r>
            <a:endParaRPr lang="en-US" sz="1400" dirty="0">
              <a:latin typeface="+mn-lt"/>
            </a:endParaRPr>
          </a:p>
        </p:txBody>
      </p:sp>
      <p:sp>
        <p:nvSpPr>
          <p:cNvPr id="37" name="TextBox 36"/>
          <p:cNvSpPr txBox="1"/>
          <p:nvPr/>
        </p:nvSpPr>
        <p:spPr>
          <a:xfrm>
            <a:off x="2248886" y="4027155"/>
            <a:ext cx="616062" cy="307777"/>
          </a:xfrm>
          <a:prstGeom prst="rect">
            <a:avLst/>
          </a:prstGeom>
          <a:noFill/>
        </p:spPr>
        <p:txBody>
          <a:bodyPr wrap="none" rtlCol="0">
            <a:spAutoFit/>
          </a:bodyPr>
          <a:lstStyle/>
          <a:p>
            <a:r>
              <a:rPr lang="en-US" sz="1400" dirty="0">
                <a:latin typeface="+mn-lt"/>
              </a:rPr>
              <a:t>f</a:t>
            </a:r>
            <a:r>
              <a:rPr lang="en-US" sz="1400" dirty="0" smtClean="0">
                <a:latin typeface="+mn-lt"/>
              </a:rPr>
              <a:t>-</a:t>
            </a:r>
            <a:r>
              <a:rPr lang="en-US" sz="1400" dirty="0">
                <a:latin typeface="+mn-lt"/>
              </a:rPr>
              <a:t>2</a:t>
            </a:r>
            <a:r>
              <a:rPr lang="en-US" sz="1400" dirty="0" smtClean="0">
                <a:latin typeface="+mn-lt"/>
              </a:rPr>
              <a:t>.h5</a:t>
            </a:r>
            <a:endParaRPr lang="en-US" sz="1400" dirty="0">
              <a:latin typeface="+mn-lt"/>
            </a:endParaRPr>
          </a:p>
        </p:txBody>
      </p:sp>
      <p:sp>
        <p:nvSpPr>
          <p:cNvPr id="38" name="TextBox 37"/>
          <p:cNvSpPr txBox="1"/>
          <p:nvPr/>
        </p:nvSpPr>
        <p:spPr>
          <a:xfrm>
            <a:off x="2803320" y="4027155"/>
            <a:ext cx="616062" cy="307777"/>
          </a:xfrm>
          <a:prstGeom prst="rect">
            <a:avLst/>
          </a:prstGeom>
          <a:noFill/>
        </p:spPr>
        <p:txBody>
          <a:bodyPr wrap="none" rtlCol="0">
            <a:spAutoFit/>
          </a:bodyPr>
          <a:lstStyle/>
          <a:p>
            <a:r>
              <a:rPr lang="en-US" sz="1400" dirty="0">
                <a:latin typeface="+mn-lt"/>
              </a:rPr>
              <a:t>f</a:t>
            </a:r>
            <a:r>
              <a:rPr lang="en-US" sz="1400" dirty="0" smtClean="0">
                <a:latin typeface="+mn-lt"/>
              </a:rPr>
              <a:t>-3.h5</a:t>
            </a:r>
            <a:endParaRPr lang="en-US" sz="1400" dirty="0">
              <a:latin typeface="+mn-lt"/>
            </a:endParaRPr>
          </a:p>
        </p:txBody>
      </p:sp>
      <p:sp>
        <p:nvSpPr>
          <p:cNvPr id="39" name="TextBox 38"/>
          <p:cNvSpPr txBox="1"/>
          <p:nvPr/>
        </p:nvSpPr>
        <p:spPr>
          <a:xfrm>
            <a:off x="5453303" y="4030179"/>
            <a:ext cx="640958" cy="307777"/>
          </a:xfrm>
          <a:prstGeom prst="rect">
            <a:avLst/>
          </a:prstGeom>
          <a:noFill/>
        </p:spPr>
        <p:txBody>
          <a:bodyPr wrap="none" rtlCol="0">
            <a:spAutoFit/>
          </a:bodyPr>
          <a:lstStyle/>
          <a:p>
            <a:r>
              <a:rPr lang="en-US" sz="1400" dirty="0">
                <a:latin typeface="+mn-lt"/>
              </a:rPr>
              <a:t>f</a:t>
            </a:r>
            <a:r>
              <a:rPr lang="en-US" sz="1400" dirty="0" smtClean="0">
                <a:latin typeface="+mn-lt"/>
              </a:rPr>
              <a:t>-N.h5</a:t>
            </a:r>
            <a:endParaRPr lang="en-US" sz="1400" dirty="0">
              <a:latin typeface="+mn-lt"/>
            </a:endParaRPr>
          </a:p>
        </p:txBody>
      </p:sp>
      <p:sp>
        <p:nvSpPr>
          <p:cNvPr id="41" name="Cube 40"/>
          <p:cNvSpPr/>
          <p:nvPr/>
        </p:nvSpPr>
        <p:spPr>
          <a:xfrm>
            <a:off x="4829904" y="3528787"/>
            <a:ext cx="541866" cy="474134"/>
          </a:xfrm>
          <a:prstGeom prst="cub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Cube 41"/>
          <p:cNvSpPr/>
          <p:nvPr/>
        </p:nvSpPr>
        <p:spPr>
          <a:xfrm>
            <a:off x="1974776" y="2103474"/>
            <a:ext cx="541866" cy="474134"/>
          </a:xfrm>
          <a:prstGeom prst="cub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Cube 42"/>
          <p:cNvSpPr/>
          <p:nvPr/>
        </p:nvSpPr>
        <p:spPr>
          <a:xfrm>
            <a:off x="2395864" y="2103474"/>
            <a:ext cx="541866" cy="474134"/>
          </a:xfrm>
          <a:prstGeom prst="cub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Cube 43"/>
          <p:cNvSpPr/>
          <p:nvPr/>
        </p:nvSpPr>
        <p:spPr>
          <a:xfrm>
            <a:off x="2820542" y="2103474"/>
            <a:ext cx="541866" cy="474134"/>
          </a:xfrm>
          <a:prstGeom prst="cub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Cube 44"/>
          <p:cNvSpPr/>
          <p:nvPr/>
        </p:nvSpPr>
        <p:spPr>
          <a:xfrm>
            <a:off x="3249188" y="2103486"/>
            <a:ext cx="2413929" cy="474134"/>
          </a:xfrm>
          <a:prstGeom prst="cube">
            <a:avLst/>
          </a:prstGeom>
          <a:solidFill>
            <a:schemeClr val="bg1"/>
          </a:solid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Cube 45"/>
          <p:cNvSpPr/>
          <p:nvPr/>
        </p:nvSpPr>
        <p:spPr>
          <a:xfrm>
            <a:off x="5530680" y="2103474"/>
            <a:ext cx="419606" cy="474146"/>
          </a:xfrm>
          <a:prstGeom prst="cube">
            <a:avLst>
              <a:gd name="adj" fmla="val 28027"/>
            </a:avLst>
          </a:prstGeom>
          <a:solidFill>
            <a:schemeClr val="accent6">
              <a:lumMod val="50000"/>
            </a:schemeClr>
          </a:solidFill>
          <a:ln>
            <a:solidFill>
              <a:schemeClr val="tx2">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Cube 46"/>
          <p:cNvSpPr/>
          <p:nvPr/>
        </p:nvSpPr>
        <p:spPr>
          <a:xfrm>
            <a:off x="4285783" y="3540243"/>
            <a:ext cx="541866" cy="474134"/>
          </a:xfrm>
          <a:prstGeom prst="cub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Cube 47"/>
          <p:cNvSpPr/>
          <p:nvPr/>
        </p:nvSpPr>
        <p:spPr>
          <a:xfrm>
            <a:off x="3439117" y="3556045"/>
            <a:ext cx="541866" cy="474134"/>
          </a:xfrm>
          <a:prstGeom prst="cub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6087585" y="2667000"/>
            <a:ext cx="2870197" cy="830997"/>
          </a:xfrm>
          <a:prstGeom prst="rect">
            <a:avLst/>
          </a:prstGeom>
          <a:noFill/>
        </p:spPr>
        <p:txBody>
          <a:bodyPr wrap="none" rtlCol="0">
            <a:spAutoFit/>
          </a:bodyPr>
          <a:lstStyle/>
          <a:p>
            <a:r>
              <a:rPr lang="en-US" dirty="0" smtClean="0">
                <a:latin typeface="+mn-lt"/>
              </a:rPr>
              <a:t>Each block is mapped </a:t>
            </a:r>
          </a:p>
          <a:p>
            <a:r>
              <a:rPr lang="en-US" dirty="0" smtClean="0">
                <a:latin typeface="+mn-lt"/>
              </a:rPr>
              <a:t>to a dataset</a:t>
            </a:r>
            <a:endParaRPr lang="en-US" dirty="0">
              <a:latin typeface="+mn-lt"/>
            </a:endParaRPr>
          </a:p>
        </p:txBody>
      </p:sp>
      <p:cxnSp>
        <p:nvCxnSpPr>
          <p:cNvPr id="54" name="Straight Connector 53"/>
          <p:cNvCxnSpPr/>
          <p:nvPr/>
        </p:nvCxnSpPr>
        <p:spPr>
          <a:xfrm>
            <a:off x="5970587" y="2103474"/>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970587" y="2459074"/>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878788" y="3181752"/>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849222" y="2224124"/>
            <a:ext cx="488397" cy="12"/>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3680156" y="2258199"/>
            <a:ext cx="710125" cy="307777"/>
          </a:xfrm>
          <a:prstGeom prst="rect">
            <a:avLst/>
          </a:prstGeom>
          <a:noFill/>
        </p:spPr>
        <p:txBody>
          <a:bodyPr wrap="none" rtlCol="0">
            <a:spAutoFit/>
          </a:bodyPr>
          <a:lstStyle/>
          <a:p>
            <a:r>
              <a:rPr lang="en-US" sz="1400" dirty="0" smtClean="0">
                <a:latin typeface="+mn-lt"/>
              </a:rPr>
              <a:t>VDS.h5</a:t>
            </a:r>
            <a:endParaRPr lang="en-US" sz="1400" dirty="0">
              <a:latin typeface="+mn-lt"/>
            </a:endParaRPr>
          </a:p>
        </p:txBody>
      </p:sp>
      <p:sp>
        <p:nvSpPr>
          <p:cNvPr id="8" name="TextBox 7"/>
          <p:cNvSpPr txBox="1"/>
          <p:nvPr/>
        </p:nvSpPr>
        <p:spPr>
          <a:xfrm>
            <a:off x="1702251" y="4419600"/>
            <a:ext cx="5993949" cy="830997"/>
          </a:xfrm>
          <a:prstGeom prst="rect">
            <a:avLst/>
          </a:prstGeom>
          <a:noFill/>
        </p:spPr>
        <p:txBody>
          <a:bodyPr wrap="none" rtlCol="0">
            <a:spAutoFit/>
          </a:bodyPr>
          <a:lstStyle/>
          <a:p>
            <a:r>
              <a:rPr lang="en-US" dirty="0" smtClean="0">
                <a:latin typeface="+mn-lt"/>
              </a:rPr>
              <a:t>Source files; </a:t>
            </a:r>
          </a:p>
          <a:p>
            <a:r>
              <a:rPr lang="en-US" dirty="0">
                <a:latin typeface="+mn-lt"/>
              </a:rPr>
              <a:t>N</a:t>
            </a:r>
            <a:r>
              <a:rPr lang="en-US" dirty="0" smtClean="0">
                <a:latin typeface="+mn-lt"/>
              </a:rPr>
              <a:t>ames are generated by the “</a:t>
            </a:r>
            <a:r>
              <a:rPr lang="en-US" dirty="0" err="1" smtClean="0">
                <a:latin typeface="+mn-lt"/>
              </a:rPr>
              <a:t>printf</a:t>
            </a:r>
            <a:r>
              <a:rPr lang="en-US" dirty="0" smtClean="0">
                <a:latin typeface="+mn-lt"/>
              </a:rPr>
              <a:t>” capability</a:t>
            </a:r>
            <a:endParaRPr lang="en-US" dirty="0">
              <a:latin typeface="+mn-lt"/>
            </a:endParaRPr>
          </a:p>
        </p:txBody>
      </p:sp>
      <p:sp>
        <p:nvSpPr>
          <p:cNvPr id="81" name="Cube 80"/>
          <p:cNvSpPr/>
          <p:nvPr/>
        </p:nvSpPr>
        <p:spPr>
          <a:xfrm>
            <a:off x="5554134" y="3505200"/>
            <a:ext cx="541866" cy="474134"/>
          </a:xfrm>
          <a:prstGeom prst="cub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Cube 81"/>
          <p:cNvSpPr/>
          <p:nvPr/>
        </p:nvSpPr>
        <p:spPr>
          <a:xfrm>
            <a:off x="5545709" y="3505200"/>
            <a:ext cx="419606" cy="474146"/>
          </a:xfrm>
          <a:prstGeom prst="cube">
            <a:avLst>
              <a:gd name="adj" fmla="val 28027"/>
            </a:avLst>
          </a:prstGeom>
          <a:solidFill>
            <a:schemeClr val="accent6">
              <a:lumMod val="50000"/>
            </a:schemeClr>
          </a:solidFill>
          <a:ln>
            <a:solidFill>
              <a:schemeClr val="tx2">
                <a:lumMod val="60000"/>
                <a:lumOff val="40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a:stCxn id="43" idx="3"/>
            <a:endCxn id="31" idx="1"/>
          </p:cNvCxnSpPr>
          <p:nvPr/>
        </p:nvCxnSpPr>
        <p:spPr bwMode="auto">
          <a:xfrm flipH="1">
            <a:off x="2535624" y="2577608"/>
            <a:ext cx="71906" cy="110392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a:stCxn id="42" idx="3"/>
            <a:endCxn id="30" idx="1"/>
          </p:cNvCxnSpPr>
          <p:nvPr/>
        </p:nvCxnSpPr>
        <p:spPr bwMode="auto">
          <a:xfrm flipH="1">
            <a:off x="1993758" y="2577608"/>
            <a:ext cx="192684" cy="110392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3" name="Straight Arrow Connector 82"/>
          <p:cNvCxnSpPr>
            <a:stCxn id="44" idx="3"/>
            <a:endCxn id="32" idx="1"/>
          </p:cNvCxnSpPr>
          <p:nvPr/>
        </p:nvCxnSpPr>
        <p:spPr bwMode="auto">
          <a:xfrm>
            <a:off x="3032208" y="2577608"/>
            <a:ext cx="45282" cy="110392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5" name="Straight Arrow Connector 84"/>
          <p:cNvCxnSpPr>
            <a:stCxn id="46" idx="3"/>
            <a:endCxn id="82" idx="1"/>
          </p:cNvCxnSpPr>
          <p:nvPr/>
        </p:nvCxnSpPr>
        <p:spPr bwMode="auto">
          <a:xfrm>
            <a:off x="5681682" y="2577620"/>
            <a:ext cx="15029" cy="10451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8" name="Straight Arrow Connector 87"/>
          <p:cNvCxnSpPr/>
          <p:nvPr/>
        </p:nvCxnSpPr>
        <p:spPr bwMode="auto">
          <a:xfrm>
            <a:off x="5943600" y="2438400"/>
            <a:ext cx="1752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9" name="TextBox 88"/>
          <p:cNvSpPr txBox="1"/>
          <p:nvPr/>
        </p:nvSpPr>
        <p:spPr>
          <a:xfrm>
            <a:off x="2057400" y="1447800"/>
            <a:ext cx="3961391" cy="461665"/>
          </a:xfrm>
          <a:prstGeom prst="rect">
            <a:avLst/>
          </a:prstGeom>
          <a:noFill/>
        </p:spPr>
        <p:txBody>
          <a:bodyPr wrap="none" rtlCol="0">
            <a:spAutoFit/>
          </a:bodyPr>
          <a:lstStyle/>
          <a:p>
            <a:r>
              <a:rPr lang="en-US" dirty="0" smtClean="0">
                <a:latin typeface="+mn-lt"/>
              </a:rPr>
              <a:t>VDS with unlimited dimension</a:t>
            </a:r>
            <a:endParaRPr lang="en-US" dirty="0">
              <a:latin typeface="+mn-lt"/>
            </a:endParaRPr>
          </a:p>
        </p:txBody>
      </p:sp>
    </p:spTree>
    <p:extLst>
      <p:ext uri="{BB962C8B-B14F-4D97-AF65-F5344CB8AC3E}">
        <p14:creationId xmlns:p14="http://schemas.microsoft.com/office/powerpoint/2010/main" val="379400339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Mapping</a:t>
            </a:r>
            <a:endParaRPr lang="en-US" dirty="0"/>
          </a:p>
        </p:txBody>
      </p:sp>
      <p:sp>
        <p:nvSpPr>
          <p:cNvPr id="3" name="Date Placeholder 2"/>
          <p:cNvSpPr>
            <a:spLocks noGrp="1"/>
          </p:cNvSpPr>
          <p:nvPr>
            <p:ph type="dt" sz="half" idx="10"/>
          </p:nvPr>
        </p:nvSpPr>
        <p:spPr/>
        <p:txBody>
          <a:bodyPr/>
          <a:lstStyle/>
          <a:p>
            <a:pPr>
              <a:defRPr/>
            </a:pPr>
            <a:fld id="{84271223-8D5B-554E-B58D-76E94F2F18A4}"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32</a:t>
            </a:fld>
            <a:endParaRPr lang="en-US" dirty="0"/>
          </a:p>
        </p:txBody>
      </p:sp>
      <p:sp>
        <p:nvSpPr>
          <p:cNvPr id="7" name="Oval 6"/>
          <p:cNvSpPr/>
          <p:nvPr/>
        </p:nvSpPr>
        <p:spPr bwMode="auto">
          <a:xfrm>
            <a:off x="0" y="3048000"/>
            <a:ext cx="8915400" cy="2362200"/>
          </a:xfrm>
          <a:prstGeom prst="ellipse">
            <a:avLst/>
          </a:prstGeom>
          <a:noFill/>
          <a:ln w="25400" cap="flat" cmpd="sng" algn="ctr">
            <a:solidFill>
              <a:schemeClr val="accent3">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Rectangle 4"/>
          <p:cNvSpPr/>
          <p:nvPr/>
        </p:nvSpPr>
        <p:spPr>
          <a:xfrm>
            <a:off x="228600" y="1167348"/>
            <a:ext cx="9982200" cy="3785652"/>
          </a:xfrm>
          <a:prstGeom prst="rect">
            <a:avLst/>
          </a:prstGeom>
        </p:spPr>
        <p:txBody>
          <a:bodyPr wrap="square">
            <a:spAutoFit/>
          </a:bodyPr>
          <a:lstStyle/>
          <a:p>
            <a:r>
              <a:rPr lang="hu-HU" sz="2000" dirty="0">
                <a:latin typeface="Consolas"/>
                <a:cs typeface="Consolas"/>
              </a:rPr>
              <a:t>start[0] = 0</a:t>
            </a:r>
            <a:r>
              <a:rPr lang="hu-HU" sz="2000" dirty="0" smtClean="0">
                <a:latin typeface="Consolas"/>
                <a:cs typeface="Consolas"/>
              </a:rPr>
              <a:t>; </a:t>
            </a:r>
            <a:r>
              <a:rPr lang="hu-HU" sz="2000" dirty="0">
                <a:latin typeface="Consolas"/>
                <a:cs typeface="Consolas"/>
              </a:rPr>
              <a:t>start[1] = 0</a:t>
            </a:r>
            <a:r>
              <a:rPr lang="hu-HU" sz="2000" dirty="0" smtClean="0">
                <a:latin typeface="Consolas"/>
                <a:cs typeface="Consolas"/>
              </a:rPr>
              <a:t>; </a:t>
            </a:r>
            <a:r>
              <a:rPr lang="hu-HU" sz="2000" dirty="0">
                <a:latin typeface="Consolas"/>
                <a:cs typeface="Consolas"/>
              </a:rPr>
              <a:t>start[2] = 0</a:t>
            </a:r>
            <a:r>
              <a:rPr lang="hu-HU" sz="2000" dirty="0" smtClean="0">
                <a:latin typeface="Consolas"/>
                <a:cs typeface="Consolas"/>
              </a:rPr>
              <a:t>;</a:t>
            </a:r>
          </a:p>
          <a:p>
            <a:r>
              <a:rPr lang="sv-SE" sz="2000" dirty="0" smtClean="0">
                <a:latin typeface="Consolas"/>
                <a:cs typeface="Consolas"/>
              </a:rPr>
              <a:t>stride</a:t>
            </a:r>
            <a:r>
              <a:rPr lang="sv-SE" sz="2000" dirty="0">
                <a:latin typeface="Consolas"/>
                <a:cs typeface="Consolas"/>
              </a:rPr>
              <a:t>[0] = DIM0</a:t>
            </a:r>
            <a:r>
              <a:rPr lang="sv-SE" sz="2000" dirty="0" smtClean="0">
                <a:latin typeface="Consolas"/>
                <a:cs typeface="Consolas"/>
              </a:rPr>
              <a:t>; </a:t>
            </a:r>
            <a:r>
              <a:rPr lang="sv-SE" sz="2000" dirty="0">
                <a:latin typeface="Consolas"/>
                <a:cs typeface="Consolas"/>
              </a:rPr>
              <a:t>stride[1] = 1</a:t>
            </a:r>
            <a:r>
              <a:rPr lang="sv-SE" sz="2000" dirty="0" smtClean="0">
                <a:latin typeface="Consolas"/>
                <a:cs typeface="Consolas"/>
              </a:rPr>
              <a:t>; stride</a:t>
            </a:r>
            <a:r>
              <a:rPr lang="sv-SE" sz="2000" dirty="0">
                <a:latin typeface="Consolas"/>
                <a:cs typeface="Consolas"/>
              </a:rPr>
              <a:t>[2] = 1;</a:t>
            </a:r>
            <a:r>
              <a:rPr lang="en-US" sz="2000" dirty="0" smtClean="0">
                <a:latin typeface="Consolas"/>
                <a:cs typeface="Consolas"/>
              </a:rPr>
              <a:t> </a:t>
            </a:r>
          </a:p>
          <a:p>
            <a:r>
              <a:rPr lang="en-US" sz="2000" dirty="0" smtClean="0">
                <a:latin typeface="Consolas"/>
                <a:cs typeface="Consolas"/>
              </a:rPr>
              <a:t>count</a:t>
            </a:r>
            <a:r>
              <a:rPr lang="en-US" sz="2000" dirty="0">
                <a:latin typeface="Consolas"/>
                <a:cs typeface="Consolas"/>
              </a:rPr>
              <a:t>[0] = </a:t>
            </a:r>
            <a:r>
              <a:rPr lang="en-US" sz="2000" b="1" dirty="0">
                <a:latin typeface="Consolas"/>
                <a:cs typeface="Consolas"/>
              </a:rPr>
              <a:t>H5S_UNLIMITED</a:t>
            </a:r>
            <a:r>
              <a:rPr lang="en-US" sz="2000" dirty="0" smtClean="0">
                <a:latin typeface="Consolas"/>
                <a:cs typeface="Consolas"/>
              </a:rPr>
              <a:t>; count</a:t>
            </a:r>
            <a:r>
              <a:rPr lang="en-US" sz="2000" dirty="0">
                <a:latin typeface="Consolas"/>
                <a:cs typeface="Consolas"/>
              </a:rPr>
              <a:t>[1] = 1</a:t>
            </a:r>
            <a:r>
              <a:rPr lang="en-US" sz="2000" dirty="0" smtClean="0">
                <a:latin typeface="Consolas"/>
                <a:cs typeface="Consolas"/>
              </a:rPr>
              <a:t>; </a:t>
            </a:r>
            <a:r>
              <a:rPr lang="en-US" sz="2000" dirty="0">
                <a:latin typeface="Consolas"/>
                <a:cs typeface="Consolas"/>
              </a:rPr>
              <a:t>count[2] = 1;</a:t>
            </a:r>
          </a:p>
          <a:p>
            <a:r>
              <a:rPr lang="nb-NO" sz="2000" dirty="0" err="1" smtClean="0">
                <a:latin typeface="Consolas"/>
                <a:cs typeface="Consolas"/>
              </a:rPr>
              <a:t>block</a:t>
            </a:r>
            <a:r>
              <a:rPr lang="nb-NO" sz="2000" dirty="0">
                <a:latin typeface="Consolas"/>
                <a:cs typeface="Consolas"/>
              </a:rPr>
              <a:t>[0] = DIM0</a:t>
            </a:r>
            <a:r>
              <a:rPr lang="nb-NO" sz="2000" dirty="0" smtClean="0">
                <a:latin typeface="Consolas"/>
                <a:cs typeface="Consolas"/>
              </a:rPr>
              <a:t>;  </a:t>
            </a:r>
          </a:p>
          <a:p>
            <a:r>
              <a:rPr lang="nb-NO" sz="2000" dirty="0" err="1" smtClean="0">
                <a:latin typeface="Consolas"/>
                <a:cs typeface="Consolas"/>
              </a:rPr>
              <a:t>block</a:t>
            </a:r>
            <a:r>
              <a:rPr lang="nb-NO" sz="2000" dirty="0">
                <a:latin typeface="Consolas"/>
                <a:cs typeface="Consolas"/>
              </a:rPr>
              <a:t>[1] = DIM1</a:t>
            </a:r>
            <a:r>
              <a:rPr lang="nb-NO" sz="2000" dirty="0" smtClean="0">
                <a:latin typeface="Consolas"/>
                <a:cs typeface="Consolas"/>
              </a:rPr>
              <a:t>; </a:t>
            </a:r>
          </a:p>
          <a:p>
            <a:r>
              <a:rPr lang="nb-NO" sz="2000" dirty="0" err="1" smtClean="0">
                <a:latin typeface="Consolas"/>
                <a:cs typeface="Consolas"/>
              </a:rPr>
              <a:t>block</a:t>
            </a:r>
            <a:r>
              <a:rPr lang="nb-NO" sz="2000" dirty="0">
                <a:latin typeface="Consolas"/>
                <a:cs typeface="Consolas"/>
              </a:rPr>
              <a:t>[2] = DIM2</a:t>
            </a:r>
            <a:r>
              <a:rPr lang="nb-NO" sz="2000" dirty="0" smtClean="0">
                <a:latin typeface="Consolas"/>
                <a:cs typeface="Consolas"/>
              </a:rPr>
              <a:t>;</a:t>
            </a:r>
          </a:p>
          <a:p>
            <a:endParaRPr lang="nb-NO" sz="2000" dirty="0">
              <a:latin typeface="Consolas"/>
              <a:cs typeface="Consolas"/>
            </a:endParaRPr>
          </a:p>
          <a:p>
            <a:endParaRPr lang="nb-NO" sz="2000" dirty="0">
              <a:latin typeface="Consolas"/>
              <a:cs typeface="Consolas"/>
            </a:endParaRPr>
          </a:p>
          <a:p>
            <a:r>
              <a:rPr lang="nb-NO" sz="2000" dirty="0" smtClean="0">
                <a:latin typeface="Consolas"/>
                <a:cs typeface="Consolas"/>
              </a:rPr>
              <a:t>status </a:t>
            </a:r>
            <a:r>
              <a:rPr lang="nb-NO" sz="2000" dirty="0">
                <a:latin typeface="Consolas"/>
                <a:cs typeface="Consolas"/>
              </a:rPr>
              <a:t>= H5Sselect_hyperslab (</a:t>
            </a:r>
            <a:r>
              <a:rPr lang="nb-NO" sz="2000" dirty="0" err="1">
                <a:latin typeface="Consolas"/>
                <a:cs typeface="Consolas"/>
              </a:rPr>
              <a:t>vspace</a:t>
            </a:r>
            <a:r>
              <a:rPr lang="nb-NO" sz="2000" dirty="0">
                <a:latin typeface="Consolas"/>
                <a:cs typeface="Consolas"/>
              </a:rPr>
              <a:t>, H5S_SELECT_SET, </a:t>
            </a:r>
            <a:endParaRPr lang="nb-NO" sz="2000" dirty="0" smtClean="0">
              <a:latin typeface="Consolas"/>
              <a:cs typeface="Consolas"/>
            </a:endParaRPr>
          </a:p>
          <a:p>
            <a:r>
              <a:rPr lang="nb-NO" sz="2000" dirty="0">
                <a:latin typeface="Consolas"/>
                <a:cs typeface="Consolas"/>
              </a:rPr>
              <a:t> </a:t>
            </a:r>
            <a:r>
              <a:rPr lang="nb-NO" sz="2000" dirty="0" smtClean="0">
                <a:latin typeface="Consolas"/>
                <a:cs typeface="Consolas"/>
              </a:rPr>
              <a:t>                             start</a:t>
            </a:r>
            <a:r>
              <a:rPr lang="nb-NO" sz="2000" dirty="0">
                <a:latin typeface="Consolas"/>
                <a:cs typeface="Consolas"/>
              </a:rPr>
              <a:t>, stride, </a:t>
            </a:r>
            <a:r>
              <a:rPr lang="nb-NO" sz="2000" dirty="0" err="1">
                <a:latin typeface="Consolas"/>
                <a:cs typeface="Consolas"/>
              </a:rPr>
              <a:t>count</a:t>
            </a:r>
            <a:r>
              <a:rPr lang="nb-NO" sz="2000" dirty="0">
                <a:latin typeface="Consolas"/>
                <a:cs typeface="Consolas"/>
              </a:rPr>
              <a:t>, </a:t>
            </a:r>
            <a:r>
              <a:rPr lang="nb-NO" sz="2000" dirty="0" err="1">
                <a:latin typeface="Consolas"/>
                <a:cs typeface="Consolas"/>
              </a:rPr>
              <a:t>block</a:t>
            </a:r>
            <a:r>
              <a:rPr lang="nb-NO" sz="2000" dirty="0">
                <a:latin typeface="Consolas"/>
                <a:cs typeface="Consolas"/>
              </a:rPr>
              <a:t>)</a:t>
            </a:r>
            <a:r>
              <a:rPr lang="nb-NO" sz="2000" dirty="0" smtClean="0">
                <a:latin typeface="Consolas"/>
                <a:cs typeface="Consolas"/>
              </a:rPr>
              <a:t>;</a:t>
            </a:r>
          </a:p>
          <a:p>
            <a:r>
              <a:rPr lang="nb-NO" sz="2000" dirty="0" smtClean="0">
                <a:latin typeface="Consolas"/>
                <a:cs typeface="Consolas"/>
              </a:rPr>
              <a:t>status </a:t>
            </a:r>
            <a:r>
              <a:rPr lang="nb-NO" sz="2000" dirty="0">
                <a:latin typeface="Consolas"/>
                <a:cs typeface="Consolas"/>
              </a:rPr>
              <a:t>= H5Pset_virtual (</a:t>
            </a:r>
            <a:r>
              <a:rPr lang="nb-NO" sz="2000" dirty="0" err="1">
                <a:latin typeface="Consolas"/>
                <a:cs typeface="Consolas"/>
              </a:rPr>
              <a:t>dcpl</a:t>
            </a:r>
            <a:r>
              <a:rPr lang="nb-NO" sz="2000" dirty="0">
                <a:latin typeface="Consolas"/>
                <a:cs typeface="Consolas"/>
              </a:rPr>
              <a:t>, </a:t>
            </a:r>
            <a:r>
              <a:rPr lang="nb-NO" sz="2000" dirty="0" err="1">
                <a:latin typeface="Consolas"/>
                <a:cs typeface="Consolas"/>
              </a:rPr>
              <a:t>vspace</a:t>
            </a:r>
            <a:r>
              <a:rPr lang="nb-NO" sz="2000" dirty="0">
                <a:latin typeface="Consolas"/>
                <a:cs typeface="Consolas"/>
              </a:rPr>
              <a:t>, </a:t>
            </a:r>
            <a:r>
              <a:rPr lang="nb-NO" sz="2000" b="1" dirty="0">
                <a:latin typeface="Consolas"/>
                <a:cs typeface="Consolas"/>
              </a:rPr>
              <a:t>"f-%b.h5"</a:t>
            </a:r>
            <a:r>
              <a:rPr lang="nb-NO" sz="2000" dirty="0">
                <a:latin typeface="Consolas"/>
                <a:cs typeface="Consolas"/>
              </a:rPr>
              <a:t>, "/A", </a:t>
            </a:r>
            <a:endParaRPr lang="nb-NO" sz="2000" dirty="0" smtClean="0">
              <a:latin typeface="Consolas"/>
              <a:cs typeface="Consolas"/>
            </a:endParaRPr>
          </a:p>
          <a:p>
            <a:r>
              <a:rPr lang="nb-NO" sz="2000" dirty="0">
                <a:latin typeface="Consolas"/>
                <a:cs typeface="Consolas"/>
              </a:rPr>
              <a:t> </a:t>
            </a:r>
            <a:r>
              <a:rPr lang="nb-NO" sz="2000" dirty="0" smtClean="0">
                <a:latin typeface="Consolas"/>
                <a:cs typeface="Consolas"/>
              </a:rPr>
              <a:t>                        </a:t>
            </a:r>
            <a:r>
              <a:rPr lang="nb-NO" sz="2000" dirty="0" err="1" smtClean="0">
                <a:latin typeface="Consolas"/>
                <a:cs typeface="Consolas"/>
              </a:rPr>
              <a:t>src_space</a:t>
            </a:r>
            <a:r>
              <a:rPr lang="nb-NO" sz="2000" dirty="0">
                <a:latin typeface="Consolas"/>
                <a:cs typeface="Consolas"/>
              </a:rPr>
              <a:t>);</a:t>
            </a:r>
            <a:endParaRPr lang="en-US" sz="2000" dirty="0">
              <a:latin typeface="Consolas"/>
              <a:cs typeface="Consolas"/>
            </a:endParaRPr>
          </a:p>
        </p:txBody>
      </p:sp>
    </p:spTree>
    <p:extLst>
      <p:ext uri="{BB962C8B-B14F-4D97-AF65-F5344CB8AC3E}">
        <p14:creationId xmlns:p14="http://schemas.microsoft.com/office/powerpoint/2010/main" val="306070909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Date Placeholder 2"/>
          <p:cNvSpPr>
            <a:spLocks noGrp="1"/>
          </p:cNvSpPr>
          <p:nvPr>
            <p:ph type="dt" sz="half" idx="10"/>
          </p:nvPr>
        </p:nvSpPr>
        <p:spPr/>
        <p:txBody>
          <a:bodyPr/>
          <a:lstStyle/>
          <a:p>
            <a:pPr>
              <a:defRPr/>
            </a:pPr>
            <a:fld id="{E05162C9-BB1C-0F44-9D5E-A5083F04F1CF}" type="datetime1">
              <a:rPr lang="en-US" smtClean="0"/>
              <a:t>7/10/15</a:t>
            </a:fld>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33</a:t>
            </a:fld>
            <a:endParaRPr lang="en-US" dirty="0"/>
          </a:p>
        </p:txBody>
      </p:sp>
      <p:sp>
        <p:nvSpPr>
          <p:cNvPr id="5" name="Content Placeholder 4"/>
          <p:cNvSpPr>
            <a:spLocks noGrp="1"/>
          </p:cNvSpPr>
          <p:nvPr>
            <p:ph sz="quarter" idx="13"/>
          </p:nvPr>
        </p:nvSpPr>
        <p:spPr>
          <a:xfrm>
            <a:off x="4038600" y="2971800"/>
            <a:ext cx="685800" cy="1143000"/>
          </a:xfrm>
        </p:spPr>
        <p:txBody>
          <a:bodyPr/>
          <a:lstStyle/>
          <a:p>
            <a:pPr marL="0" indent="0">
              <a:buNone/>
            </a:pPr>
            <a:r>
              <a:rPr lang="en-US" sz="6600" dirty="0" smtClean="0"/>
              <a:t>?</a:t>
            </a:r>
            <a:endParaRPr lang="en-US" sz="6600" dirty="0"/>
          </a:p>
        </p:txBody>
      </p:sp>
      <p:sp>
        <p:nvSpPr>
          <p:cNvPr id="6" name="TextBox 5"/>
          <p:cNvSpPr txBox="1"/>
          <p:nvPr/>
        </p:nvSpPr>
        <p:spPr>
          <a:xfrm>
            <a:off x="3048000" y="1676400"/>
            <a:ext cx="2507768" cy="707886"/>
          </a:xfrm>
          <a:prstGeom prst="rect">
            <a:avLst/>
          </a:prstGeom>
          <a:noFill/>
        </p:spPr>
        <p:txBody>
          <a:bodyPr wrap="none" rtlCol="0">
            <a:spAutoFit/>
          </a:bodyPr>
          <a:lstStyle/>
          <a:p>
            <a:r>
              <a:rPr lang="en-US" sz="4000" dirty="0" smtClean="0">
                <a:latin typeface="+mn-lt"/>
              </a:rPr>
              <a:t>Thank you!</a:t>
            </a:r>
            <a:endParaRPr lang="en-US" sz="4000" dirty="0">
              <a:latin typeface="+mn-lt"/>
            </a:endParaRPr>
          </a:p>
        </p:txBody>
      </p:sp>
    </p:spTree>
    <p:extLst>
      <p:ext uri="{BB962C8B-B14F-4D97-AF65-F5344CB8AC3E}">
        <p14:creationId xmlns:p14="http://schemas.microsoft.com/office/powerpoint/2010/main" val="16854136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Two simple use cases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fld id="{AED6D7F8-73BE-4B4E-A635-2E418C59FAB5}" type="datetime1">
              <a:rPr lang="en-US" smtClean="0"/>
              <a:t>7/10/15</a:t>
            </a:fld>
            <a:endParaRPr lang="en-US"/>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4</a:t>
            </a:fld>
            <a:endParaRPr lang="en-US"/>
          </a:p>
        </p:txBody>
      </p:sp>
    </p:spTree>
    <p:extLst>
      <p:ext uri="{BB962C8B-B14F-4D97-AF65-F5344CB8AC3E}">
        <p14:creationId xmlns:p14="http://schemas.microsoft.com/office/powerpoint/2010/main" val="173996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Raster Image #1.jpeg"/>
          <p:cNvPicPr>
            <a:picLocks noChangeAspect="1"/>
          </p:cNvPicPr>
          <p:nvPr/>
        </p:nvPicPr>
        <p:blipFill>
          <a:blip r:embed="rId3"/>
          <a:srcRect/>
          <a:stretch>
            <a:fillRect/>
          </a:stretch>
        </p:blipFill>
        <p:spPr bwMode="auto">
          <a:xfrm>
            <a:off x="1371600" y="1130300"/>
            <a:ext cx="2733675" cy="2076450"/>
          </a:xfrm>
          <a:prstGeom prst="rect">
            <a:avLst/>
          </a:prstGeom>
          <a:noFill/>
          <a:ln w="38100" cmpd="dbl">
            <a:solidFill>
              <a:schemeClr val="tx1"/>
            </a:solidFill>
            <a:round/>
            <a:headEnd/>
            <a:tailEnd/>
          </a:ln>
        </p:spPr>
      </p:pic>
      <p:pic>
        <p:nvPicPr>
          <p:cNvPr id="26" name="Picture 25" descr="Raster Image #3.jpeg"/>
          <p:cNvPicPr>
            <a:picLocks noChangeAspect="1"/>
          </p:cNvPicPr>
          <p:nvPr/>
        </p:nvPicPr>
        <p:blipFill>
          <a:blip r:embed="rId4"/>
          <a:srcRect/>
          <a:stretch>
            <a:fillRect/>
          </a:stretch>
        </p:blipFill>
        <p:spPr bwMode="auto">
          <a:xfrm>
            <a:off x="1371600" y="3911600"/>
            <a:ext cx="2743200" cy="2200275"/>
          </a:xfrm>
          <a:prstGeom prst="rect">
            <a:avLst/>
          </a:prstGeom>
          <a:noFill/>
          <a:ln w="38100" cmpd="dbl">
            <a:solidFill>
              <a:schemeClr val="tx1"/>
            </a:solidFill>
            <a:round/>
            <a:headEnd/>
            <a:tailEnd/>
          </a:ln>
        </p:spPr>
      </p:pic>
      <p:pic>
        <p:nvPicPr>
          <p:cNvPr id="28" name="Picture 27" descr="Raster Image #4.jpeg"/>
          <p:cNvPicPr>
            <a:picLocks noChangeAspect="1"/>
          </p:cNvPicPr>
          <p:nvPr/>
        </p:nvPicPr>
        <p:blipFill>
          <a:blip r:embed="rId5"/>
          <a:srcRect/>
          <a:stretch>
            <a:fillRect/>
          </a:stretch>
        </p:blipFill>
        <p:spPr bwMode="auto">
          <a:xfrm>
            <a:off x="5029200" y="3886200"/>
            <a:ext cx="2743200" cy="2200275"/>
          </a:xfrm>
          <a:prstGeom prst="rect">
            <a:avLst/>
          </a:prstGeom>
          <a:noFill/>
          <a:ln w="38100" cmpd="dbl">
            <a:solidFill>
              <a:schemeClr val="tx1"/>
            </a:solidFill>
            <a:round/>
            <a:headEnd/>
            <a:tailEnd/>
          </a:ln>
        </p:spPr>
      </p:pic>
      <p:sp>
        <p:nvSpPr>
          <p:cNvPr id="29701" name="Title 1"/>
          <p:cNvSpPr>
            <a:spLocks noGrp="1"/>
          </p:cNvSpPr>
          <p:nvPr>
            <p:ph type="title"/>
          </p:nvPr>
        </p:nvSpPr>
        <p:spPr/>
        <p:txBody>
          <a:bodyPr/>
          <a:lstStyle/>
          <a:p>
            <a:r>
              <a:rPr lang="en-US" dirty="0" smtClean="0">
                <a:ea typeface="ＭＳ Ｐゴシック" pitchFamily="-111" charset="-128"/>
              </a:rPr>
              <a:t>Collect data one way ….</a:t>
            </a:r>
          </a:p>
        </p:txBody>
      </p:sp>
      <p:pic>
        <p:nvPicPr>
          <p:cNvPr id="24" name="Picture 23" descr="Raster Image #2.jpeg"/>
          <p:cNvPicPr>
            <a:picLocks noChangeAspect="1"/>
          </p:cNvPicPr>
          <p:nvPr/>
        </p:nvPicPr>
        <p:blipFill>
          <a:blip r:embed="rId6"/>
          <a:srcRect/>
          <a:stretch>
            <a:fillRect/>
          </a:stretch>
        </p:blipFill>
        <p:spPr bwMode="auto">
          <a:xfrm>
            <a:off x="5029201" y="1130300"/>
            <a:ext cx="2743200" cy="2057400"/>
          </a:xfrm>
          <a:prstGeom prst="rect">
            <a:avLst/>
          </a:prstGeom>
          <a:noFill/>
          <a:ln w="38100" cmpd="dbl">
            <a:solidFill>
              <a:schemeClr val="tx1"/>
            </a:solidFill>
            <a:round/>
            <a:headEnd/>
            <a:tailEnd/>
          </a:ln>
        </p:spPr>
      </p:pic>
      <p:sp>
        <p:nvSpPr>
          <p:cNvPr id="2" name="TextBox 1"/>
          <p:cNvSpPr txBox="1"/>
          <p:nvPr/>
        </p:nvSpPr>
        <p:spPr>
          <a:xfrm>
            <a:off x="1524000" y="3263900"/>
            <a:ext cx="941283" cy="523220"/>
          </a:xfrm>
          <a:prstGeom prst="rect">
            <a:avLst/>
          </a:prstGeom>
          <a:noFill/>
        </p:spPr>
        <p:txBody>
          <a:bodyPr wrap="none" rtlCol="0">
            <a:spAutoFit/>
          </a:bodyPr>
          <a:lstStyle/>
          <a:p>
            <a:r>
              <a:rPr lang="en-US" sz="1400" dirty="0" smtClean="0"/>
              <a:t>File: a.h5 </a:t>
            </a:r>
          </a:p>
          <a:p>
            <a:r>
              <a:rPr lang="en-US" sz="1400" dirty="0" smtClean="0"/>
              <a:t>Dataset /A</a:t>
            </a:r>
            <a:endParaRPr lang="en-US" sz="1400" dirty="0"/>
          </a:p>
        </p:txBody>
      </p:sp>
      <p:sp>
        <p:nvSpPr>
          <p:cNvPr id="15" name="TextBox 14"/>
          <p:cNvSpPr txBox="1"/>
          <p:nvPr/>
        </p:nvSpPr>
        <p:spPr>
          <a:xfrm>
            <a:off x="5764317" y="3263900"/>
            <a:ext cx="937526" cy="523220"/>
          </a:xfrm>
          <a:prstGeom prst="rect">
            <a:avLst/>
          </a:prstGeom>
          <a:noFill/>
        </p:spPr>
        <p:txBody>
          <a:bodyPr wrap="none" rtlCol="0">
            <a:spAutoFit/>
          </a:bodyPr>
          <a:lstStyle/>
          <a:p>
            <a:r>
              <a:rPr lang="en-US" sz="1400" dirty="0" smtClean="0"/>
              <a:t>File: b.h5 </a:t>
            </a:r>
          </a:p>
          <a:p>
            <a:r>
              <a:rPr lang="en-US" sz="1400" dirty="0" smtClean="0"/>
              <a:t>Dataset /B</a:t>
            </a:r>
            <a:endParaRPr lang="en-US" sz="1400" dirty="0"/>
          </a:p>
        </p:txBody>
      </p:sp>
      <p:sp>
        <p:nvSpPr>
          <p:cNvPr id="16" name="TextBox 15"/>
          <p:cNvSpPr txBox="1"/>
          <p:nvPr/>
        </p:nvSpPr>
        <p:spPr>
          <a:xfrm>
            <a:off x="1676400" y="6096000"/>
            <a:ext cx="937526" cy="523220"/>
          </a:xfrm>
          <a:prstGeom prst="rect">
            <a:avLst/>
          </a:prstGeom>
          <a:noFill/>
        </p:spPr>
        <p:txBody>
          <a:bodyPr wrap="none" rtlCol="0">
            <a:spAutoFit/>
          </a:bodyPr>
          <a:lstStyle/>
          <a:p>
            <a:r>
              <a:rPr lang="en-US" sz="1400" dirty="0" smtClean="0"/>
              <a:t>File: c.h5 </a:t>
            </a:r>
          </a:p>
          <a:p>
            <a:r>
              <a:rPr lang="en-US" sz="1400" dirty="0" smtClean="0"/>
              <a:t>Dataset /C</a:t>
            </a:r>
            <a:endParaRPr lang="en-US" sz="1400" dirty="0"/>
          </a:p>
        </p:txBody>
      </p:sp>
      <p:sp>
        <p:nvSpPr>
          <p:cNvPr id="17" name="TextBox 16"/>
          <p:cNvSpPr txBox="1"/>
          <p:nvPr/>
        </p:nvSpPr>
        <p:spPr>
          <a:xfrm>
            <a:off x="5867400" y="6096000"/>
            <a:ext cx="947432" cy="523220"/>
          </a:xfrm>
          <a:prstGeom prst="rect">
            <a:avLst/>
          </a:prstGeom>
          <a:noFill/>
        </p:spPr>
        <p:txBody>
          <a:bodyPr wrap="none" rtlCol="0">
            <a:spAutoFit/>
          </a:bodyPr>
          <a:lstStyle/>
          <a:p>
            <a:r>
              <a:rPr lang="en-US" sz="1400" dirty="0" smtClean="0"/>
              <a:t>File: d.h5 </a:t>
            </a:r>
          </a:p>
          <a:p>
            <a:r>
              <a:rPr lang="en-US" sz="1400" dirty="0" smtClean="0"/>
              <a:t>Dataset /D</a:t>
            </a:r>
            <a:endParaRPr lang="en-US" sz="1400" dirty="0"/>
          </a:p>
        </p:txBody>
      </p:sp>
    </p:spTree>
    <p:extLst>
      <p:ext uri="{BB962C8B-B14F-4D97-AF65-F5344CB8AC3E}">
        <p14:creationId xmlns:p14="http://schemas.microsoft.com/office/powerpoint/2010/main" val="1878746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randombar(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a:xfrm>
            <a:off x="1524000" y="152400"/>
            <a:ext cx="7010400" cy="533400"/>
          </a:xfrm>
        </p:spPr>
        <p:txBody>
          <a:bodyPr/>
          <a:lstStyle/>
          <a:p>
            <a:r>
              <a:rPr lang="en-US" dirty="0" smtClean="0">
                <a:ea typeface="ＭＳ Ｐゴシック" pitchFamily="-111" charset="-128"/>
              </a:rPr>
              <a:t>Present it in a different way…</a:t>
            </a:r>
          </a:p>
        </p:txBody>
      </p:sp>
      <p:pic>
        <p:nvPicPr>
          <p:cNvPr id="23" name="Picture 22" descr="Raster Image #1.jpeg"/>
          <p:cNvPicPr>
            <a:picLocks noChangeAspect="1"/>
          </p:cNvPicPr>
          <p:nvPr/>
        </p:nvPicPr>
        <p:blipFill>
          <a:blip r:embed="rId3"/>
          <a:srcRect/>
          <a:stretch>
            <a:fillRect/>
          </a:stretch>
        </p:blipFill>
        <p:spPr bwMode="auto">
          <a:xfrm>
            <a:off x="1720850" y="1537429"/>
            <a:ext cx="2698750" cy="1928943"/>
          </a:xfrm>
          <a:prstGeom prst="rect">
            <a:avLst/>
          </a:prstGeom>
          <a:noFill/>
          <a:ln w="9525">
            <a:noFill/>
            <a:miter lim="800000"/>
            <a:headEnd/>
            <a:tailEnd/>
          </a:ln>
        </p:spPr>
      </p:pic>
      <p:pic>
        <p:nvPicPr>
          <p:cNvPr id="24" name="Picture 23" descr="Raster Image #2.jpeg"/>
          <p:cNvPicPr>
            <a:picLocks noChangeAspect="1"/>
          </p:cNvPicPr>
          <p:nvPr/>
        </p:nvPicPr>
        <p:blipFill>
          <a:blip r:embed="rId4"/>
          <a:srcRect/>
          <a:stretch>
            <a:fillRect/>
          </a:stretch>
        </p:blipFill>
        <p:spPr bwMode="auto">
          <a:xfrm>
            <a:off x="4387850" y="1537429"/>
            <a:ext cx="2698750" cy="1928943"/>
          </a:xfrm>
          <a:prstGeom prst="rect">
            <a:avLst/>
          </a:prstGeom>
          <a:noFill/>
          <a:ln w="9525">
            <a:noFill/>
            <a:miter lim="800000"/>
            <a:headEnd/>
            <a:tailEnd/>
          </a:ln>
        </p:spPr>
      </p:pic>
      <p:pic>
        <p:nvPicPr>
          <p:cNvPr id="26" name="Picture 25" descr="Raster Image #3.jpeg"/>
          <p:cNvPicPr>
            <a:picLocks noChangeAspect="1"/>
          </p:cNvPicPr>
          <p:nvPr/>
        </p:nvPicPr>
        <p:blipFill>
          <a:blip r:embed="rId5"/>
          <a:srcRect/>
          <a:stretch>
            <a:fillRect/>
          </a:stretch>
        </p:blipFill>
        <p:spPr bwMode="auto">
          <a:xfrm>
            <a:off x="1720850" y="3442429"/>
            <a:ext cx="2698750" cy="2043971"/>
          </a:xfrm>
          <a:prstGeom prst="rect">
            <a:avLst/>
          </a:prstGeom>
          <a:noFill/>
          <a:ln w="9525">
            <a:noFill/>
            <a:miter lim="800000"/>
            <a:headEnd/>
            <a:tailEnd/>
          </a:ln>
        </p:spPr>
      </p:pic>
      <p:pic>
        <p:nvPicPr>
          <p:cNvPr id="28" name="Picture 27" descr="Raster Image #4.jpeg"/>
          <p:cNvPicPr>
            <a:picLocks noChangeAspect="1"/>
          </p:cNvPicPr>
          <p:nvPr/>
        </p:nvPicPr>
        <p:blipFill>
          <a:blip r:embed="rId6"/>
          <a:srcRect/>
          <a:stretch>
            <a:fillRect/>
          </a:stretch>
        </p:blipFill>
        <p:spPr bwMode="auto">
          <a:xfrm>
            <a:off x="4387850" y="3442429"/>
            <a:ext cx="2698750" cy="2043971"/>
          </a:xfrm>
          <a:prstGeom prst="rect">
            <a:avLst/>
          </a:prstGeom>
          <a:noFill/>
          <a:ln w="9525">
            <a:noFill/>
            <a:miter lim="800000"/>
            <a:headEnd/>
            <a:tailEnd/>
          </a:ln>
        </p:spPr>
      </p:pic>
      <p:sp>
        <p:nvSpPr>
          <p:cNvPr id="2" name="TextBox 1"/>
          <p:cNvSpPr txBox="1"/>
          <p:nvPr/>
        </p:nvSpPr>
        <p:spPr>
          <a:xfrm>
            <a:off x="3075177" y="838200"/>
            <a:ext cx="1837763" cy="461665"/>
          </a:xfrm>
          <a:prstGeom prst="rect">
            <a:avLst/>
          </a:prstGeom>
          <a:noFill/>
        </p:spPr>
        <p:txBody>
          <a:bodyPr wrap="none" rtlCol="0">
            <a:spAutoFit/>
          </a:bodyPr>
          <a:lstStyle/>
          <a:p>
            <a:r>
              <a:rPr lang="en-US" dirty="0" smtClean="0">
                <a:latin typeface="+mn-lt"/>
              </a:rPr>
              <a:t>Whole image</a:t>
            </a:r>
            <a:endParaRPr lang="en-US" dirty="0"/>
          </a:p>
        </p:txBody>
      </p:sp>
      <p:sp>
        <p:nvSpPr>
          <p:cNvPr id="12" name="TextBox 11"/>
          <p:cNvSpPr txBox="1"/>
          <p:nvPr/>
        </p:nvSpPr>
        <p:spPr>
          <a:xfrm>
            <a:off x="3657600" y="5638800"/>
            <a:ext cx="1190951" cy="646331"/>
          </a:xfrm>
          <a:prstGeom prst="rect">
            <a:avLst/>
          </a:prstGeom>
          <a:noFill/>
        </p:spPr>
        <p:txBody>
          <a:bodyPr wrap="none" rtlCol="0">
            <a:spAutoFit/>
          </a:bodyPr>
          <a:lstStyle/>
          <a:p>
            <a:r>
              <a:rPr lang="en-US" sz="1800" dirty="0" smtClean="0">
                <a:latin typeface="+mn-lt"/>
              </a:rPr>
              <a:t>File: F.h5 </a:t>
            </a:r>
          </a:p>
          <a:p>
            <a:r>
              <a:rPr lang="en-US" sz="1800" dirty="0" smtClean="0">
                <a:latin typeface="+mn-lt"/>
              </a:rPr>
              <a:t>Dataset /D</a:t>
            </a:r>
            <a:endParaRPr lang="en-US" sz="1800" dirty="0">
              <a:latin typeface="+mn-lt"/>
            </a:endParaRPr>
          </a:p>
        </p:txBody>
      </p:sp>
    </p:spTree>
    <p:extLst>
      <p:ext uri="{BB962C8B-B14F-4D97-AF65-F5344CB8AC3E}">
        <p14:creationId xmlns:p14="http://schemas.microsoft.com/office/powerpoint/2010/main" val="15950827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1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a:xfrm>
            <a:off x="1524000" y="152400"/>
            <a:ext cx="7010400" cy="533400"/>
          </a:xfrm>
        </p:spPr>
        <p:txBody>
          <a:bodyPr/>
          <a:lstStyle/>
          <a:p>
            <a:r>
              <a:rPr lang="en-US" dirty="0" smtClean="0">
                <a:ea typeface="ＭＳ Ｐゴシック" pitchFamily="-111" charset="-128"/>
              </a:rPr>
              <a:t>Present it in a different way…</a:t>
            </a:r>
          </a:p>
        </p:txBody>
      </p:sp>
      <p:pic>
        <p:nvPicPr>
          <p:cNvPr id="23" name="Picture 22" descr="Raster Image #1.jpeg"/>
          <p:cNvPicPr>
            <a:picLocks noChangeAspect="1"/>
          </p:cNvPicPr>
          <p:nvPr/>
        </p:nvPicPr>
        <p:blipFill>
          <a:blip r:embed="rId3"/>
          <a:srcRect/>
          <a:stretch>
            <a:fillRect/>
          </a:stretch>
        </p:blipFill>
        <p:spPr bwMode="auto">
          <a:xfrm>
            <a:off x="2101850" y="1537429"/>
            <a:ext cx="2698750" cy="1928943"/>
          </a:xfrm>
          <a:prstGeom prst="rect">
            <a:avLst/>
          </a:prstGeom>
          <a:noFill/>
          <a:ln w="9525">
            <a:noFill/>
            <a:miter lim="800000"/>
            <a:headEnd/>
            <a:tailEnd/>
          </a:ln>
        </p:spPr>
      </p:pic>
      <p:pic>
        <p:nvPicPr>
          <p:cNvPr id="24" name="Picture 23" descr="Raster Image #2.jpeg"/>
          <p:cNvPicPr>
            <a:picLocks noChangeAspect="1"/>
          </p:cNvPicPr>
          <p:nvPr/>
        </p:nvPicPr>
        <p:blipFill>
          <a:blip r:embed="rId4"/>
          <a:srcRect/>
          <a:stretch>
            <a:fillRect/>
          </a:stretch>
        </p:blipFill>
        <p:spPr bwMode="auto">
          <a:xfrm>
            <a:off x="4768850" y="1537429"/>
            <a:ext cx="2698750" cy="1928943"/>
          </a:xfrm>
          <a:prstGeom prst="rect">
            <a:avLst/>
          </a:prstGeom>
          <a:noFill/>
          <a:ln w="9525">
            <a:noFill/>
            <a:miter lim="800000"/>
            <a:headEnd/>
            <a:tailEnd/>
          </a:ln>
        </p:spPr>
      </p:pic>
      <p:pic>
        <p:nvPicPr>
          <p:cNvPr id="26" name="Picture 25" descr="Raster Image #3.jpeg"/>
          <p:cNvPicPr>
            <a:picLocks noChangeAspect="1"/>
          </p:cNvPicPr>
          <p:nvPr/>
        </p:nvPicPr>
        <p:blipFill>
          <a:blip r:embed="rId5"/>
          <a:srcRect/>
          <a:stretch>
            <a:fillRect/>
          </a:stretch>
        </p:blipFill>
        <p:spPr bwMode="auto">
          <a:xfrm>
            <a:off x="2101850" y="3442429"/>
            <a:ext cx="2698750" cy="2043971"/>
          </a:xfrm>
          <a:prstGeom prst="rect">
            <a:avLst/>
          </a:prstGeom>
          <a:noFill/>
          <a:ln w="9525">
            <a:noFill/>
            <a:miter lim="800000"/>
            <a:headEnd/>
            <a:tailEnd/>
          </a:ln>
        </p:spPr>
      </p:pic>
      <p:pic>
        <p:nvPicPr>
          <p:cNvPr id="28" name="Picture 27" descr="Raster Image #4.jpeg"/>
          <p:cNvPicPr>
            <a:picLocks noChangeAspect="1"/>
          </p:cNvPicPr>
          <p:nvPr/>
        </p:nvPicPr>
        <p:blipFill>
          <a:blip r:embed="rId6"/>
          <a:srcRect/>
          <a:stretch>
            <a:fillRect/>
          </a:stretch>
        </p:blipFill>
        <p:spPr bwMode="auto">
          <a:xfrm>
            <a:off x="4768850" y="3442429"/>
            <a:ext cx="2698750" cy="2043971"/>
          </a:xfrm>
          <a:prstGeom prst="rect">
            <a:avLst/>
          </a:prstGeom>
          <a:noFill/>
          <a:ln w="9525">
            <a:noFill/>
            <a:miter lim="800000"/>
            <a:headEnd/>
            <a:tailEnd/>
          </a:ln>
        </p:spPr>
      </p:pic>
      <p:sp>
        <p:nvSpPr>
          <p:cNvPr id="2" name="TextBox 1"/>
          <p:cNvSpPr txBox="1"/>
          <p:nvPr/>
        </p:nvSpPr>
        <p:spPr>
          <a:xfrm>
            <a:off x="3505269" y="1138535"/>
            <a:ext cx="1981131" cy="461665"/>
          </a:xfrm>
          <a:prstGeom prst="rect">
            <a:avLst/>
          </a:prstGeom>
          <a:noFill/>
        </p:spPr>
        <p:txBody>
          <a:bodyPr wrap="none" rtlCol="0">
            <a:spAutoFit/>
          </a:bodyPr>
          <a:lstStyle/>
          <a:p>
            <a:r>
              <a:rPr lang="en-US" dirty="0" smtClean="0">
                <a:latin typeface="+mn-lt"/>
              </a:rPr>
              <a:t>Subset of data</a:t>
            </a:r>
            <a:endParaRPr lang="en-US" dirty="0"/>
          </a:p>
        </p:txBody>
      </p:sp>
      <p:sp>
        <p:nvSpPr>
          <p:cNvPr id="12" name="TextBox 11"/>
          <p:cNvSpPr txBox="1"/>
          <p:nvPr/>
        </p:nvSpPr>
        <p:spPr>
          <a:xfrm>
            <a:off x="4026604" y="5638800"/>
            <a:ext cx="1154996" cy="646331"/>
          </a:xfrm>
          <a:prstGeom prst="rect">
            <a:avLst/>
          </a:prstGeom>
          <a:noFill/>
        </p:spPr>
        <p:txBody>
          <a:bodyPr wrap="none" rtlCol="0">
            <a:spAutoFit/>
          </a:bodyPr>
          <a:lstStyle/>
          <a:p>
            <a:r>
              <a:rPr lang="en-US" sz="1800" dirty="0" smtClean="0">
                <a:latin typeface="+mn-lt"/>
              </a:rPr>
              <a:t>File: F.h5 </a:t>
            </a:r>
          </a:p>
          <a:p>
            <a:r>
              <a:rPr lang="en-US" sz="1800" dirty="0" smtClean="0">
                <a:latin typeface="+mn-lt"/>
              </a:rPr>
              <a:t>Dataset /F</a:t>
            </a:r>
            <a:endParaRPr lang="en-US" sz="1800" dirty="0">
              <a:latin typeface="+mn-lt"/>
            </a:endParaRPr>
          </a:p>
        </p:txBody>
      </p:sp>
      <p:sp>
        <p:nvSpPr>
          <p:cNvPr id="3" name="Rectangle 2"/>
          <p:cNvSpPr/>
          <p:nvPr/>
        </p:nvSpPr>
        <p:spPr bwMode="auto">
          <a:xfrm>
            <a:off x="1981200" y="1524000"/>
            <a:ext cx="1828800" cy="3962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 name="Rectangle 3"/>
          <p:cNvSpPr/>
          <p:nvPr/>
        </p:nvSpPr>
        <p:spPr bwMode="auto">
          <a:xfrm>
            <a:off x="5334000" y="1524000"/>
            <a:ext cx="2133600" cy="3962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 </a:t>
            </a:r>
          </a:p>
        </p:txBody>
      </p:sp>
      <p:sp>
        <p:nvSpPr>
          <p:cNvPr id="5" name="Rectangle 4"/>
          <p:cNvSpPr/>
          <p:nvPr/>
        </p:nvSpPr>
        <p:spPr bwMode="auto">
          <a:xfrm>
            <a:off x="3733800" y="1524000"/>
            <a:ext cx="1676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       </a:t>
            </a:r>
          </a:p>
        </p:txBody>
      </p:sp>
      <p:sp>
        <p:nvSpPr>
          <p:cNvPr id="6" name="Rectangle 5"/>
          <p:cNvSpPr/>
          <p:nvPr/>
        </p:nvSpPr>
        <p:spPr bwMode="auto">
          <a:xfrm>
            <a:off x="3733800" y="3962400"/>
            <a:ext cx="1676400" cy="1524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248178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1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VDS Example</a:t>
            </a:r>
            <a:endParaRPr lang="en-US" dirty="0"/>
          </a:p>
        </p:txBody>
      </p:sp>
      <p:sp>
        <p:nvSpPr>
          <p:cNvPr id="3" name="Date Placeholder 2"/>
          <p:cNvSpPr>
            <a:spLocks noGrp="1"/>
          </p:cNvSpPr>
          <p:nvPr>
            <p:ph type="dt" sz="half" idx="10"/>
          </p:nvPr>
        </p:nvSpPr>
        <p:spPr/>
        <p:txBody>
          <a:bodyPr/>
          <a:lstStyle/>
          <a:p>
            <a:pPr>
              <a:defRPr/>
            </a:pPr>
            <a:r>
              <a:rPr lang="en-US" smtClean="0"/>
              <a:t>July 8 – 11, 2014</a:t>
            </a:r>
            <a:endParaRPr lang="en-US" dirty="0"/>
          </a:p>
        </p:txBody>
      </p:sp>
      <p:sp>
        <p:nvSpPr>
          <p:cNvPr id="4" name="Slide Number Placeholder 3"/>
          <p:cNvSpPr>
            <a:spLocks noGrp="1"/>
          </p:cNvSpPr>
          <p:nvPr>
            <p:ph type="sldNum" sz="quarter" idx="12"/>
          </p:nvPr>
        </p:nvSpPr>
        <p:spPr/>
        <p:txBody>
          <a:bodyPr/>
          <a:lstStyle/>
          <a:p>
            <a:fld id="{80093880-C6D3-D249-860F-0023F8BF2CC9}" type="slidenum">
              <a:rPr lang="en-US" smtClean="0"/>
              <a:pPr/>
              <a:t>8</a:t>
            </a:fld>
            <a:endParaRPr lang="en-US" dirty="0"/>
          </a:p>
        </p:txBody>
      </p:sp>
      <p:pic>
        <p:nvPicPr>
          <p:cNvPr id="6" name="Picture 5" descr="simple-mapping-of-source-datasets-to-a-VD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609600"/>
            <a:ext cx="5562600" cy="5791200"/>
          </a:xfrm>
          <a:prstGeom prst="rect">
            <a:avLst/>
          </a:prstGeom>
        </p:spPr>
      </p:pic>
    </p:spTree>
    <p:extLst>
      <p:ext uri="{BB962C8B-B14F-4D97-AF65-F5344CB8AC3E}">
        <p14:creationId xmlns:p14="http://schemas.microsoft.com/office/powerpoint/2010/main" val="3228444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Synchrotron community use cases</a:t>
            </a:r>
            <a:endParaRPr lang="en-US" dirty="0"/>
          </a:p>
        </p:txBody>
      </p:sp>
      <p:sp>
        <p:nvSpPr>
          <p:cNvPr id="8" name="Text Placeholder 7"/>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8FADFF9-2F2D-4D20-86DB-AD3DC4206D9A}" type="slidenum">
              <a:rPr lang="en-US" smtClean="0"/>
              <a:pPr>
                <a:defRPr/>
              </a:pPr>
              <a:t>9</a:t>
            </a:fld>
            <a:endParaRPr lang="en-US"/>
          </a:p>
        </p:txBody>
      </p:sp>
      <p:sp>
        <p:nvSpPr>
          <p:cNvPr id="5" name="Date Placeholder 2"/>
          <p:cNvSpPr>
            <a:spLocks noGrp="1"/>
          </p:cNvSpPr>
          <p:nvPr>
            <p:ph type="dt" sz="half" idx="10"/>
          </p:nvPr>
        </p:nvSpPr>
        <p:spPr>
          <a:xfrm>
            <a:off x="304800" y="6629400"/>
            <a:ext cx="4267200" cy="228600"/>
          </a:xfrm>
        </p:spPr>
        <p:txBody>
          <a:bodyPr/>
          <a:lstStyle/>
          <a:p>
            <a:pPr>
              <a:defRPr/>
            </a:pPr>
            <a:fld id="{D4F4E9B5-30EC-CA4A-AAB5-BBB4FB3ECA59}" type="datetime1">
              <a:rPr lang="en-US" smtClean="0"/>
              <a:t>7/10/15</a:t>
            </a:fld>
            <a:endParaRPr lang="en-US" dirty="0"/>
          </a:p>
        </p:txBody>
      </p:sp>
    </p:spTree>
    <p:extLst>
      <p:ext uri="{BB962C8B-B14F-4D97-AF65-F5344CB8AC3E}">
        <p14:creationId xmlns:p14="http://schemas.microsoft.com/office/powerpoint/2010/main" val="2368651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HG Template.v1.1">
  <a:themeElements>
    <a:clrScheme name="THG">
      <a:dk1>
        <a:sysClr val="windowText" lastClr="000000"/>
      </a:dk1>
      <a:lt1>
        <a:sysClr val="window" lastClr="FFFFFF"/>
      </a:lt1>
      <a:dk2>
        <a:srgbClr val="1F497D"/>
      </a:dk2>
      <a:lt2>
        <a:srgbClr val="EEECE1"/>
      </a:lt2>
      <a:accent1>
        <a:srgbClr val="0000FF"/>
      </a:accent1>
      <a:accent2>
        <a:srgbClr val="BF0000"/>
      </a:accent2>
      <a:accent3>
        <a:srgbClr val="00B050"/>
      </a:accent3>
      <a:accent4>
        <a:srgbClr val="7030A0"/>
      </a:accent4>
      <a:accent5>
        <a:srgbClr val="548DD4"/>
      </a:accent5>
      <a:accent6>
        <a:srgbClr val="FFC000"/>
      </a:accent6>
      <a:hlink>
        <a:srgbClr val="4F81BD"/>
      </a:hlink>
      <a:folHlink>
        <a:srgbClr val="953734"/>
      </a:folHlink>
    </a:clrScheme>
    <a:fontScheme name="THG Theme">
      <a:majorFont>
        <a:latin typeface="Calibri"/>
        <a:ea typeface=""/>
        <a:cs typeface=""/>
      </a:majorFont>
      <a:minorFont>
        <a:latin typeface="Calibri"/>
        <a:ea typeface=""/>
        <a:cs typeface=""/>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THG Template.v1.1</Template>
  <TotalTime>5704</TotalTime>
  <Words>3129</Words>
  <Application>Microsoft Macintosh PowerPoint</Application>
  <PresentationFormat>On-screen Show (4:3)</PresentationFormat>
  <Paragraphs>522</Paragraphs>
  <Slides>33</Slides>
  <Notes>21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THG Template.v1.1</vt:lpstr>
      <vt:lpstr>HDF5 Virtual Dataset </vt:lpstr>
      <vt:lpstr>Challenge</vt:lpstr>
      <vt:lpstr>Challenge</vt:lpstr>
      <vt:lpstr>Two simple use cases</vt:lpstr>
      <vt:lpstr>Collect data one way ….</vt:lpstr>
      <vt:lpstr>Present it in a different way…</vt:lpstr>
      <vt:lpstr>Present it in a different way…</vt:lpstr>
      <vt:lpstr>VDS Example</vt:lpstr>
      <vt:lpstr>Synchrotron community use cases</vt:lpstr>
      <vt:lpstr>Common Characteristics</vt:lpstr>
      <vt:lpstr>Excalibur Detector Hardware Architecture</vt:lpstr>
      <vt:lpstr>Excalibur Chip Layout and Gap detail</vt:lpstr>
      <vt:lpstr>Unlimited Use Case </vt:lpstr>
      <vt:lpstr>Use Case with Gaps </vt:lpstr>
      <vt:lpstr>“Printf-type” Source Generation</vt:lpstr>
      <vt:lpstr>Use Case with  Interleave Planes</vt:lpstr>
      <vt:lpstr>High-Level Requirements</vt:lpstr>
      <vt:lpstr>Status</vt:lpstr>
      <vt:lpstr>Programming model and examples of mapping</vt:lpstr>
      <vt:lpstr>VDS Programming Model</vt:lpstr>
      <vt:lpstr>My First VDS Example</vt:lpstr>
      <vt:lpstr>Defining Mapping</vt:lpstr>
      <vt:lpstr>My First VDS Example</vt:lpstr>
      <vt:lpstr>Discovering Mappings</vt:lpstr>
      <vt:lpstr>h5dump –p vds.h5</vt:lpstr>
      <vt:lpstr>DEMO</vt:lpstr>
      <vt:lpstr>Use Case with  Interleaved Planes</vt:lpstr>
      <vt:lpstr>Defining Mapping</vt:lpstr>
      <vt:lpstr>How to deal with missing data?</vt:lpstr>
      <vt:lpstr>DEMO</vt:lpstr>
      <vt:lpstr>Unlimited Use Case – Infinite Block Count</vt:lpstr>
      <vt:lpstr>Defining Mapping</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Development Efforts The HDF Group Elena and/or Quincey </dc:title>
  <dc:creator>Evans, Mark</dc:creator>
  <cp:lastModifiedBy>Elena Pourmal</cp:lastModifiedBy>
  <cp:revision>286</cp:revision>
  <cp:lastPrinted>2013-09-12T16:25:37Z</cp:lastPrinted>
  <dcterms:created xsi:type="dcterms:W3CDTF">2013-09-04T22:18:02Z</dcterms:created>
  <dcterms:modified xsi:type="dcterms:W3CDTF">2015-07-10T06:17:54Z</dcterms:modified>
</cp:coreProperties>
</file>