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emf" ContentType="image/x-emf"/>
  <Default Extension="ppt" ContentType="application/vnd.ms-powerpoint"/>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embeddings/oleObject1.bin" ContentType="application/vnd.openxmlformats-officedocument.oleObject"/>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 id="2147483818" r:id="rId2"/>
    <p:sldMasterId id="2147483833" r:id="rId3"/>
  </p:sldMasterIdLst>
  <p:notesMasterIdLst>
    <p:notesMasterId r:id="rId50"/>
  </p:notesMasterIdLst>
  <p:handoutMasterIdLst>
    <p:handoutMasterId r:id="rId51"/>
  </p:handoutMasterIdLst>
  <p:sldIdLst>
    <p:sldId id="256" r:id="rId4"/>
    <p:sldId id="1055" r:id="rId5"/>
    <p:sldId id="1112" r:id="rId6"/>
    <p:sldId id="1124" r:id="rId7"/>
    <p:sldId id="1110" r:id="rId8"/>
    <p:sldId id="927" r:id="rId9"/>
    <p:sldId id="1111" r:id="rId10"/>
    <p:sldId id="929" r:id="rId11"/>
    <p:sldId id="957" r:id="rId12"/>
    <p:sldId id="1116" r:id="rId13"/>
    <p:sldId id="1114" r:id="rId14"/>
    <p:sldId id="1115" r:id="rId15"/>
    <p:sldId id="1130" r:id="rId16"/>
    <p:sldId id="1109" r:id="rId17"/>
    <p:sldId id="1117" r:id="rId18"/>
    <p:sldId id="1118" r:id="rId19"/>
    <p:sldId id="1075" r:id="rId20"/>
    <p:sldId id="1119" r:id="rId21"/>
    <p:sldId id="1129" r:id="rId22"/>
    <p:sldId id="1132" r:id="rId23"/>
    <p:sldId id="1145" r:id="rId24"/>
    <p:sldId id="1133" r:id="rId25"/>
    <p:sldId id="1120" r:id="rId26"/>
    <p:sldId id="1143" r:id="rId27"/>
    <p:sldId id="1144" r:id="rId28"/>
    <p:sldId id="1142" r:id="rId29"/>
    <p:sldId id="1121" r:id="rId30"/>
    <p:sldId id="1134" r:id="rId31"/>
    <p:sldId id="1136" r:id="rId32"/>
    <p:sldId id="1135" r:id="rId33"/>
    <p:sldId id="1137" r:id="rId34"/>
    <p:sldId id="1138" r:id="rId35"/>
    <p:sldId id="1125" r:id="rId36"/>
    <p:sldId id="1126" r:id="rId37"/>
    <p:sldId id="1139" r:id="rId38"/>
    <p:sldId id="1140" r:id="rId39"/>
    <p:sldId id="1127" r:id="rId40"/>
    <p:sldId id="1128" r:id="rId41"/>
    <p:sldId id="1081" r:id="rId42"/>
    <p:sldId id="1085" r:id="rId43"/>
    <p:sldId id="1091" r:id="rId44"/>
    <p:sldId id="1094" r:id="rId45"/>
    <p:sldId id="1095" r:id="rId46"/>
    <p:sldId id="1097" r:id="rId47"/>
    <p:sldId id="1098" r:id="rId48"/>
    <p:sldId id="1105" r:id="rId49"/>
  </p:sldIdLst>
  <p:sldSz cx="9144000" cy="6858000" type="screen4x3"/>
  <p:notesSz cx="9296400" cy="6881813"/>
  <p:custDataLst>
    <p:tags r:id="rId53"/>
  </p:custDataLst>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pitchFamily="34"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pitchFamily="34"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pitchFamily="34"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pitchFamily="34"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pitchFamily="34" charset="0"/>
      </a:defRPr>
    </a:lvl5pPr>
    <a:lvl6pPr marL="2286000" algn="l" defTabSz="914400" rtl="0" eaLnBrk="1" latinLnBrk="0" hangingPunct="1">
      <a:defRPr sz="2400" kern="1200">
        <a:solidFill>
          <a:schemeClr val="tx1"/>
        </a:solidFill>
        <a:latin typeface="Times New Roman" pitchFamily="18" charset="0"/>
        <a:ea typeface="+mn-ea"/>
        <a:cs typeface="Arial" pitchFamily="34" charset="0"/>
      </a:defRPr>
    </a:lvl6pPr>
    <a:lvl7pPr marL="2743200" algn="l" defTabSz="914400" rtl="0" eaLnBrk="1" latinLnBrk="0" hangingPunct="1">
      <a:defRPr sz="2400" kern="1200">
        <a:solidFill>
          <a:schemeClr val="tx1"/>
        </a:solidFill>
        <a:latin typeface="Times New Roman" pitchFamily="18" charset="0"/>
        <a:ea typeface="+mn-ea"/>
        <a:cs typeface="Arial" pitchFamily="34" charset="0"/>
      </a:defRPr>
    </a:lvl7pPr>
    <a:lvl8pPr marL="3200400" algn="l" defTabSz="914400" rtl="0" eaLnBrk="1" latinLnBrk="0" hangingPunct="1">
      <a:defRPr sz="2400" kern="1200">
        <a:solidFill>
          <a:schemeClr val="tx1"/>
        </a:solidFill>
        <a:latin typeface="Times New Roman" pitchFamily="18" charset="0"/>
        <a:ea typeface="+mn-ea"/>
        <a:cs typeface="Arial" pitchFamily="34" charset="0"/>
      </a:defRPr>
    </a:lvl8pPr>
    <a:lvl9pPr marL="3657600" algn="l" defTabSz="914400" rtl="0" eaLnBrk="1" latinLnBrk="0" hangingPunct="1">
      <a:defRPr sz="2400" kern="1200">
        <a:solidFill>
          <a:schemeClr val="tx1"/>
        </a:solidFill>
        <a:latin typeface="Times New Roman" pitchFamily="18" charset="0"/>
        <a:ea typeface="+mn-ea"/>
        <a:cs typeface="Arial" pitchFamily="34"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dfadmin" initials="h" lastIdx="1" clrIdx="0"/>
  <p:cmAuthor id="1" name="Elena Pourmal"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000000"/>
    <a:srgbClr val="000066"/>
    <a:srgbClr val="969696"/>
    <a:srgbClr val="808080"/>
    <a:srgbClr val="B2B2B2"/>
    <a:srgbClr val="3366FF"/>
    <a:srgbClr val="DDDDDD"/>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5972" autoAdjust="0"/>
    <p:restoredTop sz="83745" autoAdjust="0"/>
  </p:normalViewPr>
  <p:slideViewPr>
    <p:cSldViewPr showGuides="1">
      <p:cViewPr>
        <p:scale>
          <a:sx n="72" d="100"/>
          <a:sy n="72" d="100"/>
        </p:scale>
        <p:origin x="-2432" y="64"/>
      </p:cViewPr>
      <p:guideLst>
        <p:guide orient="horz" pos="2160"/>
        <p:guide pos="2880"/>
      </p:guideLst>
    </p:cSldViewPr>
  </p:slideViewPr>
  <p:outlineViewPr>
    <p:cViewPr>
      <p:scale>
        <a:sx n="33" d="100"/>
        <a:sy n="33" d="100"/>
      </p:scale>
      <p:origin x="0" y="32410"/>
    </p:cViewPr>
    <p:sldLst>
      <p:sld r:id="rId1" collapse="1"/>
      <p:sld r:id="rId2" collapse="1"/>
      <p:sld r:id="rId3" collapse="1"/>
      <p:sld r:id="rId4" collapse="1"/>
    </p:sldLst>
  </p:outlineViewPr>
  <p:notesTextViewPr>
    <p:cViewPr>
      <p:scale>
        <a:sx n="100" d="100"/>
        <a:sy n="100" d="100"/>
      </p:scale>
      <p:origin x="0" y="0"/>
    </p:cViewPr>
  </p:notesTextViewPr>
  <p:sorterViewPr>
    <p:cViewPr>
      <p:scale>
        <a:sx n="80" d="100"/>
        <a:sy n="80" d="100"/>
      </p:scale>
      <p:origin x="0" y="9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50" Type="http://schemas.openxmlformats.org/officeDocument/2006/relationships/notesMaster" Target="notesMasters/notesMaster1.xml"/><Relationship Id="rId51" Type="http://schemas.openxmlformats.org/officeDocument/2006/relationships/handoutMaster" Target="handoutMasters/handoutMaster1.xml"/><Relationship Id="rId52" Type="http://schemas.openxmlformats.org/officeDocument/2006/relationships/printerSettings" Target="printerSettings/printerSettings1.bin"/><Relationship Id="rId53" Type="http://schemas.openxmlformats.org/officeDocument/2006/relationships/tags" Target="tags/tag1.xml"/><Relationship Id="rId54" Type="http://schemas.openxmlformats.org/officeDocument/2006/relationships/commentAuthors" Target="commentAuthors.xml"/><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s>
</file>

<file path=ppt/_rels/viewProps.xml.rels><?xml version="1.0" encoding="UTF-8" standalone="yes"?>
<Relationships xmlns="http://schemas.openxmlformats.org/package/2006/relationships"><Relationship Id="rId3" Type="http://schemas.openxmlformats.org/officeDocument/2006/relationships/slide" Target="slides/slide41.xml"/><Relationship Id="rId4" Type="http://schemas.openxmlformats.org/officeDocument/2006/relationships/slide" Target="slides/slide42.xml"/><Relationship Id="rId1" Type="http://schemas.openxmlformats.org/officeDocument/2006/relationships/slide" Target="slides/slide1.xml"/><Relationship Id="rId2" Type="http://schemas.openxmlformats.org/officeDocument/2006/relationships/slide" Target="slides/slide40.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file:///C:\Users\mfolk\Documents\Outreach\EOS\12_04_17%20HDF-EOS%20Workshop%20XV\ws15-Update\other%20stats%20for%20Update%20at%20Workshop%20XV.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1"/>
    </mc:Choice>
    <mc:Fallback>
      <c:style val="11"/>
    </mc:Fallback>
  </mc:AlternateContent>
  <c:clrMapOvr bg1="lt1" tx1="dk1" bg2="lt2" tx2="dk2" accent1="accent1" accent2="accent2" accent3="accent3" accent4="accent4" accent5="accent5" accent6="accent6" hlink="hlink" folHlink="folHlink"/>
  <c:chart>
    <c:autoTitleDeleted val="1"/>
    <c:view3D>
      <c:rotX val="75"/>
      <c:rotY val="0"/>
      <c:rAngAx val="0"/>
      <c:perspective val="30"/>
    </c:view3D>
    <c:floor>
      <c:thickness val="0"/>
    </c:floor>
    <c:sideWall>
      <c:thickness val="0"/>
    </c:sideWall>
    <c:backWall>
      <c:thickness val="0"/>
    </c:backWall>
    <c:plotArea>
      <c:layout>
        <c:manualLayout>
          <c:layoutTarget val="inner"/>
          <c:xMode val="edge"/>
          <c:yMode val="edge"/>
          <c:x val="0.016358236798304"/>
          <c:y val="0.0"/>
          <c:w val="0.983641763201696"/>
          <c:h val="1.0"/>
        </c:manualLayout>
      </c:layout>
      <c:pie3DChart>
        <c:varyColors val="1"/>
        <c:ser>
          <c:idx val="0"/>
          <c:order val="0"/>
          <c:dLbls>
            <c:dLbl>
              <c:idx val="0"/>
              <c:layout/>
              <c:tx>
                <c:rich>
                  <a:bodyPr/>
                  <a:lstStyle/>
                  <a:p>
                    <a:pPr>
                      <a:defRPr sz="2400" b="1">
                        <a:solidFill>
                          <a:schemeClr val="bg1"/>
                        </a:solidFill>
                        <a:effectLst>
                          <a:outerShdw blurRad="38100" dist="38100" dir="2700000" algn="tl">
                            <a:srgbClr val="000000">
                              <a:alpha val="43137"/>
                            </a:srgbClr>
                          </a:outerShdw>
                        </a:effectLst>
                      </a:defRPr>
                    </a:pPr>
                    <a:r>
                      <a:rPr lang="en-US" dirty="0" smtClean="0"/>
                      <a:t>Commercial</a:t>
                    </a:r>
                    <a:r>
                      <a:rPr lang="en-US" dirty="0"/>
                      <a:t>
32%</a:t>
                    </a:r>
                  </a:p>
                </c:rich>
              </c:tx>
              <c:spPr/>
              <c:showLegendKey val="0"/>
              <c:showVal val="0"/>
              <c:showCatName val="1"/>
              <c:showSerName val="0"/>
              <c:showPercent val="1"/>
              <c:showBubbleSize val="0"/>
            </c:dLbl>
            <c:dLbl>
              <c:idx val="1"/>
              <c:layout>
                <c:manualLayout>
                  <c:x val="0.0642327779958926"/>
                  <c:y val="-0.213441933888699"/>
                </c:manualLayout>
              </c:layout>
              <c:spPr/>
              <c:txPr>
                <a:bodyPr/>
                <a:lstStyle/>
                <a:p>
                  <a:pPr>
                    <a:defRPr sz="2400" b="1">
                      <a:solidFill>
                        <a:schemeClr val="bg1"/>
                      </a:solidFill>
                      <a:effectLst>
                        <a:outerShdw blurRad="38100" dist="38100" dir="2700000" algn="tl">
                          <a:srgbClr val="000000">
                            <a:alpha val="43137"/>
                          </a:srgbClr>
                        </a:outerShdw>
                      </a:effectLst>
                    </a:defRPr>
                  </a:pPr>
                  <a:endParaRPr lang="en-US"/>
                </a:p>
              </c:txPr>
              <c:showLegendKey val="0"/>
              <c:showVal val="0"/>
              <c:showCatName val="1"/>
              <c:showSerName val="0"/>
              <c:showPercent val="1"/>
              <c:showBubbleSize val="0"/>
            </c:dLbl>
            <c:dLbl>
              <c:idx val="2"/>
              <c:layout>
                <c:manualLayout>
                  <c:x val="0.164649099416199"/>
                  <c:y val="0.201086956521739"/>
                </c:manualLayout>
              </c:layout>
              <c:tx>
                <c:rich>
                  <a:bodyPr/>
                  <a:lstStyle/>
                  <a:p>
                    <a:pPr>
                      <a:defRPr sz="2400" b="1">
                        <a:solidFill>
                          <a:schemeClr val="bg1"/>
                        </a:solidFill>
                        <a:effectLst>
                          <a:outerShdw blurRad="38100" dist="38100" dir="2700000" algn="tl">
                            <a:srgbClr val="000000">
                              <a:alpha val="43137"/>
                            </a:srgbClr>
                          </a:outerShdw>
                        </a:effectLst>
                      </a:defRPr>
                    </a:pPr>
                    <a:r>
                      <a:rPr lang="en-US" dirty="0" smtClean="0"/>
                      <a:t>Other </a:t>
                    </a:r>
                    <a:r>
                      <a:rPr lang="en-US" dirty="0"/>
                      <a:t>Govt &amp; </a:t>
                    </a:r>
                    <a:r>
                      <a:rPr lang="en-US" dirty="0" smtClean="0"/>
                      <a:t>Academic</a:t>
                    </a:r>
                    <a:r>
                      <a:rPr lang="en-US" dirty="0"/>
                      <a:t>
25%</a:t>
                    </a:r>
                  </a:p>
                </c:rich>
              </c:tx>
              <c:spPr/>
              <c:showLegendKey val="0"/>
              <c:showVal val="0"/>
              <c:showCatName val="1"/>
              <c:showSerName val="0"/>
              <c:showPercent val="1"/>
              <c:showBubbleSize val="0"/>
            </c:dLbl>
            <c:txPr>
              <a:bodyPr/>
              <a:lstStyle/>
              <a:p>
                <a:pPr>
                  <a:defRPr sz="2400" b="1">
                    <a:solidFill>
                      <a:schemeClr val="bg1"/>
                    </a:solidFill>
                  </a:defRPr>
                </a:pPr>
                <a:endParaRPr lang="en-US"/>
              </a:p>
            </c:txPr>
            <c:showLegendKey val="0"/>
            <c:showVal val="0"/>
            <c:showCatName val="1"/>
            <c:showSerName val="0"/>
            <c:showPercent val="1"/>
            <c:showBubbleSize val="0"/>
            <c:showLeaderLines val="1"/>
          </c:dLbls>
          <c:cat>
            <c:strRef>
              <c:f>Sheet1!$A$18:$A$20</c:f>
              <c:strCache>
                <c:ptCount val="3"/>
                <c:pt idx="0">
                  <c:v>commercial</c:v>
                </c:pt>
                <c:pt idx="1">
                  <c:v>NASA &amp; NOAA</c:v>
                </c:pt>
                <c:pt idx="2">
                  <c:v>Other Govt &amp; Adademic</c:v>
                </c:pt>
              </c:strCache>
            </c:strRef>
          </c:cat>
          <c:val>
            <c:numRef>
              <c:f>Sheet1!$B$18:$B$20</c:f>
              <c:numCache>
                <c:formatCode>_("$"* #,##0_);_("$"* \(#,##0\);_("$"* "-"??_);_(@_)</c:formatCode>
                <c:ptCount val="3"/>
                <c:pt idx="0">
                  <c:v>1.097729E6</c:v>
                </c:pt>
                <c:pt idx="1">
                  <c:v>1.446398E6</c:v>
                </c:pt>
                <c:pt idx="2">
                  <c:v>839762.0</c:v>
                </c:pt>
              </c:numCache>
            </c:numRef>
          </c:val>
        </c:ser>
        <c:dLbls>
          <c:showLegendKey val="0"/>
          <c:showVal val="0"/>
          <c:showCatName val="1"/>
          <c:showSerName val="0"/>
          <c:showPercent val="1"/>
          <c:showBubbleSize val="0"/>
          <c:showLeaderLines val="1"/>
        </c:dLbls>
      </c:pie3DChart>
    </c:plotArea>
    <c:plotVisOnly val="1"/>
    <c:dispBlanksAs val="gap"/>
    <c:showDLblsOverMax val="0"/>
  </c:chart>
  <c:txPr>
    <a:bodyPr/>
    <a:lstStyle/>
    <a:p>
      <a:pPr>
        <a:defRPr sz="2000"/>
      </a:pPr>
      <a:endParaRPr lang="en-US"/>
    </a:p>
  </c:txPr>
  <c:externalData r:id="rId2">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02" name="Rectangle 2"/>
          <p:cNvSpPr>
            <a:spLocks noGrp="1" noChangeArrowheads="1"/>
          </p:cNvSpPr>
          <p:nvPr>
            <p:ph type="hdr" sz="quarter"/>
          </p:nvPr>
        </p:nvSpPr>
        <p:spPr bwMode="auto">
          <a:xfrm>
            <a:off x="1" y="0"/>
            <a:ext cx="4028159" cy="3436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1" sz="1200">
                <a:cs typeface="+mn-cs"/>
              </a:defRPr>
            </a:lvl1pPr>
          </a:lstStyle>
          <a:p>
            <a:pPr>
              <a:defRPr/>
            </a:pPr>
            <a:endParaRPr lang="en-US"/>
          </a:p>
        </p:txBody>
      </p:sp>
      <p:sp>
        <p:nvSpPr>
          <p:cNvPr id="1228803" name="Rectangle 3"/>
          <p:cNvSpPr>
            <a:spLocks noGrp="1" noChangeArrowheads="1"/>
          </p:cNvSpPr>
          <p:nvPr>
            <p:ph type="dt" sz="quarter" idx="1"/>
          </p:nvPr>
        </p:nvSpPr>
        <p:spPr bwMode="auto">
          <a:xfrm>
            <a:off x="5266134" y="0"/>
            <a:ext cx="4028159" cy="3436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cs typeface="+mn-cs"/>
              </a:defRPr>
            </a:lvl1pPr>
          </a:lstStyle>
          <a:p>
            <a:pPr>
              <a:defRPr/>
            </a:pPr>
            <a:endParaRPr lang="en-US"/>
          </a:p>
        </p:txBody>
      </p:sp>
      <p:sp>
        <p:nvSpPr>
          <p:cNvPr id="1228804" name="Rectangle 4"/>
          <p:cNvSpPr>
            <a:spLocks noGrp="1" noChangeArrowheads="1"/>
          </p:cNvSpPr>
          <p:nvPr>
            <p:ph type="ftr" sz="quarter" idx="2"/>
          </p:nvPr>
        </p:nvSpPr>
        <p:spPr bwMode="auto">
          <a:xfrm>
            <a:off x="1" y="6537017"/>
            <a:ext cx="4028159" cy="3436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1" sz="1200">
                <a:cs typeface="+mn-cs"/>
              </a:defRPr>
            </a:lvl1pPr>
          </a:lstStyle>
          <a:p>
            <a:pPr>
              <a:defRPr/>
            </a:pPr>
            <a:endParaRPr lang="en-US"/>
          </a:p>
        </p:txBody>
      </p:sp>
      <p:sp>
        <p:nvSpPr>
          <p:cNvPr id="1228805" name="Rectangle 5"/>
          <p:cNvSpPr>
            <a:spLocks noGrp="1" noChangeArrowheads="1"/>
          </p:cNvSpPr>
          <p:nvPr>
            <p:ph type="sldNum" sz="quarter" idx="3"/>
          </p:nvPr>
        </p:nvSpPr>
        <p:spPr bwMode="auto">
          <a:xfrm>
            <a:off x="5266134" y="6537017"/>
            <a:ext cx="4028159" cy="3436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cs typeface="+mn-cs"/>
              </a:defRPr>
            </a:lvl1pPr>
          </a:lstStyle>
          <a:p>
            <a:pPr>
              <a:defRPr/>
            </a:pPr>
            <a:fld id="{306D3714-838B-4D1C-94BE-382616B28656}" type="slidenum">
              <a:rPr lang="en-US"/>
              <a:pPr>
                <a:defRPr/>
              </a:pPr>
              <a:t>‹#›</a:t>
            </a:fld>
            <a:endParaRPr lang="en-US"/>
          </a:p>
        </p:txBody>
      </p:sp>
    </p:spTree>
    <p:extLst>
      <p:ext uri="{BB962C8B-B14F-4D97-AF65-F5344CB8AC3E}">
        <p14:creationId xmlns:p14="http://schemas.microsoft.com/office/powerpoint/2010/main" val="62973504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1" y="0"/>
            <a:ext cx="4028159" cy="343620"/>
          </a:xfrm>
          <a:prstGeom prst="rect">
            <a:avLst/>
          </a:prstGeom>
          <a:noFill/>
          <a:ln w="9525">
            <a:noFill/>
            <a:miter lim="800000"/>
            <a:headEnd/>
            <a:tailEnd/>
          </a:ln>
          <a:effectLst/>
        </p:spPr>
        <p:txBody>
          <a:bodyPr vert="horz" wrap="square" lIns="92813" tIns="46406" rIns="92813" bIns="46406" numCol="1" anchor="ctr" anchorCtr="0" compatLnSpc="1">
            <a:prstTxWarp prst="textNoShape">
              <a:avLst/>
            </a:prstTxWarp>
          </a:bodyPr>
          <a:lstStyle>
            <a:lvl1pPr algn="l" defTabSz="927100" eaLnBrk="0" hangingPunct="0">
              <a:defRPr sz="1200">
                <a:cs typeface="+mn-cs"/>
              </a:defRPr>
            </a:lvl1pPr>
          </a:lstStyle>
          <a:p>
            <a:pPr>
              <a:defRPr/>
            </a:pPr>
            <a:endParaRPr lang="en-US"/>
          </a:p>
        </p:txBody>
      </p:sp>
      <p:sp>
        <p:nvSpPr>
          <p:cNvPr id="1027" name="Rectangle 3"/>
          <p:cNvSpPr>
            <a:spLocks noGrp="1" noChangeArrowheads="1"/>
          </p:cNvSpPr>
          <p:nvPr>
            <p:ph type="dt" idx="1"/>
          </p:nvPr>
        </p:nvSpPr>
        <p:spPr bwMode="auto">
          <a:xfrm>
            <a:off x="5268243" y="0"/>
            <a:ext cx="4028159" cy="343620"/>
          </a:xfrm>
          <a:prstGeom prst="rect">
            <a:avLst/>
          </a:prstGeom>
          <a:noFill/>
          <a:ln w="9525">
            <a:noFill/>
            <a:miter lim="800000"/>
            <a:headEnd/>
            <a:tailEnd/>
          </a:ln>
          <a:effectLst/>
        </p:spPr>
        <p:txBody>
          <a:bodyPr vert="horz" wrap="none" lIns="92813" tIns="46406" rIns="92813" bIns="46406" numCol="1" anchor="ctr" anchorCtr="0" compatLnSpc="1">
            <a:prstTxWarp prst="textNoShape">
              <a:avLst/>
            </a:prstTxWarp>
          </a:bodyPr>
          <a:lstStyle>
            <a:lvl1pPr algn="r" defTabSz="927100" eaLnBrk="0" hangingPunct="0">
              <a:defRPr sz="1200">
                <a:cs typeface="+mn-cs"/>
              </a:defRPr>
            </a:lvl1pPr>
          </a:lstStyle>
          <a:p>
            <a:pPr>
              <a:defRPr/>
            </a:pPr>
            <a:endParaRPr lang="en-US"/>
          </a:p>
        </p:txBody>
      </p:sp>
      <p:sp>
        <p:nvSpPr>
          <p:cNvPr id="77828" name="Rectangle 4"/>
          <p:cNvSpPr>
            <a:spLocks noGrp="1" noRot="1" noChangeAspect="1" noChangeArrowheads="1" noTextEdit="1"/>
          </p:cNvSpPr>
          <p:nvPr>
            <p:ph type="sldImg" idx="2"/>
          </p:nvPr>
        </p:nvSpPr>
        <p:spPr bwMode="auto">
          <a:xfrm>
            <a:off x="2928938" y="517525"/>
            <a:ext cx="3440112" cy="25796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9" name="Rectangle 5"/>
          <p:cNvSpPr>
            <a:spLocks noGrp="1" noChangeArrowheads="1"/>
          </p:cNvSpPr>
          <p:nvPr>
            <p:ph type="body" sz="quarter" idx="3"/>
          </p:nvPr>
        </p:nvSpPr>
        <p:spPr bwMode="auto">
          <a:xfrm>
            <a:off x="1240083" y="3269097"/>
            <a:ext cx="6816235" cy="3096110"/>
          </a:xfrm>
          <a:prstGeom prst="rect">
            <a:avLst/>
          </a:prstGeom>
          <a:noFill/>
          <a:ln w="9525">
            <a:noFill/>
            <a:miter lim="800000"/>
            <a:headEnd/>
            <a:tailEnd/>
          </a:ln>
          <a:effectLst/>
        </p:spPr>
        <p:txBody>
          <a:bodyPr vert="horz" wrap="none" lIns="92813" tIns="46406" rIns="92813" bIns="46406" numCol="1" anchor="ctr"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30" name="Rectangle 6"/>
          <p:cNvSpPr>
            <a:spLocks noGrp="1" noChangeArrowheads="1"/>
          </p:cNvSpPr>
          <p:nvPr>
            <p:ph type="ftr" sz="quarter" idx="4"/>
          </p:nvPr>
        </p:nvSpPr>
        <p:spPr bwMode="auto">
          <a:xfrm>
            <a:off x="1" y="6538193"/>
            <a:ext cx="4028159" cy="343620"/>
          </a:xfrm>
          <a:prstGeom prst="rect">
            <a:avLst/>
          </a:prstGeom>
          <a:noFill/>
          <a:ln w="9525">
            <a:noFill/>
            <a:miter lim="800000"/>
            <a:headEnd/>
            <a:tailEnd/>
          </a:ln>
          <a:effectLst/>
        </p:spPr>
        <p:txBody>
          <a:bodyPr vert="horz" wrap="square" lIns="92813" tIns="46406" rIns="92813" bIns="46406" numCol="1" anchor="b" anchorCtr="0" compatLnSpc="1">
            <a:prstTxWarp prst="textNoShape">
              <a:avLst/>
            </a:prstTxWarp>
          </a:bodyPr>
          <a:lstStyle>
            <a:lvl1pPr algn="l" defTabSz="927100" eaLnBrk="0" hangingPunct="0">
              <a:defRPr sz="1200">
                <a:cs typeface="+mn-cs"/>
              </a:defRPr>
            </a:lvl1pPr>
          </a:lstStyle>
          <a:p>
            <a:pPr>
              <a:defRPr/>
            </a:pPr>
            <a:endParaRPr lang="en-US"/>
          </a:p>
        </p:txBody>
      </p:sp>
      <p:sp>
        <p:nvSpPr>
          <p:cNvPr id="1031" name="Rectangle 7"/>
          <p:cNvSpPr>
            <a:spLocks noGrp="1" noChangeArrowheads="1"/>
          </p:cNvSpPr>
          <p:nvPr>
            <p:ph type="sldNum" sz="quarter" idx="5"/>
          </p:nvPr>
        </p:nvSpPr>
        <p:spPr bwMode="auto">
          <a:xfrm>
            <a:off x="5268243" y="6538193"/>
            <a:ext cx="4028159" cy="343620"/>
          </a:xfrm>
          <a:prstGeom prst="rect">
            <a:avLst/>
          </a:prstGeom>
          <a:noFill/>
          <a:ln w="9525">
            <a:noFill/>
            <a:miter lim="800000"/>
            <a:headEnd/>
            <a:tailEnd/>
          </a:ln>
          <a:effectLst/>
        </p:spPr>
        <p:txBody>
          <a:bodyPr vert="horz" wrap="none" lIns="92813" tIns="46406" rIns="92813" bIns="46406" numCol="1" anchor="b" anchorCtr="0" compatLnSpc="1">
            <a:prstTxWarp prst="textNoShape">
              <a:avLst/>
            </a:prstTxWarp>
          </a:bodyPr>
          <a:lstStyle>
            <a:lvl1pPr algn="r" defTabSz="927100" eaLnBrk="0" hangingPunct="0">
              <a:defRPr sz="1200">
                <a:cs typeface="+mn-cs"/>
              </a:defRPr>
            </a:lvl1pPr>
          </a:lstStyle>
          <a:p>
            <a:pPr>
              <a:defRPr/>
            </a:pPr>
            <a:fld id="{043BA370-1D01-44FA-82A7-089D3FB335F5}" type="slidenum">
              <a:rPr lang="en-US"/>
              <a:pPr>
                <a:defRPr/>
              </a:pPr>
              <a:t>‹#›</a:t>
            </a:fld>
            <a:endParaRPr lang="en-US"/>
          </a:p>
        </p:txBody>
      </p:sp>
    </p:spTree>
    <p:extLst>
      <p:ext uri="{BB962C8B-B14F-4D97-AF65-F5344CB8AC3E}">
        <p14:creationId xmlns:p14="http://schemas.microsoft.com/office/powerpoint/2010/main" val="184560379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imes New Roman" pitchFamily="18" charset="0"/>
                <a:cs typeface="Arial" pitchFamily="34" charset="0"/>
              </a:defRPr>
            </a:lvl1pPr>
            <a:lvl2pPr marL="742950" indent="-285750" defTabSz="927100" eaLnBrk="0" hangingPunct="0">
              <a:defRPr sz="2400">
                <a:solidFill>
                  <a:schemeClr val="tx1"/>
                </a:solidFill>
                <a:latin typeface="Times New Roman" pitchFamily="18" charset="0"/>
                <a:cs typeface="Arial" pitchFamily="34" charset="0"/>
              </a:defRPr>
            </a:lvl2pPr>
            <a:lvl3pPr marL="1143000" indent="-228600" defTabSz="927100" eaLnBrk="0" hangingPunct="0">
              <a:defRPr sz="2400">
                <a:solidFill>
                  <a:schemeClr val="tx1"/>
                </a:solidFill>
                <a:latin typeface="Times New Roman" pitchFamily="18" charset="0"/>
                <a:cs typeface="Arial" pitchFamily="34" charset="0"/>
              </a:defRPr>
            </a:lvl3pPr>
            <a:lvl4pPr marL="1600200" indent="-228600" defTabSz="927100" eaLnBrk="0" hangingPunct="0">
              <a:defRPr sz="2400">
                <a:solidFill>
                  <a:schemeClr val="tx1"/>
                </a:solidFill>
                <a:latin typeface="Times New Roman" pitchFamily="18" charset="0"/>
                <a:cs typeface="Arial" pitchFamily="34" charset="0"/>
              </a:defRPr>
            </a:lvl4pPr>
            <a:lvl5pPr marL="2057400" indent="-228600" defTabSz="927100" eaLnBrk="0" hangingPunct="0">
              <a:defRPr sz="2400">
                <a:solidFill>
                  <a:schemeClr val="tx1"/>
                </a:solidFill>
                <a:latin typeface="Times New Roman" pitchFamily="18" charset="0"/>
                <a:cs typeface="Arial" pitchFamily="34" charset="0"/>
              </a:defRPr>
            </a:lvl5pPr>
            <a:lvl6pPr marL="2514600" indent="-228600" defTabSz="9271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defTabSz="9271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defTabSz="9271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defTabSz="927100" eaLnBrk="0" fontAlgn="base" hangingPunct="0">
              <a:spcBef>
                <a:spcPct val="0"/>
              </a:spcBef>
              <a:spcAft>
                <a:spcPct val="0"/>
              </a:spcAft>
              <a:defRPr sz="2400">
                <a:solidFill>
                  <a:schemeClr val="tx1"/>
                </a:solidFill>
                <a:latin typeface="Times New Roman" pitchFamily="18" charset="0"/>
                <a:cs typeface="Arial" pitchFamily="34" charset="0"/>
              </a:defRPr>
            </a:lvl9pPr>
          </a:lstStyle>
          <a:p>
            <a:fld id="{A7EFE13C-A94D-4CFE-955E-8A44A4A9448B}" type="slidenum">
              <a:rPr lang="en-US" sz="1200" smtClean="0"/>
              <a:pPr/>
              <a:t>1</a:t>
            </a:fld>
            <a:endParaRPr lang="en-US" sz="1200" dirty="0" smtClean="0"/>
          </a:p>
        </p:txBody>
      </p:sp>
      <p:sp>
        <p:nvSpPr>
          <p:cNvPr id="78851" name="Rectangle 2"/>
          <p:cNvSpPr>
            <a:spLocks noGrp="1" noRot="1" noChangeAspect="1" noChangeArrowheads="1" noTextEdit="1"/>
          </p:cNvSpPr>
          <p:nvPr>
            <p:ph type="sldImg"/>
          </p:nvPr>
        </p:nvSpPr>
        <p:spPr>
          <a:xfrm>
            <a:off x="2922588" y="515938"/>
            <a:ext cx="3441700" cy="2581275"/>
          </a:xfrm>
          <a:ln/>
        </p:spPr>
      </p:sp>
      <p:sp>
        <p:nvSpPr>
          <p:cNvPr id="78852" name="Rectangle 3"/>
          <p:cNvSpPr>
            <a:spLocks noGrp="1" noChangeArrowheads="1"/>
          </p:cNvSpPr>
          <p:nvPr>
            <p:ph type="body" idx="1"/>
          </p:nvPr>
        </p:nvSpPr>
        <p:spPr>
          <a:xfrm>
            <a:off x="1237974" y="3269096"/>
            <a:ext cx="6812018" cy="30972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latin typeface="Arial" pitchFamily="34" charset="0"/>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1"/>
          <p:cNvSpPr>
            <a:spLocks noGrp="1" noRot="1" noChangeAspect="1" noChangeArrowheads="1" noTextEdit="1"/>
          </p:cNvSpPr>
          <p:nvPr>
            <p:ph type="sldImg"/>
          </p:nvPr>
        </p:nvSpPr>
        <p:spPr>
          <a:ln/>
        </p:spPr>
      </p:sp>
      <p:sp>
        <p:nvSpPr>
          <p:cNvPr id="39939" name="Rectangle 2"/>
          <p:cNvSpPr>
            <a:spLocks noGrp="1" noChangeArrowheads="1"/>
          </p:cNvSpPr>
          <p:nvPr>
            <p:ph type="body" idx="1"/>
          </p:nvPr>
        </p:nvSpPr>
        <p:spPr>
          <a:xfrm>
            <a:off x="1239521" y="3268861"/>
            <a:ext cx="6815209" cy="3096816"/>
          </a:xfrm>
          <a:noFill/>
          <a:ln/>
        </p:spPr>
        <p:txBody>
          <a:bodyPr/>
          <a:lstStyle/>
          <a:p>
            <a:r>
              <a:rPr lang="en-US" smtClean="0">
                <a:latin typeface="Arial" pitchFamily="34" charset="0"/>
              </a:rPr>
              <a:t>This is how remote data can be accessed via OPeNDAP. Normally, users can view local data file using scientific data using visualization tools like GrADS.  In DAP, this can be done for remote file. First DAP provides both generic server and client. For different data format like HDF and NetCDF, it needs an additional server that can map such data into a standard DAP format.</a:t>
            </a:r>
          </a:p>
          <a:p>
            <a:r>
              <a:rPr lang="en-US" smtClean="0">
                <a:latin typeface="Arial" pitchFamily="34" charset="0"/>
              </a:rPr>
              <a:t>Next, by modifying the existing visualization tools to adopt OPeNDAP client library, they can show the remote data on demand.</a:t>
            </a:r>
          </a:p>
          <a:p>
            <a:r>
              <a:rPr lang="en-US" smtClean="0">
                <a:latin typeface="Arial" pitchFamily="34" charset="0"/>
              </a:rPr>
              <a:t>The benefit of OPeNDAP is clear when you want to view a small dataset; you don’t have to download the entire data from the server.</a:t>
            </a:r>
          </a:p>
          <a:p>
            <a:r>
              <a:rPr lang="en-US" smtClean="0">
                <a:latin typeface="Arial" pitchFamily="34" charset="0"/>
              </a:rPr>
              <a:t>DAP is a low-level medium that implementers can impose any additional restrictions on top of DAP model.</a:t>
            </a:r>
          </a:p>
          <a:p>
            <a:r>
              <a:rPr lang="en-US" smtClean="0">
                <a:latin typeface="Arial" pitchFamily="34" charset="0"/>
              </a:rPr>
              <a:t>The bottom line is that web browser can access any HDF data.</a:t>
            </a:r>
          </a:p>
          <a:p>
            <a:endParaRPr lang="en-US" smtClean="0">
              <a:latin typeface="Arial" pitchFamily="34" charset="0"/>
            </a:endParaRPr>
          </a:p>
          <a:p>
            <a:endParaRPr lang="en-US" smtClean="0">
              <a:latin typeface="Arial" pitchFamily="34" charset="0"/>
            </a:endParaRPr>
          </a:p>
        </p:txBody>
      </p:sp>
      <p:sp>
        <p:nvSpPr>
          <p:cNvPr id="53252" name="Slide Number Placeholder 3"/>
          <p:cNvSpPr>
            <a:spLocks noGrp="1"/>
          </p:cNvSpPr>
          <p:nvPr>
            <p:ph type="sldNum" sz="quarter" idx="5"/>
          </p:nvPr>
        </p:nvSpPr>
        <p:spPr/>
        <p:txBody>
          <a:bodyPr/>
          <a:lstStyle/>
          <a:p>
            <a:pPr>
              <a:defRPr/>
            </a:pPr>
            <a:fld id="{3335FC5F-359A-408D-BD7A-414C1D52AF6D}" type="slidenum">
              <a:rPr lang="en-US" smtClean="0"/>
              <a:pPr>
                <a:defRPr/>
              </a:pPr>
              <a:t>24</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endParaRPr lang="en-US" dirty="0" smtClean="0">
              <a:latin typeface="Arial" pitchFamily="34" charset="0"/>
            </a:endParaRPr>
          </a:p>
          <a:p>
            <a:r>
              <a:rPr lang="en-US" dirty="0" err="1" smtClean="0">
                <a:latin typeface="Arial" pitchFamily="34" charset="0"/>
              </a:rPr>
              <a:t>OPeNDAP</a:t>
            </a:r>
            <a:r>
              <a:rPr lang="en-US" dirty="0" smtClean="0">
                <a:latin typeface="Arial" pitchFamily="34" charset="0"/>
              </a:rPr>
              <a:t> is an open implementation of easy data access through visualization tools like IDV.</a:t>
            </a:r>
          </a:p>
          <a:p>
            <a:r>
              <a:rPr lang="en-US" dirty="0" smtClean="0">
                <a:latin typeface="Arial" pitchFamily="34" charset="0"/>
              </a:rPr>
              <a:t>Our work bridges the existing </a:t>
            </a:r>
            <a:r>
              <a:rPr lang="en-US" dirty="0" err="1" smtClean="0">
                <a:latin typeface="Arial" pitchFamily="34" charset="0"/>
              </a:rPr>
              <a:t>OPeNDAP</a:t>
            </a:r>
            <a:r>
              <a:rPr lang="en-US" dirty="0" smtClean="0">
                <a:latin typeface="Arial" pitchFamily="34" charset="0"/>
              </a:rPr>
              <a:t> framework and HDF so that visualization is possible over the Internet.</a:t>
            </a:r>
          </a:p>
          <a:p>
            <a:endParaRPr lang="en-US" dirty="0" smtClean="0">
              <a:latin typeface="Arial" pitchFamily="34" charset="0"/>
            </a:endParaRPr>
          </a:p>
          <a:p>
            <a:r>
              <a:rPr lang="en-US" dirty="0" smtClean="0">
                <a:latin typeface="Arial" pitchFamily="34" charset="0"/>
              </a:rPr>
              <a:t> </a:t>
            </a:r>
          </a:p>
          <a:p>
            <a:endParaRPr lang="en-US" dirty="0" smtClean="0">
              <a:latin typeface="Arial" pitchFamily="34" charset="0"/>
            </a:endParaRPr>
          </a:p>
        </p:txBody>
      </p:sp>
      <p:sp>
        <p:nvSpPr>
          <p:cNvPr id="54276" name="Slide Number Placeholder 3"/>
          <p:cNvSpPr>
            <a:spLocks noGrp="1"/>
          </p:cNvSpPr>
          <p:nvPr>
            <p:ph type="sldNum" sz="quarter" idx="5"/>
          </p:nvPr>
        </p:nvSpPr>
        <p:spPr/>
        <p:txBody>
          <a:bodyPr/>
          <a:lstStyle/>
          <a:p>
            <a:pPr>
              <a:defRPr/>
            </a:pPr>
            <a:fld id="{785B730F-D1CC-417A-AAF9-12E3A5C0F664}" type="slidenum">
              <a:rPr lang="en-US" smtClean="0"/>
              <a:pPr>
                <a:defRPr/>
              </a:pPr>
              <a:t>25</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43BA370-1D01-44FA-82A7-089D3FB335F5}" type="slidenum">
              <a:rPr lang="en-US" smtClean="0"/>
              <a:pPr>
                <a:defRPr/>
              </a:pPr>
              <a:t>28</a:t>
            </a:fld>
            <a:endParaRPr lang="en-US"/>
          </a:p>
        </p:txBody>
      </p:sp>
    </p:spTree>
    <p:extLst>
      <p:ext uri="{BB962C8B-B14F-4D97-AF65-F5344CB8AC3E}">
        <p14:creationId xmlns:p14="http://schemas.microsoft.com/office/powerpoint/2010/main" val="386707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B38405F-79B6-4DEE-AB19-45D7DB8D7E7E}" type="slidenum">
              <a:rPr lang="en-US"/>
              <a:pPr>
                <a:defRPr/>
              </a:pPr>
              <a:t>40</a:t>
            </a:fld>
            <a:endParaRPr lang="en-US" dirty="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i="1" dirty="0" smtClean="0"/>
              <a:t>Major quality improvements:</a:t>
            </a:r>
          </a:p>
          <a:p>
            <a:pPr lvl="1"/>
            <a:r>
              <a:rPr lang="en-US" b="1" i="1" dirty="0" smtClean="0"/>
              <a:t>h5dump</a:t>
            </a:r>
            <a:endParaRPr lang="en-US" dirty="0" smtClean="0"/>
          </a:p>
          <a:p>
            <a:pPr lvl="2"/>
            <a:r>
              <a:rPr lang="en-US" dirty="0" smtClean="0"/>
              <a:t>Major code refactoring</a:t>
            </a:r>
          </a:p>
          <a:p>
            <a:pPr lvl="2"/>
            <a:r>
              <a:rPr lang="en-US" dirty="0" smtClean="0"/>
              <a:t>Remove duplicated functions and other defects. </a:t>
            </a:r>
          </a:p>
          <a:p>
            <a:pPr lvl="2"/>
            <a:r>
              <a:rPr lang="en-US" dirty="0" smtClean="0"/>
              <a:t>Show correct value for H5T_STD_I8LE dataset on big-endian systems</a:t>
            </a:r>
          </a:p>
          <a:p>
            <a:pPr lvl="1"/>
            <a:r>
              <a:rPr lang="en-US" b="1" i="1" dirty="0" smtClean="0"/>
              <a:t>h5diff</a:t>
            </a:r>
            <a:endParaRPr lang="en-US" dirty="0" smtClean="0"/>
          </a:p>
          <a:p>
            <a:pPr lvl="2"/>
            <a:r>
              <a:rPr lang="en-US" dirty="0" smtClean="0"/>
              <a:t>Fix segmentation faults</a:t>
            </a:r>
          </a:p>
          <a:p>
            <a:pPr lvl="2"/>
            <a:r>
              <a:rPr lang="en-US" dirty="0" smtClean="0"/>
              <a:t>Correct “--delta" option on two </a:t>
            </a:r>
            <a:r>
              <a:rPr lang="en-US" dirty="0" err="1" smtClean="0"/>
              <a:t>NaN</a:t>
            </a:r>
            <a:r>
              <a:rPr lang="en-US" dirty="0" smtClean="0"/>
              <a:t> of the same type are different, which is wrong        </a:t>
            </a:r>
          </a:p>
          <a:p>
            <a:pPr lvl="2"/>
            <a:r>
              <a:rPr lang="en-US" dirty="0" smtClean="0"/>
              <a:t>Compare file itself correctly if the file is empty or contains non-comparable objects </a:t>
            </a:r>
          </a:p>
          <a:p>
            <a:pPr lvl="2"/>
            <a:r>
              <a:rPr lang="en-US" dirty="0" smtClean="0"/>
              <a:t>Fix memory leaks </a:t>
            </a:r>
          </a:p>
          <a:p>
            <a:pPr lvl="2"/>
            <a:r>
              <a:rPr lang="en-US" dirty="0" smtClean="0"/>
              <a:t>Double the performance for compound datasets </a:t>
            </a:r>
          </a:p>
          <a:p>
            <a:pPr lvl="2"/>
            <a:r>
              <a:rPr lang="en-US" dirty="0" smtClean="0"/>
              <a:t>Handle variable-length strings in a compound dataset correctly</a:t>
            </a:r>
          </a:p>
          <a:p>
            <a:pPr lvl="2"/>
            <a:r>
              <a:rPr lang="en-US" dirty="0" smtClean="0"/>
              <a:t>Compare member objects and groups recursively when two files or groups are specified </a:t>
            </a:r>
          </a:p>
          <a:p>
            <a:pPr lvl="1"/>
            <a:r>
              <a:rPr lang="en-US" b="1" i="1" dirty="0" smtClean="0"/>
              <a:t>h5repack        </a:t>
            </a:r>
            <a:endParaRPr lang="en-US" dirty="0" smtClean="0"/>
          </a:p>
          <a:p>
            <a:pPr lvl="2"/>
            <a:r>
              <a:rPr lang="en-US" dirty="0" smtClean="0"/>
              <a:t>Fix memory leak for handling variable length string in attribute</a:t>
            </a:r>
          </a:p>
          <a:p>
            <a:pPr lvl="2"/>
            <a:r>
              <a:rPr lang="en-US" dirty="0" smtClean="0"/>
              <a:t>Update values of references (object and region) of attributes </a:t>
            </a:r>
          </a:p>
          <a:p>
            <a:pPr lvl="2"/>
            <a:r>
              <a:rPr lang="en-US" dirty="0" smtClean="0"/>
              <a:t>Handle memory allocation failure inside the library</a:t>
            </a:r>
          </a:p>
          <a:p>
            <a:pPr lvl="2"/>
            <a:r>
              <a:rPr lang="en-US" dirty="0" smtClean="0"/>
              <a:t>Fix problem if the layout is changed from chunked with unlimited dims to contiguous    </a:t>
            </a:r>
          </a:p>
          <a:p>
            <a:pPr lvl="2"/>
            <a:r>
              <a:rPr lang="en-US" dirty="0" smtClean="0"/>
              <a:t>Convert a layout to COMPACT for small size dataset as default</a:t>
            </a:r>
          </a:p>
          <a:p>
            <a:pPr lvl="1"/>
            <a:r>
              <a:rPr lang="en-US" dirty="0" smtClean="0"/>
              <a:t> </a:t>
            </a:r>
            <a:r>
              <a:rPr lang="en-US" b="1" i="1" dirty="0" smtClean="0"/>
              <a:t>h5ls     </a:t>
            </a:r>
            <a:endParaRPr lang="en-US" dirty="0" smtClean="0"/>
          </a:p>
          <a:p>
            <a:pPr lvl="2"/>
            <a:r>
              <a:rPr lang="en-US" dirty="0" smtClean="0"/>
              <a:t>Fix segmentation fault when access region reference data in an attribute        </a:t>
            </a:r>
          </a:p>
          <a:p>
            <a:pPr lvl="1"/>
            <a:r>
              <a:rPr lang="en-US" dirty="0" smtClean="0"/>
              <a:t> </a:t>
            </a:r>
            <a:r>
              <a:rPr lang="en-US" b="1" i="1" dirty="0" smtClean="0"/>
              <a:t>h5copy</a:t>
            </a:r>
            <a:endParaRPr lang="en-US" dirty="0" smtClean="0"/>
          </a:p>
          <a:p>
            <a:pPr lvl="2"/>
            <a:r>
              <a:rPr lang="en-US" dirty="0" smtClean="0"/>
              <a:t>Allow to copy any object into the same HDF5 file</a:t>
            </a:r>
          </a:p>
          <a:p>
            <a:pPr lvl="1"/>
            <a:endParaRPr lang="en-US" dirty="0" smtClean="0">
              <a:latin typeface="Arial" pitchFamily="34" charset="0"/>
              <a:cs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p:txBody>
          <a:bodyPr/>
          <a:lstStyle/>
          <a:p>
            <a:pPr>
              <a:defRPr/>
            </a:pPr>
            <a:fld id="{AFA2B7E1-5130-47B7-A634-55AF1CF255DB}" type="slidenum">
              <a:rPr lang="en-US"/>
              <a:pPr>
                <a:defRPr/>
              </a:pPr>
              <a:t>41</a:t>
            </a:fld>
            <a:endParaRPr lang="en-US"/>
          </a:p>
        </p:txBody>
      </p:sp>
      <p:sp>
        <p:nvSpPr>
          <p:cNvPr id="81923" name="Rectangle 2"/>
          <p:cNvSpPr>
            <a:spLocks noGrp="1" noRot="1" noChangeAspect="1" noChangeArrowheads="1" noTextEdit="1"/>
          </p:cNvSpPr>
          <p:nvPr>
            <p:ph type="sldImg"/>
          </p:nvPr>
        </p:nvSpPr>
        <p:spPr>
          <a:solidFill>
            <a:srgbClr val="FFFFFF"/>
          </a:solidFill>
          <a:ln/>
        </p:spPr>
      </p:sp>
      <p:sp>
        <p:nvSpPr>
          <p:cNvPr id="81924" name="Rectangle 3"/>
          <p:cNvSpPr>
            <a:spLocks noGrp="1" noChangeArrowheads="1"/>
          </p:cNvSpPr>
          <p:nvPr>
            <p:ph type="body" idx="1"/>
          </p:nvPr>
        </p:nvSpPr>
        <p:spPr>
          <a:xfrm>
            <a:off x="930062" y="3269096"/>
            <a:ext cx="7436277" cy="3097287"/>
          </a:xfrm>
          <a:solidFill>
            <a:srgbClr val="FFFFFF"/>
          </a:solidFill>
          <a:ln>
            <a:solidFill>
              <a:srgbClr val="000000"/>
            </a:solidFill>
          </a:ln>
        </p:spPr>
        <p:txBody>
          <a:bodyPr/>
          <a:lstStyle/>
          <a:p>
            <a:endParaRPr lang="en-US" smtClean="0">
              <a:latin typeface="Arial" pitchFamily="34" charset="0"/>
              <a:cs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324EC39-7544-4C7F-93EE-0C17C74951D0}" type="slidenum">
              <a:rPr lang="en-US" smtClean="0"/>
              <a:pPr/>
              <a:t>42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D994C45-E8D6-4F2A-81DC-3D0077E5372D}" type="slidenum">
              <a:rPr lang="en-US"/>
              <a:pPr/>
              <a:t>43</a:t>
            </a:fld>
            <a:endParaRPr lang="en-US"/>
          </a:p>
        </p:txBody>
      </p:sp>
      <p:sp>
        <p:nvSpPr>
          <p:cNvPr id="481282" name="Rectangle 7"/>
          <p:cNvSpPr txBox="1">
            <a:spLocks noGrp="1" noChangeArrowheads="1"/>
          </p:cNvSpPr>
          <p:nvPr/>
        </p:nvSpPr>
        <p:spPr bwMode="auto">
          <a:xfrm>
            <a:off x="5268234" y="6537261"/>
            <a:ext cx="4028166" cy="344553"/>
          </a:xfrm>
          <a:prstGeom prst="rect">
            <a:avLst/>
          </a:prstGeom>
          <a:noFill/>
          <a:ln w="9525">
            <a:noFill/>
            <a:miter lim="800000"/>
            <a:headEnd/>
            <a:tailEnd/>
          </a:ln>
        </p:spPr>
        <p:txBody>
          <a:bodyPr wrap="none" lIns="92436" tIns="46218" rIns="92436" bIns="46218" anchor="b"/>
          <a:lstStyle/>
          <a:p>
            <a:pPr algn="r" defTabSz="924648" eaLnBrk="0" hangingPunct="0"/>
            <a:fld id="{A2B0233A-83EE-4AD1-968A-9828BC9909CD}" type="slidenum">
              <a:rPr lang="en-US" sz="1200"/>
              <a:pPr algn="r" defTabSz="924648" eaLnBrk="0" hangingPunct="0"/>
              <a:t>43</a:t>
            </a:fld>
            <a:endParaRPr lang="en-US" sz="1200" dirty="0"/>
          </a:p>
        </p:txBody>
      </p:sp>
      <p:sp>
        <p:nvSpPr>
          <p:cNvPr id="481283" name="Rectangle 2"/>
          <p:cNvSpPr>
            <a:spLocks noGrp="1" noRot="1" noChangeAspect="1" noChangeArrowheads="1" noTextEdit="1"/>
          </p:cNvSpPr>
          <p:nvPr>
            <p:ph type="sldImg"/>
          </p:nvPr>
        </p:nvSpPr>
        <p:spPr>
          <a:ln/>
        </p:spPr>
      </p:sp>
      <p:sp>
        <p:nvSpPr>
          <p:cNvPr id="481284" name="Rectangle 3"/>
          <p:cNvSpPr>
            <a:spLocks noGrp="1" noChangeArrowheads="1"/>
          </p:cNvSpPr>
          <p:nvPr>
            <p:ph type="body" idx="1"/>
          </p:nvPr>
        </p:nvSpPr>
        <p:spPr/>
        <p:txBody>
          <a:bodyPr/>
          <a:lstStyle/>
          <a:p>
            <a:pPr>
              <a:buFontTx/>
              <a:buNone/>
            </a:pPr>
            <a:r>
              <a:rPr lang="en-US" baseline="0" dirty="0" smtClean="0"/>
              <a:t>Notes about AIO: </a:t>
            </a:r>
          </a:p>
          <a:p>
            <a:pPr marL="171450" indent="-171450">
              <a:buFont typeface="Arial"/>
              <a:buChar char="•"/>
            </a:pPr>
            <a:r>
              <a:rPr lang="en-US" dirty="0" smtClean="0"/>
              <a:t> As long as the file system</a:t>
            </a:r>
            <a:r>
              <a:rPr lang="en-US" baseline="0" dirty="0" smtClean="0"/>
              <a:t> is POSIX compliant</a:t>
            </a:r>
          </a:p>
          <a:p>
            <a:pPr marL="171450" indent="-171450">
              <a:buFont typeface="Arial"/>
              <a:buChar char="•"/>
            </a:pPr>
            <a:r>
              <a:rPr lang="en-US" baseline="0" dirty="0" smtClean="0"/>
              <a:t> Other processes can be on other systems (as long as shared file system is POSIX compliant)</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43BA370-1D01-44FA-82A7-089D3FB335F5}" type="slidenum">
              <a:rPr lang="en-US" smtClean="0"/>
              <a:pPr>
                <a:defRPr/>
              </a:pPr>
              <a:t>44</a:t>
            </a:fld>
            <a:endParaRPr lang="en-US"/>
          </a:p>
        </p:txBody>
      </p:sp>
    </p:spTree>
    <p:extLst>
      <p:ext uri="{BB962C8B-B14F-4D97-AF65-F5344CB8AC3E}">
        <p14:creationId xmlns:p14="http://schemas.microsoft.com/office/powerpoint/2010/main" val="18012996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pPr>
              <a:defRPr/>
            </a:pPr>
            <a:fld id="{043BA370-1D01-44FA-82A7-089D3FB335F5}" type="slidenum">
              <a:rPr lang="en-US" smtClean="0"/>
              <a:pPr>
                <a:defRPr/>
              </a:pPr>
              <a:t>45</a:t>
            </a:fld>
            <a:endParaRPr lang="en-US"/>
          </a:p>
        </p:txBody>
      </p:sp>
    </p:spTree>
    <p:extLst>
      <p:ext uri="{BB962C8B-B14F-4D97-AF65-F5344CB8AC3E}">
        <p14:creationId xmlns:p14="http://schemas.microsoft.com/office/powerpoint/2010/main" val="1801299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43BA370-1D01-44FA-82A7-089D3FB335F5}" type="slidenum">
              <a:rPr lang="en-US" smtClean="0"/>
              <a:pPr>
                <a:defRPr/>
              </a:pPr>
              <a:t>2</a:t>
            </a:fld>
            <a:endParaRPr lang="en-US"/>
          </a:p>
        </p:txBody>
      </p:sp>
    </p:spTree>
    <p:extLst>
      <p:ext uri="{BB962C8B-B14F-4D97-AF65-F5344CB8AC3E}">
        <p14:creationId xmlns:p14="http://schemas.microsoft.com/office/powerpoint/2010/main" val="4154152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p:spPr>
        <p:txBody>
          <a:bodyPr/>
          <a:lstStyle/>
          <a:p>
            <a:endParaRPr lang="en-US" smtClean="0"/>
          </a:p>
        </p:txBody>
      </p:sp>
      <p:sp>
        <p:nvSpPr>
          <p:cNvPr id="9220" name="Slide Number Placeholder 3"/>
          <p:cNvSpPr>
            <a:spLocks noGrp="1"/>
          </p:cNvSpPr>
          <p:nvPr>
            <p:ph type="sldNum" sz="quarter" idx="5"/>
          </p:nvPr>
        </p:nvSpPr>
        <p:spPr>
          <a:noFill/>
        </p:spPr>
        <p:txBody>
          <a:bodyPr/>
          <a:lstStyle/>
          <a:p>
            <a:fld id="{ED161A9A-341D-4B55-83AB-8D120DBEDBE9}" type="slidenum">
              <a:rPr lang="en-US"/>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NASA</a:t>
            </a:r>
            <a:r>
              <a:rPr lang="en-US" baseline="0" dirty="0" smtClean="0"/>
              <a:t> – EOS</a:t>
            </a:r>
            <a:endParaRPr lang="en-US" dirty="0" smtClean="0"/>
          </a:p>
          <a:p>
            <a:pPr marL="0" indent="0" defTabSz="924458" eaLnBrk="1" hangingPunct="1">
              <a:spcBef>
                <a:spcPct val="20000"/>
              </a:spcBef>
              <a:buClr>
                <a:schemeClr val="tx1"/>
              </a:buClr>
              <a:buFontTx/>
              <a:buNone/>
              <a:defRPr/>
            </a:pPr>
            <a:r>
              <a:rPr lang="en-US" dirty="0">
                <a:solidFill>
                  <a:srgbClr val="000000"/>
                </a:solidFill>
                <a:latin typeface="Arial" pitchFamily="34" charset="0"/>
                <a:cs typeface="Arial" pitchFamily="34" charset="0"/>
              </a:rPr>
              <a:t>NOAA/NASA/Riverside Tech – NPOESS/JPSS</a:t>
            </a:r>
            <a:endParaRPr lang="en-US" dirty="0"/>
          </a:p>
          <a:p>
            <a:r>
              <a:rPr lang="en-US" dirty="0" smtClean="0"/>
              <a:t>A leading U.S. aerospace company</a:t>
            </a:r>
          </a:p>
          <a:p>
            <a:r>
              <a:rPr lang="en-US" dirty="0" smtClean="0"/>
              <a:t>DOE projects</a:t>
            </a:r>
          </a:p>
          <a:p>
            <a:pPr marL="628650" lvl="1" indent="-171450">
              <a:buFont typeface="Arial" pitchFamily="34" charset="0"/>
              <a:buChar char="•"/>
            </a:pPr>
            <a:r>
              <a:rPr lang="en-US" dirty="0" smtClean="0"/>
              <a:t>Sandia National Laboratory </a:t>
            </a:r>
          </a:p>
          <a:p>
            <a:pPr marL="628650" lvl="1" indent="-171450">
              <a:buFont typeface="Arial" pitchFamily="34" charset="0"/>
              <a:buChar char="•"/>
            </a:pPr>
            <a:r>
              <a:rPr lang="en-US" dirty="0" smtClean="0"/>
              <a:t>Lawrence Berkeley National Lab</a:t>
            </a:r>
          </a:p>
          <a:p>
            <a:pPr marL="628650" lvl="1" indent="-171450">
              <a:buFont typeface="Arial" pitchFamily="34" charset="0"/>
              <a:buChar char="•"/>
            </a:pPr>
            <a:r>
              <a:rPr lang="en-US" dirty="0" smtClean="0"/>
              <a:t>Argonne</a:t>
            </a:r>
          </a:p>
          <a:p>
            <a:pPr lvl="0"/>
            <a:r>
              <a:rPr lang="en-US" dirty="0" smtClean="0"/>
              <a:t>ITER – international project to build</a:t>
            </a:r>
            <a:r>
              <a:rPr lang="en-US" baseline="0" dirty="0" smtClean="0"/>
              <a:t> an experimental </a:t>
            </a:r>
            <a:r>
              <a:rPr lang="en-US" dirty="0" smtClean="0"/>
              <a:t>fusion</a:t>
            </a:r>
            <a:r>
              <a:rPr lang="en-US" baseline="0" dirty="0" smtClean="0"/>
              <a:t> reactor based on the tokamak concept</a:t>
            </a:r>
          </a:p>
          <a:p>
            <a:pPr lvl="0"/>
            <a:r>
              <a:rPr lang="en-US" baseline="0" dirty="0" smtClean="0"/>
              <a:t>Paul </a:t>
            </a:r>
            <a:r>
              <a:rPr lang="en-US" baseline="0" dirty="0" err="1" smtClean="0"/>
              <a:t>Scherrer</a:t>
            </a:r>
            <a:r>
              <a:rPr lang="en-US" baseline="0" dirty="0" smtClean="0"/>
              <a:t> Institute – variety of projects</a:t>
            </a:r>
            <a:endParaRPr lang="en-US" dirty="0" smtClean="0"/>
          </a:p>
          <a:p>
            <a:pPr lvl="0"/>
            <a:r>
              <a:rPr lang="en-US" dirty="0" smtClean="0"/>
              <a:t>Projects in oil and gas industry, finance, others</a:t>
            </a:r>
          </a:p>
          <a:p>
            <a:pPr lvl="0"/>
            <a:r>
              <a:rPr lang="en-US" dirty="0" smtClean="0"/>
              <a:t>“In kind” support</a:t>
            </a:r>
          </a:p>
          <a:p>
            <a:endParaRPr lang="en-US" dirty="0"/>
          </a:p>
        </p:txBody>
      </p:sp>
      <p:sp>
        <p:nvSpPr>
          <p:cNvPr id="4" name="Slide Number Placeholder 3"/>
          <p:cNvSpPr>
            <a:spLocks noGrp="1"/>
          </p:cNvSpPr>
          <p:nvPr>
            <p:ph type="sldNum" sz="quarter" idx="10"/>
          </p:nvPr>
        </p:nvSpPr>
        <p:spPr/>
        <p:txBody>
          <a:bodyPr/>
          <a:lstStyle/>
          <a:p>
            <a:pPr>
              <a:defRPr/>
            </a:pPr>
            <a:fld id="{C07199EB-50E4-4262-94B9-78FF9DAF0E70}" type="slidenum">
              <a:rPr lang="en-US" smtClean="0"/>
              <a:pPr>
                <a:defRPr/>
              </a:pPr>
              <a:t>8</a:t>
            </a:fld>
            <a:endParaRPr lang="en-US"/>
          </a:p>
        </p:txBody>
      </p:sp>
    </p:spTree>
    <p:extLst>
      <p:ext uri="{BB962C8B-B14F-4D97-AF65-F5344CB8AC3E}">
        <p14:creationId xmlns:p14="http://schemas.microsoft.com/office/powerpoint/2010/main" val="1442024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43BA370-1D01-44FA-82A7-089D3FB335F5}" type="slidenum">
              <a:rPr lang="en-US" smtClean="0"/>
              <a:pPr>
                <a:defRPr/>
              </a:pPr>
              <a:t>9</a:t>
            </a:fld>
            <a:endParaRPr lang="en-US"/>
          </a:p>
        </p:txBody>
      </p:sp>
    </p:spTree>
    <p:extLst>
      <p:ext uri="{BB962C8B-B14F-4D97-AF65-F5344CB8AC3E}">
        <p14:creationId xmlns:p14="http://schemas.microsoft.com/office/powerpoint/2010/main" val="2501727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1" kern="1200" dirty="0" smtClean="0">
                <a:solidFill>
                  <a:schemeClr val="tx1"/>
                </a:solidFill>
                <a:effectLst/>
                <a:latin typeface="Arial" charset="0"/>
                <a:ea typeface="+mn-ea"/>
                <a:cs typeface="Arial" charset="0"/>
              </a:rPr>
              <a:t>Standard Support: </a:t>
            </a:r>
            <a:r>
              <a:rPr kumimoji="1" lang="en-US" sz="1200" i="1" kern="1200" dirty="0" smtClean="0">
                <a:solidFill>
                  <a:schemeClr val="tx1"/>
                </a:solidFill>
                <a:effectLst/>
                <a:latin typeface="Arial" charset="0"/>
                <a:ea typeface="+mn-ea"/>
                <a:cs typeface="Arial" charset="0"/>
              </a:rPr>
              <a:t>(package pricing TBD)</a:t>
            </a:r>
            <a:endParaRPr kumimoji="1" lang="en-US" sz="1200" kern="1200" dirty="0" smtClean="0">
              <a:solidFill>
                <a:schemeClr val="tx1"/>
              </a:solidFill>
              <a:effectLst/>
              <a:latin typeface="Arial" charset="0"/>
              <a:ea typeface="+mn-ea"/>
              <a:cs typeface="Arial" charset="0"/>
            </a:endParaRPr>
          </a:p>
          <a:p>
            <a:r>
              <a:rPr kumimoji="1" lang="en-US" sz="1200" kern="1200" dirty="0" smtClean="0">
                <a:solidFill>
                  <a:schemeClr val="tx1"/>
                </a:solidFill>
                <a:effectLst/>
                <a:latin typeface="Arial" charset="0"/>
                <a:ea typeface="+mn-ea"/>
                <a:cs typeface="Arial" charset="0"/>
              </a:rPr>
              <a:t>Standard Support is offered for organizations that need a modest level of high quality, high priority assistance in general areas of HDF usage.</a:t>
            </a:r>
          </a:p>
          <a:p>
            <a:pPr lvl="0"/>
            <a:r>
              <a:rPr kumimoji="1" lang="en-US" sz="1200" kern="1200" dirty="0" smtClean="0">
                <a:solidFill>
                  <a:schemeClr val="tx1"/>
                </a:solidFill>
                <a:effectLst/>
                <a:latin typeface="Arial" charset="0"/>
                <a:ea typeface="+mn-ea"/>
                <a:cs typeface="Arial" charset="0"/>
              </a:rPr>
              <a:t>Priority issue acknowledgment within one business day</a:t>
            </a:r>
          </a:p>
          <a:p>
            <a:pPr lvl="0"/>
            <a:r>
              <a:rPr kumimoji="1" lang="en-US" sz="1200" kern="1200" dirty="0" smtClean="0">
                <a:solidFill>
                  <a:schemeClr val="tx1"/>
                </a:solidFill>
                <a:effectLst/>
                <a:latin typeface="Arial" charset="0"/>
                <a:ea typeface="+mn-ea"/>
                <a:cs typeface="Arial" charset="0"/>
              </a:rPr>
              <a:t>Assistance with software installation, API usage, and documentation questions</a:t>
            </a:r>
          </a:p>
          <a:p>
            <a:pPr lvl="0"/>
            <a:r>
              <a:rPr kumimoji="1" lang="en-US" sz="1200" kern="1200" dirty="0" smtClean="0">
                <a:solidFill>
                  <a:schemeClr val="tx1"/>
                </a:solidFill>
                <a:effectLst/>
                <a:latin typeface="Arial" charset="0"/>
                <a:ea typeface="+mn-ea"/>
                <a:cs typeface="Arial" charset="0"/>
              </a:rPr>
              <a:t>Access to feature/bug tracking database </a:t>
            </a:r>
          </a:p>
          <a:p>
            <a:pPr lvl="0"/>
            <a:r>
              <a:rPr kumimoji="1" lang="en-US" sz="1200" kern="1200" dirty="0" smtClean="0">
                <a:solidFill>
                  <a:schemeClr val="tx1"/>
                </a:solidFill>
                <a:effectLst/>
                <a:latin typeface="Arial" charset="0"/>
                <a:ea typeface="+mn-ea"/>
                <a:cs typeface="Arial" charset="0"/>
              </a:rPr>
              <a:t>Patch releases</a:t>
            </a:r>
          </a:p>
          <a:p>
            <a:pPr lvl="0"/>
            <a:r>
              <a:rPr kumimoji="1" lang="en-US" sz="1200" kern="1200" dirty="0" smtClean="0">
                <a:solidFill>
                  <a:schemeClr val="tx1"/>
                </a:solidFill>
                <a:effectLst/>
                <a:latin typeface="Arial" charset="0"/>
                <a:ea typeface="+mn-ea"/>
                <a:cs typeface="Arial" charset="0"/>
              </a:rPr>
              <a:t>Eligibility to register for user workshops </a:t>
            </a:r>
          </a:p>
          <a:p>
            <a:r>
              <a:rPr kumimoji="1" lang="en-US" sz="1200" b="1" kern="1200" dirty="0" smtClean="0">
                <a:solidFill>
                  <a:schemeClr val="tx1"/>
                </a:solidFill>
                <a:effectLst/>
                <a:latin typeface="Arial" charset="0"/>
                <a:ea typeface="+mn-ea"/>
                <a:cs typeface="Arial" charset="0"/>
              </a:rPr>
              <a:t>Premium Support: </a:t>
            </a:r>
            <a:r>
              <a:rPr kumimoji="1" lang="en-US" sz="1200" i="1" kern="1200" dirty="0" smtClean="0">
                <a:solidFill>
                  <a:schemeClr val="tx1"/>
                </a:solidFill>
                <a:effectLst/>
                <a:latin typeface="Arial" charset="0"/>
                <a:ea typeface="+mn-ea"/>
                <a:cs typeface="Arial" charset="0"/>
              </a:rPr>
              <a:t>(package pricing TBD)</a:t>
            </a:r>
            <a:endParaRPr kumimoji="1" lang="en-US" sz="1200" kern="1200" dirty="0" smtClean="0">
              <a:solidFill>
                <a:schemeClr val="tx1"/>
              </a:solidFill>
              <a:effectLst/>
              <a:latin typeface="Arial" charset="0"/>
              <a:ea typeface="+mn-ea"/>
              <a:cs typeface="Arial" charset="0"/>
            </a:endParaRPr>
          </a:p>
          <a:p>
            <a:r>
              <a:rPr kumimoji="1" lang="en-US" sz="1200" kern="1200" dirty="0" smtClean="0">
                <a:solidFill>
                  <a:schemeClr val="tx1"/>
                </a:solidFill>
                <a:effectLst/>
                <a:latin typeface="Arial" charset="0"/>
                <a:ea typeface="+mn-ea"/>
                <a:cs typeface="Arial" charset="0"/>
              </a:rPr>
              <a:t>Premium Support options are available for organizations that desire high quality, high priority assistance plus enhanced access to our consulting and training resources. This level of support includes all benefits of Standard Support plus:</a:t>
            </a:r>
          </a:p>
          <a:p>
            <a:pPr lvl="0"/>
            <a:r>
              <a:rPr kumimoji="1" lang="en-US" sz="1200" kern="1200" dirty="0" smtClean="0">
                <a:solidFill>
                  <a:schemeClr val="tx1"/>
                </a:solidFill>
                <a:effectLst/>
                <a:latin typeface="Arial" charset="0"/>
                <a:ea typeface="+mn-ea"/>
                <a:cs typeface="Arial" charset="0"/>
              </a:rPr>
              <a:t>12 hours of consulting services</a:t>
            </a:r>
          </a:p>
          <a:p>
            <a:pPr lvl="0"/>
            <a:r>
              <a:rPr kumimoji="1" lang="en-US" sz="1200" kern="1200" dirty="0" smtClean="0">
                <a:solidFill>
                  <a:schemeClr val="tx1"/>
                </a:solidFill>
                <a:effectLst/>
                <a:latin typeface="Arial" charset="0"/>
                <a:ea typeface="+mn-ea"/>
                <a:cs typeface="Arial" charset="0"/>
              </a:rPr>
              <a:t>Discount on daily training rates</a:t>
            </a:r>
          </a:p>
          <a:p>
            <a:pPr lvl="0"/>
            <a:r>
              <a:rPr kumimoji="1" lang="en-US" sz="1200" kern="1200" dirty="0" smtClean="0">
                <a:solidFill>
                  <a:schemeClr val="tx1"/>
                </a:solidFill>
                <a:effectLst/>
                <a:latin typeface="Arial" charset="0"/>
                <a:ea typeface="+mn-ea"/>
                <a:cs typeface="Arial" charset="0"/>
              </a:rPr>
              <a:t>Monthly 30-minute teleconferences</a:t>
            </a:r>
          </a:p>
          <a:p>
            <a:pPr lvl="0"/>
            <a:r>
              <a:rPr kumimoji="1" lang="en-US" sz="1200" kern="1200" dirty="0" smtClean="0">
                <a:solidFill>
                  <a:schemeClr val="tx1"/>
                </a:solidFill>
                <a:effectLst/>
                <a:latin typeface="Arial" charset="0"/>
                <a:ea typeface="+mn-ea"/>
                <a:cs typeface="Arial" charset="0"/>
              </a:rPr>
              <a:t>Reduced registration fee for user workshops</a:t>
            </a:r>
          </a:p>
          <a:p>
            <a:r>
              <a:rPr kumimoji="1" lang="en-US" sz="1200" b="1" kern="1200" dirty="0" smtClean="0">
                <a:solidFill>
                  <a:schemeClr val="tx1"/>
                </a:solidFill>
                <a:effectLst/>
                <a:latin typeface="Arial" charset="0"/>
                <a:ea typeface="+mn-ea"/>
                <a:cs typeface="Arial" charset="0"/>
              </a:rPr>
              <a:t>Enterprise Support: </a:t>
            </a:r>
            <a:r>
              <a:rPr kumimoji="1" lang="en-US" sz="1200" kern="1200" dirty="0" smtClean="0">
                <a:solidFill>
                  <a:schemeClr val="tx1"/>
                </a:solidFill>
                <a:effectLst/>
                <a:latin typeface="Arial" charset="0"/>
                <a:ea typeface="+mn-ea"/>
                <a:cs typeface="Arial" charset="0"/>
              </a:rPr>
              <a:t>Contact us for pricing</a:t>
            </a:r>
          </a:p>
          <a:p>
            <a:r>
              <a:rPr kumimoji="1" lang="en-US" sz="1200" kern="1200" dirty="0" smtClean="0">
                <a:solidFill>
                  <a:schemeClr val="tx1"/>
                </a:solidFill>
                <a:effectLst/>
                <a:latin typeface="Arial" charset="0"/>
                <a:ea typeface="+mn-ea"/>
                <a:cs typeface="Arial" charset="0"/>
              </a:rPr>
              <a:t>Enterprise Support options are for organizations making a substantial, organization-wide commitment to HDF, and these relationships can be customized to focus on specific needs. In addition to providing all benefits of Premium Support, Enterprise Support allows businesses to: </a:t>
            </a:r>
          </a:p>
          <a:p>
            <a:pPr lvl="0"/>
            <a:r>
              <a:rPr kumimoji="1" lang="en-US" sz="1200" kern="1200" dirty="0" smtClean="0">
                <a:solidFill>
                  <a:schemeClr val="tx1"/>
                </a:solidFill>
                <a:effectLst/>
                <a:latin typeface="Arial" charset="0"/>
                <a:ea typeface="+mn-ea"/>
                <a:cs typeface="Arial" charset="0"/>
              </a:rPr>
              <a:t>Coordinate HDF activities across departments</a:t>
            </a:r>
          </a:p>
          <a:p>
            <a:pPr lvl="0"/>
            <a:r>
              <a:rPr kumimoji="1" lang="en-US" sz="1200" kern="1200" dirty="0" smtClean="0">
                <a:solidFill>
                  <a:schemeClr val="tx1"/>
                </a:solidFill>
                <a:effectLst/>
                <a:latin typeface="Arial" charset="0"/>
                <a:ea typeface="+mn-ea"/>
                <a:cs typeface="Arial" charset="0"/>
              </a:rPr>
              <a:t>Share consulting/troubleshooting options</a:t>
            </a:r>
          </a:p>
          <a:p>
            <a:pPr lvl="0"/>
            <a:r>
              <a:rPr kumimoji="1" lang="en-US" sz="1200" kern="1200" dirty="0" smtClean="0">
                <a:solidFill>
                  <a:schemeClr val="tx1"/>
                </a:solidFill>
                <a:effectLst/>
                <a:latin typeface="Arial" charset="0"/>
                <a:ea typeface="+mn-ea"/>
                <a:cs typeface="Arial" charset="0"/>
              </a:rPr>
              <a:t>Combine training and development resources</a:t>
            </a:r>
          </a:p>
          <a:p>
            <a:pPr lvl="0"/>
            <a:r>
              <a:rPr kumimoji="1" lang="en-US" sz="1200" kern="1200" dirty="0" smtClean="0">
                <a:solidFill>
                  <a:schemeClr val="tx1"/>
                </a:solidFill>
                <a:effectLst/>
                <a:latin typeface="Arial" charset="0"/>
                <a:ea typeface="+mn-ea"/>
                <a:cs typeface="Arial" charset="0"/>
              </a:rPr>
              <a:t>Develop common strategies for managing HDF data</a:t>
            </a:r>
          </a:p>
          <a:p>
            <a:pPr lvl="0"/>
            <a:r>
              <a:rPr kumimoji="1" lang="en-US" sz="1200" kern="1200" dirty="0" smtClean="0">
                <a:solidFill>
                  <a:schemeClr val="tx1"/>
                </a:solidFill>
                <a:effectLst/>
                <a:latin typeface="Arial" charset="0"/>
                <a:ea typeface="+mn-ea"/>
                <a:cs typeface="Arial" charset="0"/>
              </a:rPr>
              <a:t>Share HDF-based applications and tools</a:t>
            </a:r>
          </a:p>
          <a:p>
            <a:pPr lvl="0"/>
            <a:r>
              <a:rPr kumimoji="1" lang="en-US" sz="1200" kern="1200" dirty="0" smtClean="0">
                <a:solidFill>
                  <a:schemeClr val="tx1"/>
                </a:solidFill>
                <a:effectLst/>
                <a:latin typeface="Arial" charset="0"/>
                <a:ea typeface="+mn-ea"/>
                <a:cs typeface="Arial" charset="0"/>
              </a:rPr>
              <a:t>Assure continuing support for HDF in your organization</a:t>
            </a:r>
          </a:p>
          <a:p>
            <a:r>
              <a:rPr kumimoji="1" lang="en-US" sz="1200" b="1" kern="1200" dirty="0" smtClean="0">
                <a:solidFill>
                  <a:schemeClr val="tx1"/>
                </a:solidFill>
                <a:effectLst/>
                <a:latin typeface="Arial" charset="0"/>
                <a:ea typeface="+mn-ea"/>
                <a:cs typeface="Arial" charset="0"/>
              </a:rPr>
              <a:t>Training: </a:t>
            </a:r>
            <a:r>
              <a:rPr kumimoji="1" lang="en-US" sz="1200" kern="1200" dirty="0" smtClean="0">
                <a:solidFill>
                  <a:schemeClr val="tx1"/>
                </a:solidFill>
                <a:effectLst/>
                <a:latin typeface="Arial" charset="0"/>
                <a:ea typeface="+mn-ea"/>
                <a:cs typeface="Arial" charset="0"/>
              </a:rPr>
              <a:t>Contact us for course development and pricing</a:t>
            </a:r>
          </a:p>
          <a:p>
            <a:r>
              <a:rPr kumimoji="1" lang="en-US" sz="1200" kern="1200" dirty="0" smtClean="0">
                <a:solidFill>
                  <a:schemeClr val="tx1"/>
                </a:solidFill>
                <a:effectLst/>
                <a:latin typeface="Arial" charset="0"/>
                <a:ea typeface="+mn-ea"/>
                <a:cs typeface="Arial" charset="0"/>
              </a:rPr>
              <a:t>Training courses may be conducted at The HDF Group headquarters, at a site of your choosing, or remotely. Courses can be customized to your needs and may include topics ranging from an introduction to HDF to advanced topics such as advanced software development using HDF, tuning your application to improve performance, and using HDF effectively on parallel systems. Training may include tutorials and hands-on practical experience. All travel costs for instructors are in addition to the training costs. </a:t>
            </a:r>
          </a:p>
          <a:p>
            <a:r>
              <a:rPr kumimoji="1" lang="en-US" sz="1200" b="1" kern="1200" dirty="0" smtClean="0">
                <a:solidFill>
                  <a:schemeClr val="tx1"/>
                </a:solidFill>
                <a:effectLst/>
                <a:latin typeface="Arial" charset="0"/>
                <a:ea typeface="+mn-ea"/>
                <a:cs typeface="Arial" charset="0"/>
              </a:rPr>
              <a:t>Consulting and Custom Development: </a:t>
            </a:r>
            <a:r>
              <a:rPr kumimoji="1" lang="en-US" sz="1200" b="0" kern="1200" dirty="0" smtClean="0">
                <a:solidFill>
                  <a:schemeClr val="tx1"/>
                </a:solidFill>
                <a:effectLst/>
                <a:latin typeface="Arial" charset="0"/>
                <a:ea typeface="+mn-ea"/>
                <a:cs typeface="Arial" charset="0"/>
              </a:rPr>
              <a:t>Contact us for project planning and pricing</a:t>
            </a:r>
            <a:endParaRPr kumimoji="1" lang="en-US" sz="1200" b="1" kern="1200" dirty="0" smtClean="0">
              <a:solidFill>
                <a:schemeClr val="tx1"/>
              </a:solidFill>
              <a:effectLst/>
              <a:latin typeface="Arial" charset="0"/>
              <a:ea typeface="+mn-ea"/>
              <a:cs typeface="Arial" charset="0"/>
            </a:endParaRPr>
          </a:p>
          <a:p>
            <a:r>
              <a:rPr kumimoji="1" lang="en-US" sz="1200" kern="1200" dirty="0" smtClean="0">
                <a:solidFill>
                  <a:schemeClr val="tx1"/>
                </a:solidFill>
                <a:effectLst/>
                <a:latin typeface="Arial" charset="0"/>
                <a:ea typeface="+mn-ea"/>
                <a:cs typeface="Arial" charset="0"/>
              </a:rPr>
              <a:t>The HDF Group encourages you to contact us to discuss specific consulting needs or project specifications.  We offer a number of options for creating individualized relationships and agreements with our customers.  Consulting and special projects cover topics such as:</a:t>
            </a:r>
          </a:p>
          <a:p>
            <a:pPr lvl="0"/>
            <a:r>
              <a:rPr kumimoji="1" lang="en-US" sz="1200" kern="1200" dirty="0" smtClean="0">
                <a:solidFill>
                  <a:schemeClr val="tx1"/>
                </a:solidFill>
                <a:effectLst/>
                <a:latin typeface="Arial" charset="0"/>
                <a:ea typeface="+mn-ea"/>
                <a:cs typeface="Arial" charset="0"/>
              </a:rPr>
              <a:t>Adapting your applications to HDF</a:t>
            </a:r>
          </a:p>
          <a:p>
            <a:pPr lvl="0"/>
            <a:r>
              <a:rPr kumimoji="1" lang="en-US" sz="1200" kern="1200" dirty="0" smtClean="0">
                <a:solidFill>
                  <a:schemeClr val="tx1"/>
                </a:solidFill>
                <a:effectLst/>
                <a:latin typeface="Arial" charset="0"/>
                <a:ea typeface="+mn-ea"/>
                <a:cs typeface="Arial" charset="0"/>
              </a:rPr>
              <a:t>Adding new features to the HDF libraries and tools</a:t>
            </a:r>
          </a:p>
          <a:p>
            <a:pPr lvl="0"/>
            <a:r>
              <a:rPr kumimoji="1" lang="en-US" sz="1200" kern="1200" dirty="0" smtClean="0">
                <a:solidFill>
                  <a:schemeClr val="tx1"/>
                </a:solidFill>
                <a:effectLst/>
                <a:latin typeface="Arial" charset="0"/>
                <a:ea typeface="+mn-ea"/>
                <a:cs typeface="Arial" charset="0"/>
              </a:rPr>
              <a:t>Support for new programming languages</a:t>
            </a:r>
          </a:p>
          <a:p>
            <a:pPr lvl="0"/>
            <a:r>
              <a:rPr kumimoji="1" lang="en-US" sz="1200" kern="1200" dirty="0" smtClean="0">
                <a:solidFill>
                  <a:schemeClr val="tx1"/>
                </a:solidFill>
                <a:effectLst/>
                <a:latin typeface="Arial" charset="0"/>
                <a:ea typeface="+mn-ea"/>
                <a:cs typeface="Arial" charset="0"/>
              </a:rPr>
              <a:t>Implementing new tools</a:t>
            </a:r>
          </a:p>
          <a:p>
            <a:pPr lvl="0"/>
            <a:r>
              <a:rPr kumimoji="1" lang="en-US" sz="1200" kern="1200" dirty="0" smtClean="0">
                <a:solidFill>
                  <a:schemeClr val="tx1"/>
                </a:solidFill>
                <a:effectLst/>
                <a:latin typeface="Arial" charset="0"/>
                <a:ea typeface="+mn-ea"/>
                <a:cs typeface="Arial" charset="0"/>
              </a:rPr>
              <a:t>Performance tuning</a:t>
            </a:r>
          </a:p>
          <a:p>
            <a:pPr lvl="0"/>
            <a:r>
              <a:rPr kumimoji="1" lang="en-US" sz="1200" kern="1200" dirty="0" smtClean="0">
                <a:solidFill>
                  <a:schemeClr val="tx1"/>
                </a:solidFill>
                <a:effectLst/>
                <a:latin typeface="Arial" charset="0"/>
                <a:ea typeface="+mn-ea"/>
                <a:cs typeface="Arial" charset="0"/>
              </a:rPr>
              <a:t>Porting HDF to a specific platform</a:t>
            </a:r>
          </a:p>
          <a:p>
            <a:pPr lvl="0"/>
            <a:r>
              <a:rPr kumimoji="1" lang="en-US" sz="1200" kern="1200" dirty="0" smtClean="0">
                <a:solidFill>
                  <a:schemeClr val="tx1"/>
                </a:solidFill>
                <a:effectLst/>
                <a:latin typeface="Arial" charset="0"/>
                <a:ea typeface="+mn-ea"/>
                <a:cs typeface="Arial" charset="0"/>
              </a:rPr>
              <a:t>Regular teleconferences and onsite work</a:t>
            </a:r>
          </a:p>
          <a:p>
            <a:r>
              <a:rPr kumimoji="1" lang="en-US" sz="1200" kern="1200" dirty="0" smtClean="0">
                <a:solidFill>
                  <a:schemeClr val="tx1"/>
                </a:solidFill>
                <a:effectLst/>
                <a:latin typeface="Arial" charset="0"/>
                <a:ea typeface="+mn-ea"/>
                <a:cs typeface="Arial" charset="0"/>
              </a:rPr>
              <a:t>Special projects are priced individually, depending on staffing requirements, equipment, travel, and other factors.</a:t>
            </a:r>
          </a:p>
          <a:p>
            <a:r>
              <a:rPr kumimoji="1" lang="en-US" sz="1200" kern="1200" dirty="0" smtClean="0">
                <a:solidFill>
                  <a:schemeClr val="tx1"/>
                </a:solidFill>
                <a:effectLst/>
                <a:latin typeface="Arial" charset="0"/>
                <a:ea typeface="+mn-ea"/>
                <a:cs typeface="Arial" charset="0"/>
              </a:rPr>
              <a:t> </a:t>
            </a:r>
          </a:p>
          <a:p>
            <a:r>
              <a:rPr kumimoji="1" lang="en-US" sz="1200" kern="1200" dirty="0" smtClean="0">
                <a:solidFill>
                  <a:schemeClr val="tx1"/>
                </a:solidFill>
                <a:effectLst/>
                <a:latin typeface="Arial" charset="0"/>
                <a:ea typeface="+mn-ea"/>
                <a:cs typeface="Arial" charset="0"/>
              </a:rPr>
              <a:t> Is this a private area for just their bugs, or access to the general issue tracking in </a:t>
            </a:r>
            <a:r>
              <a:rPr kumimoji="1" lang="en-US" sz="1200" kern="1200" dirty="0" err="1" smtClean="0">
                <a:solidFill>
                  <a:schemeClr val="tx1"/>
                </a:solidFill>
                <a:effectLst/>
                <a:latin typeface="Arial" charset="0"/>
                <a:ea typeface="+mn-ea"/>
                <a:cs typeface="Arial" charset="0"/>
              </a:rPr>
              <a:t>Jira</a:t>
            </a:r>
            <a:r>
              <a:rPr kumimoji="1" lang="en-US" sz="1200" kern="1200" dirty="0" smtClean="0">
                <a:solidFill>
                  <a:schemeClr val="tx1"/>
                </a:solidFill>
                <a:effectLst/>
                <a:latin typeface="Arial" charset="0"/>
                <a:ea typeface="+mn-ea"/>
                <a:cs typeface="Arial" charset="0"/>
              </a:rPr>
              <a:t>?  I think our plan has been to make the general bugs publicly visible (like most other open source packages)…</a:t>
            </a:r>
          </a:p>
          <a:p>
            <a:endParaRPr lang="en-US" dirty="0"/>
          </a:p>
        </p:txBody>
      </p:sp>
      <p:sp>
        <p:nvSpPr>
          <p:cNvPr id="4" name="Slide Number Placeholder 3"/>
          <p:cNvSpPr>
            <a:spLocks noGrp="1"/>
          </p:cNvSpPr>
          <p:nvPr>
            <p:ph type="sldNum" sz="quarter" idx="10"/>
          </p:nvPr>
        </p:nvSpPr>
        <p:spPr/>
        <p:txBody>
          <a:bodyPr/>
          <a:lstStyle/>
          <a:p>
            <a:pPr>
              <a:defRPr/>
            </a:pPr>
            <a:fld id="{043BA370-1D01-44FA-82A7-089D3FB335F5}" type="slidenum">
              <a:rPr lang="en-US" smtClean="0"/>
              <a:pPr>
                <a:defRPr/>
              </a:pPr>
              <a:t>13</a:t>
            </a:fld>
            <a:endParaRPr lang="en-US"/>
          </a:p>
        </p:txBody>
      </p:sp>
    </p:spTree>
    <p:extLst>
      <p:ext uri="{BB962C8B-B14F-4D97-AF65-F5344CB8AC3E}">
        <p14:creationId xmlns:p14="http://schemas.microsoft.com/office/powerpoint/2010/main" val="2797395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43BA370-1D01-44FA-82A7-089D3FB335F5}" type="slidenum">
              <a:rPr lang="en-US" smtClean="0"/>
              <a:pPr>
                <a:defRPr/>
              </a:pPr>
              <a:t>16</a:t>
            </a:fld>
            <a:endParaRPr lang="en-US"/>
          </a:p>
        </p:txBody>
      </p:sp>
    </p:spTree>
    <p:extLst>
      <p:ext uri="{BB962C8B-B14F-4D97-AF65-F5344CB8AC3E}">
        <p14:creationId xmlns:p14="http://schemas.microsoft.com/office/powerpoint/2010/main" val="2452315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how we decide</a:t>
            </a:r>
            <a:r>
              <a:rPr lang="en-US" baseline="0" dirty="0" smtClean="0"/>
              <a:t> which issues to fix first.</a:t>
            </a:r>
          </a:p>
          <a:p>
            <a:endParaRPr lang="en-US" dirty="0"/>
          </a:p>
        </p:txBody>
      </p:sp>
      <p:sp>
        <p:nvSpPr>
          <p:cNvPr id="4" name="Slide Number Placeholder 3"/>
          <p:cNvSpPr>
            <a:spLocks noGrp="1"/>
          </p:cNvSpPr>
          <p:nvPr>
            <p:ph type="sldNum" sz="quarter" idx="10"/>
          </p:nvPr>
        </p:nvSpPr>
        <p:spPr/>
        <p:txBody>
          <a:bodyPr/>
          <a:lstStyle/>
          <a:p>
            <a:pPr>
              <a:defRPr/>
            </a:pPr>
            <a:fld id="{043BA370-1D01-44FA-82A7-089D3FB335F5}" type="slidenum">
              <a:rPr lang="en-US" smtClean="0"/>
              <a:pPr>
                <a:defRPr/>
              </a:pPr>
              <a:t>17</a:t>
            </a:fld>
            <a:endParaRPr lang="en-US"/>
          </a:p>
        </p:txBody>
      </p:sp>
    </p:spTree>
    <p:extLst>
      <p:ext uri="{BB962C8B-B14F-4D97-AF65-F5344CB8AC3E}">
        <p14:creationId xmlns:p14="http://schemas.microsoft.com/office/powerpoint/2010/main" val="1779730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43BA370-1D01-44FA-82A7-089D3FB335F5}" type="slidenum">
              <a:rPr lang="en-US" smtClean="0"/>
              <a:pPr>
                <a:defRPr/>
              </a:pPr>
              <a:t>21</a:t>
            </a:fld>
            <a:endParaRPr lang="en-US"/>
          </a:p>
        </p:txBody>
      </p:sp>
    </p:spTree>
    <p:extLst>
      <p:ext uri="{BB962C8B-B14F-4D97-AF65-F5344CB8AC3E}">
        <p14:creationId xmlns:p14="http://schemas.microsoft.com/office/powerpoint/2010/main" val="191739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jpeg"/><Relationship Id="rId3"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descr="999.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53"/>
          <p:cNvSpPr txBox="1">
            <a:spLocks noChangeArrowheads="1"/>
          </p:cNvSpPr>
          <p:nvPr userDrawn="1"/>
        </p:nvSpPr>
        <p:spPr bwMode="auto">
          <a:xfrm>
            <a:off x="7239000" y="6629400"/>
            <a:ext cx="1676400" cy="228600"/>
          </a:xfrm>
          <a:prstGeom prst="rect">
            <a:avLst/>
          </a:prstGeom>
          <a:noFill/>
          <a:ln w="9525">
            <a:noFill/>
            <a:miter lim="800000"/>
            <a:headEnd/>
            <a:tailEnd/>
          </a:ln>
          <a:effectLst/>
        </p:spPr>
        <p:txBody>
          <a:bodyPr anchor="b"/>
          <a:lstStyle>
            <a:lvl1pPr>
              <a:defRPr sz="1200" b="0">
                <a:solidFill>
                  <a:schemeClr val="bg1"/>
                </a:solidFill>
                <a:latin typeface="Arial" pitchFamily="34" charset="0"/>
                <a:cs typeface="Arial" pitchFamily="34" charset="0"/>
              </a:defRPr>
            </a:lvl1pPr>
          </a:lstStyle>
          <a:p>
            <a:pPr>
              <a:defRPr/>
            </a:pPr>
            <a:r>
              <a:rPr lang="en-US" dirty="0" smtClean="0">
                <a:solidFill>
                  <a:srgbClr val="FFFFFF"/>
                </a:solidFill>
              </a:rPr>
              <a:t>www.hdfgroup.org</a:t>
            </a:r>
          </a:p>
        </p:txBody>
      </p:sp>
      <p:pic>
        <p:nvPicPr>
          <p:cNvPr id="6" name="Picture 105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04813" y="152400"/>
            <a:ext cx="966787"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userDrawn="1"/>
        </p:nvSpPr>
        <p:spPr>
          <a:xfrm>
            <a:off x="1374775" y="239713"/>
            <a:ext cx="1825625" cy="369887"/>
          </a:xfrm>
          <a:prstGeom prst="rect">
            <a:avLst/>
          </a:prstGeom>
          <a:noFill/>
        </p:spPr>
        <p:txBody>
          <a:bodyPr wrap="none">
            <a:spAutoFit/>
          </a:bodyPr>
          <a:lstStyle/>
          <a:p>
            <a:pPr>
              <a:defRPr/>
            </a:pPr>
            <a:r>
              <a:rPr lang="en-US" sz="1800" dirty="0">
                <a:solidFill>
                  <a:srgbClr val="000000"/>
                </a:solidFill>
                <a:latin typeface="Arial" pitchFamily="34" charset="0"/>
              </a:rPr>
              <a:t>The HDF Group</a:t>
            </a:r>
          </a:p>
        </p:txBody>
      </p:sp>
      <p:sp>
        <p:nvSpPr>
          <p:cNvPr id="37890" name="Rectangle 2050"/>
          <p:cNvSpPr>
            <a:spLocks noGrp="1" noChangeArrowheads="1"/>
          </p:cNvSpPr>
          <p:nvPr>
            <p:ph type="ctrTitle"/>
          </p:nvPr>
        </p:nvSpPr>
        <p:spPr>
          <a:xfrm>
            <a:off x="685800" y="2209800"/>
            <a:ext cx="7772400" cy="2057400"/>
          </a:xfrm>
        </p:spPr>
        <p:txBody>
          <a:bodyPr anchor="t"/>
          <a:lstStyle>
            <a:lvl1pPr>
              <a:defRPr sz="4800">
                <a:latin typeface="Arial" pitchFamily="34" charset="0"/>
                <a:cs typeface="Arial" pitchFamily="34" charset="0"/>
              </a:defRPr>
            </a:lvl1pPr>
          </a:lstStyle>
          <a:p>
            <a:r>
              <a:rPr lang="en-US" smtClean="0"/>
              <a:t>Click to edit Master title style</a:t>
            </a:r>
            <a:endParaRPr lang="en-US" dirty="0"/>
          </a:p>
        </p:txBody>
      </p:sp>
      <p:sp>
        <p:nvSpPr>
          <p:cNvPr id="37891" name="Rectangle 2051"/>
          <p:cNvSpPr>
            <a:spLocks noGrp="1" noChangeArrowheads="1"/>
          </p:cNvSpPr>
          <p:nvPr>
            <p:ph type="subTitle" idx="1"/>
          </p:nvPr>
        </p:nvSpPr>
        <p:spPr>
          <a:xfrm>
            <a:off x="1219200" y="4419600"/>
            <a:ext cx="6400800" cy="914400"/>
          </a:xfrm>
        </p:spPr>
        <p:txBody>
          <a:bodyPr/>
          <a:lstStyle>
            <a:lvl1pPr marL="0" indent="0" algn="ctr">
              <a:buFontTx/>
              <a:buNone/>
              <a:defRPr sz="2400">
                <a:latin typeface="Arial" pitchFamily="34" charset="0"/>
                <a:cs typeface="Arial" pitchFamily="34" charset="0"/>
              </a:defRPr>
            </a:lvl1pPr>
          </a:lstStyle>
          <a:p>
            <a:r>
              <a:rPr lang="en-US" smtClean="0"/>
              <a:t>Click to edit Master subtitle style</a:t>
            </a:r>
            <a:endParaRPr lang="en-US" dirty="0"/>
          </a:p>
        </p:txBody>
      </p:sp>
      <p:sp>
        <p:nvSpPr>
          <p:cNvPr id="8" name="Rectangle 2064"/>
          <p:cNvSpPr>
            <a:spLocks noGrp="1" noChangeArrowheads="1"/>
          </p:cNvSpPr>
          <p:nvPr>
            <p:ph type="dt" sz="half" idx="10"/>
          </p:nvPr>
        </p:nvSpPr>
        <p:spPr/>
        <p:txBody>
          <a:bodyPr/>
          <a:lstStyle>
            <a:lvl1pPr>
              <a:defRPr b="0" smtClean="0">
                <a:latin typeface="Arial" pitchFamily="34" charset="0"/>
                <a:cs typeface="Arial" pitchFamily="34" charset="0"/>
              </a:defRPr>
            </a:lvl1pPr>
          </a:lstStyle>
          <a:p>
            <a:pPr>
              <a:defRPr/>
            </a:pPr>
            <a:r>
              <a:rPr lang="en-US" smtClean="0">
                <a:solidFill>
                  <a:srgbClr val="FFFFFF"/>
                </a:solidFill>
              </a:rPr>
              <a:t>May 30-31, 2012</a:t>
            </a:r>
            <a:endParaRPr lang="en-US" dirty="0">
              <a:solidFill>
                <a:srgbClr val="FFFFFF"/>
              </a:solidFill>
            </a:endParaRPr>
          </a:p>
        </p:txBody>
      </p:sp>
      <p:sp>
        <p:nvSpPr>
          <p:cNvPr id="9" name="Rectangle 2065"/>
          <p:cNvSpPr>
            <a:spLocks noGrp="1" noChangeArrowheads="1"/>
          </p:cNvSpPr>
          <p:nvPr>
            <p:ph type="ftr" sz="quarter" idx="11"/>
          </p:nvPr>
        </p:nvSpPr>
        <p:spPr/>
        <p:txBody>
          <a:bodyPr/>
          <a:lstStyle>
            <a:lvl1pPr>
              <a:defRPr b="0" smtClean="0">
                <a:latin typeface="Arial" pitchFamily="34" charset="0"/>
                <a:cs typeface="Arial" pitchFamily="34" charset="0"/>
              </a:defRPr>
            </a:lvl1pPr>
          </a:lstStyle>
          <a:p>
            <a:pPr>
              <a:defRPr/>
            </a:pPr>
            <a:r>
              <a:rPr lang="en-US" smtClean="0">
                <a:solidFill>
                  <a:srgbClr val="FFFFFF"/>
                </a:solidFill>
              </a:rPr>
              <a:t>HDF5 Workshop at PSI</a:t>
            </a:r>
            <a:endParaRPr lang="en-US">
              <a:solidFill>
                <a:srgbClr val="FFFFFF"/>
              </a:solidFill>
            </a:endParaRPr>
          </a:p>
        </p:txBody>
      </p:sp>
      <p:sp>
        <p:nvSpPr>
          <p:cNvPr id="10" name="Rectangle 2066"/>
          <p:cNvSpPr>
            <a:spLocks noGrp="1" noChangeArrowheads="1"/>
          </p:cNvSpPr>
          <p:nvPr>
            <p:ph type="sldNum" sz="quarter" idx="12"/>
          </p:nvPr>
        </p:nvSpPr>
        <p:spPr/>
        <p:txBody>
          <a:bodyPr/>
          <a:lstStyle>
            <a:lvl1pPr>
              <a:defRPr/>
            </a:lvl1pPr>
          </a:lstStyle>
          <a:p>
            <a:fld id="{854D0054-DEBC-4BC7-AB51-B07CBC93C6B2}"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344394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53"/>
          <p:cNvSpPr>
            <a:spLocks noGrp="1" noChangeArrowheads="1"/>
          </p:cNvSpPr>
          <p:nvPr>
            <p:ph type="dt" sz="half" idx="10"/>
          </p:nvPr>
        </p:nvSpPr>
        <p:spPr>
          <a:ln/>
        </p:spPr>
        <p:txBody>
          <a:bodyPr/>
          <a:lstStyle>
            <a:lvl1pPr>
              <a:defRPr/>
            </a:lvl1pPr>
          </a:lstStyle>
          <a:p>
            <a:pPr>
              <a:defRPr/>
            </a:pPr>
            <a:r>
              <a:rPr lang="en-US" smtClean="0">
                <a:solidFill>
                  <a:srgbClr val="FFFFFF"/>
                </a:solidFill>
              </a:rPr>
              <a:t>May 30-31, 2012</a:t>
            </a:r>
            <a:endParaRPr lang="en-US" dirty="0">
              <a:solidFill>
                <a:srgbClr val="FFFFFF"/>
              </a:solidFill>
            </a:endParaRPr>
          </a:p>
        </p:txBody>
      </p:sp>
      <p:sp>
        <p:nvSpPr>
          <p:cNvPr id="5" name="Rectangle 1054"/>
          <p:cNvSpPr>
            <a:spLocks noGrp="1" noChangeArrowheads="1"/>
          </p:cNvSpPr>
          <p:nvPr>
            <p:ph type="ftr" sz="quarter" idx="11"/>
          </p:nvPr>
        </p:nvSpPr>
        <p:spPr>
          <a:ln/>
        </p:spPr>
        <p:txBody>
          <a:bodyPr/>
          <a:lstStyle>
            <a:lvl1pPr>
              <a:defRPr/>
            </a:lvl1pPr>
          </a:lstStyle>
          <a:p>
            <a:pPr>
              <a:defRPr/>
            </a:pPr>
            <a:r>
              <a:rPr lang="en-US" smtClean="0">
                <a:solidFill>
                  <a:srgbClr val="FFFFFF"/>
                </a:solidFill>
              </a:rPr>
              <a:t>HDF5 Workshop at PSI</a:t>
            </a:r>
            <a:endParaRPr lang="en-US">
              <a:solidFill>
                <a:srgbClr val="FFFFFF"/>
              </a:solidFill>
            </a:endParaRPr>
          </a:p>
        </p:txBody>
      </p:sp>
      <p:sp>
        <p:nvSpPr>
          <p:cNvPr id="6" name="Rectangle 1055"/>
          <p:cNvSpPr>
            <a:spLocks noGrp="1" noChangeArrowheads="1"/>
          </p:cNvSpPr>
          <p:nvPr>
            <p:ph type="sldNum" sz="quarter" idx="12"/>
          </p:nvPr>
        </p:nvSpPr>
        <p:spPr>
          <a:ln/>
        </p:spPr>
        <p:txBody>
          <a:bodyPr/>
          <a:lstStyle>
            <a:lvl1pPr>
              <a:defRPr/>
            </a:lvl1pPr>
          </a:lstStyle>
          <a:p>
            <a:fld id="{B267948B-92F7-46C0-825B-24D3672FC8D3}"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94833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152400"/>
            <a:ext cx="211455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152400"/>
            <a:ext cx="619125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53"/>
          <p:cNvSpPr>
            <a:spLocks noGrp="1" noChangeArrowheads="1"/>
          </p:cNvSpPr>
          <p:nvPr>
            <p:ph type="dt" sz="half" idx="10"/>
          </p:nvPr>
        </p:nvSpPr>
        <p:spPr>
          <a:ln/>
        </p:spPr>
        <p:txBody>
          <a:bodyPr/>
          <a:lstStyle>
            <a:lvl1pPr>
              <a:defRPr/>
            </a:lvl1pPr>
          </a:lstStyle>
          <a:p>
            <a:pPr>
              <a:defRPr/>
            </a:pPr>
            <a:r>
              <a:rPr lang="en-US" smtClean="0">
                <a:solidFill>
                  <a:srgbClr val="FFFFFF"/>
                </a:solidFill>
              </a:rPr>
              <a:t>May 30-31, 2012</a:t>
            </a:r>
            <a:endParaRPr lang="en-US" dirty="0">
              <a:solidFill>
                <a:srgbClr val="FFFFFF"/>
              </a:solidFill>
            </a:endParaRPr>
          </a:p>
        </p:txBody>
      </p:sp>
      <p:sp>
        <p:nvSpPr>
          <p:cNvPr id="5" name="Rectangle 1054"/>
          <p:cNvSpPr>
            <a:spLocks noGrp="1" noChangeArrowheads="1"/>
          </p:cNvSpPr>
          <p:nvPr>
            <p:ph type="ftr" sz="quarter" idx="11"/>
          </p:nvPr>
        </p:nvSpPr>
        <p:spPr>
          <a:ln/>
        </p:spPr>
        <p:txBody>
          <a:bodyPr/>
          <a:lstStyle>
            <a:lvl1pPr>
              <a:defRPr/>
            </a:lvl1pPr>
          </a:lstStyle>
          <a:p>
            <a:pPr>
              <a:defRPr/>
            </a:pPr>
            <a:r>
              <a:rPr lang="en-US" smtClean="0">
                <a:solidFill>
                  <a:srgbClr val="FFFFFF"/>
                </a:solidFill>
              </a:rPr>
              <a:t>HDF5 Workshop at PSI</a:t>
            </a:r>
            <a:endParaRPr lang="en-US">
              <a:solidFill>
                <a:srgbClr val="FFFFFF"/>
              </a:solidFill>
            </a:endParaRPr>
          </a:p>
        </p:txBody>
      </p:sp>
      <p:sp>
        <p:nvSpPr>
          <p:cNvPr id="6" name="Rectangle 1055"/>
          <p:cNvSpPr>
            <a:spLocks noGrp="1" noChangeArrowheads="1"/>
          </p:cNvSpPr>
          <p:nvPr>
            <p:ph type="sldNum" sz="quarter" idx="12"/>
          </p:nvPr>
        </p:nvSpPr>
        <p:spPr>
          <a:ln/>
        </p:spPr>
        <p:txBody>
          <a:bodyPr/>
          <a:lstStyle>
            <a:lvl1pPr>
              <a:defRPr/>
            </a:lvl1pPr>
          </a:lstStyle>
          <a:p>
            <a:fld id="{2958623D-0FA2-4457-A4E7-CA0E22B1CE5A}"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2963079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0104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990600"/>
            <a:ext cx="84582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81000" y="3810000"/>
            <a:ext cx="84582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53"/>
          <p:cNvSpPr>
            <a:spLocks noGrp="1" noChangeArrowheads="1"/>
          </p:cNvSpPr>
          <p:nvPr>
            <p:ph type="dt" sz="half" idx="10"/>
          </p:nvPr>
        </p:nvSpPr>
        <p:spPr>
          <a:ln/>
        </p:spPr>
        <p:txBody>
          <a:bodyPr/>
          <a:lstStyle>
            <a:lvl1pPr>
              <a:defRPr/>
            </a:lvl1pPr>
          </a:lstStyle>
          <a:p>
            <a:pPr>
              <a:defRPr/>
            </a:pPr>
            <a:r>
              <a:rPr lang="en-US" smtClean="0">
                <a:solidFill>
                  <a:srgbClr val="FFFFFF"/>
                </a:solidFill>
              </a:rPr>
              <a:t>May 30-31, 2012</a:t>
            </a:r>
            <a:endParaRPr lang="en-US" dirty="0">
              <a:solidFill>
                <a:srgbClr val="FFFFFF"/>
              </a:solidFill>
            </a:endParaRPr>
          </a:p>
        </p:txBody>
      </p:sp>
      <p:sp>
        <p:nvSpPr>
          <p:cNvPr id="6" name="Rectangle 1054"/>
          <p:cNvSpPr>
            <a:spLocks noGrp="1" noChangeArrowheads="1"/>
          </p:cNvSpPr>
          <p:nvPr>
            <p:ph type="ftr" sz="quarter" idx="11"/>
          </p:nvPr>
        </p:nvSpPr>
        <p:spPr>
          <a:ln/>
        </p:spPr>
        <p:txBody>
          <a:bodyPr/>
          <a:lstStyle>
            <a:lvl1pPr>
              <a:defRPr/>
            </a:lvl1pPr>
          </a:lstStyle>
          <a:p>
            <a:pPr>
              <a:defRPr/>
            </a:pPr>
            <a:r>
              <a:rPr lang="en-US" smtClean="0">
                <a:solidFill>
                  <a:srgbClr val="FFFFFF"/>
                </a:solidFill>
              </a:rPr>
              <a:t>HDF5 Workshop at PSI</a:t>
            </a:r>
            <a:endParaRPr lang="en-US">
              <a:solidFill>
                <a:srgbClr val="FFFFFF"/>
              </a:solidFill>
            </a:endParaRPr>
          </a:p>
        </p:txBody>
      </p:sp>
      <p:sp>
        <p:nvSpPr>
          <p:cNvPr id="7" name="Rectangle 1055"/>
          <p:cNvSpPr>
            <a:spLocks noGrp="1" noChangeArrowheads="1"/>
          </p:cNvSpPr>
          <p:nvPr>
            <p:ph type="sldNum" sz="quarter" idx="12"/>
          </p:nvPr>
        </p:nvSpPr>
        <p:spPr>
          <a:ln/>
        </p:spPr>
        <p:txBody>
          <a:bodyPr/>
          <a:lstStyle>
            <a:lvl1pPr>
              <a:defRPr/>
            </a:lvl1pPr>
          </a:lstStyle>
          <a:p>
            <a:fld id="{024A9CEC-B065-4A1C-B575-9A98871540EE}"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0281820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90600" y="2819400"/>
            <a:ext cx="7010400" cy="533400"/>
          </a:xfrm>
        </p:spPr>
        <p:txBody>
          <a:bodyPr anchor="ctr"/>
          <a:lstStyle>
            <a:lvl1pPr>
              <a:defRPr sz="3600" b="1"/>
            </a:lvl1pPr>
          </a:lstStyle>
          <a:p>
            <a:r>
              <a:rPr lang="en-US" smtClean="0"/>
              <a:t>Click to edit Master title style</a:t>
            </a:r>
            <a:endParaRPr lang="en-US" dirty="0"/>
          </a:p>
        </p:txBody>
      </p:sp>
      <p:sp>
        <p:nvSpPr>
          <p:cNvPr id="3" name="Date Placeholder 2"/>
          <p:cNvSpPr>
            <a:spLocks noGrp="1"/>
          </p:cNvSpPr>
          <p:nvPr>
            <p:ph type="dt" sz="half" idx="10"/>
          </p:nvPr>
        </p:nvSpPr>
        <p:spPr>
          <a:xfrm>
            <a:off x="304800" y="6629400"/>
            <a:ext cx="1676400" cy="228600"/>
          </a:xfrm>
        </p:spPr>
        <p:txBody>
          <a:bodyPr/>
          <a:lstStyle/>
          <a:p>
            <a:r>
              <a:rPr lang="en-US" smtClean="0">
                <a:solidFill>
                  <a:srgbClr val="FFFFFF"/>
                </a:solidFill>
              </a:rPr>
              <a:t>May 30-31, 2012</a:t>
            </a:r>
            <a:endParaRPr lang="en-US" dirty="0">
              <a:solidFill>
                <a:srgbClr val="FFFFFF"/>
              </a:solidFill>
            </a:endParaRPr>
          </a:p>
        </p:txBody>
      </p:sp>
      <p:sp>
        <p:nvSpPr>
          <p:cNvPr id="4" name="Footer Placeholder 3"/>
          <p:cNvSpPr>
            <a:spLocks noGrp="1"/>
          </p:cNvSpPr>
          <p:nvPr>
            <p:ph type="ftr" sz="quarter" idx="11"/>
          </p:nvPr>
        </p:nvSpPr>
        <p:spPr/>
        <p:txBody>
          <a:bodyPr/>
          <a:lstStyle/>
          <a:p>
            <a:r>
              <a:rPr lang="en-US" smtClean="0">
                <a:solidFill>
                  <a:srgbClr val="FFFFFF"/>
                </a:solidFill>
              </a:rPr>
              <a:t>HDF5 Workshop at PSI</a:t>
            </a:r>
            <a:endParaRPr lang="en-US" dirty="0">
              <a:solidFill>
                <a:srgbClr val="FFFFFF"/>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66990693-FCA4-456D-B0D1-1E6BC96D0376}"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185253389"/>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3200"/>
            <a:ext cx="7010400" cy="533400"/>
          </a:xfrm>
        </p:spPr>
        <p:txBody>
          <a:bodyPr/>
          <a:lstStyle>
            <a:lvl1pPr>
              <a:defRPr b="1"/>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pPr>
              <a:defRPr/>
            </a:pPr>
            <a:r>
              <a:rPr lang="en-US" smtClean="0">
                <a:solidFill>
                  <a:srgbClr val="FFFFFF"/>
                </a:solidFill>
              </a:rPr>
              <a:t>May 30-31, 2012</a:t>
            </a:r>
            <a:endParaRPr lang="en-US" dirty="0">
              <a:solidFill>
                <a:srgbClr val="FFFFFF"/>
              </a:solidFill>
            </a:endParaRPr>
          </a:p>
        </p:txBody>
      </p:sp>
      <p:sp>
        <p:nvSpPr>
          <p:cNvPr id="4" name="Footer Placeholder 3"/>
          <p:cNvSpPr>
            <a:spLocks noGrp="1"/>
          </p:cNvSpPr>
          <p:nvPr>
            <p:ph type="ftr" sz="quarter" idx="11"/>
          </p:nvPr>
        </p:nvSpPr>
        <p:spPr/>
        <p:txBody>
          <a:bodyPr/>
          <a:lstStyle/>
          <a:p>
            <a:pPr>
              <a:defRPr/>
            </a:pPr>
            <a:r>
              <a:rPr lang="en-US" smtClean="0">
                <a:solidFill>
                  <a:srgbClr val="FFFFFF"/>
                </a:solidFill>
              </a:rPr>
              <a:t>HDF5 Workshop at PSI</a:t>
            </a:r>
            <a:endParaRPr lang="en-US">
              <a:solidFill>
                <a:srgbClr val="FFFFFF"/>
              </a:solidFill>
            </a:endParaRPr>
          </a:p>
        </p:txBody>
      </p:sp>
      <p:sp>
        <p:nvSpPr>
          <p:cNvPr id="5" name="Slide Number Placeholder 4"/>
          <p:cNvSpPr>
            <a:spLocks noGrp="1"/>
          </p:cNvSpPr>
          <p:nvPr>
            <p:ph type="sldNum" sz="quarter" idx="12"/>
          </p:nvPr>
        </p:nvSpPr>
        <p:spPr/>
        <p:txBody>
          <a:bodyPr/>
          <a:lstStyle/>
          <a:p>
            <a:fld id="{AED57B00-2272-4B28-88BE-3425C01440B6}"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305510855"/>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a:prstGeom prst="rect">
            <a:avLst/>
          </a:prstGeom>
        </p:spPr>
        <p:txBody>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solidFill>
                  <a:srgbClr val="FFFFFF"/>
                </a:solidFill>
              </a:rPr>
              <a:t>May 30-31, 2012</a:t>
            </a:r>
            <a:endParaRPr lang="en-US" dirty="0">
              <a:solidFill>
                <a:srgbClr val="FFFFFF"/>
              </a:solidFill>
            </a:endParaRPr>
          </a:p>
        </p:txBody>
      </p:sp>
      <p:sp>
        <p:nvSpPr>
          <p:cNvPr id="5" name="Slide Number Placeholder 4"/>
          <p:cNvSpPr>
            <a:spLocks noGrp="1"/>
          </p:cNvSpPr>
          <p:nvPr>
            <p:ph type="sldNum" sz="quarter" idx="11"/>
          </p:nvPr>
        </p:nvSpPr>
        <p:spPr/>
        <p:txBody>
          <a:bodyPr/>
          <a:lstStyle>
            <a:lvl1pPr>
              <a:defRPr>
                <a:solidFill>
                  <a:schemeClr val="tx1"/>
                </a:solidFill>
              </a:defRPr>
            </a:lvl1pPr>
          </a:lstStyle>
          <a:p>
            <a:fld id="{66990693-FCA4-456D-B0D1-1E6BC96D0376}" type="slidenum">
              <a:rPr lang="en-US" smtClean="0">
                <a:solidFill>
                  <a:srgbClr val="000000"/>
                </a:solidFill>
              </a:rPr>
              <a:pPr/>
              <a:t>‹#›</a:t>
            </a:fld>
            <a:endParaRPr lang="en-US">
              <a:solidFill>
                <a:srgbClr val="000000"/>
              </a:solidFill>
            </a:endParaRPr>
          </a:p>
        </p:txBody>
      </p:sp>
      <p:sp>
        <p:nvSpPr>
          <p:cNvPr id="6" name="Footer Placeholder 5"/>
          <p:cNvSpPr>
            <a:spLocks noGrp="1"/>
          </p:cNvSpPr>
          <p:nvPr>
            <p:ph type="ftr" sz="quarter" idx="12"/>
          </p:nvPr>
        </p:nvSpPr>
        <p:spPr/>
        <p:txBody>
          <a:bodyPr/>
          <a:lstStyle/>
          <a:p>
            <a:r>
              <a:rPr lang="en-US" smtClean="0">
                <a:solidFill>
                  <a:srgbClr val="FFFFFF"/>
                </a:solidFill>
              </a:rPr>
              <a:t>HDF5 Workshop at PSI</a:t>
            </a:r>
            <a:endParaRPr lang="en-US" dirty="0">
              <a:solidFill>
                <a:srgbClr val="FFFFFF"/>
              </a:solidFill>
            </a:endParaRPr>
          </a:p>
        </p:txBody>
      </p:sp>
    </p:spTree>
    <p:extLst>
      <p:ext uri="{BB962C8B-B14F-4D97-AF65-F5344CB8AC3E}">
        <p14:creationId xmlns:p14="http://schemas.microsoft.com/office/powerpoint/2010/main" val="3942761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2081" descr="hdf 7ppt"/>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0350" cy="683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2050"/>
          <p:cNvSpPr>
            <a:spLocks noGrp="1" noChangeArrowheads="1"/>
          </p:cNvSpPr>
          <p:nvPr>
            <p:ph type="ctrTitle"/>
          </p:nvPr>
        </p:nvSpPr>
        <p:spPr>
          <a:xfrm>
            <a:off x="685800" y="2209800"/>
            <a:ext cx="7772400" cy="2057400"/>
          </a:xfrm>
        </p:spPr>
        <p:txBody>
          <a:bodyPr anchor="t"/>
          <a:lstStyle>
            <a:lvl1pPr algn="ctr">
              <a:defRPr sz="4800"/>
            </a:lvl1pPr>
          </a:lstStyle>
          <a:p>
            <a:r>
              <a:rPr lang="en-US" smtClean="0"/>
              <a:t>Click to edit Master title style</a:t>
            </a:r>
            <a:endParaRPr lang="en-US"/>
          </a:p>
        </p:txBody>
      </p:sp>
      <p:sp>
        <p:nvSpPr>
          <p:cNvPr id="37891" name="Rectangle 2051"/>
          <p:cNvSpPr>
            <a:spLocks noGrp="1" noChangeArrowheads="1"/>
          </p:cNvSpPr>
          <p:nvPr>
            <p:ph type="subTitle" idx="1"/>
          </p:nvPr>
        </p:nvSpPr>
        <p:spPr>
          <a:xfrm>
            <a:off x="1219200" y="4419600"/>
            <a:ext cx="6400800" cy="914400"/>
          </a:xfrm>
        </p:spPr>
        <p:txBody>
          <a:bodyPr/>
          <a:lstStyle>
            <a:lvl1pPr marL="0" indent="0" algn="ctr">
              <a:buFontTx/>
              <a:buNone/>
              <a:defRPr sz="2400"/>
            </a:lvl1pPr>
          </a:lstStyle>
          <a:p>
            <a:r>
              <a:rPr lang="en-US" smtClean="0"/>
              <a:t>Click to edit Master subtitle style</a:t>
            </a:r>
            <a:endParaRPr lang="en-US"/>
          </a:p>
        </p:txBody>
      </p:sp>
      <p:sp>
        <p:nvSpPr>
          <p:cNvPr id="5" name="Rectangle 2064"/>
          <p:cNvSpPr>
            <a:spLocks noGrp="1" noChangeArrowheads="1"/>
          </p:cNvSpPr>
          <p:nvPr>
            <p:ph type="dt" sz="half" idx="10"/>
          </p:nvPr>
        </p:nvSpPr>
        <p:spPr>
          <a:xfrm>
            <a:off x="457200" y="6553200"/>
            <a:ext cx="1828800" cy="228600"/>
          </a:xfrm>
        </p:spPr>
        <p:txBody>
          <a:bodyPr/>
          <a:lstStyle>
            <a:lvl1pPr>
              <a:defRPr b="1">
                <a:latin typeface="+mn-lt"/>
              </a:defRPr>
            </a:lvl1pPr>
          </a:lstStyle>
          <a:p>
            <a:pPr>
              <a:defRPr/>
            </a:pPr>
            <a:r>
              <a:rPr lang="en-US" smtClean="0"/>
              <a:t>May 30-31, 2012</a:t>
            </a:r>
            <a:endParaRPr lang="en-US"/>
          </a:p>
        </p:txBody>
      </p:sp>
      <p:sp>
        <p:nvSpPr>
          <p:cNvPr id="6" name="Rectangle 2065"/>
          <p:cNvSpPr>
            <a:spLocks noGrp="1" noChangeArrowheads="1"/>
          </p:cNvSpPr>
          <p:nvPr>
            <p:ph type="ftr" sz="quarter" idx="11"/>
          </p:nvPr>
        </p:nvSpPr>
        <p:spPr>
          <a:xfrm>
            <a:off x="2514600" y="6553200"/>
            <a:ext cx="4114800" cy="228600"/>
          </a:xfrm>
        </p:spPr>
        <p:txBody>
          <a:bodyPr/>
          <a:lstStyle>
            <a:lvl1pPr>
              <a:defRPr b="1">
                <a:latin typeface="+mn-lt"/>
              </a:defRPr>
            </a:lvl1pPr>
          </a:lstStyle>
          <a:p>
            <a:pPr>
              <a:defRPr/>
            </a:pPr>
            <a:r>
              <a:rPr lang="en-US" smtClean="0"/>
              <a:t>HDF5 Workshop at PSI</a:t>
            </a:r>
            <a:endParaRPr lang="en-US" dirty="0"/>
          </a:p>
        </p:txBody>
      </p:sp>
      <p:sp>
        <p:nvSpPr>
          <p:cNvPr id="7" name="Rectangle 2066"/>
          <p:cNvSpPr>
            <a:spLocks noGrp="1" noChangeArrowheads="1"/>
          </p:cNvSpPr>
          <p:nvPr>
            <p:ph type="sldNum" sz="quarter" idx="12"/>
          </p:nvPr>
        </p:nvSpPr>
        <p:spPr>
          <a:xfrm>
            <a:off x="6781800" y="6553200"/>
            <a:ext cx="762000" cy="228600"/>
          </a:xfrm>
        </p:spPr>
        <p:txBody>
          <a:bodyPr/>
          <a:lstStyle>
            <a:lvl1pPr>
              <a:defRPr b="1">
                <a:latin typeface="+mn-lt"/>
              </a:defRPr>
            </a:lvl1pPr>
          </a:lstStyle>
          <a:p>
            <a:pPr>
              <a:defRPr/>
            </a:pPr>
            <a:fld id="{5A3AD11C-B4D8-4D3F-B349-5D890DBDE0CC}" type="slidenum">
              <a:rPr lang="en-US" smtClean="0"/>
              <a:pPr>
                <a:defRPr/>
              </a:pPr>
              <a:t>‹#›</a:t>
            </a:fld>
            <a:endParaRPr lang="en-US"/>
          </a:p>
        </p:txBody>
      </p:sp>
    </p:spTree>
    <p:extLst>
      <p:ext uri="{BB962C8B-B14F-4D97-AF65-F5344CB8AC3E}">
        <p14:creationId xmlns:p14="http://schemas.microsoft.com/office/powerpoint/2010/main" val="1603593761"/>
      </p:ext>
    </p:extLst>
  </p:cSld>
  <p:clrMapOvr>
    <a:masterClrMapping/>
  </p:clrMapOvr>
  <p:transition xmlns:p14="http://schemas.microsoft.com/office/powerpoint/2010/main" spd="med">
    <p:wipe di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sz="1200" b="1">
                <a:solidFill>
                  <a:schemeClr val="bg1">
                    <a:lumMod val="50000"/>
                  </a:schemeClr>
                </a:solidFill>
                <a:latin typeface="+mn-lt"/>
              </a:defRPr>
            </a:lvl1pPr>
          </a:lstStyle>
          <a:p>
            <a:pPr>
              <a:defRPr/>
            </a:pPr>
            <a:r>
              <a:rPr lang="en-US" smtClean="0"/>
              <a:t>May 30-31, 2012</a:t>
            </a:r>
            <a:endParaRPr lang="en-US"/>
          </a:p>
        </p:txBody>
      </p:sp>
      <p:sp>
        <p:nvSpPr>
          <p:cNvPr id="5" name="Slide Number Placeholder 10"/>
          <p:cNvSpPr>
            <a:spLocks noGrp="1"/>
          </p:cNvSpPr>
          <p:nvPr>
            <p:ph type="sldNum" sz="quarter" idx="11"/>
          </p:nvPr>
        </p:nvSpPr>
        <p:spPr/>
        <p:txBody>
          <a:bodyPr/>
          <a:lstStyle>
            <a:lvl1pPr>
              <a:defRPr sz="1200" b="1">
                <a:solidFill>
                  <a:schemeClr val="bg1">
                    <a:lumMod val="50000"/>
                  </a:schemeClr>
                </a:solidFill>
                <a:latin typeface="+mn-lt"/>
              </a:defRPr>
            </a:lvl1pPr>
          </a:lstStyle>
          <a:p>
            <a:pPr>
              <a:defRPr/>
            </a:pPr>
            <a:fld id="{3287ABA3-A1A1-4707-AFAF-690E37C77528}" type="slidenum">
              <a:rPr lang="en-US" smtClean="0"/>
              <a:pPr>
                <a:defRPr/>
              </a:pPr>
              <a:t>‹#›</a:t>
            </a:fld>
            <a:endParaRPr lang="en-US"/>
          </a:p>
        </p:txBody>
      </p:sp>
      <p:sp>
        <p:nvSpPr>
          <p:cNvPr id="6" name="Footer Placeholder 11"/>
          <p:cNvSpPr>
            <a:spLocks noGrp="1"/>
          </p:cNvSpPr>
          <p:nvPr>
            <p:ph type="ftr" sz="quarter" idx="12"/>
          </p:nvPr>
        </p:nvSpPr>
        <p:spPr/>
        <p:txBody>
          <a:bodyPr/>
          <a:lstStyle>
            <a:lvl1pPr>
              <a:defRPr sz="1200" b="1">
                <a:solidFill>
                  <a:schemeClr val="bg1">
                    <a:lumMod val="50000"/>
                  </a:schemeClr>
                </a:solidFill>
                <a:latin typeface="+mn-lt"/>
              </a:defRPr>
            </a:lvl1pPr>
          </a:lstStyle>
          <a:p>
            <a:pPr>
              <a:defRPr/>
            </a:pPr>
            <a:r>
              <a:rPr lang="en-US" smtClean="0"/>
              <a:t>HDF5 Workshop at PSI</a:t>
            </a:r>
            <a:endParaRPr lang="en-US" dirty="0"/>
          </a:p>
        </p:txBody>
      </p:sp>
    </p:spTree>
    <p:extLst>
      <p:ext uri="{BB962C8B-B14F-4D97-AF65-F5344CB8AC3E}">
        <p14:creationId xmlns:p14="http://schemas.microsoft.com/office/powerpoint/2010/main" val="4266721331"/>
      </p:ext>
    </p:extLst>
  </p:cSld>
  <p:clrMapOvr>
    <a:masterClrMapping/>
  </p:clrMapOvr>
  <p:transition xmlns:p14="http://schemas.microsoft.com/office/powerpoint/2010/main" spd="med">
    <p:wipe di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1676400"/>
            <a:ext cx="7772400" cy="1362075"/>
          </a:xfrm>
        </p:spPr>
        <p:txBody>
          <a:bodyPr anchor="t"/>
          <a:lstStyle>
            <a:lvl1pPr algn="ctr">
              <a:defRPr sz="48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8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a:defRPr sz="1200">
                <a:solidFill>
                  <a:schemeClr val="bg1">
                    <a:lumMod val="50000"/>
                  </a:schemeClr>
                </a:solidFill>
                <a:latin typeface="+mn-lt"/>
              </a:defRPr>
            </a:lvl1pPr>
          </a:lstStyle>
          <a:p>
            <a:pPr>
              <a:defRPr/>
            </a:pPr>
            <a:r>
              <a:rPr lang="en-US" smtClean="0"/>
              <a:t>May 30-31, 2012</a:t>
            </a:r>
            <a:endParaRPr lang="en-US"/>
          </a:p>
        </p:txBody>
      </p:sp>
      <p:sp>
        <p:nvSpPr>
          <p:cNvPr id="5" name="Rectangle 5"/>
          <p:cNvSpPr>
            <a:spLocks noGrp="1" noChangeArrowheads="1"/>
          </p:cNvSpPr>
          <p:nvPr>
            <p:ph type="ftr" sz="quarter" idx="11"/>
          </p:nvPr>
        </p:nvSpPr>
        <p:spPr/>
        <p:txBody>
          <a:bodyPr/>
          <a:lstStyle>
            <a:lvl1pPr>
              <a:defRPr sz="1200">
                <a:solidFill>
                  <a:schemeClr val="bg1">
                    <a:lumMod val="50000"/>
                  </a:schemeClr>
                </a:solidFill>
                <a:latin typeface="+mn-lt"/>
              </a:defRPr>
            </a:lvl1pPr>
          </a:lstStyle>
          <a:p>
            <a:pPr>
              <a:defRPr/>
            </a:pPr>
            <a:r>
              <a:rPr lang="en-US" smtClean="0"/>
              <a:t>HDF5 Workshop at PSI</a:t>
            </a:r>
            <a:endParaRPr lang="en-US"/>
          </a:p>
        </p:txBody>
      </p:sp>
      <p:sp>
        <p:nvSpPr>
          <p:cNvPr id="6" name="Rectangle 6"/>
          <p:cNvSpPr>
            <a:spLocks noGrp="1" noChangeArrowheads="1"/>
          </p:cNvSpPr>
          <p:nvPr>
            <p:ph type="sldNum" sz="quarter" idx="12"/>
          </p:nvPr>
        </p:nvSpPr>
        <p:spPr/>
        <p:txBody>
          <a:bodyPr/>
          <a:lstStyle>
            <a:lvl1pPr>
              <a:defRPr sz="1200">
                <a:solidFill>
                  <a:schemeClr val="bg1">
                    <a:lumMod val="50000"/>
                  </a:schemeClr>
                </a:solidFill>
                <a:latin typeface="+mn-lt"/>
              </a:defRPr>
            </a:lvl1pPr>
          </a:lstStyle>
          <a:p>
            <a:pPr>
              <a:defRPr/>
            </a:pPr>
            <a:fld id="{28FADFF9-2F2D-4D20-86DB-AD3DC4206D9A}" type="slidenum">
              <a:rPr lang="en-US" smtClean="0"/>
              <a:pPr>
                <a:defRPr/>
              </a:pPr>
              <a:t>‹#›</a:t>
            </a:fld>
            <a:endParaRPr lang="en-US"/>
          </a:p>
        </p:txBody>
      </p:sp>
    </p:spTree>
    <p:extLst>
      <p:ext uri="{BB962C8B-B14F-4D97-AF65-F5344CB8AC3E}">
        <p14:creationId xmlns:p14="http://schemas.microsoft.com/office/powerpoint/2010/main" val="2101261385"/>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295400"/>
            <a:ext cx="3886200" cy="4800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295400"/>
            <a:ext cx="3886200" cy="4800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kumimoji="1" lang="en-US" sz="1200" b="1" kern="1200">
                <a:solidFill>
                  <a:schemeClr val="bg1">
                    <a:lumMod val="50000"/>
                  </a:schemeClr>
                </a:solidFill>
                <a:latin typeface="+mn-lt"/>
                <a:ea typeface="+mn-ea"/>
                <a:cs typeface="+mn-cs"/>
              </a:defRPr>
            </a:lvl1pPr>
          </a:lstStyle>
          <a:p>
            <a:pPr>
              <a:defRPr/>
            </a:pPr>
            <a:r>
              <a:rPr lang="en-US" smtClean="0"/>
              <a:t>May 30-31, 2012</a:t>
            </a:r>
            <a:endParaRPr lang="en-US"/>
          </a:p>
        </p:txBody>
      </p:sp>
      <p:sp>
        <p:nvSpPr>
          <p:cNvPr id="6" name="Rectangle 5"/>
          <p:cNvSpPr>
            <a:spLocks noGrp="1" noChangeArrowheads="1"/>
          </p:cNvSpPr>
          <p:nvPr>
            <p:ph type="ftr" sz="quarter" idx="11"/>
          </p:nvPr>
        </p:nvSpPr>
        <p:spPr/>
        <p:txBody>
          <a:bodyPr/>
          <a:lstStyle>
            <a:lvl1pPr>
              <a:defRPr kumimoji="1" lang="en-US" sz="1200" b="1" kern="1200">
                <a:solidFill>
                  <a:schemeClr val="bg1">
                    <a:lumMod val="50000"/>
                  </a:schemeClr>
                </a:solidFill>
                <a:latin typeface="+mn-lt"/>
                <a:ea typeface="+mn-ea"/>
                <a:cs typeface="+mn-cs"/>
              </a:defRPr>
            </a:lvl1pPr>
          </a:lstStyle>
          <a:p>
            <a:pPr>
              <a:defRPr/>
            </a:pPr>
            <a:r>
              <a:rPr lang="en-US" smtClean="0"/>
              <a:t>HDF5 Workshop at PSI</a:t>
            </a:r>
            <a:endParaRPr lang="en-US"/>
          </a:p>
        </p:txBody>
      </p:sp>
      <p:sp>
        <p:nvSpPr>
          <p:cNvPr id="7" name="Rectangle 6"/>
          <p:cNvSpPr>
            <a:spLocks noGrp="1" noChangeArrowheads="1"/>
          </p:cNvSpPr>
          <p:nvPr>
            <p:ph type="sldNum" sz="quarter" idx="12"/>
          </p:nvPr>
        </p:nvSpPr>
        <p:spPr/>
        <p:txBody>
          <a:bodyPr/>
          <a:lstStyle>
            <a:lvl1pPr>
              <a:defRPr kumimoji="1" lang="en-US" sz="1200" b="1" kern="1200">
                <a:solidFill>
                  <a:schemeClr val="bg1">
                    <a:lumMod val="50000"/>
                  </a:schemeClr>
                </a:solidFill>
                <a:latin typeface="+mn-lt"/>
                <a:ea typeface="+mn-ea"/>
                <a:cs typeface="+mn-cs"/>
              </a:defRPr>
            </a:lvl1pPr>
          </a:lstStyle>
          <a:p>
            <a:pPr>
              <a:defRPr/>
            </a:pPr>
            <a:fld id="{B002BCC6-A6E9-4477-A97A-8C49FEE5DBAF}" type="slidenum">
              <a:rPr lang="en-US" smtClean="0"/>
              <a:pPr>
                <a:defRPr/>
              </a:pPr>
              <a:t>‹#›</a:t>
            </a:fld>
            <a:endParaRPr lang="en-US" dirty="0"/>
          </a:p>
        </p:txBody>
      </p:sp>
    </p:spTree>
    <p:extLst>
      <p:ext uri="{BB962C8B-B14F-4D97-AF65-F5344CB8AC3E}">
        <p14:creationId xmlns:p14="http://schemas.microsoft.com/office/powerpoint/2010/main" val="1418179828"/>
      </p:ext>
    </p:extLst>
  </p:cSld>
  <p:clrMapOvr>
    <a:masterClrMapping/>
  </p:clrMapOvr>
  <p:transition xmlns:p14="http://schemas.microsoft.com/office/powerpoint/2010/main" spd="med">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53"/>
          <p:cNvSpPr>
            <a:spLocks noGrp="1" noChangeArrowheads="1"/>
          </p:cNvSpPr>
          <p:nvPr>
            <p:ph type="dt" sz="half" idx="10"/>
          </p:nvPr>
        </p:nvSpPr>
        <p:spPr>
          <a:ln/>
        </p:spPr>
        <p:txBody>
          <a:bodyPr/>
          <a:lstStyle>
            <a:lvl1pPr>
              <a:defRPr/>
            </a:lvl1pPr>
          </a:lstStyle>
          <a:p>
            <a:pPr>
              <a:defRPr/>
            </a:pPr>
            <a:r>
              <a:rPr lang="en-US" smtClean="0">
                <a:solidFill>
                  <a:srgbClr val="FFFFFF"/>
                </a:solidFill>
              </a:rPr>
              <a:t>May 30-31, 2012</a:t>
            </a:r>
            <a:endParaRPr lang="en-US" dirty="0">
              <a:solidFill>
                <a:srgbClr val="FFFFFF"/>
              </a:solidFill>
            </a:endParaRPr>
          </a:p>
        </p:txBody>
      </p:sp>
      <p:sp>
        <p:nvSpPr>
          <p:cNvPr id="5" name="Rectangle 1054"/>
          <p:cNvSpPr>
            <a:spLocks noGrp="1" noChangeArrowheads="1"/>
          </p:cNvSpPr>
          <p:nvPr>
            <p:ph type="ftr" sz="quarter" idx="11"/>
          </p:nvPr>
        </p:nvSpPr>
        <p:spPr>
          <a:ln/>
        </p:spPr>
        <p:txBody>
          <a:bodyPr/>
          <a:lstStyle>
            <a:lvl1pPr>
              <a:defRPr/>
            </a:lvl1pPr>
          </a:lstStyle>
          <a:p>
            <a:pPr>
              <a:defRPr/>
            </a:pPr>
            <a:r>
              <a:rPr lang="en-US" smtClean="0">
                <a:solidFill>
                  <a:srgbClr val="FFFFFF"/>
                </a:solidFill>
              </a:rPr>
              <a:t>HDF5 Workshop at PSI</a:t>
            </a:r>
            <a:endParaRPr lang="en-US">
              <a:solidFill>
                <a:srgbClr val="FFFFFF"/>
              </a:solidFill>
            </a:endParaRPr>
          </a:p>
        </p:txBody>
      </p:sp>
      <p:sp>
        <p:nvSpPr>
          <p:cNvPr id="6" name="Rectangle 1055"/>
          <p:cNvSpPr>
            <a:spLocks noGrp="1" noChangeArrowheads="1"/>
          </p:cNvSpPr>
          <p:nvPr>
            <p:ph type="sldNum" sz="quarter" idx="12"/>
          </p:nvPr>
        </p:nvSpPr>
        <p:spPr>
          <a:ln/>
        </p:spPr>
        <p:txBody>
          <a:bodyPr/>
          <a:lstStyle>
            <a:lvl1pPr>
              <a:defRPr/>
            </a:lvl1pPr>
          </a:lstStyle>
          <a:p>
            <a:fld id="{A5E891D3-C79B-467C-9AA4-487CCCDFB73C}"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7002999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sz="1200">
                <a:solidFill>
                  <a:schemeClr val="bg1">
                    <a:lumMod val="50000"/>
                  </a:schemeClr>
                </a:solidFill>
                <a:latin typeface="+mn-lt"/>
              </a:defRPr>
            </a:lvl1pPr>
          </a:lstStyle>
          <a:p>
            <a:pPr>
              <a:defRPr/>
            </a:pPr>
            <a:r>
              <a:rPr lang="en-US" smtClean="0"/>
              <a:t>May 30-31, 2012</a:t>
            </a:r>
            <a:endParaRPr lang="en-US" dirty="0"/>
          </a:p>
        </p:txBody>
      </p:sp>
      <p:sp>
        <p:nvSpPr>
          <p:cNvPr id="4" name="Rectangle 5"/>
          <p:cNvSpPr>
            <a:spLocks noGrp="1" noChangeArrowheads="1"/>
          </p:cNvSpPr>
          <p:nvPr>
            <p:ph type="ftr" sz="quarter" idx="11"/>
          </p:nvPr>
        </p:nvSpPr>
        <p:spPr/>
        <p:txBody>
          <a:bodyPr/>
          <a:lstStyle>
            <a:lvl1pPr>
              <a:defRPr sz="1200">
                <a:solidFill>
                  <a:schemeClr val="bg1">
                    <a:lumMod val="50000"/>
                  </a:schemeClr>
                </a:solidFill>
                <a:latin typeface="+mn-lt"/>
              </a:defRPr>
            </a:lvl1pPr>
          </a:lstStyle>
          <a:p>
            <a:pPr>
              <a:defRPr/>
            </a:pPr>
            <a:r>
              <a:rPr lang="en-US" smtClean="0"/>
              <a:t>HDF5 Workshop at PSI</a:t>
            </a:r>
            <a:endParaRPr lang="en-US"/>
          </a:p>
        </p:txBody>
      </p:sp>
      <p:sp>
        <p:nvSpPr>
          <p:cNvPr id="5" name="Rectangle 6"/>
          <p:cNvSpPr>
            <a:spLocks noGrp="1" noChangeArrowheads="1"/>
          </p:cNvSpPr>
          <p:nvPr>
            <p:ph type="sldNum" sz="quarter" idx="12"/>
          </p:nvPr>
        </p:nvSpPr>
        <p:spPr/>
        <p:txBody>
          <a:bodyPr/>
          <a:lstStyle>
            <a:lvl1pPr>
              <a:defRPr sz="1200">
                <a:solidFill>
                  <a:schemeClr val="bg1">
                    <a:lumMod val="50000"/>
                  </a:schemeClr>
                </a:solidFill>
                <a:latin typeface="+mn-lt"/>
              </a:defRPr>
            </a:lvl1pPr>
          </a:lstStyle>
          <a:p>
            <a:pPr>
              <a:defRPr/>
            </a:pPr>
            <a:fld id="{ABDD25F5-1A27-497B-9B5D-3F1318B16379}" type="slidenum">
              <a:rPr lang="en-US" smtClean="0"/>
              <a:pPr>
                <a:defRPr/>
              </a:pPr>
              <a:t>‹#›</a:t>
            </a:fld>
            <a:endParaRPr lang="en-US"/>
          </a:p>
        </p:txBody>
      </p:sp>
    </p:spTree>
    <p:extLst>
      <p:ext uri="{BB962C8B-B14F-4D97-AF65-F5344CB8AC3E}">
        <p14:creationId xmlns:p14="http://schemas.microsoft.com/office/powerpoint/2010/main" val="1910323701"/>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lgn="l" rtl="0" fontAlgn="base">
              <a:spcBef>
                <a:spcPct val="0"/>
              </a:spcBef>
              <a:spcAft>
                <a:spcPct val="0"/>
              </a:spcAft>
              <a:defRPr kumimoji="1" lang="en-US" sz="1200" b="1" kern="1200">
                <a:solidFill>
                  <a:schemeClr val="bg1">
                    <a:lumMod val="50000"/>
                  </a:schemeClr>
                </a:solidFill>
                <a:latin typeface="+mn-lt"/>
                <a:ea typeface="+mn-ea"/>
                <a:cs typeface="+mn-cs"/>
              </a:defRPr>
            </a:lvl1pPr>
          </a:lstStyle>
          <a:p>
            <a:pPr>
              <a:defRPr/>
            </a:pPr>
            <a:r>
              <a:rPr lang="en-US" smtClean="0"/>
              <a:t>May 30-31, 2012</a:t>
            </a:r>
            <a:endParaRPr lang="en-US" dirty="0"/>
          </a:p>
        </p:txBody>
      </p:sp>
      <p:sp>
        <p:nvSpPr>
          <p:cNvPr id="3" name="Rectangle 5"/>
          <p:cNvSpPr>
            <a:spLocks noGrp="1" noChangeArrowheads="1"/>
          </p:cNvSpPr>
          <p:nvPr>
            <p:ph type="ftr" sz="quarter" idx="11"/>
          </p:nvPr>
        </p:nvSpPr>
        <p:spPr/>
        <p:txBody>
          <a:bodyPr/>
          <a:lstStyle>
            <a:lvl1pPr algn="l" rtl="0" fontAlgn="base">
              <a:spcBef>
                <a:spcPct val="0"/>
              </a:spcBef>
              <a:spcAft>
                <a:spcPct val="0"/>
              </a:spcAft>
              <a:defRPr kumimoji="1" lang="en-US" sz="1200" b="1" kern="1200">
                <a:solidFill>
                  <a:schemeClr val="bg1">
                    <a:lumMod val="50000"/>
                  </a:schemeClr>
                </a:solidFill>
                <a:latin typeface="+mn-lt"/>
                <a:ea typeface="+mn-ea"/>
                <a:cs typeface="+mn-cs"/>
              </a:defRPr>
            </a:lvl1pPr>
          </a:lstStyle>
          <a:p>
            <a:pPr>
              <a:defRPr/>
            </a:pPr>
            <a:r>
              <a:rPr lang="en-US" smtClean="0"/>
              <a:t>HDF5 Workshop at PSI</a:t>
            </a:r>
            <a:endParaRPr lang="en-US" dirty="0"/>
          </a:p>
        </p:txBody>
      </p:sp>
      <p:sp>
        <p:nvSpPr>
          <p:cNvPr id="4" name="Rectangle 6"/>
          <p:cNvSpPr>
            <a:spLocks noGrp="1" noChangeArrowheads="1"/>
          </p:cNvSpPr>
          <p:nvPr>
            <p:ph type="sldNum" sz="quarter" idx="12"/>
          </p:nvPr>
        </p:nvSpPr>
        <p:spPr/>
        <p:txBody>
          <a:bodyPr/>
          <a:lstStyle>
            <a:lvl1pPr>
              <a:defRPr kumimoji="1" lang="en-US" sz="1200" b="1" kern="1200">
                <a:solidFill>
                  <a:schemeClr val="bg1">
                    <a:lumMod val="50000"/>
                  </a:schemeClr>
                </a:solidFill>
                <a:latin typeface="+mn-lt"/>
                <a:ea typeface="+mn-ea"/>
                <a:cs typeface="+mn-cs"/>
              </a:defRPr>
            </a:lvl1pPr>
          </a:lstStyle>
          <a:p>
            <a:pPr>
              <a:defRPr/>
            </a:pPr>
            <a:fld id="{EECFA244-EDC7-4175-86F8-3DE121B61478}" type="slidenum">
              <a:rPr lang="en-US" smtClean="0"/>
              <a:pPr>
                <a:defRPr/>
              </a:pPr>
              <a:t>‹#›</a:t>
            </a:fld>
            <a:endParaRPr lang="en-US" dirty="0"/>
          </a:p>
        </p:txBody>
      </p:sp>
    </p:spTree>
    <p:extLst>
      <p:ext uri="{BB962C8B-B14F-4D97-AF65-F5344CB8AC3E}">
        <p14:creationId xmlns:p14="http://schemas.microsoft.com/office/powerpoint/2010/main" val="334914957"/>
      </p:ext>
    </p:extLst>
  </p:cSld>
  <p:clrMapOvr>
    <a:masterClrMapping/>
  </p:clrMapOvr>
  <p:transition xmlns:p14="http://schemas.microsoft.com/office/powerpoint/2010/main" spd="med">
    <p:wipe di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lgn="l" rtl="0" fontAlgn="base">
              <a:spcBef>
                <a:spcPct val="0"/>
              </a:spcBef>
              <a:spcAft>
                <a:spcPct val="0"/>
              </a:spcAft>
              <a:defRPr kumimoji="1" lang="en-US" sz="1200" b="1" kern="1200">
                <a:solidFill>
                  <a:schemeClr val="bg1">
                    <a:lumMod val="50000"/>
                  </a:schemeClr>
                </a:solidFill>
                <a:latin typeface="+mn-lt"/>
                <a:ea typeface="+mn-ea"/>
                <a:cs typeface="+mn-cs"/>
              </a:defRPr>
            </a:lvl1pPr>
          </a:lstStyle>
          <a:p>
            <a:pPr>
              <a:defRPr/>
            </a:pPr>
            <a:r>
              <a:rPr lang="en-US" smtClean="0"/>
              <a:t>May 30-31, 2012</a:t>
            </a:r>
            <a:endParaRPr lang="en-US" dirty="0"/>
          </a:p>
        </p:txBody>
      </p:sp>
      <p:sp>
        <p:nvSpPr>
          <p:cNvPr id="6" name="Rectangle 5"/>
          <p:cNvSpPr>
            <a:spLocks noGrp="1" noChangeArrowheads="1"/>
          </p:cNvSpPr>
          <p:nvPr>
            <p:ph type="ftr" sz="quarter" idx="11"/>
          </p:nvPr>
        </p:nvSpPr>
        <p:spPr/>
        <p:txBody>
          <a:bodyPr/>
          <a:lstStyle>
            <a:lvl1pPr algn="l" rtl="0" fontAlgn="base">
              <a:spcBef>
                <a:spcPct val="0"/>
              </a:spcBef>
              <a:spcAft>
                <a:spcPct val="0"/>
              </a:spcAft>
              <a:defRPr kumimoji="1" lang="en-US" sz="1200" b="1" kern="1200">
                <a:solidFill>
                  <a:schemeClr val="bg1">
                    <a:lumMod val="50000"/>
                  </a:schemeClr>
                </a:solidFill>
                <a:latin typeface="+mn-lt"/>
                <a:ea typeface="+mn-ea"/>
                <a:cs typeface="+mn-cs"/>
              </a:defRPr>
            </a:lvl1pPr>
          </a:lstStyle>
          <a:p>
            <a:pPr>
              <a:defRPr/>
            </a:pPr>
            <a:r>
              <a:rPr lang="en-US" smtClean="0"/>
              <a:t>HDF5 Workshop at PSI</a:t>
            </a:r>
            <a:endParaRPr lang="en-US" dirty="0"/>
          </a:p>
        </p:txBody>
      </p:sp>
      <p:sp>
        <p:nvSpPr>
          <p:cNvPr id="7" name="Rectangle 6"/>
          <p:cNvSpPr>
            <a:spLocks noGrp="1" noChangeArrowheads="1"/>
          </p:cNvSpPr>
          <p:nvPr>
            <p:ph type="sldNum" sz="quarter" idx="12"/>
          </p:nvPr>
        </p:nvSpPr>
        <p:spPr/>
        <p:txBody>
          <a:bodyPr/>
          <a:lstStyle>
            <a:lvl1pPr algn="l" rtl="0" fontAlgn="base">
              <a:spcBef>
                <a:spcPct val="0"/>
              </a:spcBef>
              <a:spcAft>
                <a:spcPct val="0"/>
              </a:spcAft>
              <a:defRPr kumimoji="1" lang="en-US" sz="1200" b="1" kern="1200">
                <a:solidFill>
                  <a:schemeClr val="bg1">
                    <a:lumMod val="50000"/>
                  </a:schemeClr>
                </a:solidFill>
                <a:latin typeface="+mn-lt"/>
                <a:ea typeface="+mn-ea"/>
                <a:cs typeface="+mn-cs"/>
              </a:defRPr>
            </a:lvl1pPr>
          </a:lstStyle>
          <a:p>
            <a:pPr>
              <a:defRPr/>
            </a:pPr>
            <a:fld id="{0C483536-7513-45D1-A0A0-45AB5C105D11}" type="slidenum">
              <a:rPr lang="en-US" smtClean="0"/>
              <a:pPr>
                <a:defRPr/>
              </a:pPr>
              <a:t>‹#›</a:t>
            </a:fld>
            <a:endParaRPr lang="en-US" dirty="0"/>
          </a:p>
        </p:txBody>
      </p:sp>
    </p:spTree>
    <p:extLst>
      <p:ext uri="{BB962C8B-B14F-4D97-AF65-F5344CB8AC3E}">
        <p14:creationId xmlns:p14="http://schemas.microsoft.com/office/powerpoint/2010/main" val="752535679"/>
      </p:ext>
    </p:extLst>
  </p:cSld>
  <p:clrMapOvr>
    <a:masterClrMapping/>
  </p:clrMapOvr>
  <p:transition xmlns:p14="http://schemas.microsoft.com/office/powerpoint/2010/main" spd="med">
    <p:wipe dir="d"/>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lgn="l" rtl="0" fontAlgn="base">
              <a:spcBef>
                <a:spcPct val="0"/>
              </a:spcBef>
              <a:spcAft>
                <a:spcPct val="0"/>
              </a:spcAft>
              <a:defRPr kumimoji="1" lang="en-US" sz="1200" b="1" kern="1200">
                <a:solidFill>
                  <a:schemeClr val="bg1">
                    <a:lumMod val="50000"/>
                  </a:schemeClr>
                </a:solidFill>
                <a:latin typeface="+mn-lt"/>
                <a:ea typeface="+mn-ea"/>
                <a:cs typeface="+mn-cs"/>
              </a:defRPr>
            </a:lvl1pPr>
          </a:lstStyle>
          <a:p>
            <a:pPr>
              <a:defRPr/>
            </a:pPr>
            <a:r>
              <a:rPr lang="en-US" smtClean="0"/>
              <a:t>May 30-31, 2012</a:t>
            </a:r>
            <a:endParaRPr lang="en-US" dirty="0"/>
          </a:p>
        </p:txBody>
      </p:sp>
      <p:sp>
        <p:nvSpPr>
          <p:cNvPr id="6" name="Rectangle 5"/>
          <p:cNvSpPr>
            <a:spLocks noGrp="1" noChangeArrowheads="1"/>
          </p:cNvSpPr>
          <p:nvPr>
            <p:ph type="ftr" sz="quarter" idx="11"/>
          </p:nvPr>
        </p:nvSpPr>
        <p:spPr/>
        <p:txBody>
          <a:bodyPr/>
          <a:lstStyle>
            <a:lvl1pPr algn="l" rtl="0" fontAlgn="base">
              <a:spcBef>
                <a:spcPct val="0"/>
              </a:spcBef>
              <a:spcAft>
                <a:spcPct val="0"/>
              </a:spcAft>
              <a:defRPr kumimoji="1" lang="en-US" sz="1200" b="1" kern="1200">
                <a:solidFill>
                  <a:schemeClr val="bg1">
                    <a:lumMod val="50000"/>
                  </a:schemeClr>
                </a:solidFill>
                <a:latin typeface="+mn-lt"/>
                <a:ea typeface="+mn-ea"/>
                <a:cs typeface="+mn-cs"/>
              </a:defRPr>
            </a:lvl1pPr>
          </a:lstStyle>
          <a:p>
            <a:pPr>
              <a:defRPr/>
            </a:pPr>
            <a:r>
              <a:rPr lang="en-US" smtClean="0"/>
              <a:t>HDF5 Workshop at PSI</a:t>
            </a:r>
            <a:endParaRPr lang="en-US" dirty="0"/>
          </a:p>
        </p:txBody>
      </p:sp>
      <p:sp>
        <p:nvSpPr>
          <p:cNvPr id="7" name="Rectangle 6"/>
          <p:cNvSpPr>
            <a:spLocks noGrp="1" noChangeArrowheads="1"/>
          </p:cNvSpPr>
          <p:nvPr>
            <p:ph type="sldNum" sz="quarter" idx="12"/>
          </p:nvPr>
        </p:nvSpPr>
        <p:spPr/>
        <p:txBody>
          <a:bodyPr/>
          <a:lstStyle>
            <a:lvl1pPr algn="l" rtl="0" fontAlgn="base">
              <a:spcBef>
                <a:spcPct val="0"/>
              </a:spcBef>
              <a:spcAft>
                <a:spcPct val="0"/>
              </a:spcAft>
              <a:defRPr kumimoji="1" lang="en-US" sz="1200" b="1" kern="1200">
                <a:solidFill>
                  <a:schemeClr val="bg1">
                    <a:lumMod val="50000"/>
                  </a:schemeClr>
                </a:solidFill>
                <a:latin typeface="+mn-lt"/>
                <a:ea typeface="+mn-ea"/>
                <a:cs typeface="+mn-cs"/>
              </a:defRPr>
            </a:lvl1pPr>
          </a:lstStyle>
          <a:p>
            <a:pPr>
              <a:defRPr/>
            </a:pPr>
            <a:fld id="{FF42C270-2C40-4F17-B7F6-6B154A88FC62}" type="slidenum">
              <a:rPr lang="en-US" smtClean="0"/>
              <a:pPr>
                <a:defRPr/>
              </a:pPr>
              <a:t>‹#›</a:t>
            </a:fld>
            <a:endParaRPr lang="en-US" dirty="0"/>
          </a:p>
        </p:txBody>
      </p:sp>
    </p:spTree>
    <p:extLst>
      <p:ext uri="{BB962C8B-B14F-4D97-AF65-F5344CB8AC3E}">
        <p14:creationId xmlns:p14="http://schemas.microsoft.com/office/powerpoint/2010/main" val="2733471830"/>
      </p:ext>
    </p:extLst>
  </p:cSld>
  <p:clrMapOvr>
    <a:masterClrMapping/>
  </p:clrMapOvr>
  <p:transition xmlns:p14="http://schemas.microsoft.com/office/powerpoint/2010/main" spd="med">
    <p:wipe dir="d"/>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295400" y="152400"/>
            <a:ext cx="7772400" cy="6096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609600" y="1295400"/>
            <a:ext cx="7924800" cy="4800600"/>
          </a:xfrm>
        </p:spPr>
        <p:txBody>
          <a:bodyPr/>
          <a:lstStyle/>
          <a:p>
            <a:pPr lvl="0"/>
            <a:r>
              <a:rPr lang="en-US" noProof="0" smtClean="0"/>
              <a:t>Click icon to add chart</a:t>
            </a:r>
          </a:p>
        </p:txBody>
      </p:sp>
      <p:sp>
        <p:nvSpPr>
          <p:cNvPr id="4" name="Rectangle 4"/>
          <p:cNvSpPr>
            <a:spLocks noGrp="1" noChangeArrowheads="1"/>
          </p:cNvSpPr>
          <p:nvPr>
            <p:ph type="dt" sz="half" idx="10"/>
          </p:nvPr>
        </p:nvSpPr>
        <p:spPr>
          <a:xfrm>
            <a:off x="457200" y="6553200"/>
            <a:ext cx="1981200" cy="228600"/>
          </a:xfrm>
        </p:spPr>
        <p:txBody>
          <a:bodyPr/>
          <a:lstStyle>
            <a:lvl1pPr>
              <a:defRPr sz="1200">
                <a:solidFill>
                  <a:schemeClr val="bg1">
                    <a:lumMod val="50000"/>
                  </a:schemeClr>
                </a:solidFill>
                <a:latin typeface="+mn-lt"/>
              </a:defRPr>
            </a:lvl1pPr>
          </a:lstStyle>
          <a:p>
            <a:pPr>
              <a:defRPr/>
            </a:pPr>
            <a:r>
              <a:rPr lang="en-US" smtClean="0"/>
              <a:t>May 30-31, 2012</a:t>
            </a:r>
            <a:endParaRPr lang="en-US" dirty="0"/>
          </a:p>
        </p:txBody>
      </p:sp>
      <p:sp>
        <p:nvSpPr>
          <p:cNvPr id="5" name="Rectangle 5"/>
          <p:cNvSpPr>
            <a:spLocks noGrp="1" noChangeArrowheads="1"/>
          </p:cNvSpPr>
          <p:nvPr>
            <p:ph type="ftr" sz="quarter" idx="11"/>
          </p:nvPr>
        </p:nvSpPr>
        <p:spPr>
          <a:xfrm>
            <a:off x="2514600" y="6553200"/>
            <a:ext cx="4114800" cy="228600"/>
          </a:xfrm>
        </p:spPr>
        <p:txBody>
          <a:bodyPr/>
          <a:lstStyle>
            <a:lvl1pPr>
              <a:defRPr sz="1200">
                <a:solidFill>
                  <a:schemeClr val="bg1">
                    <a:lumMod val="50000"/>
                  </a:schemeClr>
                </a:solidFill>
                <a:latin typeface="+mn-lt"/>
              </a:defRPr>
            </a:lvl1pPr>
          </a:lstStyle>
          <a:p>
            <a:pPr>
              <a:defRPr/>
            </a:pPr>
            <a:r>
              <a:rPr lang="en-US" smtClean="0"/>
              <a:t>HDF5 Workshop at PSI</a:t>
            </a:r>
            <a:endParaRPr lang="en-US" dirty="0"/>
          </a:p>
        </p:txBody>
      </p:sp>
      <p:sp>
        <p:nvSpPr>
          <p:cNvPr id="6" name="Rectangle 6"/>
          <p:cNvSpPr>
            <a:spLocks noGrp="1" noChangeArrowheads="1"/>
          </p:cNvSpPr>
          <p:nvPr>
            <p:ph type="sldNum" sz="quarter" idx="12"/>
          </p:nvPr>
        </p:nvSpPr>
        <p:spPr>
          <a:xfrm>
            <a:off x="6781800" y="6553200"/>
            <a:ext cx="762000" cy="228600"/>
          </a:xfrm>
        </p:spPr>
        <p:txBody>
          <a:bodyPr/>
          <a:lstStyle>
            <a:lvl1pPr>
              <a:defRPr kumimoji="1" lang="en-US" sz="1200" b="1" kern="1200">
                <a:solidFill>
                  <a:schemeClr val="bg1">
                    <a:lumMod val="50000"/>
                  </a:schemeClr>
                </a:solidFill>
                <a:latin typeface="+mn-lt"/>
                <a:ea typeface="+mn-ea"/>
                <a:cs typeface="+mn-cs"/>
              </a:defRPr>
            </a:lvl1pPr>
          </a:lstStyle>
          <a:p>
            <a:pPr>
              <a:defRPr/>
            </a:pPr>
            <a:fld id="{561CD06F-8A6C-4685-92B6-A0B67BBA178D}" type="slidenum">
              <a:rPr lang="en-US" smtClean="0"/>
              <a:pPr>
                <a:defRPr/>
              </a:pPr>
              <a:t>‹#›</a:t>
            </a:fld>
            <a:endParaRPr lang="en-US" dirty="0"/>
          </a:p>
        </p:txBody>
      </p:sp>
    </p:spTree>
    <p:extLst>
      <p:ext uri="{BB962C8B-B14F-4D97-AF65-F5344CB8AC3E}">
        <p14:creationId xmlns:p14="http://schemas.microsoft.com/office/powerpoint/2010/main" val="1133615493"/>
      </p:ext>
    </p:extLst>
  </p:cSld>
  <p:clrMapOvr>
    <a:masterClrMapping/>
  </p:clrMapOvr>
  <p:transition xmlns:p14="http://schemas.microsoft.com/office/powerpoint/2010/main" spd="med">
    <p:wipe dir="d"/>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lgn="l" rtl="0" fontAlgn="base">
              <a:spcBef>
                <a:spcPct val="0"/>
              </a:spcBef>
              <a:spcAft>
                <a:spcPct val="0"/>
              </a:spcAft>
              <a:defRPr kumimoji="1" lang="en-US" sz="1200" b="1" kern="1200">
                <a:solidFill>
                  <a:schemeClr val="bg1">
                    <a:lumMod val="50000"/>
                  </a:schemeClr>
                </a:solidFill>
                <a:latin typeface="+mn-lt"/>
                <a:ea typeface="+mn-ea"/>
                <a:cs typeface="+mn-cs"/>
              </a:defRPr>
            </a:lvl1pPr>
          </a:lstStyle>
          <a:p>
            <a:pPr>
              <a:defRPr/>
            </a:pPr>
            <a:r>
              <a:rPr lang="en-US" smtClean="0"/>
              <a:t>May 30-31, 2012</a:t>
            </a:r>
            <a:endParaRPr lang="en-US" dirty="0"/>
          </a:p>
        </p:txBody>
      </p:sp>
      <p:sp>
        <p:nvSpPr>
          <p:cNvPr id="5" name="Rectangle 5"/>
          <p:cNvSpPr>
            <a:spLocks noGrp="1" noChangeArrowheads="1"/>
          </p:cNvSpPr>
          <p:nvPr>
            <p:ph type="ftr" sz="quarter" idx="11"/>
          </p:nvPr>
        </p:nvSpPr>
        <p:spPr/>
        <p:txBody>
          <a:bodyPr/>
          <a:lstStyle>
            <a:lvl1pPr algn="l" rtl="0" fontAlgn="base">
              <a:spcBef>
                <a:spcPct val="0"/>
              </a:spcBef>
              <a:spcAft>
                <a:spcPct val="0"/>
              </a:spcAft>
              <a:defRPr kumimoji="1" lang="en-US" sz="1200" b="1" kern="1200">
                <a:solidFill>
                  <a:schemeClr val="bg1">
                    <a:lumMod val="50000"/>
                  </a:schemeClr>
                </a:solidFill>
                <a:latin typeface="+mn-lt"/>
                <a:ea typeface="+mn-ea"/>
                <a:cs typeface="+mn-cs"/>
              </a:defRPr>
            </a:lvl1pPr>
          </a:lstStyle>
          <a:p>
            <a:pPr>
              <a:defRPr/>
            </a:pPr>
            <a:r>
              <a:rPr lang="en-US" smtClean="0"/>
              <a:t>HDF5 Workshop at PSI</a:t>
            </a:r>
            <a:endParaRPr lang="en-US" dirty="0"/>
          </a:p>
        </p:txBody>
      </p:sp>
      <p:sp>
        <p:nvSpPr>
          <p:cNvPr id="6" name="Rectangle 6"/>
          <p:cNvSpPr>
            <a:spLocks noGrp="1" noChangeArrowheads="1"/>
          </p:cNvSpPr>
          <p:nvPr>
            <p:ph type="sldNum" sz="quarter" idx="12"/>
          </p:nvPr>
        </p:nvSpPr>
        <p:spPr/>
        <p:txBody>
          <a:bodyPr/>
          <a:lstStyle>
            <a:lvl1pPr>
              <a:defRPr kumimoji="1" lang="en-US" sz="1200" b="1" kern="1200">
                <a:solidFill>
                  <a:schemeClr val="bg1">
                    <a:lumMod val="50000"/>
                  </a:schemeClr>
                </a:solidFill>
                <a:latin typeface="+mn-lt"/>
                <a:ea typeface="+mn-ea"/>
                <a:cs typeface="+mn-cs"/>
              </a:defRPr>
            </a:lvl1pPr>
          </a:lstStyle>
          <a:p>
            <a:pPr>
              <a:defRPr/>
            </a:pPr>
            <a:fld id="{9033D186-D835-4A5A-8453-DC07395837CC}" type="slidenum">
              <a:rPr lang="en-US" smtClean="0"/>
              <a:pPr>
                <a:defRPr/>
              </a:pPr>
              <a:t>‹#›</a:t>
            </a:fld>
            <a:endParaRPr lang="en-US" dirty="0"/>
          </a:p>
        </p:txBody>
      </p:sp>
    </p:spTree>
    <p:extLst>
      <p:ext uri="{BB962C8B-B14F-4D97-AF65-F5344CB8AC3E}">
        <p14:creationId xmlns:p14="http://schemas.microsoft.com/office/powerpoint/2010/main" val="2631596634"/>
      </p:ext>
    </p:extLst>
  </p:cSld>
  <p:clrMapOvr>
    <a:masterClrMapping/>
  </p:clrMapOvr>
  <p:transition xmlns:p14="http://schemas.microsoft.com/office/powerpoint/2010/main" spd="med">
    <p:wipe dir="d"/>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3250" y="152400"/>
            <a:ext cx="211455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52400"/>
            <a:ext cx="619125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kumimoji="1" lang="en-US" sz="1200" b="1" kern="1200">
                <a:solidFill>
                  <a:schemeClr val="bg1">
                    <a:lumMod val="50000"/>
                  </a:schemeClr>
                </a:solidFill>
                <a:latin typeface="+mn-lt"/>
                <a:ea typeface="+mn-ea"/>
                <a:cs typeface="+mn-cs"/>
              </a:defRPr>
            </a:lvl1pPr>
          </a:lstStyle>
          <a:p>
            <a:pPr>
              <a:defRPr/>
            </a:pPr>
            <a:r>
              <a:rPr lang="en-US" smtClean="0"/>
              <a:t>May 30-31, 2012</a:t>
            </a:r>
            <a:endParaRPr lang="en-US"/>
          </a:p>
        </p:txBody>
      </p:sp>
      <p:sp>
        <p:nvSpPr>
          <p:cNvPr id="5" name="Rectangle 5"/>
          <p:cNvSpPr>
            <a:spLocks noGrp="1" noChangeArrowheads="1"/>
          </p:cNvSpPr>
          <p:nvPr>
            <p:ph type="ftr" sz="quarter" idx="11"/>
          </p:nvPr>
        </p:nvSpPr>
        <p:spPr/>
        <p:txBody>
          <a:bodyPr/>
          <a:lstStyle>
            <a:lvl1pPr>
              <a:defRPr kumimoji="1" lang="en-US" sz="1200" b="1" kern="1200">
                <a:solidFill>
                  <a:schemeClr val="bg1">
                    <a:lumMod val="50000"/>
                  </a:schemeClr>
                </a:solidFill>
                <a:latin typeface="+mn-lt"/>
                <a:ea typeface="+mn-ea"/>
                <a:cs typeface="+mn-cs"/>
              </a:defRPr>
            </a:lvl1pPr>
          </a:lstStyle>
          <a:p>
            <a:pPr>
              <a:defRPr/>
            </a:pPr>
            <a:r>
              <a:rPr lang="en-US" smtClean="0"/>
              <a:t>HDF5 Workshop at PSI</a:t>
            </a:r>
            <a:endParaRPr lang="en-US"/>
          </a:p>
        </p:txBody>
      </p:sp>
      <p:sp>
        <p:nvSpPr>
          <p:cNvPr id="6" name="Rectangle 6"/>
          <p:cNvSpPr>
            <a:spLocks noGrp="1" noChangeArrowheads="1"/>
          </p:cNvSpPr>
          <p:nvPr>
            <p:ph type="sldNum" sz="quarter" idx="12"/>
          </p:nvPr>
        </p:nvSpPr>
        <p:spPr/>
        <p:txBody>
          <a:bodyPr/>
          <a:lstStyle>
            <a:lvl1pPr>
              <a:defRPr kumimoji="1" lang="en-US" sz="1200" b="1" kern="1200">
                <a:solidFill>
                  <a:schemeClr val="bg1">
                    <a:lumMod val="50000"/>
                  </a:schemeClr>
                </a:solidFill>
                <a:latin typeface="+mn-lt"/>
                <a:ea typeface="+mn-ea"/>
                <a:cs typeface="+mn-cs"/>
              </a:defRPr>
            </a:lvl1pPr>
          </a:lstStyle>
          <a:p>
            <a:pPr>
              <a:defRPr/>
            </a:pPr>
            <a:fld id="{8650C489-B96D-4165-BD5C-3CDAE6B43641}" type="slidenum">
              <a:rPr lang="en-US" smtClean="0"/>
              <a:pPr>
                <a:defRPr/>
              </a:pPr>
              <a:t>‹#›</a:t>
            </a:fld>
            <a:endParaRPr lang="en-US" dirty="0"/>
          </a:p>
        </p:txBody>
      </p:sp>
    </p:spTree>
    <p:extLst>
      <p:ext uri="{BB962C8B-B14F-4D97-AF65-F5344CB8AC3E}">
        <p14:creationId xmlns:p14="http://schemas.microsoft.com/office/powerpoint/2010/main" val="3610302961"/>
      </p:ext>
    </p:extLst>
  </p:cSld>
  <p:clrMapOvr>
    <a:masterClrMapping/>
  </p:clrMapOvr>
  <p:transition xmlns:p14="http://schemas.microsoft.com/office/powerpoint/2010/main" spd="med">
    <p:wipe dir="d"/>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a:prstGeom prst="rect">
            <a:avLst/>
          </a:prstGeom>
        </p:spPr>
        <p:txBody>
          <a:bodyP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304800" y="6629400"/>
            <a:ext cx="1981200" cy="228600"/>
          </a:xfrm>
        </p:spPr>
        <p:txBody>
          <a:bodyPr/>
          <a:lstStyle/>
          <a:p>
            <a:r>
              <a:rPr lang="en-US" smtClean="0"/>
              <a:t>May 30-31, 2012</a:t>
            </a:r>
            <a:endParaRPr lang="en-US" dirty="0"/>
          </a:p>
        </p:txBody>
      </p:sp>
      <p:sp>
        <p:nvSpPr>
          <p:cNvPr id="5" name="Slide Number Placeholder 4"/>
          <p:cNvSpPr>
            <a:spLocks noGrp="1"/>
          </p:cNvSpPr>
          <p:nvPr>
            <p:ph type="sldNum" sz="quarter" idx="11"/>
          </p:nvPr>
        </p:nvSpPr>
        <p:spPr/>
        <p:txBody>
          <a:bodyPr/>
          <a:lstStyle/>
          <a:p>
            <a:fld id="{66990693-FCA4-456D-B0D1-1E6BC96D0376}" type="slidenum">
              <a:rPr lang="en-US" smtClean="0"/>
              <a:pPr/>
              <a:t>‹#›</a:t>
            </a:fld>
            <a:endParaRPr lang="en-US"/>
          </a:p>
        </p:txBody>
      </p:sp>
      <p:sp>
        <p:nvSpPr>
          <p:cNvPr id="6" name="Footer Placeholder 5"/>
          <p:cNvSpPr>
            <a:spLocks noGrp="1"/>
          </p:cNvSpPr>
          <p:nvPr>
            <p:ph type="ftr" sz="quarter" idx="12"/>
          </p:nvPr>
        </p:nvSpPr>
        <p:spPr/>
        <p:txBody>
          <a:bodyPr/>
          <a:lstStyle/>
          <a:p>
            <a:r>
              <a:rPr lang="en-US" smtClean="0"/>
              <a:t>HDF5 Workshop at PSI</a:t>
            </a:r>
            <a:endParaRPr lang="en-US"/>
          </a:p>
        </p:txBody>
      </p:sp>
    </p:spTree>
    <p:extLst>
      <p:ext uri="{BB962C8B-B14F-4D97-AF65-F5344CB8AC3E}">
        <p14:creationId xmlns:p14="http://schemas.microsoft.com/office/powerpoint/2010/main" val="3178977691"/>
      </p:ext>
    </p:extLst>
  </p:cSld>
  <p:clrMapOvr>
    <a:masterClrMapping/>
  </p:clrMapOvr>
  <p:transition xmlns:p14="http://schemas.microsoft.com/office/powerpoint/2010/main" spd="med">
    <p:wipe dir="d"/>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May 30-31, 2012</a:t>
            </a:r>
            <a:endParaRPr lang="en-US"/>
          </a:p>
        </p:txBody>
      </p:sp>
      <p:sp>
        <p:nvSpPr>
          <p:cNvPr id="8" name="Footer Placeholder 7"/>
          <p:cNvSpPr>
            <a:spLocks noGrp="1"/>
          </p:cNvSpPr>
          <p:nvPr>
            <p:ph type="ftr" sz="quarter" idx="11"/>
          </p:nvPr>
        </p:nvSpPr>
        <p:spPr/>
        <p:txBody>
          <a:bodyPr/>
          <a:lstStyle/>
          <a:p>
            <a:r>
              <a:rPr lang="en-US" smtClean="0"/>
              <a:t>HDF5 Workshop at PSI</a:t>
            </a:r>
            <a:endParaRPr lang="en-US"/>
          </a:p>
        </p:txBody>
      </p:sp>
      <p:sp>
        <p:nvSpPr>
          <p:cNvPr id="9" name="Slide Number Placeholder 8"/>
          <p:cNvSpPr>
            <a:spLocks noGrp="1"/>
          </p:cNvSpPr>
          <p:nvPr>
            <p:ph type="sldNum" sz="quarter" idx="12"/>
          </p:nvPr>
        </p:nvSpPr>
        <p:spPr/>
        <p:txBody>
          <a:bodyPr/>
          <a:lstStyle/>
          <a:p>
            <a:fld id="{38FCA91D-70C3-4ED4-B251-33D1B903BA27}" type="slidenum">
              <a:rPr lang="en-US" smtClean="0"/>
              <a:t>‹#›</a:t>
            </a:fld>
            <a:endParaRPr lang="en-US"/>
          </a:p>
        </p:txBody>
      </p:sp>
    </p:spTree>
    <p:extLst>
      <p:ext uri="{BB962C8B-B14F-4D97-AF65-F5344CB8AC3E}">
        <p14:creationId xmlns:p14="http://schemas.microsoft.com/office/powerpoint/2010/main" val="40937400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90600" y="2819400"/>
            <a:ext cx="7010400" cy="533400"/>
          </a:xfrm>
        </p:spPr>
        <p:txBody>
          <a:bodyPr anchor="ctr"/>
          <a:lstStyle>
            <a:lvl1pPr>
              <a:defRPr sz="3600" b="1"/>
            </a:lvl1pPr>
          </a:lstStyle>
          <a:p>
            <a:r>
              <a:rPr lang="en-US" smtClean="0"/>
              <a:t>Click to edit Master title style</a:t>
            </a:r>
            <a:endParaRPr lang="en-US" dirty="0"/>
          </a:p>
        </p:txBody>
      </p:sp>
      <p:sp>
        <p:nvSpPr>
          <p:cNvPr id="3" name="Date Placeholder 2"/>
          <p:cNvSpPr>
            <a:spLocks noGrp="1"/>
          </p:cNvSpPr>
          <p:nvPr>
            <p:ph type="dt" sz="half" idx="10"/>
          </p:nvPr>
        </p:nvSpPr>
        <p:spPr>
          <a:xfrm>
            <a:off x="304800" y="6629400"/>
            <a:ext cx="1676400" cy="228600"/>
          </a:xfrm>
        </p:spPr>
        <p:txBody>
          <a:bodyPr/>
          <a:lstStyle/>
          <a:p>
            <a:r>
              <a:rPr lang="en-US" smtClean="0"/>
              <a:t>May 30-31, 2012</a:t>
            </a:r>
            <a:endParaRPr lang="en-US" dirty="0"/>
          </a:p>
        </p:txBody>
      </p:sp>
      <p:sp>
        <p:nvSpPr>
          <p:cNvPr id="4" name="Footer Placeholder 3"/>
          <p:cNvSpPr>
            <a:spLocks noGrp="1"/>
          </p:cNvSpPr>
          <p:nvPr>
            <p:ph type="ftr" sz="quarter" idx="11"/>
          </p:nvPr>
        </p:nvSpPr>
        <p:spPr/>
        <p:txBody>
          <a:bodyPr/>
          <a:lstStyle/>
          <a:p>
            <a:r>
              <a:rPr lang="en-US" smtClean="0"/>
              <a:t>HDF5 Workshop at PSI</a:t>
            </a:r>
            <a:endParaRPr lang="en-US" dirty="0"/>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66990693-FCA4-456D-B0D1-1E6BC96D0376}" type="slidenum">
              <a:rPr lang="en-US" smtClean="0"/>
              <a:pPr/>
              <a:t>‹#›</a:t>
            </a:fld>
            <a:endParaRPr lang="en-US"/>
          </a:p>
        </p:txBody>
      </p:sp>
    </p:spTree>
    <p:extLst>
      <p:ext uri="{BB962C8B-B14F-4D97-AF65-F5344CB8AC3E}">
        <p14:creationId xmlns:p14="http://schemas.microsoft.com/office/powerpoint/2010/main" val="868672381"/>
      </p:ext>
    </p:extLst>
  </p:cSld>
  <p:clrMapOvr>
    <a:masterClrMapping/>
  </p:clrMapOvr>
  <p:transition xmlns:p14="http://schemas.microsoft.com/office/powerpoint/2010/main" spd="med">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53"/>
          <p:cNvSpPr>
            <a:spLocks noGrp="1" noChangeArrowheads="1"/>
          </p:cNvSpPr>
          <p:nvPr>
            <p:ph type="dt" sz="half" idx="10"/>
          </p:nvPr>
        </p:nvSpPr>
        <p:spPr>
          <a:ln/>
        </p:spPr>
        <p:txBody>
          <a:bodyPr/>
          <a:lstStyle>
            <a:lvl1pPr>
              <a:defRPr/>
            </a:lvl1pPr>
          </a:lstStyle>
          <a:p>
            <a:pPr>
              <a:defRPr/>
            </a:pPr>
            <a:r>
              <a:rPr lang="en-US" smtClean="0">
                <a:solidFill>
                  <a:srgbClr val="FFFFFF"/>
                </a:solidFill>
              </a:rPr>
              <a:t>May 30-31, 2012</a:t>
            </a:r>
            <a:endParaRPr lang="en-US" dirty="0">
              <a:solidFill>
                <a:srgbClr val="FFFFFF"/>
              </a:solidFill>
            </a:endParaRPr>
          </a:p>
        </p:txBody>
      </p:sp>
      <p:sp>
        <p:nvSpPr>
          <p:cNvPr id="5" name="Rectangle 1054"/>
          <p:cNvSpPr>
            <a:spLocks noGrp="1" noChangeArrowheads="1"/>
          </p:cNvSpPr>
          <p:nvPr>
            <p:ph type="ftr" sz="quarter" idx="11"/>
          </p:nvPr>
        </p:nvSpPr>
        <p:spPr>
          <a:ln/>
        </p:spPr>
        <p:txBody>
          <a:bodyPr/>
          <a:lstStyle>
            <a:lvl1pPr>
              <a:defRPr/>
            </a:lvl1pPr>
          </a:lstStyle>
          <a:p>
            <a:pPr>
              <a:defRPr/>
            </a:pPr>
            <a:r>
              <a:rPr lang="en-US" smtClean="0">
                <a:solidFill>
                  <a:srgbClr val="FFFFFF"/>
                </a:solidFill>
              </a:rPr>
              <a:t>HDF5 Workshop at PSI</a:t>
            </a:r>
            <a:endParaRPr lang="en-US">
              <a:solidFill>
                <a:srgbClr val="FFFFFF"/>
              </a:solidFill>
            </a:endParaRPr>
          </a:p>
        </p:txBody>
      </p:sp>
      <p:sp>
        <p:nvSpPr>
          <p:cNvPr id="6" name="Rectangle 1055"/>
          <p:cNvSpPr>
            <a:spLocks noGrp="1" noChangeArrowheads="1"/>
          </p:cNvSpPr>
          <p:nvPr>
            <p:ph type="sldNum" sz="quarter" idx="12"/>
          </p:nvPr>
        </p:nvSpPr>
        <p:spPr>
          <a:ln/>
        </p:spPr>
        <p:txBody>
          <a:bodyPr/>
          <a:lstStyle>
            <a:lvl1pPr>
              <a:defRPr/>
            </a:lvl1pPr>
          </a:lstStyle>
          <a:p>
            <a:fld id="{109A6822-8A2E-438A-8FF5-7FF0DBFC3E36}"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1647364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90600" y="2819400"/>
            <a:ext cx="7010400" cy="533400"/>
          </a:xfrm>
        </p:spPr>
        <p:txBody>
          <a:bodyPr anchor="ctr"/>
          <a:lstStyle>
            <a:lvl1pPr>
              <a:defRPr sz="3600" b="1"/>
            </a:lvl1pPr>
          </a:lstStyle>
          <a:p>
            <a:r>
              <a:rPr lang="en-US" smtClean="0"/>
              <a:t>Click to edit Master title style</a:t>
            </a:r>
            <a:endParaRPr lang="en-US" dirty="0"/>
          </a:p>
        </p:txBody>
      </p:sp>
      <p:sp>
        <p:nvSpPr>
          <p:cNvPr id="3" name="Date Placeholder 2"/>
          <p:cNvSpPr>
            <a:spLocks noGrp="1"/>
          </p:cNvSpPr>
          <p:nvPr>
            <p:ph type="dt" sz="half" idx="10"/>
          </p:nvPr>
        </p:nvSpPr>
        <p:spPr>
          <a:xfrm>
            <a:off x="304800" y="6629400"/>
            <a:ext cx="1676400" cy="228600"/>
          </a:xfrm>
        </p:spPr>
        <p:txBody>
          <a:bodyPr/>
          <a:lstStyle/>
          <a:p>
            <a:r>
              <a:rPr lang="en-US" smtClean="0"/>
              <a:t>May 30-31, 2012</a:t>
            </a:r>
            <a:endParaRPr lang="en-US" dirty="0"/>
          </a:p>
        </p:txBody>
      </p:sp>
      <p:sp>
        <p:nvSpPr>
          <p:cNvPr id="4" name="Footer Placeholder 3"/>
          <p:cNvSpPr>
            <a:spLocks noGrp="1"/>
          </p:cNvSpPr>
          <p:nvPr>
            <p:ph type="ftr" sz="quarter" idx="11"/>
          </p:nvPr>
        </p:nvSpPr>
        <p:spPr/>
        <p:txBody>
          <a:bodyPr/>
          <a:lstStyle/>
          <a:p>
            <a:r>
              <a:rPr lang="en-US" smtClean="0"/>
              <a:t>HDF5 Workshop at PSI</a:t>
            </a:r>
            <a:endParaRPr lang="en-US" dirty="0"/>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66990693-FCA4-456D-B0D1-1E6BC96D0376}" type="slidenum">
              <a:rPr lang="en-US" smtClean="0"/>
              <a:pPr/>
              <a:t>‹#›</a:t>
            </a:fld>
            <a:endParaRPr lang="en-US"/>
          </a:p>
        </p:txBody>
      </p:sp>
    </p:spTree>
    <p:extLst>
      <p:ext uri="{BB962C8B-B14F-4D97-AF65-F5344CB8AC3E}">
        <p14:creationId xmlns:p14="http://schemas.microsoft.com/office/powerpoint/2010/main" val="868672381"/>
      </p:ext>
    </p:extLst>
  </p:cSld>
  <p:clrMapOvr>
    <a:masterClrMapping/>
  </p:clrMapOvr>
  <p:transition xmlns:p14="http://schemas.microsoft.com/office/powerpoint/2010/main" spd="med">
    <p:wipe dir="d"/>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descr="999.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53"/>
          <p:cNvSpPr txBox="1">
            <a:spLocks noChangeArrowheads="1"/>
          </p:cNvSpPr>
          <p:nvPr userDrawn="1"/>
        </p:nvSpPr>
        <p:spPr bwMode="auto">
          <a:xfrm>
            <a:off x="7239000" y="6629400"/>
            <a:ext cx="1676400" cy="228600"/>
          </a:xfrm>
          <a:prstGeom prst="rect">
            <a:avLst/>
          </a:prstGeom>
          <a:noFill/>
          <a:ln w="9525">
            <a:noFill/>
            <a:miter lim="800000"/>
            <a:headEnd/>
            <a:tailEnd/>
          </a:ln>
          <a:effectLst/>
        </p:spPr>
        <p:txBody>
          <a:bodyPr anchor="b"/>
          <a:lstStyle>
            <a:lvl1pPr>
              <a:defRPr sz="1200" b="0">
                <a:solidFill>
                  <a:schemeClr val="bg1"/>
                </a:solidFill>
                <a:latin typeface="Arial" pitchFamily="34" charset="0"/>
                <a:cs typeface="Arial" pitchFamily="34" charset="0"/>
              </a:defRPr>
            </a:lvl1pPr>
          </a:lstStyle>
          <a:p>
            <a:pPr>
              <a:defRPr/>
            </a:pPr>
            <a:r>
              <a:rPr lang="en-US" dirty="0" smtClean="0">
                <a:solidFill>
                  <a:srgbClr val="FFFFFF"/>
                </a:solidFill>
              </a:rPr>
              <a:t>www.hdfgroup.org</a:t>
            </a:r>
          </a:p>
        </p:txBody>
      </p:sp>
      <p:pic>
        <p:nvPicPr>
          <p:cNvPr id="6" name="Picture 105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04813" y="152400"/>
            <a:ext cx="966787"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userDrawn="1"/>
        </p:nvSpPr>
        <p:spPr>
          <a:xfrm>
            <a:off x="1374775" y="239713"/>
            <a:ext cx="1825625" cy="369887"/>
          </a:xfrm>
          <a:prstGeom prst="rect">
            <a:avLst/>
          </a:prstGeom>
          <a:noFill/>
        </p:spPr>
        <p:txBody>
          <a:bodyPr wrap="none">
            <a:spAutoFit/>
          </a:bodyPr>
          <a:lstStyle/>
          <a:p>
            <a:pPr>
              <a:defRPr/>
            </a:pPr>
            <a:r>
              <a:rPr lang="en-US" sz="1800" dirty="0">
                <a:solidFill>
                  <a:srgbClr val="000000"/>
                </a:solidFill>
                <a:latin typeface="Arial" pitchFamily="34" charset="0"/>
              </a:rPr>
              <a:t>The HDF Group</a:t>
            </a:r>
          </a:p>
        </p:txBody>
      </p:sp>
      <p:sp>
        <p:nvSpPr>
          <p:cNvPr id="37890" name="Rectangle 2050"/>
          <p:cNvSpPr>
            <a:spLocks noGrp="1" noChangeArrowheads="1"/>
          </p:cNvSpPr>
          <p:nvPr>
            <p:ph type="ctrTitle"/>
          </p:nvPr>
        </p:nvSpPr>
        <p:spPr>
          <a:xfrm>
            <a:off x="685800" y="2209800"/>
            <a:ext cx="7772400" cy="2057400"/>
          </a:xfrm>
        </p:spPr>
        <p:txBody>
          <a:bodyPr anchor="t"/>
          <a:lstStyle>
            <a:lvl1pPr>
              <a:defRPr sz="4800">
                <a:latin typeface="Arial" pitchFamily="34" charset="0"/>
                <a:cs typeface="Arial" pitchFamily="34" charset="0"/>
              </a:defRPr>
            </a:lvl1pPr>
          </a:lstStyle>
          <a:p>
            <a:r>
              <a:rPr lang="en-US" smtClean="0"/>
              <a:t>Click to edit Master title style</a:t>
            </a:r>
            <a:endParaRPr lang="en-US" dirty="0"/>
          </a:p>
        </p:txBody>
      </p:sp>
      <p:sp>
        <p:nvSpPr>
          <p:cNvPr id="37891" name="Rectangle 2051"/>
          <p:cNvSpPr>
            <a:spLocks noGrp="1" noChangeArrowheads="1"/>
          </p:cNvSpPr>
          <p:nvPr>
            <p:ph type="subTitle" idx="1"/>
          </p:nvPr>
        </p:nvSpPr>
        <p:spPr>
          <a:xfrm>
            <a:off x="1219200" y="4419600"/>
            <a:ext cx="6400800" cy="914400"/>
          </a:xfrm>
        </p:spPr>
        <p:txBody>
          <a:bodyPr/>
          <a:lstStyle>
            <a:lvl1pPr marL="0" indent="0" algn="ctr">
              <a:buFontTx/>
              <a:buNone/>
              <a:defRPr sz="2400">
                <a:latin typeface="Arial" pitchFamily="34" charset="0"/>
                <a:cs typeface="Arial" pitchFamily="34" charset="0"/>
              </a:defRPr>
            </a:lvl1pPr>
          </a:lstStyle>
          <a:p>
            <a:r>
              <a:rPr lang="en-US" smtClean="0"/>
              <a:t>Click to edit Master subtitle style</a:t>
            </a:r>
            <a:endParaRPr lang="en-US" dirty="0"/>
          </a:p>
        </p:txBody>
      </p:sp>
      <p:sp>
        <p:nvSpPr>
          <p:cNvPr id="8" name="Rectangle 2064"/>
          <p:cNvSpPr>
            <a:spLocks noGrp="1" noChangeArrowheads="1"/>
          </p:cNvSpPr>
          <p:nvPr>
            <p:ph type="dt" sz="half" idx="10"/>
          </p:nvPr>
        </p:nvSpPr>
        <p:spPr/>
        <p:txBody>
          <a:bodyPr/>
          <a:lstStyle>
            <a:lvl1pPr>
              <a:defRPr b="0" smtClean="0">
                <a:latin typeface="Arial" pitchFamily="34" charset="0"/>
                <a:cs typeface="Arial" pitchFamily="34" charset="0"/>
              </a:defRPr>
            </a:lvl1pPr>
          </a:lstStyle>
          <a:p>
            <a:pPr>
              <a:defRPr/>
            </a:pPr>
            <a:r>
              <a:rPr lang="en-US" smtClean="0">
                <a:solidFill>
                  <a:srgbClr val="FFFFFF"/>
                </a:solidFill>
              </a:rPr>
              <a:t>May 30-31, 2012</a:t>
            </a:r>
            <a:endParaRPr lang="en-US" dirty="0">
              <a:solidFill>
                <a:srgbClr val="FFFFFF"/>
              </a:solidFill>
            </a:endParaRPr>
          </a:p>
        </p:txBody>
      </p:sp>
      <p:sp>
        <p:nvSpPr>
          <p:cNvPr id="9" name="Rectangle 2065"/>
          <p:cNvSpPr>
            <a:spLocks noGrp="1" noChangeArrowheads="1"/>
          </p:cNvSpPr>
          <p:nvPr>
            <p:ph type="ftr" sz="quarter" idx="11"/>
          </p:nvPr>
        </p:nvSpPr>
        <p:spPr/>
        <p:txBody>
          <a:bodyPr/>
          <a:lstStyle>
            <a:lvl1pPr>
              <a:defRPr b="0" smtClean="0">
                <a:latin typeface="Arial" pitchFamily="34" charset="0"/>
                <a:cs typeface="Arial" pitchFamily="34" charset="0"/>
              </a:defRPr>
            </a:lvl1pPr>
          </a:lstStyle>
          <a:p>
            <a:pPr>
              <a:defRPr/>
            </a:pPr>
            <a:r>
              <a:rPr lang="en-US" smtClean="0">
                <a:solidFill>
                  <a:srgbClr val="FFFFFF"/>
                </a:solidFill>
              </a:rPr>
              <a:t>HDF5 Workshop at PSI</a:t>
            </a:r>
            <a:endParaRPr lang="en-US">
              <a:solidFill>
                <a:srgbClr val="FFFFFF"/>
              </a:solidFill>
            </a:endParaRPr>
          </a:p>
        </p:txBody>
      </p:sp>
      <p:sp>
        <p:nvSpPr>
          <p:cNvPr id="10" name="Rectangle 2066"/>
          <p:cNvSpPr>
            <a:spLocks noGrp="1" noChangeArrowheads="1"/>
          </p:cNvSpPr>
          <p:nvPr>
            <p:ph type="sldNum" sz="quarter" idx="12"/>
          </p:nvPr>
        </p:nvSpPr>
        <p:spPr/>
        <p:txBody>
          <a:bodyPr/>
          <a:lstStyle>
            <a:lvl1pPr>
              <a:defRPr/>
            </a:lvl1pPr>
          </a:lstStyle>
          <a:p>
            <a:fld id="{854D0054-DEBC-4BC7-AB51-B07CBC93C6B2}"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3443949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53"/>
          <p:cNvSpPr>
            <a:spLocks noGrp="1" noChangeArrowheads="1"/>
          </p:cNvSpPr>
          <p:nvPr>
            <p:ph type="dt" sz="half" idx="10"/>
          </p:nvPr>
        </p:nvSpPr>
        <p:spPr>
          <a:ln/>
        </p:spPr>
        <p:txBody>
          <a:bodyPr/>
          <a:lstStyle>
            <a:lvl1pPr>
              <a:defRPr/>
            </a:lvl1pPr>
          </a:lstStyle>
          <a:p>
            <a:pPr>
              <a:defRPr/>
            </a:pPr>
            <a:r>
              <a:rPr lang="en-US" smtClean="0">
                <a:solidFill>
                  <a:srgbClr val="FFFFFF"/>
                </a:solidFill>
              </a:rPr>
              <a:t>May 30-31, 2012</a:t>
            </a:r>
            <a:endParaRPr lang="en-US" dirty="0">
              <a:solidFill>
                <a:srgbClr val="FFFFFF"/>
              </a:solidFill>
            </a:endParaRPr>
          </a:p>
        </p:txBody>
      </p:sp>
      <p:sp>
        <p:nvSpPr>
          <p:cNvPr id="5" name="Rectangle 1054"/>
          <p:cNvSpPr>
            <a:spLocks noGrp="1" noChangeArrowheads="1"/>
          </p:cNvSpPr>
          <p:nvPr>
            <p:ph type="ftr" sz="quarter" idx="11"/>
          </p:nvPr>
        </p:nvSpPr>
        <p:spPr>
          <a:ln/>
        </p:spPr>
        <p:txBody>
          <a:bodyPr/>
          <a:lstStyle>
            <a:lvl1pPr>
              <a:defRPr/>
            </a:lvl1pPr>
          </a:lstStyle>
          <a:p>
            <a:pPr>
              <a:defRPr/>
            </a:pPr>
            <a:r>
              <a:rPr lang="en-US" smtClean="0">
                <a:solidFill>
                  <a:srgbClr val="FFFFFF"/>
                </a:solidFill>
              </a:rPr>
              <a:t>HDF5 Workshop at PSI</a:t>
            </a:r>
            <a:endParaRPr lang="en-US">
              <a:solidFill>
                <a:srgbClr val="FFFFFF"/>
              </a:solidFill>
            </a:endParaRPr>
          </a:p>
        </p:txBody>
      </p:sp>
      <p:sp>
        <p:nvSpPr>
          <p:cNvPr id="6" name="Rectangle 1055"/>
          <p:cNvSpPr>
            <a:spLocks noGrp="1" noChangeArrowheads="1"/>
          </p:cNvSpPr>
          <p:nvPr>
            <p:ph type="sldNum" sz="quarter" idx="12"/>
          </p:nvPr>
        </p:nvSpPr>
        <p:spPr>
          <a:ln/>
        </p:spPr>
        <p:txBody>
          <a:bodyPr/>
          <a:lstStyle>
            <a:lvl1pPr>
              <a:defRPr/>
            </a:lvl1pPr>
          </a:lstStyle>
          <a:p>
            <a:fld id="{A5E891D3-C79B-467C-9AA4-487CCCDFB73C}"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7002999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53"/>
          <p:cNvSpPr>
            <a:spLocks noGrp="1" noChangeArrowheads="1"/>
          </p:cNvSpPr>
          <p:nvPr>
            <p:ph type="dt" sz="half" idx="10"/>
          </p:nvPr>
        </p:nvSpPr>
        <p:spPr>
          <a:ln/>
        </p:spPr>
        <p:txBody>
          <a:bodyPr/>
          <a:lstStyle>
            <a:lvl1pPr>
              <a:defRPr/>
            </a:lvl1pPr>
          </a:lstStyle>
          <a:p>
            <a:pPr>
              <a:defRPr/>
            </a:pPr>
            <a:r>
              <a:rPr lang="en-US" smtClean="0">
                <a:solidFill>
                  <a:srgbClr val="FFFFFF"/>
                </a:solidFill>
              </a:rPr>
              <a:t>May 30-31, 2012</a:t>
            </a:r>
            <a:endParaRPr lang="en-US" dirty="0">
              <a:solidFill>
                <a:srgbClr val="FFFFFF"/>
              </a:solidFill>
            </a:endParaRPr>
          </a:p>
        </p:txBody>
      </p:sp>
      <p:sp>
        <p:nvSpPr>
          <p:cNvPr id="5" name="Rectangle 1054"/>
          <p:cNvSpPr>
            <a:spLocks noGrp="1" noChangeArrowheads="1"/>
          </p:cNvSpPr>
          <p:nvPr>
            <p:ph type="ftr" sz="quarter" idx="11"/>
          </p:nvPr>
        </p:nvSpPr>
        <p:spPr>
          <a:ln/>
        </p:spPr>
        <p:txBody>
          <a:bodyPr/>
          <a:lstStyle>
            <a:lvl1pPr>
              <a:defRPr/>
            </a:lvl1pPr>
          </a:lstStyle>
          <a:p>
            <a:pPr>
              <a:defRPr/>
            </a:pPr>
            <a:r>
              <a:rPr lang="en-US" smtClean="0">
                <a:solidFill>
                  <a:srgbClr val="FFFFFF"/>
                </a:solidFill>
              </a:rPr>
              <a:t>HDF5 Workshop at PSI</a:t>
            </a:r>
            <a:endParaRPr lang="en-US">
              <a:solidFill>
                <a:srgbClr val="FFFFFF"/>
              </a:solidFill>
            </a:endParaRPr>
          </a:p>
        </p:txBody>
      </p:sp>
      <p:sp>
        <p:nvSpPr>
          <p:cNvPr id="6" name="Rectangle 1055"/>
          <p:cNvSpPr>
            <a:spLocks noGrp="1" noChangeArrowheads="1"/>
          </p:cNvSpPr>
          <p:nvPr>
            <p:ph type="sldNum" sz="quarter" idx="12"/>
          </p:nvPr>
        </p:nvSpPr>
        <p:spPr>
          <a:ln/>
        </p:spPr>
        <p:txBody>
          <a:bodyPr/>
          <a:lstStyle>
            <a:lvl1pPr>
              <a:defRPr/>
            </a:lvl1pPr>
          </a:lstStyle>
          <a:p>
            <a:fld id="{109A6822-8A2E-438A-8FF5-7FF0DBFC3E36}"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1647364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990600"/>
            <a:ext cx="41529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990600"/>
            <a:ext cx="41529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53"/>
          <p:cNvSpPr>
            <a:spLocks noGrp="1" noChangeArrowheads="1"/>
          </p:cNvSpPr>
          <p:nvPr>
            <p:ph type="dt" sz="half" idx="10"/>
          </p:nvPr>
        </p:nvSpPr>
        <p:spPr>
          <a:ln/>
        </p:spPr>
        <p:txBody>
          <a:bodyPr/>
          <a:lstStyle>
            <a:lvl1pPr>
              <a:defRPr/>
            </a:lvl1pPr>
          </a:lstStyle>
          <a:p>
            <a:pPr>
              <a:defRPr/>
            </a:pPr>
            <a:r>
              <a:rPr lang="en-US" smtClean="0">
                <a:solidFill>
                  <a:srgbClr val="FFFFFF"/>
                </a:solidFill>
              </a:rPr>
              <a:t>May 30-31, 2012</a:t>
            </a:r>
            <a:endParaRPr lang="en-US" dirty="0">
              <a:solidFill>
                <a:srgbClr val="FFFFFF"/>
              </a:solidFill>
            </a:endParaRPr>
          </a:p>
        </p:txBody>
      </p:sp>
      <p:sp>
        <p:nvSpPr>
          <p:cNvPr id="6" name="Rectangle 1054"/>
          <p:cNvSpPr>
            <a:spLocks noGrp="1" noChangeArrowheads="1"/>
          </p:cNvSpPr>
          <p:nvPr>
            <p:ph type="ftr" sz="quarter" idx="11"/>
          </p:nvPr>
        </p:nvSpPr>
        <p:spPr>
          <a:ln/>
        </p:spPr>
        <p:txBody>
          <a:bodyPr/>
          <a:lstStyle>
            <a:lvl1pPr>
              <a:defRPr/>
            </a:lvl1pPr>
          </a:lstStyle>
          <a:p>
            <a:pPr>
              <a:defRPr/>
            </a:pPr>
            <a:r>
              <a:rPr lang="en-US" smtClean="0">
                <a:solidFill>
                  <a:srgbClr val="FFFFFF"/>
                </a:solidFill>
              </a:rPr>
              <a:t>HDF5 Workshop at PSI</a:t>
            </a:r>
            <a:endParaRPr lang="en-US">
              <a:solidFill>
                <a:srgbClr val="FFFFFF"/>
              </a:solidFill>
            </a:endParaRPr>
          </a:p>
        </p:txBody>
      </p:sp>
      <p:sp>
        <p:nvSpPr>
          <p:cNvPr id="7" name="Rectangle 1055"/>
          <p:cNvSpPr>
            <a:spLocks noGrp="1" noChangeArrowheads="1"/>
          </p:cNvSpPr>
          <p:nvPr>
            <p:ph type="sldNum" sz="quarter" idx="12"/>
          </p:nvPr>
        </p:nvSpPr>
        <p:spPr>
          <a:ln/>
        </p:spPr>
        <p:txBody>
          <a:bodyPr/>
          <a:lstStyle>
            <a:lvl1pPr>
              <a:defRPr/>
            </a:lvl1pPr>
          </a:lstStyle>
          <a:p>
            <a:fld id="{B4E0B191-D192-4155-B7FC-877A6FDF1AF9}"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8600951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53"/>
          <p:cNvSpPr>
            <a:spLocks noGrp="1" noChangeArrowheads="1"/>
          </p:cNvSpPr>
          <p:nvPr>
            <p:ph type="dt" sz="half" idx="10"/>
          </p:nvPr>
        </p:nvSpPr>
        <p:spPr>
          <a:ln/>
        </p:spPr>
        <p:txBody>
          <a:bodyPr/>
          <a:lstStyle>
            <a:lvl1pPr>
              <a:defRPr/>
            </a:lvl1pPr>
          </a:lstStyle>
          <a:p>
            <a:pPr>
              <a:defRPr/>
            </a:pPr>
            <a:r>
              <a:rPr lang="en-US" smtClean="0">
                <a:solidFill>
                  <a:srgbClr val="FFFFFF"/>
                </a:solidFill>
              </a:rPr>
              <a:t>May 30-31, 2012</a:t>
            </a:r>
            <a:endParaRPr lang="en-US" dirty="0">
              <a:solidFill>
                <a:srgbClr val="FFFFFF"/>
              </a:solidFill>
            </a:endParaRPr>
          </a:p>
        </p:txBody>
      </p:sp>
      <p:sp>
        <p:nvSpPr>
          <p:cNvPr id="8" name="Rectangle 1054"/>
          <p:cNvSpPr>
            <a:spLocks noGrp="1" noChangeArrowheads="1"/>
          </p:cNvSpPr>
          <p:nvPr>
            <p:ph type="ftr" sz="quarter" idx="11"/>
          </p:nvPr>
        </p:nvSpPr>
        <p:spPr>
          <a:ln/>
        </p:spPr>
        <p:txBody>
          <a:bodyPr/>
          <a:lstStyle>
            <a:lvl1pPr>
              <a:defRPr/>
            </a:lvl1pPr>
          </a:lstStyle>
          <a:p>
            <a:pPr>
              <a:defRPr/>
            </a:pPr>
            <a:r>
              <a:rPr lang="en-US" smtClean="0">
                <a:solidFill>
                  <a:srgbClr val="FFFFFF"/>
                </a:solidFill>
              </a:rPr>
              <a:t>HDF5 Workshop at PSI</a:t>
            </a:r>
            <a:endParaRPr lang="en-US">
              <a:solidFill>
                <a:srgbClr val="FFFFFF"/>
              </a:solidFill>
            </a:endParaRPr>
          </a:p>
        </p:txBody>
      </p:sp>
      <p:sp>
        <p:nvSpPr>
          <p:cNvPr id="9" name="Rectangle 1055"/>
          <p:cNvSpPr>
            <a:spLocks noGrp="1" noChangeArrowheads="1"/>
          </p:cNvSpPr>
          <p:nvPr>
            <p:ph type="sldNum" sz="quarter" idx="12"/>
          </p:nvPr>
        </p:nvSpPr>
        <p:spPr>
          <a:ln/>
        </p:spPr>
        <p:txBody>
          <a:bodyPr/>
          <a:lstStyle>
            <a:lvl1pPr>
              <a:defRPr/>
            </a:lvl1pPr>
          </a:lstStyle>
          <a:p>
            <a:fld id="{8F50EEDC-5844-4EFA-918A-89CA68A7DE5D}"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6053887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53"/>
          <p:cNvSpPr>
            <a:spLocks noGrp="1" noChangeArrowheads="1"/>
          </p:cNvSpPr>
          <p:nvPr>
            <p:ph type="dt" sz="half" idx="10"/>
          </p:nvPr>
        </p:nvSpPr>
        <p:spPr>
          <a:ln/>
        </p:spPr>
        <p:txBody>
          <a:bodyPr/>
          <a:lstStyle>
            <a:lvl1pPr>
              <a:defRPr/>
            </a:lvl1pPr>
          </a:lstStyle>
          <a:p>
            <a:pPr>
              <a:defRPr/>
            </a:pPr>
            <a:r>
              <a:rPr lang="en-US" smtClean="0">
                <a:solidFill>
                  <a:srgbClr val="FFFFFF"/>
                </a:solidFill>
              </a:rPr>
              <a:t>May 30-31, 2012</a:t>
            </a:r>
            <a:endParaRPr lang="en-US" dirty="0">
              <a:solidFill>
                <a:srgbClr val="FFFFFF"/>
              </a:solidFill>
            </a:endParaRPr>
          </a:p>
        </p:txBody>
      </p:sp>
      <p:sp>
        <p:nvSpPr>
          <p:cNvPr id="4" name="Rectangle 1054"/>
          <p:cNvSpPr>
            <a:spLocks noGrp="1" noChangeArrowheads="1"/>
          </p:cNvSpPr>
          <p:nvPr>
            <p:ph type="ftr" sz="quarter" idx="11"/>
          </p:nvPr>
        </p:nvSpPr>
        <p:spPr>
          <a:ln/>
        </p:spPr>
        <p:txBody>
          <a:bodyPr/>
          <a:lstStyle>
            <a:lvl1pPr>
              <a:defRPr/>
            </a:lvl1pPr>
          </a:lstStyle>
          <a:p>
            <a:pPr>
              <a:defRPr/>
            </a:pPr>
            <a:r>
              <a:rPr lang="en-US" smtClean="0">
                <a:solidFill>
                  <a:srgbClr val="FFFFFF"/>
                </a:solidFill>
              </a:rPr>
              <a:t>HDF5 Workshop at PSI</a:t>
            </a:r>
            <a:endParaRPr lang="en-US">
              <a:solidFill>
                <a:srgbClr val="FFFFFF"/>
              </a:solidFill>
            </a:endParaRPr>
          </a:p>
        </p:txBody>
      </p:sp>
      <p:sp>
        <p:nvSpPr>
          <p:cNvPr id="5" name="Rectangle 1055"/>
          <p:cNvSpPr>
            <a:spLocks noGrp="1" noChangeArrowheads="1"/>
          </p:cNvSpPr>
          <p:nvPr>
            <p:ph type="sldNum" sz="quarter" idx="12"/>
          </p:nvPr>
        </p:nvSpPr>
        <p:spPr>
          <a:ln/>
        </p:spPr>
        <p:txBody>
          <a:bodyPr/>
          <a:lstStyle>
            <a:lvl1pPr>
              <a:defRPr/>
            </a:lvl1pPr>
          </a:lstStyle>
          <a:p>
            <a:fld id="{517EAFBD-F6C1-4BBC-BE16-6ABDE0D892EA}"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2828725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53"/>
          <p:cNvSpPr>
            <a:spLocks noGrp="1" noChangeArrowheads="1"/>
          </p:cNvSpPr>
          <p:nvPr>
            <p:ph type="dt" sz="half" idx="10"/>
          </p:nvPr>
        </p:nvSpPr>
        <p:spPr>
          <a:ln/>
        </p:spPr>
        <p:txBody>
          <a:bodyPr/>
          <a:lstStyle>
            <a:lvl1pPr>
              <a:defRPr/>
            </a:lvl1pPr>
          </a:lstStyle>
          <a:p>
            <a:pPr>
              <a:defRPr/>
            </a:pPr>
            <a:r>
              <a:rPr lang="en-US" smtClean="0">
                <a:solidFill>
                  <a:srgbClr val="FFFFFF"/>
                </a:solidFill>
              </a:rPr>
              <a:t>May 30-31, 2012</a:t>
            </a:r>
            <a:endParaRPr lang="en-US" dirty="0">
              <a:solidFill>
                <a:srgbClr val="FFFFFF"/>
              </a:solidFill>
            </a:endParaRPr>
          </a:p>
        </p:txBody>
      </p:sp>
      <p:sp>
        <p:nvSpPr>
          <p:cNvPr id="3" name="Rectangle 1054"/>
          <p:cNvSpPr>
            <a:spLocks noGrp="1" noChangeArrowheads="1"/>
          </p:cNvSpPr>
          <p:nvPr>
            <p:ph type="ftr" sz="quarter" idx="11"/>
          </p:nvPr>
        </p:nvSpPr>
        <p:spPr>
          <a:ln/>
        </p:spPr>
        <p:txBody>
          <a:bodyPr/>
          <a:lstStyle>
            <a:lvl1pPr>
              <a:defRPr/>
            </a:lvl1pPr>
          </a:lstStyle>
          <a:p>
            <a:pPr>
              <a:defRPr/>
            </a:pPr>
            <a:r>
              <a:rPr lang="en-US" smtClean="0">
                <a:solidFill>
                  <a:srgbClr val="FFFFFF"/>
                </a:solidFill>
              </a:rPr>
              <a:t>HDF5 Workshop at PSI</a:t>
            </a:r>
            <a:endParaRPr lang="en-US">
              <a:solidFill>
                <a:srgbClr val="FFFFFF"/>
              </a:solidFill>
            </a:endParaRPr>
          </a:p>
        </p:txBody>
      </p:sp>
      <p:sp>
        <p:nvSpPr>
          <p:cNvPr id="4" name="Rectangle 1055"/>
          <p:cNvSpPr>
            <a:spLocks noGrp="1" noChangeArrowheads="1"/>
          </p:cNvSpPr>
          <p:nvPr>
            <p:ph type="sldNum" sz="quarter" idx="12"/>
          </p:nvPr>
        </p:nvSpPr>
        <p:spPr>
          <a:ln/>
        </p:spPr>
        <p:txBody>
          <a:bodyPr/>
          <a:lstStyle>
            <a:lvl1pPr>
              <a:defRPr/>
            </a:lvl1pPr>
          </a:lstStyle>
          <a:p>
            <a:fld id="{854FA78B-0BBB-47B9-88DA-E5C0BFDE8D2A}"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9173113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53"/>
          <p:cNvSpPr>
            <a:spLocks noGrp="1" noChangeArrowheads="1"/>
          </p:cNvSpPr>
          <p:nvPr>
            <p:ph type="dt" sz="half" idx="10"/>
          </p:nvPr>
        </p:nvSpPr>
        <p:spPr>
          <a:ln/>
        </p:spPr>
        <p:txBody>
          <a:bodyPr/>
          <a:lstStyle>
            <a:lvl1pPr>
              <a:defRPr/>
            </a:lvl1pPr>
          </a:lstStyle>
          <a:p>
            <a:pPr>
              <a:defRPr/>
            </a:pPr>
            <a:r>
              <a:rPr lang="en-US" smtClean="0">
                <a:solidFill>
                  <a:srgbClr val="FFFFFF"/>
                </a:solidFill>
              </a:rPr>
              <a:t>May 30-31, 2012</a:t>
            </a:r>
            <a:endParaRPr lang="en-US" dirty="0">
              <a:solidFill>
                <a:srgbClr val="FFFFFF"/>
              </a:solidFill>
            </a:endParaRPr>
          </a:p>
        </p:txBody>
      </p:sp>
      <p:sp>
        <p:nvSpPr>
          <p:cNvPr id="6" name="Rectangle 1054"/>
          <p:cNvSpPr>
            <a:spLocks noGrp="1" noChangeArrowheads="1"/>
          </p:cNvSpPr>
          <p:nvPr>
            <p:ph type="ftr" sz="quarter" idx="11"/>
          </p:nvPr>
        </p:nvSpPr>
        <p:spPr>
          <a:ln/>
        </p:spPr>
        <p:txBody>
          <a:bodyPr/>
          <a:lstStyle>
            <a:lvl1pPr>
              <a:defRPr/>
            </a:lvl1pPr>
          </a:lstStyle>
          <a:p>
            <a:pPr>
              <a:defRPr/>
            </a:pPr>
            <a:r>
              <a:rPr lang="en-US" smtClean="0">
                <a:solidFill>
                  <a:srgbClr val="FFFFFF"/>
                </a:solidFill>
              </a:rPr>
              <a:t>HDF5 Workshop at PSI</a:t>
            </a:r>
            <a:endParaRPr lang="en-US">
              <a:solidFill>
                <a:srgbClr val="FFFFFF"/>
              </a:solidFill>
            </a:endParaRPr>
          </a:p>
        </p:txBody>
      </p:sp>
      <p:sp>
        <p:nvSpPr>
          <p:cNvPr id="7" name="Rectangle 1055"/>
          <p:cNvSpPr>
            <a:spLocks noGrp="1" noChangeArrowheads="1"/>
          </p:cNvSpPr>
          <p:nvPr>
            <p:ph type="sldNum" sz="quarter" idx="12"/>
          </p:nvPr>
        </p:nvSpPr>
        <p:spPr>
          <a:ln/>
        </p:spPr>
        <p:txBody>
          <a:bodyPr/>
          <a:lstStyle>
            <a:lvl1pPr>
              <a:defRPr/>
            </a:lvl1pPr>
          </a:lstStyle>
          <a:p>
            <a:fld id="{D60169EC-85B8-49E2-AEE8-1C12B44850C9}"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41721770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53"/>
          <p:cNvSpPr>
            <a:spLocks noGrp="1" noChangeArrowheads="1"/>
          </p:cNvSpPr>
          <p:nvPr>
            <p:ph type="dt" sz="half" idx="10"/>
          </p:nvPr>
        </p:nvSpPr>
        <p:spPr>
          <a:ln/>
        </p:spPr>
        <p:txBody>
          <a:bodyPr/>
          <a:lstStyle>
            <a:lvl1pPr>
              <a:defRPr/>
            </a:lvl1pPr>
          </a:lstStyle>
          <a:p>
            <a:pPr>
              <a:defRPr/>
            </a:pPr>
            <a:r>
              <a:rPr lang="en-US" smtClean="0">
                <a:solidFill>
                  <a:srgbClr val="FFFFFF"/>
                </a:solidFill>
              </a:rPr>
              <a:t>May 30-31, 2012</a:t>
            </a:r>
            <a:endParaRPr lang="en-US" dirty="0">
              <a:solidFill>
                <a:srgbClr val="FFFFFF"/>
              </a:solidFill>
            </a:endParaRPr>
          </a:p>
        </p:txBody>
      </p:sp>
      <p:sp>
        <p:nvSpPr>
          <p:cNvPr id="6" name="Rectangle 1054"/>
          <p:cNvSpPr>
            <a:spLocks noGrp="1" noChangeArrowheads="1"/>
          </p:cNvSpPr>
          <p:nvPr>
            <p:ph type="ftr" sz="quarter" idx="11"/>
          </p:nvPr>
        </p:nvSpPr>
        <p:spPr>
          <a:ln/>
        </p:spPr>
        <p:txBody>
          <a:bodyPr/>
          <a:lstStyle>
            <a:lvl1pPr>
              <a:defRPr/>
            </a:lvl1pPr>
          </a:lstStyle>
          <a:p>
            <a:pPr>
              <a:defRPr/>
            </a:pPr>
            <a:r>
              <a:rPr lang="en-US" smtClean="0">
                <a:solidFill>
                  <a:srgbClr val="FFFFFF"/>
                </a:solidFill>
              </a:rPr>
              <a:t>HDF5 Workshop at PSI</a:t>
            </a:r>
            <a:endParaRPr lang="en-US">
              <a:solidFill>
                <a:srgbClr val="FFFFFF"/>
              </a:solidFill>
            </a:endParaRPr>
          </a:p>
        </p:txBody>
      </p:sp>
      <p:sp>
        <p:nvSpPr>
          <p:cNvPr id="7" name="Rectangle 1055"/>
          <p:cNvSpPr>
            <a:spLocks noGrp="1" noChangeArrowheads="1"/>
          </p:cNvSpPr>
          <p:nvPr>
            <p:ph type="sldNum" sz="quarter" idx="12"/>
          </p:nvPr>
        </p:nvSpPr>
        <p:spPr>
          <a:ln/>
        </p:spPr>
        <p:txBody>
          <a:bodyPr/>
          <a:lstStyle>
            <a:lvl1pPr>
              <a:defRPr/>
            </a:lvl1pPr>
          </a:lstStyle>
          <a:p>
            <a:fld id="{6D9A656B-55CD-44D5-AE92-A264F38D691D}"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941239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990600"/>
            <a:ext cx="41529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990600"/>
            <a:ext cx="41529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53"/>
          <p:cNvSpPr>
            <a:spLocks noGrp="1" noChangeArrowheads="1"/>
          </p:cNvSpPr>
          <p:nvPr>
            <p:ph type="dt" sz="half" idx="10"/>
          </p:nvPr>
        </p:nvSpPr>
        <p:spPr>
          <a:ln/>
        </p:spPr>
        <p:txBody>
          <a:bodyPr/>
          <a:lstStyle>
            <a:lvl1pPr>
              <a:defRPr/>
            </a:lvl1pPr>
          </a:lstStyle>
          <a:p>
            <a:pPr>
              <a:defRPr/>
            </a:pPr>
            <a:r>
              <a:rPr lang="en-US" smtClean="0">
                <a:solidFill>
                  <a:srgbClr val="FFFFFF"/>
                </a:solidFill>
              </a:rPr>
              <a:t>May 30-31, 2012</a:t>
            </a:r>
            <a:endParaRPr lang="en-US" dirty="0">
              <a:solidFill>
                <a:srgbClr val="FFFFFF"/>
              </a:solidFill>
            </a:endParaRPr>
          </a:p>
        </p:txBody>
      </p:sp>
      <p:sp>
        <p:nvSpPr>
          <p:cNvPr id="6" name="Rectangle 1054"/>
          <p:cNvSpPr>
            <a:spLocks noGrp="1" noChangeArrowheads="1"/>
          </p:cNvSpPr>
          <p:nvPr>
            <p:ph type="ftr" sz="quarter" idx="11"/>
          </p:nvPr>
        </p:nvSpPr>
        <p:spPr>
          <a:ln/>
        </p:spPr>
        <p:txBody>
          <a:bodyPr/>
          <a:lstStyle>
            <a:lvl1pPr>
              <a:defRPr/>
            </a:lvl1pPr>
          </a:lstStyle>
          <a:p>
            <a:pPr>
              <a:defRPr/>
            </a:pPr>
            <a:r>
              <a:rPr lang="en-US" smtClean="0">
                <a:solidFill>
                  <a:srgbClr val="FFFFFF"/>
                </a:solidFill>
              </a:rPr>
              <a:t>HDF5 Workshop at PSI</a:t>
            </a:r>
            <a:endParaRPr lang="en-US">
              <a:solidFill>
                <a:srgbClr val="FFFFFF"/>
              </a:solidFill>
            </a:endParaRPr>
          </a:p>
        </p:txBody>
      </p:sp>
      <p:sp>
        <p:nvSpPr>
          <p:cNvPr id="7" name="Rectangle 1055"/>
          <p:cNvSpPr>
            <a:spLocks noGrp="1" noChangeArrowheads="1"/>
          </p:cNvSpPr>
          <p:nvPr>
            <p:ph type="sldNum" sz="quarter" idx="12"/>
          </p:nvPr>
        </p:nvSpPr>
        <p:spPr>
          <a:ln/>
        </p:spPr>
        <p:txBody>
          <a:bodyPr/>
          <a:lstStyle>
            <a:lvl1pPr>
              <a:defRPr/>
            </a:lvl1pPr>
          </a:lstStyle>
          <a:p>
            <a:fld id="{B4E0B191-D192-4155-B7FC-877A6FDF1AF9}"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86009513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53"/>
          <p:cNvSpPr>
            <a:spLocks noGrp="1" noChangeArrowheads="1"/>
          </p:cNvSpPr>
          <p:nvPr>
            <p:ph type="dt" sz="half" idx="10"/>
          </p:nvPr>
        </p:nvSpPr>
        <p:spPr>
          <a:ln/>
        </p:spPr>
        <p:txBody>
          <a:bodyPr/>
          <a:lstStyle>
            <a:lvl1pPr>
              <a:defRPr/>
            </a:lvl1pPr>
          </a:lstStyle>
          <a:p>
            <a:pPr>
              <a:defRPr/>
            </a:pPr>
            <a:r>
              <a:rPr lang="en-US" smtClean="0">
                <a:solidFill>
                  <a:srgbClr val="FFFFFF"/>
                </a:solidFill>
              </a:rPr>
              <a:t>May 30-31, 2012</a:t>
            </a:r>
            <a:endParaRPr lang="en-US" dirty="0">
              <a:solidFill>
                <a:srgbClr val="FFFFFF"/>
              </a:solidFill>
            </a:endParaRPr>
          </a:p>
        </p:txBody>
      </p:sp>
      <p:sp>
        <p:nvSpPr>
          <p:cNvPr id="5" name="Rectangle 1054"/>
          <p:cNvSpPr>
            <a:spLocks noGrp="1" noChangeArrowheads="1"/>
          </p:cNvSpPr>
          <p:nvPr>
            <p:ph type="ftr" sz="quarter" idx="11"/>
          </p:nvPr>
        </p:nvSpPr>
        <p:spPr>
          <a:ln/>
        </p:spPr>
        <p:txBody>
          <a:bodyPr/>
          <a:lstStyle>
            <a:lvl1pPr>
              <a:defRPr/>
            </a:lvl1pPr>
          </a:lstStyle>
          <a:p>
            <a:pPr>
              <a:defRPr/>
            </a:pPr>
            <a:r>
              <a:rPr lang="en-US" smtClean="0">
                <a:solidFill>
                  <a:srgbClr val="FFFFFF"/>
                </a:solidFill>
              </a:rPr>
              <a:t>HDF5 Workshop at PSI</a:t>
            </a:r>
            <a:endParaRPr lang="en-US">
              <a:solidFill>
                <a:srgbClr val="FFFFFF"/>
              </a:solidFill>
            </a:endParaRPr>
          </a:p>
        </p:txBody>
      </p:sp>
      <p:sp>
        <p:nvSpPr>
          <p:cNvPr id="6" name="Rectangle 1055"/>
          <p:cNvSpPr>
            <a:spLocks noGrp="1" noChangeArrowheads="1"/>
          </p:cNvSpPr>
          <p:nvPr>
            <p:ph type="sldNum" sz="quarter" idx="12"/>
          </p:nvPr>
        </p:nvSpPr>
        <p:spPr>
          <a:ln/>
        </p:spPr>
        <p:txBody>
          <a:bodyPr/>
          <a:lstStyle>
            <a:lvl1pPr>
              <a:defRPr/>
            </a:lvl1pPr>
          </a:lstStyle>
          <a:p>
            <a:fld id="{B267948B-92F7-46C0-825B-24D3672FC8D3}"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94833987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152400"/>
            <a:ext cx="211455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152400"/>
            <a:ext cx="619125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53"/>
          <p:cNvSpPr>
            <a:spLocks noGrp="1" noChangeArrowheads="1"/>
          </p:cNvSpPr>
          <p:nvPr>
            <p:ph type="dt" sz="half" idx="10"/>
          </p:nvPr>
        </p:nvSpPr>
        <p:spPr>
          <a:ln/>
        </p:spPr>
        <p:txBody>
          <a:bodyPr/>
          <a:lstStyle>
            <a:lvl1pPr>
              <a:defRPr/>
            </a:lvl1pPr>
          </a:lstStyle>
          <a:p>
            <a:pPr>
              <a:defRPr/>
            </a:pPr>
            <a:r>
              <a:rPr lang="en-US" smtClean="0">
                <a:solidFill>
                  <a:srgbClr val="FFFFFF"/>
                </a:solidFill>
              </a:rPr>
              <a:t>May 30-31, 2012</a:t>
            </a:r>
            <a:endParaRPr lang="en-US" dirty="0">
              <a:solidFill>
                <a:srgbClr val="FFFFFF"/>
              </a:solidFill>
            </a:endParaRPr>
          </a:p>
        </p:txBody>
      </p:sp>
      <p:sp>
        <p:nvSpPr>
          <p:cNvPr id="5" name="Rectangle 1054"/>
          <p:cNvSpPr>
            <a:spLocks noGrp="1" noChangeArrowheads="1"/>
          </p:cNvSpPr>
          <p:nvPr>
            <p:ph type="ftr" sz="quarter" idx="11"/>
          </p:nvPr>
        </p:nvSpPr>
        <p:spPr>
          <a:ln/>
        </p:spPr>
        <p:txBody>
          <a:bodyPr/>
          <a:lstStyle>
            <a:lvl1pPr>
              <a:defRPr/>
            </a:lvl1pPr>
          </a:lstStyle>
          <a:p>
            <a:pPr>
              <a:defRPr/>
            </a:pPr>
            <a:r>
              <a:rPr lang="en-US" smtClean="0">
                <a:solidFill>
                  <a:srgbClr val="FFFFFF"/>
                </a:solidFill>
              </a:rPr>
              <a:t>HDF5 Workshop at PSI</a:t>
            </a:r>
            <a:endParaRPr lang="en-US">
              <a:solidFill>
                <a:srgbClr val="FFFFFF"/>
              </a:solidFill>
            </a:endParaRPr>
          </a:p>
        </p:txBody>
      </p:sp>
      <p:sp>
        <p:nvSpPr>
          <p:cNvPr id="6" name="Rectangle 1055"/>
          <p:cNvSpPr>
            <a:spLocks noGrp="1" noChangeArrowheads="1"/>
          </p:cNvSpPr>
          <p:nvPr>
            <p:ph type="sldNum" sz="quarter" idx="12"/>
          </p:nvPr>
        </p:nvSpPr>
        <p:spPr>
          <a:ln/>
        </p:spPr>
        <p:txBody>
          <a:bodyPr/>
          <a:lstStyle>
            <a:lvl1pPr>
              <a:defRPr/>
            </a:lvl1pPr>
          </a:lstStyle>
          <a:p>
            <a:fld id="{2958623D-0FA2-4457-A4E7-CA0E22B1CE5A}"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296307941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0104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990600"/>
            <a:ext cx="84582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81000" y="3810000"/>
            <a:ext cx="84582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53"/>
          <p:cNvSpPr>
            <a:spLocks noGrp="1" noChangeArrowheads="1"/>
          </p:cNvSpPr>
          <p:nvPr>
            <p:ph type="dt" sz="half" idx="10"/>
          </p:nvPr>
        </p:nvSpPr>
        <p:spPr>
          <a:ln/>
        </p:spPr>
        <p:txBody>
          <a:bodyPr/>
          <a:lstStyle>
            <a:lvl1pPr>
              <a:defRPr/>
            </a:lvl1pPr>
          </a:lstStyle>
          <a:p>
            <a:pPr>
              <a:defRPr/>
            </a:pPr>
            <a:r>
              <a:rPr lang="en-US" smtClean="0">
                <a:solidFill>
                  <a:srgbClr val="FFFFFF"/>
                </a:solidFill>
              </a:rPr>
              <a:t>May 30-31, 2012</a:t>
            </a:r>
            <a:endParaRPr lang="en-US" dirty="0">
              <a:solidFill>
                <a:srgbClr val="FFFFFF"/>
              </a:solidFill>
            </a:endParaRPr>
          </a:p>
        </p:txBody>
      </p:sp>
      <p:sp>
        <p:nvSpPr>
          <p:cNvPr id="6" name="Rectangle 1054"/>
          <p:cNvSpPr>
            <a:spLocks noGrp="1" noChangeArrowheads="1"/>
          </p:cNvSpPr>
          <p:nvPr>
            <p:ph type="ftr" sz="quarter" idx="11"/>
          </p:nvPr>
        </p:nvSpPr>
        <p:spPr>
          <a:ln/>
        </p:spPr>
        <p:txBody>
          <a:bodyPr/>
          <a:lstStyle>
            <a:lvl1pPr>
              <a:defRPr/>
            </a:lvl1pPr>
          </a:lstStyle>
          <a:p>
            <a:pPr>
              <a:defRPr/>
            </a:pPr>
            <a:r>
              <a:rPr lang="en-US" smtClean="0">
                <a:solidFill>
                  <a:srgbClr val="FFFFFF"/>
                </a:solidFill>
              </a:rPr>
              <a:t>HDF5 Workshop at PSI</a:t>
            </a:r>
            <a:endParaRPr lang="en-US">
              <a:solidFill>
                <a:srgbClr val="FFFFFF"/>
              </a:solidFill>
            </a:endParaRPr>
          </a:p>
        </p:txBody>
      </p:sp>
      <p:sp>
        <p:nvSpPr>
          <p:cNvPr id="7" name="Rectangle 1055"/>
          <p:cNvSpPr>
            <a:spLocks noGrp="1" noChangeArrowheads="1"/>
          </p:cNvSpPr>
          <p:nvPr>
            <p:ph type="sldNum" sz="quarter" idx="12"/>
          </p:nvPr>
        </p:nvSpPr>
        <p:spPr>
          <a:ln/>
        </p:spPr>
        <p:txBody>
          <a:bodyPr/>
          <a:lstStyle>
            <a:lvl1pPr>
              <a:defRPr/>
            </a:lvl1pPr>
          </a:lstStyle>
          <a:p>
            <a:fld id="{024A9CEC-B065-4A1C-B575-9A98871540EE}"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02818207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90600" y="2819400"/>
            <a:ext cx="7010400" cy="533400"/>
          </a:xfrm>
        </p:spPr>
        <p:txBody>
          <a:bodyPr anchor="ctr"/>
          <a:lstStyle>
            <a:lvl1pPr>
              <a:defRPr sz="3600" b="1"/>
            </a:lvl1pPr>
          </a:lstStyle>
          <a:p>
            <a:r>
              <a:rPr lang="en-US" smtClean="0"/>
              <a:t>Click to edit Master title style</a:t>
            </a:r>
            <a:endParaRPr lang="en-US" dirty="0"/>
          </a:p>
        </p:txBody>
      </p:sp>
      <p:sp>
        <p:nvSpPr>
          <p:cNvPr id="3" name="Date Placeholder 2"/>
          <p:cNvSpPr>
            <a:spLocks noGrp="1"/>
          </p:cNvSpPr>
          <p:nvPr>
            <p:ph type="dt" sz="half" idx="10"/>
          </p:nvPr>
        </p:nvSpPr>
        <p:spPr>
          <a:xfrm>
            <a:off x="304800" y="6629400"/>
            <a:ext cx="1676400" cy="228600"/>
          </a:xfrm>
        </p:spPr>
        <p:txBody>
          <a:bodyPr/>
          <a:lstStyle/>
          <a:p>
            <a:r>
              <a:rPr lang="en-US" smtClean="0">
                <a:solidFill>
                  <a:srgbClr val="FFFFFF"/>
                </a:solidFill>
              </a:rPr>
              <a:t>May 30-31, 2012</a:t>
            </a:r>
            <a:endParaRPr lang="en-US" dirty="0">
              <a:solidFill>
                <a:srgbClr val="FFFFFF"/>
              </a:solidFill>
            </a:endParaRPr>
          </a:p>
        </p:txBody>
      </p:sp>
      <p:sp>
        <p:nvSpPr>
          <p:cNvPr id="4" name="Footer Placeholder 3"/>
          <p:cNvSpPr>
            <a:spLocks noGrp="1"/>
          </p:cNvSpPr>
          <p:nvPr>
            <p:ph type="ftr" sz="quarter" idx="11"/>
          </p:nvPr>
        </p:nvSpPr>
        <p:spPr/>
        <p:txBody>
          <a:bodyPr/>
          <a:lstStyle/>
          <a:p>
            <a:r>
              <a:rPr lang="en-US" smtClean="0">
                <a:solidFill>
                  <a:srgbClr val="FFFFFF"/>
                </a:solidFill>
              </a:rPr>
              <a:t>HDF5 Workshop at PSI</a:t>
            </a:r>
            <a:endParaRPr lang="en-US" dirty="0">
              <a:solidFill>
                <a:srgbClr val="FFFFFF"/>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66990693-FCA4-456D-B0D1-1E6BC96D0376}"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185253389"/>
      </p:ext>
    </p:extLst>
  </p:cSld>
  <p:clrMapOvr>
    <a:masterClrMapping/>
  </p:clrMapOvr>
  <p:transition xmlns:p14="http://schemas.microsoft.com/office/powerpoint/2010/main" spd="med">
    <p:wipe dir="d"/>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a:prstGeom prst="rect">
            <a:avLst/>
          </a:prstGeo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solidFill>
                  <a:srgbClr val="FFFFFF"/>
                </a:solidFill>
              </a:rPr>
              <a:t>May 30-31, 2012</a:t>
            </a:r>
            <a:endParaRPr lang="en-US" dirty="0">
              <a:solidFill>
                <a:srgbClr val="FFFFFF"/>
              </a:solidFill>
            </a:endParaRPr>
          </a:p>
        </p:txBody>
      </p:sp>
      <p:sp>
        <p:nvSpPr>
          <p:cNvPr id="5" name="Slide Number Placeholder 4"/>
          <p:cNvSpPr>
            <a:spLocks noGrp="1"/>
          </p:cNvSpPr>
          <p:nvPr>
            <p:ph type="sldNum" sz="quarter" idx="11"/>
          </p:nvPr>
        </p:nvSpPr>
        <p:spPr/>
        <p:txBody>
          <a:bodyPr/>
          <a:lstStyle>
            <a:lvl1pPr>
              <a:defRPr>
                <a:solidFill>
                  <a:schemeClr val="tx1"/>
                </a:solidFill>
              </a:defRPr>
            </a:lvl1pPr>
          </a:lstStyle>
          <a:p>
            <a:fld id="{66990693-FCA4-456D-B0D1-1E6BC96D0376}" type="slidenum">
              <a:rPr lang="en-US" smtClean="0">
                <a:solidFill>
                  <a:srgbClr val="000000"/>
                </a:solidFill>
              </a:rPr>
              <a:pPr/>
              <a:t>‹#›</a:t>
            </a:fld>
            <a:endParaRPr lang="en-US">
              <a:solidFill>
                <a:srgbClr val="000000"/>
              </a:solidFill>
            </a:endParaRPr>
          </a:p>
        </p:txBody>
      </p:sp>
      <p:sp>
        <p:nvSpPr>
          <p:cNvPr id="6" name="Footer Placeholder 5"/>
          <p:cNvSpPr>
            <a:spLocks noGrp="1"/>
          </p:cNvSpPr>
          <p:nvPr>
            <p:ph type="ftr" sz="quarter" idx="12"/>
          </p:nvPr>
        </p:nvSpPr>
        <p:spPr/>
        <p:txBody>
          <a:bodyPr/>
          <a:lstStyle/>
          <a:p>
            <a:r>
              <a:rPr lang="en-US" smtClean="0">
                <a:solidFill>
                  <a:srgbClr val="FFFFFF"/>
                </a:solidFill>
              </a:rPr>
              <a:t>HDF5 Workshop at PSI</a:t>
            </a:r>
            <a:endParaRPr lang="en-US" dirty="0">
              <a:solidFill>
                <a:srgbClr val="FFFFFF"/>
              </a:solidFill>
            </a:endParaRPr>
          </a:p>
        </p:txBody>
      </p:sp>
    </p:spTree>
    <p:extLst>
      <p:ext uri="{BB962C8B-B14F-4D97-AF65-F5344CB8AC3E}">
        <p14:creationId xmlns:p14="http://schemas.microsoft.com/office/powerpoint/2010/main" val="3942761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53"/>
          <p:cNvSpPr>
            <a:spLocks noGrp="1" noChangeArrowheads="1"/>
          </p:cNvSpPr>
          <p:nvPr>
            <p:ph type="dt" sz="half" idx="10"/>
          </p:nvPr>
        </p:nvSpPr>
        <p:spPr>
          <a:ln/>
        </p:spPr>
        <p:txBody>
          <a:bodyPr/>
          <a:lstStyle>
            <a:lvl1pPr>
              <a:defRPr/>
            </a:lvl1pPr>
          </a:lstStyle>
          <a:p>
            <a:pPr>
              <a:defRPr/>
            </a:pPr>
            <a:r>
              <a:rPr lang="en-US" smtClean="0">
                <a:solidFill>
                  <a:srgbClr val="FFFFFF"/>
                </a:solidFill>
              </a:rPr>
              <a:t>May 30-31, 2012</a:t>
            </a:r>
            <a:endParaRPr lang="en-US" dirty="0">
              <a:solidFill>
                <a:srgbClr val="FFFFFF"/>
              </a:solidFill>
            </a:endParaRPr>
          </a:p>
        </p:txBody>
      </p:sp>
      <p:sp>
        <p:nvSpPr>
          <p:cNvPr id="8" name="Rectangle 1054"/>
          <p:cNvSpPr>
            <a:spLocks noGrp="1" noChangeArrowheads="1"/>
          </p:cNvSpPr>
          <p:nvPr>
            <p:ph type="ftr" sz="quarter" idx="11"/>
          </p:nvPr>
        </p:nvSpPr>
        <p:spPr>
          <a:ln/>
        </p:spPr>
        <p:txBody>
          <a:bodyPr/>
          <a:lstStyle>
            <a:lvl1pPr>
              <a:defRPr/>
            </a:lvl1pPr>
          </a:lstStyle>
          <a:p>
            <a:pPr>
              <a:defRPr/>
            </a:pPr>
            <a:r>
              <a:rPr lang="en-US" smtClean="0">
                <a:solidFill>
                  <a:srgbClr val="FFFFFF"/>
                </a:solidFill>
              </a:rPr>
              <a:t>HDF5 Workshop at PSI</a:t>
            </a:r>
            <a:endParaRPr lang="en-US">
              <a:solidFill>
                <a:srgbClr val="FFFFFF"/>
              </a:solidFill>
            </a:endParaRPr>
          </a:p>
        </p:txBody>
      </p:sp>
      <p:sp>
        <p:nvSpPr>
          <p:cNvPr id="9" name="Rectangle 1055"/>
          <p:cNvSpPr>
            <a:spLocks noGrp="1" noChangeArrowheads="1"/>
          </p:cNvSpPr>
          <p:nvPr>
            <p:ph type="sldNum" sz="quarter" idx="12"/>
          </p:nvPr>
        </p:nvSpPr>
        <p:spPr>
          <a:ln/>
        </p:spPr>
        <p:txBody>
          <a:bodyPr/>
          <a:lstStyle>
            <a:lvl1pPr>
              <a:defRPr/>
            </a:lvl1pPr>
          </a:lstStyle>
          <a:p>
            <a:fld id="{8F50EEDC-5844-4EFA-918A-89CA68A7DE5D}"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605388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53"/>
          <p:cNvSpPr>
            <a:spLocks noGrp="1" noChangeArrowheads="1"/>
          </p:cNvSpPr>
          <p:nvPr>
            <p:ph type="dt" sz="half" idx="10"/>
          </p:nvPr>
        </p:nvSpPr>
        <p:spPr>
          <a:ln/>
        </p:spPr>
        <p:txBody>
          <a:bodyPr/>
          <a:lstStyle>
            <a:lvl1pPr>
              <a:defRPr/>
            </a:lvl1pPr>
          </a:lstStyle>
          <a:p>
            <a:pPr>
              <a:defRPr/>
            </a:pPr>
            <a:r>
              <a:rPr lang="en-US" smtClean="0">
                <a:solidFill>
                  <a:srgbClr val="FFFFFF"/>
                </a:solidFill>
              </a:rPr>
              <a:t>May 30-31, 2012</a:t>
            </a:r>
            <a:endParaRPr lang="en-US" dirty="0">
              <a:solidFill>
                <a:srgbClr val="FFFFFF"/>
              </a:solidFill>
            </a:endParaRPr>
          </a:p>
        </p:txBody>
      </p:sp>
      <p:sp>
        <p:nvSpPr>
          <p:cNvPr id="4" name="Rectangle 1054"/>
          <p:cNvSpPr>
            <a:spLocks noGrp="1" noChangeArrowheads="1"/>
          </p:cNvSpPr>
          <p:nvPr>
            <p:ph type="ftr" sz="quarter" idx="11"/>
          </p:nvPr>
        </p:nvSpPr>
        <p:spPr>
          <a:ln/>
        </p:spPr>
        <p:txBody>
          <a:bodyPr/>
          <a:lstStyle>
            <a:lvl1pPr>
              <a:defRPr/>
            </a:lvl1pPr>
          </a:lstStyle>
          <a:p>
            <a:pPr>
              <a:defRPr/>
            </a:pPr>
            <a:r>
              <a:rPr lang="en-US" smtClean="0">
                <a:solidFill>
                  <a:srgbClr val="FFFFFF"/>
                </a:solidFill>
              </a:rPr>
              <a:t>HDF5 Workshop at PSI</a:t>
            </a:r>
            <a:endParaRPr lang="en-US">
              <a:solidFill>
                <a:srgbClr val="FFFFFF"/>
              </a:solidFill>
            </a:endParaRPr>
          </a:p>
        </p:txBody>
      </p:sp>
      <p:sp>
        <p:nvSpPr>
          <p:cNvPr id="5" name="Rectangle 1055"/>
          <p:cNvSpPr>
            <a:spLocks noGrp="1" noChangeArrowheads="1"/>
          </p:cNvSpPr>
          <p:nvPr>
            <p:ph type="sldNum" sz="quarter" idx="12"/>
          </p:nvPr>
        </p:nvSpPr>
        <p:spPr>
          <a:ln/>
        </p:spPr>
        <p:txBody>
          <a:bodyPr/>
          <a:lstStyle>
            <a:lvl1pPr>
              <a:defRPr/>
            </a:lvl1pPr>
          </a:lstStyle>
          <a:p>
            <a:fld id="{517EAFBD-F6C1-4BBC-BE16-6ABDE0D892EA}"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28287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53"/>
          <p:cNvSpPr>
            <a:spLocks noGrp="1" noChangeArrowheads="1"/>
          </p:cNvSpPr>
          <p:nvPr>
            <p:ph type="dt" sz="half" idx="10"/>
          </p:nvPr>
        </p:nvSpPr>
        <p:spPr>
          <a:ln/>
        </p:spPr>
        <p:txBody>
          <a:bodyPr/>
          <a:lstStyle>
            <a:lvl1pPr>
              <a:defRPr/>
            </a:lvl1pPr>
          </a:lstStyle>
          <a:p>
            <a:pPr>
              <a:defRPr/>
            </a:pPr>
            <a:r>
              <a:rPr lang="en-US" smtClean="0">
                <a:solidFill>
                  <a:srgbClr val="FFFFFF"/>
                </a:solidFill>
              </a:rPr>
              <a:t>May 30-31, 2012</a:t>
            </a:r>
            <a:endParaRPr lang="en-US" dirty="0">
              <a:solidFill>
                <a:srgbClr val="FFFFFF"/>
              </a:solidFill>
            </a:endParaRPr>
          </a:p>
        </p:txBody>
      </p:sp>
      <p:sp>
        <p:nvSpPr>
          <p:cNvPr id="3" name="Rectangle 1054"/>
          <p:cNvSpPr>
            <a:spLocks noGrp="1" noChangeArrowheads="1"/>
          </p:cNvSpPr>
          <p:nvPr>
            <p:ph type="ftr" sz="quarter" idx="11"/>
          </p:nvPr>
        </p:nvSpPr>
        <p:spPr>
          <a:ln/>
        </p:spPr>
        <p:txBody>
          <a:bodyPr/>
          <a:lstStyle>
            <a:lvl1pPr>
              <a:defRPr/>
            </a:lvl1pPr>
          </a:lstStyle>
          <a:p>
            <a:pPr>
              <a:defRPr/>
            </a:pPr>
            <a:r>
              <a:rPr lang="en-US" smtClean="0">
                <a:solidFill>
                  <a:srgbClr val="FFFFFF"/>
                </a:solidFill>
              </a:rPr>
              <a:t>HDF5 Workshop at PSI</a:t>
            </a:r>
            <a:endParaRPr lang="en-US">
              <a:solidFill>
                <a:srgbClr val="FFFFFF"/>
              </a:solidFill>
            </a:endParaRPr>
          </a:p>
        </p:txBody>
      </p:sp>
      <p:sp>
        <p:nvSpPr>
          <p:cNvPr id="4" name="Rectangle 1055"/>
          <p:cNvSpPr>
            <a:spLocks noGrp="1" noChangeArrowheads="1"/>
          </p:cNvSpPr>
          <p:nvPr>
            <p:ph type="sldNum" sz="quarter" idx="12"/>
          </p:nvPr>
        </p:nvSpPr>
        <p:spPr>
          <a:ln/>
        </p:spPr>
        <p:txBody>
          <a:bodyPr/>
          <a:lstStyle>
            <a:lvl1pPr>
              <a:defRPr/>
            </a:lvl1pPr>
          </a:lstStyle>
          <a:p>
            <a:fld id="{854FA78B-0BBB-47B9-88DA-E5C0BFDE8D2A}"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917311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53"/>
          <p:cNvSpPr>
            <a:spLocks noGrp="1" noChangeArrowheads="1"/>
          </p:cNvSpPr>
          <p:nvPr>
            <p:ph type="dt" sz="half" idx="10"/>
          </p:nvPr>
        </p:nvSpPr>
        <p:spPr>
          <a:ln/>
        </p:spPr>
        <p:txBody>
          <a:bodyPr/>
          <a:lstStyle>
            <a:lvl1pPr>
              <a:defRPr/>
            </a:lvl1pPr>
          </a:lstStyle>
          <a:p>
            <a:pPr>
              <a:defRPr/>
            </a:pPr>
            <a:r>
              <a:rPr lang="en-US" smtClean="0">
                <a:solidFill>
                  <a:srgbClr val="FFFFFF"/>
                </a:solidFill>
              </a:rPr>
              <a:t>May 30-31, 2012</a:t>
            </a:r>
            <a:endParaRPr lang="en-US" dirty="0">
              <a:solidFill>
                <a:srgbClr val="FFFFFF"/>
              </a:solidFill>
            </a:endParaRPr>
          </a:p>
        </p:txBody>
      </p:sp>
      <p:sp>
        <p:nvSpPr>
          <p:cNvPr id="6" name="Rectangle 1054"/>
          <p:cNvSpPr>
            <a:spLocks noGrp="1" noChangeArrowheads="1"/>
          </p:cNvSpPr>
          <p:nvPr>
            <p:ph type="ftr" sz="quarter" idx="11"/>
          </p:nvPr>
        </p:nvSpPr>
        <p:spPr>
          <a:ln/>
        </p:spPr>
        <p:txBody>
          <a:bodyPr/>
          <a:lstStyle>
            <a:lvl1pPr>
              <a:defRPr/>
            </a:lvl1pPr>
          </a:lstStyle>
          <a:p>
            <a:pPr>
              <a:defRPr/>
            </a:pPr>
            <a:r>
              <a:rPr lang="en-US" smtClean="0">
                <a:solidFill>
                  <a:srgbClr val="FFFFFF"/>
                </a:solidFill>
              </a:rPr>
              <a:t>HDF5 Workshop at PSI</a:t>
            </a:r>
            <a:endParaRPr lang="en-US">
              <a:solidFill>
                <a:srgbClr val="FFFFFF"/>
              </a:solidFill>
            </a:endParaRPr>
          </a:p>
        </p:txBody>
      </p:sp>
      <p:sp>
        <p:nvSpPr>
          <p:cNvPr id="7" name="Rectangle 1055"/>
          <p:cNvSpPr>
            <a:spLocks noGrp="1" noChangeArrowheads="1"/>
          </p:cNvSpPr>
          <p:nvPr>
            <p:ph type="sldNum" sz="quarter" idx="12"/>
          </p:nvPr>
        </p:nvSpPr>
        <p:spPr>
          <a:ln/>
        </p:spPr>
        <p:txBody>
          <a:bodyPr/>
          <a:lstStyle>
            <a:lvl1pPr>
              <a:defRPr/>
            </a:lvl1pPr>
          </a:lstStyle>
          <a:p>
            <a:fld id="{D60169EC-85B8-49E2-AEE8-1C12B44850C9}"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4172177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53"/>
          <p:cNvSpPr>
            <a:spLocks noGrp="1" noChangeArrowheads="1"/>
          </p:cNvSpPr>
          <p:nvPr>
            <p:ph type="dt" sz="half" idx="10"/>
          </p:nvPr>
        </p:nvSpPr>
        <p:spPr>
          <a:ln/>
        </p:spPr>
        <p:txBody>
          <a:bodyPr/>
          <a:lstStyle>
            <a:lvl1pPr>
              <a:defRPr/>
            </a:lvl1pPr>
          </a:lstStyle>
          <a:p>
            <a:pPr>
              <a:defRPr/>
            </a:pPr>
            <a:r>
              <a:rPr lang="en-US" smtClean="0">
                <a:solidFill>
                  <a:srgbClr val="FFFFFF"/>
                </a:solidFill>
              </a:rPr>
              <a:t>May 30-31, 2012</a:t>
            </a:r>
            <a:endParaRPr lang="en-US" dirty="0">
              <a:solidFill>
                <a:srgbClr val="FFFFFF"/>
              </a:solidFill>
            </a:endParaRPr>
          </a:p>
        </p:txBody>
      </p:sp>
      <p:sp>
        <p:nvSpPr>
          <p:cNvPr id="6" name="Rectangle 1054"/>
          <p:cNvSpPr>
            <a:spLocks noGrp="1" noChangeArrowheads="1"/>
          </p:cNvSpPr>
          <p:nvPr>
            <p:ph type="ftr" sz="quarter" idx="11"/>
          </p:nvPr>
        </p:nvSpPr>
        <p:spPr>
          <a:ln/>
        </p:spPr>
        <p:txBody>
          <a:bodyPr/>
          <a:lstStyle>
            <a:lvl1pPr>
              <a:defRPr/>
            </a:lvl1pPr>
          </a:lstStyle>
          <a:p>
            <a:pPr>
              <a:defRPr/>
            </a:pPr>
            <a:r>
              <a:rPr lang="en-US" smtClean="0">
                <a:solidFill>
                  <a:srgbClr val="FFFFFF"/>
                </a:solidFill>
              </a:rPr>
              <a:t>HDF5 Workshop at PSI</a:t>
            </a:r>
            <a:endParaRPr lang="en-US">
              <a:solidFill>
                <a:srgbClr val="FFFFFF"/>
              </a:solidFill>
            </a:endParaRPr>
          </a:p>
        </p:txBody>
      </p:sp>
      <p:sp>
        <p:nvSpPr>
          <p:cNvPr id="7" name="Rectangle 1055"/>
          <p:cNvSpPr>
            <a:spLocks noGrp="1" noChangeArrowheads="1"/>
          </p:cNvSpPr>
          <p:nvPr>
            <p:ph type="sldNum" sz="quarter" idx="12"/>
          </p:nvPr>
        </p:nvSpPr>
        <p:spPr>
          <a:ln/>
        </p:spPr>
        <p:txBody>
          <a:bodyPr/>
          <a:lstStyle>
            <a:lvl1pPr>
              <a:defRPr/>
            </a:lvl1pPr>
          </a:lstStyle>
          <a:p>
            <a:fld id="{6D9A656B-55CD-44D5-AE92-A264F38D691D}"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94123972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jpeg"/><Relationship Id="rId18" Type="http://schemas.openxmlformats.org/officeDocument/2006/relationships/image" Target="../media/image2.jpeg"/><Relationship Id="rId19"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6.xml"/><Relationship Id="rId12" Type="http://schemas.openxmlformats.org/officeDocument/2006/relationships/slideLayout" Target="../slideLayouts/slideLayout27.xml"/><Relationship Id="rId13" Type="http://schemas.openxmlformats.org/officeDocument/2006/relationships/slideLayout" Target="../slideLayouts/slideLayout28.xml"/><Relationship Id="rId14" Type="http://schemas.openxmlformats.org/officeDocument/2006/relationships/slideLayout" Target="../slideLayouts/slideLayout29.xml"/><Relationship Id="rId15" Type="http://schemas.openxmlformats.org/officeDocument/2006/relationships/slideLayout" Target="../slideLayouts/slideLayout30.xml"/><Relationship Id="rId16" Type="http://schemas.openxmlformats.org/officeDocument/2006/relationships/theme" Target="../theme/theme2.xml"/><Relationship Id="rId17" Type="http://schemas.openxmlformats.org/officeDocument/2006/relationships/image" Target="../media/image5.jpeg"/><Relationship Id="rId18" Type="http://schemas.openxmlformats.org/officeDocument/2006/relationships/image" Target="../media/image2.jpeg"/><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 Id="rId9" Type="http://schemas.openxmlformats.org/officeDocument/2006/relationships/slideLayout" Target="../slideLayouts/slideLayout24.xml"/><Relationship Id="rId10"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1.xml"/><Relationship Id="rId12" Type="http://schemas.openxmlformats.org/officeDocument/2006/relationships/slideLayout" Target="../slideLayouts/slideLayout42.xml"/><Relationship Id="rId13" Type="http://schemas.openxmlformats.org/officeDocument/2006/relationships/slideLayout" Target="../slideLayouts/slideLayout43.xml"/><Relationship Id="rId14" Type="http://schemas.openxmlformats.org/officeDocument/2006/relationships/slideLayout" Target="../slideLayouts/slideLayout44.xml"/><Relationship Id="rId15" Type="http://schemas.openxmlformats.org/officeDocument/2006/relationships/theme" Target="../theme/theme3.xml"/><Relationship Id="rId16" Type="http://schemas.openxmlformats.org/officeDocument/2006/relationships/image" Target="../media/image1.jpeg"/><Relationship Id="rId17" Type="http://schemas.openxmlformats.org/officeDocument/2006/relationships/image" Target="../media/image2.jpeg"/><Relationship Id="rId18" Type="http://schemas.openxmlformats.org/officeDocument/2006/relationships/image" Target="../media/image3.png"/><Relationship Id="rId1" Type="http://schemas.openxmlformats.org/officeDocument/2006/relationships/slideLayout" Target="../slideLayouts/slideLayout31.xml"/><Relationship Id="rId2" Type="http://schemas.openxmlformats.org/officeDocument/2006/relationships/slideLayout" Target="../slideLayouts/slideLayout32.xml"/><Relationship Id="rId3" Type="http://schemas.openxmlformats.org/officeDocument/2006/relationships/slideLayout" Target="../slideLayouts/slideLayout33.xml"/><Relationship Id="rId4" Type="http://schemas.openxmlformats.org/officeDocument/2006/relationships/slideLayout" Target="../slideLayouts/slideLayout34.xml"/><Relationship Id="rId5" Type="http://schemas.openxmlformats.org/officeDocument/2006/relationships/slideLayout" Target="../slideLayouts/slideLayout35.xml"/><Relationship Id="rId6" Type="http://schemas.openxmlformats.org/officeDocument/2006/relationships/slideLayout" Target="../slideLayouts/slideLayout36.xml"/><Relationship Id="rId7" Type="http://schemas.openxmlformats.org/officeDocument/2006/relationships/slideLayout" Target="../slideLayouts/slideLayout37.xml"/><Relationship Id="rId8" Type="http://schemas.openxmlformats.org/officeDocument/2006/relationships/slideLayout" Target="../slideLayouts/slideLayout38.xml"/><Relationship Id="rId9" Type="http://schemas.openxmlformats.org/officeDocument/2006/relationships/slideLayout" Target="../slideLayouts/slideLayout39.xml"/><Relationship Id="rId10"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9" descr="99.jpg"/>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1027"/>
          <p:cNvSpPr>
            <a:spLocks noGrp="1" noChangeArrowheads="1"/>
          </p:cNvSpPr>
          <p:nvPr>
            <p:ph type="body" idx="1"/>
          </p:nvPr>
        </p:nvSpPr>
        <p:spPr bwMode="auto">
          <a:xfrm>
            <a:off x="381000" y="990600"/>
            <a:ext cx="84582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8" name="Picture 1050" descr="hdf 0line"/>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762000"/>
            <a:ext cx="9144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1026"/>
          <p:cNvSpPr>
            <a:spLocks noGrp="1" noChangeArrowheads="1"/>
          </p:cNvSpPr>
          <p:nvPr>
            <p:ph type="title"/>
          </p:nvPr>
        </p:nvSpPr>
        <p:spPr bwMode="auto">
          <a:xfrm>
            <a:off x="1143000" y="152400"/>
            <a:ext cx="7010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36893" name="Rectangle 1053"/>
          <p:cNvSpPr>
            <a:spLocks noGrp="1" noChangeArrowheads="1"/>
          </p:cNvSpPr>
          <p:nvPr>
            <p:ph type="dt" sz="half" idx="2"/>
          </p:nvPr>
        </p:nvSpPr>
        <p:spPr bwMode="auto">
          <a:xfrm>
            <a:off x="304800" y="6629400"/>
            <a:ext cx="13716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solidFill>
                  <a:schemeClr val="bg1"/>
                </a:solidFill>
                <a:latin typeface="Arial" pitchFamily="34" charset="0"/>
                <a:cs typeface="Arial" pitchFamily="34" charset="0"/>
              </a:defRPr>
            </a:lvl1pPr>
          </a:lstStyle>
          <a:p>
            <a:pPr>
              <a:defRPr/>
            </a:pPr>
            <a:r>
              <a:rPr lang="en-US" smtClean="0">
                <a:solidFill>
                  <a:srgbClr val="FFFFFF"/>
                </a:solidFill>
              </a:rPr>
              <a:t>May 30-31, 2012</a:t>
            </a:r>
            <a:endParaRPr lang="en-US" dirty="0">
              <a:solidFill>
                <a:srgbClr val="FFFFFF"/>
              </a:solidFill>
            </a:endParaRPr>
          </a:p>
        </p:txBody>
      </p:sp>
      <p:sp>
        <p:nvSpPr>
          <p:cNvPr id="36894" name="Rectangle 1054"/>
          <p:cNvSpPr>
            <a:spLocks noGrp="1" noChangeArrowheads="1"/>
          </p:cNvSpPr>
          <p:nvPr>
            <p:ph type="ftr" sz="quarter" idx="3"/>
          </p:nvPr>
        </p:nvSpPr>
        <p:spPr bwMode="auto">
          <a:xfrm>
            <a:off x="2286000" y="6629400"/>
            <a:ext cx="39624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b="0" smtClean="0">
                <a:solidFill>
                  <a:schemeClr val="bg1"/>
                </a:solidFill>
                <a:latin typeface="Arial" pitchFamily="34" charset="0"/>
                <a:cs typeface="Arial" pitchFamily="34" charset="0"/>
              </a:defRPr>
            </a:lvl1pPr>
          </a:lstStyle>
          <a:p>
            <a:pPr>
              <a:defRPr/>
            </a:pPr>
            <a:r>
              <a:rPr lang="en-US" smtClean="0">
                <a:solidFill>
                  <a:srgbClr val="FFFFFF"/>
                </a:solidFill>
              </a:rPr>
              <a:t>HDF5 Workshop at PSI</a:t>
            </a:r>
            <a:endParaRPr lang="en-US">
              <a:solidFill>
                <a:srgbClr val="FFFFFF"/>
              </a:solidFill>
            </a:endParaRPr>
          </a:p>
        </p:txBody>
      </p:sp>
      <p:sp>
        <p:nvSpPr>
          <p:cNvPr id="36895" name="Rectangle 1055"/>
          <p:cNvSpPr>
            <a:spLocks noGrp="1" noChangeArrowheads="1"/>
          </p:cNvSpPr>
          <p:nvPr>
            <p:ph type="sldNum" sz="quarter" idx="4"/>
          </p:nvPr>
        </p:nvSpPr>
        <p:spPr bwMode="auto">
          <a:xfrm>
            <a:off x="6400800" y="6629400"/>
            <a:ext cx="762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solidFill>
                  <a:schemeClr val="bg1"/>
                </a:solidFill>
                <a:latin typeface="Arial" pitchFamily="34" charset="0"/>
              </a:defRPr>
            </a:lvl1pPr>
          </a:lstStyle>
          <a:p>
            <a:fld id="{AED57B00-2272-4B28-88BE-3425C01440B6}" type="slidenum">
              <a:rPr lang="en-US">
                <a:solidFill>
                  <a:srgbClr val="FFFFFF"/>
                </a:solidFill>
              </a:rPr>
              <a:pPr/>
              <a:t>‹#›</a:t>
            </a:fld>
            <a:endParaRPr lang="en-US">
              <a:solidFill>
                <a:srgbClr val="FFFFFF"/>
              </a:solidFill>
            </a:endParaRPr>
          </a:p>
        </p:txBody>
      </p:sp>
      <p:sp>
        <p:nvSpPr>
          <p:cNvPr id="11" name="Rectangle 1053"/>
          <p:cNvSpPr txBox="1">
            <a:spLocks noChangeArrowheads="1"/>
          </p:cNvSpPr>
          <p:nvPr/>
        </p:nvSpPr>
        <p:spPr bwMode="auto">
          <a:xfrm>
            <a:off x="7239000" y="6629400"/>
            <a:ext cx="1676400" cy="228600"/>
          </a:xfrm>
          <a:prstGeom prst="rect">
            <a:avLst/>
          </a:prstGeom>
          <a:noFill/>
          <a:ln w="9525">
            <a:noFill/>
            <a:miter lim="800000"/>
            <a:headEnd/>
            <a:tailEnd/>
          </a:ln>
          <a:effectLst/>
        </p:spPr>
        <p:txBody>
          <a:bodyPr anchor="b"/>
          <a:lstStyle>
            <a:lvl1pPr>
              <a:defRPr sz="1200" b="0">
                <a:solidFill>
                  <a:schemeClr val="bg1"/>
                </a:solidFill>
                <a:latin typeface="Arial" pitchFamily="34" charset="0"/>
                <a:cs typeface="Arial" pitchFamily="34" charset="0"/>
              </a:defRPr>
            </a:lvl1pPr>
          </a:lstStyle>
          <a:p>
            <a:pPr>
              <a:defRPr/>
            </a:pPr>
            <a:r>
              <a:rPr lang="en-US" dirty="0" smtClean="0">
                <a:solidFill>
                  <a:srgbClr val="FFFFFF"/>
                </a:solidFill>
              </a:rPr>
              <a:t>www.hdfgroup.org</a:t>
            </a:r>
          </a:p>
        </p:txBody>
      </p:sp>
      <p:pic>
        <p:nvPicPr>
          <p:cNvPr id="1034" name="Picture 105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04813" y="152400"/>
            <a:ext cx="966787"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2196640"/>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48" r:id="rId14"/>
    <p:sldLayoutId id="2147483816" r:id="rId15"/>
  </p:sldLayoutIdLst>
  <p:timing>
    <p:tnLst>
      <p:par>
        <p:cTn xmlns:p14="http://schemas.microsoft.com/office/powerpoint/2010/main" id="1" dur="indefinite" restart="never" nodeType="tmRoot"/>
      </p:par>
    </p:tnLst>
  </p:timing>
  <p:hf hdr="0"/>
  <p:txStyles>
    <p:titleStyle>
      <a:lvl1pPr algn="ctr" rtl="0" eaLnBrk="0" fontAlgn="base" hangingPunct="0">
        <a:spcBef>
          <a:spcPct val="0"/>
        </a:spcBef>
        <a:spcAft>
          <a:spcPct val="0"/>
        </a:spcAft>
        <a:defRPr sz="3200">
          <a:solidFill>
            <a:srgbClr val="000000"/>
          </a:solidFill>
          <a:latin typeface="Arial" pitchFamily="34" charset="0"/>
          <a:ea typeface="+mj-ea"/>
          <a:cs typeface="Arial" pitchFamily="34" charset="0"/>
        </a:defRPr>
      </a:lvl1pPr>
      <a:lvl2pPr algn="ctr" rtl="0" eaLnBrk="0" fontAlgn="base" hangingPunct="0">
        <a:spcBef>
          <a:spcPct val="0"/>
        </a:spcBef>
        <a:spcAft>
          <a:spcPct val="0"/>
        </a:spcAft>
        <a:defRPr sz="3200">
          <a:solidFill>
            <a:srgbClr val="000000"/>
          </a:solidFill>
          <a:latin typeface="Arial" charset="0"/>
          <a:cs typeface="Arial" charset="0"/>
        </a:defRPr>
      </a:lvl2pPr>
      <a:lvl3pPr algn="ctr" rtl="0" eaLnBrk="0" fontAlgn="base" hangingPunct="0">
        <a:spcBef>
          <a:spcPct val="0"/>
        </a:spcBef>
        <a:spcAft>
          <a:spcPct val="0"/>
        </a:spcAft>
        <a:defRPr sz="3200">
          <a:solidFill>
            <a:srgbClr val="000000"/>
          </a:solidFill>
          <a:latin typeface="Arial" charset="0"/>
          <a:cs typeface="Arial" charset="0"/>
        </a:defRPr>
      </a:lvl3pPr>
      <a:lvl4pPr algn="ctr" rtl="0" eaLnBrk="0" fontAlgn="base" hangingPunct="0">
        <a:spcBef>
          <a:spcPct val="0"/>
        </a:spcBef>
        <a:spcAft>
          <a:spcPct val="0"/>
        </a:spcAft>
        <a:defRPr sz="3200">
          <a:solidFill>
            <a:srgbClr val="000000"/>
          </a:solidFill>
          <a:latin typeface="Arial" charset="0"/>
          <a:cs typeface="Arial" charset="0"/>
        </a:defRPr>
      </a:lvl4pPr>
      <a:lvl5pPr algn="ctr" rtl="0" eaLnBrk="0" fontAlgn="base" hangingPunct="0">
        <a:spcBef>
          <a:spcPct val="0"/>
        </a:spcBef>
        <a:spcAft>
          <a:spcPct val="0"/>
        </a:spcAft>
        <a:defRPr sz="3200">
          <a:solidFill>
            <a:srgbClr val="000000"/>
          </a:solidFill>
          <a:latin typeface="Arial" charset="0"/>
          <a:cs typeface="Arial" charset="0"/>
        </a:defRPr>
      </a:lvl5pPr>
      <a:lvl6pPr marL="457200" algn="ctr" rtl="0" eaLnBrk="1" fontAlgn="base" hangingPunct="1">
        <a:spcBef>
          <a:spcPct val="0"/>
        </a:spcBef>
        <a:spcAft>
          <a:spcPct val="0"/>
        </a:spcAft>
        <a:defRPr sz="3600">
          <a:solidFill>
            <a:srgbClr val="000000"/>
          </a:solidFill>
          <a:latin typeface="Garamond" pitchFamily="18" charset="0"/>
        </a:defRPr>
      </a:lvl6pPr>
      <a:lvl7pPr marL="914400" algn="ctr" rtl="0" eaLnBrk="1" fontAlgn="base" hangingPunct="1">
        <a:spcBef>
          <a:spcPct val="0"/>
        </a:spcBef>
        <a:spcAft>
          <a:spcPct val="0"/>
        </a:spcAft>
        <a:defRPr sz="3600">
          <a:solidFill>
            <a:srgbClr val="000000"/>
          </a:solidFill>
          <a:latin typeface="Garamond" pitchFamily="18" charset="0"/>
        </a:defRPr>
      </a:lvl7pPr>
      <a:lvl8pPr marL="1371600" algn="ctr" rtl="0" eaLnBrk="1" fontAlgn="base" hangingPunct="1">
        <a:spcBef>
          <a:spcPct val="0"/>
        </a:spcBef>
        <a:spcAft>
          <a:spcPct val="0"/>
        </a:spcAft>
        <a:defRPr sz="3600">
          <a:solidFill>
            <a:srgbClr val="000000"/>
          </a:solidFill>
          <a:latin typeface="Garamond" pitchFamily="18" charset="0"/>
        </a:defRPr>
      </a:lvl8pPr>
      <a:lvl9pPr marL="1828800" algn="ctr" rtl="0" eaLnBrk="1" fontAlgn="base" hangingPunct="1">
        <a:spcBef>
          <a:spcPct val="0"/>
        </a:spcBef>
        <a:spcAft>
          <a:spcPct val="0"/>
        </a:spcAft>
        <a:defRPr sz="3600">
          <a:solidFill>
            <a:srgbClr val="000000"/>
          </a:solidFill>
          <a:latin typeface="Garamond" pitchFamily="18" charset="0"/>
        </a:defRPr>
      </a:lvl9pPr>
    </p:titleStyle>
    <p:bodyStyle>
      <a:lvl1pPr marL="342900" indent="-342900" algn="l" rtl="0" eaLnBrk="0" fontAlgn="base" hangingPunct="0">
        <a:spcBef>
          <a:spcPct val="20000"/>
        </a:spcBef>
        <a:spcAft>
          <a:spcPct val="0"/>
        </a:spcAft>
        <a:buClr>
          <a:schemeClr val="tx1"/>
        </a:buClr>
        <a:buChar char="•"/>
        <a:defRPr sz="3000">
          <a:solidFill>
            <a:srgbClr val="000000"/>
          </a:solidFill>
          <a:latin typeface="Arial" pitchFamily="34" charset="0"/>
          <a:ea typeface="+mn-ea"/>
          <a:cs typeface="Arial" pitchFamily="34" charset="0"/>
        </a:defRPr>
      </a:lvl1pPr>
      <a:lvl2pPr marL="742950" indent="-285750" algn="l" rtl="0" eaLnBrk="0" fontAlgn="base" hangingPunct="0">
        <a:spcBef>
          <a:spcPct val="20000"/>
        </a:spcBef>
        <a:spcAft>
          <a:spcPct val="0"/>
        </a:spcAft>
        <a:buClr>
          <a:schemeClr val="tx1"/>
        </a:buClr>
        <a:buChar char="•"/>
        <a:defRPr sz="2800">
          <a:solidFill>
            <a:srgbClr val="000000"/>
          </a:solidFill>
          <a:latin typeface="Arial" pitchFamily="34" charset="0"/>
          <a:cs typeface="Arial" pitchFamily="34" charset="0"/>
        </a:defRPr>
      </a:lvl2pPr>
      <a:lvl3pPr marL="1143000" indent="-228600" algn="l" rtl="0" eaLnBrk="0" fontAlgn="base" hangingPunct="0">
        <a:spcBef>
          <a:spcPct val="20000"/>
        </a:spcBef>
        <a:spcAft>
          <a:spcPct val="0"/>
        </a:spcAft>
        <a:buClr>
          <a:schemeClr val="tx1"/>
        </a:buClr>
        <a:buChar char="•"/>
        <a:defRPr sz="2600">
          <a:solidFill>
            <a:srgbClr val="000000"/>
          </a:solidFill>
          <a:latin typeface="Arial" pitchFamily="34" charset="0"/>
          <a:cs typeface="Arial" pitchFamily="34" charset="0"/>
        </a:defRPr>
      </a:lvl3pPr>
      <a:lvl4pPr marL="1600200" indent="-228600" algn="l" rtl="0" eaLnBrk="0" fontAlgn="base" hangingPunct="0">
        <a:spcBef>
          <a:spcPct val="20000"/>
        </a:spcBef>
        <a:spcAft>
          <a:spcPct val="0"/>
        </a:spcAft>
        <a:buClr>
          <a:schemeClr val="tx1"/>
        </a:buClr>
        <a:buChar char="•"/>
        <a:defRPr sz="2000">
          <a:solidFill>
            <a:srgbClr val="000000"/>
          </a:solidFill>
          <a:latin typeface="Arial" pitchFamily="34" charset="0"/>
          <a:cs typeface="Arial" pitchFamily="34" charset="0"/>
        </a:defRPr>
      </a:lvl4pPr>
      <a:lvl5pPr marL="2057400" indent="-228600" algn="l" rtl="0" eaLnBrk="0" fontAlgn="base" hangingPunct="0">
        <a:spcBef>
          <a:spcPct val="20000"/>
        </a:spcBef>
        <a:spcAft>
          <a:spcPct val="0"/>
        </a:spcAft>
        <a:buClr>
          <a:schemeClr val="tx1"/>
        </a:buClr>
        <a:buChar char="•"/>
        <a:defRPr sz="2000">
          <a:solidFill>
            <a:srgbClr val="000000"/>
          </a:solidFill>
          <a:latin typeface="Arial" pitchFamily="34" charset="0"/>
          <a:cs typeface="Arial" pitchFamily="34" charset="0"/>
        </a:defRPr>
      </a:lvl5pPr>
      <a:lvl6pPr marL="2514600" indent="-228600" algn="l" rtl="0" eaLnBrk="1" fontAlgn="base" hangingPunct="1">
        <a:spcBef>
          <a:spcPct val="20000"/>
        </a:spcBef>
        <a:spcAft>
          <a:spcPct val="0"/>
        </a:spcAft>
        <a:buClr>
          <a:schemeClr val="tx1"/>
        </a:buClr>
        <a:buChar char="•"/>
        <a:defRPr sz="2000">
          <a:solidFill>
            <a:srgbClr val="000000"/>
          </a:solidFill>
          <a:latin typeface="+mn-lt"/>
        </a:defRPr>
      </a:lvl6pPr>
      <a:lvl7pPr marL="2971800" indent="-228600" algn="l" rtl="0" eaLnBrk="1" fontAlgn="base" hangingPunct="1">
        <a:spcBef>
          <a:spcPct val="20000"/>
        </a:spcBef>
        <a:spcAft>
          <a:spcPct val="0"/>
        </a:spcAft>
        <a:buClr>
          <a:schemeClr val="tx1"/>
        </a:buClr>
        <a:buChar char="•"/>
        <a:defRPr sz="2000">
          <a:solidFill>
            <a:srgbClr val="000000"/>
          </a:solidFill>
          <a:latin typeface="+mn-lt"/>
        </a:defRPr>
      </a:lvl7pPr>
      <a:lvl8pPr marL="3429000" indent="-228600" algn="l" rtl="0" eaLnBrk="1" fontAlgn="base" hangingPunct="1">
        <a:spcBef>
          <a:spcPct val="20000"/>
        </a:spcBef>
        <a:spcAft>
          <a:spcPct val="0"/>
        </a:spcAft>
        <a:buClr>
          <a:schemeClr val="tx1"/>
        </a:buClr>
        <a:buChar char="•"/>
        <a:defRPr sz="2000">
          <a:solidFill>
            <a:srgbClr val="000000"/>
          </a:solidFill>
          <a:latin typeface="+mn-lt"/>
        </a:defRPr>
      </a:lvl8pPr>
      <a:lvl9pPr marL="3886200" indent="-228600" algn="l" rtl="0" eaLnBrk="1" fontAlgn="base" hangingPunct="1">
        <a:spcBef>
          <a:spcPct val="20000"/>
        </a:spcBef>
        <a:spcAft>
          <a:spcPct val="0"/>
        </a:spcAft>
        <a:buClr>
          <a:schemeClr val="tx1"/>
        </a:buClr>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bwMode="auto">
          <a:xfrm>
            <a:off x="1295400" y="152400"/>
            <a:ext cx="7772400" cy="609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normAutofit/>
          </a:bodyPr>
          <a:lstStyle/>
          <a:p>
            <a:pPr lvl="0"/>
            <a:r>
              <a:rPr lang="en-US" smtClean="0"/>
              <a:t>Click to edit Master title style</a:t>
            </a:r>
          </a:p>
        </p:txBody>
      </p:sp>
      <p:sp>
        <p:nvSpPr>
          <p:cNvPr id="1027" name="Rectangle 3"/>
          <p:cNvSpPr>
            <a:spLocks noGrp="1" noChangeArrowheads="1"/>
          </p:cNvSpPr>
          <p:nvPr>
            <p:ph type="body" idx="1"/>
          </p:nvPr>
        </p:nvSpPr>
        <p:spPr bwMode="auto">
          <a:xfrm>
            <a:off x="609600" y="1295400"/>
            <a:ext cx="7924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5716" name="Rectangle 4"/>
          <p:cNvSpPr>
            <a:spLocks noGrp="1" noChangeArrowheads="1"/>
          </p:cNvSpPr>
          <p:nvPr>
            <p:ph type="dt" sz="half" idx="2"/>
          </p:nvPr>
        </p:nvSpPr>
        <p:spPr bwMode="auto">
          <a:xfrm>
            <a:off x="457200" y="6629400"/>
            <a:ext cx="18288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1" sz="1400" b="1">
                <a:solidFill>
                  <a:schemeClr val="bg1"/>
                </a:solidFill>
                <a:latin typeface="Garamond" pitchFamily="18" charset="0"/>
                <a:cs typeface="+mn-cs"/>
              </a:defRPr>
            </a:lvl1pPr>
          </a:lstStyle>
          <a:p>
            <a:pPr>
              <a:defRPr/>
            </a:pPr>
            <a:r>
              <a:rPr lang="en-US" smtClean="0"/>
              <a:t>May 30-31, 2012</a:t>
            </a:r>
            <a:endParaRPr lang="en-US"/>
          </a:p>
        </p:txBody>
      </p:sp>
      <p:sp>
        <p:nvSpPr>
          <p:cNvPr id="115717" name="Rectangle 5"/>
          <p:cNvSpPr>
            <a:spLocks noGrp="1" noChangeArrowheads="1"/>
          </p:cNvSpPr>
          <p:nvPr>
            <p:ph type="ftr" sz="quarter" idx="3"/>
          </p:nvPr>
        </p:nvSpPr>
        <p:spPr bwMode="auto">
          <a:xfrm>
            <a:off x="2514600" y="6629400"/>
            <a:ext cx="41148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1" sz="1400" b="1">
                <a:solidFill>
                  <a:schemeClr val="bg1"/>
                </a:solidFill>
                <a:latin typeface="Garamond" pitchFamily="18" charset="0"/>
                <a:cs typeface="+mn-cs"/>
              </a:defRPr>
            </a:lvl1pPr>
          </a:lstStyle>
          <a:p>
            <a:pPr>
              <a:defRPr/>
            </a:pPr>
            <a:r>
              <a:rPr lang="en-US" smtClean="0"/>
              <a:t>HDF5 Workshop at PSI</a:t>
            </a:r>
            <a:endParaRPr lang="en-US"/>
          </a:p>
        </p:txBody>
      </p:sp>
      <p:sp>
        <p:nvSpPr>
          <p:cNvPr id="115718" name="Rectangle 6"/>
          <p:cNvSpPr>
            <a:spLocks noGrp="1" noChangeArrowheads="1"/>
          </p:cNvSpPr>
          <p:nvPr>
            <p:ph type="sldNum" sz="quarter" idx="4"/>
          </p:nvPr>
        </p:nvSpPr>
        <p:spPr bwMode="auto">
          <a:xfrm>
            <a:off x="6781800" y="6629400"/>
            <a:ext cx="762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400" b="1">
                <a:solidFill>
                  <a:schemeClr val="bg1"/>
                </a:solidFill>
                <a:latin typeface="Garamond" pitchFamily="18" charset="0"/>
                <a:cs typeface="+mn-cs"/>
              </a:defRPr>
            </a:lvl1pPr>
          </a:lstStyle>
          <a:p>
            <a:pPr>
              <a:defRPr/>
            </a:pPr>
            <a:fld id="{04F65656-5A70-4E45-ABD8-D5F46971B80C}" type="slidenum">
              <a:rPr lang="en-US" smtClean="0"/>
              <a:pPr>
                <a:defRPr/>
              </a:pPr>
              <a:t>‹#›</a:t>
            </a:fld>
            <a:endParaRPr lang="en-US"/>
          </a:p>
        </p:txBody>
      </p:sp>
      <p:pic>
        <p:nvPicPr>
          <p:cNvPr id="1031" name="Picture 7" descr="hdf bluegreenotxt"/>
          <p:cNvPicPr>
            <a:picLocks noChangeAspect="1" noChangeArrowheads="1"/>
          </p:cNvPicPr>
          <p:nvPr/>
        </p:nvPicPr>
        <p:blipFill>
          <a:blip r:embed="rId1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2400" y="152400"/>
            <a:ext cx="1123950"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descr="hdf 0line"/>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914400"/>
            <a:ext cx="9144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hdf bluegreenotxt"/>
          <p:cNvPicPr>
            <a:picLocks noChangeAspect="1" noChangeArrowheads="1"/>
          </p:cNvPicPr>
          <p:nvPr userDrawn="1"/>
        </p:nvPicPr>
        <p:blipFill>
          <a:blip r:embed="rId1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2400" y="152400"/>
            <a:ext cx="1123950"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descr="hdf 0line"/>
          <p:cNvPicPr>
            <a:picLocks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0" y="914400"/>
            <a:ext cx="9144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17" r:id="rId15"/>
  </p:sldLayoutIdLst>
  <p:transition xmlns:p14="http://schemas.microsoft.com/office/powerpoint/2010/main" spd="med">
    <p:wipe dir="d"/>
  </p:transition>
  <p:timing>
    <p:tnLst>
      <p:par>
        <p:cTn xmlns:p14="http://schemas.microsoft.com/office/powerpoint/2010/main" id="1" dur="indefinite" restart="never" nodeType="tmRoot"/>
      </p:par>
    </p:tnLst>
  </p:timing>
  <p:hf hdr="0"/>
  <p:txStyles>
    <p:titleStyle>
      <a:lvl1pPr algn="ctr" rtl="0" eaLnBrk="1" fontAlgn="base" hangingPunct="1">
        <a:spcBef>
          <a:spcPct val="0"/>
        </a:spcBef>
        <a:spcAft>
          <a:spcPct val="0"/>
        </a:spcAft>
        <a:defRPr sz="3600">
          <a:solidFill>
            <a:srgbClr val="0000CC"/>
          </a:solidFill>
          <a:effectLst>
            <a:outerShdw blurRad="38100" dist="38100" dir="2700000" algn="tl">
              <a:srgbClr val="C0C0C0"/>
            </a:outerShdw>
          </a:effectLst>
          <a:latin typeface="+mj-lt"/>
          <a:ea typeface="+mj-ea"/>
          <a:cs typeface="+mj-cs"/>
        </a:defRPr>
      </a:lvl1pPr>
      <a:lvl2pPr algn="ctr" rtl="0" eaLnBrk="1" fontAlgn="base" hangingPunct="1">
        <a:spcBef>
          <a:spcPct val="0"/>
        </a:spcBef>
        <a:spcAft>
          <a:spcPct val="0"/>
        </a:spcAft>
        <a:defRPr sz="3600">
          <a:solidFill>
            <a:srgbClr val="0000CC"/>
          </a:solidFill>
          <a:effectLst>
            <a:outerShdw blurRad="38100" dist="38100" dir="2700000" algn="tl">
              <a:srgbClr val="C0C0C0"/>
            </a:outerShdw>
          </a:effectLst>
          <a:latin typeface="Arial" charset="0"/>
          <a:cs typeface="Arial" charset="0"/>
        </a:defRPr>
      </a:lvl2pPr>
      <a:lvl3pPr algn="ctr" rtl="0" eaLnBrk="1" fontAlgn="base" hangingPunct="1">
        <a:spcBef>
          <a:spcPct val="0"/>
        </a:spcBef>
        <a:spcAft>
          <a:spcPct val="0"/>
        </a:spcAft>
        <a:defRPr sz="3600">
          <a:solidFill>
            <a:srgbClr val="0000CC"/>
          </a:solidFill>
          <a:effectLst>
            <a:outerShdw blurRad="38100" dist="38100" dir="2700000" algn="tl">
              <a:srgbClr val="C0C0C0"/>
            </a:outerShdw>
          </a:effectLst>
          <a:latin typeface="Arial" charset="0"/>
          <a:cs typeface="Arial" charset="0"/>
        </a:defRPr>
      </a:lvl3pPr>
      <a:lvl4pPr algn="ctr" rtl="0" eaLnBrk="1" fontAlgn="base" hangingPunct="1">
        <a:spcBef>
          <a:spcPct val="0"/>
        </a:spcBef>
        <a:spcAft>
          <a:spcPct val="0"/>
        </a:spcAft>
        <a:defRPr sz="3600">
          <a:solidFill>
            <a:srgbClr val="0000CC"/>
          </a:solidFill>
          <a:effectLst>
            <a:outerShdw blurRad="38100" dist="38100" dir="2700000" algn="tl">
              <a:srgbClr val="C0C0C0"/>
            </a:outerShdw>
          </a:effectLst>
          <a:latin typeface="Arial" charset="0"/>
          <a:cs typeface="Arial" charset="0"/>
        </a:defRPr>
      </a:lvl4pPr>
      <a:lvl5pPr algn="ctr" rtl="0" eaLnBrk="1" fontAlgn="base" hangingPunct="1">
        <a:spcBef>
          <a:spcPct val="0"/>
        </a:spcBef>
        <a:spcAft>
          <a:spcPct val="0"/>
        </a:spcAft>
        <a:defRPr sz="3600">
          <a:solidFill>
            <a:srgbClr val="0000CC"/>
          </a:solidFill>
          <a:effectLst>
            <a:outerShdw blurRad="38100" dist="38100" dir="2700000" algn="tl">
              <a:srgbClr val="C0C0C0"/>
            </a:outerShdw>
          </a:effectLst>
          <a:latin typeface="Arial" charset="0"/>
          <a:cs typeface="Arial" charset="0"/>
        </a:defRPr>
      </a:lvl5pPr>
      <a:lvl6pPr marL="457200" algn="ctr" rtl="0" eaLnBrk="1" fontAlgn="base" hangingPunct="1">
        <a:spcBef>
          <a:spcPct val="0"/>
        </a:spcBef>
        <a:spcAft>
          <a:spcPct val="0"/>
        </a:spcAft>
        <a:defRPr sz="3600">
          <a:solidFill>
            <a:srgbClr val="0000CC"/>
          </a:solidFill>
          <a:effectLst>
            <a:outerShdw blurRad="38100" dist="38100" dir="2700000" algn="tl">
              <a:srgbClr val="C0C0C0"/>
            </a:outerShdw>
          </a:effectLst>
          <a:latin typeface="Arial" charset="0"/>
          <a:cs typeface="Arial" charset="0"/>
        </a:defRPr>
      </a:lvl6pPr>
      <a:lvl7pPr marL="914400" algn="ctr" rtl="0" eaLnBrk="1" fontAlgn="base" hangingPunct="1">
        <a:spcBef>
          <a:spcPct val="0"/>
        </a:spcBef>
        <a:spcAft>
          <a:spcPct val="0"/>
        </a:spcAft>
        <a:defRPr sz="3600">
          <a:solidFill>
            <a:srgbClr val="0000CC"/>
          </a:solidFill>
          <a:effectLst>
            <a:outerShdw blurRad="38100" dist="38100" dir="2700000" algn="tl">
              <a:srgbClr val="C0C0C0"/>
            </a:outerShdw>
          </a:effectLst>
          <a:latin typeface="Arial" charset="0"/>
          <a:cs typeface="Arial" charset="0"/>
        </a:defRPr>
      </a:lvl7pPr>
      <a:lvl8pPr marL="1371600" algn="ctr" rtl="0" eaLnBrk="1" fontAlgn="base" hangingPunct="1">
        <a:spcBef>
          <a:spcPct val="0"/>
        </a:spcBef>
        <a:spcAft>
          <a:spcPct val="0"/>
        </a:spcAft>
        <a:defRPr sz="3600">
          <a:solidFill>
            <a:srgbClr val="0000CC"/>
          </a:solidFill>
          <a:effectLst>
            <a:outerShdw blurRad="38100" dist="38100" dir="2700000" algn="tl">
              <a:srgbClr val="C0C0C0"/>
            </a:outerShdw>
          </a:effectLst>
          <a:latin typeface="Arial" charset="0"/>
          <a:cs typeface="Arial" charset="0"/>
        </a:defRPr>
      </a:lvl8pPr>
      <a:lvl9pPr marL="1828800" algn="ctr" rtl="0" eaLnBrk="1" fontAlgn="base" hangingPunct="1">
        <a:spcBef>
          <a:spcPct val="0"/>
        </a:spcBef>
        <a:spcAft>
          <a:spcPct val="0"/>
        </a:spcAft>
        <a:defRPr sz="3600">
          <a:solidFill>
            <a:srgbClr val="0000CC"/>
          </a:solidFill>
          <a:effectLst>
            <a:outerShdw blurRad="38100" dist="38100" dir="2700000" algn="tl">
              <a:srgbClr val="C0C0C0"/>
            </a:outerShdw>
          </a:effectLst>
          <a:latin typeface="Arial" charset="0"/>
          <a:cs typeface="Arial" charset="0"/>
        </a:defRPr>
      </a:lvl9pPr>
    </p:titleStyle>
    <p:bodyStyle>
      <a:lvl1pPr marL="342900" indent="-342900" algn="l" rtl="0" eaLnBrk="1" fontAlgn="base" hangingPunct="1">
        <a:spcBef>
          <a:spcPct val="20000"/>
        </a:spcBef>
        <a:spcAft>
          <a:spcPct val="0"/>
        </a:spcAft>
        <a:buClr>
          <a:schemeClr val="tx1"/>
        </a:buClr>
        <a:buChar char="•"/>
        <a:defRPr sz="2800">
          <a:solidFill>
            <a:srgbClr val="000000"/>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400">
          <a:solidFill>
            <a:srgbClr val="000000"/>
          </a:solidFill>
          <a:latin typeface="+mn-lt"/>
          <a:cs typeface="+mn-cs"/>
        </a:defRPr>
      </a:lvl2pPr>
      <a:lvl3pPr marL="1143000" indent="-228600" algn="l" rtl="0" eaLnBrk="1" fontAlgn="base" hangingPunct="1">
        <a:spcBef>
          <a:spcPct val="20000"/>
        </a:spcBef>
        <a:spcAft>
          <a:spcPct val="0"/>
        </a:spcAft>
        <a:buClr>
          <a:schemeClr val="tx1"/>
        </a:buClr>
        <a:buChar char="•"/>
        <a:defRPr sz="2000">
          <a:solidFill>
            <a:srgbClr val="000000"/>
          </a:solidFill>
          <a:latin typeface="+mn-lt"/>
          <a:cs typeface="+mn-cs"/>
        </a:defRPr>
      </a:lvl3pPr>
      <a:lvl4pPr marL="1600200" indent="-228600" algn="l" rtl="0" eaLnBrk="1" fontAlgn="base" hangingPunct="1">
        <a:spcBef>
          <a:spcPct val="20000"/>
        </a:spcBef>
        <a:spcAft>
          <a:spcPct val="0"/>
        </a:spcAft>
        <a:buClr>
          <a:schemeClr val="tx1"/>
        </a:buClr>
        <a:buChar char="•"/>
        <a:defRPr>
          <a:solidFill>
            <a:srgbClr val="000000"/>
          </a:solidFill>
          <a:latin typeface="+mn-lt"/>
          <a:cs typeface="+mn-cs"/>
        </a:defRPr>
      </a:lvl4pPr>
      <a:lvl5pPr marL="2057400" indent="-228600" algn="l" rtl="0" eaLnBrk="1" fontAlgn="base" hangingPunct="1">
        <a:spcBef>
          <a:spcPct val="20000"/>
        </a:spcBef>
        <a:spcAft>
          <a:spcPct val="0"/>
        </a:spcAft>
        <a:buClr>
          <a:schemeClr val="tx1"/>
        </a:buClr>
        <a:buChar char="•"/>
        <a:defRPr>
          <a:solidFill>
            <a:srgbClr val="000000"/>
          </a:solidFill>
          <a:latin typeface="+mn-lt"/>
          <a:cs typeface="+mn-cs"/>
        </a:defRPr>
      </a:lvl5pPr>
      <a:lvl6pPr marL="2514600" indent="-228600" algn="l" rtl="0" eaLnBrk="1" fontAlgn="base" hangingPunct="1">
        <a:spcBef>
          <a:spcPct val="20000"/>
        </a:spcBef>
        <a:spcAft>
          <a:spcPct val="0"/>
        </a:spcAft>
        <a:buClr>
          <a:schemeClr val="tx1"/>
        </a:buClr>
        <a:buChar char="•"/>
        <a:defRPr>
          <a:solidFill>
            <a:srgbClr val="000000"/>
          </a:solidFill>
          <a:latin typeface="+mn-lt"/>
          <a:cs typeface="+mn-cs"/>
        </a:defRPr>
      </a:lvl6pPr>
      <a:lvl7pPr marL="2971800" indent="-228600" algn="l" rtl="0" eaLnBrk="1" fontAlgn="base" hangingPunct="1">
        <a:spcBef>
          <a:spcPct val="20000"/>
        </a:spcBef>
        <a:spcAft>
          <a:spcPct val="0"/>
        </a:spcAft>
        <a:buClr>
          <a:schemeClr val="tx1"/>
        </a:buClr>
        <a:buChar char="•"/>
        <a:defRPr>
          <a:solidFill>
            <a:srgbClr val="000000"/>
          </a:solidFill>
          <a:latin typeface="+mn-lt"/>
          <a:cs typeface="+mn-cs"/>
        </a:defRPr>
      </a:lvl7pPr>
      <a:lvl8pPr marL="3429000" indent="-228600" algn="l" rtl="0" eaLnBrk="1" fontAlgn="base" hangingPunct="1">
        <a:spcBef>
          <a:spcPct val="20000"/>
        </a:spcBef>
        <a:spcAft>
          <a:spcPct val="0"/>
        </a:spcAft>
        <a:buClr>
          <a:schemeClr val="tx1"/>
        </a:buClr>
        <a:buChar char="•"/>
        <a:defRPr>
          <a:solidFill>
            <a:srgbClr val="000000"/>
          </a:solidFill>
          <a:latin typeface="+mn-lt"/>
          <a:cs typeface="+mn-cs"/>
        </a:defRPr>
      </a:lvl8pPr>
      <a:lvl9pPr marL="3886200" indent="-228600" algn="l" rtl="0" eaLnBrk="1" fontAlgn="base" hangingPunct="1">
        <a:spcBef>
          <a:spcPct val="20000"/>
        </a:spcBef>
        <a:spcAft>
          <a:spcPct val="0"/>
        </a:spcAft>
        <a:buClr>
          <a:schemeClr val="tx1"/>
        </a:buClr>
        <a:buChar char="•"/>
        <a:defRPr>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9" descr="99.jpg"/>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1027"/>
          <p:cNvSpPr>
            <a:spLocks noGrp="1" noChangeArrowheads="1"/>
          </p:cNvSpPr>
          <p:nvPr>
            <p:ph type="body" idx="1"/>
          </p:nvPr>
        </p:nvSpPr>
        <p:spPr bwMode="auto">
          <a:xfrm>
            <a:off x="381000" y="990600"/>
            <a:ext cx="84582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8" name="Picture 1050" descr="hdf 0line"/>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762000"/>
            <a:ext cx="9144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1026"/>
          <p:cNvSpPr>
            <a:spLocks noGrp="1" noChangeArrowheads="1"/>
          </p:cNvSpPr>
          <p:nvPr>
            <p:ph type="title"/>
          </p:nvPr>
        </p:nvSpPr>
        <p:spPr bwMode="auto">
          <a:xfrm>
            <a:off x="1143000" y="152400"/>
            <a:ext cx="7010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36893" name="Rectangle 1053"/>
          <p:cNvSpPr>
            <a:spLocks noGrp="1" noChangeArrowheads="1"/>
          </p:cNvSpPr>
          <p:nvPr>
            <p:ph type="dt" sz="half" idx="2"/>
          </p:nvPr>
        </p:nvSpPr>
        <p:spPr bwMode="auto">
          <a:xfrm>
            <a:off x="304800" y="6629400"/>
            <a:ext cx="13716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solidFill>
                  <a:schemeClr val="bg1"/>
                </a:solidFill>
                <a:latin typeface="Arial" pitchFamily="34" charset="0"/>
                <a:cs typeface="Arial" pitchFamily="34" charset="0"/>
              </a:defRPr>
            </a:lvl1pPr>
          </a:lstStyle>
          <a:p>
            <a:pPr>
              <a:defRPr/>
            </a:pPr>
            <a:r>
              <a:rPr lang="en-US" smtClean="0">
                <a:solidFill>
                  <a:srgbClr val="FFFFFF"/>
                </a:solidFill>
              </a:rPr>
              <a:t>May 30-31, 2012</a:t>
            </a:r>
            <a:endParaRPr lang="en-US" dirty="0">
              <a:solidFill>
                <a:srgbClr val="FFFFFF"/>
              </a:solidFill>
            </a:endParaRPr>
          </a:p>
        </p:txBody>
      </p:sp>
      <p:sp>
        <p:nvSpPr>
          <p:cNvPr id="36894" name="Rectangle 1054"/>
          <p:cNvSpPr>
            <a:spLocks noGrp="1" noChangeArrowheads="1"/>
          </p:cNvSpPr>
          <p:nvPr>
            <p:ph type="ftr" sz="quarter" idx="3"/>
          </p:nvPr>
        </p:nvSpPr>
        <p:spPr bwMode="auto">
          <a:xfrm>
            <a:off x="2286000" y="6629400"/>
            <a:ext cx="39624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b="0" smtClean="0">
                <a:solidFill>
                  <a:schemeClr val="bg1"/>
                </a:solidFill>
                <a:latin typeface="Arial" pitchFamily="34" charset="0"/>
                <a:cs typeface="Arial" pitchFamily="34" charset="0"/>
              </a:defRPr>
            </a:lvl1pPr>
          </a:lstStyle>
          <a:p>
            <a:pPr>
              <a:defRPr/>
            </a:pPr>
            <a:r>
              <a:rPr lang="en-US" smtClean="0">
                <a:solidFill>
                  <a:srgbClr val="FFFFFF"/>
                </a:solidFill>
              </a:rPr>
              <a:t>HDF5 Workshop at PSI</a:t>
            </a:r>
            <a:endParaRPr lang="en-US">
              <a:solidFill>
                <a:srgbClr val="FFFFFF"/>
              </a:solidFill>
            </a:endParaRPr>
          </a:p>
        </p:txBody>
      </p:sp>
      <p:sp>
        <p:nvSpPr>
          <p:cNvPr id="36895" name="Rectangle 1055"/>
          <p:cNvSpPr>
            <a:spLocks noGrp="1" noChangeArrowheads="1"/>
          </p:cNvSpPr>
          <p:nvPr>
            <p:ph type="sldNum" sz="quarter" idx="4"/>
          </p:nvPr>
        </p:nvSpPr>
        <p:spPr bwMode="auto">
          <a:xfrm>
            <a:off x="6400800" y="6629400"/>
            <a:ext cx="762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solidFill>
                  <a:schemeClr val="bg1"/>
                </a:solidFill>
                <a:latin typeface="Arial" pitchFamily="34" charset="0"/>
              </a:defRPr>
            </a:lvl1pPr>
          </a:lstStyle>
          <a:p>
            <a:fld id="{AED57B00-2272-4B28-88BE-3425C01440B6}" type="slidenum">
              <a:rPr lang="en-US">
                <a:solidFill>
                  <a:srgbClr val="FFFFFF"/>
                </a:solidFill>
              </a:rPr>
              <a:pPr/>
              <a:t>‹#›</a:t>
            </a:fld>
            <a:endParaRPr lang="en-US">
              <a:solidFill>
                <a:srgbClr val="FFFFFF"/>
              </a:solidFill>
            </a:endParaRPr>
          </a:p>
        </p:txBody>
      </p:sp>
      <p:sp>
        <p:nvSpPr>
          <p:cNvPr id="11" name="Rectangle 1053"/>
          <p:cNvSpPr txBox="1">
            <a:spLocks noChangeArrowheads="1"/>
          </p:cNvSpPr>
          <p:nvPr/>
        </p:nvSpPr>
        <p:spPr bwMode="auto">
          <a:xfrm>
            <a:off x="7239000" y="6629400"/>
            <a:ext cx="1676400" cy="228600"/>
          </a:xfrm>
          <a:prstGeom prst="rect">
            <a:avLst/>
          </a:prstGeom>
          <a:noFill/>
          <a:ln w="9525">
            <a:noFill/>
            <a:miter lim="800000"/>
            <a:headEnd/>
            <a:tailEnd/>
          </a:ln>
          <a:effectLst/>
        </p:spPr>
        <p:txBody>
          <a:bodyPr anchor="b"/>
          <a:lstStyle>
            <a:lvl1pPr>
              <a:defRPr sz="1200" b="0">
                <a:solidFill>
                  <a:schemeClr val="bg1"/>
                </a:solidFill>
                <a:latin typeface="Arial" pitchFamily="34" charset="0"/>
                <a:cs typeface="Arial" pitchFamily="34" charset="0"/>
              </a:defRPr>
            </a:lvl1pPr>
          </a:lstStyle>
          <a:p>
            <a:pPr>
              <a:defRPr/>
            </a:pPr>
            <a:r>
              <a:rPr lang="en-US" dirty="0" smtClean="0">
                <a:solidFill>
                  <a:srgbClr val="FFFFFF"/>
                </a:solidFill>
              </a:rPr>
              <a:t>www.hdfgroup.org</a:t>
            </a:r>
          </a:p>
        </p:txBody>
      </p:sp>
      <p:pic>
        <p:nvPicPr>
          <p:cNvPr id="1034" name="Picture 105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4813" y="152400"/>
            <a:ext cx="966787"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2196640"/>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Lst>
  <p:timing>
    <p:tnLst>
      <p:par>
        <p:cTn xmlns:p14="http://schemas.microsoft.com/office/powerpoint/2010/main" id="1" dur="indefinite" restart="never" nodeType="tmRoot"/>
      </p:par>
    </p:tnLst>
  </p:timing>
  <p:hf hdr="0"/>
  <p:txStyles>
    <p:titleStyle>
      <a:lvl1pPr algn="ctr" rtl="0" eaLnBrk="1" fontAlgn="base" hangingPunct="1">
        <a:spcBef>
          <a:spcPct val="0"/>
        </a:spcBef>
        <a:spcAft>
          <a:spcPct val="0"/>
        </a:spcAft>
        <a:defRPr sz="3200">
          <a:solidFill>
            <a:srgbClr val="000000"/>
          </a:solidFill>
          <a:latin typeface="Arial" pitchFamily="34" charset="0"/>
          <a:ea typeface="+mj-ea"/>
          <a:cs typeface="Arial" pitchFamily="34" charset="0"/>
        </a:defRPr>
      </a:lvl1pPr>
      <a:lvl2pPr algn="ctr" rtl="0" eaLnBrk="1" fontAlgn="base" hangingPunct="1">
        <a:spcBef>
          <a:spcPct val="0"/>
        </a:spcBef>
        <a:spcAft>
          <a:spcPct val="0"/>
        </a:spcAft>
        <a:defRPr sz="3200">
          <a:solidFill>
            <a:srgbClr val="000000"/>
          </a:solidFill>
          <a:latin typeface="Arial" charset="0"/>
          <a:cs typeface="Arial" charset="0"/>
        </a:defRPr>
      </a:lvl2pPr>
      <a:lvl3pPr algn="ctr" rtl="0" eaLnBrk="1" fontAlgn="base" hangingPunct="1">
        <a:spcBef>
          <a:spcPct val="0"/>
        </a:spcBef>
        <a:spcAft>
          <a:spcPct val="0"/>
        </a:spcAft>
        <a:defRPr sz="3200">
          <a:solidFill>
            <a:srgbClr val="000000"/>
          </a:solidFill>
          <a:latin typeface="Arial" charset="0"/>
          <a:cs typeface="Arial" charset="0"/>
        </a:defRPr>
      </a:lvl3pPr>
      <a:lvl4pPr algn="ctr" rtl="0" eaLnBrk="1" fontAlgn="base" hangingPunct="1">
        <a:spcBef>
          <a:spcPct val="0"/>
        </a:spcBef>
        <a:spcAft>
          <a:spcPct val="0"/>
        </a:spcAft>
        <a:defRPr sz="3200">
          <a:solidFill>
            <a:srgbClr val="000000"/>
          </a:solidFill>
          <a:latin typeface="Arial" charset="0"/>
          <a:cs typeface="Arial" charset="0"/>
        </a:defRPr>
      </a:lvl4pPr>
      <a:lvl5pPr algn="ctr" rtl="0" eaLnBrk="1" fontAlgn="base" hangingPunct="1">
        <a:spcBef>
          <a:spcPct val="0"/>
        </a:spcBef>
        <a:spcAft>
          <a:spcPct val="0"/>
        </a:spcAft>
        <a:defRPr sz="3200">
          <a:solidFill>
            <a:srgbClr val="000000"/>
          </a:solidFill>
          <a:latin typeface="Arial" charset="0"/>
          <a:cs typeface="Arial" charset="0"/>
        </a:defRPr>
      </a:lvl5pPr>
      <a:lvl6pPr marL="457200" algn="ctr" rtl="0" eaLnBrk="1" fontAlgn="base" hangingPunct="1">
        <a:spcBef>
          <a:spcPct val="0"/>
        </a:spcBef>
        <a:spcAft>
          <a:spcPct val="0"/>
        </a:spcAft>
        <a:defRPr sz="3600">
          <a:solidFill>
            <a:srgbClr val="000000"/>
          </a:solidFill>
          <a:latin typeface="Garamond" pitchFamily="18" charset="0"/>
        </a:defRPr>
      </a:lvl6pPr>
      <a:lvl7pPr marL="914400" algn="ctr" rtl="0" eaLnBrk="1" fontAlgn="base" hangingPunct="1">
        <a:spcBef>
          <a:spcPct val="0"/>
        </a:spcBef>
        <a:spcAft>
          <a:spcPct val="0"/>
        </a:spcAft>
        <a:defRPr sz="3600">
          <a:solidFill>
            <a:srgbClr val="000000"/>
          </a:solidFill>
          <a:latin typeface="Garamond" pitchFamily="18" charset="0"/>
        </a:defRPr>
      </a:lvl7pPr>
      <a:lvl8pPr marL="1371600" algn="ctr" rtl="0" eaLnBrk="1" fontAlgn="base" hangingPunct="1">
        <a:spcBef>
          <a:spcPct val="0"/>
        </a:spcBef>
        <a:spcAft>
          <a:spcPct val="0"/>
        </a:spcAft>
        <a:defRPr sz="3600">
          <a:solidFill>
            <a:srgbClr val="000000"/>
          </a:solidFill>
          <a:latin typeface="Garamond" pitchFamily="18" charset="0"/>
        </a:defRPr>
      </a:lvl8pPr>
      <a:lvl9pPr marL="1828800" algn="ctr" rtl="0" eaLnBrk="1" fontAlgn="base" hangingPunct="1">
        <a:spcBef>
          <a:spcPct val="0"/>
        </a:spcBef>
        <a:spcAft>
          <a:spcPct val="0"/>
        </a:spcAft>
        <a:defRPr sz="3600">
          <a:solidFill>
            <a:srgbClr val="000000"/>
          </a:solidFill>
          <a:latin typeface="Garamond" pitchFamily="18" charset="0"/>
        </a:defRPr>
      </a:lvl9pPr>
    </p:titleStyle>
    <p:bodyStyle>
      <a:lvl1pPr marL="342900" indent="-342900" algn="l" rtl="0" eaLnBrk="1" fontAlgn="base" hangingPunct="1">
        <a:spcBef>
          <a:spcPct val="20000"/>
        </a:spcBef>
        <a:spcAft>
          <a:spcPct val="0"/>
        </a:spcAft>
        <a:buClr>
          <a:schemeClr val="tx1"/>
        </a:buClr>
        <a:buChar char="•"/>
        <a:defRPr sz="3000">
          <a:solidFill>
            <a:srgbClr val="000000"/>
          </a:solidFill>
          <a:latin typeface="Arial" pitchFamily="34" charset="0"/>
          <a:ea typeface="+mn-ea"/>
          <a:cs typeface="Arial" pitchFamily="34" charset="0"/>
        </a:defRPr>
      </a:lvl1pPr>
      <a:lvl2pPr marL="742950" indent="-285750" algn="l" rtl="0" eaLnBrk="1" fontAlgn="base" hangingPunct="1">
        <a:spcBef>
          <a:spcPct val="20000"/>
        </a:spcBef>
        <a:spcAft>
          <a:spcPct val="0"/>
        </a:spcAft>
        <a:buClr>
          <a:schemeClr val="tx1"/>
        </a:buClr>
        <a:buChar char="•"/>
        <a:defRPr sz="2800">
          <a:solidFill>
            <a:srgbClr val="000000"/>
          </a:solidFill>
          <a:latin typeface="Arial" pitchFamily="34" charset="0"/>
          <a:cs typeface="Arial" pitchFamily="34" charset="0"/>
        </a:defRPr>
      </a:lvl2pPr>
      <a:lvl3pPr marL="1143000" indent="-228600" algn="l" rtl="0" eaLnBrk="1" fontAlgn="base" hangingPunct="1">
        <a:spcBef>
          <a:spcPct val="20000"/>
        </a:spcBef>
        <a:spcAft>
          <a:spcPct val="0"/>
        </a:spcAft>
        <a:buClr>
          <a:schemeClr val="tx1"/>
        </a:buClr>
        <a:buChar char="•"/>
        <a:defRPr sz="2600">
          <a:solidFill>
            <a:srgbClr val="000000"/>
          </a:solidFill>
          <a:latin typeface="Arial" pitchFamily="34" charset="0"/>
          <a:cs typeface="Arial" pitchFamily="34" charset="0"/>
        </a:defRPr>
      </a:lvl3pPr>
      <a:lvl4pPr marL="1600200" indent="-228600" algn="l" rtl="0" eaLnBrk="1" fontAlgn="base" hangingPunct="1">
        <a:spcBef>
          <a:spcPct val="20000"/>
        </a:spcBef>
        <a:spcAft>
          <a:spcPct val="0"/>
        </a:spcAft>
        <a:buClr>
          <a:schemeClr val="tx1"/>
        </a:buClr>
        <a:buChar char="•"/>
        <a:defRPr sz="2000">
          <a:solidFill>
            <a:srgbClr val="000000"/>
          </a:solidFill>
          <a:latin typeface="Arial" pitchFamily="34" charset="0"/>
          <a:cs typeface="Arial" pitchFamily="34" charset="0"/>
        </a:defRPr>
      </a:lvl4pPr>
      <a:lvl5pPr marL="2057400" indent="-228600" algn="l" rtl="0" eaLnBrk="1" fontAlgn="base" hangingPunct="1">
        <a:spcBef>
          <a:spcPct val="20000"/>
        </a:spcBef>
        <a:spcAft>
          <a:spcPct val="0"/>
        </a:spcAft>
        <a:buClr>
          <a:schemeClr val="tx1"/>
        </a:buClr>
        <a:buChar char="•"/>
        <a:defRPr sz="2000">
          <a:solidFill>
            <a:srgbClr val="000000"/>
          </a:solidFill>
          <a:latin typeface="Arial" pitchFamily="34" charset="0"/>
          <a:cs typeface="Arial" pitchFamily="34" charset="0"/>
        </a:defRPr>
      </a:lvl5pPr>
      <a:lvl6pPr marL="2514600" indent="-228600" algn="l" rtl="0" eaLnBrk="1" fontAlgn="base" hangingPunct="1">
        <a:spcBef>
          <a:spcPct val="20000"/>
        </a:spcBef>
        <a:spcAft>
          <a:spcPct val="0"/>
        </a:spcAft>
        <a:buClr>
          <a:schemeClr val="tx1"/>
        </a:buClr>
        <a:buChar char="•"/>
        <a:defRPr sz="2000">
          <a:solidFill>
            <a:srgbClr val="000000"/>
          </a:solidFill>
          <a:latin typeface="+mn-lt"/>
        </a:defRPr>
      </a:lvl6pPr>
      <a:lvl7pPr marL="2971800" indent="-228600" algn="l" rtl="0" eaLnBrk="1" fontAlgn="base" hangingPunct="1">
        <a:spcBef>
          <a:spcPct val="20000"/>
        </a:spcBef>
        <a:spcAft>
          <a:spcPct val="0"/>
        </a:spcAft>
        <a:buClr>
          <a:schemeClr val="tx1"/>
        </a:buClr>
        <a:buChar char="•"/>
        <a:defRPr sz="2000">
          <a:solidFill>
            <a:srgbClr val="000000"/>
          </a:solidFill>
          <a:latin typeface="+mn-lt"/>
        </a:defRPr>
      </a:lvl7pPr>
      <a:lvl8pPr marL="3429000" indent="-228600" algn="l" rtl="0" eaLnBrk="1" fontAlgn="base" hangingPunct="1">
        <a:spcBef>
          <a:spcPct val="20000"/>
        </a:spcBef>
        <a:spcAft>
          <a:spcPct val="0"/>
        </a:spcAft>
        <a:buClr>
          <a:schemeClr val="tx1"/>
        </a:buClr>
        <a:buChar char="•"/>
        <a:defRPr sz="2000">
          <a:solidFill>
            <a:srgbClr val="000000"/>
          </a:solidFill>
          <a:latin typeface="+mn-lt"/>
        </a:defRPr>
      </a:lvl8pPr>
      <a:lvl9pPr marL="3886200" indent="-228600" algn="l" rtl="0" eaLnBrk="1" fontAlgn="base" hangingPunct="1">
        <a:spcBef>
          <a:spcPct val="20000"/>
        </a:spcBef>
        <a:spcAft>
          <a:spcPct val="0"/>
        </a:spcAft>
        <a:buClr>
          <a:schemeClr val="tx1"/>
        </a:buClr>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help@hdfgroup.org" TargetMode="External"/><Relationship Id="rId3" Type="http://schemas.openxmlformats.org/officeDocument/2006/relationships/hyperlink" Target="mailto:hdf-forum@hdfgroup.or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28.wmf"/><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 Id="rId3"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5.xml.rels><?xml version="1.0" encoding="UTF-8" standalone="yes"?>
<Relationships xmlns="http://schemas.openxmlformats.org/package/2006/relationships"><Relationship Id="rId3" Type="http://schemas.openxmlformats.org/officeDocument/2006/relationships/image" Target="../media/image35.wmf"/><Relationship Id="rId4" Type="http://schemas.openxmlformats.org/officeDocument/2006/relationships/image" Target="../media/image36.png"/><Relationship Id="rId5" Type="http://schemas.openxmlformats.org/officeDocument/2006/relationships/image" Target="../media/image37.png"/><Relationship Id="rId6" Type="http://schemas.openxmlformats.org/officeDocument/2006/relationships/image" Target="../media/image38.wmf"/><Relationship Id="rId7" Type="http://schemas.openxmlformats.org/officeDocument/2006/relationships/image" Target="../media/image39.png"/><Relationship Id="rId8" Type="http://schemas.openxmlformats.org/officeDocument/2006/relationships/image" Target="../media/image40.jpeg"/><Relationship Id="rId9" Type="http://schemas.openxmlformats.org/officeDocument/2006/relationships/image" Target="../media/image41.jpe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4" Type="http://schemas.openxmlformats.org/officeDocument/2006/relationships/image" Target="../media/image43.jpe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Microsoft_PowerPoint_97_-_2003_Presentation1.ppt"/><Relationship Id="rId4" Type="http://schemas.openxmlformats.org/officeDocument/2006/relationships/image" Target="../media/image45.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46.emf"/><Relationship Id="rId5" Type="http://schemas.openxmlformats.org/officeDocument/2006/relationships/image" Target="../media/image44.jpe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7.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hdfgroup.org/projects/PSH5X/" TargetMode="External"/><Relationship Id="rId3" Type="http://schemas.openxmlformats.org/officeDocument/2006/relationships/hyperlink" Target="http://www.hdfgroup.org/HDF5/XML/schema/2011/11/11"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43.xml.rels><?xml version="1.0" encoding="UTF-8" standalone="yes"?>
<Relationships xmlns="http://schemas.openxmlformats.org/package/2006/relationships"><Relationship Id="rId3" Type="http://schemas.openxmlformats.org/officeDocument/2006/relationships/image" Target="../media/image48.png"/><Relationship Id="rId4" Type="http://schemas.openxmlformats.org/officeDocument/2006/relationships/image" Target="../media/image49.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44.xml.rels><?xml version="1.0" encoding="UTF-8" standalone="yes"?>
<Relationships xmlns="http://schemas.openxmlformats.org/package/2006/relationships"><Relationship Id="rId3" Type="http://schemas.openxmlformats.org/officeDocument/2006/relationships/image" Target="../media/image50.png"/><Relationship Id="rId4" Type="http://schemas.openxmlformats.org/officeDocument/2006/relationships/image" Target="../media/image51.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hdfgroup.or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wmf"/><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1" Type="http://schemas.openxmlformats.org/officeDocument/2006/relationships/image" Target="../media/image22.jpeg"/><Relationship Id="rId12" Type="http://schemas.openxmlformats.org/officeDocument/2006/relationships/image" Target="../media/image23.jpeg"/><Relationship Id="rId13" Type="http://schemas.openxmlformats.org/officeDocument/2006/relationships/image" Target="../media/image24.jpeg"/><Relationship Id="rId14" Type="http://schemas.openxmlformats.org/officeDocument/2006/relationships/image" Target="../media/image25.jpeg"/><Relationship Id="rId15" Type="http://schemas.openxmlformats.org/officeDocument/2006/relationships/image" Target="../media/image26.gif"/><Relationship Id="rId16" Type="http://schemas.openxmlformats.org/officeDocument/2006/relationships/image" Target="../media/image27.jpg"/><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4.wmf"/><Relationship Id="rId4" Type="http://schemas.openxmlformats.org/officeDocument/2006/relationships/image" Target="../media/image15.gif"/><Relationship Id="rId5" Type="http://schemas.openxmlformats.org/officeDocument/2006/relationships/image" Target="../media/image16.jpeg"/><Relationship Id="rId6" Type="http://schemas.openxmlformats.org/officeDocument/2006/relationships/image" Target="../media/image17.gif"/><Relationship Id="rId7" Type="http://schemas.openxmlformats.org/officeDocument/2006/relationships/image" Target="../media/image18.gif"/><Relationship Id="rId8" Type="http://schemas.openxmlformats.org/officeDocument/2006/relationships/image" Target="../media/image19.jpeg"/><Relationship Id="rId9" Type="http://schemas.openxmlformats.org/officeDocument/2006/relationships/image" Target="../media/image20.jpeg"/><Relationship Id="rId10" Type="http://schemas.openxmlformats.org/officeDocument/2006/relationships/image" Target="../media/image2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042" name="Rectangle 18"/>
          <p:cNvSpPr>
            <a:spLocks noGrp="1" noChangeArrowheads="1"/>
          </p:cNvSpPr>
          <p:nvPr>
            <p:ph type="ctrTitle"/>
          </p:nvPr>
        </p:nvSpPr>
        <p:spPr/>
        <p:txBody>
          <a:bodyPr/>
          <a:lstStyle/>
          <a:p>
            <a:pPr>
              <a:defRPr/>
            </a:pPr>
            <a:r>
              <a:rPr lang="en-US" dirty="0" smtClean="0"/>
              <a:t>The HDF Group</a:t>
            </a:r>
            <a:br>
              <a:rPr lang="en-US" dirty="0" smtClean="0"/>
            </a:br>
            <a:endParaRPr lang="en-US" dirty="0" smtClean="0"/>
          </a:p>
        </p:txBody>
      </p:sp>
      <p:sp>
        <p:nvSpPr>
          <p:cNvPr id="16387" name="Rectangle 19"/>
          <p:cNvSpPr>
            <a:spLocks noGrp="1" noChangeArrowheads="1"/>
          </p:cNvSpPr>
          <p:nvPr>
            <p:ph type="subTitle" idx="1"/>
          </p:nvPr>
        </p:nvSpPr>
        <p:spPr/>
        <p:txBody>
          <a:bodyPr/>
          <a:lstStyle/>
          <a:p>
            <a:r>
              <a:rPr lang="en-US" sz="3200" dirty="0"/>
              <a:t>Company, </a:t>
            </a:r>
            <a:r>
              <a:rPr lang="en-US" sz="3200" dirty="0" smtClean="0"/>
              <a:t>Services and Products </a:t>
            </a:r>
            <a:endParaRPr lang="en-US" sz="3200" dirty="0"/>
          </a:p>
          <a:p>
            <a:endParaRPr lang="en-US" dirty="0" smtClean="0"/>
          </a:p>
        </p:txBody>
      </p:sp>
      <p:sp>
        <p:nvSpPr>
          <p:cNvPr id="12290" name="Rectangle 4"/>
          <p:cNvSpPr>
            <a:spLocks noGrp="1" noChangeArrowheads="1"/>
          </p:cNvSpPr>
          <p:nvPr>
            <p:ph type="dt" sz="half" idx="10"/>
          </p:nvPr>
        </p:nvSpPr>
        <p:spPr/>
        <p:txBody>
          <a:bodyPr/>
          <a:lstStyle/>
          <a:p>
            <a:pPr>
              <a:defRPr/>
            </a:pPr>
            <a:r>
              <a:rPr lang="en-US" smtClean="0"/>
              <a:t>May 30-31, 2012</a:t>
            </a:r>
            <a:endParaRPr lang="en-US" dirty="0" smtClean="0"/>
          </a:p>
        </p:txBody>
      </p:sp>
      <p:sp>
        <p:nvSpPr>
          <p:cNvPr id="12291" name="Rectangle 5"/>
          <p:cNvSpPr>
            <a:spLocks noGrp="1" noChangeArrowheads="1"/>
          </p:cNvSpPr>
          <p:nvPr>
            <p:ph type="ftr" sz="quarter" idx="11"/>
          </p:nvPr>
        </p:nvSpPr>
        <p:spPr/>
        <p:txBody>
          <a:bodyPr/>
          <a:lstStyle/>
          <a:p>
            <a:pPr>
              <a:defRPr/>
            </a:pPr>
            <a:r>
              <a:rPr lang="en-US" smtClean="0"/>
              <a:t>HDF5 Workshop at PSI</a:t>
            </a:r>
            <a:endParaRPr lang="en-US" dirty="0" smtClean="0"/>
          </a:p>
        </p:txBody>
      </p:sp>
      <p:sp>
        <p:nvSpPr>
          <p:cNvPr id="12292" name="Rectangle 6"/>
          <p:cNvSpPr>
            <a:spLocks noGrp="1" noChangeArrowheads="1"/>
          </p:cNvSpPr>
          <p:nvPr>
            <p:ph type="sldNum" sz="quarter" idx="12"/>
          </p:nvPr>
        </p:nvSpPr>
        <p:spPr/>
        <p:txBody>
          <a:bodyPr/>
          <a:lstStyle/>
          <a:p>
            <a:pPr>
              <a:defRPr/>
            </a:pPr>
            <a:fld id="{9E03BA6F-3DDB-430D-91ED-7A65515D999C}" type="slidenum">
              <a:rPr lang="en-US" smtClean="0"/>
              <a:pPr>
                <a:defRPr/>
              </a:pPr>
              <a:t>1</a:t>
            </a:fld>
            <a:endParaRPr lang="en-US" dirty="0" smtClean="0"/>
          </a:p>
        </p:txBody>
      </p:sp>
    </p:spTree>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Products and services</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May 30-31, 2012</a:t>
            </a:r>
            <a:endParaRPr lang="en-US"/>
          </a:p>
        </p:txBody>
      </p:sp>
      <p:sp>
        <p:nvSpPr>
          <p:cNvPr id="5" name="Footer Placeholder 4"/>
          <p:cNvSpPr>
            <a:spLocks noGrp="1"/>
          </p:cNvSpPr>
          <p:nvPr>
            <p:ph type="ftr" sz="quarter" idx="11"/>
          </p:nvPr>
        </p:nvSpPr>
        <p:spPr/>
        <p:txBody>
          <a:bodyPr/>
          <a:lstStyle/>
          <a:p>
            <a:pPr>
              <a:defRPr/>
            </a:pPr>
            <a:r>
              <a:rPr lang="en-US" smtClean="0"/>
              <a:t>HDF5 Workshop at PSI</a:t>
            </a:r>
            <a:endParaRPr lang="en-US"/>
          </a:p>
        </p:txBody>
      </p:sp>
      <p:sp>
        <p:nvSpPr>
          <p:cNvPr id="6" name="Slide Number Placeholder 5"/>
          <p:cNvSpPr>
            <a:spLocks noGrp="1"/>
          </p:cNvSpPr>
          <p:nvPr>
            <p:ph type="sldNum" sz="quarter" idx="12"/>
          </p:nvPr>
        </p:nvSpPr>
        <p:spPr/>
        <p:txBody>
          <a:bodyPr/>
          <a:lstStyle/>
          <a:p>
            <a:pPr>
              <a:defRPr/>
            </a:pPr>
            <a:fld id="{28FADFF9-2F2D-4D20-86DB-AD3DC4206D9A}" type="slidenum">
              <a:rPr lang="en-US" smtClean="0"/>
              <a:pPr>
                <a:defRPr/>
              </a:pPr>
              <a:t>10</a:t>
            </a:fld>
            <a:endParaRPr lang="en-US"/>
          </a:p>
        </p:txBody>
      </p:sp>
    </p:spTree>
    <p:extLst>
      <p:ext uri="{BB962C8B-B14F-4D97-AF65-F5344CB8AC3E}">
        <p14:creationId xmlns:p14="http://schemas.microsoft.com/office/powerpoint/2010/main" val="3164601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The HDF Group products</a:t>
            </a:r>
            <a:endParaRPr lang="en-US" dirty="0"/>
          </a:p>
        </p:txBody>
      </p:sp>
      <p:sp>
        <p:nvSpPr>
          <p:cNvPr id="8" name="Text Placeholder 7"/>
          <p:cNvSpPr>
            <a:spLocks noGrp="1"/>
          </p:cNvSpPr>
          <p:nvPr>
            <p:ph idx="1"/>
          </p:nvPr>
        </p:nvSpPr>
        <p:spPr/>
        <p:txBody>
          <a:bodyPr>
            <a:normAutofit/>
          </a:bodyPr>
          <a:lstStyle/>
          <a:p>
            <a:r>
              <a:rPr lang="en-US" dirty="0"/>
              <a:t>Main </a:t>
            </a:r>
            <a:r>
              <a:rPr lang="en-US" dirty="0" smtClean="0"/>
              <a:t>product: </a:t>
            </a:r>
            <a:r>
              <a:rPr lang="en-US" b="1" dirty="0" smtClean="0"/>
              <a:t>HDF </a:t>
            </a:r>
            <a:r>
              <a:rPr lang="en-US" b="1" dirty="0"/>
              <a:t>Technology Suite</a:t>
            </a:r>
          </a:p>
          <a:p>
            <a:pPr lvl="1">
              <a:buFont typeface="Lucida Grande"/>
              <a:buChar char="-"/>
            </a:pPr>
            <a:r>
              <a:rPr lang="en-US" dirty="0"/>
              <a:t>For managing high volume complex, heterogeneous data</a:t>
            </a:r>
          </a:p>
          <a:p>
            <a:pPr lvl="1">
              <a:buFont typeface="Lucida Grande"/>
              <a:buChar char="-"/>
            </a:pPr>
            <a:r>
              <a:rPr lang="en-US" dirty="0"/>
              <a:t>Flagship: HDF5 data store</a:t>
            </a:r>
          </a:p>
          <a:p>
            <a:pPr lvl="2">
              <a:buFont typeface="Lucida Grande"/>
              <a:buChar char="-"/>
            </a:pPr>
            <a:r>
              <a:rPr lang="en-US" dirty="0"/>
              <a:t>Flexible and efficient storage and I/O</a:t>
            </a:r>
          </a:p>
          <a:p>
            <a:pPr lvl="2">
              <a:buFont typeface="Lucida Grande"/>
              <a:buChar char="-"/>
            </a:pPr>
            <a:r>
              <a:rPr lang="en-US" dirty="0"/>
              <a:t>Portable</a:t>
            </a:r>
          </a:p>
          <a:p>
            <a:pPr lvl="2">
              <a:buFont typeface="Lucida Grande"/>
              <a:buChar char="-"/>
            </a:pPr>
            <a:r>
              <a:rPr lang="en-US" dirty="0"/>
              <a:t>Highly customizable</a:t>
            </a:r>
          </a:p>
          <a:p>
            <a:pPr lvl="2">
              <a:buFont typeface="Lucida Grande"/>
              <a:buChar char="-"/>
            </a:pPr>
            <a:r>
              <a:rPr lang="en-US" dirty="0"/>
              <a:t>Misc. tools</a:t>
            </a:r>
          </a:p>
          <a:p>
            <a:pPr lvl="1">
              <a:buFont typeface="Lucida Grande"/>
              <a:buChar char="-"/>
            </a:pPr>
            <a:r>
              <a:rPr lang="en-US" dirty="0"/>
              <a:t>Specialized software and tools (e.g., JPSS)</a:t>
            </a:r>
          </a:p>
          <a:p>
            <a:endParaRPr lang="en-US" dirty="0" smtClean="0"/>
          </a:p>
        </p:txBody>
      </p:sp>
      <p:sp>
        <p:nvSpPr>
          <p:cNvPr id="4" name="Date Placeholder 3"/>
          <p:cNvSpPr>
            <a:spLocks noGrp="1"/>
          </p:cNvSpPr>
          <p:nvPr>
            <p:ph type="dt" sz="half" idx="10"/>
          </p:nvPr>
        </p:nvSpPr>
        <p:spPr/>
        <p:txBody>
          <a:bodyPr/>
          <a:lstStyle/>
          <a:p>
            <a:pPr>
              <a:defRPr/>
            </a:pPr>
            <a:r>
              <a:rPr lang="en-US" smtClean="0"/>
              <a:t>May 30-31, 2012</a:t>
            </a:r>
            <a:endParaRPr lang="en-US"/>
          </a:p>
        </p:txBody>
      </p:sp>
      <p:sp>
        <p:nvSpPr>
          <p:cNvPr id="5" name="Footer Placeholder 4"/>
          <p:cNvSpPr>
            <a:spLocks noGrp="1"/>
          </p:cNvSpPr>
          <p:nvPr>
            <p:ph type="ftr" sz="quarter" idx="11"/>
          </p:nvPr>
        </p:nvSpPr>
        <p:spPr/>
        <p:txBody>
          <a:bodyPr/>
          <a:lstStyle/>
          <a:p>
            <a:pPr>
              <a:defRPr/>
            </a:pPr>
            <a:r>
              <a:rPr lang="en-US" smtClean="0"/>
              <a:t>HDF5 Workshop at PSI</a:t>
            </a:r>
            <a:endParaRPr lang="en-US"/>
          </a:p>
        </p:txBody>
      </p:sp>
      <p:sp>
        <p:nvSpPr>
          <p:cNvPr id="6" name="Slide Number Placeholder 5"/>
          <p:cNvSpPr>
            <a:spLocks noGrp="1"/>
          </p:cNvSpPr>
          <p:nvPr>
            <p:ph type="sldNum" sz="quarter" idx="12"/>
          </p:nvPr>
        </p:nvSpPr>
        <p:spPr/>
        <p:txBody>
          <a:bodyPr/>
          <a:lstStyle/>
          <a:p>
            <a:pPr>
              <a:defRPr/>
            </a:pPr>
            <a:fld id="{28FADFF9-2F2D-4D20-86DB-AD3DC4206D9A}" type="slidenum">
              <a:rPr lang="en-US" smtClean="0"/>
              <a:pPr>
                <a:defRPr/>
              </a:pPr>
              <a:t>11</a:t>
            </a:fld>
            <a:endParaRPr lang="en-US"/>
          </a:p>
        </p:txBody>
      </p:sp>
    </p:spTree>
    <p:extLst>
      <p:ext uri="{BB962C8B-B14F-4D97-AF65-F5344CB8AC3E}">
        <p14:creationId xmlns:p14="http://schemas.microsoft.com/office/powerpoint/2010/main" val="683317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The HDF Group services</a:t>
            </a:r>
            <a:endParaRPr lang="en-US" dirty="0"/>
          </a:p>
        </p:txBody>
      </p:sp>
      <p:sp>
        <p:nvSpPr>
          <p:cNvPr id="8" name="Text Placeholder 7"/>
          <p:cNvSpPr>
            <a:spLocks noGrp="1"/>
          </p:cNvSpPr>
          <p:nvPr>
            <p:ph idx="1"/>
          </p:nvPr>
        </p:nvSpPr>
        <p:spPr/>
        <p:txBody>
          <a:bodyPr>
            <a:normAutofit/>
          </a:bodyPr>
          <a:lstStyle/>
          <a:p>
            <a:r>
              <a:rPr lang="en-US" dirty="0" smtClean="0"/>
              <a:t>Helpdesk </a:t>
            </a:r>
            <a:r>
              <a:rPr lang="en-US" dirty="0"/>
              <a:t>and mailing lists</a:t>
            </a:r>
          </a:p>
          <a:p>
            <a:pPr lvl="1">
              <a:buFont typeface="Lucida Grande"/>
              <a:buChar char="-"/>
            </a:pPr>
            <a:r>
              <a:rPr lang="en-US" dirty="0">
                <a:hlinkClick r:id="rId2"/>
              </a:rPr>
              <a:t>help@hdfgroup.org</a:t>
            </a:r>
            <a:endParaRPr lang="en-US" dirty="0"/>
          </a:p>
          <a:p>
            <a:pPr lvl="1">
              <a:buFont typeface="Lucida Grande"/>
              <a:buChar char="-"/>
            </a:pPr>
            <a:r>
              <a:rPr lang="en-US" dirty="0">
                <a:hlinkClick r:id="rId3"/>
              </a:rPr>
              <a:t>hdf-forum@</a:t>
            </a:r>
            <a:r>
              <a:rPr lang="en-US" dirty="0" smtClean="0">
                <a:hlinkClick r:id="rId3"/>
              </a:rPr>
              <a:t>hdfgroup.org</a:t>
            </a:r>
            <a:endParaRPr lang="en-US" dirty="0" smtClean="0"/>
          </a:p>
          <a:p>
            <a:pPr lvl="1">
              <a:buFont typeface="Lucida Grande"/>
              <a:buChar char="-"/>
            </a:pPr>
            <a:r>
              <a:rPr lang="en-US" dirty="0" smtClean="0"/>
              <a:t>Open to all users of HDF</a:t>
            </a:r>
            <a:endParaRPr lang="en-US" dirty="0"/>
          </a:p>
        </p:txBody>
      </p:sp>
      <p:sp>
        <p:nvSpPr>
          <p:cNvPr id="4" name="Date Placeholder 3"/>
          <p:cNvSpPr>
            <a:spLocks noGrp="1"/>
          </p:cNvSpPr>
          <p:nvPr>
            <p:ph type="dt" sz="half" idx="10"/>
          </p:nvPr>
        </p:nvSpPr>
        <p:spPr/>
        <p:txBody>
          <a:bodyPr/>
          <a:lstStyle/>
          <a:p>
            <a:pPr>
              <a:defRPr/>
            </a:pPr>
            <a:r>
              <a:rPr lang="en-US" smtClean="0"/>
              <a:t>May 30-31, 2012</a:t>
            </a:r>
            <a:endParaRPr lang="en-US"/>
          </a:p>
        </p:txBody>
      </p:sp>
      <p:sp>
        <p:nvSpPr>
          <p:cNvPr id="5" name="Footer Placeholder 4"/>
          <p:cNvSpPr>
            <a:spLocks noGrp="1"/>
          </p:cNvSpPr>
          <p:nvPr>
            <p:ph type="ftr" sz="quarter" idx="11"/>
          </p:nvPr>
        </p:nvSpPr>
        <p:spPr/>
        <p:txBody>
          <a:bodyPr/>
          <a:lstStyle/>
          <a:p>
            <a:pPr>
              <a:defRPr/>
            </a:pPr>
            <a:r>
              <a:rPr lang="en-US" smtClean="0"/>
              <a:t>HDF5 Workshop at PSI</a:t>
            </a:r>
            <a:endParaRPr lang="en-US"/>
          </a:p>
        </p:txBody>
      </p:sp>
      <p:sp>
        <p:nvSpPr>
          <p:cNvPr id="6" name="Slide Number Placeholder 5"/>
          <p:cNvSpPr>
            <a:spLocks noGrp="1"/>
          </p:cNvSpPr>
          <p:nvPr>
            <p:ph type="sldNum" sz="quarter" idx="12"/>
          </p:nvPr>
        </p:nvSpPr>
        <p:spPr/>
        <p:txBody>
          <a:bodyPr/>
          <a:lstStyle/>
          <a:p>
            <a:pPr>
              <a:defRPr/>
            </a:pPr>
            <a:fld id="{28FADFF9-2F2D-4D20-86DB-AD3DC4206D9A}" type="slidenum">
              <a:rPr lang="en-US" smtClean="0"/>
              <a:pPr>
                <a:defRPr/>
              </a:pPr>
              <a:t>12</a:t>
            </a:fld>
            <a:endParaRPr lang="en-US"/>
          </a:p>
        </p:txBody>
      </p:sp>
    </p:spTree>
    <p:extLst>
      <p:ext uri="{BB962C8B-B14F-4D97-AF65-F5344CB8AC3E}">
        <p14:creationId xmlns:p14="http://schemas.microsoft.com/office/powerpoint/2010/main" val="4052284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The HDF Group services</a:t>
            </a:r>
            <a:endParaRPr lang="en-US" dirty="0"/>
          </a:p>
        </p:txBody>
      </p:sp>
      <p:sp>
        <p:nvSpPr>
          <p:cNvPr id="8" name="Text Placeholder 7"/>
          <p:cNvSpPr>
            <a:spLocks noGrp="1"/>
          </p:cNvSpPr>
          <p:nvPr>
            <p:ph idx="1"/>
          </p:nvPr>
        </p:nvSpPr>
        <p:spPr/>
        <p:txBody>
          <a:bodyPr>
            <a:normAutofit fontScale="92500" lnSpcReduction="10000"/>
          </a:bodyPr>
          <a:lstStyle/>
          <a:p>
            <a:r>
              <a:rPr lang="en-US" dirty="0" smtClean="0"/>
              <a:t>Standard support</a:t>
            </a:r>
          </a:p>
          <a:p>
            <a:pPr lvl="1"/>
            <a:r>
              <a:rPr lang="en-US" dirty="0"/>
              <a:t>A</a:t>
            </a:r>
            <a:r>
              <a:rPr lang="en-US" dirty="0" smtClean="0"/>
              <a:t>ssistance </a:t>
            </a:r>
            <a:r>
              <a:rPr lang="en-US" dirty="0"/>
              <a:t>in general areas of HDF </a:t>
            </a:r>
            <a:r>
              <a:rPr lang="en-US" dirty="0" smtClean="0"/>
              <a:t>usage</a:t>
            </a:r>
          </a:p>
          <a:p>
            <a:r>
              <a:rPr lang="en-US" dirty="0" smtClean="0"/>
              <a:t>Premium support</a:t>
            </a:r>
          </a:p>
          <a:p>
            <a:pPr lvl="1"/>
            <a:r>
              <a:rPr lang="en-US" dirty="0" smtClean="0"/>
              <a:t>Access </a:t>
            </a:r>
            <a:r>
              <a:rPr lang="en-US" dirty="0"/>
              <a:t>to our consulting and training </a:t>
            </a:r>
            <a:r>
              <a:rPr lang="en-US" dirty="0" smtClean="0"/>
              <a:t>resources</a:t>
            </a:r>
          </a:p>
          <a:p>
            <a:pPr lvl="1"/>
            <a:r>
              <a:rPr lang="en-US" dirty="0" smtClean="0"/>
              <a:t>Limited consulting hours are included </a:t>
            </a:r>
          </a:p>
          <a:p>
            <a:r>
              <a:rPr lang="en-US" dirty="0" smtClean="0"/>
              <a:t>Enterprise support </a:t>
            </a:r>
          </a:p>
          <a:p>
            <a:pPr lvl="1"/>
            <a:r>
              <a:rPr lang="en-US" dirty="0" smtClean="0"/>
              <a:t>Help with developing common strategies for managing HDF data within organization</a:t>
            </a:r>
          </a:p>
          <a:p>
            <a:pPr lvl="1"/>
            <a:r>
              <a:rPr lang="en-US" dirty="0" smtClean="0"/>
              <a:t>Organization shares consulting/troubleshooting services</a:t>
            </a:r>
          </a:p>
          <a:p>
            <a:r>
              <a:rPr lang="en-US" dirty="0" smtClean="0"/>
              <a:t>Training</a:t>
            </a:r>
          </a:p>
          <a:p>
            <a:r>
              <a:rPr lang="en-US" dirty="0" smtClean="0"/>
              <a:t>Consulting and custom development</a:t>
            </a:r>
          </a:p>
          <a:p>
            <a:endParaRPr lang="en-US" dirty="0"/>
          </a:p>
        </p:txBody>
      </p:sp>
      <p:sp>
        <p:nvSpPr>
          <p:cNvPr id="4" name="Date Placeholder 3"/>
          <p:cNvSpPr>
            <a:spLocks noGrp="1"/>
          </p:cNvSpPr>
          <p:nvPr>
            <p:ph type="dt" sz="half" idx="10"/>
          </p:nvPr>
        </p:nvSpPr>
        <p:spPr/>
        <p:txBody>
          <a:bodyPr/>
          <a:lstStyle/>
          <a:p>
            <a:pPr>
              <a:defRPr/>
            </a:pPr>
            <a:r>
              <a:rPr lang="en-US" smtClean="0"/>
              <a:t>May 30-31, 2012</a:t>
            </a:r>
            <a:endParaRPr lang="en-US"/>
          </a:p>
        </p:txBody>
      </p:sp>
      <p:sp>
        <p:nvSpPr>
          <p:cNvPr id="5" name="Footer Placeholder 4"/>
          <p:cNvSpPr>
            <a:spLocks noGrp="1"/>
          </p:cNvSpPr>
          <p:nvPr>
            <p:ph type="ftr" sz="quarter" idx="11"/>
          </p:nvPr>
        </p:nvSpPr>
        <p:spPr/>
        <p:txBody>
          <a:bodyPr/>
          <a:lstStyle/>
          <a:p>
            <a:pPr>
              <a:defRPr/>
            </a:pPr>
            <a:r>
              <a:rPr lang="en-US" smtClean="0"/>
              <a:t>HDF5 Workshop at PSI</a:t>
            </a:r>
            <a:endParaRPr lang="en-US"/>
          </a:p>
        </p:txBody>
      </p:sp>
      <p:sp>
        <p:nvSpPr>
          <p:cNvPr id="6" name="Slide Number Placeholder 5"/>
          <p:cNvSpPr>
            <a:spLocks noGrp="1"/>
          </p:cNvSpPr>
          <p:nvPr>
            <p:ph type="sldNum" sz="quarter" idx="12"/>
          </p:nvPr>
        </p:nvSpPr>
        <p:spPr/>
        <p:txBody>
          <a:bodyPr/>
          <a:lstStyle/>
          <a:p>
            <a:pPr>
              <a:defRPr/>
            </a:pPr>
            <a:fld id="{28FADFF9-2F2D-4D20-86DB-AD3DC4206D9A}" type="slidenum">
              <a:rPr lang="en-US" smtClean="0"/>
              <a:pPr>
                <a:defRPr/>
              </a:pPr>
              <a:t>13</a:t>
            </a:fld>
            <a:endParaRPr lang="en-US"/>
          </a:p>
        </p:txBody>
      </p:sp>
    </p:spTree>
    <p:extLst>
      <p:ext uri="{BB962C8B-B14F-4D97-AF65-F5344CB8AC3E}">
        <p14:creationId xmlns:p14="http://schemas.microsoft.com/office/powerpoint/2010/main" val="1865788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Success stories</a:t>
            </a:r>
            <a:endParaRPr lang="en-US" dirty="0"/>
          </a:p>
        </p:txBody>
      </p:sp>
      <p:sp>
        <p:nvSpPr>
          <p:cNvPr id="2" name="Content Placeholder 1"/>
          <p:cNvSpPr>
            <a:spLocks noGrp="1"/>
          </p:cNvSpPr>
          <p:nvPr>
            <p:ph idx="1"/>
          </p:nvPr>
        </p:nvSpPr>
        <p:spPr/>
        <p:txBody>
          <a:bodyPr>
            <a:normAutofit/>
          </a:bodyPr>
          <a:lstStyle/>
          <a:p>
            <a:r>
              <a:rPr lang="en-US" dirty="0" smtClean="0"/>
              <a:t>Petabytes of NASA remote sensing data in HDF4 and HDF5 file formats</a:t>
            </a:r>
          </a:p>
          <a:p>
            <a:pPr lvl="1"/>
            <a:r>
              <a:rPr lang="en-US" dirty="0"/>
              <a:t>N</a:t>
            </a:r>
            <a:r>
              <a:rPr lang="en-US" dirty="0" smtClean="0"/>
              <a:t>ew NASA/JPSS missions chose HDF5 format for data archiving</a:t>
            </a:r>
          </a:p>
          <a:p>
            <a:r>
              <a:rPr lang="en-US" dirty="0" smtClean="0"/>
              <a:t>Parallel I/O </a:t>
            </a:r>
          </a:p>
          <a:p>
            <a:pPr lvl="1"/>
            <a:r>
              <a:rPr lang="en-US" dirty="0" smtClean="0"/>
              <a:t>Trillion particle plasma physics </a:t>
            </a:r>
            <a:r>
              <a:rPr lang="en-US" dirty="0"/>
              <a:t>simulation on </a:t>
            </a:r>
            <a:r>
              <a:rPr lang="en-US" dirty="0" smtClean="0"/>
              <a:t>120000 cores </a:t>
            </a:r>
          </a:p>
          <a:p>
            <a:pPr lvl="2"/>
            <a:r>
              <a:rPr lang="en-US" dirty="0" smtClean="0"/>
              <a:t>Writes </a:t>
            </a:r>
            <a:r>
              <a:rPr lang="en-US" dirty="0"/>
              <a:t>to a single, shared 30 TB HDF5 file </a:t>
            </a:r>
          </a:p>
          <a:p>
            <a:pPr lvl="2"/>
            <a:r>
              <a:rPr lang="en-US" dirty="0"/>
              <a:t>P</a:t>
            </a:r>
            <a:r>
              <a:rPr lang="en-US" dirty="0" smtClean="0"/>
              <a:t>eak </a:t>
            </a:r>
            <a:r>
              <a:rPr lang="en-US" dirty="0"/>
              <a:t>I/O rates </a:t>
            </a:r>
            <a:r>
              <a:rPr lang="en-US" dirty="0" smtClean="0"/>
              <a:t>~</a:t>
            </a:r>
            <a:r>
              <a:rPr lang="en-US" dirty="0"/>
              <a:t>35GB/</a:t>
            </a:r>
            <a:r>
              <a:rPr lang="en-US" dirty="0" smtClean="0"/>
              <a:t>s </a:t>
            </a:r>
          </a:p>
          <a:p>
            <a:pPr lvl="2"/>
            <a:r>
              <a:rPr lang="en-US" dirty="0" smtClean="0"/>
              <a:t>Average rate ~</a:t>
            </a:r>
            <a:r>
              <a:rPr lang="en-US" dirty="0"/>
              <a:t>23GB/</a:t>
            </a:r>
            <a:r>
              <a:rPr lang="en-US" dirty="0" smtClean="0"/>
              <a:t>s</a:t>
            </a:r>
            <a:endParaRPr lang="en-US" dirty="0"/>
          </a:p>
        </p:txBody>
      </p:sp>
      <p:sp>
        <p:nvSpPr>
          <p:cNvPr id="4" name="Date Placeholder 3"/>
          <p:cNvSpPr>
            <a:spLocks noGrp="1"/>
          </p:cNvSpPr>
          <p:nvPr>
            <p:ph type="dt" sz="half" idx="10"/>
          </p:nvPr>
        </p:nvSpPr>
        <p:spPr/>
        <p:txBody>
          <a:bodyPr/>
          <a:lstStyle/>
          <a:p>
            <a:pPr>
              <a:defRPr/>
            </a:pPr>
            <a:r>
              <a:rPr lang="en-US" smtClean="0"/>
              <a:t>May 30-31, 2012</a:t>
            </a:r>
            <a:endParaRPr lang="en-US"/>
          </a:p>
        </p:txBody>
      </p:sp>
      <p:sp>
        <p:nvSpPr>
          <p:cNvPr id="5" name="Footer Placeholder 4"/>
          <p:cNvSpPr>
            <a:spLocks noGrp="1"/>
          </p:cNvSpPr>
          <p:nvPr>
            <p:ph type="ftr" sz="quarter" idx="11"/>
          </p:nvPr>
        </p:nvSpPr>
        <p:spPr/>
        <p:txBody>
          <a:bodyPr/>
          <a:lstStyle/>
          <a:p>
            <a:pPr>
              <a:defRPr/>
            </a:pPr>
            <a:r>
              <a:rPr lang="en-US" smtClean="0"/>
              <a:t>HDF5 Workshop at PSI</a:t>
            </a:r>
            <a:endParaRPr lang="en-US"/>
          </a:p>
        </p:txBody>
      </p:sp>
      <p:sp>
        <p:nvSpPr>
          <p:cNvPr id="6" name="Slide Number Placeholder 5"/>
          <p:cNvSpPr>
            <a:spLocks noGrp="1"/>
          </p:cNvSpPr>
          <p:nvPr>
            <p:ph type="sldNum" sz="quarter" idx="12"/>
          </p:nvPr>
        </p:nvSpPr>
        <p:spPr/>
        <p:txBody>
          <a:bodyPr/>
          <a:lstStyle/>
          <a:p>
            <a:pPr>
              <a:defRPr/>
            </a:pPr>
            <a:fld id="{28FADFF9-2F2D-4D20-86DB-AD3DC4206D9A}" type="slidenum">
              <a:rPr lang="en-US" smtClean="0"/>
              <a:pPr>
                <a:defRPr/>
              </a:pPr>
              <a:t>14</a:t>
            </a:fld>
            <a:endParaRPr lang="en-US"/>
          </a:p>
        </p:txBody>
      </p:sp>
    </p:spTree>
    <p:extLst>
      <p:ext uri="{BB962C8B-B14F-4D97-AF65-F5344CB8AC3E}">
        <p14:creationId xmlns:p14="http://schemas.microsoft.com/office/powerpoint/2010/main" val="192210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Current and </a:t>
            </a:r>
            <a:r>
              <a:rPr lang="en-US" dirty="0"/>
              <a:t>new </a:t>
            </a:r>
            <a:r>
              <a:rPr lang="en-US" dirty="0" smtClean="0"/>
              <a:t>directions</a:t>
            </a:r>
            <a:endParaRPr lang="en-US" dirty="0"/>
          </a:p>
        </p:txBody>
      </p:sp>
      <p:sp>
        <p:nvSpPr>
          <p:cNvPr id="8" name="Text Placeholder 7"/>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pPr>
              <a:defRPr/>
            </a:pPr>
            <a:r>
              <a:rPr lang="en-US" smtClean="0"/>
              <a:t>May 30-31, 2012</a:t>
            </a:r>
            <a:endParaRPr lang="en-US"/>
          </a:p>
        </p:txBody>
      </p:sp>
      <p:sp>
        <p:nvSpPr>
          <p:cNvPr id="5" name="Footer Placeholder 4"/>
          <p:cNvSpPr>
            <a:spLocks noGrp="1"/>
          </p:cNvSpPr>
          <p:nvPr>
            <p:ph type="ftr" sz="quarter" idx="11"/>
          </p:nvPr>
        </p:nvSpPr>
        <p:spPr/>
        <p:txBody>
          <a:bodyPr/>
          <a:lstStyle/>
          <a:p>
            <a:pPr>
              <a:defRPr/>
            </a:pPr>
            <a:r>
              <a:rPr lang="en-US" smtClean="0"/>
              <a:t>HDF5 Workshop at PSI</a:t>
            </a:r>
            <a:endParaRPr lang="en-US"/>
          </a:p>
        </p:txBody>
      </p:sp>
      <p:sp>
        <p:nvSpPr>
          <p:cNvPr id="6" name="Slide Number Placeholder 5"/>
          <p:cNvSpPr>
            <a:spLocks noGrp="1"/>
          </p:cNvSpPr>
          <p:nvPr>
            <p:ph type="sldNum" sz="quarter" idx="12"/>
          </p:nvPr>
        </p:nvSpPr>
        <p:spPr/>
        <p:txBody>
          <a:bodyPr/>
          <a:lstStyle/>
          <a:p>
            <a:pPr>
              <a:defRPr/>
            </a:pPr>
            <a:fld id="{28FADFF9-2F2D-4D20-86DB-AD3DC4206D9A}" type="slidenum">
              <a:rPr lang="en-US" smtClean="0"/>
              <a:pPr>
                <a:defRPr/>
              </a:pPr>
              <a:t>15</a:t>
            </a:fld>
            <a:endParaRPr lang="en-US"/>
          </a:p>
        </p:txBody>
      </p:sp>
    </p:spTree>
    <p:extLst>
      <p:ext uri="{BB962C8B-B14F-4D97-AF65-F5344CB8AC3E}">
        <p14:creationId xmlns:p14="http://schemas.microsoft.com/office/powerpoint/2010/main" val="263009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Current and new directions</a:t>
            </a:r>
            <a:endParaRPr lang="en-US" dirty="0"/>
          </a:p>
        </p:txBody>
      </p:sp>
      <p:sp>
        <p:nvSpPr>
          <p:cNvPr id="8" name="Text Placeholder 7"/>
          <p:cNvSpPr>
            <a:spLocks noGrp="1"/>
          </p:cNvSpPr>
          <p:nvPr>
            <p:ph idx="1"/>
          </p:nvPr>
        </p:nvSpPr>
        <p:spPr/>
        <p:txBody>
          <a:bodyPr>
            <a:normAutofit/>
          </a:bodyPr>
          <a:lstStyle/>
          <a:p>
            <a:r>
              <a:rPr lang="en-US" dirty="0" smtClean="0"/>
              <a:t>Maintenance and HPC development</a:t>
            </a:r>
          </a:p>
          <a:p>
            <a:r>
              <a:rPr lang="en-US" dirty="0" smtClean="0"/>
              <a:t>HDF5 Information set</a:t>
            </a:r>
          </a:p>
          <a:p>
            <a:r>
              <a:rPr lang="en-US" dirty="0" smtClean="0"/>
              <a:t>HDF5 and Web services</a:t>
            </a:r>
          </a:p>
          <a:p>
            <a:r>
              <a:rPr lang="en-US" dirty="0" smtClean="0"/>
              <a:t>HDF5 and integration with DBMS</a:t>
            </a:r>
          </a:p>
          <a:p>
            <a:r>
              <a:rPr lang="en-US" dirty="0" smtClean="0"/>
              <a:t>HDF5 PowerShell</a:t>
            </a:r>
          </a:p>
          <a:p>
            <a:r>
              <a:rPr lang="en-US" dirty="0" smtClean="0"/>
              <a:t>HDF5 XML </a:t>
            </a:r>
            <a:r>
              <a:rPr lang="en-US" dirty="0" err="1" smtClean="0"/>
              <a:t>shema</a:t>
            </a:r>
            <a:endParaRPr lang="en-US" dirty="0" smtClean="0"/>
          </a:p>
        </p:txBody>
      </p:sp>
      <p:sp>
        <p:nvSpPr>
          <p:cNvPr id="4" name="Date Placeholder 3"/>
          <p:cNvSpPr>
            <a:spLocks noGrp="1"/>
          </p:cNvSpPr>
          <p:nvPr>
            <p:ph type="dt" sz="half" idx="10"/>
          </p:nvPr>
        </p:nvSpPr>
        <p:spPr/>
        <p:txBody>
          <a:bodyPr/>
          <a:lstStyle/>
          <a:p>
            <a:pPr>
              <a:defRPr/>
            </a:pPr>
            <a:r>
              <a:rPr lang="en-US" smtClean="0"/>
              <a:t>May 30-31, 2012</a:t>
            </a:r>
            <a:endParaRPr lang="en-US"/>
          </a:p>
        </p:txBody>
      </p:sp>
      <p:sp>
        <p:nvSpPr>
          <p:cNvPr id="5" name="Footer Placeholder 4"/>
          <p:cNvSpPr>
            <a:spLocks noGrp="1"/>
          </p:cNvSpPr>
          <p:nvPr>
            <p:ph type="ftr" sz="quarter" idx="11"/>
          </p:nvPr>
        </p:nvSpPr>
        <p:spPr/>
        <p:txBody>
          <a:bodyPr/>
          <a:lstStyle/>
          <a:p>
            <a:pPr>
              <a:defRPr/>
            </a:pPr>
            <a:r>
              <a:rPr lang="en-US" smtClean="0"/>
              <a:t>HDF5 Workshop at PSI</a:t>
            </a:r>
            <a:endParaRPr lang="en-US"/>
          </a:p>
        </p:txBody>
      </p:sp>
      <p:sp>
        <p:nvSpPr>
          <p:cNvPr id="6" name="Slide Number Placeholder 5"/>
          <p:cNvSpPr>
            <a:spLocks noGrp="1"/>
          </p:cNvSpPr>
          <p:nvPr>
            <p:ph type="sldNum" sz="quarter" idx="12"/>
          </p:nvPr>
        </p:nvSpPr>
        <p:spPr/>
        <p:txBody>
          <a:bodyPr/>
          <a:lstStyle/>
          <a:p>
            <a:pPr>
              <a:defRPr/>
            </a:pPr>
            <a:fld id="{28FADFF9-2F2D-4D20-86DB-AD3DC4206D9A}" type="slidenum">
              <a:rPr lang="en-US" smtClean="0"/>
              <a:pPr>
                <a:defRPr/>
              </a:pPr>
              <a:t>16</a:t>
            </a:fld>
            <a:endParaRPr lang="en-US"/>
          </a:p>
        </p:txBody>
      </p:sp>
    </p:spTree>
    <p:extLst>
      <p:ext uri="{BB962C8B-B14F-4D97-AF65-F5344CB8AC3E}">
        <p14:creationId xmlns:p14="http://schemas.microsoft.com/office/powerpoint/2010/main" val="26055787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Maintenance: Issues and their priorities</a:t>
            </a:r>
            <a:endParaRPr lang="en-US" dirty="0"/>
          </a:p>
        </p:txBody>
      </p:sp>
      <p:sp>
        <p:nvSpPr>
          <p:cNvPr id="3" name="Content Placeholder 2"/>
          <p:cNvSpPr>
            <a:spLocks noGrp="1"/>
          </p:cNvSpPr>
          <p:nvPr>
            <p:ph sz="half" idx="1"/>
          </p:nvPr>
        </p:nvSpPr>
        <p:spPr/>
        <p:txBody>
          <a:bodyPr/>
          <a:lstStyle/>
          <a:p>
            <a:r>
              <a:rPr lang="en-US" dirty="0" smtClean="0"/>
              <a:t>Must Fix</a:t>
            </a:r>
          </a:p>
          <a:p>
            <a:pPr marL="914400" lvl="1" indent="-457200">
              <a:buFont typeface="+mj-lt"/>
              <a:buAutoNum type="arabicPeriod"/>
            </a:pPr>
            <a:r>
              <a:rPr lang="en-US" dirty="0"/>
              <a:t>Data corruption</a:t>
            </a:r>
          </a:p>
          <a:p>
            <a:pPr marL="914400" lvl="1" indent="-457200">
              <a:buFont typeface="+mj-lt"/>
              <a:buAutoNum type="arabicPeriod"/>
            </a:pPr>
            <a:r>
              <a:rPr lang="en-US" dirty="0"/>
              <a:t>Portability</a:t>
            </a:r>
          </a:p>
          <a:p>
            <a:pPr marL="914400" lvl="1" indent="-457200">
              <a:buFont typeface="+mj-lt"/>
              <a:buAutoNum type="arabicPeriod"/>
            </a:pPr>
            <a:r>
              <a:rPr lang="en-US" dirty="0"/>
              <a:t>Backward and Forward Compatibility</a:t>
            </a:r>
          </a:p>
          <a:p>
            <a:pPr marL="914400" lvl="1" indent="-457200">
              <a:buFont typeface="+mj-lt"/>
              <a:buAutoNum type="arabicPeriod"/>
            </a:pPr>
            <a:r>
              <a:rPr lang="en-US" dirty="0"/>
              <a:t>Funded </a:t>
            </a:r>
            <a:r>
              <a:rPr lang="en-US" dirty="0" smtClean="0"/>
              <a:t>request</a:t>
            </a:r>
            <a:endParaRPr lang="en-US" dirty="0"/>
          </a:p>
          <a:p>
            <a:pPr marL="0" indent="0">
              <a:buNone/>
            </a:pPr>
            <a:endParaRPr lang="en-US" dirty="0"/>
          </a:p>
        </p:txBody>
      </p:sp>
      <p:sp>
        <p:nvSpPr>
          <p:cNvPr id="4" name="Content Placeholder 3"/>
          <p:cNvSpPr>
            <a:spLocks noGrp="1"/>
          </p:cNvSpPr>
          <p:nvPr>
            <p:ph sz="half" idx="2"/>
          </p:nvPr>
        </p:nvSpPr>
        <p:spPr/>
        <p:txBody>
          <a:bodyPr/>
          <a:lstStyle/>
          <a:p>
            <a:r>
              <a:rPr lang="en-US" dirty="0" smtClean="0"/>
              <a:t>Fix after “Must Fix”</a:t>
            </a:r>
          </a:p>
          <a:p>
            <a:pPr lvl="1"/>
            <a:r>
              <a:rPr lang="en-US" dirty="0"/>
              <a:t>Power User Request</a:t>
            </a:r>
          </a:p>
          <a:p>
            <a:pPr lvl="1"/>
            <a:r>
              <a:rPr lang="en-US" dirty="0"/>
              <a:t>Tools</a:t>
            </a:r>
          </a:p>
          <a:p>
            <a:pPr lvl="1"/>
            <a:r>
              <a:rPr lang="en-US" dirty="0" smtClean="0"/>
              <a:t>Library </a:t>
            </a:r>
            <a:r>
              <a:rPr lang="en-US" dirty="0"/>
              <a:t>issues</a:t>
            </a:r>
          </a:p>
          <a:p>
            <a:pPr lvl="1"/>
            <a:r>
              <a:rPr lang="en-US" dirty="0" smtClean="0"/>
              <a:t>Build </a:t>
            </a:r>
            <a:r>
              <a:rPr lang="en-US" dirty="0"/>
              <a:t>Infrastructure</a:t>
            </a:r>
          </a:p>
          <a:p>
            <a:r>
              <a:rPr lang="en-US" dirty="0"/>
              <a:t>When resources permit</a:t>
            </a:r>
          </a:p>
          <a:p>
            <a:pPr lvl="1"/>
            <a:r>
              <a:rPr lang="en-US" dirty="0"/>
              <a:t>Wrappers</a:t>
            </a:r>
          </a:p>
          <a:p>
            <a:pPr lvl="1"/>
            <a:r>
              <a:rPr lang="en-US" dirty="0"/>
              <a:t>HL Libraries</a:t>
            </a:r>
          </a:p>
          <a:p>
            <a:pPr lvl="1"/>
            <a:r>
              <a:rPr lang="en-US" dirty="0"/>
              <a:t>Other</a:t>
            </a:r>
          </a:p>
          <a:p>
            <a:endParaRPr lang="en-US" dirty="0"/>
          </a:p>
        </p:txBody>
      </p:sp>
      <p:sp>
        <p:nvSpPr>
          <p:cNvPr id="5" name="Date Placeholder 4"/>
          <p:cNvSpPr>
            <a:spLocks noGrp="1"/>
          </p:cNvSpPr>
          <p:nvPr>
            <p:ph type="dt" sz="half" idx="10"/>
          </p:nvPr>
        </p:nvSpPr>
        <p:spPr/>
        <p:txBody>
          <a:bodyPr/>
          <a:lstStyle/>
          <a:p>
            <a:pPr>
              <a:defRPr/>
            </a:pPr>
            <a:r>
              <a:rPr lang="en-US" smtClean="0"/>
              <a:t>May 30-31, 2012</a:t>
            </a:r>
            <a:endParaRPr lang="en-US"/>
          </a:p>
        </p:txBody>
      </p:sp>
      <p:sp>
        <p:nvSpPr>
          <p:cNvPr id="6" name="Footer Placeholder 5"/>
          <p:cNvSpPr>
            <a:spLocks noGrp="1"/>
          </p:cNvSpPr>
          <p:nvPr>
            <p:ph type="ftr" sz="quarter" idx="11"/>
          </p:nvPr>
        </p:nvSpPr>
        <p:spPr/>
        <p:txBody>
          <a:bodyPr/>
          <a:lstStyle/>
          <a:p>
            <a:pPr>
              <a:defRPr/>
            </a:pPr>
            <a:r>
              <a:rPr lang="en-US" smtClean="0"/>
              <a:t>HDF5 Workshop at PSI</a:t>
            </a:r>
            <a:endParaRPr lang="en-US"/>
          </a:p>
        </p:txBody>
      </p:sp>
      <p:sp>
        <p:nvSpPr>
          <p:cNvPr id="7" name="Slide Number Placeholder 6"/>
          <p:cNvSpPr>
            <a:spLocks noGrp="1"/>
          </p:cNvSpPr>
          <p:nvPr>
            <p:ph type="sldNum" sz="quarter" idx="12"/>
          </p:nvPr>
        </p:nvSpPr>
        <p:spPr/>
        <p:txBody>
          <a:bodyPr/>
          <a:lstStyle/>
          <a:p>
            <a:pPr>
              <a:defRPr/>
            </a:pPr>
            <a:fld id="{B002BCC6-A6E9-4477-A97A-8C49FEE5DBAF}" type="slidenum">
              <a:rPr lang="en-US" smtClean="0"/>
              <a:pPr>
                <a:defRPr/>
              </a:pPr>
              <a:t>17</a:t>
            </a:fld>
            <a:endParaRPr lang="en-US" dirty="0"/>
          </a:p>
        </p:txBody>
      </p:sp>
      <p:sp>
        <p:nvSpPr>
          <p:cNvPr id="8" name="TextBox 7"/>
          <p:cNvSpPr txBox="1"/>
          <p:nvPr/>
        </p:nvSpPr>
        <p:spPr>
          <a:xfrm>
            <a:off x="2527875" y="5867400"/>
            <a:ext cx="4493688" cy="461665"/>
          </a:xfrm>
          <a:prstGeom prst="rect">
            <a:avLst/>
          </a:prstGeom>
          <a:noFill/>
        </p:spPr>
        <p:txBody>
          <a:bodyPr wrap="none" rtlCol="0">
            <a:spAutoFit/>
          </a:bodyPr>
          <a:lstStyle/>
          <a:p>
            <a:r>
              <a:rPr lang="en-US" b="1" dirty="0" smtClean="0">
                <a:latin typeface="Arial"/>
                <a:cs typeface="Arial"/>
              </a:rPr>
              <a:t>Need your input on priorities!</a:t>
            </a:r>
            <a:endParaRPr lang="en-US" b="1" dirty="0">
              <a:latin typeface="Arial"/>
              <a:cs typeface="Arial"/>
            </a:endParaRPr>
          </a:p>
        </p:txBody>
      </p:sp>
    </p:spTree>
    <p:extLst>
      <p:ext uri="{BB962C8B-B14F-4D97-AF65-F5344CB8AC3E}">
        <p14:creationId xmlns:p14="http://schemas.microsoft.com/office/powerpoint/2010/main" val="1642640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High performance computing (HPC)</a:t>
            </a:r>
            <a:endParaRPr lang="en-US" dirty="0"/>
          </a:p>
        </p:txBody>
      </p:sp>
      <p:sp>
        <p:nvSpPr>
          <p:cNvPr id="8" name="Text Placeholder 7"/>
          <p:cNvSpPr>
            <a:spLocks noGrp="1"/>
          </p:cNvSpPr>
          <p:nvPr>
            <p:ph idx="1"/>
          </p:nvPr>
        </p:nvSpPr>
        <p:spPr>
          <a:xfrm>
            <a:off x="381000" y="990600"/>
            <a:ext cx="8458200" cy="1981200"/>
          </a:xfrm>
        </p:spPr>
        <p:txBody>
          <a:bodyPr>
            <a:normAutofit/>
          </a:bodyPr>
          <a:lstStyle/>
          <a:p>
            <a:r>
              <a:rPr lang="en-US" dirty="0" smtClean="0"/>
              <a:t>HDF5 is one of the </a:t>
            </a:r>
            <a:r>
              <a:rPr lang="en-US" dirty="0"/>
              <a:t>m</a:t>
            </a:r>
            <a:r>
              <a:rPr lang="en-US" dirty="0" smtClean="0"/>
              <a:t>ost popular file formats in HPC</a:t>
            </a:r>
          </a:p>
          <a:p>
            <a:pPr lvl="1"/>
            <a:r>
              <a:rPr lang="en-US" dirty="0" smtClean="0"/>
              <a:t>Recent statistics from DOE centers</a:t>
            </a:r>
          </a:p>
          <a:p>
            <a:pPr lvl="1"/>
            <a:endParaRPr lang="en-US" dirty="0" smtClean="0"/>
          </a:p>
          <a:p>
            <a:endParaRPr lang="en-US" dirty="0" smtClean="0"/>
          </a:p>
        </p:txBody>
      </p:sp>
      <p:sp>
        <p:nvSpPr>
          <p:cNvPr id="4" name="Date Placeholder 3"/>
          <p:cNvSpPr>
            <a:spLocks noGrp="1"/>
          </p:cNvSpPr>
          <p:nvPr>
            <p:ph type="dt" sz="half" idx="10"/>
          </p:nvPr>
        </p:nvSpPr>
        <p:spPr/>
        <p:txBody>
          <a:bodyPr/>
          <a:lstStyle/>
          <a:p>
            <a:pPr>
              <a:defRPr/>
            </a:pPr>
            <a:r>
              <a:rPr lang="en-US" smtClean="0"/>
              <a:t>May 30-31, 2012</a:t>
            </a:r>
            <a:endParaRPr lang="en-US"/>
          </a:p>
        </p:txBody>
      </p:sp>
      <p:sp>
        <p:nvSpPr>
          <p:cNvPr id="5" name="Footer Placeholder 4"/>
          <p:cNvSpPr>
            <a:spLocks noGrp="1"/>
          </p:cNvSpPr>
          <p:nvPr>
            <p:ph type="ftr" sz="quarter" idx="11"/>
          </p:nvPr>
        </p:nvSpPr>
        <p:spPr/>
        <p:txBody>
          <a:bodyPr/>
          <a:lstStyle/>
          <a:p>
            <a:pPr>
              <a:defRPr/>
            </a:pPr>
            <a:r>
              <a:rPr lang="en-US" smtClean="0"/>
              <a:t>HDF5 Workshop at PSI</a:t>
            </a:r>
            <a:endParaRPr lang="en-US"/>
          </a:p>
        </p:txBody>
      </p:sp>
      <p:sp>
        <p:nvSpPr>
          <p:cNvPr id="6" name="Slide Number Placeholder 5"/>
          <p:cNvSpPr>
            <a:spLocks noGrp="1"/>
          </p:cNvSpPr>
          <p:nvPr>
            <p:ph type="sldNum" sz="quarter" idx="12"/>
          </p:nvPr>
        </p:nvSpPr>
        <p:spPr/>
        <p:txBody>
          <a:bodyPr/>
          <a:lstStyle/>
          <a:p>
            <a:pPr>
              <a:defRPr/>
            </a:pPr>
            <a:fld id="{28FADFF9-2F2D-4D20-86DB-AD3DC4206D9A}" type="slidenum">
              <a:rPr lang="en-US" smtClean="0"/>
              <a:pPr>
                <a:defRPr/>
              </a:pPr>
              <a:t>18</a:t>
            </a:fld>
            <a:endParaRPr lang="en-US"/>
          </a:p>
        </p:txBody>
      </p:sp>
      <p:graphicFrame>
        <p:nvGraphicFramePr>
          <p:cNvPr id="2" name="Table 1"/>
          <p:cNvGraphicFramePr>
            <a:graphicFrameLocks noGrp="1"/>
          </p:cNvGraphicFramePr>
          <p:nvPr>
            <p:extLst>
              <p:ext uri="{D42A27DB-BD31-4B8C-83A1-F6EECF244321}">
                <p14:modId xmlns:p14="http://schemas.microsoft.com/office/powerpoint/2010/main" val="3032650224"/>
              </p:ext>
            </p:extLst>
          </p:nvPr>
        </p:nvGraphicFramePr>
        <p:xfrm>
          <a:off x="152401" y="2667000"/>
          <a:ext cx="8686803" cy="2438400"/>
        </p:xfrm>
        <a:graphic>
          <a:graphicData uri="http://schemas.openxmlformats.org/drawingml/2006/table">
            <a:tbl>
              <a:tblPr firstRow="1" bandRow="1">
                <a:tableStyleId>{5C22544A-7EE6-4342-B048-85BDC9FD1C3A}</a:tableStyleId>
              </a:tblPr>
              <a:tblGrid>
                <a:gridCol w="1371599"/>
                <a:gridCol w="1371600"/>
                <a:gridCol w="1066800"/>
                <a:gridCol w="1295400"/>
                <a:gridCol w="990600"/>
                <a:gridCol w="1276353"/>
                <a:gridCol w="1314451"/>
              </a:tblGrid>
              <a:tr h="370840">
                <a:tc>
                  <a:txBody>
                    <a:bodyPr/>
                    <a:lstStyle/>
                    <a:p>
                      <a:endParaRPr lang="en-US" sz="2400" dirty="0">
                        <a:latin typeface="Arial"/>
                        <a:cs typeface="Arial"/>
                      </a:endParaRPr>
                    </a:p>
                  </a:txBody>
                  <a:tcPr/>
                </a:tc>
                <a:tc gridSpan="2">
                  <a:txBody>
                    <a:bodyPr/>
                    <a:lstStyle/>
                    <a:p>
                      <a:r>
                        <a:rPr lang="en-US" sz="2400" dirty="0" smtClean="0">
                          <a:latin typeface="Arial"/>
                          <a:cs typeface="Arial"/>
                        </a:rPr>
                        <a:t>Machine 1</a:t>
                      </a:r>
                      <a:endParaRPr lang="en-US" sz="2400" dirty="0">
                        <a:latin typeface="Arial"/>
                        <a:cs typeface="Arial"/>
                      </a:endParaRPr>
                    </a:p>
                  </a:txBody>
                  <a:tcPr/>
                </a:tc>
                <a:tc hMerge="1">
                  <a:txBody>
                    <a:bodyPr/>
                    <a:lstStyle/>
                    <a:p>
                      <a:endParaRPr lang="en-US" sz="2400" dirty="0">
                        <a:latin typeface="Arial"/>
                        <a:cs typeface="Arial"/>
                      </a:endParaRPr>
                    </a:p>
                  </a:txBody>
                  <a:tcPr/>
                </a:tc>
                <a:tc gridSpan="2">
                  <a:txBody>
                    <a:bodyPr/>
                    <a:lstStyle/>
                    <a:p>
                      <a:r>
                        <a:rPr lang="en-US" sz="2400" dirty="0" smtClean="0">
                          <a:latin typeface="Arial"/>
                          <a:cs typeface="Arial"/>
                        </a:rPr>
                        <a:t>Machine 2</a:t>
                      </a:r>
                      <a:endParaRPr lang="en-US" sz="2400" dirty="0">
                        <a:latin typeface="Arial"/>
                        <a:cs typeface="Arial"/>
                      </a:endParaRPr>
                    </a:p>
                  </a:txBody>
                  <a:tcPr/>
                </a:tc>
                <a:tc hMerge="1">
                  <a:txBody>
                    <a:bodyPr/>
                    <a:lstStyle/>
                    <a:p>
                      <a:endParaRPr lang="en-US" sz="2400" dirty="0">
                        <a:latin typeface="Arial"/>
                        <a:cs typeface="Arial"/>
                      </a:endParaRPr>
                    </a:p>
                  </a:txBody>
                  <a:tcPr/>
                </a:tc>
                <a:tc gridSpan="2">
                  <a:txBody>
                    <a:bodyPr/>
                    <a:lstStyle/>
                    <a:p>
                      <a:r>
                        <a:rPr lang="en-US" sz="2400" dirty="0" smtClean="0">
                          <a:latin typeface="Arial"/>
                          <a:cs typeface="Arial"/>
                        </a:rPr>
                        <a:t>Machine 3</a:t>
                      </a:r>
                      <a:endParaRPr lang="en-US" sz="2400" dirty="0">
                        <a:latin typeface="Arial"/>
                        <a:cs typeface="Arial"/>
                      </a:endParaRPr>
                    </a:p>
                  </a:txBody>
                  <a:tcPr/>
                </a:tc>
                <a:tc hMerge="1">
                  <a:txBody>
                    <a:bodyPr/>
                    <a:lstStyle/>
                    <a:p>
                      <a:endParaRPr lang="en-US" sz="2400" dirty="0">
                        <a:latin typeface="Arial"/>
                        <a:cs typeface="Arial"/>
                      </a:endParaRPr>
                    </a:p>
                  </a:txBody>
                  <a:tcPr/>
                </a:tc>
              </a:tr>
              <a:tr h="370840">
                <a:tc>
                  <a:txBody>
                    <a:bodyPr/>
                    <a:lstStyle/>
                    <a:p>
                      <a:endParaRPr lang="en-US" sz="2000" dirty="0">
                        <a:latin typeface="Arial"/>
                        <a:cs typeface="Arial"/>
                      </a:endParaRPr>
                    </a:p>
                  </a:txBody>
                  <a:tcPr/>
                </a:tc>
                <a:tc>
                  <a:txBody>
                    <a:bodyPr/>
                    <a:lstStyle/>
                    <a:p>
                      <a:r>
                        <a:rPr lang="en-US" sz="2000" dirty="0" smtClean="0">
                          <a:latin typeface="Arial"/>
                          <a:cs typeface="Arial"/>
                        </a:rPr>
                        <a:t>Instances</a:t>
                      </a:r>
                      <a:endParaRPr lang="en-US" sz="2000" dirty="0">
                        <a:latin typeface="Arial"/>
                        <a:cs typeface="Arial"/>
                      </a:endParaRPr>
                    </a:p>
                  </a:txBody>
                  <a:tcPr/>
                </a:tc>
                <a:tc>
                  <a:txBody>
                    <a:bodyPr/>
                    <a:lstStyle/>
                    <a:p>
                      <a:r>
                        <a:rPr lang="en-US" sz="2000" dirty="0" smtClean="0">
                          <a:latin typeface="Arial"/>
                          <a:cs typeface="Arial"/>
                        </a:rPr>
                        <a:t>Users</a:t>
                      </a:r>
                      <a:endParaRPr lang="en-US" sz="2000" dirty="0">
                        <a:latin typeface="Arial"/>
                        <a:cs typeface="Arial"/>
                      </a:endParaRPr>
                    </a:p>
                  </a:txBody>
                  <a:tcPr/>
                </a:tc>
                <a:tc>
                  <a:txBody>
                    <a:bodyPr/>
                    <a:lstStyle/>
                    <a:p>
                      <a:r>
                        <a:rPr lang="en-US" sz="2000" dirty="0" smtClean="0">
                          <a:latin typeface="Arial"/>
                          <a:cs typeface="Arial"/>
                        </a:rPr>
                        <a:t>Instances</a:t>
                      </a:r>
                      <a:endParaRPr lang="en-US" sz="2000" dirty="0">
                        <a:latin typeface="Arial"/>
                        <a:cs typeface="Arial"/>
                      </a:endParaRPr>
                    </a:p>
                  </a:txBody>
                  <a:tcPr/>
                </a:tc>
                <a:tc>
                  <a:txBody>
                    <a:bodyPr/>
                    <a:lstStyle/>
                    <a:p>
                      <a:r>
                        <a:rPr lang="en-US" sz="2000" dirty="0" smtClean="0">
                          <a:latin typeface="Arial"/>
                          <a:cs typeface="Arial"/>
                        </a:rPr>
                        <a:t>Users</a:t>
                      </a:r>
                      <a:endParaRPr lang="en-US" sz="2000" dirty="0">
                        <a:latin typeface="Arial"/>
                        <a:cs typeface="Arial"/>
                      </a:endParaRPr>
                    </a:p>
                  </a:txBody>
                  <a:tcPr/>
                </a:tc>
                <a:tc>
                  <a:txBody>
                    <a:bodyPr/>
                    <a:lstStyle/>
                    <a:p>
                      <a:r>
                        <a:rPr lang="en-US" sz="2000" dirty="0" smtClean="0">
                          <a:latin typeface="Arial"/>
                          <a:cs typeface="Arial"/>
                        </a:rPr>
                        <a:t>Instances</a:t>
                      </a:r>
                      <a:endParaRPr lang="en-US" sz="2000" dirty="0">
                        <a:latin typeface="Arial"/>
                        <a:cs typeface="Arial"/>
                      </a:endParaRPr>
                    </a:p>
                  </a:txBody>
                  <a:tcPr/>
                </a:tc>
                <a:tc>
                  <a:txBody>
                    <a:bodyPr/>
                    <a:lstStyle/>
                    <a:p>
                      <a:r>
                        <a:rPr lang="en-US" sz="2000" dirty="0" smtClean="0">
                          <a:latin typeface="Arial"/>
                          <a:cs typeface="Arial"/>
                        </a:rPr>
                        <a:t>Users</a:t>
                      </a:r>
                      <a:endParaRPr lang="en-US" sz="2000" dirty="0">
                        <a:latin typeface="Arial"/>
                        <a:cs typeface="Arial"/>
                      </a:endParaRPr>
                    </a:p>
                  </a:txBody>
                  <a:tcPr/>
                </a:tc>
              </a:tr>
              <a:tr h="370840">
                <a:tc>
                  <a:txBody>
                    <a:bodyPr/>
                    <a:lstStyle/>
                    <a:p>
                      <a:r>
                        <a:rPr lang="en-US" sz="2000" b="1" dirty="0" smtClean="0">
                          <a:latin typeface="Arial"/>
                          <a:cs typeface="Arial"/>
                        </a:rPr>
                        <a:t>hdf5</a:t>
                      </a:r>
                      <a:endParaRPr lang="en-US" sz="2000" b="1" dirty="0">
                        <a:latin typeface="Arial"/>
                        <a:cs typeface="Arial"/>
                      </a:endParaRPr>
                    </a:p>
                  </a:txBody>
                  <a:tcPr/>
                </a:tc>
                <a:tc>
                  <a:txBody>
                    <a:bodyPr/>
                    <a:lstStyle/>
                    <a:p>
                      <a:r>
                        <a:rPr lang="en-US" sz="2000" b="1" dirty="0" smtClean="0">
                          <a:latin typeface="Arial"/>
                          <a:cs typeface="Arial"/>
                        </a:rPr>
                        <a:t>6500</a:t>
                      </a:r>
                      <a:endParaRPr lang="en-US" sz="2000" b="1" dirty="0">
                        <a:latin typeface="Arial"/>
                        <a:cs typeface="Arial"/>
                      </a:endParaRPr>
                    </a:p>
                  </a:txBody>
                  <a:tcPr/>
                </a:tc>
                <a:tc>
                  <a:txBody>
                    <a:bodyPr/>
                    <a:lstStyle/>
                    <a:p>
                      <a:r>
                        <a:rPr lang="en-US" sz="2000" b="1" dirty="0" smtClean="0">
                          <a:latin typeface="Arial"/>
                          <a:cs typeface="Arial"/>
                        </a:rPr>
                        <a:t>126</a:t>
                      </a:r>
                      <a:endParaRPr lang="en-US" sz="2000" b="1" dirty="0">
                        <a:latin typeface="Arial"/>
                        <a:cs typeface="Arial"/>
                      </a:endParaRPr>
                    </a:p>
                  </a:txBody>
                  <a:tcPr/>
                </a:tc>
                <a:tc>
                  <a:txBody>
                    <a:bodyPr/>
                    <a:lstStyle/>
                    <a:p>
                      <a:r>
                        <a:rPr lang="en-US" sz="2000" b="1" dirty="0" smtClean="0">
                          <a:latin typeface="Arial"/>
                          <a:cs typeface="Arial"/>
                        </a:rPr>
                        <a:t>15700</a:t>
                      </a:r>
                      <a:endParaRPr lang="en-US" sz="2000" b="1" dirty="0">
                        <a:latin typeface="Arial"/>
                        <a:cs typeface="Arial"/>
                      </a:endParaRPr>
                    </a:p>
                  </a:txBody>
                  <a:tcPr/>
                </a:tc>
                <a:tc>
                  <a:txBody>
                    <a:bodyPr/>
                    <a:lstStyle/>
                    <a:p>
                      <a:r>
                        <a:rPr lang="en-US" sz="2000" b="1" dirty="0" smtClean="0">
                          <a:latin typeface="Arial"/>
                          <a:cs typeface="Arial"/>
                        </a:rPr>
                        <a:t>167</a:t>
                      </a:r>
                      <a:endParaRPr lang="en-US" sz="2000" b="1" dirty="0">
                        <a:latin typeface="Arial"/>
                        <a:cs typeface="Arial"/>
                      </a:endParaRPr>
                    </a:p>
                  </a:txBody>
                  <a:tcPr/>
                </a:tc>
                <a:tc>
                  <a:txBody>
                    <a:bodyPr/>
                    <a:lstStyle/>
                    <a:p>
                      <a:r>
                        <a:rPr lang="en-US" sz="2000" b="1" kern="1200" dirty="0" smtClean="0">
                          <a:solidFill>
                            <a:schemeClr val="dk1"/>
                          </a:solidFill>
                          <a:latin typeface="Arial"/>
                          <a:ea typeface="+mn-ea"/>
                          <a:cs typeface="Arial"/>
                        </a:rPr>
                        <a:t>4742</a:t>
                      </a:r>
                      <a:endParaRPr lang="en-US" sz="2000" b="1" dirty="0">
                        <a:latin typeface="Arial"/>
                        <a:cs typeface="Arial"/>
                      </a:endParaRPr>
                    </a:p>
                  </a:txBody>
                  <a:tcPr/>
                </a:tc>
                <a:tc>
                  <a:txBody>
                    <a:bodyPr/>
                    <a:lstStyle/>
                    <a:p>
                      <a:r>
                        <a:rPr lang="en-US" sz="2000" b="1" dirty="0" smtClean="0">
                          <a:latin typeface="Arial"/>
                          <a:cs typeface="Arial"/>
                        </a:rPr>
                        <a:t>50</a:t>
                      </a:r>
                      <a:endParaRPr lang="en-US" sz="2000" b="1" dirty="0">
                        <a:latin typeface="Arial"/>
                        <a:cs typeface="Arial"/>
                      </a:endParaRPr>
                    </a:p>
                  </a:txBody>
                  <a:tcPr/>
                </a:tc>
              </a:tr>
              <a:tr h="370840">
                <a:tc>
                  <a:txBody>
                    <a:bodyPr/>
                    <a:lstStyle/>
                    <a:p>
                      <a:r>
                        <a:rPr lang="en-US" sz="2000" dirty="0" err="1" smtClean="0">
                          <a:latin typeface="Arial"/>
                          <a:cs typeface="Arial"/>
                        </a:rPr>
                        <a:t>netcdf</a:t>
                      </a:r>
                      <a:endParaRPr lang="en-US" sz="2000" dirty="0">
                        <a:latin typeface="Arial"/>
                        <a:cs typeface="Arial"/>
                      </a:endParaRPr>
                    </a:p>
                  </a:txBody>
                  <a:tcPr/>
                </a:tc>
                <a:tc>
                  <a:txBody>
                    <a:bodyPr/>
                    <a:lstStyle/>
                    <a:p>
                      <a:r>
                        <a:rPr lang="en-US" sz="2000" dirty="0" smtClean="0">
                          <a:latin typeface="Arial"/>
                          <a:cs typeface="Arial"/>
                        </a:rPr>
                        <a:t>3500</a:t>
                      </a:r>
                      <a:endParaRPr lang="en-US" sz="2000" dirty="0">
                        <a:latin typeface="Arial"/>
                        <a:cs typeface="Arial"/>
                      </a:endParaRPr>
                    </a:p>
                  </a:txBody>
                  <a:tcPr/>
                </a:tc>
                <a:tc>
                  <a:txBody>
                    <a:bodyPr/>
                    <a:lstStyle/>
                    <a:p>
                      <a:r>
                        <a:rPr lang="en-US" sz="2000" dirty="0" smtClean="0">
                          <a:latin typeface="Arial"/>
                          <a:cs typeface="Arial"/>
                        </a:rPr>
                        <a:t>61</a:t>
                      </a:r>
                      <a:endParaRPr lang="en-US" sz="2000" dirty="0">
                        <a:latin typeface="Arial"/>
                        <a:cs typeface="Arial"/>
                      </a:endParaRPr>
                    </a:p>
                  </a:txBody>
                  <a:tcPr/>
                </a:tc>
                <a:tc>
                  <a:txBody>
                    <a:bodyPr/>
                    <a:lstStyle/>
                    <a:p>
                      <a:r>
                        <a:rPr lang="en-US" sz="2000" dirty="0" smtClean="0">
                          <a:latin typeface="Arial"/>
                          <a:cs typeface="Arial"/>
                        </a:rPr>
                        <a:t>63000</a:t>
                      </a:r>
                      <a:endParaRPr lang="en-US" sz="2000" dirty="0">
                        <a:latin typeface="Arial"/>
                        <a:cs typeface="Arial"/>
                      </a:endParaRPr>
                    </a:p>
                  </a:txBody>
                  <a:tcPr/>
                </a:tc>
                <a:tc>
                  <a:txBody>
                    <a:bodyPr/>
                    <a:lstStyle/>
                    <a:p>
                      <a:r>
                        <a:rPr lang="en-US" sz="2000" dirty="0" smtClean="0">
                          <a:latin typeface="Arial"/>
                          <a:cs typeface="Arial"/>
                        </a:rPr>
                        <a:t>159</a:t>
                      </a:r>
                      <a:endParaRPr lang="en-US" sz="2000" dirty="0">
                        <a:latin typeface="Arial"/>
                        <a:cs typeface="Arial"/>
                      </a:endParaRPr>
                    </a:p>
                  </a:txBody>
                  <a:tcPr/>
                </a:tc>
                <a:tc>
                  <a:txBody>
                    <a:bodyPr/>
                    <a:lstStyle/>
                    <a:p>
                      <a:r>
                        <a:rPr lang="en-US" sz="2000" kern="1200" dirty="0" smtClean="0">
                          <a:solidFill>
                            <a:schemeClr val="dk1"/>
                          </a:solidFill>
                          <a:latin typeface="Arial"/>
                          <a:ea typeface="+mn-ea"/>
                          <a:cs typeface="Arial"/>
                        </a:rPr>
                        <a:t>2769</a:t>
                      </a:r>
                      <a:endParaRPr lang="en-US" sz="2000" dirty="0">
                        <a:latin typeface="Arial"/>
                        <a:cs typeface="Arial"/>
                      </a:endParaRPr>
                    </a:p>
                  </a:txBody>
                  <a:tcPr/>
                </a:tc>
                <a:tc>
                  <a:txBody>
                    <a:bodyPr/>
                    <a:lstStyle/>
                    <a:p>
                      <a:r>
                        <a:rPr lang="en-US" sz="2000" dirty="0" smtClean="0">
                          <a:latin typeface="Arial"/>
                          <a:cs typeface="Arial"/>
                        </a:rPr>
                        <a:t>43</a:t>
                      </a:r>
                      <a:endParaRPr lang="en-US" sz="2000" dirty="0">
                        <a:latin typeface="Arial"/>
                        <a:cs typeface="Arial"/>
                      </a:endParaRPr>
                    </a:p>
                  </a:txBody>
                  <a:tcPr/>
                </a:tc>
              </a:tr>
              <a:tr h="370840">
                <a:tc>
                  <a:txBody>
                    <a:bodyPr/>
                    <a:lstStyle/>
                    <a:p>
                      <a:r>
                        <a:rPr lang="en-US" sz="2000" dirty="0" err="1" smtClean="0">
                          <a:latin typeface="Arial"/>
                          <a:cs typeface="Arial"/>
                        </a:rPr>
                        <a:t>pnetcdf</a:t>
                      </a:r>
                      <a:endParaRPr lang="en-US" sz="2000" dirty="0">
                        <a:latin typeface="Arial"/>
                        <a:cs typeface="Arial"/>
                      </a:endParaRPr>
                    </a:p>
                  </a:txBody>
                  <a:tcPr/>
                </a:tc>
                <a:tc>
                  <a:txBody>
                    <a:bodyPr/>
                    <a:lstStyle/>
                    <a:p>
                      <a:r>
                        <a:rPr lang="en-US" sz="2000" dirty="0" smtClean="0">
                          <a:latin typeface="Arial"/>
                          <a:cs typeface="Arial"/>
                        </a:rPr>
                        <a:t>320</a:t>
                      </a:r>
                      <a:endParaRPr lang="en-US" sz="2000" dirty="0">
                        <a:latin typeface="Arial"/>
                        <a:cs typeface="Arial"/>
                      </a:endParaRPr>
                    </a:p>
                  </a:txBody>
                  <a:tcPr/>
                </a:tc>
                <a:tc>
                  <a:txBody>
                    <a:bodyPr/>
                    <a:lstStyle/>
                    <a:p>
                      <a:r>
                        <a:rPr lang="en-US" sz="2000" dirty="0" smtClean="0">
                          <a:latin typeface="Arial"/>
                          <a:cs typeface="Arial"/>
                        </a:rPr>
                        <a:t>6</a:t>
                      </a:r>
                      <a:endParaRPr lang="en-US" sz="2000" dirty="0">
                        <a:latin typeface="Arial"/>
                        <a:cs typeface="Arial"/>
                      </a:endParaRPr>
                    </a:p>
                  </a:txBody>
                  <a:tcPr/>
                </a:tc>
                <a:tc>
                  <a:txBody>
                    <a:bodyPr/>
                    <a:lstStyle/>
                    <a:p>
                      <a:r>
                        <a:rPr lang="en-US" sz="2000" dirty="0" smtClean="0">
                          <a:latin typeface="Arial"/>
                          <a:cs typeface="Arial"/>
                        </a:rPr>
                        <a:t>12500</a:t>
                      </a:r>
                      <a:endParaRPr lang="en-US" sz="2000" dirty="0">
                        <a:latin typeface="Arial"/>
                        <a:cs typeface="Arial"/>
                      </a:endParaRPr>
                    </a:p>
                  </a:txBody>
                  <a:tcPr/>
                </a:tc>
                <a:tc>
                  <a:txBody>
                    <a:bodyPr/>
                    <a:lstStyle/>
                    <a:p>
                      <a:r>
                        <a:rPr lang="en-US" sz="2000" dirty="0" smtClean="0">
                          <a:latin typeface="Arial"/>
                          <a:cs typeface="Arial"/>
                        </a:rPr>
                        <a:t>36</a:t>
                      </a:r>
                      <a:endParaRPr lang="en-US" sz="2000" dirty="0">
                        <a:latin typeface="Arial"/>
                        <a:cs typeface="Arial"/>
                      </a:endParaRPr>
                    </a:p>
                  </a:txBody>
                  <a:tcPr/>
                </a:tc>
                <a:tc>
                  <a:txBody>
                    <a:bodyPr/>
                    <a:lstStyle/>
                    <a:p>
                      <a:endParaRPr lang="en-US" sz="2000" dirty="0">
                        <a:latin typeface="Arial"/>
                        <a:cs typeface="Arial"/>
                      </a:endParaRPr>
                    </a:p>
                  </a:txBody>
                  <a:tcPr/>
                </a:tc>
                <a:tc>
                  <a:txBody>
                    <a:bodyPr/>
                    <a:lstStyle/>
                    <a:p>
                      <a:endParaRPr lang="en-US" sz="2000" dirty="0">
                        <a:latin typeface="Arial"/>
                        <a:cs typeface="Arial"/>
                      </a:endParaRPr>
                    </a:p>
                  </a:txBody>
                  <a:tcPr/>
                </a:tc>
              </a:tr>
              <a:tr h="370840">
                <a:tc>
                  <a:txBody>
                    <a:bodyPr/>
                    <a:lstStyle/>
                    <a:p>
                      <a:r>
                        <a:rPr lang="en-US" sz="2000" dirty="0" err="1" smtClean="0">
                          <a:latin typeface="Arial"/>
                          <a:cs typeface="Arial"/>
                        </a:rPr>
                        <a:t>adious</a:t>
                      </a:r>
                      <a:endParaRPr lang="en-US" sz="2000" dirty="0">
                        <a:latin typeface="Arial"/>
                        <a:cs typeface="Arial"/>
                      </a:endParaRPr>
                    </a:p>
                  </a:txBody>
                  <a:tcPr/>
                </a:tc>
                <a:tc>
                  <a:txBody>
                    <a:bodyPr/>
                    <a:lstStyle/>
                    <a:p>
                      <a:r>
                        <a:rPr lang="en-US" sz="2000" dirty="0" smtClean="0">
                          <a:latin typeface="Arial"/>
                          <a:cs typeface="Arial"/>
                        </a:rPr>
                        <a:t>2800</a:t>
                      </a:r>
                      <a:endParaRPr lang="en-US" sz="2000" dirty="0">
                        <a:latin typeface="Arial"/>
                        <a:cs typeface="Arial"/>
                      </a:endParaRPr>
                    </a:p>
                  </a:txBody>
                  <a:tcPr/>
                </a:tc>
                <a:tc>
                  <a:txBody>
                    <a:bodyPr/>
                    <a:lstStyle/>
                    <a:p>
                      <a:r>
                        <a:rPr lang="en-US" sz="2000" dirty="0" smtClean="0">
                          <a:latin typeface="Arial"/>
                          <a:cs typeface="Arial"/>
                        </a:rPr>
                        <a:t>3</a:t>
                      </a:r>
                      <a:endParaRPr lang="en-US" sz="2000" dirty="0">
                        <a:latin typeface="Arial"/>
                        <a:cs typeface="Arial"/>
                      </a:endParaRPr>
                    </a:p>
                  </a:txBody>
                  <a:tcPr/>
                </a:tc>
                <a:tc>
                  <a:txBody>
                    <a:bodyPr/>
                    <a:lstStyle/>
                    <a:p>
                      <a:r>
                        <a:rPr lang="en-US" sz="2000" dirty="0" smtClean="0">
                          <a:latin typeface="Arial"/>
                          <a:cs typeface="Arial"/>
                        </a:rPr>
                        <a:t>3500</a:t>
                      </a:r>
                      <a:endParaRPr lang="en-US" sz="2000" dirty="0">
                        <a:latin typeface="Arial"/>
                        <a:cs typeface="Arial"/>
                      </a:endParaRPr>
                    </a:p>
                  </a:txBody>
                  <a:tcPr/>
                </a:tc>
                <a:tc>
                  <a:txBody>
                    <a:bodyPr/>
                    <a:lstStyle/>
                    <a:p>
                      <a:r>
                        <a:rPr lang="en-US" sz="2000" dirty="0" smtClean="0">
                          <a:latin typeface="Arial"/>
                          <a:cs typeface="Arial"/>
                        </a:rPr>
                        <a:t>30</a:t>
                      </a:r>
                      <a:endParaRPr lang="en-US" sz="2000" dirty="0">
                        <a:latin typeface="Arial"/>
                        <a:cs typeface="Arial"/>
                      </a:endParaRPr>
                    </a:p>
                  </a:txBody>
                  <a:tcPr/>
                </a:tc>
                <a:tc>
                  <a:txBody>
                    <a:bodyPr/>
                    <a:lstStyle/>
                    <a:p>
                      <a:endParaRPr lang="en-US" sz="2000" dirty="0">
                        <a:latin typeface="Arial"/>
                        <a:cs typeface="Arial"/>
                      </a:endParaRPr>
                    </a:p>
                  </a:txBody>
                  <a:tcPr/>
                </a:tc>
                <a:tc>
                  <a:txBody>
                    <a:bodyPr/>
                    <a:lstStyle/>
                    <a:p>
                      <a:endParaRPr lang="en-US" sz="2000" dirty="0">
                        <a:latin typeface="Arial"/>
                        <a:cs typeface="Arial"/>
                      </a:endParaRPr>
                    </a:p>
                  </a:txBody>
                  <a:tcPr/>
                </a:tc>
              </a:tr>
            </a:tbl>
          </a:graphicData>
        </a:graphic>
      </p:graphicFrame>
    </p:spTree>
    <p:extLst>
      <p:ext uri="{BB962C8B-B14F-4D97-AF65-F5344CB8AC3E}">
        <p14:creationId xmlns:p14="http://schemas.microsoft.com/office/powerpoint/2010/main" val="1149394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High performance computing (HPC)</a:t>
            </a:r>
            <a:endParaRPr lang="en-US" dirty="0"/>
          </a:p>
        </p:txBody>
      </p:sp>
      <p:sp>
        <p:nvSpPr>
          <p:cNvPr id="8" name="Text Placeholder 7"/>
          <p:cNvSpPr>
            <a:spLocks noGrp="1"/>
          </p:cNvSpPr>
          <p:nvPr>
            <p:ph idx="1"/>
          </p:nvPr>
        </p:nvSpPr>
        <p:spPr/>
        <p:txBody>
          <a:bodyPr>
            <a:normAutofit/>
          </a:bodyPr>
          <a:lstStyle/>
          <a:p>
            <a:r>
              <a:rPr lang="en-US" dirty="0" smtClean="0"/>
              <a:t>High-performance I/O, both serial &amp; sequential</a:t>
            </a:r>
          </a:p>
          <a:p>
            <a:pPr lvl="1"/>
            <a:r>
              <a:rPr lang="en-US" dirty="0" smtClean="0"/>
              <a:t>Misc. projects with DOE labs</a:t>
            </a:r>
          </a:p>
          <a:p>
            <a:pPr lvl="1"/>
            <a:r>
              <a:rPr lang="en-US" dirty="0" smtClean="0"/>
              <a:t>Swiss National Supercomputing Center (CSCS)</a:t>
            </a:r>
          </a:p>
          <a:p>
            <a:r>
              <a:rPr lang="en-US" dirty="0" smtClean="0"/>
              <a:t>New direction: </a:t>
            </a:r>
          </a:p>
          <a:p>
            <a:pPr lvl="1"/>
            <a:r>
              <a:rPr lang="en-US" dirty="0" smtClean="0"/>
              <a:t>Data-intensive </a:t>
            </a:r>
            <a:r>
              <a:rPr lang="en-US" dirty="0" err="1" smtClean="0"/>
              <a:t>peta</a:t>
            </a:r>
            <a:r>
              <a:rPr lang="en-US" dirty="0" smtClean="0"/>
              <a:t>- and </a:t>
            </a:r>
            <a:r>
              <a:rPr lang="en-US" dirty="0" err="1" smtClean="0"/>
              <a:t>exascale</a:t>
            </a:r>
            <a:r>
              <a:rPr lang="en-US" dirty="0" smtClean="0"/>
              <a:t> computing</a:t>
            </a:r>
          </a:p>
          <a:p>
            <a:endParaRPr lang="en-US" dirty="0"/>
          </a:p>
          <a:p>
            <a:endParaRPr lang="en-US" dirty="0" smtClean="0"/>
          </a:p>
        </p:txBody>
      </p:sp>
      <p:sp>
        <p:nvSpPr>
          <p:cNvPr id="4" name="Date Placeholder 3"/>
          <p:cNvSpPr>
            <a:spLocks noGrp="1"/>
          </p:cNvSpPr>
          <p:nvPr>
            <p:ph type="dt" sz="half" idx="10"/>
          </p:nvPr>
        </p:nvSpPr>
        <p:spPr/>
        <p:txBody>
          <a:bodyPr/>
          <a:lstStyle/>
          <a:p>
            <a:pPr>
              <a:defRPr/>
            </a:pPr>
            <a:r>
              <a:rPr lang="en-US" smtClean="0"/>
              <a:t>May 30-31, 2012</a:t>
            </a:r>
            <a:endParaRPr lang="en-US"/>
          </a:p>
        </p:txBody>
      </p:sp>
      <p:sp>
        <p:nvSpPr>
          <p:cNvPr id="5" name="Footer Placeholder 4"/>
          <p:cNvSpPr>
            <a:spLocks noGrp="1"/>
          </p:cNvSpPr>
          <p:nvPr>
            <p:ph type="ftr" sz="quarter" idx="11"/>
          </p:nvPr>
        </p:nvSpPr>
        <p:spPr/>
        <p:txBody>
          <a:bodyPr/>
          <a:lstStyle/>
          <a:p>
            <a:pPr>
              <a:defRPr/>
            </a:pPr>
            <a:r>
              <a:rPr lang="en-US" smtClean="0"/>
              <a:t>HDF5 Workshop at PSI</a:t>
            </a:r>
            <a:endParaRPr lang="en-US"/>
          </a:p>
        </p:txBody>
      </p:sp>
      <p:sp>
        <p:nvSpPr>
          <p:cNvPr id="6" name="Slide Number Placeholder 5"/>
          <p:cNvSpPr>
            <a:spLocks noGrp="1"/>
          </p:cNvSpPr>
          <p:nvPr>
            <p:ph type="sldNum" sz="quarter" idx="12"/>
          </p:nvPr>
        </p:nvSpPr>
        <p:spPr/>
        <p:txBody>
          <a:bodyPr/>
          <a:lstStyle/>
          <a:p>
            <a:pPr>
              <a:defRPr/>
            </a:pPr>
            <a:fld id="{28FADFF9-2F2D-4D20-86DB-AD3DC4206D9A}" type="slidenum">
              <a:rPr lang="en-US" smtClean="0"/>
              <a:pPr>
                <a:defRPr/>
              </a:pPr>
              <a:t>19</a:t>
            </a:fld>
            <a:endParaRPr lang="en-US"/>
          </a:p>
        </p:txBody>
      </p:sp>
    </p:spTree>
    <p:extLst>
      <p:ext uri="{BB962C8B-B14F-4D97-AF65-F5344CB8AC3E}">
        <p14:creationId xmlns:p14="http://schemas.microsoft.com/office/powerpoint/2010/main" val="40054796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Outline</a:t>
            </a:r>
            <a:endParaRPr lang="en-US" dirty="0"/>
          </a:p>
        </p:txBody>
      </p:sp>
      <p:sp>
        <p:nvSpPr>
          <p:cNvPr id="5" name="Content Placeholder 4"/>
          <p:cNvSpPr>
            <a:spLocks noGrp="1"/>
          </p:cNvSpPr>
          <p:nvPr>
            <p:ph idx="1"/>
          </p:nvPr>
        </p:nvSpPr>
        <p:spPr/>
        <p:txBody>
          <a:bodyPr/>
          <a:lstStyle/>
          <a:p>
            <a:r>
              <a:rPr lang="en-US" dirty="0" smtClean="0"/>
              <a:t>The HDF Group company</a:t>
            </a:r>
          </a:p>
          <a:p>
            <a:r>
              <a:rPr lang="en-US" dirty="0" smtClean="0"/>
              <a:t>Products and services</a:t>
            </a:r>
          </a:p>
          <a:p>
            <a:r>
              <a:rPr lang="en-US" dirty="0" smtClean="0"/>
              <a:t>Current and new directions </a:t>
            </a:r>
          </a:p>
          <a:p>
            <a:r>
              <a:rPr lang="en-US" dirty="0" smtClean="0"/>
              <a:t>HDF5 update</a:t>
            </a:r>
          </a:p>
          <a:p>
            <a:r>
              <a:rPr lang="en-US" dirty="0" smtClean="0"/>
              <a:t>HDF5 software evolution</a:t>
            </a:r>
          </a:p>
        </p:txBody>
      </p:sp>
      <p:sp>
        <p:nvSpPr>
          <p:cNvPr id="2" name="Date Placeholder 1"/>
          <p:cNvSpPr>
            <a:spLocks noGrp="1"/>
          </p:cNvSpPr>
          <p:nvPr>
            <p:ph type="dt" sz="half" idx="10"/>
          </p:nvPr>
        </p:nvSpPr>
        <p:spPr/>
        <p:txBody>
          <a:bodyPr/>
          <a:lstStyle/>
          <a:p>
            <a:pPr>
              <a:defRPr/>
            </a:pPr>
            <a:r>
              <a:rPr lang="en-US" smtClean="0">
                <a:solidFill>
                  <a:srgbClr val="FFFFFF"/>
                </a:solidFill>
              </a:rPr>
              <a:t>May 30-31, 2012</a:t>
            </a:r>
            <a:endParaRPr lang="en-US" dirty="0">
              <a:solidFill>
                <a:srgbClr val="FFFFFF"/>
              </a:solidFill>
            </a:endParaRPr>
          </a:p>
        </p:txBody>
      </p:sp>
      <p:sp>
        <p:nvSpPr>
          <p:cNvPr id="3" name="Footer Placeholder 2"/>
          <p:cNvSpPr>
            <a:spLocks noGrp="1"/>
          </p:cNvSpPr>
          <p:nvPr>
            <p:ph type="ftr" sz="quarter" idx="11"/>
          </p:nvPr>
        </p:nvSpPr>
        <p:spPr/>
        <p:txBody>
          <a:bodyPr/>
          <a:lstStyle/>
          <a:p>
            <a:pPr>
              <a:defRPr/>
            </a:pPr>
            <a:r>
              <a:rPr lang="en-US" smtClean="0">
                <a:solidFill>
                  <a:srgbClr val="FFFFFF"/>
                </a:solidFill>
              </a:rPr>
              <a:t>HDF5 Workshop at PSI</a:t>
            </a:r>
            <a:endParaRPr lang="en-US">
              <a:solidFill>
                <a:srgbClr val="FFFFFF"/>
              </a:solidFill>
            </a:endParaRPr>
          </a:p>
        </p:txBody>
      </p:sp>
      <p:sp>
        <p:nvSpPr>
          <p:cNvPr id="6" name="Slide Number Placeholder 5"/>
          <p:cNvSpPr>
            <a:spLocks noGrp="1"/>
          </p:cNvSpPr>
          <p:nvPr>
            <p:ph type="sldNum" sz="quarter" idx="12"/>
          </p:nvPr>
        </p:nvSpPr>
        <p:spPr/>
        <p:txBody>
          <a:bodyPr/>
          <a:lstStyle/>
          <a:p>
            <a:fld id="{A5E891D3-C79B-467C-9AA4-487CCCDFB73C}" type="slidenum">
              <a:rPr lang="en-US" smtClean="0">
                <a:solidFill>
                  <a:srgbClr val="FFFFFF"/>
                </a:solidFill>
              </a:rPr>
              <a:pPr/>
              <a:t>2</a:t>
            </a:fld>
            <a:endParaRPr lang="en-US">
              <a:solidFill>
                <a:srgbClr val="FFFFFF"/>
              </a:solidFill>
            </a:endParaRPr>
          </a:p>
        </p:txBody>
      </p:sp>
    </p:spTree>
    <p:extLst>
      <p:ext uri="{BB962C8B-B14F-4D97-AF65-F5344CB8AC3E}">
        <p14:creationId xmlns:p14="http://schemas.microsoft.com/office/powerpoint/2010/main" val="3343505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HDF5 Information Set</a:t>
            </a:r>
            <a:endParaRPr lang="en-US" dirty="0"/>
          </a:p>
        </p:txBody>
      </p:sp>
      <p:sp>
        <p:nvSpPr>
          <p:cNvPr id="6" name="Content Placeholder 5"/>
          <p:cNvSpPr>
            <a:spLocks noGrp="1"/>
          </p:cNvSpPr>
          <p:nvPr>
            <p:ph idx="1"/>
          </p:nvPr>
        </p:nvSpPr>
        <p:spPr/>
        <p:txBody>
          <a:bodyPr/>
          <a:lstStyle/>
          <a:p>
            <a:pPr marL="0" indent="0">
              <a:buNone/>
            </a:pPr>
            <a:r>
              <a:rPr lang="en-US" sz="2800" i="1" dirty="0"/>
              <a:t>“Language shapes the way we think, and determines what we can think about.”</a:t>
            </a:r>
          </a:p>
          <a:p>
            <a:pPr marL="0" indent="0">
              <a:buNone/>
            </a:pPr>
            <a:r>
              <a:rPr lang="en-US" sz="2800" i="1" dirty="0"/>
              <a:t>					(Benjamin L. Whorf)</a:t>
            </a:r>
          </a:p>
          <a:p>
            <a:endParaRPr lang="en-US" dirty="0" smtClean="0"/>
          </a:p>
          <a:p>
            <a:r>
              <a:rPr lang="en-US" dirty="0" smtClean="0"/>
              <a:t>Is a </a:t>
            </a:r>
            <a:r>
              <a:rPr lang="en-US" b="1" dirty="0" smtClean="0"/>
              <a:t>model</a:t>
            </a:r>
            <a:r>
              <a:rPr lang="en-US" dirty="0" smtClean="0"/>
              <a:t> of the content of an HDF5 file</a:t>
            </a:r>
          </a:p>
          <a:p>
            <a:r>
              <a:rPr lang="en-US" dirty="0" smtClean="0"/>
              <a:t>Provides a </a:t>
            </a:r>
            <a:r>
              <a:rPr lang="en-US" b="1" dirty="0" smtClean="0"/>
              <a:t>consistent</a:t>
            </a:r>
            <a:r>
              <a:rPr lang="en-US" dirty="0" smtClean="0"/>
              <a:t> set of definitions </a:t>
            </a:r>
          </a:p>
          <a:p>
            <a:r>
              <a:rPr lang="en-US" dirty="0" smtClean="0"/>
              <a:t>Gives an </a:t>
            </a:r>
            <a:r>
              <a:rPr lang="en-US" b="1" dirty="0" smtClean="0"/>
              <a:t>undistorted</a:t>
            </a:r>
            <a:r>
              <a:rPr lang="en-US" dirty="0" smtClean="0"/>
              <a:t> view of HDF5*</a:t>
            </a:r>
            <a:endParaRPr lang="en-US" dirty="0"/>
          </a:p>
          <a:p>
            <a:r>
              <a:rPr lang="en-US" dirty="0" smtClean="0"/>
              <a:t>Puts the </a:t>
            </a:r>
            <a:r>
              <a:rPr lang="en-US" b="1" dirty="0" smtClean="0"/>
              <a:t>simplicity</a:t>
            </a:r>
            <a:r>
              <a:rPr lang="en-US" dirty="0" smtClean="0"/>
              <a:t> of HDF5 center stage</a:t>
            </a:r>
          </a:p>
        </p:txBody>
      </p:sp>
      <p:sp>
        <p:nvSpPr>
          <p:cNvPr id="3" name="Date Placeholder 2"/>
          <p:cNvSpPr>
            <a:spLocks noGrp="1"/>
          </p:cNvSpPr>
          <p:nvPr>
            <p:ph type="dt" sz="half" idx="10"/>
          </p:nvPr>
        </p:nvSpPr>
        <p:spPr/>
        <p:txBody>
          <a:bodyPr/>
          <a:lstStyle/>
          <a:p>
            <a:pPr>
              <a:defRPr/>
            </a:pPr>
            <a:r>
              <a:rPr lang="en-US" smtClean="0"/>
              <a:t>May 30-31, 2012</a:t>
            </a:r>
            <a:endParaRPr lang="en-US" dirty="0"/>
          </a:p>
        </p:txBody>
      </p:sp>
      <p:sp>
        <p:nvSpPr>
          <p:cNvPr id="4" name="Footer Placeholder 3"/>
          <p:cNvSpPr>
            <a:spLocks noGrp="1"/>
          </p:cNvSpPr>
          <p:nvPr>
            <p:ph type="ftr" sz="quarter" idx="11"/>
          </p:nvPr>
        </p:nvSpPr>
        <p:spPr/>
        <p:txBody>
          <a:bodyPr/>
          <a:lstStyle/>
          <a:p>
            <a:pPr>
              <a:defRPr/>
            </a:pPr>
            <a:r>
              <a:rPr lang="en-US" smtClean="0"/>
              <a:t>HDF5 Workshop at PSI</a:t>
            </a:r>
            <a:endParaRPr lang="en-US"/>
          </a:p>
        </p:txBody>
      </p:sp>
      <p:sp>
        <p:nvSpPr>
          <p:cNvPr id="5" name="Slide Number Placeholder 4"/>
          <p:cNvSpPr>
            <a:spLocks noGrp="1"/>
          </p:cNvSpPr>
          <p:nvPr>
            <p:ph type="sldNum" sz="quarter" idx="12"/>
          </p:nvPr>
        </p:nvSpPr>
        <p:spPr/>
        <p:txBody>
          <a:bodyPr/>
          <a:lstStyle/>
          <a:p>
            <a:fld id="{517EAFBD-F6C1-4BBC-BE16-6ABDE0D892EA}" type="slidenum">
              <a:rPr lang="en-US" smtClean="0"/>
              <a:pPr/>
              <a:t>20</a:t>
            </a:fld>
            <a:endParaRPr lang="en-US"/>
          </a:p>
        </p:txBody>
      </p:sp>
      <p:sp>
        <p:nvSpPr>
          <p:cNvPr id="7" name="TextBox 6"/>
          <p:cNvSpPr txBox="1"/>
          <p:nvPr/>
        </p:nvSpPr>
        <p:spPr>
          <a:xfrm>
            <a:off x="342149" y="5867400"/>
            <a:ext cx="7201651" cy="461665"/>
          </a:xfrm>
          <a:prstGeom prst="rect">
            <a:avLst/>
          </a:prstGeom>
          <a:noFill/>
        </p:spPr>
        <p:txBody>
          <a:bodyPr wrap="none" rtlCol="0">
            <a:spAutoFit/>
          </a:bodyPr>
          <a:lstStyle/>
          <a:p>
            <a:r>
              <a:rPr lang="en-US" dirty="0" smtClean="0">
                <a:latin typeface="Arial" pitchFamily="34" charset="0"/>
              </a:rPr>
              <a:t>*Not </a:t>
            </a:r>
            <a:r>
              <a:rPr lang="en-US" dirty="0">
                <a:latin typeface="Arial" pitchFamily="34" charset="0"/>
              </a:rPr>
              <a:t>tainted by the idiosyncrasies of a particular API</a:t>
            </a:r>
          </a:p>
        </p:txBody>
      </p:sp>
    </p:spTree>
    <p:extLst>
      <p:ext uri="{BB962C8B-B14F-4D97-AF65-F5344CB8AC3E}">
        <p14:creationId xmlns:p14="http://schemas.microsoft.com/office/powerpoint/2010/main" val="262934990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smtClean="0">
                <a:latin typeface="Calibri" charset="0"/>
                <a:cs typeface="Calibri" charset="0"/>
              </a:rPr>
              <a:t>Before: HDF5 Data Model</a:t>
            </a:r>
            <a:endParaRPr lang="en-US" dirty="0" smtClean="0">
              <a:latin typeface="Calibri" charset="0"/>
              <a:cs typeface="Calibri" charset="0"/>
            </a:endParaRPr>
          </a:p>
        </p:txBody>
      </p:sp>
      <p:sp>
        <p:nvSpPr>
          <p:cNvPr id="2253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cs typeface="Arial" charset="0"/>
              </a:defRPr>
            </a:lvl1pPr>
            <a:lvl2pPr marL="742950" indent="-285750" eaLnBrk="0" hangingPunct="0">
              <a:defRPr sz="2400">
                <a:solidFill>
                  <a:schemeClr val="tx1"/>
                </a:solidFill>
                <a:latin typeface="Times New Roman" charset="0"/>
                <a:cs typeface="Arial" charset="0"/>
              </a:defRPr>
            </a:lvl2pPr>
            <a:lvl3pPr marL="1143000" indent="-228600" eaLnBrk="0" hangingPunct="0">
              <a:defRPr sz="2400">
                <a:solidFill>
                  <a:schemeClr val="tx1"/>
                </a:solidFill>
                <a:latin typeface="Times New Roman" charset="0"/>
                <a:cs typeface="Arial" charset="0"/>
              </a:defRPr>
            </a:lvl3pPr>
            <a:lvl4pPr marL="1600200" indent="-228600" eaLnBrk="0" hangingPunct="0">
              <a:defRPr sz="2400">
                <a:solidFill>
                  <a:schemeClr val="tx1"/>
                </a:solidFill>
                <a:latin typeface="Times New Roman" charset="0"/>
                <a:cs typeface="Arial" charset="0"/>
              </a:defRPr>
            </a:lvl4pPr>
            <a:lvl5pPr marL="2057400" indent="-228600" eaLnBrk="0" hangingPunct="0">
              <a:defRPr sz="2400">
                <a:solidFill>
                  <a:schemeClr val="tx1"/>
                </a:solidFill>
                <a:latin typeface="Times New Roman" charset="0"/>
                <a:cs typeface="Arial" charset="0"/>
              </a:defRPr>
            </a:lvl5pPr>
            <a:lvl6pPr marL="2514600" indent="-228600" eaLnBrk="0" fontAlgn="base" hangingPunct="0">
              <a:spcBef>
                <a:spcPct val="0"/>
              </a:spcBef>
              <a:spcAft>
                <a:spcPct val="0"/>
              </a:spcAft>
              <a:defRPr sz="2400">
                <a:solidFill>
                  <a:schemeClr val="tx1"/>
                </a:solidFill>
                <a:latin typeface="Times New Roman" charset="0"/>
                <a:cs typeface="Arial" charset="0"/>
              </a:defRPr>
            </a:lvl6pPr>
            <a:lvl7pPr marL="2971800" indent="-228600" eaLnBrk="0" fontAlgn="base" hangingPunct="0">
              <a:spcBef>
                <a:spcPct val="0"/>
              </a:spcBef>
              <a:spcAft>
                <a:spcPct val="0"/>
              </a:spcAft>
              <a:defRPr sz="2400">
                <a:solidFill>
                  <a:schemeClr val="tx1"/>
                </a:solidFill>
                <a:latin typeface="Times New Roman" charset="0"/>
                <a:cs typeface="Arial" charset="0"/>
              </a:defRPr>
            </a:lvl7pPr>
            <a:lvl8pPr marL="3429000" indent="-228600" eaLnBrk="0" fontAlgn="base" hangingPunct="0">
              <a:spcBef>
                <a:spcPct val="0"/>
              </a:spcBef>
              <a:spcAft>
                <a:spcPct val="0"/>
              </a:spcAft>
              <a:defRPr sz="2400">
                <a:solidFill>
                  <a:schemeClr val="tx1"/>
                </a:solidFill>
                <a:latin typeface="Times New Roman" charset="0"/>
                <a:cs typeface="Arial" charset="0"/>
              </a:defRPr>
            </a:lvl8pPr>
            <a:lvl9pPr marL="3886200" indent="-228600" eaLnBrk="0" fontAlgn="base" hangingPunct="0">
              <a:spcBef>
                <a:spcPct val="0"/>
              </a:spcBef>
              <a:spcAft>
                <a:spcPct val="0"/>
              </a:spcAft>
              <a:defRPr sz="2400">
                <a:solidFill>
                  <a:schemeClr val="tx1"/>
                </a:solidFill>
                <a:latin typeface="Times New Roman" charset="0"/>
                <a:cs typeface="Arial" charset="0"/>
              </a:defRPr>
            </a:lvl9pPr>
          </a:lstStyle>
          <a:p>
            <a:pPr eaLnBrk="1" hangingPunct="1"/>
            <a:r>
              <a:rPr lang="en-US" sz="1200" smtClean="0">
                <a:solidFill>
                  <a:schemeClr val="bg1"/>
                </a:solidFill>
                <a:latin typeface="Calibri" charset="0"/>
                <a:cs typeface="Calibri" charset="0"/>
              </a:rPr>
              <a:t>HDF5 Workshop at PSI</a:t>
            </a:r>
            <a:endParaRPr lang="en-US" sz="1200" dirty="0" smtClean="0">
              <a:solidFill>
                <a:schemeClr val="bg1"/>
              </a:solidFill>
              <a:latin typeface="Calibri" charset="0"/>
              <a:cs typeface="Calibri" charset="0"/>
            </a:endParaRPr>
          </a:p>
        </p:txBody>
      </p:sp>
      <p:sp>
        <p:nvSpPr>
          <p:cNvPr id="2253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cs typeface="Arial" charset="0"/>
              </a:defRPr>
            </a:lvl1pPr>
            <a:lvl2pPr marL="742950" indent="-285750" eaLnBrk="0" hangingPunct="0">
              <a:defRPr sz="2400">
                <a:solidFill>
                  <a:schemeClr val="tx1"/>
                </a:solidFill>
                <a:latin typeface="Times New Roman" charset="0"/>
                <a:cs typeface="Arial" charset="0"/>
              </a:defRPr>
            </a:lvl2pPr>
            <a:lvl3pPr marL="1143000" indent="-228600" eaLnBrk="0" hangingPunct="0">
              <a:defRPr sz="2400">
                <a:solidFill>
                  <a:schemeClr val="tx1"/>
                </a:solidFill>
                <a:latin typeface="Times New Roman" charset="0"/>
                <a:cs typeface="Arial" charset="0"/>
              </a:defRPr>
            </a:lvl3pPr>
            <a:lvl4pPr marL="1600200" indent="-228600" eaLnBrk="0" hangingPunct="0">
              <a:defRPr sz="2400">
                <a:solidFill>
                  <a:schemeClr val="tx1"/>
                </a:solidFill>
                <a:latin typeface="Times New Roman" charset="0"/>
                <a:cs typeface="Arial" charset="0"/>
              </a:defRPr>
            </a:lvl4pPr>
            <a:lvl5pPr marL="2057400" indent="-228600" eaLnBrk="0" hangingPunct="0">
              <a:defRPr sz="2400">
                <a:solidFill>
                  <a:schemeClr val="tx1"/>
                </a:solidFill>
                <a:latin typeface="Times New Roman" charset="0"/>
                <a:cs typeface="Arial" charset="0"/>
              </a:defRPr>
            </a:lvl5pPr>
            <a:lvl6pPr marL="2514600" indent="-228600" eaLnBrk="0" fontAlgn="base" hangingPunct="0">
              <a:spcBef>
                <a:spcPct val="0"/>
              </a:spcBef>
              <a:spcAft>
                <a:spcPct val="0"/>
              </a:spcAft>
              <a:defRPr sz="2400">
                <a:solidFill>
                  <a:schemeClr val="tx1"/>
                </a:solidFill>
                <a:latin typeface="Times New Roman" charset="0"/>
                <a:cs typeface="Arial" charset="0"/>
              </a:defRPr>
            </a:lvl6pPr>
            <a:lvl7pPr marL="2971800" indent="-228600" eaLnBrk="0" fontAlgn="base" hangingPunct="0">
              <a:spcBef>
                <a:spcPct val="0"/>
              </a:spcBef>
              <a:spcAft>
                <a:spcPct val="0"/>
              </a:spcAft>
              <a:defRPr sz="2400">
                <a:solidFill>
                  <a:schemeClr val="tx1"/>
                </a:solidFill>
                <a:latin typeface="Times New Roman" charset="0"/>
                <a:cs typeface="Arial" charset="0"/>
              </a:defRPr>
            </a:lvl7pPr>
            <a:lvl8pPr marL="3429000" indent="-228600" eaLnBrk="0" fontAlgn="base" hangingPunct="0">
              <a:spcBef>
                <a:spcPct val="0"/>
              </a:spcBef>
              <a:spcAft>
                <a:spcPct val="0"/>
              </a:spcAft>
              <a:defRPr sz="2400">
                <a:solidFill>
                  <a:schemeClr val="tx1"/>
                </a:solidFill>
                <a:latin typeface="Times New Roman" charset="0"/>
                <a:cs typeface="Arial" charset="0"/>
              </a:defRPr>
            </a:lvl8pPr>
            <a:lvl9pPr marL="3886200" indent="-228600" eaLnBrk="0" fontAlgn="base" hangingPunct="0">
              <a:spcBef>
                <a:spcPct val="0"/>
              </a:spcBef>
              <a:spcAft>
                <a:spcPct val="0"/>
              </a:spcAft>
              <a:defRPr sz="2400">
                <a:solidFill>
                  <a:schemeClr val="tx1"/>
                </a:solidFill>
                <a:latin typeface="Times New Roman" charset="0"/>
                <a:cs typeface="Arial" charset="0"/>
              </a:defRPr>
            </a:lvl9pPr>
          </a:lstStyle>
          <a:p>
            <a:pPr eaLnBrk="1" hangingPunct="1"/>
            <a:fld id="{F2B0507D-E175-4AE5-9D72-3B48527AA97C}" type="slidenum">
              <a:rPr lang="en-US" sz="1200" smtClean="0">
                <a:solidFill>
                  <a:schemeClr val="bg1"/>
                </a:solidFill>
                <a:latin typeface="Calibri" charset="0"/>
                <a:cs typeface="Calibri" charset="0"/>
              </a:rPr>
              <a:pPr eaLnBrk="1" hangingPunct="1"/>
              <a:t>21</a:t>
            </a:fld>
            <a:endParaRPr lang="en-US" sz="1200" dirty="0" smtClean="0">
              <a:solidFill>
                <a:schemeClr val="bg1"/>
              </a:solidFill>
              <a:latin typeface="Calibri" charset="0"/>
              <a:cs typeface="Calibri" charset="0"/>
            </a:endParaRPr>
          </a:p>
        </p:txBody>
      </p:sp>
      <p:pic>
        <p:nvPicPr>
          <p:cNvPr id="7" name="Picture 6" descr="open_box.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2362200"/>
            <a:ext cx="3962400" cy="281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4"/>
          <p:cNvSpPr txBox="1">
            <a:spLocks noChangeArrowheads="1"/>
          </p:cNvSpPr>
          <p:nvPr/>
        </p:nvSpPr>
        <p:spPr bwMode="auto">
          <a:xfrm>
            <a:off x="6248400" y="1828800"/>
            <a:ext cx="1179513" cy="1016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cs typeface="Arial" charset="0"/>
              </a:defRPr>
            </a:lvl1pPr>
            <a:lvl2pPr marL="742950" indent="-285750" eaLnBrk="0" hangingPunct="0">
              <a:defRPr sz="2400">
                <a:solidFill>
                  <a:schemeClr val="tx1"/>
                </a:solidFill>
                <a:latin typeface="Times New Roman" charset="0"/>
                <a:cs typeface="Arial" charset="0"/>
              </a:defRPr>
            </a:lvl2pPr>
            <a:lvl3pPr marL="1143000" indent="-228600" eaLnBrk="0" hangingPunct="0">
              <a:defRPr sz="2400">
                <a:solidFill>
                  <a:schemeClr val="tx1"/>
                </a:solidFill>
                <a:latin typeface="Times New Roman" charset="0"/>
                <a:cs typeface="Arial" charset="0"/>
              </a:defRPr>
            </a:lvl3pPr>
            <a:lvl4pPr marL="1600200" indent="-228600" eaLnBrk="0" hangingPunct="0">
              <a:defRPr sz="2400">
                <a:solidFill>
                  <a:schemeClr val="tx1"/>
                </a:solidFill>
                <a:latin typeface="Times New Roman" charset="0"/>
                <a:cs typeface="Arial" charset="0"/>
              </a:defRPr>
            </a:lvl4pPr>
            <a:lvl5pPr marL="2057400" indent="-228600" eaLnBrk="0" hangingPunct="0">
              <a:defRPr sz="2400">
                <a:solidFill>
                  <a:schemeClr val="tx1"/>
                </a:solidFill>
                <a:latin typeface="Times New Roman" charset="0"/>
                <a:cs typeface="Arial" charset="0"/>
              </a:defRPr>
            </a:lvl5pPr>
            <a:lvl6pPr marL="2514600" indent="-228600" eaLnBrk="0" fontAlgn="base" hangingPunct="0">
              <a:spcBef>
                <a:spcPct val="0"/>
              </a:spcBef>
              <a:spcAft>
                <a:spcPct val="0"/>
              </a:spcAft>
              <a:defRPr sz="2400">
                <a:solidFill>
                  <a:schemeClr val="tx1"/>
                </a:solidFill>
                <a:latin typeface="Times New Roman" charset="0"/>
                <a:cs typeface="Arial" charset="0"/>
              </a:defRPr>
            </a:lvl6pPr>
            <a:lvl7pPr marL="2971800" indent="-228600" eaLnBrk="0" fontAlgn="base" hangingPunct="0">
              <a:spcBef>
                <a:spcPct val="0"/>
              </a:spcBef>
              <a:spcAft>
                <a:spcPct val="0"/>
              </a:spcAft>
              <a:defRPr sz="2400">
                <a:solidFill>
                  <a:schemeClr val="tx1"/>
                </a:solidFill>
                <a:latin typeface="Times New Roman" charset="0"/>
                <a:cs typeface="Arial" charset="0"/>
              </a:defRPr>
            </a:lvl7pPr>
            <a:lvl8pPr marL="3429000" indent="-228600" eaLnBrk="0" fontAlgn="base" hangingPunct="0">
              <a:spcBef>
                <a:spcPct val="0"/>
              </a:spcBef>
              <a:spcAft>
                <a:spcPct val="0"/>
              </a:spcAft>
              <a:defRPr sz="2400">
                <a:solidFill>
                  <a:schemeClr val="tx1"/>
                </a:solidFill>
                <a:latin typeface="Times New Roman" charset="0"/>
                <a:cs typeface="Arial" charset="0"/>
              </a:defRPr>
            </a:lvl8pPr>
            <a:lvl9pPr marL="3886200" indent="-228600" eaLnBrk="0" fontAlgn="base" hangingPunct="0">
              <a:spcBef>
                <a:spcPct val="0"/>
              </a:spcBef>
              <a:spcAft>
                <a:spcPct val="0"/>
              </a:spcAft>
              <a:defRPr sz="2400">
                <a:solidFill>
                  <a:schemeClr val="tx1"/>
                </a:solidFill>
                <a:latin typeface="Times New Roman" charset="0"/>
                <a:cs typeface="Arial" charset="0"/>
              </a:defRPr>
            </a:lvl9pPr>
          </a:lstStyle>
          <a:p>
            <a:r>
              <a:rPr lang="en-US" sz="1200" b="1" dirty="0" err="1">
                <a:solidFill>
                  <a:srgbClr val="92D050"/>
                </a:solidFill>
                <a:latin typeface="Calibri" charset="0"/>
                <a:cs typeface="Calibri" charset="0"/>
              </a:rPr>
              <a:t>lat</a:t>
            </a:r>
            <a:r>
              <a:rPr lang="en-US" sz="1200" b="1" dirty="0">
                <a:solidFill>
                  <a:srgbClr val="92D050"/>
                </a:solidFill>
                <a:latin typeface="Calibri" charset="0"/>
                <a:cs typeface="Calibri" charset="0"/>
              </a:rPr>
              <a:t> | </a:t>
            </a:r>
            <a:r>
              <a:rPr lang="en-US" sz="1200" b="1" dirty="0" err="1">
                <a:solidFill>
                  <a:srgbClr val="92D050"/>
                </a:solidFill>
                <a:latin typeface="Calibri" charset="0"/>
                <a:cs typeface="Calibri" charset="0"/>
              </a:rPr>
              <a:t>lon</a:t>
            </a:r>
            <a:r>
              <a:rPr lang="en-US" sz="1200" b="1" dirty="0">
                <a:solidFill>
                  <a:srgbClr val="92D050"/>
                </a:solidFill>
                <a:latin typeface="Calibri" charset="0"/>
                <a:cs typeface="Calibri" charset="0"/>
              </a:rPr>
              <a:t> | temp</a:t>
            </a:r>
          </a:p>
          <a:p>
            <a:r>
              <a:rPr lang="en-US" sz="1200" b="1" dirty="0">
                <a:solidFill>
                  <a:srgbClr val="92D050"/>
                </a:solidFill>
                <a:latin typeface="Calibri" charset="0"/>
                <a:cs typeface="Calibri" charset="0"/>
              </a:rPr>
              <a:t>----|-----|-----</a:t>
            </a:r>
          </a:p>
          <a:p>
            <a:r>
              <a:rPr lang="en-US" sz="1200" b="1" dirty="0">
                <a:solidFill>
                  <a:srgbClr val="92D050"/>
                </a:solidFill>
                <a:latin typeface="Calibri" charset="0"/>
                <a:cs typeface="Calibri" charset="0"/>
              </a:rPr>
              <a:t> 12 |  23 |  3.1</a:t>
            </a:r>
          </a:p>
          <a:p>
            <a:r>
              <a:rPr lang="en-US" sz="1200" b="1" dirty="0">
                <a:solidFill>
                  <a:srgbClr val="92D050"/>
                </a:solidFill>
                <a:latin typeface="Calibri" charset="0"/>
                <a:cs typeface="Calibri" charset="0"/>
              </a:rPr>
              <a:t> 15 |  24 |  4.2</a:t>
            </a:r>
          </a:p>
          <a:p>
            <a:r>
              <a:rPr lang="en-US" sz="1200" b="1" dirty="0">
                <a:solidFill>
                  <a:srgbClr val="92D050"/>
                </a:solidFill>
                <a:latin typeface="Calibri" charset="0"/>
                <a:cs typeface="Calibri" charset="0"/>
              </a:rPr>
              <a:t> 17 |  21 |  3.6</a:t>
            </a:r>
            <a:endParaRPr lang="en-US" sz="1200" b="1" dirty="0">
              <a:solidFill>
                <a:srgbClr val="92D050"/>
              </a:solidFill>
              <a:latin typeface="Candara" charset="0"/>
              <a:cs typeface="Calibri" charset="0"/>
            </a:endParaRPr>
          </a:p>
        </p:txBody>
      </p:sp>
      <p:sp>
        <p:nvSpPr>
          <p:cNvPr id="9" name="Rectangle 5" descr="Small grid"/>
          <p:cNvSpPr>
            <a:spLocks noChangeArrowheads="1"/>
          </p:cNvSpPr>
          <p:nvPr/>
        </p:nvSpPr>
        <p:spPr bwMode="auto">
          <a:xfrm rot="20584350">
            <a:off x="5664200" y="2019300"/>
            <a:ext cx="914400" cy="838200"/>
          </a:xfrm>
          <a:prstGeom prst="rect">
            <a:avLst/>
          </a:prstGeom>
          <a:pattFill prst="smGrid">
            <a:fgClr>
              <a:srgbClr val="CCCC00"/>
            </a:fgClr>
            <a:bgClr>
              <a:srgbClr val="FFFFFF"/>
            </a:bgClr>
          </a:pattFill>
          <a:ln w="9525">
            <a:solidFill>
              <a:schemeClr val="tx1"/>
            </a:solidFill>
            <a:miter lim="800000"/>
            <a:headEnd/>
            <a:tailEnd/>
          </a:ln>
          <a:effectLst/>
        </p:spPr>
        <p:txBody>
          <a:bodyPr wrap="none" anchor="ctr"/>
          <a:lstStyle/>
          <a:p>
            <a:pPr>
              <a:defRPr/>
            </a:pPr>
            <a:endParaRPr lang="en-US" dirty="0">
              <a:effectLst>
                <a:outerShdw blurRad="38100" dist="38100" dir="2700000" algn="tl">
                  <a:srgbClr val="DDDDDD"/>
                </a:outerShdw>
              </a:effectLst>
              <a:ea typeface="Calibri"/>
              <a:cs typeface="Calibri"/>
            </a:endParaRPr>
          </a:p>
        </p:txBody>
      </p:sp>
      <p:pic>
        <p:nvPicPr>
          <p:cNvPr id="10" name="Picture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2428">
            <a:off x="5989638" y="2459038"/>
            <a:ext cx="1295400" cy="685800"/>
          </a:xfrm>
          <a:prstGeom prst="rect">
            <a:avLst/>
          </a:prstGeom>
          <a:noFill/>
          <a:ln w="12700">
            <a:solidFill>
              <a:srgbClr val="FF6600"/>
            </a:solidFill>
            <a:miter lim="800000"/>
            <a:headEnd/>
            <a:tailEnd/>
          </a:ln>
          <a:effectLst>
            <a:outerShdw dist="107763" dir="8100000" algn="ctr" rotWithShape="0">
              <a:schemeClr val="bg2"/>
            </a:outerShdw>
          </a:effectLst>
          <a:extLst>
            <a:ext uri="{909E8E84-426E-40dd-AFC4-6F175D3DCCD1}">
              <a14:hiddenFill xmlns:a14="http://schemas.microsoft.com/office/drawing/2010/main">
                <a:solidFill>
                  <a:srgbClr val="FFFFFF"/>
                </a:solidFill>
              </a14:hiddenFill>
            </a:ext>
          </a:extLst>
        </p:spPr>
      </p:pic>
      <p:sp>
        <p:nvSpPr>
          <p:cNvPr id="11" name="Text Box 13"/>
          <p:cNvSpPr txBox="1">
            <a:spLocks noChangeArrowheads="1"/>
          </p:cNvSpPr>
          <p:nvPr/>
        </p:nvSpPr>
        <p:spPr bwMode="auto">
          <a:xfrm>
            <a:off x="838200" y="2286000"/>
            <a:ext cx="31242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cs typeface="Arial" charset="0"/>
              </a:defRPr>
            </a:lvl1pPr>
            <a:lvl2pPr marL="742950" indent="-285750" eaLnBrk="0" hangingPunct="0">
              <a:defRPr sz="2400">
                <a:solidFill>
                  <a:schemeClr val="tx1"/>
                </a:solidFill>
                <a:latin typeface="Times New Roman" charset="0"/>
                <a:cs typeface="Arial" charset="0"/>
              </a:defRPr>
            </a:lvl2pPr>
            <a:lvl3pPr marL="1143000" indent="-228600" eaLnBrk="0" hangingPunct="0">
              <a:defRPr sz="2400">
                <a:solidFill>
                  <a:schemeClr val="tx1"/>
                </a:solidFill>
                <a:latin typeface="Times New Roman" charset="0"/>
                <a:cs typeface="Arial" charset="0"/>
              </a:defRPr>
            </a:lvl3pPr>
            <a:lvl4pPr marL="1600200" indent="-228600" eaLnBrk="0" hangingPunct="0">
              <a:defRPr sz="2400">
                <a:solidFill>
                  <a:schemeClr val="tx1"/>
                </a:solidFill>
                <a:latin typeface="Times New Roman" charset="0"/>
                <a:cs typeface="Arial" charset="0"/>
              </a:defRPr>
            </a:lvl4pPr>
            <a:lvl5pPr marL="2057400" indent="-228600" eaLnBrk="0" hangingPunct="0">
              <a:defRPr sz="2400">
                <a:solidFill>
                  <a:schemeClr val="tx1"/>
                </a:solidFill>
                <a:latin typeface="Times New Roman" charset="0"/>
                <a:cs typeface="Arial" charset="0"/>
              </a:defRPr>
            </a:lvl5pPr>
            <a:lvl6pPr marL="2514600" indent="-228600" eaLnBrk="0" fontAlgn="base" hangingPunct="0">
              <a:spcBef>
                <a:spcPct val="0"/>
              </a:spcBef>
              <a:spcAft>
                <a:spcPct val="0"/>
              </a:spcAft>
              <a:defRPr sz="2400">
                <a:solidFill>
                  <a:schemeClr val="tx1"/>
                </a:solidFill>
                <a:latin typeface="Times New Roman" charset="0"/>
                <a:cs typeface="Arial" charset="0"/>
              </a:defRPr>
            </a:lvl6pPr>
            <a:lvl7pPr marL="2971800" indent="-228600" eaLnBrk="0" fontAlgn="base" hangingPunct="0">
              <a:spcBef>
                <a:spcPct val="0"/>
              </a:spcBef>
              <a:spcAft>
                <a:spcPct val="0"/>
              </a:spcAft>
              <a:defRPr sz="2400">
                <a:solidFill>
                  <a:schemeClr val="tx1"/>
                </a:solidFill>
                <a:latin typeface="Times New Roman" charset="0"/>
                <a:cs typeface="Arial" charset="0"/>
              </a:defRPr>
            </a:lvl7pPr>
            <a:lvl8pPr marL="3429000" indent="-228600" eaLnBrk="0" fontAlgn="base" hangingPunct="0">
              <a:spcBef>
                <a:spcPct val="0"/>
              </a:spcBef>
              <a:spcAft>
                <a:spcPct val="0"/>
              </a:spcAft>
              <a:defRPr sz="2400">
                <a:solidFill>
                  <a:schemeClr val="tx1"/>
                </a:solidFill>
                <a:latin typeface="Times New Roman" charset="0"/>
                <a:cs typeface="Arial" charset="0"/>
              </a:defRPr>
            </a:lvl8pPr>
            <a:lvl9pPr marL="3886200" indent="-228600" eaLnBrk="0" fontAlgn="base" hangingPunct="0">
              <a:spcBef>
                <a:spcPct val="0"/>
              </a:spcBef>
              <a:spcAft>
                <a:spcPct val="0"/>
              </a:spcAft>
              <a:defRPr sz="2400">
                <a:solidFill>
                  <a:schemeClr val="tx1"/>
                </a:solidFill>
                <a:latin typeface="Times New Roman" charset="0"/>
                <a:cs typeface="Arial" charset="0"/>
              </a:defRPr>
            </a:lvl9pPr>
          </a:lstStyle>
          <a:p>
            <a:pPr eaLnBrk="1" hangingPunct="1">
              <a:spcBef>
                <a:spcPct val="50000"/>
              </a:spcBef>
            </a:pPr>
            <a:r>
              <a:rPr lang="en-US" sz="2600">
                <a:latin typeface="Calibri" charset="0"/>
                <a:cs typeface="Calibri" charset="0"/>
              </a:rPr>
              <a:t>An HDF5 file is a </a:t>
            </a:r>
            <a:r>
              <a:rPr lang="en-US" sz="2600" b="1">
                <a:latin typeface="Calibri" charset="0"/>
                <a:cs typeface="Calibri" charset="0"/>
              </a:rPr>
              <a:t>container</a:t>
            </a:r>
            <a:r>
              <a:rPr lang="en-US" sz="2600">
                <a:latin typeface="Calibri" charset="0"/>
                <a:cs typeface="Calibri" charset="0"/>
              </a:rPr>
              <a:t> that holds data objects.</a:t>
            </a:r>
          </a:p>
        </p:txBody>
      </p:sp>
      <p:grpSp>
        <p:nvGrpSpPr>
          <p:cNvPr id="2" name="Group 11"/>
          <p:cNvGrpSpPr>
            <a:grpSpLocks/>
          </p:cNvGrpSpPr>
          <p:nvPr/>
        </p:nvGrpSpPr>
        <p:grpSpPr bwMode="auto">
          <a:xfrm rot="2521330">
            <a:off x="6645275" y="2420938"/>
            <a:ext cx="1190625" cy="609600"/>
            <a:chOff x="1993310" y="4800742"/>
            <a:chExt cx="1587806" cy="838200"/>
          </a:xfrm>
        </p:grpSpPr>
        <p:sp>
          <p:nvSpPr>
            <p:cNvPr id="13" name="Flowchart: Card 13"/>
            <p:cNvSpPr/>
            <p:nvPr/>
          </p:nvSpPr>
          <p:spPr bwMode="auto">
            <a:xfrm>
              <a:off x="2056538" y="4800884"/>
              <a:ext cx="1524294" cy="838200"/>
            </a:xfrm>
            <a:prstGeom prst="flowChartPunchedCard">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wrap="none" anchor="ctr"/>
            <a:lstStyle/>
            <a:p>
              <a:pPr>
                <a:defRPr/>
              </a:pPr>
              <a:endParaRPr lang="en-US" dirty="0">
                <a:latin typeface="Times New Roman" pitchFamily="18" charset="0"/>
                <a:ea typeface="Calibri"/>
                <a:cs typeface="Calibri"/>
              </a:endParaRPr>
            </a:p>
          </p:txBody>
        </p:sp>
        <p:sp>
          <p:nvSpPr>
            <p:cNvPr id="22544" name="TextBox 13"/>
            <p:cNvSpPr txBox="1">
              <a:spLocks noChangeArrowheads="1"/>
            </p:cNvSpPr>
            <p:nvPr/>
          </p:nvSpPr>
          <p:spPr bwMode="auto">
            <a:xfrm>
              <a:off x="1993310" y="4965930"/>
              <a:ext cx="1524000" cy="634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cs typeface="Arial" charset="0"/>
                </a:defRPr>
              </a:lvl1pPr>
              <a:lvl2pPr marL="742950" indent="-285750" eaLnBrk="0" hangingPunct="0">
                <a:defRPr sz="2400">
                  <a:solidFill>
                    <a:schemeClr val="tx1"/>
                  </a:solidFill>
                  <a:latin typeface="Times New Roman" charset="0"/>
                  <a:cs typeface="Arial" charset="0"/>
                </a:defRPr>
              </a:lvl2pPr>
              <a:lvl3pPr marL="1143000" indent="-228600" eaLnBrk="0" hangingPunct="0">
                <a:defRPr sz="2400">
                  <a:solidFill>
                    <a:schemeClr val="tx1"/>
                  </a:solidFill>
                  <a:latin typeface="Times New Roman" charset="0"/>
                  <a:cs typeface="Arial" charset="0"/>
                </a:defRPr>
              </a:lvl3pPr>
              <a:lvl4pPr marL="1600200" indent="-228600" eaLnBrk="0" hangingPunct="0">
                <a:defRPr sz="2400">
                  <a:solidFill>
                    <a:schemeClr val="tx1"/>
                  </a:solidFill>
                  <a:latin typeface="Times New Roman" charset="0"/>
                  <a:cs typeface="Arial" charset="0"/>
                </a:defRPr>
              </a:lvl4pPr>
              <a:lvl5pPr marL="2057400" indent="-228600" eaLnBrk="0" hangingPunct="0">
                <a:defRPr sz="2400">
                  <a:solidFill>
                    <a:schemeClr val="tx1"/>
                  </a:solidFill>
                  <a:latin typeface="Times New Roman" charset="0"/>
                  <a:cs typeface="Arial" charset="0"/>
                </a:defRPr>
              </a:lvl5pPr>
              <a:lvl6pPr marL="2514600" indent="-228600" eaLnBrk="0" fontAlgn="base" hangingPunct="0">
                <a:spcBef>
                  <a:spcPct val="0"/>
                </a:spcBef>
                <a:spcAft>
                  <a:spcPct val="0"/>
                </a:spcAft>
                <a:defRPr sz="2400">
                  <a:solidFill>
                    <a:schemeClr val="tx1"/>
                  </a:solidFill>
                  <a:latin typeface="Times New Roman" charset="0"/>
                  <a:cs typeface="Arial" charset="0"/>
                </a:defRPr>
              </a:lvl6pPr>
              <a:lvl7pPr marL="2971800" indent="-228600" eaLnBrk="0" fontAlgn="base" hangingPunct="0">
                <a:spcBef>
                  <a:spcPct val="0"/>
                </a:spcBef>
                <a:spcAft>
                  <a:spcPct val="0"/>
                </a:spcAft>
                <a:defRPr sz="2400">
                  <a:solidFill>
                    <a:schemeClr val="tx1"/>
                  </a:solidFill>
                  <a:latin typeface="Times New Roman" charset="0"/>
                  <a:cs typeface="Arial" charset="0"/>
                </a:defRPr>
              </a:lvl7pPr>
              <a:lvl8pPr marL="3429000" indent="-228600" eaLnBrk="0" fontAlgn="base" hangingPunct="0">
                <a:spcBef>
                  <a:spcPct val="0"/>
                </a:spcBef>
                <a:spcAft>
                  <a:spcPct val="0"/>
                </a:spcAft>
                <a:defRPr sz="2400">
                  <a:solidFill>
                    <a:schemeClr val="tx1"/>
                  </a:solidFill>
                  <a:latin typeface="Times New Roman" charset="0"/>
                  <a:cs typeface="Arial" charset="0"/>
                </a:defRPr>
              </a:lvl8pPr>
              <a:lvl9pPr marL="3886200" indent="-228600" eaLnBrk="0" fontAlgn="base" hangingPunct="0">
                <a:spcBef>
                  <a:spcPct val="0"/>
                </a:spcBef>
                <a:spcAft>
                  <a:spcPct val="0"/>
                </a:spcAft>
                <a:defRPr sz="2400">
                  <a:solidFill>
                    <a:schemeClr val="tx1"/>
                  </a:solidFill>
                  <a:latin typeface="Times New Roman" charset="0"/>
                  <a:cs typeface="Arial" charset="0"/>
                </a:defRPr>
              </a:lvl9pPr>
            </a:lstStyle>
            <a:p>
              <a:pPr eaLnBrk="1" hangingPunct="1"/>
              <a:r>
                <a:rPr lang="en-US" sz="600">
                  <a:cs typeface="Calibri" charset="0"/>
                </a:rPr>
                <a:t>Experiment Notes:</a:t>
              </a:r>
            </a:p>
            <a:p>
              <a:pPr eaLnBrk="1" hangingPunct="1"/>
              <a:r>
                <a:rPr lang="en-US" sz="600">
                  <a:cs typeface="Calibri" charset="0"/>
                </a:rPr>
                <a:t>Serial Number: 99378920</a:t>
              </a:r>
            </a:p>
            <a:p>
              <a:pPr eaLnBrk="1" hangingPunct="1"/>
              <a:r>
                <a:rPr lang="en-US" sz="600">
                  <a:cs typeface="Calibri" charset="0"/>
                </a:rPr>
                <a:t>Date: 3/13/09</a:t>
              </a:r>
            </a:p>
            <a:p>
              <a:pPr eaLnBrk="1" hangingPunct="1"/>
              <a:r>
                <a:rPr lang="en-US" sz="600">
                  <a:cs typeface="Calibri" charset="0"/>
                </a:rPr>
                <a:t>Configuration: Standard 3</a:t>
              </a:r>
            </a:p>
          </p:txBody>
        </p:sp>
      </p:grpSp>
      <p:sp>
        <p:nvSpPr>
          <p:cNvPr id="15" name="Rectangle 6" descr="Small grid"/>
          <p:cNvSpPr>
            <a:spLocks noChangeArrowheads="1"/>
          </p:cNvSpPr>
          <p:nvPr/>
        </p:nvSpPr>
        <p:spPr bwMode="auto">
          <a:xfrm rot="19912286">
            <a:off x="6578600" y="2301875"/>
            <a:ext cx="1219200" cy="739775"/>
          </a:xfrm>
          <a:prstGeom prst="rect">
            <a:avLst/>
          </a:prstGeom>
          <a:pattFill prst="smGrid">
            <a:fgClr>
              <a:srgbClr val="CCCC00"/>
            </a:fgClr>
            <a:bgClr>
              <a:srgbClr val="FFFFFF"/>
            </a:bgClr>
          </a:pattFill>
          <a:ln w="9525">
            <a:miter lim="800000"/>
            <a:headEnd/>
            <a:tailEnd/>
          </a:ln>
          <a:effectLst/>
          <a:scene3d>
            <a:camera prst="legacyPerspectiveBottomLeft"/>
            <a:lightRig rig="legacyFlat3" dir="t"/>
          </a:scene3d>
          <a:sp3d extrusionH="887400" prstMaterial="legacyMatte">
            <a:bevelT w="13500" h="13500" prst="angle"/>
            <a:bevelB w="13500" h="13500" prst="angle"/>
            <a:extrusionClr>
              <a:srgbClr val="CCCC00"/>
            </a:extrusionClr>
          </a:sp3d>
        </p:spPr>
        <p:txBody>
          <a:bodyPr wrap="none" anchor="ctr">
            <a:flatTx/>
          </a:bodyPr>
          <a:lstStyle/>
          <a:p>
            <a:pPr>
              <a:defRPr/>
            </a:pPr>
            <a:endParaRPr lang="en-US" dirty="0">
              <a:effectLst>
                <a:outerShdw blurRad="38100" dist="38100" dir="2700000" algn="tl">
                  <a:srgbClr val="DDDDDD"/>
                </a:outerShdw>
              </a:effectLst>
              <a:ea typeface="Calibri"/>
              <a:cs typeface="Calibri"/>
            </a:endParaRPr>
          </a:p>
        </p:txBody>
      </p:sp>
      <p:pic>
        <p:nvPicPr>
          <p:cNvPr id="16" name="Picture 8" descr="mesh"/>
          <p:cNvPicPr>
            <a:picLocks noChangeAspect="1" noChangeArrowheads="1"/>
          </p:cNvPicPr>
          <p:nvPr/>
        </p:nvPicPr>
        <p:blipFill>
          <a:blip r:embed="rId5">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rot="648316">
            <a:off x="5272088" y="2128838"/>
            <a:ext cx="1676400"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2"/>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4904361">
            <a:off x="6353969" y="2396331"/>
            <a:ext cx="1085850" cy="998538"/>
          </a:xfrm>
          <a:prstGeom prst="rect">
            <a:avLst/>
          </a:prstGeom>
          <a:noFill/>
          <a:ln>
            <a:noFill/>
          </a:ln>
          <a:effectLst>
            <a:outerShdw dist="107763" dir="81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2542" name="Rectangle 2064"/>
          <p:cNvSpPr>
            <a:spLocks noGrp="1" noChangeArrowheads="1"/>
          </p:cNvSpPr>
          <p:nvPr>
            <p:ph type="dt" sz="quarter" idx="10"/>
          </p:nvPr>
        </p:nvSpPr>
        <p:spPr>
          <a:xfrm>
            <a:off x="304800" y="6629400"/>
            <a:ext cx="1981200" cy="228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cs typeface="Arial" charset="0"/>
              </a:defRPr>
            </a:lvl1pPr>
            <a:lvl2pPr marL="742950" indent="-285750" eaLnBrk="0" hangingPunct="0">
              <a:defRPr sz="2400">
                <a:solidFill>
                  <a:schemeClr val="tx1"/>
                </a:solidFill>
                <a:latin typeface="Times New Roman" charset="0"/>
                <a:cs typeface="Arial" charset="0"/>
              </a:defRPr>
            </a:lvl2pPr>
            <a:lvl3pPr marL="1143000" indent="-228600" eaLnBrk="0" hangingPunct="0">
              <a:defRPr sz="2400">
                <a:solidFill>
                  <a:schemeClr val="tx1"/>
                </a:solidFill>
                <a:latin typeface="Times New Roman" charset="0"/>
                <a:cs typeface="Arial" charset="0"/>
              </a:defRPr>
            </a:lvl3pPr>
            <a:lvl4pPr marL="1600200" indent="-228600" eaLnBrk="0" hangingPunct="0">
              <a:defRPr sz="2400">
                <a:solidFill>
                  <a:schemeClr val="tx1"/>
                </a:solidFill>
                <a:latin typeface="Times New Roman" charset="0"/>
                <a:cs typeface="Arial" charset="0"/>
              </a:defRPr>
            </a:lvl4pPr>
            <a:lvl5pPr marL="2057400" indent="-228600" eaLnBrk="0" hangingPunct="0">
              <a:defRPr sz="2400">
                <a:solidFill>
                  <a:schemeClr val="tx1"/>
                </a:solidFill>
                <a:latin typeface="Times New Roman" charset="0"/>
                <a:cs typeface="Arial" charset="0"/>
              </a:defRPr>
            </a:lvl5pPr>
            <a:lvl6pPr marL="2514600" indent="-228600" eaLnBrk="0" fontAlgn="base" hangingPunct="0">
              <a:spcBef>
                <a:spcPct val="0"/>
              </a:spcBef>
              <a:spcAft>
                <a:spcPct val="0"/>
              </a:spcAft>
              <a:defRPr sz="2400">
                <a:solidFill>
                  <a:schemeClr val="tx1"/>
                </a:solidFill>
                <a:latin typeface="Times New Roman" charset="0"/>
                <a:cs typeface="Arial" charset="0"/>
              </a:defRPr>
            </a:lvl6pPr>
            <a:lvl7pPr marL="2971800" indent="-228600" eaLnBrk="0" fontAlgn="base" hangingPunct="0">
              <a:spcBef>
                <a:spcPct val="0"/>
              </a:spcBef>
              <a:spcAft>
                <a:spcPct val="0"/>
              </a:spcAft>
              <a:defRPr sz="2400">
                <a:solidFill>
                  <a:schemeClr val="tx1"/>
                </a:solidFill>
                <a:latin typeface="Times New Roman" charset="0"/>
                <a:cs typeface="Arial" charset="0"/>
              </a:defRPr>
            </a:lvl7pPr>
            <a:lvl8pPr marL="3429000" indent="-228600" eaLnBrk="0" fontAlgn="base" hangingPunct="0">
              <a:spcBef>
                <a:spcPct val="0"/>
              </a:spcBef>
              <a:spcAft>
                <a:spcPct val="0"/>
              </a:spcAft>
              <a:defRPr sz="2400">
                <a:solidFill>
                  <a:schemeClr val="tx1"/>
                </a:solidFill>
                <a:latin typeface="Times New Roman" charset="0"/>
                <a:cs typeface="Arial" charset="0"/>
              </a:defRPr>
            </a:lvl8pPr>
            <a:lvl9pPr marL="3886200" indent="-228600" eaLnBrk="0" fontAlgn="base" hangingPunct="0">
              <a:spcBef>
                <a:spcPct val="0"/>
              </a:spcBef>
              <a:spcAft>
                <a:spcPct val="0"/>
              </a:spcAft>
              <a:defRPr sz="2400">
                <a:solidFill>
                  <a:schemeClr val="tx1"/>
                </a:solidFill>
                <a:latin typeface="Times New Roman" charset="0"/>
                <a:cs typeface="Arial" charset="0"/>
              </a:defRPr>
            </a:lvl9pPr>
          </a:lstStyle>
          <a:p>
            <a:pPr eaLnBrk="1" hangingPunct="1"/>
            <a:r>
              <a:rPr lang="en-US" sz="1200" smtClean="0">
                <a:solidFill>
                  <a:schemeClr val="bg1"/>
                </a:solidFill>
                <a:latin typeface="Calibri" charset="0"/>
                <a:cs typeface="Calibri" charset="0"/>
              </a:rPr>
              <a:t>May 30-31, 2012</a:t>
            </a:r>
            <a:endParaRPr lang="en-US" sz="1200">
              <a:solidFill>
                <a:schemeClr val="bg1"/>
              </a:solidFill>
              <a:latin typeface="Calibri" charset="0"/>
              <a:cs typeface="Calibri" charset="0"/>
            </a:endParaRPr>
          </a:p>
        </p:txBody>
      </p:sp>
    </p:spTree>
    <p:extLst>
      <p:ext uri="{BB962C8B-B14F-4D97-AF65-F5344CB8AC3E}">
        <p14:creationId xmlns:p14="http://schemas.microsoft.com/office/powerpoint/2010/main" val="28754662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500"/>
                                  </p:stCondLst>
                                  <p:childTnLst>
                                    <p:set>
                                      <p:cBhvr>
                                        <p:cTn id="9" dur="1" fill="hold">
                                          <p:stCondLst>
                                            <p:cond delay="0"/>
                                          </p:stCondLst>
                                        </p:cTn>
                                        <p:tgtEl>
                                          <p:spTgt spid="7"/>
                                        </p:tgtEl>
                                        <p:attrNameLst>
                                          <p:attrName>style.visibility</p:attrName>
                                        </p:attrNameLst>
                                      </p:cBhvr>
                                      <p:to>
                                        <p:strVal val="visible"/>
                                      </p:to>
                                    </p:set>
                                  </p:childTnLst>
                                </p:cTn>
                              </p:par>
                            </p:childTnLst>
                          </p:cTn>
                        </p:par>
                        <p:par>
                          <p:cTn id="10" fill="hold" nodeType="afterGroup">
                            <p:stCondLst>
                              <p:cond delay="500"/>
                            </p:stCondLst>
                            <p:childTnLst>
                              <p:par>
                                <p:cTn id="11" presetID="2" presetClass="entr" presetSubtype="1" fill="hold" grpId="0" nodeType="afterEffect">
                                  <p:stCondLst>
                                    <p:cond delay="50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0-#ppt_h/2"/>
                                          </p:val>
                                        </p:tav>
                                        <p:tav tm="100000">
                                          <p:val>
                                            <p:strVal val="#ppt_y"/>
                                          </p:val>
                                        </p:tav>
                                      </p:tavLst>
                                    </p:anim>
                                  </p:childTnLst>
                                </p:cTn>
                              </p:par>
                            </p:childTnLst>
                          </p:cTn>
                        </p:par>
                        <p:par>
                          <p:cTn id="15" fill="hold" nodeType="afterGroup">
                            <p:stCondLst>
                              <p:cond delay="1500"/>
                            </p:stCondLst>
                            <p:childTnLst>
                              <p:par>
                                <p:cTn id="16" presetID="2" presetClass="entr" presetSubtype="9" fill="hold" grpId="0" nodeType="afterEffect">
                                  <p:stCondLst>
                                    <p:cond delay="50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0-#ppt_w/2"/>
                                          </p:val>
                                        </p:tav>
                                        <p:tav tm="100000">
                                          <p:val>
                                            <p:strVal val="#ppt_x"/>
                                          </p:val>
                                        </p:tav>
                                      </p:tavLst>
                                    </p:anim>
                                    <p:anim calcmode="lin" valueType="num">
                                      <p:cBhvr additive="base">
                                        <p:cTn id="19" dur="500" fill="hold"/>
                                        <p:tgtEl>
                                          <p:spTgt spid="9"/>
                                        </p:tgtEl>
                                        <p:attrNameLst>
                                          <p:attrName>ppt_y</p:attrName>
                                        </p:attrNameLst>
                                      </p:cBhvr>
                                      <p:tavLst>
                                        <p:tav tm="0">
                                          <p:val>
                                            <p:strVal val="0-#ppt_h/2"/>
                                          </p:val>
                                        </p:tav>
                                        <p:tav tm="100000">
                                          <p:val>
                                            <p:strVal val="#ppt_y"/>
                                          </p:val>
                                        </p:tav>
                                      </p:tavLst>
                                    </p:anim>
                                  </p:childTnLst>
                                </p:cTn>
                              </p:par>
                            </p:childTnLst>
                          </p:cTn>
                        </p:par>
                        <p:par>
                          <p:cTn id="20" fill="hold" nodeType="afterGroup">
                            <p:stCondLst>
                              <p:cond delay="2500"/>
                            </p:stCondLst>
                            <p:childTnLst>
                              <p:par>
                                <p:cTn id="21" presetID="2" presetClass="entr" presetSubtype="3"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1+#ppt_w/2"/>
                                          </p:val>
                                        </p:tav>
                                        <p:tav tm="100000">
                                          <p:val>
                                            <p:strVal val="#ppt_x"/>
                                          </p:val>
                                        </p:tav>
                                      </p:tavLst>
                                    </p:anim>
                                    <p:anim calcmode="lin" valueType="num">
                                      <p:cBhvr additive="base">
                                        <p:cTn id="24" dur="500" fill="hold"/>
                                        <p:tgtEl>
                                          <p:spTgt spid="10"/>
                                        </p:tgtEl>
                                        <p:attrNameLst>
                                          <p:attrName>ppt_y</p:attrName>
                                        </p:attrNameLst>
                                      </p:cBhvr>
                                      <p:tavLst>
                                        <p:tav tm="0">
                                          <p:val>
                                            <p:strVal val="0-#ppt_h/2"/>
                                          </p:val>
                                        </p:tav>
                                        <p:tav tm="100000">
                                          <p:val>
                                            <p:strVal val="#ppt_y"/>
                                          </p:val>
                                        </p:tav>
                                      </p:tavLst>
                                    </p:anim>
                                  </p:childTnLst>
                                </p:cTn>
                              </p:par>
                            </p:childTnLst>
                          </p:cTn>
                        </p:par>
                        <p:par>
                          <p:cTn id="25" fill="hold" nodeType="afterGroup">
                            <p:stCondLst>
                              <p:cond delay="3000"/>
                            </p:stCondLst>
                            <p:childTnLst>
                              <p:par>
                                <p:cTn id="26" presetID="2" presetClass="entr" presetSubtype="1"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additive="base">
                                        <p:cTn id="28" dur="500" fill="hold"/>
                                        <p:tgtEl>
                                          <p:spTgt spid="2"/>
                                        </p:tgtEl>
                                        <p:attrNameLst>
                                          <p:attrName>ppt_x</p:attrName>
                                        </p:attrNameLst>
                                      </p:cBhvr>
                                      <p:tavLst>
                                        <p:tav tm="0">
                                          <p:val>
                                            <p:strVal val="#ppt_x"/>
                                          </p:val>
                                        </p:tav>
                                        <p:tav tm="100000">
                                          <p:val>
                                            <p:strVal val="#ppt_x"/>
                                          </p:val>
                                        </p:tav>
                                      </p:tavLst>
                                    </p:anim>
                                    <p:anim calcmode="lin" valueType="num">
                                      <p:cBhvr additive="base">
                                        <p:cTn id="29" dur="500" fill="hold"/>
                                        <p:tgtEl>
                                          <p:spTgt spid="2"/>
                                        </p:tgtEl>
                                        <p:attrNameLst>
                                          <p:attrName>ppt_y</p:attrName>
                                        </p:attrNameLst>
                                      </p:cBhvr>
                                      <p:tavLst>
                                        <p:tav tm="0">
                                          <p:val>
                                            <p:strVal val="0-#ppt_h/2"/>
                                          </p:val>
                                        </p:tav>
                                        <p:tav tm="100000">
                                          <p:val>
                                            <p:strVal val="#ppt_y"/>
                                          </p:val>
                                        </p:tav>
                                      </p:tavLst>
                                    </p:anim>
                                  </p:childTnLst>
                                </p:cTn>
                              </p:par>
                            </p:childTnLst>
                          </p:cTn>
                        </p:par>
                        <p:par>
                          <p:cTn id="30" fill="hold" nodeType="afterGroup">
                            <p:stCondLst>
                              <p:cond delay="3500"/>
                            </p:stCondLst>
                            <p:childTnLst>
                              <p:par>
                                <p:cTn id="31" presetID="2" presetClass="entr" presetSubtype="1" fill="hold" grpId="0" nodeType="afterEffect">
                                  <p:stCondLst>
                                    <p:cond delay="50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0-#ppt_h/2"/>
                                          </p:val>
                                        </p:tav>
                                        <p:tav tm="100000">
                                          <p:val>
                                            <p:strVal val="#ppt_y"/>
                                          </p:val>
                                        </p:tav>
                                      </p:tavLst>
                                    </p:anim>
                                  </p:childTnLst>
                                </p:cTn>
                              </p:par>
                            </p:childTnLst>
                          </p:cTn>
                        </p:par>
                        <p:par>
                          <p:cTn id="35" fill="hold" nodeType="afterGroup">
                            <p:stCondLst>
                              <p:cond delay="4500"/>
                            </p:stCondLst>
                            <p:childTnLst>
                              <p:par>
                                <p:cTn id="36" presetID="2" presetClass="entr" presetSubtype="3" fill="hold" nodeType="afterEffect">
                                  <p:stCondLst>
                                    <p:cond delay="50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1+#ppt_w/2"/>
                                          </p:val>
                                        </p:tav>
                                        <p:tav tm="100000">
                                          <p:val>
                                            <p:strVal val="#ppt_x"/>
                                          </p:val>
                                        </p:tav>
                                      </p:tavLst>
                                    </p:anim>
                                    <p:anim calcmode="lin" valueType="num">
                                      <p:cBhvr additive="base">
                                        <p:cTn id="39" dur="500" fill="hold"/>
                                        <p:tgtEl>
                                          <p:spTgt spid="16"/>
                                        </p:tgtEl>
                                        <p:attrNameLst>
                                          <p:attrName>ppt_y</p:attrName>
                                        </p:attrNameLst>
                                      </p:cBhvr>
                                      <p:tavLst>
                                        <p:tav tm="0">
                                          <p:val>
                                            <p:strVal val="0-#ppt_h/2"/>
                                          </p:val>
                                        </p:tav>
                                        <p:tav tm="100000">
                                          <p:val>
                                            <p:strVal val="#ppt_y"/>
                                          </p:val>
                                        </p:tav>
                                      </p:tavLst>
                                    </p:anim>
                                  </p:childTnLst>
                                </p:cTn>
                              </p:par>
                            </p:childTnLst>
                          </p:cTn>
                        </p:par>
                        <p:par>
                          <p:cTn id="40" fill="hold" nodeType="afterGroup">
                            <p:stCondLst>
                              <p:cond delay="5500"/>
                            </p:stCondLst>
                            <p:childTnLst>
                              <p:par>
                                <p:cTn id="41" presetID="2" presetClass="entr" presetSubtype="9" fill="hold" nodeType="afterEffect">
                                  <p:stCondLst>
                                    <p:cond delay="50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78146"/>
            <a:ext cx="9144000" cy="5598854"/>
          </a:xfrm>
          <a:prstGeom prst="rect">
            <a:avLst/>
          </a:prstGeom>
        </p:spPr>
      </p:pic>
      <p:sp>
        <p:nvSpPr>
          <p:cNvPr id="2" name="Title 1"/>
          <p:cNvSpPr>
            <a:spLocks noGrp="1"/>
          </p:cNvSpPr>
          <p:nvPr>
            <p:ph type="title"/>
          </p:nvPr>
        </p:nvSpPr>
        <p:spPr/>
        <p:txBody>
          <a:bodyPr/>
          <a:lstStyle/>
          <a:p>
            <a:r>
              <a:rPr lang="en-US" dirty="0" smtClean="0"/>
              <a:t>After: HDF5 </a:t>
            </a:r>
            <a:r>
              <a:rPr lang="en-US" dirty="0" smtClean="0"/>
              <a:t>Information Set</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419851"/>
            <a:ext cx="9144000" cy="4305022"/>
          </a:xfrm>
        </p:spPr>
      </p:pic>
      <p:sp>
        <p:nvSpPr>
          <p:cNvPr id="4" name="Date Placeholder 3"/>
          <p:cNvSpPr>
            <a:spLocks noGrp="1"/>
          </p:cNvSpPr>
          <p:nvPr>
            <p:ph type="dt" sz="half" idx="10"/>
          </p:nvPr>
        </p:nvSpPr>
        <p:spPr/>
        <p:txBody>
          <a:bodyPr/>
          <a:lstStyle/>
          <a:p>
            <a:pPr>
              <a:defRPr/>
            </a:pPr>
            <a:r>
              <a:rPr lang="en-US" smtClean="0"/>
              <a:t>May 30-31, 2012</a:t>
            </a:r>
            <a:endParaRPr lang="en-US" dirty="0"/>
          </a:p>
        </p:txBody>
      </p:sp>
      <p:sp>
        <p:nvSpPr>
          <p:cNvPr id="5" name="Footer Placeholder 4"/>
          <p:cNvSpPr>
            <a:spLocks noGrp="1"/>
          </p:cNvSpPr>
          <p:nvPr>
            <p:ph type="ftr" sz="quarter" idx="11"/>
          </p:nvPr>
        </p:nvSpPr>
        <p:spPr/>
        <p:txBody>
          <a:bodyPr/>
          <a:lstStyle/>
          <a:p>
            <a:pPr>
              <a:defRPr/>
            </a:pPr>
            <a:r>
              <a:rPr lang="en-US" smtClean="0"/>
              <a:t>HDF5 Workshop at PSI</a:t>
            </a:r>
            <a:endParaRPr lang="en-US"/>
          </a:p>
        </p:txBody>
      </p:sp>
      <p:sp>
        <p:nvSpPr>
          <p:cNvPr id="6" name="Slide Number Placeholder 5"/>
          <p:cNvSpPr>
            <a:spLocks noGrp="1"/>
          </p:cNvSpPr>
          <p:nvPr>
            <p:ph type="sldNum" sz="quarter" idx="12"/>
          </p:nvPr>
        </p:nvSpPr>
        <p:spPr/>
        <p:txBody>
          <a:bodyPr/>
          <a:lstStyle/>
          <a:p>
            <a:fld id="{A5E891D3-C79B-467C-9AA4-487CCCDFB73C}" type="slidenum">
              <a:rPr lang="en-US" smtClean="0"/>
              <a:pPr/>
              <a:t>22</a:t>
            </a:fld>
            <a:endParaRPr lang="en-US"/>
          </a:p>
        </p:txBody>
      </p:sp>
    </p:spTree>
    <p:extLst>
      <p:ext uri="{BB962C8B-B14F-4D97-AF65-F5344CB8AC3E}">
        <p14:creationId xmlns:p14="http://schemas.microsoft.com/office/powerpoint/2010/main" val="26340549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3"/>
                                        </p:tgtEl>
                                        <p:attrNameLst>
                                          <p:attrName>ppt_w</p:attrName>
                                        </p:attrNameLst>
                                      </p:cBhvr>
                                      <p:tavLst>
                                        <p:tav tm="0">
                                          <p:val>
                                            <p:strVal val="ppt_w"/>
                                          </p:val>
                                        </p:tav>
                                        <p:tav tm="100000">
                                          <p:val>
                                            <p:fltVal val="0"/>
                                          </p:val>
                                        </p:tav>
                                      </p:tavLst>
                                    </p:anim>
                                    <p:anim calcmode="lin" valueType="num">
                                      <p:cBhvr>
                                        <p:cTn id="7" dur="1000"/>
                                        <p:tgtEl>
                                          <p:spTgt spid="3"/>
                                        </p:tgtEl>
                                        <p:attrNameLst>
                                          <p:attrName>ppt_h</p:attrName>
                                        </p:attrNameLst>
                                      </p:cBhvr>
                                      <p:tavLst>
                                        <p:tav tm="0">
                                          <p:val>
                                            <p:strVal val="ppt_h"/>
                                          </p:val>
                                        </p:tav>
                                        <p:tav tm="100000">
                                          <p:val>
                                            <p:fltVal val="0"/>
                                          </p:val>
                                        </p:tav>
                                      </p:tavLst>
                                    </p:anim>
                                    <p:anim calcmode="lin" valueType="num">
                                      <p:cBhvr>
                                        <p:cTn id="8" dur="1000"/>
                                        <p:tgtEl>
                                          <p:spTgt spid="3"/>
                                        </p:tgtEl>
                                        <p:attrNameLst>
                                          <p:attrName>style.rotation</p:attrName>
                                        </p:attrNameLst>
                                      </p:cBhvr>
                                      <p:tavLst>
                                        <p:tav tm="0">
                                          <p:val>
                                            <p:fltVal val="0"/>
                                          </p:val>
                                        </p:tav>
                                        <p:tav tm="100000">
                                          <p:val>
                                            <p:fltVal val="90"/>
                                          </p:val>
                                        </p:tav>
                                      </p:tavLst>
                                    </p:anim>
                                    <p:animEffect transition="out" filter="fade">
                                      <p:cBhvr>
                                        <p:cTn id="9" dur="1000"/>
                                        <p:tgtEl>
                                          <p:spTgt spid="3"/>
                                        </p:tgtEl>
                                      </p:cBhvr>
                                    </p:animEffect>
                                    <p:set>
                                      <p:cBhvr>
                                        <p:cTn id="10" dur="1" fill="hold">
                                          <p:stCondLst>
                                            <p:cond delay="999"/>
                                          </p:stCondLst>
                                        </p:cTn>
                                        <p:tgtEl>
                                          <p:spTgt spid="3"/>
                                        </p:tgtEl>
                                        <p:attrNameLst>
                                          <p:attrName>style.visibility</p:attrName>
                                        </p:attrNameLst>
                                      </p:cBhvr>
                                      <p:to>
                                        <p:strVal val="hidden"/>
                                      </p:to>
                                    </p:set>
                                  </p:childTnLst>
                                </p:cTn>
                              </p:par>
                            </p:childTnLst>
                          </p:cTn>
                        </p:par>
                        <p:par>
                          <p:cTn id="11" fill="hold">
                            <p:stCondLst>
                              <p:cond delay="1000"/>
                            </p:stCondLst>
                            <p:childTnLst>
                              <p:par>
                                <p:cTn id="12" presetID="1" presetClass="entr" presetSubtype="0" fill="hold" nodeType="afterEffect">
                                  <p:stCondLst>
                                    <p:cond delay="10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Web Services</a:t>
            </a:r>
            <a:endParaRPr lang="en-US" dirty="0"/>
          </a:p>
        </p:txBody>
      </p:sp>
      <p:sp>
        <p:nvSpPr>
          <p:cNvPr id="8" name="Text Placeholder 7"/>
          <p:cNvSpPr>
            <a:spLocks noGrp="1"/>
          </p:cNvSpPr>
          <p:nvPr>
            <p:ph idx="1"/>
          </p:nvPr>
        </p:nvSpPr>
        <p:spPr/>
        <p:txBody>
          <a:bodyPr>
            <a:normAutofit/>
          </a:bodyPr>
          <a:lstStyle/>
          <a:p>
            <a:r>
              <a:rPr lang="en-US" dirty="0" err="1" smtClean="0"/>
              <a:t>OPeNDAP</a:t>
            </a:r>
            <a:endParaRPr lang="en-US" dirty="0" smtClean="0"/>
          </a:p>
          <a:p>
            <a:r>
              <a:rPr lang="en-US" sz="2800" dirty="0"/>
              <a:t>A software framework that allows simple access to remote data</a:t>
            </a:r>
          </a:p>
          <a:p>
            <a:r>
              <a:rPr lang="en-US" sz="2800" dirty="0"/>
              <a:t>Client-server model</a:t>
            </a:r>
          </a:p>
          <a:p>
            <a:r>
              <a:rPr lang="en-US" sz="2800" dirty="0"/>
              <a:t>Servers make the local data accessible remotely</a:t>
            </a:r>
          </a:p>
          <a:p>
            <a:r>
              <a:rPr lang="en-US" sz="2800" dirty="0"/>
              <a:t>Clients make applications easily access to remote served data</a:t>
            </a:r>
          </a:p>
          <a:p>
            <a:r>
              <a:rPr lang="en-US" sz="2800" dirty="0"/>
              <a:t>Widely used by Earth Science Community</a:t>
            </a:r>
          </a:p>
          <a:p>
            <a:r>
              <a:rPr lang="en-US" sz="2800" dirty="0"/>
              <a:t>URL: http://</a:t>
            </a:r>
            <a:r>
              <a:rPr lang="en-US" sz="2800" dirty="0" err="1"/>
              <a:t>www.opendap.org</a:t>
            </a:r>
            <a:endParaRPr lang="en-US" dirty="0" smtClean="0"/>
          </a:p>
          <a:p>
            <a:endParaRPr lang="en-US" dirty="0"/>
          </a:p>
          <a:p>
            <a:endParaRPr lang="en-US" dirty="0" smtClean="0"/>
          </a:p>
        </p:txBody>
      </p:sp>
      <p:sp>
        <p:nvSpPr>
          <p:cNvPr id="4" name="Date Placeholder 3"/>
          <p:cNvSpPr>
            <a:spLocks noGrp="1"/>
          </p:cNvSpPr>
          <p:nvPr>
            <p:ph type="dt" sz="half" idx="10"/>
          </p:nvPr>
        </p:nvSpPr>
        <p:spPr/>
        <p:txBody>
          <a:bodyPr/>
          <a:lstStyle/>
          <a:p>
            <a:pPr>
              <a:defRPr/>
            </a:pPr>
            <a:r>
              <a:rPr lang="en-US" smtClean="0"/>
              <a:t>May 30-31, 2012</a:t>
            </a:r>
            <a:endParaRPr lang="en-US"/>
          </a:p>
        </p:txBody>
      </p:sp>
      <p:sp>
        <p:nvSpPr>
          <p:cNvPr id="5" name="Footer Placeholder 4"/>
          <p:cNvSpPr>
            <a:spLocks noGrp="1"/>
          </p:cNvSpPr>
          <p:nvPr>
            <p:ph type="ftr" sz="quarter" idx="11"/>
          </p:nvPr>
        </p:nvSpPr>
        <p:spPr/>
        <p:txBody>
          <a:bodyPr/>
          <a:lstStyle/>
          <a:p>
            <a:pPr>
              <a:defRPr/>
            </a:pPr>
            <a:r>
              <a:rPr lang="en-US" smtClean="0"/>
              <a:t>HDF5 Workshop at PSI</a:t>
            </a:r>
            <a:endParaRPr lang="en-US"/>
          </a:p>
        </p:txBody>
      </p:sp>
      <p:sp>
        <p:nvSpPr>
          <p:cNvPr id="6" name="Slide Number Placeholder 5"/>
          <p:cNvSpPr>
            <a:spLocks noGrp="1"/>
          </p:cNvSpPr>
          <p:nvPr>
            <p:ph type="sldNum" sz="quarter" idx="12"/>
          </p:nvPr>
        </p:nvSpPr>
        <p:spPr/>
        <p:txBody>
          <a:bodyPr/>
          <a:lstStyle/>
          <a:p>
            <a:pPr>
              <a:defRPr/>
            </a:pPr>
            <a:fld id="{28FADFF9-2F2D-4D20-86DB-AD3DC4206D9A}" type="slidenum">
              <a:rPr lang="en-US" smtClean="0"/>
              <a:pPr>
                <a:defRPr/>
              </a:pPr>
              <a:t>23</a:t>
            </a:fld>
            <a:endParaRPr lang="en-US"/>
          </a:p>
        </p:txBody>
      </p:sp>
    </p:spTree>
    <p:extLst>
      <p:ext uri="{BB962C8B-B14F-4D97-AF65-F5344CB8AC3E}">
        <p14:creationId xmlns:p14="http://schemas.microsoft.com/office/powerpoint/2010/main" val="1276332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HDFView" descr="local_hdf.bmp"/>
          <p:cNvPicPr>
            <a:picLocks noChangeAspect="1"/>
          </p:cNvPicPr>
          <p:nvPr/>
        </p:nvPicPr>
        <p:blipFill>
          <a:blip r:embed="rId3" cstate="print"/>
          <a:srcRect/>
          <a:stretch>
            <a:fillRect/>
          </a:stretch>
        </p:blipFill>
        <p:spPr bwMode="auto">
          <a:xfrm>
            <a:off x="457200" y="2743200"/>
            <a:ext cx="3478213" cy="3886200"/>
          </a:xfrm>
          <a:prstGeom prst="rect">
            <a:avLst/>
          </a:prstGeom>
          <a:noFill/>
          <a:ln w="9525">
            <a:noFill/>
            <a:miter lim="800000"/>
            <a:headEnd/>
            <a:tailEnd/>
          </a:ln>
        </p:spPr>
      </p:pic>
      <p:sp>
        <p:nvSpPr>
          <p:cNvPr id="7" name="Client Library"/>
          <p:cNvSpPr>
            <a:spLocks noChangeArrowheads="1"/>
          </p:cNvSpPr>
          <p:nvPr/>
        </p:nvSpPr>
        <p:spPr bwMode="auto">
          <a:xfrm>
            <a:off x="457200" y="3962400"/>
            <a:ext cx="2438400" cy="1219200"/>
          </a:xfrm>
          <a:prstGeom prst="rect">
            <a:avLst/>
          </a:prstGeom>
          <a:solidFill>
            <a:srgbClr val="92D050"/>
          </a:solidFill>
          <a:ln w="9525" algn="ctr">
            <a:solidFill>
              <a:schemeClr val="tx1"/>
            </a:solidFill>
            <a:round/>
            <a:headEnd/>
            <a:tailEnd/>
          </a:ln>
        </p:spPr>
        <p:txBody>
          <a:bodyPr lIns="91429" tIns="45714" rIns="91429" bIns="45714"/>
          <a:lstStyle/>
          <a:p>
            <a:pPr algn="ctr" defTabSz="912813"/>
            <a:endParaRPr lang="en-US">
              <a:latin typeface="Arial" pitchFamily="34" charset="0"/>
            </a:endParaRPr>
          </a:p>
          <a:p>
            <a:pPr algn="ctr" defTabSz="912813"/>
            <a:r>
              <a:rPr lang="en-US">
                <a:latin typeface="Arial" pitchFamily="34" charset="0"/>
              </a:rPr>
              <a:t>Client Library</a:t>
            </a:r>
          </a:p>
          <a:p>
            <a:pPr algn="ctr" defTabSz="912813"/>
            <a:r>
              <a:rPr lang="en-US">
                <a:latin typeface="Arial" pitchFamily="34" charset="0"/>
              </a:rPr>
              <a:t>(libnc_dap)</a:t>
            </a:r>
          </a:p>
        </p:txBody>
      </p:sp>
      <p:sp>
        <p:nvSpPr>
          <p:cNvPr id="4" name="DAP Proctocol"/>
          <p:cNvSpPr>
            <a:spLocks noChangeArrowheads="1"/>
          </p:cNvSpPr>
          <p:nvPr/>
        </p:nvSpPr>
        <p:spPr bwMode="auto">
          <a:xfrm>
            <a:off x="457200" y="5181600"/>
            <a:ext cx="7696200" cy="1066800"/>
          </a:xfrm>
          <a:prstGeom prst="rect">
            <a:avLst/>
          </a:prstGeom>
          <a:solidFill>
            <a:srgbClr val="00B8FF"/>
          </a:solidFill>
          <a:ln w="9525" algn="ctr">
            <a:solidFill>
              <a:schemeClr val="tx1"/>
            </a:solidFill>
            <a:round/>
            <a:headEnd/>
            <a:tailEnd/>
          </a:ln>
        </p:spPr>
        <p:txBody>
          <a:bodyPr lIns="91429" tIns="45714" rIns="91429" bIns="45714"/>
          <a:lstStyle/>
          <a:p>
            <a:pPr defTabSz="912813"/>
            <a:endParaRPr lang="en-US">
              <a:latin typeface="Arial" pitchFamily="34" charset="0"/>
            </a:endParaRPr>
          </a:p>
          <a:p>
            <a:pPr algn="ctr" defTabSz="912813"/>
            <a:r>
              <a:rPr lang="en-US">
                <a:latin typeface="Arial" pitchFamily="34" charset="0"/>
              </a:rPr>
              <a:t>Data Access Protocol (DAP) via Internet</a:t>
            </a:r>
          </a:p>
        </p:txBody>
      </p:sp>
      <p:sp>
        <p:nvSpPr>
          <p:cNvPr id="6" name="Server"/>
          <p:cNvSpPr>
            <a:spLocks noChangeArrowheads="1"/>
          </p:cNvSpPr>
          <p:nvPr/>
        </p:nvSpPr>
        <p:spPr bwMode="auto">
          <a:xfrm>
            <a:off x="5715000" y="3962400"/>
            <a:ext cx="2438400" cy="1219200"/>
          </a:xfrm>
          <a:prstGeom prst="rect">
            <a:avLst/>
          </a:prstGeom>
          <a:solidFill>
            <a:srgbClr val="00B8FF"/>
          </a:solidFill>
          <a:ln w="9525" algn="ctr">
            <a:solidFill>
              <a:schemeClr val="tx1"/>
            </a:solidFill>
            <a:round/>
            <a:headEnd/>
            <a:tailEnd/>
          </a:ln>
        </p:spPr>
        <p:txBody>
          <a:bodyPr lIns="91429" tIns="45714" rIns="91429" bIns="45714"/>
          <a:lstStyle/>
          <a:p>
            <a:pPr algn="ctr" defTabSz="912813"/>
            <a:endParaRPr lang="en-US">
              <a:latin typeface="Arial" pitchFamily="34" charset="0"/>
            </a:endParaRPr>
          </a:p>
          <a:p>
            <a:pPr algn="ctr" defTabSz="912813"/>
            <a:r>
              <a:rPr lang="en-US">
                <a:latin typeface="Arial" pitchFamily="34" charset="0"/>
              </a:rPr>
              <a:t>Server</a:t>
            </a:r>
          </a:p>
          <a:p>
            <a:pPr algn="ctr" defTabSz="912813"/>
            <a:r>
              <a:rPr lang="en-US">
                <a:latin typeface="Arial" pitchFamily="34" charset="0"/>
              </a:rPr>
              <a:t>(Hyrax)</a:t>
            </a:r>
          </a:p>
        </p:txBody>
      </p:sp>
      <p:sp>
        <p:nvSpPr>
          <p:cNvPr id="13" name="Handler"/>
          <p:cNvSpPr>
            <a:spLocks noChangeArrowheads="1"/>
          </p:cNvSpPr>
          <p:nvPr/>
        </p:nvSpPr>
        <p:spPr bwMode="auto">
          <a:xfrm>
            <a:off x="5715000" y="2743200"/>
            <a:ext cx="2438400" cy="1219200"/>
          </a:xfrm>
          <a:prstGeom prst="rect">
            <a:avLst/>
          </a:prstGeom>
          <a:solidFill>
            <a:srgbClr val="92D050"/>
          </a:solidFill>
          <a:ln w="9525" algn="ctr">
            <a:solidFill>
              <a:schemeClr val="tx1"/>
            </a:solidFill>
            <a:round/>
            <a:headEnd/>
            <a:tailEnd/>
          </a:ln>
        </p:spPr>
        <p:txBody>
          <a:bodyPr lIns="91429" tIns="45714" rIns="91429" bIns="45714"/>
          <a:lstStyle/>
          <a:p>
            <a:pPr algn="ctr" defTabSz="912813"/>
            <a:endParaRPr lang="en-US">
              <a:latin typeface="Arial" pitchFamily="34" charset="0"/>
            </a:endParaRPr>
          </a:p>
          <a:p>
            <a:pPr algn="ctr" defTabSz="912813"/>
            <a:r>
              <a:rPr lang="en-US">
                <a:latin typeface="Arial" pitchFamily="34" charset="0"/>
              </a:rPr>
              <a:t>Handler</a:t>
            </a:r>
          </a:p>
          <a:p>
            <a:pPr algn="ctr" defTabSz="912813"/>
            <a:r>
              <a:rPr lang="en-US">
                <a:latin typeface="Arial" pitchFamily="34" charset="0"/>
              </a:rPr>
              <a:t>(hdf4/5_handler)</a:t>
            </a:r>
          </a:p>
        </p:txBody>
      </p:sp>
      <p:sp>
        <p:nvSpPr>
          <p:cNvPr id="7175" name="Data (HDF4)"/>
          <p:cNvSpPr>
            <a:spLocks noChangeArrowheads="1"/>
          </p:cNvSpPr>
          <p:nvPr/>
        </p:nvSpPr>
        <p:spPr bwMode="auto">
          <a:xfrm>
            <a:off x="5715000" y="1524000"/>
            <a:ext cx="2438400" cy="1219200"/>
          </a:xfrm>
          <a:prstGeom prst="rect">
            <a:avLst/>
          </a:prstGeom>
          <a:solidFill>
            <a:srgbClr val="FFFF00"/>
          </a:solidFill>
          <a:ln w="9525" algn="ctr">
            <a:solidFill>
              <a:schemeClr val="tx1"/>
            </a:solidFill>
            <a:round/>
            <a:headEnd/>
            <a:tailEnd/>
          </a:ln>
        </p:spPr>
        <p:txBody>
          <a:bodyPr lIns="91429" tIns="45714" rIns="91429" bIns="45714"/>
          <a:lstStyle/>
          <a:p>
            <a:pPr algn="ctr" defTabSz="912813"/>
            <a:endParaRPr lang="en-US">
              <a:latin typeface="Arial" pitchFamily="34" charset="0"/>
            </a:endParaRPr>
          </a:p>
          <a:p>
            <a:pPr algn="ctr" defTabSz="912813"/>
            <a:r>
              <a:rPr lang="en-US">
                <a:latin typeface="Arial" pitchFamily="34" charset="0"/>
              </a:rPr>
              <a:t>Remote Data</a:t>
            </a:r>
          </a:p>
          <a:p>
            <a:pPr algn="ctr" defTabSz="912813"/>
            <a:r>
              <a:rPr lang="en-US">
                <a:latin typeface="Arial" pitchFamily="34" charset="0"/>
              </a:rPr>
              <a:t>(HDF4/5)</a:t>
            </a:r>
          </a:p>
        </p:txBody>
      </p:sp>
      <p:sp>
        <p:nvSpPr>
          <p:cNvPr id="7176" name="View Data"/>
          <p:cNvSpPr>
            <a:spLocks noChangeArrowheads="1"/>
          </p:cNvSpPr>
          <p:nvPr/>
        </p:nvSpPr>
        <p:spPr bwMode="auto">
          <a:xfrm>
            <a:off x="457200" y="1524000"/>
            <a:ext cx="2438400" cy="1219200"/>
          </a:xfrm>
          <a:prstGeom prst="rect">
            <a:avLst/>
          </a:prstGeom>
          <a:solidFill>
            <a:srgbClr val="FFFF00"/>
          </a:solidFill>
          <a:ln w="9525" algn="ctr">
            <a:solidFill>
              <a:schemeClr val="tx1"/>
            </a:solidFill>
            <a:round/>
            <a:headEnd/>
            <a:tailEnd/>
          </a:ln>
        </p:spPr>
        <p:txBody>
          <a:bodyPr lIns="91429" tIns="45714" rIns="91429" bIns="45714"/>
          <a:lstStyle/>
          <a:p>
            <a:pPr algn="ctr" defTabSz="912813"/>
            <a:endParaRPr lang="en-US">
              <a:latin typeface="Arial" pitchFamily="34" charset="0"/>
            </a:endParaRPr>
          </a:p>
          <a:p>
            <a:pPr algn="ctr" defTabSz="912813"/>
            <a:r>
              <a:rPr lang="en-US">
                <a:latin typeface="Arial" pitchFamily="34" charset="0"/>
              </a:rPr>
              <a:t>View Data </a:t>
            </a:r>
          </a:p>
          <a:p>
            <a:pPr algn="ctr" defTabSz="912813"/>
            <a:r>
              <a:rPr lang="en-US">
                <a:latin typeface="Arial" pitchFamily="34" charset="0"/>
              </a:rPr>
              <a:t>(User)</a:t>
            </a:r>
          </a:p>
        </p:txBody>
      </p:sp>
      <p:sp>
        <p:nvSpPr>
          <p:cNvPr id="27" name="OPeNDAP concept"/>
          <p:cNvSpPr txBox="1">
            <a:spLocks noChangeArrowheads="1"/>
          </p:cNvSpPr>
          <p:nvPr/>
        </p:nvSpPr>
        <p:spPr bwMode="auto">
          <a:xfrm>
            <a:off x="1981200" y="76200"/>
            <a:ext cx="5181600" cy="554038"/>
          </a:xfrm>
          <a:prstGeom prst="rect">
            <a:avLst/>
          </a:prstGeom>
          <a:noFill/>
          <a:ln w="9525">
            <a:noFill/>
            <a:miter lim="800000"/>
            <a:headEnd/>
            <a:tailEnd/>
          </a:ln>
        </p:spPr>
        <p:txBody>
          <a:bodyPr lIns="0" tIns="0" rIns="0" bIns="0">
            <a:spAutoFit/>
          </a:bodyPr>
          <a:lstStyle/>
          <a:p>
            <a:pPr algn="ctr">
              <a:buClr>
                <a:srgbClr val="000000"/>
              </a:buClr>
              <a:buSzPct val="100000"/>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GB" sz="3600">
                <a:latin typeface="Arial" pitchFamily="34" charset="0"/>
              </a:rPr>
              <a:t>OPeNDAP Concept</a:t>
            </a:r>
          </a:p>
        </p:txBody>
      </p:sp>
      <p:sp>
        <p:nvSpPr>
          <p:cNvPr id="7178" name="Slide Number Placeholder 29"/>
          <p:cNvSpPr>
            <a:spLocks noGrp="1"/>
          </p:cNvSpPr>
          <p:nvPr>
            <p:ph type="sldNum" sz="quarter" idx="12"/>
          </p:nvPr>
        </p:nvSpPr>
        <p:spPr>
          <a:noFill/>
        </p:spPr>
        <p:txBody>
          <a:bodyPr/>
          <a:lstStyle/>
          <a:p>
            <a:fld id="{9781A0BE-9E85-43A4-B94F-6837E349416B}" type="slidenum">
              <a:rPr lang="en-US" smtClean="0"/>
              <a:pPr/>
              <a:t>24</a:t>
            </a:fld>
            <a:endParaRPr lang="en-US" smtClean="0"/>
          </a:p>
        </p:txBody>
      </p:sp>
      <p:sp>
        <p:nvSpPr>
          <p:cNvPr id="17" name="Visualization Tools (gradsdap)"/>
          <p:cNvSpPr/>
          <p:nvPr/>
        </p:nvSpPr>
        <p:spPr bwMode="auto">
          <a:xfrm>
            <a:off x="457200" y="2743200"/>
            <a:ext cx="2438400" cy="1219200"/>
          </a:xfrm>
          <a:prstGeom prst="rect">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lIns="91429" tIns="45714" rIns="91429" bIns="45714"/>
          <a:lstStyle/>
          <a:p>
            <a:pPr algn="ctr" defTabSz="914293">
              <a:defRPr/>
            </a:pPr>
            <a:r>
              <a:rPr lang="en-US" dirty="0">
                <a:latin typeface="Arial" pitchFamily="34" charset="0"/>
              </a:rPr>
              <a:t>Visualization Tools</a:t>
            </a:r>
          </a:p>
          <a:p>
            <a:pPr algn="ctr" defTabSz="914293">
              <a:defRPr/>
            </a:pPr>
            <a:r>
              <a:rPr lang="en-US" dirty="0">
                <a:latin typeface="Arial" pitchFamily="34" charset="0"/>
              </a:rPr>
              <a:t>(grads</a:t>
            </a:r>
            <a:r>
              <a:rPr lang="en-US" b="1" i="1" dirty="0">
                <a:latin typeface="Arial" pitchFamily="34" charset="0"/>
              </a:rPr>
              <a:t>dap</a:t>
            </a:r>
            <a:r>
              <a:rPr lang="en-US" dirty="0">
                <a:latin typeface="Arial" pitchFamily="34" charset="0"/>
              </a:rPr>
              <a:t>)</a:t>
            </a:r>
          </a:p>
        </p:txBody>
      </p:sp>
      <p:sp>
        <p:nvSpPr>
          <p:cNvPr id="19" name="Typical Remote Access"/>
          <p:cNvSpPr txBox="1">
            <a:spLocks noChangeArrowheads="1"/>
          </p:cNvSpPr>
          <p:nvPr/>
        </p:nvSpPr>
        <p:spPr bwMode="auto">
          <a:xfrm>
            <a:off x="1981200" y="131763"/>
            <a:ext cx="5181600" cy="554037"/>
          </a:xfrm>
          <a:prstGeom prst="rect">
            <a:avLst/>
          </a:prstGeom>
          <a:noFill/>
          <a:ln w="9525">
            <a:noFill/>
            <a:miter lim="800000"/>
            <a:headEnd/>
            <a:tailEnd/>
          </a:ln>
        </p:spPr>
        <p:txBody>
          <a:bodyPr lIns="0" tIns="0" rIns="0" bIns="0">
            <a:spAutoFit/>
          </a:bodyPr>
          <a:lstStyle/>
          <a:p>
            <a:pPr algn="ctr">
              <a:buClr>
                <a:srgbClr val="000000"/>
              </a:buClr>
              <a:buSzPct val="100000"/>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GB" sz="3600">
                <a:latin typeface="Arial" pitchFamily="34" charset="0"/>
              </a:rPr>
              <a:t>Typical Remote Access</a:t>
            </a:r>
          </a:p>
        </p:txBody>
      </p:sp>
      <p:sp>
        <p:nvSpPr>
          <p:cNvPr id="25" name="FTP Arrow"/>
          <p:cNvSpPr>
            <a:spLocks noChangeArrowheads="1"/>
          </p:cNvSpPr>
          <p:nvPr/>
        </p:nvSpPr>
        <p:spPr bwMode="auto">
          <a:xfrm>
            <a:off x="2895600" y="1600200"/>
            <a:ext cx="2819400" cy="1066800"/>
          </a:xfrm>
          <a:prstGeom prst="leftArrow">
            <a:avLst>
              <a:gd name="adj1" fmla="val 50000"/>
              <a:gd name="adj2" fmla="val 49994"/>
            </a:avLst>
          </a:prstGeom>
          <a:solidFill>
            <a:srgbClr val="FFFF00"/>
          </a:solidFill>
          <a:ln w="9525" algn="ctr">
            <a:solidFill>
              <a:schemeClr val="tx1"/>
            </a:solidFill>
            <a:round/>
            <a:headEnd/>
            <a:tailEnd/>
          </a:ln>
        </p:spPr>
        <p:txBody>
          <a:bodyPr wrap="none" anchor="ctr"/>
          <a:lstStyle/>
          <a:p>
            <a:pPr algn="ctr"/>
            <a:r>
              <a:rPr lang="en-US"/>
              <a:t>FTP/HTTP</a:t>
            </a:r>
          </a:p>
        </p:txBody>
      </p:sp>
      <p:sp>
        <p:nvSpPr>
          <p:cNvPr id="14" name="Visualization Tools (GrADS)"/>
          <p:cNvSpPr/>
          <p:nvPr/>
        </p:nvSpPr>
        <p:spPr bwMode="auto">
          <a:xfrm>
            <a:off x="457200" y="2743200"/>
            <a:ext cx="2438400" cy="12192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lIns="91429" tIns="45714" rIns="91429" bIns="45714"/>
          <a:lstStyle/>
          <a:p>
            <a:pPr algn="ctr" defTabSz="914293">
              <a:defRPr/>
            </a:pPr>
            <a:r>
              <a:rPr lang="en-US" dirty="0">
                <a:latin typeface="+mn-lt"/>
                <a:cs typeface="+mn-cs"/>
              </a:rPr>
              <a:t>Visualization tools</a:t>
            </a:r>
          </a:p>
          <a:p>
            <a:pPr algn="ctr" defTabSz="914293">
              <a:defRPr/>
            </a:pPr>
            <a:r>
              <a:rPr lang="en-US" dirty="0">
                <a:latin typeface="+mn-lt"/>
                <a:cs typeface="+mn-cs"/>
              </a:rPr>
              <a:t>(e.g., grads)</a:t>
            </a:r>
          </a:p>
        </p:txBody>
      </p:sp>
      <p:sp>
        <p:nvSpPr>
          <p:cNvPr id="29" name="tiny local"/>
          <p:cNvSpPr>
            <a:spLocks noChangeArrowheads="1"/>
          </p:cNvSpPr>
          <p:nvPr/>
        </p:nvSpPr>
        <p:spPr bwMode="auto">
          <a:xfrm>
            <a:off x="2438400" y="2286000"/>
            <a:ext cx="457200" cy="457200"/>
          </a:xfrm>
          <a:prstGeom prst="rect">
            <a:avLst/>
          </a:prstGeom>
          <a:solidFill>
            <a:srgbClr val="00B0F0"/>
          </a:solidFill>
          <a:ln w="9525" algn="ctr">
            <a:solidFill>
              <a:schemeClr val="tx1"/>
            </a:solidFill>
            <a:round/>
            <a:headEnd/>
            <a:tailEnd/>
          </a:ln>
        </p:spPr>
        <p:txBody>
          <a:bodyPr wrap="none" anchor="ctr"/>
          <a:lstStyle/>
          <a:p>
            <a:endParaRPr lang="en-US"/>
          </a:p>
        </p:txBody>
      </p:sp>
      <p:sp>
        <p:nvSpPr>
          <p:cNvPr id="28" name="tiny source"/>
          <p:cNvSpPr>
            <a:spLocks noChangeArrowheads="1"/>
          </p:cNvSpPr>
          <p:nvPr/>
        </p:nvSpPr>
        <p:spPr bwMode="auto">
          <a:xfrm>
            <a:off x="5715000" y="2286000"/>
            <a:ext cx="457200" cy="457200"/>
          </a:xfrm>
          <a:prstGeom prst="rect">
            <a:avLst/>
          </a:prstGeom>
          <a:solidFill>
            <a:srgbClr val="00B0F0"/>
          </a:solidFill>
          <a:ln w="9525" algn="ctr">
            <a:solidFill>
              <a:schemeClr val="tx1"/>
            </a:solidFill>
            <a:round/>
            <a:headEnd/>
            <a:tailEnd/>
          </a:ln>
        </p:spPr>
        <p:txBody>
          <a:bodyPr wrap="none" anchor="ctr"/>
          <a:lstStyle/>
          <a:p>
            <a:endParaRPr lang="en-US"/>
          </a:p>
        </p:txBody>
      </p:sp>
      <p:sp>
        <p:nvSpPr>
          <p:cNvPr id="24" name="Up Arrow 23"/>
          <p:cNvSpPr>
            <a:spLocks noChangeArrowheads="1"/>
          </p:cNvSpPr>
          <p:nvPr/>
        </p:nvSpPr>
        <p:spPr bwMode="auto">
          <a:xfrm>
            <a:off x="2667000" y="2362200"/>
            <a:ext cx="228600" cy="3200400"/>
          </a:xfrm>
          <a:prstGeom prst="upArrow">
            <a:avLst>
              <a:gd name="adj1" fmla="val 50000"/>
              <a:gd name="adj2" fmla="val 49972"/>
            </a:avLst>
          </a:prstGeom>
          <a:solidFill>
            <a:srgbClr val="00B0F0"/>
          </a:solidFill>
          <a:ln w="9525" algn="ctr">
            <a:solidFill>
              <a:schemeClr val="tx1"/>
            </a:solidFill>
            <a:round/>
            <a:headEnd/>
            <a:tailEnd/>
          </a:ln>
        </p:spPr>
        <p:txBody>
          <a:bodyPr lIns="91429" tIns="45714" rIns="91429" bIns="45714"/>
          <a:lstStyle/>
          <a:p>
            <a:pPr defTabSz="912813"/>
            <a:endParaRPr lang="en-US"/>
          </a:p>
        </p:txBody>
      </p:sp>
      <p:sp>
        <p:nvSpPr>
          <p:cNvPr id="22" name="Down Arrow 21"/>
          <p:cNvSpPr>
            <a:spLocks noChangeArrowheads="1"/>
          </p:cNvSpPr>
          <p:nvPr/>
        </p:nvSpPr>
        <p:spPr bwMode="auto">
          <a:xfrm>
            <a:off x="5715000" y="2438400"/>
            <a:ext cx="228600" cy="3124200"/>
          </a:xfrm>
          <a:prstGeom prst="downArrow">
            <a:avLst>
              <a:gd name="adj1" fmla="val 50000"/>
              <a:gd name="adj2" fmla="val 49985"/>
            </a:avLst>
          </a:prstGeom>
          <a:solidFill>
            <a:srgbClr val="00B0F0"/>
          </a:solidFill>
          <a:ln w="9525" algn="ctr">
            <a:solidFill>
              <a:schemeClr val="tx1"/>
            </a:solidFill>
            <a:round/>
            <a:headEnd/>
            <a:tailEnd/>
          </a:ln>
        </p:spPr>
        <p:txBody>
          <a:bodyPr lIns="91429" tIns="45714" rIns="91429" bIns="45714"/>
          <a:lstStyle/>
          <a:p>
            <a:pPr defTabSz="912813"/>
            <a:endParaRPr lang="en-US"/>
          </a:p>
        </p:txBody>
      </p:sp>
      <p:pic>
        <p:nvPicPr>
          <p:cNvPr id="18" name="GrADS" descr="h4oceanwind_newmap"/>
          <p:cNvPicPr>
            <a:picLocks noGrp="1" noChangeAspect="1" noChangeArrowheads="1"/>
          </p:cNvPicPr>
          <p:nvPr>
            <p:ph sz="half" idx="1"/>
          </p:nvPr>
        </p:nvPicPr>
        <p:blipFill>
          <a:blip r:embed="rId4" cstate="print"/>
          <a:srcRect/>
          <a:stretch>
            <a:fillRect/>
          </a:stretch>
        </p:blipFill>
        <p:spPr>
          <a:xfrm>
            <a:off x="2908300" y="2762250"/>
            <a:ext cx="4792663" cy="3886200"/>
          </a:xfrm>
        </p:spPr>
      </p:pic>
      <p:pic>
        <p:nvPicPr>
          <p:cNvPr id="1026" name="question mark" descr="C:\Documents and Settings\hyoklee\Local Settings\Temporary Internet Files\Content.IE5\URM2S3ZJ\MCj04315600000[1].png"/>
          <p:cNvPicPr>
            <a:picLocks noChangeAspect="1" noChangeArrowheads="1"/>
          </p:cNvPicPr>
          <p:nvPr/>
        </p:nvPicPr>
        <p:blipFill>
          <a:blip r:embed="rId5" cstate="print"/>
          <a:srcRect/>
          <a:stretch>
            <a:fillRect/>
          </a:stretch>
        </p:blipFill>
        <p:spPr bwMode="auto">
          <a:xfrm>
            <a:off x="2743200" y="990600"/>
            <a:ext cx="3235325" cy="3505200"/>
          </a:xfrm>
          <a:prstGeom prst="rect">
            <a:avLst/>
          </a:prstGeom>
          <a:noFill/>
          <a:ln w="9525">
            <a:noFill/>
            <a:miter lim="800000"/>
            <a:headEnd/>
            <a:tailEnd/>
          </a:ln>
        </p:spPr>
      </p:pic>
      <p:pic>
        <p:nvPicPr>
          <p:cNvPr id="33" name="web browser" descr="opendap_web_data.bmp"/>
          <p:cNvPicPr>
            <a:picLocks noChangeAspect="1"/>
          </p:cNvPicPr>
          <p:nvPr/>
        </p:nvPicPr>
        <p:blipFill>
          <a:blip r:embed="rId6" cstate="print"/>
          <a:srcRect/>
          <a:stretch>
            <a:fillRect/>
          </a:stretch>
        </p:blipFill>
        <p:spPr bwMode="auto">
          <a:xfrm>
            <a:off x="2895600" y="1524000"/>
            <a:ext cx="5807075" cy="4267200"/>
          </a:xfrm>
          <a:prstGeom prst="rect">
            <a:avLst/>
          </a:prstGeom>
          <a:noFill/>
          <a:ln w="9525">
            <a:noFill/>
            <a:miter lim="800000"/>
            <a:headEnd/>
            <a:tailEnd/>
          </a:ln>
        </p:spPr>
      </p:pic>
      <p:sp>
        <p:nvSpPr>
          <p:cNvPr id="7190" name="Footer Placeholder 4"/>
          <p:cNvSpPr>
            <a:spLocks noGrp="1"/>
          </p:cNvSpPr>
          <p:nvPr>
            <p:ph type="ftr" sz="quarter" idx="11"/>
          </p:nvPr>
        </p:nvSpPr>
        <p:spPr>
          <a:noFill/>
        </p:spPr>
        <p:txBody>
          <a:bodyPr/>
          <a:lstStyle/>
          <a:p>
            <a:r>
              <a:rPr lang="en-US" smtClean="0"/>
              <a:t>HDF5 Workshop at PSI</a:t>
            </a:r>
          </a:p>
        </p:txBody>
      </p:sp>
      <p:sp>
        <p:nvSpPr>
          <p:cNvPr id="7191" name="Date Placeholder 22"/>
          <p:cNvSpPr>
            <a:spLocks noGrp="1"/>
          </p:cNvSpPr>
          <p:nvPr>
            <p:ph type="dt" sz="quarter" idx="10"/>
          </p:nvPr>
        </p:nvSpPr>
        <p:spPr>
          <a:noFill/>
        </p:spPr>
        <p:txBody>
          <a:bodyPr/>
          <a:lstStyle/>
          <a:p>
            <a:r>
              <a:rPr lang="en-US" smtClean="0"/>
              <a:t>May 30-31, 2012</a:t>
            </a:r>
          </a:p>
        </p:txBody>
      </p:sp>
    </p:spTree>
    <p:extLst>
      <p:ext uri="{BB962C8B-B14F-4D97-AF65-F5344CB8AC3E}">
        <p14:creationId xmlns:p14="http://schemas.microsoft.com/office/powerpoint/2010/main" val="43068950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1"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5" presetClass="entr" presetSubtype="10" fill="hold" nodeType="with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checkerboard(across)">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nodeType="clickEffect">
                                  <p:stCondLst>
                                    <p:cond delay="0"/>
                                  </p:stCondLst>
                                  <p:childTnLst>
                                    <p:animEffect transition="out" filter="blinds(horizontal)">
                                      <p:cBhvr>
                                        <p:cTn id="16" dur="500"/>
                                        <p:tgtEl>
                                          <p:spTgt spid="26"/>
                                        </p:tgtEl>
                                      </p:cBhvr>
                                    </p:animEffect>
                                    <p:set>
                                      <p:cBhvr>
                                        <p:cTn id="17" dur="1" fill="hold">
                                          <p:stCondLst>
                                            <p:cond delay="499"/>
                                          </p:stCondLst>
                                        </p:cTn>
                                        <p:tgtEl>
                                          <p:spTgt spid="26"/>
                                        </p:tgtEl>
                                        <p:attrNameLst>
                                          <p:attrName>style.visibility</p:attrName>
                                        </p:attrNameLst>
                                      </p:cBhvr>
                                      <p:to>
                                        <p:strVal val="hidden"/>
                                      </p:to>
                                    </p:set>
                                  </p:childTnLst>
                                </p:cTn>
                              </p:par>
                              <p:par>
                                <p:cTn id="18" presetID="2" presetClass="entr" presetSubtype="4"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ppt_x"/>
                                          </p:val>
                                        </p:tav>
                                        <p:tav tm="100000">
                                          <p:val>
                                            <p:strVal val="#ppt_x"/>
                                          </p:val>
                                        </p:tav>
                                      </p:tavLst>
                                    </p:anim>
                                    <p:anim calcmode="lin" valueType="num">
                                      <p:cBhvr additive="base">
                                        <p:cTn id="21" dur="500" fill="hold"/>
                                        <p:tgtEl>
                                          <p:spTgt spid="14"/>
                                        </p:tgtEl>
                                        <p:attrNameLst>
                                          <p:attrName>ppt_y</p:attrName>
                                        </p:attrNameLst>
                                      </p:cBhvr>
                                      <p:tavLst>
                                        <p:tav tm="0">
                                          <p:val>
                                            <p:strVal val="1+#ppt_h/2"/>
                                          </p:val>
                                        </p:tav>
                                        <p:tav tm="100000">
                                          <p:val>
                                            <p:strVal val="#ppt_y"/>
                                          </p:val>
                                        </p:tav>
                                      </p:tavLst>
                                    </p:anim>
                                  </p:childTnLst>
                                </p:cTn>
                              </p:par>
                              <p:par>
                                <p:cTn id="22" presetID="5" presetClass="entr" presetSubtype="10"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checkerboard(across)">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blinds(horizontal)">
                                      <p:cBhvr>
                                        <p:cTn id="29" dur="500"/>
                                        <p:tgtEl>
                                          <p:spTgt spid="28"/>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blinds(horizontal)">
                                      <p:cBhvr>
                                        <p:cTn id="32" dur="500"/>
                                        <p:tgtEl>
                                          <p:spTgt spid="29"/>
                                        </p:tgtEl>
                                      </p:cBhvr>
                                    </p:animEffect>
                                  </p:childTnLst>
                                </p:cTn>
                              </p:par>
                              <p:par>
                                <p:cTn id="33" presetID="3" presetClass="exit" presetSubtype="10" fill="hold" nodeType="withEffect">
                                  <p:stCondLst>
                                    <p:cond delay="0"/>
                                  </p:stCondLst>
                                  <p:childTnLst>
                                    <p:animEffect transition="out" filter="blinds(horizontal)">
                                      <p:cBhvr>
                                        <p:cTn id="34" dur="500"/>
                                        <p:tgtEl>
                                          <p:spTgt spid="18"/>
                                        </p:tgtEl>
                                      </p:cBhvr>
                                    </p:animEffect>
                                    <p:set>
                                      <p:cBhvr>
                                        <p:cTn id="35" dur="1" fill="hold">
                                          <p:stCondLst>
                                            <p:cond delay="499"/>
                                          </p:stCondLst>
                                        </p:cTn>
                                        <p:tgtEl>
                                          <p:spTgt spid="18"/>
                                        </p:tgtEl>
                                        <p:attrNameLst>
                                          <p:attrName>style.visibility</p:attrName>
                                        </p:attrNameLst>
                                      </p:cBhvr>
                                      <p:to>
                                        <p:strVal val="hidden"/>
                                      </p:to>
                                    </p:set>
                                  </p:childTnLst>
                                </p:cTn>
                              </p:par>
                              <p:par>
                                <p:cTn id="36" presetID="2" presetClass="exit" presetSubtype="4" fill="hold" grpId="1" nodeType="withEffect">
                                  <p:stCondLst>
                                    <p:cond delay="0"/>
                                  </p:stCondLst>
                                  <p:childTnLst>
                                    <p:anim calcmode="lin" valueType="num">
                                      <p:cBhvr additive="base">
                                        <p:cTn id="37" dur="500"/>
                                        <p:tgtEl>
                                          <p:spTgt spid="14"/>
                                        </p:tgtEl>
                                        <p:attrNameLst>
                                          <p:attrName>ppt_x</p:attrName>
                                        </p:attrNameLst>
                                      </p:cBhvr>
                                      <p:tavLst>
                                        <p:tav tm="0">
                                          <p:val>
                                            <p:strVal val="ppt_x"/>
                                          </p:val>
                                        </p:tav>
                                        <p:tav tm="100000">
                                          <p:val>
                                            <p:strVal val="ppt_x"/>
                                          </p:val>
                                        </p:tav>
                                      </p:tavLst>
                                    </p:anim>
                                    <p:anim calcmode="lin" valueType="num">
                                      <p:cBhvr additive="base">
                                        <p:cTn id="38" dur="500"/>
                                        <p:tgtEl>
                                          <p:spTgt spid="14"/>
                                        </p:tgtEl>
                                        <p:attrNameLst>
                                          <p:attrName>ppt_y</p:attrName>
                                        </p:attrNameLst>
                                      </p:cBhvr>
                                      <p:tavLst>
                                        <p:tav tm="0">
                                          <p:val>
                                            <p:strVal val="ppt_y"/>
                                          </p:val>
                                        </p:tav>
                                        <p:tav tm="100000">
                                          <p:val>
                                            <p:strVal val="1+ppt_h/2"/>
                                          </p:val>
                                        </p:tav>
                                      </p:tavLst>
                                    </p:anim>
                                    <p:set>
                                      <p:cBhvr>
                                        <p:cTn id="39" dur="1" fill="hold">
                                          <p:stCondLst>
                                            <p:cond delay="499"/>
                                          </p:stCondLst>
                                        </p:cTn>
                                        <p:tgtEl>
                                          <p:spTgt spid="14"/>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53" presetClass="entr" presetSubtype="0" fill="hold" nodeType="clickEffect">
                                  <p:stCondLst>
                                    <p:cond delay="0"/>
                                  </p:stCondLst>
                                  <p:childTnLst>
                                    <p:set>
                                      <p:cBhvr>
                                        <p:cTn id="43" dur="1" fill="hold">
                                          <p:stCondLst>
                                            <p:cond delay="0"/>
                                          </p:stCondLst>
                                        </p:cTn>
                                        <p:tgtEl>
                                          <p:spTgt spid="1026"/>
                                        </p:tgtEl>
                                        <p:attrNameLst>
                                          <p:attrName>style.visibility</p:attrName>
                                        </p:attrNameLst>
                                      </p:cBhvr>
                                      <p:to>
                                        <p:strVal val="visible"/>
                                      </p:to>
                                    </p:set>
                                    <p:anim calcmode="lin" valueType="num">
                                      <p:cBhvr>
                                        <p:cTn id="44" dur="500" fill="hold"/>
                                        <p:tgtEl>
                                          <p:spTgt spid="1026"/>
                                        </p:tgtEl>
                                        <p:attrNameLst>
                                          <p:attrName>ppt_w</p:attrName>
                                        </p:attrNameLst>
                                      </p:cBhvr>
                                      <p:tavLst>
                                        <p:tav tm="0">
                                          <p:val>
                                            <p:fltVal val="0"/>
                                          </p:val>
                                        </p:tav>
                                        <p:tav tm="100000">
                                          <p:val>
                                            <p:strVal val="#ppt_w"/>
                                          </p:val>
                                        </p:tav>
                                      </p:tavLst>
                                    </p:anim>
                                    <p:anim calcmode="lin" valueType="num">
                                      <p:cBhvr>
                                        <p:cTn id="45" dur="500" fill="hold"/>
                                        <p:tgtEl>
                                          <p:spTgt spid="1026"/>
                                        </p:tgtEl>
                                        <p:attrNameLst>
                                          <p:attrName>ppt_h</p:attrName>
                                        </p:attrNameLst>
                                      </p:cBhvr>
                                      <p:tavLst>
                                        <p:tav tm="0">
                                          <p:val>
                                            <p:fltVal val="0"/>
                                          </p:val>
                                        </p:tav>
                                        <p:tav tm="100000">
                                          <p:val>
                                            <p:strVal val="#ppt_h"/>
                                          </p:val>
                                        </p:tav>
                                      </p:tavLst>
                                    </p:anim>
                                    <p:animEffect transition="in" filter="fade">
                                      <p:cBhvr>
                                        <p:cTn id="46" dur="500"/>
                                        <p:tgtEl>
                                          <p:spTgt spid="1026"/>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blinds(horizontal)">
                                      <p:cBhvr>
                                        <p:cTn id="51" dur="500"/>
                                        <p:tgtEl>
                                          <p:spTgt spid="27"/>
                                        </p:tgtEl>
                                      </p:cBhvr>
                                    </p:animEffect>
                                  </p:childTnLst>
                                </p:cTn>
                              </p:par>
                              <p:par>
                                <p:cTn id="52" presetID="3" presetClass="exit" presetSubtype="10" fill="hold" grpId="0" nodeType="withEffect">
                                  <p:stCondLst>
                                    <p:cond delay="0"/>
                                  </p:stCondLst>
                                  <p:childTnLst>
                                    <p:animEffect transition="out" filter="blinds(horizontal)">
                                      <p:cBhvr>
                                        <p:cTn id="53" dur="500"/>
                                        <p:tgtEl>
                                          <p:spTgt spid="25"/>
                                        </p:tgtEl>
                                      </p:cBhvr>
                                    </p:animEffect>
                                    <p:set>
                                      <p:cBhvr>
                                        <p:cTn id="54" dur="1" fill="hold">
                                          <p:stCondLst>
                                            <p:cond delay="499"/>
                                          </p:stCondLst>
                                        </p:cTn>
                                        <p:tgtEl>
                                          <p:spTgt spid="25"/>
                                        </p:tgtEl>
                                        <p:attrNameLst>
                                          <p:attrName>style.visibility</p:attrName>
                                        </p:attrNameLst>
                                      </p:cBhvr>
                                      <p:to>
                                        <p:strVal val="hidden"/>
                                      </p:to>
                                    </p:set>
                                  </p:childTnLst>
                                </p:cTn>
                              </p:par>
                              <p:par>
                                <p:cTn id="55" presetID="3" presetClass="exit" presetSubtype="10" fill="hold" grpId="0" nodeType="withEffect">
                                  <p:stCondLst>
                                    <p:cond delay="0"/>
                                  </p:stCondLst>
                                  <p:childTnLst>
                                    <p:animEffect transition="out" filter="blinds(horizontal)">
                                      <p:cBhvr>
                                        <p:cTn id="56" dur="500"/>
                                        <p:tgtEl>
                                          <p:spTgt spid="19"/>
                                        </p:tgtEl>
                                      </p:cBhvr>
                                    </p:animEffect>
                                    <p:set>
                                      <p:cBhvr>
                                        <p:cTn id="57" dur="1" fill="hold">
                                          <p:stCondLst>
                                            <p:cond delay="499"/>
                                          </p:stCondLst>
                                        </p:cTn>
                                        <p:tgtEl>
                                          <p:spTgt spid="19"/>
                                        </p:tgtEl>
                                        <p:attrNameLst>
                                          <p:attrName>style.visibility</p:attrName>
                                        </p:attrNameLst>
                                      </p:cBhvr>
                                      <p:to>
                                        <p:strVal val="hidden"/>
                                      </p:to>
                                    </p:set>
                                  </p:childTnLst>
                                </p:cTn>
                              </p:par>
                              <p:par>
                                <p:cTn id="58" presetID="53" presetClass="exit" presetSubtype="0" fill="hold" nodeType="withEffect">
                                  <p:stCondLst>
                                    <p:cond delay="0"/>
                                  </p:stCondLst>
                                  <p:childTnLst>
                                    <p:anim calcmode="lin" valueType="num">
                                      <p:cBhvr>
                                        <p:cTn id="59" dur="500"/>
                                        <p:tgtEl>
                                          <p:spTgt spid="1026"/>
                                        </p:tgtEl>
                                        <p:attrNameLst>
                                          <p:attrName>ppt_w</p:attrName>
                                        </p:attrNameLst>
                                      </p:cBhvr>
                                      <p:tavLst>
                                        <p:tav tm="0">
                                          <p:val>
                                            <p:strVal val="ppt_w"/>
                                          </p:val>
                                        </p:tav>
                                        <p:tav tm="100000">
                                          <p:val>
                                            <p:fltVal val="0"/>
                                          </p:val>
                                        </p:tav>
                                      </p:tavLst>
                                    </p:anim>
                                    <p:anim calcmode="lin" valueType="num">
                                      <p:cBhvr>
                                        <p:cTn id="60" dur="500"/>
                                        <p:tgtEl>
                                          <p:spTgt spid="1026"/>
                                        </p:tgtEl>
                                        <p:attrNameLst>
                                          <p:attrName>ppt_h</p:attrName>
                                        </p:attrNameLst>
                                      </p:cBhvr>
                                      <p:tavLst>
                                        <p:tav tm="0">
                                          <p:val>
                                            <p:strVal val="ppt_h"/>
                                          </p:val>
                                        </p:tav>
                                        <p:tav tm="100000">
                                          <p:val>
                                            <p:fltVal val="0"/>
                                          </p:val>
                                        </p:tav>
                                      </p:tavLst>
                                    </p:anim>
                                    <p:animEffect transition="out" filter="fade">
                                      <p:cBhvr>
                                        <p:cTn id="61" dur="500"/>
                                        <p:tgtEl>
                                          <p:spTgt spid="1026"/>
                                        </p:tgtEl>
                                      </p:cBhvr>
                                    </p:animEffect>
                                    <p:set>
                                      <p:cBhvr>
                                        <p:cTn id="62" dur="1" fill="hold">
                                          <p:stCondLst>
                                            <p:cond delay="499"/>
                                          </p:stCondLst>
                                        </p:cTn>
                                        <p:tgtEl>
                                          <p:spTgt spid="1026"/>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
                                        </p:tgtEl>
                                        <p:attrNameLst>
                                          <p:attrName>style.visibility</p:attrName>
                                        </p:attrNameLst>
                                      </p:cBhvr>
                                      <p:to>
                                        <p:strVal val="visible"/>
                                      </p:to>
                                    </p:set>
                                    <p:anim calcmode="lin" valueType="num">
                                      <p:cBhvr additive="base">
                                        <p:cTn id="67" dur="500" fill="hold"/>
                                        <p:tgtEl>
                                          <p:spTgt spid="4"/>
                                        </p:tgtEl>
                                        <p:attrNameLst>
                                          <p:attrName>ppt_x</p:attrName>
                                        </p:attrNameLst>
                                      </p:cBhvr>
                                      <p:tavLst>
                                        <p:tav tm="0">
                                          <p:val>
                                            <p:strVal val="#ppt_x"/>
                                          </p:val>
                                        </p:tav>
                                        <p:tav tm="100000">
                                          <p:val>
                                            <p:strVal val="#ppt_x"/>
                                          </p:val>
                                        </p:tav>
                                      </p:tavLst>
                                    </p:anim>
                                    <p:anim calcmode="lin" valueType="num">
                                      <p:cBhvr additive="base">
                                        <p:cTn id="6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6"/>
                                        </p:tgtEl>
                                        <p:attrNameLst>
                                          <p:attrName>style.visibility</p:attrName>
                                        </p:attrNameLst>
                                      </p:cBhvr>
                                      <p:to>
                                        <p:strVal val="visible"/>
                                      </p:to>
                                    </p:set>
                                    <p:anim calcmode="lin" valueType="num">
                                      <p:cBhvr additive="base">
                                        <p:cTn id="73" dur="500" fill="hold"/>
                                        <p:tgtEl>
                                          <p:spTgt spid="6"/>
                                        </p:tgtEl>
                                        <p:attrNameLst>
                                          <p:attrName>ppt_x</p:attrName>
                                        </p:attrNameLst>
                                      </p:cBhvr>
                                      <p:tavLst>
                                        <p:tav tm="0">
                                          <p:val>
                                            <p:strVal val="#ppt_x"/>
                                          </p:val>
                                        </p:tav>
                                        <p:tav tm="100000">
                                          <p:val>
                                            <p:strVal val="#ppt_x"/>
                                          </p:val>
                                        </p:tav>
                                      </p:tavLst>
                                    </p:anim>
                                    <p:anim calcmode="lin" valueType="num">
                                      <p:cBhvr additive="base">
                                        <p:cTn id="7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13"/>
                                        </p:tgtEl>
                                        <p:attrNameLst>
                                          <p:attrName>style.visibility</p:attrName>
                                        </p:attrNameLst>
                                      </p:cBhvr>
                                      <p:to>
                                        <p:strVal val="visible"/>
                                      </p:to>
                                    </p:set>
                                    <p:anim calcmode="lin" valueType="num">
                                      <p:cBhvr additive="base">
                                        <p:cTn id="79" dur="500" fill="hold"/>
                                        <p:tgtEl>
                                          <p:spTgt spid="13"/>
                                        </p:tgtEl>
                                        <p:attrNameLst>
                                          <p:attrName>ppt_x</p:attrName>
                                        </p:attrNameLst>
                                      </p:cBhvr>
                                      <p:tavLst>
                                        <p:tav tm="0">
                                          <p:val>
                                            <p:strVal val="1+#ppt_w/2"/>
                                          </p:val>
                                        </p:tav>
                                        <p:tav tm="100000">
                                          <p:val>
                                            <p:strVal val="#ppt_x"/>
                                          </p:val>
                                        </p:tav>
                                      </p:tavLst>
                                    </p:anim>
                                    <p:anim calcmode="lin" valueType="num">
                                      <p:cBhvr additive="base">
                                        <p:cTn id="80"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22"/>
                                        </p:tgtEl>
                                        <p:attrNameLst>
                                          <p:attrName>style.visibility</p:attrName>
                                        </p:attrNameLst>
                                      </p:cBhvr>
                                      <p:to>
                                        <p:strVal val="visible"/>
                                      </p:to>
                                    </p:set>
                                    <p:animEffect transition="in" filter="blinds(horizontal)">
                                      <p:cBhvr>
                                        <p:cTn id="85" dur="500"/>
                                        <p:tgtEl>
                                          <p:spTgt spid="22"/>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24"/>
                                        </p:tgtEl>
                                        <p:attrNameLst>
                                          <p:attrName>style.visibility</p:attrName>
                                        </p:attrNameLst>
                                      </p:cBhvr>
                                      <p:to>
                                        <p:strVal val="visible"/>
                                      </p:to>
                                    </p:set>
                                    <p:animEffect transition="in" filter="blinds(horizontal)">
                                      <p:cBhvr>
                                        <p:cTn id="88" dur="500"/>
                                        <p:tgtEl>
                                          <p:spTgt spid="24"/>
                                        </p:tgtEl>
                                      </p:cBhvr>
                                    </p:animEffect>
                                  </p:childTnLst>
                                </p:cTn>
                              </p:par>
                            </p:childTnLst>
                          </p:cTn>
                        </p:par>
                      </p:childTnLst>
                    </p:cTn>
                  </p:par>
                  <p:par>
                    <p:cTn id="89" fill="hold">
                      <p:stCondLst>
                        <p:cond delay="indefinite"/>
                      </p:stCondLst>
                      <p:childTnLst>
                        <p:par>
                          <p:cTn id="90" fill="hold">
                            <p:stCondLst>
                              <p:cond delay="0"/>
                            </p:stCondLst>
                            <p:childTnLst>
                              <p:par>
                                <p:cTn id="91" presetID="5" presetClass="entr" presetSubtype="10" fill="hold" nodeType="clickEffect">
                                  <p:stCondLst>
                                    <p:cond delay="0"/>
                                  </p:stCondLst>
                                  <p:childTnLst>
                                    <p:set>
                                      <p:cBhvr>
                                        <p:cTn id="92" dur="1" fill="hold">
                                          <p:stCondLst>
                                            <p:cond delay="0"/>
                                          </p:stCondLst>
                                        </p:cTn>
                                        <p:tgtEl>
                                          <p:spTgt spid="33"/>
                                        </p:tgtEl>
                                        <p:attrNameLst>
                                          <p:attrName>style.visibility</p:attrName>
                                        </p:attrNameLst>
                                      </p:cBhvr>
                                      <p:to>
                                        <p:strVal val="visible"/>
                                      </p:to>
                                    </p:set>
                                    <p:animEffect transition="in" filter="checkerboard(across)">
                                      <p:cBhvr>
                                        <p:cTn id="93" dur="500"/>
                                        <p:tgtEl>
                                          <p:spTgt spid="33"/>
                                        </p:tgtEl>
                                      </p:cBhvr>
                                    </p:animEffect>
                                  </p:childTnLst>
                                </p:cTn>
                              </p:par>
                            </p:childTnLst>
                          </p:cTn>
                        </p:par>
                      </p:childTnLst>
                    </p:cTn>
                  </p:par>
                  <p:par>
                    <p:cTn id="94" fill="hold">
                      <p:stCondLst>
                        <p:cond delay="indefinite"/>
                      </p:stCondLst>
                      <p:childTnLst>
                        <p:par>
                          <p:cTn id="95" fill="hold">
                            <p:stCondLst>
                              <p:cond delay="0"/>
                            </p:stCondLst>
                            <p:childTnLst>
                              <p:par>
                                <p:cTn id="96" presetID="5" presetClass="exit" presetSubtype="10" fill="hold" nodeType="clickEffect">
                                  <p:stCondLst>
                                    <p:cond delay="0"/>
                                  </p:stCondLst>
                                  <p:childTnLst>
                                    <p:animEffect transition="out" filter="checkerboard(across)">
                                      <p:cBhvr>
                                        <p:cTn id="97" dur="500"/>
                                        <p:tgtEl>
                                          <p:spTgt spid="33"/>
                                        </p:tgtEl>
                                      </p:cBhvr>
                                    </p:animEffect>
                                    <p:set>
                                      <p:cBhvr>
                                        <p:cTn id="98" dur="1" fill="hold">
                                          <p:stCondLst>
                                            <p:cond delay="499"/>
                                          </p:stCondLst>
                                        </p:cTn>
                                        <p:tgtEl>
                                          <p:spTgt spid="33"/>
                                        </p:tgtEl>
                                        <p:attrNameLst>
                                          <p:attrName>style.visibility</p:attrName>
                                        </p:attrNameLst>
                                      </p:cBhvr>
                                      <p:to>
                                        <p:strVal val="hidden"/>
                                      </p:to>
                                    </p:set>
                                  </p:childTnLst>
                                </p:cTn>
                              </p:par>
                              <p:par>
                                <p:cTn id="99" presetID="3" presetClass="exit" presetSubtype="10" fill="hold" grpId="1" nodeType="withEffect">
                                  <p:stCondLst>
                                    <p:cond delay="0"/>
                                  </p:stCondLst>
                                  <p:childTnLst>
                                    <p:animEffect transition="out" filter="blinds(horizontal)">
                                      <p:cBhvr>
                                        <p:cTn id="100" dur="500"/>
                                        <p:tgtEl>
                                          <p:spTgt spid="22"/>
                                        </p:tgtEl>
                                      </p:cBhvr>
                                    </p:animEffect>
                                    <p:set>
                                      <p:cBhvr>
                                        <p:cTn id="101" dur="1" fill="hold">
                                          <p:stCondLst>
                                            <p:cond delay="499"/>
                                          </p:stCondLst>
                                        </p:cTn>
                                        <p:tgtEl>
                                          <p:spTgt spid="22"/>
                                        </p:tgtEl>
                                        <p:attrNameLst>
                                          <p:attrName>style.visibility</p:attrName>
                                        </p:attrNameLst>
                                      </p:cBhvr>
                                      <p:to>
                                        <p:strVal val="hidden"/>
                                      </p:to>
                                    </p:set>
                                  </p:childTnLst>
                                </p:cTn>
                              </p:par>
                              <p:par>
                                <p:cTn id="102" presetID="3" presetClass="exit" presetSubtype="10" fill="hold" grpId="1" nodeType="withEffect">
                                  <p:stCondLst>
                                    <p:cond delay="0"/>
                                  </p:stCondLst>
                                  <p:childTnLst>
                                    <p:animEffect transition="out" filter="blinds(horizontal)">
                                      <p:cBhvr>
                                        <p:cTn id="103" dur="500"/>
                                        <p:tgtEl>
                                          <p:spTgt spid="24"/>
                                        </p:tgtEl>
                                      </p:cBhvr>
                                    </p:animEffect>
                                    <p:set>
                                      <p:cBhvr>
                                        <p:cTn id="104" dur="1" fill="hold">
                                          <p:stCondLst>
                                            <p:cond delay="499"/>
                                          </p:stCondLst>
                                        </p:cTn>
                                        <p:tgtEl>
                                          <p:spTgt spid="24"/>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7"/>
                                        </p:tgtEl>
                                        <p:attrNameLst>
                                          <p:attrName>style.visibility</p:attrName>
                                        </p:attrNameLst>
                                      </p:cBhvr>
                                      <p:to>
                                        <p:strVal val="visible"/>
                                      </p:to>
                                    </p:set>
                                    <p:anim calcmode="lin" valueType="num">
                                      <p:cBhvr additive="base">
                                        <p:cTn id="109" dur="500" fill="hold"/>
                                        <p:tgtEl>
                                          <p:spTgt spid="7"/>
                                        </p:tgtEl>
                                        <p:attrNameLst>
                                          <p:attrName>ppt_x</p:attrName>
                                        </p:attrNameLst>
                                      </p:cBhvr>
                                      <p:tavLst>
                                        <p:tav tm="0">
                                          <p:val>
                                            <p:strVal val="#ppt_x"/>
                                          </p:val>
                                        </p:tav>
                                        <p:tav tm="100000">
                                          <p:val>
                                            <p:strVal val="#ppt_x"/>
                                          </p:val>
                                        </p:tav>
                                      </p:tavLst>
                                    </p:anim>
                                    <p:anim calcmode="lin" valueType="num">
                                      <p:cBhvr additive="base">
                                        <p:cTn id="11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17"/>
                                        </p:tgtEl>
                                        <p:attrNameLst>
                                          <p:attrName>style.visibility</p:attrName>
                                        </p:attrNameLst>
                                      </p:cBhvr>
                                      <p:to>
                                        <p:strVal val="visible"/>
                                      </p:to>
                                    </p:set>
                                    <p:anim calcmode="lin" valueType="num">
                                      <p:cBhvr additive="base">
                                        <p:cTn id="115" dur="500" fill="hold"/>
                                        <p:tgtEl>
                                          <p:spTgt spid="17"/>
                                        </p:tgtEl>
                                        <p:attrNameLst>
                                          <p:attrName>ppt_x</p:attrName>
                                        </p:attrNameLst>
                                      </p:cBhvr>
                                      <p:tavLst>
                                        <p:tav tm="0">
                                          <p:val>
                                            <p:strVal val="#ppt_x"/>
                                          </p:val>
                                        </p:tav>
                                        <p:tav tm="100000">
                                          <p:val>
                                            <p:strVal val="#ppt_x"/>
                                          </p:val>
                                        </p:tav>
                                      </p:tavLst>
                                    </p:anim>
                                    <p:anim calcmode="lin" valueType="num">
                                      <p:cBhvr additive="base">
                                        <p:cTn id="116" dur="500" fill="hold"/>
                                        <p:tgtEl>
                                          <p:spTgt spid="17"/>
                                        </p:tgtEl>
                                        <p:attrNameLst>
                                          <p:attrName>ppt_y</p:attrName>
                                        </p:attrNameLst>
                                      </p:cBhvr>
                                      <p:tavLst>
                                        <p:tav tm="0">
                                          <p:val>
                                            <p:strVal val="1+#ppt_h/2"/>
                                          </p:val>
                                        </p:tav>
                                        <p:tav tm="100000">
                                          <p:val>
                                            <p:strVal val="#ppt_y"/>
                                          </p:val>
                                        </p:tav>
                                      </p:tavLst>
                                    </p:anim>
                                  </p:childTnLst>
                                </p:cTn>
                              </p:par>
                              <p:par>
                                <p:cTn id="117" presetID="3" presetClass="entr" presetSubtype="10" fill="hold" grpId="2" nodeType="withEffect">
                                  <p:stCondLst>
                                    <p:cond delay="0"/>
                                  </p:stCondLst>
                                  <p:childTnLst>
                                    <p:set>
                                      <p:cBhvr>
                                        <p:cTn id="118" dur="1" fill="hold">
                                          <p:stCondLst>
                                            <p:cond delay="0"/>
                                          </p:stCondLst>
                                        </p:cTn>
                                        <p:tgtEl>
                                          <p:spTgt spid="24"/>
                                        </p:tgtEl>
                                        <p:attrNameLst>
                                          <p:attrName>style.visibility</p:attrName>
                                        </p:attrNameLst>
                                      </p:cBhvr>
                                      <p:to>
                                        <p:strVal val="visible"/>
                                      </p:to>
                                    </p:set>
                                    <p:animEffect transition="in" filter="blinds(horizontal)">
                                      <p:cBhvr>
                                        <p:cTn id="119" dur="500"/>
                                        <p:tgtEl>
                                          <p:spTgt spid="24"/>
                                        </p:tgtEl>
                                      </p:cBhvr>
                                    </p:animEffect>
                                  </p:childTnLst>
                                </p:cTn>
                              </p:par>
                              <p:par>
                                <p:cTn id="120" presetID="3" presetClass="entr" presetSubtype="10" fill="hold" grpId="2" nodeType="withEffect">
                                  <p:stCondLst>
                                    <p:cond delay="0"/>
                                  </p:stCondLst>
                                  <p:childTnLst>
                                    <p:set>
                                      <p:cBhvr>
                                        <p:cTn id="121" dur="1" fill="hold">
                                          <p:stCondLst>
                                            <p:cond delay="0"/>
                                          </p:stCondLst>
                                        </p:cTn>
                                        <p:tgtEl>
                                          <p:spTgt spid="22"/>
                                        </p:tgtEl>
                                        <p:attrNameLst>
                                          <p:attrName>style.visibility</p:attrName>
                                        </p:attrNameLst>
                                      </p:cBhvr>
                                      <p:to>
                                        <p:strVal val="visible"/>
                                      </p:to>
                                    </p:set>
                                    <p:animEffect transition="in" filter="blinds(horizontal)">
                                      <p:cBhvr>
                                        <p:cTn id="122" dur="500"/>
                                        <p:tgtEl>
                                          <p:spTgt spid="22"/>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nodeType="clickEffect">
                                  <p:stCondLst>
                                    <p:cond delay="0"/>
                                  </p:stCondLst>
                                  <p:childTnLst>
                                    <p:set>
                                      <p:cBhvr>
                                        <p:cTn id="126" dur="1" fill="hold">
                                          <p:stCondLst>
                                            <p:cond delay="0"/>
                                          </p:stCondLst>
                                        </p:cTn>
                                        <p:tgtEl>
                                          <p:spTgt spid="18"/>
                                        </p:tgtEl>
                                        <p:attrNameLst>
                                          <p:attrName>style.visibility</p:attrName>
                                        </p:attrNameLst>
                                      </p:cBhvr>
                                      <p:to>
                                        <p:strVal val="visible"/>
                                      </p:to>
                                    </p:set>
                                    <p:animEffect transition="in" filter="blinds(horizontal)">
                                      <p:cBhvr>
                                        <p:cTn id="1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P spid="6" grpId="0" animBg="1"/>
      <p:bldP spid="13" grpId="0" animBg="1"/>
      <p:bldP spid="27" grpId="0"/>
      <p:bldP spid="17" grpId="0" animBg="1"/>
      <p:bldP spid="19" grpId="0"/>
      <p:bldP spid="25" grpId="0" animBg="1"/>
      <p:bldP spid="25" grpId="1" animBg="1"/>
      <p:bldP spid="14" grpId="0" animBg="1"/>
      <p:bldP spid="14" grpId="1" animBg="1"/>
      <p:bldP spid="29" grpId="0" animBg="1"/>
      <p:bldP spid="28" grpId="0" animBg="1"/>
      <p:bldP spid="24" grpId="0" animBg="1"/>
      <p:bldP spid="24" grpId="1" animBg="1"/>
      <p:bldP spid="24" grpId="2" animBg="1"/>
      <p:bldP spid="22" grpId="0" animBg="1"/>
      <p:bldP spid="22" grpId="1" animBg="1"/>
      <p:bldP spid="22" grpId="2"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t>Access HDF via OPeNDAP</a:t>
            </a:r>
          </a:p>
        </p:txBody>
      </p:sp>
      <p:sp>
        <p:nvSpPr>
          <p:cNvPr id="8195" name="Footer Placeholder 4"/>
          <p:cNvSpPr>
            <a:spLocks noGrp="1"/>
          </p:cNvSpPr>
          <p:nvPr>
            <p:ph type="ftr" sz="quarter" idx="11"/>
          </p:nvPr>
        </p:nvSpPr>
        <p:spPr>
          <a:noFill/>
        </p:spPr>
        <p:txBody>
          <a:bodyPr/>
          <a:lstStyle/>
          <a:p>
            <a:r>
              <a:rPr lang="en-US" smtClean="0"/>
              <a:t>HDF5 Workshop at PSI</a:t>
            </a:r>
          </a:p>
        </p:txBody>
      </p:sp>
      <p:sp>
        <p:nvSpPr>
          <p:cNvPr id="8196" name="Slide Number Placeholder 5"/>
          <p:cNvSpPr>
            <a:spLocks noGrp="1"/>
          </p:cNvSpPr>
          <p:nvPr>
            <p:ph type="sldNum" sz="quarter" idx="12"/>
          </p:nvPr>
        </p:nvSpPr>
        <p:spPr>
          <a:noFill/>
        </p:spPr>
        <p:txBody>
          <a:bodyPr/>
          <a:lstStyle/>
          <a:p>
            <a:fld id="{16850FF0-458F-4135-818D-C151B7C808E0}" type="slidenum">
              <a:rPr lang="en-US" smtClean="0"/>
              <a:pPr/>
              <a:t>25</a:t>
            </a:fld>
            <a:endParaRPr lang="en-US" smtClean="0"/>
          </a:p>
        </p:txBody>
      </p:sp>
      <p:pic>
        <p:nvPicPr>
          <p:cNvPr id="8197" name="Picture 3" descr="C:\Program Files (x86)\Microsoft Office\MEDIA\CAGCAT10\j0292020.wmf"/>
          <p:cNvPicPr>
            <a:picLocks noChangeAspect="1" noChangeArrowheads="1"/>
          </p:cNvPicPr>
          <p:nvPr/>
        </p:nvPicPr>
        <p:blipFill>
          <a:blip r:embed="rId3" cstate="print"/>
          <a:srcRect/>
          <a:stretch>
            <a:fillRect/>
          </a:stretch>
        </p:blipFill>
        <p:spPr bwMode="auto">
          <a:xfrm>
            <a:off x="533400" y="1828800"/>
            <a:ext cx="838200" cy="785813"/>
          </a:xfrm>
          <a:prstGeom prst="rect">
            <a:avLst/>
          </a:prstGeom>
          <a:noFill/>
          <a:ln w="9525">
            <a:noFill/>
            <a:miter lim="800000"/>
            <a:headEnd/>
            <a:tailEnd/>
          </a:ln>
        </p:spPr>
      </p:pic>
      <p:pic>
        <p:nvPicPr>
          <p:cNvPr id="8198" name="Picture 4"/>
          <p:cNvPicPr>
            <a:picLocks noChangeAspect="1" noChangeArrowheads="1"/>
          </p:cNvPicPr>
          <p:nvPr/>
        </p:nvPicPr>
        <p:blipFill>
          <a:blip r:embed="rId4" cstate="print"/>
          <a:srcRect/>
          <a:stretch>
            <a:fillRect/>
          </a:stretch>
        </p:blipFill>
        <p:spPr bwMode="auto">
          <a:xfrm>
            <a:off x="228600" y="4049713"/>
            <a:ext cx="1600200" cy="1150937"/>
          </a:xfrm>
          <a:prstGeom prst="rect">
            <a:avLst/>
          </a:prstGeom>
          <a:noFill/>
          <a:ln w="9525">
            <a:noFill/>
            <a:miter lim="800000"/>
            <a:headEnd/>
            <a:tailEnd/>
          </a:ln>
        </p:spPr>
      </p:pic>
      <p:sp>
        <p:nvSpPr>
          <p:cNvPr id="8199" name="TextBox 9"/>
          <p:cNvSpPr txBox="1">
            <a:spLocks noChangeArrowheads="1"/>
          </p:cNvSpPr>
          <p:nvPr/>
        </p:nvSpPr>
        <p:spPr bwMode="auto">
          <a:xfrm>
            <a:off x="457200" y="2590800"/>
            <a:ext cx="989013" cy="461963"/>
          </a:xfrm>
          <a:prstGeom prst="rect">
            <a:avLst/>
          </a:prstGeom>
          <a:noFill/>
          <a:ln w="9525">
            <a:noFill/>
            <a:miter lim="800000"/>
            <a:headEnd/>
            <a:tailEnd/>
          </a:ln>
        </p:spPr>
        <p:txBody>
          <a:bodyPr wrap="none">
            <a:spAutoFit/>
          </a:bodyPr>
          <a:lstStyle/>
          <a:p>
            <a:r>
              <a:rPr lang="en-US">
                <a:latin typeface="Arial" pitchFamily="34" charset="0"/>
              </a:rPr>
              <a:t>Users</a:t>
            </a:r>
          </a:p>
        </p:txBody>
      </p:sp>
      <p:sp>
        <p:nvSpPr>
          <p:cNvPr id="8200" name="TextBox 10"/>
          <p:cNvSpPr txBox="1">
            <a:spLocks noChangeArrowheads="1"/>
          </p:cNvSpPr>
          <p:nvPr/>
        </p:nvSpPr>
        <p:spPr bwMode="auto">
          <a:xfrm>
            <a:off x="2171700" y="5268913"/>
            <a:ext cx="1736725" cy="831850"/>
          </a:xfrm>
          <a:prstGeom prst="rect">
            <a:avLst/>
          </a:prstGeom>
          <a:noFill/>
          <a:ln w="9525">
            <a:noFill/>
            <a:miter lim="800000"/>
            <a:headEnd/>
            <a:tailEnd/>
          </a:ln>
        </p:spPr>
        <p:txBody>
          <a:bodyPr wrap="none">
            <a:spAutoFit/>
          </a:bodyPr>
          <a:lstStyle/>
          <a:p>
            <a:r>
              <a:rPr lang="en-US">
                <a:latin typeface="Arial" pitchFamily="34" charset="0"/>
              </a:rPr>
              <a:t>OPeNDAP </a:t>
            </a:r>
          </a:p>
          <a:p>
            <a:r>
              <a:rPr lang="en-US">
                <a:latin typeface="Arial" pitchFamily="34" charset="0"/>
              </a:rPr>
              <a:t>Clients</a:t>
            </a:r>
          </a:p>
        </p:txBody>
      </p:sp>
      <p:sp>
        <p:nvSpPr>
          <p:cNvPr id="12" name="TextBox 11"/>
          <p:cNvSpPr txBox="1"/>
          <p:nvPr/>
        </p:nvSpPr>
        <p:spPr>
          <a:xfrm>
            <a:off x="598488" y="3657600"/>
            <a:ext cx="696912" cy="461963"/>
          </a:xfrm>
          <a:prstGeom prst="rect">
            <a:avLst/>
          </a:prstGeom>
          <a:noFill/>
        </p:spPr>
        <p:txBody>
          <a:bodyPr wrap="none">
            <a:spAutoFit/>
          </a:bodyPr>
          <a:lstStyle/>
          <a:p>
            <a:pPr>
              <a:defRPr/>
            </a:pPr>
            <a:r>
              <a:rPr lang="en-US" dirty="0">
                <a:solidFill>
                  <a:schemeClr val="tx2">
                    <a:lumMod val="75000"/>
                  </a:schemeClr>
                </a:solidFill>
                <a:latin typeface="Arial" pitchFamily="34" charset="0"/>
              </a:rPr>
              <a:t>IDV</a:t>
            </a:r>
          </a:p>
        </p:txBody>
      </p:sp>
      <p:sp>
        <p:nvSpPr>
          <p:cNvPr id="8202" name="TextBox 12"/>
          <p:cNvSpPr txBox="1">
            <a:spLocks noChangeArrowheads="1"/>
          </p:cNvSpPr>
          <p:nvPr/>
        </p:nvSpPr>
        <p:spPr bwMode="auto">
          <a:xfrm>
            <a:off x="4953000" y="5268913"/>
            <a:ext cx="1735138" cy="831850"/>
          </a:xfrm>
          <a:prstGeom prst="rect">
            <a:avLst/>
          </a:prstGeom>
          <a:noFill/>
          <a:ln w="9525">
            <a:noFill/>
            <a:miter lim="800000"/>
            <a:headEnd/>
            <a:tailEnd/>
          </a:ln>
        </p:spPr>
        <p:txBody>
          <a:bodyPr wrap="none">
            <a:spAutoFit/>
          </a:bodyPr>
          <a:lstStyle/>
          <a:p>
            <a:r>
              <a:rPr lang="en-US">
                <a:latin typeface="Arial" pitchFamily="34" charset="0"/>
              </a:rPr>
              <a:t>OPeNDAP </a:t>
            </a:r>
          </a:p>
          <a:p>
            <a:r>
              <a:rPr lang="en-US">
                <a:latin typeface="Arial" pitchFamily="34" charset="0"/>
              </a:rPr>
              <a:t>Servers</a:t>
            </a:r>
          </a:p>
        </p:txBody>
      </p:sp>
      <p:sp>
        <p:nvSpPr>
          <p:cNvPr id="8203" name="TextBox 13"/>
          <p:cNvSpPr txBox="1">
            <a:spLocks noChangeArrowheads="1"/>
          </p:cNvSpPr>
          <p:nvPr/>
        </p:nvSpPr>
        <p:spPr bwMode="auto">
          <a:xfrm>
            <a:off x="7162800" y="5268913"/>
            <a:ext cx="1600200" cy="461962"/>
          </a:xfrm>
          <a:prstGeom prst="rect">
            <a:avLst/>
          </a:prstGeom>
          <a:noFill/>
          <a:ln w="9525">
            <a:noFill/>
            <a:miter lim="800000"/>
            <a:headEnd/>
            <a:tailEnd/>
          </a:ln>
        </p:spPr>
        <p:txBody>
          <a:bodyPr lIns="91435" tIns="45718" rIns="91435" bIns="45718">
            <a:spAutoFit/>
          </a:bodyPr>
          <a:lstStyle/>
          <a:p>
            <a:r>
              <a:rPr lang="en-US">
                <a:latin typeface="Arial" pitchFamily="34" charset="0"/>
              </a:rPr>
              <a:t>HDF Files</a:t>
            </a:r>
          </a:p>
        </p:txBody>
      </p:sp>
      <p:sp>
        <p:nvSpPr>
          <p:cNvPr id="15" name="TextBox 14"/>
          <p:cNvSpPr txBox="1"/>
          <p:nvPr/>
        </p:nvSpPr>
        <p:spPr>
          <a:xfrm>
            <a:off x="5486400" y="3581400"/>
            <a:ext cx="989013" cy="461963"/>
          </a:xfrm>
          <a:prstGeom prst="rect">
            <a:avLst/>
          </a:prstGeom>
          <a:noFill/>
        </p:spPr>
        <p:txBody>
          <a:bodyPr wrap="none">
            <a:spAutoFit/>
          </a:bodyPr>
          <a:lstStyle/>
          <a:p>
            <a:pPr>
              <a:defRPr/>
            </a:pPr>
            <a:r>
              <a:rPr lang="en-US" dirty="0">
                <a:solidFill>
                  <a:schemeClr val="tx2">
                    <a:lumMod val="75000"/>
                  </a:schemeClr>
                </a:solidFill>
                <a:latin typeface="Arial" pitchFamily="34" charset="0"/>
              </a:rPr>
              <a:t>Hyrax</a:t>
            </a:r>
          </a:p>
        </p:txBody>
      </p:sp>
      <p:pic>
        <p:nvPicPr>
          <p:cNvPr id="8205" name="Picture 19" descr="hdfview.bmp"/>
          <p:cNvPicPr>
            <a:picLocks noChangeAspect="1"/>
          </p:cNvPicPr>
          <p:nvPr/>
        </p:nvPicPr>
        <p:blipFill>
          <a:blip r:embed="rId5" cstate="print"/>
          <a:srcRect/>
          <a:stretch>
            <a:fillRect/>
          </a:stretch>
        </p:blipFill>
        <p:spPr bwMode="auto">
          <a:xfrm>
            <a:off x="7162800" y="4114800"/>
            <a:ext cx="1371600" cy="1143000"/>
          </a:xfrm>
          <a:prstGeom prst="rect">
            <a:avLst/>
          </a:prstGeom>
          <a:noFill/>
          <a:ln w="9525">
            <a:noFill/>
            <a:miter lim="800000"/>
            <a:headEnd/>
            <a:tailEnd/>
          </a:ln>
        </p:spPr>
      </p:pic>
      <p:sp>
        <p:nvSpPr>
          <p:cNvPr id="17" name="TextBox 16"/>
          <p:cNvSpPr txBox="1"/>
          <p:nvPr/>
        </p:nvSpPr>
        <p:spPr>
          <a:xfrm>
            <a:off x="7118350" y="3748088"/>
            <a:ext cx="1568450" cy="461962"/>
          </a:xfrm>
          <a:prstGeom prst="rect">
            <a:avLst/>
          </a:prstGeom>
          <a:noFill/>
        </p:spPr>
        <p:txBody>
          <a:bodyPr wrap="none">
            <a:spAutoFit/>
          </a:bodyPr>
          <a:lstStyle/>
          <a:p>
            <a:pPr>
              <a:defRPr/>
            </a:pPr>
            <a:r>
              <a:rPr lang="en-US" dirty="0">
                <a:solidFill>
                  <a:schemeClr val="tx2">
                    <a:lumMod val="75000"/>
                  </a:schemeClr>
                </a:solidFill>
                <a:latin typeface="Arial" pitchFamily="34" charset="0"/>
              </a:rPr>
              <a:t>AIRS/OMI</a:t>
            </a:r>
          </a:p>
        </p:txBody>
      </p:sp>
      <p:cxnSp>
        <p:nvCxnSpPr>
          <p:cNvPr id="18" name="Straight Arrow Connector 17"/>
          <p:cNvCxnSpPr/>
          <p:nvPr/>
        </p:nvCxnSpPr>
        <p:spPr>
          <a:xfrm rot="10800000">
            <a:off x="6400800" y="4583113"/>
            <a:ext cx="763588" cy="15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208" name="TextBox 18"/>
          <p:cNvSpPr txBox="1">
            <a:spLocks noChangeArrowheads="1"/>
          </p:cNvSpPr>
          <p:nvPr/>
        </p:nvSpPr>
        <p:spPr bwMode="auto">
          <a:xfrm>
            <a:off x="4038600" y="4367213"/>
            <a:ext cx="914400" cy="461962"/>
          </a:xfrm>
          <a:prstGeom prst="rect">
            <a:avLst/>
          </a:prstGeom>
          <a:noFill/>
          <a:ln w="9525">
            <a:noFill/>
            <a:miter lim="800000"/>
            <a:headEnd/>
            <a:tailEnd/>
          </a:ln>
        </p:spPr>
        <p:txBody>
          <a:bodyPr lIns="91435" tIns="45718" rIns="91435" bIns="45718">
            <a:spAutoFit/>
          </a:bodyPr>
          <a:lstStyle/>
          <a:p>
            <a:r>
              <a:rPr lang="en-US">
                <a:latin typeface="Arial" pitchFamily="34" charset="0"/>
              </a:rPr>
              <a:t>DAP</a:t>
            </a:r>
          </a:p>
        </p:txBody>
      </p:sp>
      <p:sp>
        <p:nvSpPr>
          <p:cNvPr id="20" name="Lightning Bolt 19"/>
          <p:cNvSpPr/>
          <p:nvPr/>
        </p:nvSpPr>
        <p:spPr>
          <a:xfrm>
            <a:off x="7696200" y="2971800"/>
            <a:ext cx="304800" cy="762000"/>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pic>
        <p:nvPicPr>
          <p:cNvPr id="8210" name="Picture 2" descr="C:\Documents and Settings\hyoklee\Local Settings\Temporary Internet Files\Content.IE5\H0QAWWKR\MCj04247700000[1].wmf"/>
          <p:cNvPicPr>
            <a:picLocks noChangeAspect="1" noChangeArrowheads="1"/>
          </p:cNvPicPr>
          <p:nvPr/>
        </p:nvPicPr>
        <p:blipFill>
          <a:blip r:embed="rId6" cstate="print"/>
          <a:srcRect/>
          <a:stretch>
            <a:fillRect/>
          </a:stretch>
        </p:blipFill>
        <p:spPr bwMode="auto">
          <a:xfrm>
            <a:off x="5354638" y="4049713"/>
            <a:ext cx="1122362" cy="1295400"/>
          </a:xfrm>
          <a:prstGeom prst="rect">
            <a:avLst/>
          </a:prstGeom>
          <a:noFill/>
          <a:ln w="9525">
            <a:noFill/>
            <a:miter lim="800000"/>
            <a:headEnd/>
            <a:tailEnd/>
          </a:ln>
        </p:spPr>
      </p:pic>
      <p:pic>
        <p:nvPicPr>
          <p:cNvPr id="8211" name="Picture 3" descr="C:\Documents and Settings\hyoklee\Local Settings\Temporary Internet Files\Content.IE5\H0QAWWKR\MCj04348650000[1].png"/>
          <p:cNvPicPr>
            <a:picLocks noChangeAspect="1" noChangeArrowheads="1"/>
          </p:cNvPicPr>
          <p:nvPr/>
        </p:nvPicPr>
        <p:blipFill>
          <a:blip r:embed="rId7" cstate="print"/>
          <a:srcRect/>
          <a:stretch>
            <a:fillRect/>
          </a:stretch>
        </p:blipFill>
        <p:spPr bwMode="auto">
          <a:xfrm>
            <a:off x="2362200" y="4049713"/>
            <a:ext cx="1219200" cy="1219200"/>
          </a:xfrm>
          <a:prstGeom prst="rect">
            <a:avLst/>
          </a:prstGeom>
          <a:noFill/>
          <a:ln w="9525">
            <a:noFill/>
            <a:miter lim="800000"/>
            <a:headEnd/>
            <a:tailEnd/>
          </a:ln>
        </p:spPr>
      </p:pic>
      <p:cxnSp>
        <p:nvCxnSpPr>
          <p:cNvPr id="23" name="Curved Connector 22"/>
          <p:cNvCxnSpPr/>
          <p:nvPr/>
        </p:nvCxnSpPr>
        <p:spPr>
          <a:xfrm rot="10800000" flipV="1">
            <a:off x="3581400" y="4583113"/>
            <a:ext cx="1600200" cy="457200"/>
          </a:xfrm>
          <a:prstGeom prst="curvedConnector3">
            <a:avLst>
              <a:gd name="adj1" fmla="val 50000"/>
            </a:avLst>
          </a:prstGeom>
          <a:ln w="41275">
            <a:prstDash val="sysDot"/>
            <a:headEnd type="arrow"/>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438400" y="3657600"/>
            <a:ext cx="1436688" cy="461963"/>
          </a:xfrm>
          <a:prstGeom prst="rect">
            <a:avLst/>
          </a:prstGeom>
          <a:noFill/>
        </p:spPr>
        <p:txBody>
          <a:bodyPr wrap="none">
            <a:spAutoFit/>
          </a:bodyPr>
          <a:lstStyle/>
          <a:p>
            <a:pPr>
              <a:defRPr/>
            </a:pPr>
            <a:r>
              <a:rPr lang="en-US" dirty="0" err="1">
                <a:solidFill>
                  <a:schemeClr val="tx2">
                    <a:lumMod val="75000"/>
                  </a:schemeClr>
                </a:solidFill>
                <a:latin typeface="Arial" pitchFamily="34" charset="0"/>
              </a:rPr>
              <a:t>libnc</a:t>
            </a:r>
            <a:r>
              <a:rPr lang="en-US" dirty="0">
                <a:solidFill>
                  <a:schemeClr val="tx2">
                    <a:lumMod val="75000"/>
                  </a:schemeClr>
                </a:solidFill>
                <a:latin typeface="Arial" pitchFamily="34" charset="0"/>
              </a:rPr>
              <a:t>-dap</a:t>
            </a:r>
          </a:p>
        </p:txBody>
      </p:sp>
      <p:sp>
        <p:nvSpPr>
          <p:cNvPr id="8214" name="TextBox 24"/>
          <p:cNvSpPr txBox="1">
            <a:spLocks noChangeArrowheads="1"/>
          </p:cNvSpPr>
          <p:nvPr/>
        </p:nvSpPr>
        <p:spPr bwMode="auto">
          <a:xfrm>
            <a:off x="76200" y="5253038"/>
            <a:ext cx="1995488" cy="831850"/>
          </a:xfrm>
          <a:prstGeom prst="rect">
            <a:avLst/>
          </a:prstGeom>
          <a:noFill/>
          <a:ln w="9525">
            <a:noFill/>
            <a:miter lim="800000"/>
            <a:headEnd/>
            <a:tailEnd/>
          </a:ln>
        </p:spPr>
        <p:txBody>
          <a:bodyPr wrap="none">
            <a:spAutoFit/>
          </a:bodyPr>
          <a:lstStyle/>
          <a:p>
            <a:r>
              <a:rPr lang="en-US">
                <a:latin typeface="Arial" pitchFamily="34" charset="0"/>
              </a:rPr>
              <a:t>Visualization </a:t>
            </a:r>
          </a:p>
          <a:p>
            <a:r>
              <a:rPr lang="en-US">
                <a:latin typeface="Arial" pitchFamily="34" charset="0"/>
              </a:rPr>
              <a:t>Tools</a:t>
            </a:r>
          </a:p>
        </p:txBody>
      </p:sp>
      <p:cxnSp>
        <p:nvCxnSpPr>
          <p:cNvPr id="26" name="Straight Arrow Connector 25"/>
          <p:cNvCxnSpPr/>
          <p:nvPr/>
        </p:nvCxnSpPr>
        <p:spPr>
          <a:xfrm rot="10800000">
            <a:off x="1828800" y="4583113"/>
            <a:ext cx="763588" cy="15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10800000">
            <a:off x="609600" y="3276600"/>
            <a:ext cx="763588" cy="1588"/>
          </a:xfrm>
          <a:prstGeom prst="straightConnector1">
            <a:avLst/>
          </a:prstGeom>
          <a:ln w="28575">
            <a:tailEnd type="arrow"/>
          </a:ln>
          <a:scene3d>
            <a:camera prst="orthographicFront">
              <a:rot lat="0" lon="0" rev="16200000"/>
            </a:camera>
            <a:lightRig rig="threePt" dir="t"/>
          </a:scene3d>
        </p:spPr>
        <p:style>
          <a:lnRef idx="1">
            <a:schemeClr val="accent1"/>
          </a:lnRef>
          <a:fillRef idx="0">
            <a:schemeClr val="accent1"/>
          </a:fillRef>
          <a:effectRef idx="0">
            <a:schemeClr val="accent1"/>
          </a:effectRef>
          <a:fontRef idx="minor">
            <a:schemeClr val="tx1"/>
          </a:fontRef>
        </p:style>
      </p:cxnSp>
      <p:pic>
        <p:nvPicPr>
          <p:cNvPr id="8217" name="Picture 24" descr="airs.jpg"/>
          <p:cNvPicPr>
            <a:picLocks noChangeAspect="1"/>
          </p:cNvPicPr>
          <p:nvPr/>
        </p:nvPicPr>
        <p:blipFill>
          <a:blip r:embed="rId8" cstate="print"/>
          <a:srcRect/>
          <a:stretch>
            <a:fillRect/>
          </a:stretch>
        </p:blipFill>
        <p:spPr bwMode="auto">
          <a:xfrm>
            <a:off x="6705600" y="1752600"/>
            <a:ext cx="2057400" cy="1187450"/>
          </a:xfrm>
          <a:prstGeom prst="rect">
            <a:avLst/>
          </a:prstGeom>
          <a:noFill/>
          <a:ln w="9525">
            <a:noFill/>
            <a:miter lim="800000"/>
            <a:headEnd/>
            <a:tailEnd/>
          </a:ln>
        </p:spPr>
      </p:pic>
      <p:sp>
        <p:nvSpPr>
          <p:cNvPr id="29" name="5-Point Star 28"/>
          <p:cNvSpPr/>
          <p:nvPr/>
        </p:nvSpPr>
        <p:spPr bwMode="auto">
          <a:xfrm>
            <a:off x="6629400" y="4114800"/>
            <a:ext cx="381000" cy="381000"/>
          </a:xfrm>
          <a:prstGeom prst="star5">
            <a:avLst/>
          </a:prstGeom>
          <a:solidFill>
            <a:srgbClr val="FF0000"/>
          </a:solidFill>
          <a:ln w="9525" cap="flat" cmpd="sng" algn="ctr">
            <a:solidFill>
              <a:schemeClr val="tx1"/>
            </a:solidFill>
            <a:prstDash val="solid"/>
            <a:round/>
            <a:headEnd type="none" w="med" len="med"/>
            <a:tailEnd type="none" w="med" len="med"/>
          </a:ln>
          <a:effectLst/>
        </p:spPr>
        <p:txBody>
          <a:bodyPr wrap="none" anchor="ctr"/>
          <a:lstStyle/>
          <a:p>
            <a:pPr>
              <a:defRPr/>
            </a:pPr>
            <a:endParaRPr lang="en-US">
              <a:solidFill>
                <a:srgbClr val="FF0000"/>
              </a:solidFill>
              <a:cs typeface="+mn-cs"/>
            </a:endParaRPr>
          </a:p>
        </p:txBody>
      </p:sp>
      <p:sp>
        <p:nvSpPr>
          <p:cNvPr id="30" name="TextBox 29"/>
          <p:cNvSpPr txBox="1">
            <a:spLocks noChangeArrowheads="1"/>
          </p:cNvSpPr>
          <p:nvPr/>
        </p:nvSpPr>
        <p:spPr bwMode="auto">
          <a:xfrm>
            <a:off x="5562600" y="3652838"/>
            <a:ext cx="2438400" cy="461962"/>
          </a:xfrm>
          <a:prstGeom prst="rect">
            <a:avLst/>
          </a:prstGeom>
          <a:solidFill>
            <a:schemeClr val="accent2"/>
          </a:solidFill>
          <a:ln w="9525">
            <a:noFill/>
            <a:miter lim="800000"/>
            <a:headEnd/>
            <a:tailEnd/>
          </a:ln>
        </p:spPr>
        <p:txBody>
          <a:bodyPr>
            <a:spAutoFit/>
          </a:bodyPr>
          <a:lstStyle/>
          <a:p>
            <a:r>
              <a:rPr lang="en-US">
                <a:latin typeface="Arial" pitchFamily="34" charset="0"/>
              </a:rPr>
              <a:t>HDF HANDLER</a:t>
            </a:r>
          </a:p>
        </p:txBody>
      </p:sp>
      <p:sp>
        <p:nvSpPr>
          <p:cNvPr id="31" name="TextBox 30"/>
          <p:cNvSpPr txBox="1"/>
          <p:nvPr/>
        </p:nvSpPr>
        <p:spPr>
          <a:xfrm>
            <a:off x="6858000" y="1219200"/>
            <a:ext cx="1639888" cy="461963"/>
          </a:xfrm>
          <a:prstGeom prst="rect">
            <a:avLst/>
          </a:prstGeom>
          <a:noFill/>
        </p:spPr>
        <p:txBody>
          <a:bodyPr wrap="none">
            <a:spAutoFit/>
          </a:bodyPr>
          <a:lstStyle/>
          <a:p>
            <a:pPr>
              <a:defRPr/>
            </a:pPr>
            <a:r>
              <a:rPr lang="en-US" dirty="0">
                <a:solidFill>
                  <a:schemeClr val="tx2">
                    <a:lumMod val="75000"/>
                  </a:schemeClr>
                </a:solidFill>
                <a:latin typeface="Arial" pitchFamily="34" charset="0"/>
              </a:rPr>
              <a:t>Aqua/Aura</a:t>
            </a:r>
          </a:p>
        </p:txBody>
      </p:sp>
      <p:pic>
        <p:nvPicPr>
          <p:cNvPr id="32" name="Content Placeholder 11" descr="easy-button.jpg"/>
          <p:cNvPicPr>
            <a:picLocks noGrp="1" noChangeAspect="1"/>
          </p:cNvPicPr>
          <p:nvPr>
            <p:ph idx="1"/>
          </p:nvPr>
        </p:nvPicPr>
        <p:blipFill>
          <a:blip r:embed="rId9" cstate="print"/>
          <a:srcRect/>
          <a:stretch>
            <a:fillRect/>
          </a:stretch>
        </p:blipFill>
        <p:spPr>
          <a:xfrm>
            <a:off x="1371600" y="3276600"/>
            <a:ext cx="609600" cy="609600"/>
          </a:xfrm>
        </p:spPr>
      </p:pic>
      <p:sp>
        <p:nvSpPr>
          <p:cNvPr id="8222" name="Date Placeholder 32"/>
          <p:cNvSpPr>
            <a:spLocks noGrp="1"/>
          </p:cNvSpPr>
          <p:nvPr>
            <p:ph type="dt" sz="quarter" idx="10"/>
          </p:nvPr>
        </p:nvSpPr>
        <p:spPr>
          <a:noFill/>
        </p:spPr>
        <p:txBody>
          <a:bodyPr/>
          <a:lstStyle/>
          <a:p>
            <a:r>
              <a:rPr lang="en-US" smtClean="0"/>
              <a:t>May 30-31, 2012</a:t>
            </a:r>
          </a:p>
        </p:txBody>
      </p:sp>
    </p:spTree>
    <p:extLst>
      <p:ext uri="{BB962C8B-B14F-4D97-AF65-F5344CB8AC3E}">
        <p14:creationId xmlns:p14="http://schemas.microsoft.com/office/powerpoint/2010/main" val="9795204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p:cTn id="12" dur="500" fill="hold"/>
                                        <p:tgtEl>
                                          <p:spTgt spid="30"/>
                                        </p:tgtEl>
                                        <p:attrNameLst>
                                          <p:attrName>ppt_w</p:attrName>
                                        </p:attrNameLst>
                                      </p:cBhvr>
                                      <p:tavLst>
                                        <p:tav tm="0">
                                          <p:val>
                                            <p:fltVal val="0"/>
                                          </p:val>
                                        </p:tav>
                                        <p:tav tm="100000">
                                          <p:val>
                                            <p:strVal val="#ppt_w"/>
                                          </p:val>
                                        </p:tav>
                                      </p:tavLst>
                                    </p:anim>
                                    <p:anim calcmode="lin" valueType="num">
                                      <p:cBhvr>
                                        <p:cTn id="13" dur="500" fill="hold"/>
                                        <p:tgtEl>
                                          <p:spTgt spid="30"/>
                                        </p:tgtEl>
                                        <p:attrNameLst>
                                          <p:attrName>ppt_h</p:attrName>
                                        </p:attrNameLst>
                                      </p:cBhvr>
                                      <p:tavLst>
                                        <p:tav tm="0">
                                          <p:val>
                                            <p:fltVal val="0"/>
                                          </p:val>
                                        </p:tav>
                                        <p:tav tm="100000">
                                          <p:val>
                                            <p:strVal val="#ppt_h"/>
                                          </p:val>
                                        </p:tav>
                                      </p:tavLst>
                                    </p:anim>
                                    <p:animEffect transition="in" filter="fade">
                                      <p:cBhvr>
                                        <p:cTn id="14" dur="500"/>
                                        <p:tgtEl>
                                          <p:spTgt spid="30"/>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Web Services</a:t>
            </a:r>
            <a:endParaRPr lang="en-US" dirty="0"/>
          </a:p>
        </p:txBody>
      </p:sp>
      <p:sp>
        <p:nvSpPr>
          <p:cNvPr id="8" name="Text Placeholder 7"/>
          <p:cNvSpPr>
            <a:spLocks noGrp="1"/>
          </p:cNvSpPr>
          <p:nvPr>
            <p:ph idx="1"/>
          </p:nvPr>
        </p:nvSpPr>
        <p:spPr/>
        <p:txBody>
          <a:bodyPr>
            <a:normAutofit/>
          </a:bodyPr>
          <a:lstStyle/>
          <a:p>
            <a:r>
              <a:rPr lang="en-US" dirty="0" smtClean="0"/>
              <a:t>New directions:</a:t>
            </a:r>
          </a:p>
          <a:p>
            <a:pPr lvl="1"/>
            <a:r>
              <a:rPr lang="en-US" dirty="0" smtClean="0"/>
              <a:t>HDF5’s role in the cloud</a:t>
            </a:r>
          </a:p>
          <a:p>
            <a:pPr lvl="1"/>
            <a:r>
              <a:rPr lang="en-US" dirty="0" smtClean="0"/>
              <a:t>HDF5 REST interface</a:t>
            </a:r>
          </a:p>
          <a:p>
            <a:pPr lvl="1"/>
            <a:r>
              <a:rPr lang="en-US" dirty="0" smtClean="0"/>
              <a:t>Windows Azure prototype</a:t>
            </a:r>
          </a:p>
          <a:p>
            <a:pPr lvl="1"/>
            <a:r>
              <a:rPr lang="en-US" dirty="0" smtClean="0"/>
              <a:t>If interested contact </a:t>
            </a:r>
            <a:r>
              <a:rPr lang="en-US" dirty="0" err="1" smtClean="0"/>
              <a:t>Gerd</a:t>
            </a:r>
            <a:r>
              <a:rPr lang="en-US" dirty="0" smtClean="0"/>
              <a:t> Heber </a:t>
            </a:r>
          </a:p>
          <a:p>
            <a:pPr marL="514350" lvl="1" indent="0">
              <a:buNone/>
            </a:pPr>
            <a:r>
              <a:rPr lang="en-US" dirty="0" smtClean="0"/>
              <a:t>          </a:t>
            </a:r>
            <a:r>
              <a:rPr lang="en-US" dirty="0" err="1" smtClean="0">
                <a:solidFill>
                  <a:schemeClr val="bg2"/>
                </a:solidFill>
              </a:rPr>
              <a:t>gheber</a:t>
            </a:r>
            <a:r>
              <a:rPr lang="en-US" dirty="0" smtClean="0">
                <a:solidFill>
                  <a:schemeClr val="bg2"/>
                </a:solidFill>
              </a:rPr>
              <a:t> at </a:t>
            </a:r>
            <a:r>
              <a:rPr lang="en-US" dirty="0" err="1" smtClean="0">
                <a:solidFill>
                  <a:schemeClr val="bg2"/>
                </a:solidFill>
              </a:rPr>
              <a:t>hdfgroup</a:t>
            </a:r>
            <a:r>
              <a:rPr lang="en-US" dirty="0" smtClean="0">
                <a:solidFill>
                  <a:schemeClr val="bg2"/>
                </a:solidFill>
              </a:rPr>
              <a:t> dot org</a:t>
            </a:r>
          </a:p>
          <a:p>
            <a:pPr lvl="1"/>
            <a:endParaRPr lang="en-US" dirty="0" smtClean="0"/>
          </a:p>
          <a:p>
            <a:pPr marL="457200" lvl="1" indent="0">
              <a:buNone/>
            </a:pPr>
            <a:endParaRPr lang="en-US" dirty="0" smtClean="0"/>
          </a:p>
          <a:p>
            <a:pPr marL="0" indent="0">
              <a:buNone/>
            </a:pPr>
            <a:endParaRPr lang="en-US" dirty="0"/>
          </a:p>
          <a:p>
            <a:endParaRPr lang="en-US" dirty="0" smtClean="0"/>
          </a:p>
        </p:txBody>
      </p:sp>
      <p:sp>
        <p:nvSpPr>
          <p:cNvPr id="4" name="Date Placeholder 3"/>
          <p:cNvSpPr>
            <a:spLocks noGrp="1"/>
          </p:cNvSpPr>
          <p:nvPr>
            <p:ph type="dt" sz="half" idx="10"/>
          </p:nvPr>
        </p:nvSpPr>
        <p:spPr/>
        <p:txBody>
          <a:bodyPr/>
          <a:lstStyle/>
          <a:p>
            <a:pPr>
              <a:defRPr/>
            </a:pPr>
            <a:r>
              <a:rPr lang="en-US" smtClean="0"/>
              <a:t>May 30-31, 2012</a:t>
            </a:r>
            <a:endParaRPr lang="en-US"/>
          </a:p>
        </p:txBody>
      </p:sp>
      <p:sp>
        <p:nvSpPr>
          <p:cNvPr id="5" name="Footer Placeholder 4"/>
          <p:cNvSpPr>
            <a:spLocks noGrp="1"/>
          </p:cNvSpPr>
          <p:nvPr>
            <p:ph type="ftr" sz="quarter" idx="11"/>
          </p:nvPr>
        </p:nvSpPr>
        <p:spPr/>
        <p:txBody>
          <a:bodyPr/>
          <a:lstStyle/>
          <a:p>
            <a:pPr>
              <a:defRPr/>
            </a:pPr>
            <a:r>
              <a:rPr lang="en-US" smtClean="0"/>
              <a:t>HDF5 Workshop at PSI</a:t>
            </a:r>
            <a:endParaRPr lang="en-US"/>
          </a:p>
        </p:txBody>
      </p:sp>
      <p:sp>
        <p:nvSpPr>
          <p:cNvPr id="6" name="Slide Number Placeholder 5"/>
          <p:cNvSpPr>
            <a:spLocks noGrp="1"/>
          </p:cNvSpPr>
          <p:nvPr>
            <p:ph type="sldNum" sz="quarter" idx="12"/>
          </p:nvPr>
        </p:nvSpPr>
        <p:spPr/>
        <p:txBody>
          <a:bodyPr/>
          <a:lstStyle/>
          <a:p>
            <a:pPr>
              <a:defRPr/>
            </a:pPr>
            <a:fld id="{28FADFF9-2F2D-4D20-86DB-AD3DC4206D9A}" type="slidenum">
              <a:rPr lang="en-US" smtClean="0"/>
              <a:pPr>
                <a:defRPr/>
              </a:pPr>
              <a:t>26</a:t>
            </a:fld>
            <a:endParaRPr lang="en-US"/>
          </a:p>
        </p:txBody>
      </p:sp>
    </p:spTree>
    <p:extLst>
      <p:ext uri="{BB962C8B-B14F-4D97-AF65-F5344CB8AC3E}">
        <p14:creationId xmlns:p14="http://schemas.microsoft.com/office/powerpoint/2010/main" val="5502614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HDF5 integration with DBMS</a:t>
            </a:r>
            <a:endParaRPr lang="en-US" dirty="0"/>
          </a:p>
        </p:txBody>
      </p:sp>
      <p:sp>
        <p:nvSpPr>
          <p:cNvPr id="6" name="Content Placeholder 5"/>
          <p:cNvSpPr>
            <a:spLocks noGrp="1"/>
          </p:cNvSpPr>
          <p:nvPr>
            <p:ph idx="1"/>
          </p:nvPr>
        </p:nvSpPr>
        <p:spPr/>
        <p:txBody>
          <a:bodyPr>
            <a:normAutofit/>
          </a:bodyPr>
          <a:lstStyle/>
          <a:p>
            <a:r>
              <a:rPr lang="en-US" dirty="0" smtClean="0"/>
              <a:t>Long-standing request</a:t>
            </a:r>
          </a:p>
          <a:p>
            <a:r>
              <a:rPr lang="en-US" dirty="0" smtClean="0"/>
              <a:t>Examples of custom solutions</a:t>
            </a:r>
          </a:p>
          <a:p>
            <a:pPr lvl="1"/>
            <a:r>
              <a:rPr lang="en-US" dirty="0" smtClean="0"/>
              <a:t>HDF-EOS </a:t>
            </a:r>
            <a:r>
              <a:rPr lang="en-US" dirty="0" err="1" smtClean="0"/>
              <a:t>DataBlade</a:t>
            </a:r>
            <a:r>
              <a:rPr lang="en-US" dirty="0" smtClean="0"/>
              <a:t> using Informix</a:t>
            </a:r>
          </a:p>
          <a:p>
            <a:pPr lvl="1"/>
            <a:r>
              <a:rPr lang="en-US" dirty="0" smtClean="0"/>
              <a:t>Aberdeen Test Center</a:t>
            </a:r>
          </a:p>
        </p:txBody>
      </p:sp>
      <p:sp>
        <p:nvSpPr>
          <p:cNvPr id="2" name="Date Placeholder 1"/>
          <p:cNvSpPr>
            <a:spLocks noGrp="1"/>
          </p:cNvSpPr>
          <p:nvPr>
            <p:ph type="dt" sz="half" idx="10"/>
          </p:nvPr>
        </p:nvSpPr>
        <p:spPr/>
        <p:txBody>
          <a:bodyPr/>
          <a:lstStyle/>
          <a:p>
            <a:pPr>
              <a:defRPr/>
            </a:pPr>
            <a:r>
              <a:rPr lang="en-US" smtClean="0"/>
              <a:t>May 30-31, 2012</a:t>
            </a:r>
            <a:endParaRPr lang="en-US" dirty="0"/>
          </a:p>
        </p:txBody>
      </p:sp>
      <p:sp>
        <p:nvSpPr>
          <p:cNvPr id="3" name="Footer Placeholder 2"/>
          <p:cNvSpPr>
            <a:spLocks noGrp="1"/>
          </p:cNvSpPr>
          <p:nvPr>
            <p:ph type="ftr" sz="quarter" idx="11"/>
          </p:nvPr>
        </p:nvSpPr>
        <p:spPr/>
        <p:txBody>
          <a:bodyPr/>
          <a:lstStyle/>
          <a:p>
            <a:pPr>
              <a:defRPr/>
            </a:pPr>
            <a:r>
              <a:rPr lang="en-US" smtClean="0"/>
              <a:t>HDF5 Workshop at PSI</a:t>
            </a:r>
            <a:endParaRPr lang="en-US"/>
          </a:p>
        </p:txBody>
      </p:sp>
      <p:sp>
        <p:nvSpPr>
          <p:cNvPr id="4" name="Slide Number Placeholder 3"/>
          <p:cNvSpPr>
            <a:spLocks noGrp="1"/>
          </p:cNvSpPr>
          <p:nvPr>
            <p:ph type="sldNum" sz="quarter" idx="12"/>
          </p:nvPr>
        </p:nvSpPr>
        <p:spPr/>
        <p:txBody>
          <a:bodyPr/>
          <a:lstStyle/>
          <a:p>
            <a:fld id="{854FA78B-0BBB-47B9-88DA-E5C0BFDE8D2A}" type="slidenum">
              <a:rPr lang="en-US" smtClean="0"/>
              <a:pPr/>
              <a:t>27</a:t>
            </a:fld>
            <a:endParaRPr lang="en-US"/>
          </a:p>
        </p:txBody>
      </p:sp>
    </p:spTree>
    <p:extLst>
      <p:ext uri="{BB962C8B-B14F-4D97-AF65-F5344CB8AC3E}">
        <p14:creationId xmlns:p14="http://schemas.microsoft.com/office/powerpoint/2010/main" val="420994398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Aberdeen Test Center</a:t>
            </a:r>
            <a:endParaRPr lang="en-US" dirty="0"/>
          </a:p>
        </p:txBody>
      </p:sp>
      <p:pic>
        <p:nvPicPr>
          <p:cNvPr id="389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8400" y="1063752"/>
            <a:ext cx="6172200" cy="5184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6" name="Picture 4" descr="An International Category II MRAP vehicle runs a test course at the DTC’s AT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 y="2057400"/>
            <a:ext cx="2743200" cy="1828800"/>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pPr>
              <a:defRPr/>
            </a:pPr>
            <a:r>
              <a:rPr lang="en-US" smtClean="0">
                <a:solidFill>
                  <a:srgbClr val="FFFFFF"/>
                </a:solidFill>
              </a:rPr>
              <a:t>May 30-31, 2012</a:t>
            </a:r>
            <a:endParaRPr lang="en-US" dirty="0">
              <a:solidFill>
                <a:srgbClr val="FFFFFF"/>
              </a:solidFill>
            </a:endParaRPr>
          </a:p>
        </p:txBody>
      </p:sp>
      <p:sp>
        <p:nvSpPr>
          <p:cNvPr id="4" name="Footer Placeholder 3"/>
          <p:cNvSpPr>
            <a:spLocks noGrp="1"/>
          </p:cNvSpPr>
          <p:nvPr>
            <p:ph type="ftr" sz="quarter" idx="11"/>
          </p:nvPr>
        </p:nvSpPr>
        <p:spPr/>
        <p:txBody>
          <a:bodyPr/>
          <a:lstStyle/>
          <a:p>
            <a:pPr>
              <a:defRPr/>
            </a:pPr>
            <a:r>
              <a:rPr lang="en-US" smtClean="0">
                <a:solidFill>
                  <a:srgbClr val="FFFFFF"/>
                </a:solidFill>
              </a:rPr>
              <a:t>HDF5 Workshop at PSI</a:t>
            </a:r>
            <a:endParaRPr lang="en-US">
              <a:solidFill>
                <a:srgbClr val="FFFFFF"/>
              </a:solidFill>
            </a:endParaRPr>
          </a:p>
        </p:txBody>
      </p:sp>
      <p:sp>
        <p:nvSpPr>
          <p:cNvPr id="5" name="Slide Number Placeholder 4"/>
          <p:cNvSpPr>
            <a:spLocks noGrp="1"/>
          </p:cNvSpPr>
          <p:nvPr>
            <p:ph type="sldNum" sz="quarter" idx="12"/>
          </p:nvPr>
        </p:nvSpPr>
        <p:spPr/>
        <p:txBody>
          <a:bodyPr/>
          <a:lstStyle/>
          <a:p>
            <a:fld id="{A5E891D3-C79B-467C-9AA4-487CCCDFB73C}" type="slidenum">
              <a:rPr lang="en-US" smtClean="0">
                <a:solidFill>
                  <a:srgbClr val="FFFFFF"/>
                </a:solidFill>
              </a:rPr>
              <a:pPr/>
              <a:t>28</a:t>
            </a:fld>
            <a:endParaRPr lang="en-US">
              <a:solidFill>
                <a:srgbClr val="FFFFFF"/>
              </a:solidFill>
            </a:endParaRPr>
          </a:p>
        </p:txBody>
      </p:sp>
    </p:spTree>
    <p:extLst>
      <p:ext uri="{BB962C8B-B14F-4D97-AF65-F5344CB8AC3E}">
        <p14:creationId xmlns:p14="http://schemas.microsoft.com/office/powerpoint/2010/main" val="1862802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HDF5 “File system”</a:t>
            </a:r>
            <a:endParaRPr lang="en-US" dirty="0"/>
          </a:p>
        </p:txBody>
      </p:sp>
      <p:sp>
        <p:nvSpPr>
          <p:cNvPr id="4" name="Date Placeholder 3"/>
          <p:cNvSpPr>
            <a:spLocks noGrp="1"/>
          </p:cNvSpPr>
          <p:nvPr>
            <p:ph type="dt" sz="half" idx="10"/>
          </p:nvPr>
        </p:nvSpPr>
        <p:spPr/>
        <p:txBody>
          <a:bodyPr/>
          <a:lstStyle/>
          <a:p>
            <a:pPr>
              <a:defRPr/>
            </a:pPr>
            <a:r>
              <a:rPr lang="en-US" smtClean="0">
                <a:solidFill>
                  <a:srgbClr val="FFFFFF"/>
                </a:solidFill>
              </a:rPr>
              <a:t>May 30-31, 2012</a:t>
            </a:r>
            <a:endParaRPr lang="en-US" dirty="0">
              <a:solidFill>
                <a:srgbClr val="FFFFFF"/>
              </a:solidFill>
            </a:endParaRPr>
          </a:p>
        </p:txBody>
      </p:sp>
      <p:sp>
        <p:nvSpPr>
          <p:cNvPr id="5" name="Footer Placeholder 4"/>
          <p:cNvSpPr>
            <a:spLocks noGrp="1"/>
          </p:cNvSpPr>
          <p:nvPr>
            <p:ph type="ftr" sz="quarter" idx="11"/>
          </p:nvPr>
        </p:nvSpPr>
        <p:spPr/>
        <p:txBody>
          <a:bodyPr/>
          <a:lstStyle/>
          <a:p>
            <a:pPr>
              <a:defRPr/>
            </a:pPr>
            <a:r>
              <a:rPr lang="en-US" smtClean="0">
                <a:solidFill>
                  <a:srgbClr val="FFFFFF"/>
                </a:solidFill>
              </a:rPr>
              <a:t>HDF5 Workshop at PSI</a:t>
            </a:r>
            <a:endParaRPr lang="en-US">
              <a:solidFill>
                <a:srgbClr val="FFFFFF"/>
              </a:solidFill>
            </a:endParaRPr>
          </a:p>
        </p:txBody>
      </p:sp>
      <p:sp>
        <p:nvSpPr>
          <p:cNvPr id="6" name="Slide Number Placeholder 5"/>
          <p:cNvSpPr>
            <a:spLocks noGrp="1"/>
          </p:cNvSpPr>
          <p:nvPr>
            <p:ph type="sldNum" sz="quarter" idx="12"/>
          </p:nvPr>
        </p:nvSpPr>
        <p:spPr/>
        <p:txBody>
          <a:bodyPr/>
          <a:lstStyle/>
          <a:p>
            <a:fld id="{A5E891D3-C79B-467C-9AA4-487CCCDFB73C}" type="slidenum">
              <a:rPr lang="en-US" smtClean="0">
                <a:solidFill>
                  <a:srgbClr val="FFFFFF"/>
                </a:solidFill>
              </a:rPr>
              <a:pPr/>
              <a:t>29</a:t>
            </a:fld>
            <a:endParaRPr lang="en-US">
              <a:solidFill>
                <a:srgbClr val="FFFFFF"/>
              </a:solidFill>
            </a:endParaRPr>
          </a:p>
        </p:txBody>
      </p:sp>
      <p:pic>
        <p:nvPicPr>
          <p:cNvPr id="7" name="Picture 2" descr="VEDF_ITC_Pape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t="17361" b="17361"/>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154928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The HDF Group company</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May 30-31, 2012</a:t>
            </a:r>
            <a:endParaRPr lang="en-US"/>
          </a:p>
        </p:txBody>
      </p:sp>
      <p:sp>
        <p:nvSpPr>
          <p:cNvPr id="5" name="Footer Placeholder 4"/>
          <p:cNvSpPr>
            <a:spLocks noGrp="1"/>
          </p:cNvSpPr>
          <p:nvPr>
            <p:ph type="ftr" sz="quarter" idx="11"/>
          </p:nvPr>
        </p:nvSpPr>
        <p:spPr/>
        <p:txBody>
          <a:bodyPr/>
          <a:lstStyle/>
          <a:p>
            <a:pPr>
              <a:defRPr/>
            </a:pPr>
            <a:r>
              <a:rPr lang="en-US" smtClean="0"/>
              <a:t>HDF5 Workshop at PSI</a:t>
            </a:r>
            <a:endParaRPr lang="en-US"/>
          </a:p>
        </p:txBody>
      </p:sp>
      <p:sp>
        <p:nvSpPr>
          <p:cNvPr id="6" name="Slide Number Placeholder 5"/>
          <p:cNvSpPr>
            <a:spLocks noGrp="1"/>
          </p:cNvSpPr>
          <p:nvPr>
            <p:ph type="sldNum" sz="quarter" idx="12"/>
          </p:nvPr>
        </p:nvSpPr>
        <p:spPr/>
        <p:txBody>
          <a:bodyPr/>
          <a:lstStyle/>
          <a:p>
            <a:pPr>
              <a:defRPr/>
            </a:pPr>
            <a:fld id="{28FADFF9-2F2D-4D20-86DB-AD3DC4206D9A}" type="slidenum">
              <a:rPr lang="en-US" smtClean="0"/>
              <a:pPr>
                <a:defRPr/>
              </a:pPr>
              <a:t>3</a:t>
            </a:fld>
            <a:endParaRPr lang="en-US"/>
          </a:p>
        </p:txBody>
      </p:sp>
    </p:spTree>
    <p:extLst>
      <p:ext uri="{BB962C8B-B14F-4D97-AF65-F5344CB8AC3E}">
        <p14:creationId xmlns:p14="http://schemas.microsoft.com/office/powerpoint/2010/main" val="4073499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Engineering Units Database</a:t>
            </a:r>
            <a:endParaRPr lang="en-US" dirty="0"/>
          </a:p>
        </p:txBody>
      </p:sp>
      <p:sp>
        <p:nvSpPr>
          <p:cNvPr id="4" name="Date Placeholder 3"/>
          <p:cNvSpPr>
            <a:spLocks noGrp="1"/>
          </p:cNvSpPr>
          <p:nvPr>
            <p:ph type="dt" sz="half" idx="10"/>
          </p:nvPr>
        </p:nvSpPr>
        <p:spPr/>
        <p:txBody>
          <a:bodyPr/>
          <a:lstStyle/>
          <a:p>
            <a:pPr>
              <a:defRPr/>
            </a:pPr>
            <a:r>
              <a:rPr lang="en-US" smtClean="0">
                <a:solidFill>
                  <a:srgbClr val="FFFFFF"/>
                </a:solidFill>
              </a:rPr>
              <a:t>May 30-31, 2012</a:t>
            </a:r>
            <a:endParaRPr lang="en-US" dirty="0">
              <a:solidFill>
                <a:srgbClr val="FFFFFF"/>
              </a:solidFill>
            </a:endParaRPr>
          </a:p>
        </p:txBody>
      </p:sp>
      <p:sp>
        <p:nvSpPr>
          <p:cNvPr id="5" name="Footer Placeholder 4"/>
          <p:cNvSpPr>
            <a:spLocks noGrp="1"/>
          </p:cNvSpPr>
          <p:nvPr>
            <p:ph type="ftr" sz="quarter" idx="11"/>
          </p:nvPr>
        </p:nvSpPr>
        <p:spPr/>
        <p:txBody>
          <a:bodyPr/>
          <a:lstStyle/>
          <a:p>
            <a:pPr>
              <a:defRPr/>
            </a:pPr>
            <a:r>
              <a:rPr lang="en-US" smtClean="0">
                <a:solidFill>
                  <a:srgbClr val="FFFFFF"/>
                </a:solidFill>
              </a:rPr>
              <a:t>HDF5 Workshop at PSI</a:t>
            </a:r>
            <a:endParaRPr lang="en-US">
              <a:solidFill>
                <a:srgbClr val="FFFFFF"/>
              </a:solidFill>
            </a:endParaRPr>
          </a:p>
        </p:txBody>
      </p:sp>
      <p:sp>
        <p:nvSpPr>
          <p:cNvPr id="6" name="Slide Number Placeholder 5"/>
          <p:cNvSpPr>
            <a:spLocks noGrp="1"/>
          </p:cNvSpPr>
          <p:nvPr>
            <p:ph type="sldNum" sz="quarter" idx="12"/>
          </p:nvPr>
        </p:nvSpPr>
        <p:spPr/>
        <p:txBody>
          <a:bodyPr/>
          <a:lstStyle/>
          <a:p>
            <a:fld id="{A5E891D3-C79B-467C-9AA4-487CCCDFB73C}" type="slidenum">
              <a:rPr lang="en-US" smtClean="0">
                <a:solidFill>
                  <a:srgbClr val="FFFFFF"/>
                </a:solidFill>
              </a:rPr>
              <a:pPr/>
              <a:t>30</a:t>
            </a:fld>
            <a:endParaRPr lang="en-US">
              <a:solidFill>
                <a:srgbClr val="FFFFFF"/>
              </a:solidFill>
            </a:endParaRPr>
          </a:p>
        </p:txBody>
      </p:sp>
      <p:graphicFrame>
        <p:nvGraphicFramePr>
          <p:cNvPr id="7" name="Object 3"/>
          <p:cNvGraphicFramePr>
            <a:graphicFrameLocks noGrp="1" noChangeAspect="1"/>
          </p:cNvGraphicFramePr>
          <p:nvPr>
            <p:ph idx="1"/>
            <p:extLst>
              <p:ext uri="{D42A27DB-BD31-4B8C-83A1-F6EECF244321}">
                <p14:modId xmlns:p14="http://schemas.microsoft.com/office/powerpoint/2010/main" val="2892983578"/>
              </p:ext>
            </p:extLst>
          </p:nvPr>
        </p:nvGraphicFramePr>
        <p:xfrm>
          <a:off x="2117725" y="1371600"/>
          <a:ext cx="4968875" cy="4764882"/>
        </p:xfrm>
        <a:graphic>
          <a:graphicData uri="http://schemas.openxmlformats.org/presentationml/2006/ole">
            <mc:AlternateContent xmlns:mc="http://schemas.openxmlformats.org/markup-compatibility/2006">
              <mc:Choice xmlns:v="urn:schemas-microsoft-com:vml" Requires="v">
                <p:oleObj spid="_x0000_s1044" name="Slide" r:id="rId3" imgW="6204196" imgH="4652870" progId="PowerPoint.Slide.8">
                  <p:embed/>
                </p:oleObj>
              </mc:Choice>
              <mc:Fallback>
                <p:oleObj name="Slide" r:id="rId3" imgW="6204196" imgH="4652870" progId="PowerPoint.Slid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17897" r="19463"/>
                      <a:stretch>
                        <a:fillRect/>
                      </a:stretch>
                    </p:blipFill>
                    <p:spPr bwMode="auto">
                      <a:xfrm>
                        <a:off x="2117725" y="1371600"/>
                        <a:ext cx="4968875" cy="4764882"/>
                      </a:xfrm>
                      <a:prstGeom prst="rect">
                        <a:avLst/>
                      </a:prstGeom>
                      <a:noFill/>
                      <a:extLst/>
                    </p:spPr>
                  </p:pic>
                </p:oleObj>
              </mc:Fallback>
            </mc:AlternateContent>
          </a:graphicData>
        </a:graphic>
      </p:graphicFrame>
    </p:spTree>
    <p:extLst>
      <p:ext uri="{BB962C8B-B14F-4D97-AF65-F5344CB8AC3E}">
        <p14:creationId xmlns:p14="http://schemas.microsoft.com/office/powerpoint/2010/main" val="378987029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Data</a:t>
            </a:r>
            <a:endParaRPr lang="en-US" dirty="0"/>
          </a:p>
        </p:txBody>
      </p:sp>
      <p:sp>
        <p:nvSpPr>
          <p:cNvPr id="4" name="Date Placeholder 3"/>
          <p:cNvSpPr>
            <a:spLocks noGrp="1"/>
          </p:cNvSpPr>
          <p:nvPr>
            <p:ph type="dt" sz="half" idx="10"/>
          </p:nvPr>
        </p:nvSpPr>
        <p:spPr/>
        <p:txBody>
          <a:bodyPr/>
          <a:lstStyle/>
          <a:p>
            <a:pPr>
              <a:defRPr/>
            </a:pPr>
            <a:r>
              <a:rPr lang="en-US" smtClean="0">
                <a:solidFill>
                  <a:srgbClr val="FFFFFF"/>
                </a:solidFill>
              </a:rPr>
              <a:t>May 30-31, 2012</a:t>
            </a:r>
            <a:endParaRPr lang="en-US" dirty="0">
              <a:solidFill>
                <a:srgbClr val="FFFFFF"/>
              </a:solidFill>
            </a:endParaRPr>
          </a:p>
        </p:txBody>
      </p:sp>
      <p:sp>
        <p:nvSpPr>
          <p:cNvPr id="5" name="Footer Placeholder 4"/>
          <p:cNvSpPr>
            <a:spLocks noGrp="1"/>
          </p:cNvSpPr>
          <p:nvPr>
            <p:ph type="ftr" sz="quarter" idx="11"/>
          </p:nvPr>
        </p:nvSpPr>
        <p:spPr/>
        <p:txBody>
          <a:bodyPr/>
          <a:lstStyle/>
          <a:p>
            <a:pPr>
              <a:defRPr/>
            </a:pPr>
            <a:r>
              <a:rPr lang="en-US" smtClean="0">
                <a:solidFill>
                  <a:srgbClr val="FFFFFF"/>
                </a:solidFill>
              </a:rPr>
              <a:t>HDF5 Workshop at PSI</a:t>
            </a:r>
            <a:endParaRPr lang="en-US">
              <a:solidFill>
                <a:srgbClr val="FFFFFF"/>
              </a:solidFill>
            </a:endParaRPr>
          </a:p>
        </p:txBody>
      </p:sp>
      <p:sp>
        <p:nvSpPr>
          <p:cNvPr id="6" name="Slide Number Placeholder 5"/>
          <p:cNvSpPr>
            <a:spLocks noGrp="1"/>
          </p:cNvSpPr>
          <p:nvPr>
            <p:ph type="sldNum" sz="quarter" idx="12"/>
          </p:nvPr>
        </p:nvSpPr>
        <p:spPr/>
        <p:txBody>
          <a:bodyPr/>
          <a:lstStyle/>
          <a:p>
            <a:fld id="{A5E891D3-C79B-467C-9AA4-487CCCDFB73C}" type="slidenum">
              <a:rPr lang="en-US" smtClean="0">
                <a:solidFill>
                  <a:srgbClr val="FFFFFF"/>
                </a:solidFill>
              </a:rPr>
              <a:pPr/>
              <a:t>31</a:t>
            </a:fld>
            <a:endParaRPr lang="en-US">
              <a:solidFill>
                <a:srgbClr val="FFFFFF"/>
              </a:solidFill>
            </a:endParaRPr>
          </a:p>
        </p:txBody>
      </p:sp>
      <p:graphicFrame>
        <p:nvGraphicFramePr>
          <p:cNvPr id="7" name="Object 6"/>
          <p:cNvGraphicFramePr>
            <a:graphicFrameLocks noChangeAspect="1"/>
          </p:cNvGraphicFramePr>
          <p:nvPr/>
        </p:nvGraphicFramePr>
        <p:xfrm>
          <a:off x="0" y="457200"/>
          <a:ext cx="4629150" cy="6172200"/>
        </p:xfrm>
        <a:graphic>
          <a:graphicData uri="http://schemas.openxmlformats.org/presentationml/2006/ole">
            <mc:AlternateContent xmlns:mc="http://schemas.openxmlformats.org/markup-compatibility/2006">
              <mc:Choice xmlns:v="urn:schemas-microsoft-com:vml" Requires="v">
                <p:oleObj spid="_x0000_s4116" name="Slide" r:id="rId3" imgW="3383370" imgH="4509690" progId="PowerPoint.Slide.8">
                  <p:embed/>
                </p:oleObj>
              </mc:Choice>
              <mc:Fallback>
                <p:oleObj name="Slide" r:id="rId3" imgW="3383370" imgH="4509690" progId="PowerPoint.Slid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57200"/>
                        <a:ext cx="4629150" cy="617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7" descr="VEDF_ITC_Paper"/>
          <p:cNvPicPr>
            <a:picLocks noChangeAspect="1" noChangeArrowheads="1"/>
          </p:cNvPicPr>
          <p:nvPr/>
        </p:nvPicPr>
        <p:blipFill>
          <a:blip r:embed="rId5" cstate="print">
            <a:extLst>
              <a:ext uri="{28A0092B-C50C-407E-A947-70E740481C1C}">
                <a14:useLocalDpi xmlns:a14="http://schemas.microsoft.com/office/drawing/2010/main" val="0"/>
              </a:ext>
            </a:extLst>
          </a:blip>
          <a:srcRect r="19028"/>
          <a:stretch>
            <a:fillRect/>
          </a:stretch>
        </p:blipFill>
        <p:spPr bwMode="auto">
          <a:xfrm>
            <a:off x="5867400" y="2438400"/>
            <a:ext cx="3276600" cy="4021138"/>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9"/>
          <p:cNvGrpSpPr>
            <a:grpSpLocks/>
          </p:cNvGrpSpPr>
          <p:nvPr/>
        </p:nvGrpSpPr>
        <p:grpSpPr bwMode="auto">
          <a:xfrm>
            <a:off x="2438400" y="1752600"/>
            <a:ext cx="5181600" cy="3581400"/>
            <a:chOff x="1536" y="1104"/>
            <a:chExt cx="3600" cy="2304"/>
          </a:xfrm>
        </p:grpSpPr>
        <p:sp>
          <p:nvSpPr>
            <p:cNvPr id="10" name="Line 10"/>
            <p:cNvSpPr>
              <a:spLocks noChangeShapeType="1"/>
            </p:cNvSpPr>
            <p:nvPr/>
          </p:nvSpPr>
          <p:spPr bwMode="auto">
            <a:xfrm>
              <a:off x="1536" y="1104"/>
              <a:ext cx="3600" cy="2304"/>
            </a:xfrm>
            <a:prstGeom prst="line">
              <a:avLst/>
            </a:prstGeom>
            <a:noFill/>
            <a:ln w="381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11"/>
            <p:cNvSpPr>
              <a:spLocks noChangeShapeType="1"/>
            </p:cNvSpPr>
            <p:nvPr/>
          </p:nvSpPr>
          <p:spPr bwMode="auto">
            <a:xfrm>
              <a:off x="3024" y="2256"/>
              <a:ext cx="2112" cy="1152"/>
            </a:xfrm>
            <a:prstGeom prst="line">
              <a:avLst/>
            </a:prstGeom>
            <a:noFill/>
            <a:ln w="381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 name="Line 12"/>
          <p:cNvSpPr>
            <a:spLocks noChangeShapeType="1"/>
          </p:cNvSpPr>
          <p:nvPr/>
        </p:nvSpPr>
        <p:spPr bwMode="auto">
          <a:xfrm>
            <a:off x="3048000" y="3810000"/>
            <a:ext cx="3048000" cy="1447800"/>
          </a:xfrm>
          <a:prstGeom prst="line">
            <a:avLst/>
          </a:prstGeom>
          <a:noFill/>
          <a:ln w="381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13"/>
          <p:cNvSpPr>
            <a:spLocks noChangeShapeType="1"/>
          </p:cNvSpPr>
          <p:nvPr/>
        </p:nvSpPr>
        <p:spPr bwMode="auto">
          <a:xfrm>
            <a:off x="1371600" y="3810000"/>
            <a:ext cx="4495800" cy="990600"/>
          </a:xfrm>
          <a:prstGeom prst="line">
            <a:avLst/>
          </a:prstGeom>
          <a:noFill/>
          <a:ln w="381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14"/>
          <p:cNvSpPr>
            <a:spLocks noChangeShapeType="1"/>
          </p:cNvSpPr>
          <p:nvPr/>
        </p:nvSpPr>
        <p:spPr bwMode="auto">
          <a:xfrm flipV="1">
            <a:off x="2286000" y="3581400"/>
            <a:ext cx="3810000" cy="1828800"/>
          </a:xfrm>
          <a:prstGeom prst="line">
            <a:avLst/>
          </a:prstGeom>
          <a:noFill/>
          <a:ln w="381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TextBox 14"/>
          <p:cNvSpPr txBox="1"/>
          <p:nvPr/>
        </p:nvSpPr>
        <p:spPr>
          <a:xfrm>
            <a:off x="5202135" y="228600"/>
            <a:ext cx="3097573" cy="1384995"/>
          </a:xfrm>
          <a:prstGeom prst="rect">
            <a:avLst/>
          </a:prstGeom>
          <a:noFill/>
        </p:spPr>
        <p:txBody>
          <a:bodyPr wrap="none" rtlCol="0">
            <a:spAutoFit/>
          </a:bodyPr>
          <a:lstStyle/>
          <a:p>
            <a:pPr algn="ctr"/>
            <a:r>
              <a:rPr lang="en-US" sz="2800" dirty="0" smtClean="0">
                <a:latin typeface="Arial"/>
                <a:cs typeface="Arial"/>
              </a:rPr>
              <a:t>Database </a:t>
            </a:r>
          </a:p>
          <a:p>
            <a:pPr algn="ctr"/>
            <a:r>
              <a:rPr lang="en-US" sz="2800" dirty="0" smtClean="0">
                <a:latin typeface="Arial"/>
                <a:cs typeface="Arial"/>
              </a:rPr>
              <a:t>and </a:t>
            </a:r>
          </a:p>
          <a:p>
            <a:pPr algn="ctr"/>
            <a:r>
              <a:rPr lang="en-US" sz="2800" dirty="0" smtClean="0">
                <a:latin typeface="Arial"/>
                <a:cs typeface="Arial"/>
              </a:rPr>
              <a:t>HDF5 File System</a:t>
            </a:r>
            <a:endParaRPr lang="en-US" sz="2800" dirty="0">
              <a:latin typeface="Arial"/>
              <a:cs typeface="Arial"/>
            </a:endParaRPr>
          </a:p>
        </p:txBody>
      </p:sp>
    </p:spTree>
    <p:extLst>
      <p:ext uri="{BB962C8B-B14F-4D97-AF65-F5344CB8AC3E}">
        <p14:creationId xmlns:p14="http://schemas.microsoft.com/office/powerpoint/2010/main" val="348193296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tool to analyze data</a:t>
            </a:r>
            <a:endParaRPr lang="en-US" dirty="0"/>
          </a:p>
        </p:txBody>
      </p:sp>
      <p:sp>
        <p:nvSpPr>
          <p:cNvPr id="4" name="Date Placeholder 3"/>
          <p:cNvSpPr>
            <a:spLocks noGrp="1"/>
          </p:cNvSpPr>
          <p:nvPr>
            <p:ph type="dt" sz="half" idx="10"/>
          </p:nvPr>
        </p:nvSpPr>
        <p:spPr/>
        <p:txBody>
          <a:bodyPr/>
          <a:lstStyle/>
          <a:p>
            <a:pPr>
              <a:defRPr/>
            </a:pPr>
            <a:r>
              <a:rPr lang="en-US" smtClean="0">
                <a:solidFill>
                  <a:srgbClr val="FFFFFF"/>
                </a:solidFill>
              </a:rPr>
              <a:t>May 30-31, 2012</a:t>
            </a:r>
            <a:endParaRPr lang="en-US" dirty="0">
              <a:solidFill>
                <a:srgbClr val="FFFFFF"/>
              </a:solidFill>
            </a:endParaRPr>
          </a:p>
        </p:txBody>
      </p:sp>
      <p:sp>
        <p:nvSpPr>
          <p:cNvPr id="5" name="Footer Placeholder 4"/>
          <p:cNvSpPr>
            <a:spLocks noGrp="1"/>
          </p:cNvSpPr>
          <p:nvPr>
            <p:ph type="ftr" sz="quarter" idx="11"/>
          </p:nvPr>
        </p:nvSpPr>
        <p:spPr/>
        <p:txBody>
          <a:bodyPr/>
          <a:lstStyle/>
          <a:p>
            <a:pPr>
              <a:defRPr/>
            </a:pPr>
            <a:r>
              <a:rPr lang="en-US" smtClean="0">
                <a:solidFill>
                  <a:srgbClr val="FFFFFF"/>
                </a:solidFill>
              </a:rPr>
              <a:t>HDF5 Workshop at PSI</a:t>
            </a:r>
            <a:endParaRPr lang="en-US">
              <a:solidFill>
                <a:srgbClr val="FFFFFF"/>
              </a:solidFill>
            </a:endParaRPr>
          </a:p>
        </p:txBody>
      </p:sp>
      <p:sp>
        <p:nvSpPr>
          <p:cNvPr id="6" name="Slide Number Placeholder 5"/>
          <p:cNvSpPr>
            <a:spLocks noGrp="1"/>
          </p:cNvSpPr>
          <p:nvPr>
            <p:ph type="sldNum" sz="quarter" idx="12"/>
          </p:nvPr>
        </p:nvSpPr>
        <p:spPr/>
        <p:txBody>
          <a:bodyPr/>
          <a:lstStyle/>
          <a:p>
            <a:fld id="{A5E891D3-C79B-467C-9AA4-487CCCDFB73C}" type="slidenum">
              <a:rPr lang="en-US" smtClean="0">
                <a:solidFill>
                  <a:srgbClr val="FFFFFF"/>
                </a:solidFill>
              </a:rPr>
              <a:pPr/>
              <a:t>32</a:t>
            </a:fld>
            <a:endParaRPr lang="en-US">
              <a:solidFill>
                <a:srgbClr val="FFFFFF"/>
              </a:solidFill>
            </a:endParaRPr>
          </a:p>
        </p:txBody>
      </p:sp>
      <p:pic>
        <p:nvPicPr>
          <p:cNvPr id="7" name="Picture 2" descr="FileDetail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t="4443" b="4443"/>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88786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HDF5</a:t>
            </a:r>
            <a:r>
              <a:rPr lang="en-US" dirty="0"/>
              <a:t> </a:t>
            </a:r>
            <a:r>
              <a:rPr lang="en-US" dirty="0" smtClean="0"/>
              <a:t>and DBMS</a:t>
            </a:r>
            <a:endParaRPr lang="en-US" dirty="0"/>
          </a:p>
        </p:txBody>
      </p:sp>
      <p:sp>
        <p:nvSpPr>
          <p:cNvPr id="6" name="Content Placeholder 5"/>
          <p:cNvSpPr>
            <a:spLocks noGrp="1"/>
          </p:cNvSpPr>
          <p:nvPr>
            <p:ph idx="1"/>
          </p:nvPr>
        </p:nvSpPr>
        <p:spPr/>
        <p:txBody>
          <a:bodyPr/>
          <a:lstStyle/>
          <a:p>
            <a:r>
              <a:rPr lang="en-US" dirty="0" smtClean="0"/>
              <a:t>Three significant developments:</a:t>
            </a:r>
          </a:p>
          <a:p>
            <a:pPr lvl="1">
              <a:buFont typeface="Lucida Grande"/>
              <a:buChar char="-"/>
            </a:pPr>
            <a:r>
              <a:rPr lang="en-US" b="1" dirty="0" smtClean="0"/>
              <a:t>Arrays</a:t>
            </a:r>
            <a:r>
              <a:rPr lang="en-US" dirty="0" smtClean="0"/>
              <a:t> can be first class citizens</a:t>
            </a:r>
          </a:p>
          <a:p>
            <a:pPr lvl="1">
              <a:buFont typeface="Lucida Grande"/>
              <a:buChar char="-"/>
            </a:pPr>
            <a:r>
              <a:rPr lang="en-US" b="1" dirty="0" smtClean="0"/>
              <a:t>Database file systems</a:t>
            </a:r>
            <a:r>
              <a:rPr lang="en-US" dirty="0" smtClean="0"/>
              <a:t> offer the potential to store Level 0 data and analyze Level 1 and Level 3 data within the same DBMS</a:t>
            </a:r>
          </a:p>
          <a:p>
            <a:pPr lvl="1">
              <a:buFont typeface="Lucida Grande"/>
              <a:buChar char="-"/>
            </a:pPr>
            <a:r>
              <a:rPr lang="en-US" dirty="0" smtClean="0"/>
              <a:t>All vendors (IBM, Microsoft, Oracle) have rolled out </a:t>
            </a:r>
            <a:r>
              <a:rPr lang="en-US" b="1" dirty="0" err="1" smtClean="0"/>
              <a:t>BigData</a:t>
            </a:r>
            <a:r>
              <a:rPr lang="en-US" b="1" dirty="0" smtClean="0"/>
              <a:t> connectors</a:t>
            </a:r>
            <a:endParaRPr lang="en-US" dirty="0" smtClean="0"/>
          </a:p>
          <a:p>
            <a:r>
              <a:rPr lang="en-US" dirty="0" smtClean="0"/>
              <a:t>Databases have morphed into </a:t>
            </a:r>
            <a:r>
              <a:rPr lang="en-US" b="1" dirty="0" smtClean="0"/>
              <a:t>data hubs</a:t>
            </a:r>
            <a:r>
              <a:rPr lang="en-US" dirty="0" smtClean="0"/>
              <a:t>.</a:t>
            </a:r>
          </a:p>
          <a:p>
            <a:r>
              <a:rPr lang="en-US" dirty="0"/>
              <a:t>We are working hard to get HDF5 </a:t>
            </a:r>
            <a:r>
              <a:rPr lang="en-US" dirty="0" smtClean="0"/>
              <a:t>connected!</a:t>
            </a:r>
          </a:p>
        </p:txBody>
      </p:sp>
      <p:sp>
        <p:nvSpPr>
          <p:cNvPr id="2" name="Date Placeholder 1"/>
          <p:cNvSpPr>
            <a:spLocks noGrp="1"/>
          </p:cNvSpPr>
          <p:nvPr>
            <p:ph type="dt" sz="half" idx="10"/>
          </p:nvPr>
        </p:nvSpPr>
        <p:spPr/>
        <p:txBody>
          <a:bodyPr/>
          <a:lstStyle/>
          <a:p>
            <a:pPr>
              <a:defRPr/>
            </a:pPr>
            <a:r>
              <a:rPr lang="en-US" smtClean="0"/>
              <a:t>May 30-31, 2012</a:t>
            </a:r>
            <a:endParaRPr lang="en-US" dirty="0"/>
          </a:p>
        </p:txBody>
      </p:sp>
      <p:sp>
        <p:nvSpPr>
          <p:cNvPr id="3" name="Footer Placeholder 2"/>
          <p:cNvSpPr>
            <a:spLocks noGrp="1"/>
          </p:cNvSpPr>
          <p:nvPr>
            <p:ph type="ftr" sz="quarter" idx="11"/>
          </p:nvPr>
        </p:nvSpPr>
        <p:spPr/>
        <p:txBody>
          <a:bodyPr/>
          <a:lstStyle/>
          <a:p>
            <a:pPr>
              <a:defRPr/>
            </a:pPr>
            <a:r>
              <a:rPr lang="en-US" smtClean="0"/>
              <a:t>HDF5 Workshop at PSI</a:t>
            </a:r>
            <a:endParaRPr lang="en-US"/>
          </a:p>
        </p:txBody>
      </p:sp>
      <p:sp>
        <p:nvSpPr>
          <p:cNvPr id="4" name="Slide Number Placeholder 3"/>
          <p:cNvSpPr>
            <a:spLocks noGrp="1"/>
          </p:cNvSpPr>
          <p:nvPr>
            <p:ph type="sldNum" sz="quarter" idx="12"/>
          </p:nvPr>
        </p:nvSpPr>
        <p:spPr/>
        <p:txBody>
          <a:bodyPr/>
          <a:lstStyle/>
          <a:p>
            <a:fld id="{854FA78B-0BBB-47B9-88DA-E5C0BFDE8D2A}" type="slidenum">
              <a:rPr lang="en-US" smtClean="0"/>
              <a:pPr/>
              <a:t>33</a:t>
            </a:fld>
            <a:endParaRPr lang="en-US"/>
          </a:p>
        </p:txBody>
      </p:sp>
    </p:spTree>
    <p:extLst>
      <p:ext uri="{BB962C8B-B14F-4D97-AF65-F5344CB8AC3E}">
        <p14:creationId xmlns:p14="http://schemas.microsoft.com/office/powerpoint/2010/main" val="71269941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Other directions of interest</a:t>
            </a:r>
            <a:endParaRPr lang="en-US" dirty="0"/>
          </a:p>
        </p:txBody>
      </p:sp>
      <p:sp>
        <p:nvSpPr>
          <p:cNvPr id="6" name="Content Placeholder 5"/>
          <p:cNvSpPr>
            <a:spLocks noGrp="1"/>
          </p:cNvSpPr>
          <p:nvPr>
            <p:ph idx="1"/>
          </p:nvPr>
        </p:nvSpPr>
        <p:spPr/>
        <p:txBody>
          <a:bodyPr/>
          <a:lstStyle/>
          <a:p>
            <a:r>
              <a:rPr lang="en-US" dirty="0"/>
              <a:t>PSH5X - A Windows PowerShell Module for HDF5</a:t>
            </a:r>
          </a:p>
          <a:p>
            <a:pPr marL="0" indent="0">
              <a:buNone/>
            </a:pPr>
            <a:r>
              <a:rPr lang="en-US" dirty="0" smtClean="0">
                <a:hlinkClick r:id="rId2"/>
              </a:rPr>
              <a:t>http</a:t>
            </a:r>
            <a:r>
              <a:rPr lang="en-US" dirty="0">
                <a:hlinkClick r:id="rId2"/>
              </a:rPr>
              <a:t>://www.hdfgroup.org/projects/PSH5X</a:t>
            </a:r>
            <a:r>
              <a:rPr lang="en-US" dirty="0" smtClean="0">
                <a:hlinkClick r:id="rId2"/>
              </a:rPr>
              <a:t>/</a:t>
            </a:r>
            <a:r>
              <a:rPr lang="en-US" dirty="0" smtClean="0"/>
              <a:t> </a:t>
            </a:r>
            <a:endParaRPr lang="en-US" dirty="0"/>
          </a:p>
          <a:p>
            <a:r>
              <a:rPr lang="en-US" dirty="0" smtClean="0"/>
              <a:t>New HDF5 XML schema</a:t>
            </a:r>
          </a:p>
          <a:p>
            <a:pPr marL="0" indent="0">
              <a:buNone/>
            </a:pPr>
            <a:r>
              <a:rPr lang="en-US" dirty="0">
                <a:hlinkClick r:id="rId3"/>
              </a:rPr>
              <a:t>http://www.hdfgroup.org/HDF5/XML/schema/2011/11/</a:t>
            </a:r>
            <a:r>
              <a:rPr lang="en-US" dirty="0" smtClean="0">
                <a:hlinkClick r:id="rId3"/>
              </a:rPr>
              <a:t>11</a:t>
            </a:r>
            <a:r>
              <a:rPr lang="en-US" dirty="0" smtClean="0"/>
              <a:t> </a:t>
            </a:r>
          </a:p>
          <a:p>
            <a:endParaRPr lang="en-US" sz="2400" dirty="0" smtClean="0"/>
          </a:p>
        </p:txBody>
      </p:sp>
      <p:sp>
        <p:nvSpPr>
          <p:cNvPr id="2" name="Date Placeholder 1"/>
          <p:cNvSpPr>
            <a:spLocks noGrp="1"/>
          </p:cNvSpPr>
          <p:nvPr>
            <p:ph type="dt" sz="half" idx="10"/>
          </p:nvPr>
        </p:nvSpPr>
        <p:spPr/>
        <p:txBody>
          <a:bodyPr/>
          <a:lstStyle/>
          <a:p>
            <a:pPr>
              <a:defRPr/>
            </a:pPr>
            <a:r>
              <a:rPr lang="en-US" smtClean="0"/>
              <a:t>May 30-31, 2012</a:t>
            </a:r>
            <a:endParaRPr lang="en-US" dirty="0"/>
          </a:p>
        </p:txBody>
      </p:sp>
      <p:sp>
        <p:nvSpPr>
          <p:cNvPr id="3" name="Footer Placeholder 2"/>
          <p:cNvSpPr>
            <a:spLocks noGrp="1"/>
          </p:cNvSpPr>
          <p:nvPr>
            <p:ph type="ftr" sz="quarter" idx="11"/>
          </p:nvPr>
        </p:nvSpPr>
        <p:spPr/>
        <p:txBody>
          <a:bodyPr/>
          <a:lstStyle/>
          <a:p>
            <a:pPr>
              <a:defRPr/>
            </a:pPr>
            <a:r>
              <a:rPr lang="en-US" smtClean="0"/>
              <a:t>HDF5 Workshop at PSI</a:t>
            </a:r>
            <a:endParaRPr lang="en-US"/>
          </a:p>
        </p:txBody>
      </p:sp>
      <p:sp>
        <p:nvSpPr>
          <p:cNvPr id="4" name="Slide Number Placeholder 3"/>
          <p:cNvSpPr>
            <a:spLocks noGrp="1"/>
          </p:cNvSpPr>
          <p:nvPr>
            <p:ph type="sldNum" sz="quarter" idx="12"/>
          </p:nvPr>
        </p:nvSpPr>
        <p:spPr/>
        <p:txBody>
          <a:bodyPr/>
          <a:lstStyle/>
          <a:p>
            <a:fld id="{854FA78B-0BBB-47B9-88DA-E5C0BFDE8D2A}" type="slidenum">
              <a:rPr lang="en-US" smtClean="0"/>
              <a:pPr/>
              <a:t>34</a:t>
            </a:fld>
            <a:endParaRPr lang="en-US"/>
          </a:p>
        </p:txBody>
      </p:sp>
    </p:spTree>
    <p:extLst>
      <p:ext uri="{BB962C8B-B14F-4D97-AF65-F5344CB8AC3E}">
        <p14:creationId xmlns:p14="http://schemas.microsoft.com/office/powerpoint/2010/main" val="401259657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another schema?</a:t>
            </a:r>
            <a:endParaRPr lang="en-US" dirty="0"/>
          </a:p>
        </p:txBody>
      </p:sp>
      <p:sp>
        <p:nvSpPr>
          <p:cNvPr id="3" name="Content Placeholder 2"/>
          <p:cNvSpPr>
            <a:spLocks noGrp="1"/>
          </p:cNvSpPr>
          <p:nvPr>
            <p:ph idx="1"/>
          </p:nvPr>
        </p:nvSpPr>
        <p:spPr/>
        <p:txBody>
          <a:bodyPr/>
          <a:lstStyle/>
          <a:p>
            <a:r>
              <a:rPr lang="en-US" dirty="0" smtClean="0"/>
              <a:t>Address shortcomings</a:t>
            </a:r>
          </a:p>
          <a:p>
            <a:pPr lvl="1"/>
            <a:r>
              <a:rPr lang="en-US" dirty="0" smtClean="0"/>
              <a:t>Omissions</a:t>
            </a:r>
          </a:p>
          <a:p>
            <a:pPr lvl="1"/>
            <a:r>
              <a:rPr lang="en-US" dirty="0" smtClean="0"/>
              <a:t>Eliminate redundancies</a:t>
            </a:r>
          </a:p>
          <a:p>
            <a:pPr lvl="1"/>
            <a:r>
              <a:rPr lang="en-US" dirty="0" smtClean="0"/>
              <a:t>De-normalized group structure representation</a:t>
            </a:r>
          </a:p>
          <a:p>
            <a:pPr lvl="1"/>
            <a:r>
              <a:rPr lang="en-US" dirty="0" smtClean="0"/>
              <a:t>Dataset and attribute value serialization</a:t>
            </a:r>
          </a:p>
          <a:p>
            <a:pPr lvl="1"/>
            <a:r>
              <a:rPr lang="en-US" dirty="0" smtClean="0"/>
              <a:t>Simplify tools</a:t>
            </a:r>
          </a:p>
          <a:p>
            <a:r>
              <a:rPr lang="en-US" dirty="0" smtClean="0"/>
              <a:t>Reflect simplicity of the HDF5 data model</a:t>
            </a:r>
          </a:p>
          <a:p>
            <a:r>
              <a:rPr lang="en-US" dirty="0" smtClean="0"/>
              <a:t>High-fidelity representation</a:t>
            </a:r>
          </a:p>
          <a:p>
            <a:r>
              <a:rPr lang="en-US" dirty="0" smtClean="0"/>
              <a:t>Be neutral with respect to application domains</a:t>
            </a:r>
          </a:p>
          <a:p>
            <a:r>
              <a:rPr lang="en-US" dirty="0" smtClean="0"/>
              <a:t>Future proofing</a:t>
            </a:r>
            <a:endParaRPr lang="en-US" dirty="0"/>
          </a:p>
        </p:txBody>
      </p:sp>
      <p:sp>
        <p:nvSpPr>
          <p:cNvPr id="4" name="Date Placeholder 3"/>
          <p:cNvSpPr>
            <a:spLocks noGrp="1"/>
          </p:cNvSpPr>
          <p:nvPr>
            <p:ph type="dt" sz="half" idx="10"/>
          </p:nvPr>
        </p:nvSpPr>
        <p:spPr/>
        <p:txBody>
          <a:bodyPr/>
          <a:lstStyle/>
          <a:p>
            <a:pPr>
              <a:defRPr/>
            </a:pPr>
            <a:r>
              <a:rPr lang="en-US" smtClean="0"/>
              <a:t>May 30-31, 2012</a:t>
            </a:r>
            <a:endParaRPr lang="en-US" dirty="0"/>
          </a:p>
        </p:txBody>
      </p:sp>
      <p:sp>
        <p:nvSpPr>
          <p:cNvPr id="5" name="Footer Placeholder 4"/>
          <p:cNvSpPr>
            <a:spLocks noGrp="1"/>
          </p:cNvSpPr>
          <p:nvPr>
            <p:ph type="ftr" sz="quarter" idx="11"/>
          </p:nvPr>
        </p:nvSpPr>
        <p:spPr/>
        <p:txBody>
          <a:bodyPr/>
          <a:lstStyle/>
          <a:p>
            <a:pPr>
              <a:defRPr/>
            </a:pPr>
            <a:r>
              <a:rPr lang="en-US" smtClean="0"/>
              <a:t>HDF5 Workshop at PSI</a:t>
            </a:r>
            <a:endParaRPr lang="en-US"/>
          </a:p>
        </p:txBody>
      </p:sp>
      <p:sp>
        <p:nvSpPr>
          <p:cNvPr id="6" name="Slide Number Placeholder 5"/>
          <p:cNvSpPr>
            <a:spLocks noGrp="1"/>
          </p:cNvSpPr>
          <p:nvPr>
            <p:ph type="sldNum" sz="quarter" idx="12"/>
          </p:nvPr>
        </p:nvSpPr>
        <p:spPr/>
        <p:txBody>
          <a:bodyPr/>
          <a:lstStyle/>
          <a:p>
            <a:fld id="{A5E891D3-C79B-467C-9AA4-487CCCDFB73C}" type="slidenum">
              <a:rPr lang="en-US" smtClean="0"/>
              <a:pPr/>
              <a:t>35</a:t>
            </a:fld>
            <a:endParaRPr lang="en-US"/>
          </a:p>
        </p:txBody>
      </p:sp>
    </p:spTree>
    <p:extLst>
      <p:ext uri="{BB962C8B-B14F-4D97-AF65-F5344CB8AC3E}">
        <p14:creationId xmlns:p14="http://schemas.microsoft.com/office/powerpoint/2010/main" val="181960032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High-Level Structure</a:t>
            </a:r>
            <a:endParaRPr lang="en-US" dirty="0"/>
          </a:p>
        </p:txBody>
      </p:sp>
      <p:sp>
        <p:nvSpPr>
          <p:cNvPr id="4" name="Date Placeholder 3"/>
          <p:cNvSpPr>
            <a:spLocks noGrp="1"/>
          </p:cNvSpPr>
          <p:nvPr>
            <p:ph type="dt" sz="half" idx="10"/>
          </p:nvPr>
        </p:nvSpPr>
        <p:spPr/>
        <p:txBody>
          <a:bodyPr/>
          <a:lstStyle/>
          <a:p>
            <a:pPr>
              <a:defRPr/>
            </a:pPr>
            <a:r>
              <a:rPr lang="en-US" smtClean="0"/>
              <a:t>May 30-31, 2012</a:t>
            </a:r>
            <a:endParaRPr lang="en-US" dirty="0"/>
          </a:p>
        </p:txBody>
      </p:sp>
      <p:sp>
        <p:nvSpPr>
          <p:cNvPr id="5" name="Footer Placeholder 4"/>
          <p:cNvSpPr>
            <a:spLocks noGrp="1"/>
          </p:cNvSpPr>
          <p:nvPr>
            <p:ph type="ftr" sz="quarter" idx="11"/>
          </p:nvPr>
        </p:nvSpPr>
        <p:spPr/>
        <p:txBody>
          <a:bodyPr/>
          <a:lstStyle/>
          <a:p>
            <a:pPr>
              <a:defRPr/>
            </a:pPr>
            <a:r>
              <a:rPr lang="en-US" smtClean="0"/>
              <a:t>HDF5 Workshop at PSI</a:t>
            </a:r>
            <a:endParaRPr lang="en-US"/>
          </a:p>
        </p:txBody>
      </p:sp>
      <p:sp>
        <p:nvSpPr>
          <p:cNvPr id="6" name="Slide Number Placeholder 5"/>
          <p:cNvSpPr>
            <a:spLocks noGrp="1"/>
          </p:cNvSpPr>
          <p:nvPr>
            <p:ph type="sldNum" sz="quarter" idx="12"/>
          </p:nvPr>
        </p:nvSpPr>
        <p:spPr/>
        <p:txBody>
          <a:bodyPr/>
          <a:lstStyle/>
          <a:p>
            <a:fld id="{A5E891D3-C79B-467C-9AA4-487CCCDFB73C}" type="slidenum">
              <a:rPr lang="en-US" smtClean="0"/>
              <a:pPr/>
              <a:t>36</a:t>
            </a:fld>
            <a:endParaRPr lang="en-US"/>
          </a:p>
        </p:txBody>
      </p:sp>
      <p:sp>
        <p:nvSpPr>
          <p:cNvPr id="8" name="TextBox 7"/>
          <p:cNvSpPr txBox="1"/>
          <p:nvPr/>
        </p:nvSpPr>
        <p:spPr>
          <a:xfrm>
            <a:off x="228600" y="1143000"/>
            <a:ext cx="8686800" cy="5355312"/>
          </a:xfrm>
          <a:prstGeom prst="rect">
            <a:avLst/>
          </a:prstGeom>
          <a:solidFill>
            <a:schemeClr val="accent3">
              <a:lumMod val="85000"/>
            </a:schemeClr>
          </a:solidFill>
          <a:ln>
            <a:solidFill>
              <a:schemeClr val="accent3">
                <a:lumMod val="95000"/>
              </a:schemeClr>
            </a:solidFill>
          </a:ln>
        </p:spPr>
        <p:txBody>
          <a:bodyPr wrap="square" rtlCol="0">
            <a:spAutoFit/>
          </a:bodyPr>
          <a:lstStyle/>
          <a:p>
            <a:r>
              <a:rPr lang="en-US" sz="1800" dirty="0" smtClean="0">
                <a:latin typeface="Consolas" pitchFamily="49" charset="0"/>
                <a:cs typeface="Consolas" pitchFamily="49" charset="0"/>
              </a:rPr>
              <a:t>&lt;domain </a:t>
            </a:r>
            <a:r>
              <a:rPr lang="en-US" sz="1800" dirty="0" err="1" smtClean="0">
                <a:latin typeface="Consolas" pitchFamily="49" charset="0"/>
                <a:cs typeface="Consolas" pitchFamily="49" charset="0"/>
              </a:rPr>
              <a:t>xmlns</a:t>
            </a:r>
            <a:r>
              <a:rPr lang="en-US" sz="1800" dirty="0" smtClean="0">
                <a:latin typeface="Consolas" pitchFamily="49" charset="0"/>
                <a:cs typeface="Consolas" pitchFamily="49" charset="0"/>
              </a:rPr>
              <a:t>=“http</a:t>
            </a:r>
            <a:r>
              <a:rPr lang="en-US" sz="1800" dirty="0">
                <a:latin typeface="Consolas" pitchFamily="49" charset="0"/>
                <a:cs typeface="Consolas" pitchFamily="49" charset="0"/>
              </a:rPr>
              <a:t>://</a:t>
            </a:r>
            <a:r>
              <a:rPr lang="en-US" sz="1800" dirty="0" smtClean="0">
                <a:latin typeface="Consolas" pitchFamily="49" charset="0"/>
                <a:cs typeface="Consolas" pitchFamily="49" charset="0"/>
              </a:rPr>
              <a:t>www.hdfgroup.org/HDF5/XML/schema/2011/11/11”</a:t>
            </a:r>
          </a:p>
          <a:p>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xmlns:xlink</a:t>
            </a:r>
            <a:r>
              <a:rPr lang="en-US" sz="1800" dirty="0" smtClean="0">
                <a:latin typeface="Consolas" pitchFamily="49" charset="0"/>
                <a:cs typeface="Consolas" pitchFamily="49" charset="0"/>
              </a:rPr>
              <a:t>=“</a:t>
            </a:r>
            <a:r>
              <a:rPr lang="en-US" sz="1800" dirty="0">
                <a:latin typeface="Consolas" pitchFamily="49" charset="0"/>
                <a:cs typeface="Consolas" pitchFamily="49" charset="0"/>
              </a:rPr>
              <a:t>http://</a:t>
            </a:r>
            <a:r>
              <a:rPr lang="en-US" sz="1800" dirty="0" smtClean="0">
                <a:latin typeface="Consolas" pitchFamily="49" charset="0"/>
                <a:cs typeface="Consolas" pitchFamily="49" charset="0"/>
              </a:rPr>
              <a:t>www.w3.org/1999/</a:t>
            </a:r>
            <a:r>
              <a:rPr lang="en-US" sz="1800" dirty="0" err="1" smtClean="0">
                <a:latin typeface="Consolas" pitchFamily="49" charset="0"/>
                <a:cs typeface="Consolas" pitchFamily="49" charset="0"/>
              </a:rPr>
              <a:t>xlink</a:t>
            </a:r>
            <a:r>
              <a:rPr lang="en-US" sz="1800" dirty="0" smtClean="0">
                <a:latin typeface="Consolas" pitchFamily="49" charset="0"/>
                <a:cs typeface="Consolas" pitchFamily="49" charset="0"/>
              </a:rPr>
              <a:t>”&gt;</a:t>
            </a:r>
          </a:p>
          <a:p>
            <a:endParaRPr lang="en-US" sz="1800" dirty="0" smtClean="0">
              <a:latin typeface="Consolas" pitchFamily="49" charset="0"/>
              <a:cs typeface="Consolas" pitchFamily="49" charset="0"/>
            </a:endParaRPr>
          </a:p>
          <a:p>
            <a:r>
              <a:rPr lang="en-US" sz="1800" dirty="0">
                <a:latin typeface="Consolas" pitchFamily="49" charset="0"/>
                <a:cs typeface="Consolas" pitchFamily="49" charset="0"/>
              </a:rPr>
              <a:t> </a:t>
            </a:r>
            <a:r>
              <a:rPr lang="en-US" sz="1800" dirty="0" smtClean="0">
                <a:latin typeface="Consolas" pitchFamily="49" charset="0"/>
                <a:cs typeface="Consolas" pitchFamily="49" charset="0"/>
              </a:rPr>
              <a:t>   &lt;!-- “Pointer” to the HDF5 root group --&gt;</a:t>
            </a:r>
          </a:p>
          <a:p>
            <a:r>
              <a:rPr lang="en-US" sz="1800" dirty="0" smtClean="0">
                <a:latin typeface="Consolas" pitchFamily="49" charset="0"/>
                <a:cs typeface="Consolas" pitchFamily="49" charset="0"/>
              </a:rPr>
              <a:t>    &lt;root </a:t>
            </a:r>
            <a:r>
              <a:rPr lang="en-US" sz="1800" dirty="0" err="1" smtClean="0">
                <a:latin typeface="Consolas" pitchFamily="49" charset="0"/>
                <a:cs typeface="Consolas" pitchFamily="49" charset="0"/>
              </a:rPr>
              <a:t>xlink:href</a:t>
            </a:r>
            <a:r>
              <a:rPr lang="en-US" sz="1800" dirty="0" smtClean="0">
                <a:latin typeface="Consolas" pitchFamily="49" charset="0"/>
                <a:cs typeface="Consolas" pitchFamily="49" charset="0"/>
              </a:rPr>
              <a:t>=“</a:t>
            </a:r>
            <a:r>
              <a:rPr lang="en-US" sz="1800" dirty="0">
                <a:latin typeface="Consolas" pitchFamily="49" charset="0"/>
                <a:cs typeface="Consolas" pitchFamily="49" charset="0"/>
              </a:rPr>
              <a:t>903d1d75-e617-4767-a3bf-0cb3ee509027</a:t>
            </a:r>
            <a:r>
              <a:rPr lang="en-US" sz="1800" dirty="0" smtClean="0">
                <a:latin typeface="Consolas" pitchFamily="49" charset="0"/>
                <a:cs typeface="Consolas" pitchFamily="49" charset="0"/>
              </a:rPr>
              <a:t>”/&gt;</a:t>
            </a:r>
          </a:p>
          <a:p>
            <a:endParaRPr lang="en-US" sz="1800" dirty="0" smtClean="0">
              <a:latin typeface="Consolas" pitchFamily="49" charset="0"/>
              <a:cs typeface="Consolas" pitchFamily="49" charset="0"/>
            </a:endParaRPr>
          </a:p>
          <a:p>
            <a:r>
              <a:rPr lang="en-US" sz="1800" dirty="0" smtClean="0">
                <a:latin typeface="Consolas" pitchFamily="49" charset="0"/>
                <a:cs typeface="Consolas" pitchFamily="49" charset="0"/>
              </a:rPr>
              <a:t>    </a:t>
            </a:r>
            <a:r>
              <a:rPr lang="en-US" sz="1800" dirty="0" smtClean="0">
                <a:solidFill>
                  <a:srgbClr val="FF0000"/>
                </a:solidFill>
                <a:latin typeface="Consolas" pitchFamily="49" charset="0"/>
                <a:cs typeface="Consolas" pitchFamily="49" charset="0"/>
              </a:rPr>
              <a:t>&lt;</a:t>
            </a:r>
            <a:r>
              <a:rPr lang="en-US" sz="1800" dirty="0" err="1" smtClean="0">
                <a:solidFill>
                  <a:srgbClr val="FF0000"/>
                </a:solidFill>
                <a:latin typeface="Consolas" pitchFamily="49" charset="0"/>
                <a:cs typeface="Consolas" pitchFamily="49" charset="0"/>
              </a:rPr>
              <a:t>linkbase</a:t>
            </a:r>
            <a:r>
              <a:rPr lang="en-US" sz="1800" dirty="0" smtClean="0">
                <a:solidFill>
                  <a:srgbClr val="FF0000"/>
                </a:solidFill>
                <a:latin typeface="Consolas" pitchFamily="49" charset="0"/>
                <a:cs typeface="Consolas" pitchFamily="49" charset="0"/>
              </a:rPr>
              <a:t>&gt;</a:t>
            </a:r>
          </a:p>
          <a:p>
            <a:r>
              <a:rPr lang="en-US" sz="1800" dirty="0" smtClean="0">
                <a:solidFill>
                  <a:srgbClr val="FF0000"/>
                </a:solidFill>
                <a:latin typeface="Consolas" pitchFamily="49" charset="0"/>
                <a:cs typeface="Consolas" pitchFamily="49" charset="0"/>
              </a:rPr>
              <a:t>        &lt;!–- Representations of HDF5 groups </a:t>
            </a:r>
            <a:r>
              <a:rPr lang="en-US" sz="1800" dirty="0" smtClean="0">
                <a:solidFill>
                  <a:srgbClr val="FF0000"/>
                </a:solidFill>
                <a:latin typeface="Consolas" pitchFamily="49" charset="0"/>
                <a:cs typeface="Consolas" pitchFamily="49" charset="0"/>
                <a:sym typeface="Wingdings" pitchFamily="2" charset="2"/>
              </a:rPr>
              <a:t>--&gt;</a:t>
            </a:r>
            <a:endParaRPr lang="en-US" sz="1800" dirty="0" smtClean="0">
              <a:solidFill>
                <a:srgbClr val="FF0000"/>
              </a:solidFill>
              <a:latin typeface="Consolas" pitchFamily="49" charset="0"/>
              <a:cs typeface="Consolas" pitchFamily="49" charset="0"/>
            </a:endParaRPr>
          </a:p>
          <a:p>
            <a:r>
              <a:rPr lang="en-US" sz="1800" dirty="0" smtClean="0">
                <a:solidFill>
                  <a:srgbClr val="FF0000"/>
                </a:solidFill>
                <a:latin typeface="Consolas" pitchFamily="49" charset="0"/>
                <a:cs typeface="Consolas" pitchFamily="49" charset="0"/>
              </a:rPr>
              <a:t>    &lt;/</a:t>
            </a:r>
            <a:r>
              <a:rPr lang="en-US" sz="1800" dirty="0" err="1" smtClean="0">
                <a:solidFill>
                  <a:srgbClr val="FF0000"/>
                </a:solidFill>
                <a:latin typeface="Consolas" pitchFamily="49" charset="0"/>
                <a:cs typeface="Consolas" pitchFamily="49" charset="0"/>
              </a:rPr>
              <a:t>linkbase</a:t>
            </a:r>
            <a:r>
              <a:rPr lang="en-US" sz="1800" dirty="0" smtClean="0">
                <a:solidFill>
                  <a:srgbClr val="FF0000"/>
                </a:solidFill>
                <a:latin typeface="Consolas" pitchFamily="49" charset="0"/>
                <a:cs typeface="Consolas" pitchFamily="49" charset="0"/>
              </a:rPr>
              <a:t>&gt;</a:t>
            </a:r>
          </a:p>
          <a:p>
            <a:endParaRPr lang="en-US" sz="1800" dirty="0" smtClean="0">
              <a:latin typeface="Consolas" pitchFamily="49" charset="0"/>
              <a:cs typeface="Consolas" pitchFamily="49" charset="0"/>
            </a:endParaRPr>
          </a:p>
          <a:p>
            <a:r>
              <a:rPr lang="en-US" sz="1800" dirty="0" smtClean="0">
                <a:latin typeface="Consolas" pitchFamily="49" charset="0"/>
                <a:cs typeface="Consolas" pitchFamily="49" charset="0"/>
              </a:rPr>
              <a:t>    </a:t>
            </a:r>
            <a:r>
              <a:rPr lang="en-US" sz="1800" dirty="0" smtClean="0">
                <a:solidFill>
                  <a:srgbClr val="00B050"/>
                </a:solidFill>
                <a:latin typeface="Consolas" pitchFamily="49" charset="0"/>
                <a:cs typeface="Consolas" pitchFamily="49" charset="0"/>
              </a:rPr>
              <a:t>&lt;database&gt;</a:t>
            </a:r>
          </a:p>
          <a:p>
            <a:r>
              <a:rPr lang="en-US" sz="1800" dirty="0" smtClean="0">
                <a:solidFill>
                  <a:srgbClr val="00B050"/>
                </a:solidFill>
                <a:latin typeface="Consolas" pitchFamily="49" charset="0"/>
                <a:cs typeface="Consolas" pitchFamily="49" charset="0"/>
              </a:rPr>
              <a:t>        &lt;!–- Representations of HDF5 datasets </a:t>
            </a:r>
            <a:r>
              <a:rPr lang="en-US" sz="1800" dirty="0" smtClean="0">
                <a:solidFill>
                  <a:srgbClr val="00B050"/>
                </a:solidFill>
                <a:latin typeface="Consolas" pitchFamily="49" charset="0"/>
                <a:cs typeface="Consolas" pitchFamily="49" charset="0"/>
                <a:sym typeface="Wingdings" pitchFamily="2" charset="2"/>
              </a:rPr>
              <a:t>--&gt;</a:t>
            </a:r>
            <a:endParaRPr lang="en-US" sz="1800" dirty="0" smtClean="0">
              <a:solidFill>
                <a:srgbClr val="00B050"/>
              </a:solidFill>
              <a:latin typeface="Consolas" pitchFamily="49" charset="0"/>
              <a:cs typeface="Consolas" pitchFamily="49" charset="0"/>
            </a:endParaRPr>
          </a:p>
          <a:p>
            <a:r>
              <a:rPr lang="en-US" sz="1800" dirty="0" smtClean="0">
                <a:solidFill>
                  <a:srgbClr val="00B050"/>
                </a:solidFill>
                <a:latin typeface="Consolas" pitchFamily="49" charset="0"/>
                <a:cs typeface="Consolas" pitchFamily="49" charset="0"/>
              </a:rPr>
              <a:t>    &lt;/database&gt;</a:t>
            </a:r>
          </a:p>
          <a:p>
            <a:endParaRPr lang="en-US" sz="1800" dirty="0" smtClean="0">
              <a:latin typeface="Consolas" pitchFamily="49" charset="0"/>
              <a:cs typeface="Consolas" pitchFamily="49" charset="0"/>
            </a:endParaRPr>
          </a:p>
          <a:p>
            <a:r>
              <a:rPr lang="en-US" sz="1800" dirty="0">
                <a:latin typeface="Consolas" pitchFamily="49" charset="0"/>
                <a:cs typeface="Consolas" pitchFamily="49" charset="0"/>
              </a:rPr>
              <a:t> </a:t>
            </a:r>
            <a:r>
              <a:rPr lang="en-US" sz="1800" dirty="0" smtClean="0">
                <a:latin typeface="Consolas" pitchFamily="49" charset="0"/>
                <a:cs typeface="Consolas" pitchFamily="49" charset="0"/>
              </a:rPr>
              <a:t>   </a:t>
            </a:r>
            <a:r>
              <a:rPr lang="en-US" sz="1800" dirty="0" smtClean="0">
                <a:solidFill>
                  <a:srgbClr val="00B0F0"/>
                </a:solidFill>
                <a:latin typeface="Consolas" pitchFamily="49" charset="0"/>
                <a:cs typeface="Consolas" pitchFamily="49" charset="0"/>
              </a:rPr>
              <a:t>&lt;</a:t>
            </a:r>
            <a:r>
              <a:rPr lang="en-US" sz="1800" dirty="0" err="1" smtClean="0">
                <a:solidFill>
                  <a:srgbClr val="00B0F0"/>
                </a:solidFill>
                <a:latin typeface="Consolas" pitchFamily="49" charset="0"/>
                <a:cs typeface="Consolas" pitchFamily="49" charset="0"/>
              </a:rPr>
              <a:t>encodingbase</a:t>
            </a:r>
            <a:r>
              <a:rPr lang="en-US" sz="1800" dirty="0" smtClean="0">
                <a:solidFill>
                  <a:srgbClr val="00B0F0"/>
                </a:solidFill>
                <a:latin typeface="Consolas" pitchFamily="49" charset="0"/>
                <a:cs typeface="Consolas" pitchFamily="49" charset="0"/>
              </a:rPr>
              <a:t>&gt;</a:t>
            </a:r>
          </a:p>
          <a:p>
            <a:r>
              <a:rPr lang="en-US" sz="1800" dirty="0" smtClean="0">
                <a:solidFill>
                  <a:srgbClr val="00B0F0"/>
                </a:solidFill>
                <a:latin typeface="Consolas" pitchFamily="49" charset="0"/>
                <a:cs typeface="Consolas" pitchFamily="49" charset="0"/>
              </a:rPr>
              <a:t>        &lt;!-- Collection of representations of HDF5 </a:t>
            </a:r>
            <a:r>
              <a:rPr lang="en-US" sz="1800" dirty="0" err="1" smtClean="0">
                <a:solidFill>
                  <a:srgbClr val="00B0F0"/>
                </a:solidFill>
                <a:latin typeface="Consolas" pitchFamily="49" charset="0"/>
                <a:cs typeface="Consolas" pitchFamily="49" charset="0"/>
              </a:rPr>
              <a:t>datatypes</a:t>
            </a:r>
            <a:r>
              <a:rPr lang="en-US" sz="1800" dirty="0" smtClean="0">
                <a:solidFill>
                  <a:srgbClr val="00B0F0"/>
                </a:solidFill>
                <a:latin typeface="Consolas" pitchFamily="49" charset="0"/>
                <a:cs typeface="Consolas" pitchFamily="49" charset="0"/>
              </a:rPr>
              <a:t> </a:t>
            </a:r>
            <a:r>
              <a:rPr lang="en-US" sz="1800" dirty="0" smtClean="0">
                <a:solidFill>
                  <a:srgbClr val="00B0F0"/>
                </a:solidFill>
                <a:latin typeface="Consolas" pitchFamily="49" charset="0"/>
                <a:cs typeface="Consolas" pitchFamily="49" charset="0"/>
                <a:sym typeface="Wingdings" pitchFamily="2" charset="2"/>
              </a:rPr>
              <a:t>--&gt;</a:t>
            </a:r>
            <a:endParaRPr lang="en-US" sz="1800" dirty="0" smtClean="0">
              <a:solidFill>
                <a:srgbClr val="00B0F0"/>
              </a:solidFill>
              <a:latin typeface="Consolas" pitchFamily="49" charset="0"/>
              <a:cs typeface="Consolas" pitchFamily="49" charset="0"/>
            </a:endParaRPr>
          </a:p>
          <a:p>
            <a:r>
              <a:rPr lang="en-US" sz="1800" dirty="0">
                <a:solidFill>
                  <a:srgbClr val="00B0F0"/>
                </a:solidFill>
                <a:latin typeface="Consolas" pitchFamily="49" charset="0"/>
                <a:cs typeface="Consolas" pitchFamily="49" charset="0"/>
              </a:rPr>
              <a:t> </a:t>
            </a:r>
            <a:r>
              <a:rPr lang="en-US" sz="1800" dirty="0" smtClean="0">
                <a:solidFill>
                  <a:srgbClr val="00B0F0"/>
                </a:solidFill>
                <a:latin typeface="Consolas" pitchFamily="49" charset="0"/>
                <a:cs typeface="Consolas" pitchFamily="49" charset="0"/>
              </a:rPr>
              <a:t>   &lt;/</a:t>
            </a:r>
            <a:r>
              <a:rPr lang="en-US" sz="1800" dirty="0" err="1" smtClean="0">
                <a:solidFill>
                  <a:srgbClr val="00B0F0"/>
                </a:solidFill>
                <a:latin typeface="Consolas" pitchFamily="49" charset="0"/>
                <a:cs typeface="Consolas" pitchFamily="49" charset="0"/>
              </a:rPr>
              <a:t>encodingbase</a:t>
            </a:r>
            <a:r>
              <a:rPr lang="en-US" sz="1800" dirty="0" smtClean="0">
                <a:solidFill>
                  <a:srgbClr val="00B0F0"/>
                </a:solidFill>
                <a:latin typeface="Consolas" pitchFamily="49" charset="0"/>
                <a:cs typeface="Consolas" pitchFamily="49" charset="0"/>
              </a:rPr>
              <a:t>&gt;</a:t>
            </a:r>
          </a:p>
          <a:p>
            <a:endParaRPr lang="en-US" sz="1800" dirty="0" smtClean="0">
              <a:latin typeface="Consolas" pitchFamily="49" charset="0"/>
              <a:cs typeface="Consolas" pitchFamily="49" charset="0"/>
            </a:endParaRPr>
          </a:p>
          <a:p>
            <a:r>
              <a:rPr lang="en-US" sz="1800" dirty="0" smtClean="0">
                <a:latin typeface="Consolas" pitchFamily="49" charset="0"/>
                <a:cs typeface="Consolas" pitchFamily="49" charset="0"/>
              </a:rPr>
              <a:t>&lt;/domain&gt;</a:t>
            </a:r>
            <a:endParaRPr lang="en-US" sz="1800" dirty="0">
              <a:latin typeface="Consolas" pitchFamily="49" charset="0"/>
              <a:cs typeface="Consolas" pitchFamily="49" charset="0"/>
            </a:endParaRPr>
          </a:p>
        </p:txBody>
      </p:sp>
    </p:spTree>
    <p:extLst>
      <p:ext uri="{BB962C8B-B14F-4D97-AF65-F5344CB8AC3E}">
        <p14:creationId xmlns:p14="http://schemas.microsoft.com/office/powerpoint/2010/main" val="382145437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HDF5 Update</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May 30-31, 2012</a:t>
            </a:r>
            <a:endParaRPr lang="en-US"/>
          </a:p>
        </p:txBody>
      </p:sp>
      <p:sp>
        <p:nvSpPr>
          <p:cNvPr id="5" name="Footer Placeholder 4"/>
          <p:cNvSpPr>
            <a:spLocks noGrp="1"/>
          </p:cNvSpPr>
          <p:nvPr>
            <p:ph type="ftr" sz="quarter" idx="11"/>
          </p:nvPr>
        </p:nvSpPr>
        <p:spPr/>
        <p:txBody>
          <a:bodyPr/>
          <a:lstStyle/>
          <a:p>
            <a:pPr>
              <a:defRPr/>
            </a:pPr>
            <a:r>
              <a:rPr lang="en-US" smtClean="0"/>
              <a:t>HDF5 Workshop at PSI</a:t>
            </a:r>
            <a:endParaRPr lang="en-US"/>
          </a:p>
        </p:txBody>
      </p:sp>
      <p:sp>
        <p:nvSpPr>
          <p:cNvPr id="6" name="Slide Number Placeholder 5"/>
          <p:cNvSpPr>
            <a:spLocks noGrp="1"/>
          </p:cNvSpPr>
          <p:nvPr>
            <p:ph type="sldNum" sz="quarter" idx="12"/>
          </p:nvPr>
        </p:nvSpPr>
        <p:spPr/>
        <p:txBody>
          <a:bodyPr/>
          <a:lstStyle/>
          <a:p>
            <a:pPr>
              <a:defRPr/>
            </a:pPr>
            <a:fld id="{28FADFF9-2F2D-4D20-86DB-AD3DC4206D9A}" type="slidenum">
              <a:rPr lang="en-US" smtClean="0"/>
              <a:pPr>
                <a:defRPr/>
              </a:pPr>
              <a:t>37</a:t>
            </a:fld>
            <a:endParaRPr lang="en-US"/>
          </a:p>
        </p:txBody>
      </p:sp>
    </p:spTree>
    <p:extLst>
      <p:ext uri="{BB962C8B-B14F-4D97-AF65-F5344CB8AC3E}">
        <p14:creationId xmlns:p14="http://schemas.microsoft.com/office/powerpoint/2010/main" val="544897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HDF5 status</a:t>
            </a:r>
            <a:endParaRPr lang="en-US" dirty="0"/>
          </a:p>
        </p:txBody>
      </p:sp>
      <p:sp>
        <p:nvSpPr>
          <p:cNvPr id="3" name="Content Placeholder 2"/>
          <p:cNvSpPr>
            <a:spLocks noGrp="1"/>
          </p:cNvSpPr>
          <p:nvPr>
            <p:ph idx="1"/>
          </p:nvPr>
        </p:nvSpPr>
        <p:spPr/>
        <p:txBody>
          <a:bodyPr>
            <a:normAutofit/>
          </a:bodyPr>
          <a:lstStyle/>
          <a:p>
            <a:r>
              <a:rPr lang="en-US" dirty="0" smtClean="0"/>
              <a:t>Dropped support  for HDF5 1.6.* in November 2009</a:t>
            </a:r>
          </a:p>
          <a:p>
            <a:pPr lvl="1"/>
            <a:r>
              <a:rPr lang="en-US" dirty="0" smtClean="0"/>
              <a:t>Last release HDF5 1.6.10</a:t>
            </a:r>
          </a:p>
          <a:p>
            <a:r>
              <a:rPr lang="en-US" dirty="0" smtClean="0"/>
              <a:t>HDF5 1.8.9 released on May 15, 2012</a:t>
            </a:r>
          </a:p>
          <a:p>
            <a:r>
              <a:rPr lang="en-US" dirty="0" smtClean="0"/>
              <a:t>Maintenance releases are every 6 month</a:t>
            </a:r>
          </a:p>
          <a:p>
            <a:pPr lvl="1"/>
            <a:r>
              <a:rPr lang="en-US" dirty="0" smtClean="0"/>
              <a:t>November and May</a:t>
            </a:r>
          </a:p>
          <a:p>
            <a:pPr lvl="1"/>
            <a:r>
              <a:rPr lang="en-US" dirty="0" smtClean="0"/>
              <a:t>Bug fixes, new features that do not require file format change</a:t>
            </a:r>
          </a:p>
          <a:p>
            <a:r>
              <a:rPr lang="en-US" dirty="0" smtClean="0"/>
              <a:t>Major new release in works 1.10.0</a:t>
            </a:r>
          </a:p>
          <a:p>
            <a:pPr lvl="1"/>
            <a:endParaRPr lang="en-US" dirty="0" smtClean="0"/>
          </a:p>
        </p:txBody>
      </p:sp>
      <p:sp>
        <p:nvSpPr>
          <p:cNvPr id="4" name="Date Placeholder 3"/>
          <p:cNvSpPr>
            <a:spLocks noGrp="1"/>
          </p:cNvSpPr>
          <p:nvPr>
            <p:ph type="dt" sz="half" idx="10"/>
          </p:nvPr>
        </p:nvSpPr>
        <p:spPr/>
        <p:txBody>
          <a:bodyPr/>
          <a:lstStyle/>
          <a:p>
            <a:pPr>
              <a:defRPr/>
            </a:pPr>
            <a:r>
              <a:rPr lang="en-US" smtClean="0"/>
              <a:t>May 30-31, 2012</a:t>
            </a:r>
            <a:endParaRPr lang="en-US" dirty="0"/>
          </a:p>
        </p:txBody>
      </p:sp>
      <p:sp>
        <p:nvSpPr>
          <p:cNvPr id="5" name="Footer Placeholder 4"/>
          <p:cNvSpPr>
            <a:spLocks noGrp="1"/>
          </p:cNvSpPr>
          <p:nvPr>
            <p:ph type="ftr" sz="quarter" idx="11"/>
          </p:nvPr>
        </p:nvSpPr>
        <p:spPr/>
        <p:txBody>
          <a:bodyPr/>
          <a:lstStyle/>
          <a:p>
            <a:pPr>
              <a:defRPr/>
            </a:pPr>
            <a:r>
              <a:rPr lang="en-US" smtClean="0"/>
              <a:t>HDF5 Workshop at PSI</a:t>
            </a:r>
            <a:endParaRPr lang="en-US"/>
          </a:p>
        </p:txBody>
      </p:sp>
      <p:sp>
        <p:nvSpPr>
          <p:cNvPr id="6" name="Slide Number Placeholder 5"/>
          <p:cNvSpPr>
            <a:spLocks noGrp="1"/>
          </p:cNvSpPr>
          <p:nvPr>
            <p:ph type="sldNum" sz="quarter" idx="12"/>
          </p:nvPr>
        </p:nvSpPr>
        <p:spPr/>
        <p:txBody>
          <a:bodyPr/>
          <a:lstStyle/>
          <a:p>
            <a:pPr>
              <a:defRPr/>
            </a:pPr>
            <a:fld id="{CCED4385-CCCA-4BBF-AB19-415EBC87934F}" type="slidenum">
              <a:rPr lang="en-US" smtClean="0"/>
              <a:pPr>
                <a:defRPr/>
              </a:pPr>
              <a:t>38</a:t>
            </a:fld>
            <a:endParaRPr lang="en-US" dirty="0"/>
          </a:p>
        </p:txBody>
      </p:sp>
    </p:spTree>
    <p:extLst>
      <p:ext uri="{BB962C8B-B14F-4D97-AF65-F5344CB8AC3E}">
        <p14:creationId xmlns:p14="http://schemas.microsoft.com/office/powerpoint/2010/main" val="2745418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Recent releases highlights</a:t>
            </a:r>
            <a:endParaRPr lang="en-US" dirty="0"/>
          </a:p>
        </p:txBody>
      </p:sp>
      <p:sp>
        <p:nvSpPr>
          <p:cNvPr id="3" name="Content Placeholder 2"/>
          <p:cNvSpPr>
            <a:spLocks noGrp="1"/>
          </p:cNvSpPr>
          <p:nvPr>
            <p:ph idx="1"/>
          </p:nvPr>
        </p:nvSpPr>
        <p:spPr/>
        <p:txBody>
          <a:bodyPr>
            <a:normAutofit/>
          </a:bodyPr>
          <a:lstStyle/>
          <a:p>
            <a:pPr lvl="1"/>
            <a:r>
              <a:rPr lang="en-US" dirty="0" smtClean="0"/>
              <a:t>Allow dimension size to be 0 (no data can be written)</a:t>
            </a:r>
          </a:p>
          <a:p>
            <a:pPr lvl="1"/>
            <a:r>
              <a:rPr lang="en-US" dirty="0" smtClean="0"/>
              <a:t>Improved performance by allowing caching files open through external links</a:t>
            </a:r>
          </a:p>
          <a:p>
            <a:pPr lvl="1"/>
            <a:r>
              <a:rPr lang="en-US" dirty="0"/>
              <a:t>Added support for Fortran </a:t>
            </a:r>
            <a:r>
              <a:rPr lang="en-US" dirty="0" smtClean="0"/>
              <a:t>2003</a:t>
            </a:r>
          </a:p>
          <a:p>
            <a:pPr lvl="1"/>
            <a:r>
              <a:rPr lang="en-US" dirty="0"/>
              <a:t>Create and read  in-memory HDF5 files without requiring  I/O operations </a:t>
            </a:r>
            <a:endParaRPr lang="en-US" dirty="0" smtClean="0"/>
          </a:p>
          <a:p>
            <a:pPr lvl="1"/>
            <a:r>
              <a:rPr lang="en-US" dirty="0" smtClean="0"/>
              <a:t>Many improvements to tools: h5diff, h5dump, h5repack</a:t>
            </a:r>
            <a:endParaRPr lang="en-US" dirty="0"/>
          </a:p>
          <a:p>
            <a:pPr lvl="1"/>
            <a:endParaRPr lang="en-US" dirty="0" smtClean="0"/>
          </a:p>
        </p:txBody>
      </p:sp>
      <p:sp>
        <p:nvSpPr>
          <p:cNvPr id="4" name="Date Placeholder 3"/>
          <p:cNvSpPr>
            <a:spLocks noGrp="1"/>
          </p:cNvSpPr>
          <p:nvPr>
            <p:ph type="dt" sz="half" idx="10"/>
          </p:nvPr>
        </p:nvSpPr>
        <p:spPr/>
        <p:txBody>
          <a:bodyPr/>
          <a:lstStyle/>
          <a:p>
            <a:pPr>
              <a:defRPr/>
            </a:pPr>
            <a:r>
              <a:rPr lang="en-US" smtClean="0"/>
              <a:t>May 30-31, 2012</a:t>
            </a:r>
            <a:endParaRPr lang="en-US" dirty="0"/>
          </a:p>
        </p:txBody>
      </p:sp>
      <p:sp>
        <p:nvSpPr>
          <p:cNvPr id="5" name="Footer Placeholder 4"/>
          <p:cNvSpPr>
            <a:spLocks noGrp="1"/>
          </p:cNvSpPr>
          <p:nvPr>
            <p:ph type="ftr" sz="quarter" idx="11"/>
          </p:nvPr>
        </p:nvSpPr>
        <p:spPr/>
        <p:txBody>
          <a:bodyPr/>
          <a:lstStyle/>
          <a:p>
            <a:pPr>
              <a:defRPr/>
            </a:pPr>
            <a:r>
              <a:rPr lang="en-US" smtClean="0"/>
              <a:t>HDF5 Workshop at PSI</a:t>
            </a:r>
            <a:endParaRPr lang="en-US"/>
          </a:p>
        </p:txBody>
      </p:sp>
      <p:sp>
        <p:nvSpPr>
          <p:cNvPr id="6" name="Slide Number Placeholder 5"/>
          <p:cNvSpPr>
            <a:spLocks noGrp="1"/>
          </p:cNvSpPr>
          <p:nvPr>
            <p:ph type="sldNum" sz="quarter" idx="12"/>
          </p:nvPr>
        </p:nvSpPr>
        <p:spPr/>
        <p:txBody>
          <a:bodyPr/>
          <a:lstStyle/>
          <a:p>
            <a:pPr>
              <a:defRPr/>
            </a:pPr>
            <a:fld id="{CCED4385-CCCA-4BBF-AB19-415EBC87934F}" type="slidenum">
              <a:rPr lang="en-US" smtClean="0"/>
              <a:pPr>
                <a:defRPr/>
              </a:pPr>
              <a:t>39</a:t>
            </a:fld>
            <a:endParaRPr lang="en-US" dirty="0"/>
          </a:p>
        </p:txBody>
      </p:sp>
    </p:spTree>
    <p:extLst>
      <p:ext uri="{BB962C8B-B14F-4D97-AF65-F5344CB8AC3E}">
        <p14:creationId xmlns:p14="http://schemas.microsoft.com/office/powerpoint/2010/main" val="2302346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title"/>
          </p:nvPr>
        </p:nvSpPr>
        <p:spPr/>
        <p:txBody>
          <a:bodyPr/>
          <a:lstStyle/>
          <a:p>
            <a:pPr algn="ctr" eaLnBrk="1" hangingPunct="1"/>
            <a:r>
              <a:rPr lang="en-US" dirty="0" smtClean="0"/>
              <a:t>Champaign, Illinois, USA</a:t>
            </a:r>
          </a:p>
        </p:txBody>
      </p:sp>
      <p:sp>
        <p:nvSpPr>
          <p:cNvPr id="4" name="Content Placeholder 3"/>
          <p:cNvSpPr>
            <a:spLocks noGrp="1"/>
          </p:cNvSpPr>
          <p:nvPr>
            <p:ph idx="1"/>
          </p:nvPr>
        </p:nvSpPr>
        <p:spPr>
          <a:xfrm>
            <a:off x="228600" y="1295400"/>
            <a:ext cx="8763000" cy="4800600"/>
          </a:xfrm>
        </p:spPr>
        <p:txBody>
          <a:bodyPr/>
          <a:lstStyle/>
          <a:p>
            <a:pPr lvl="1">
              <a:buNone/>
            </a:pPr>
            <a:endParaRPr lang="en-US" sz="2600" b="1" dirty="0" smtClean="0"/>
          </a:p>
          <a:p>
            <a:pPr lvl="1">
              <a:buFontTx/>
              <a:buChar char="-"/>
            </a:pPr>
            <a:endParaRPr lang="en-US" sz="2600" b="1" dirty="0" smtClean="0"/>
          </a:p>
          <a:p>
            <a:pPr lvl="1" eaLnBrk="1" hangingPunct="1">
              <a:buNone/>
            </a:pPr>
            <a:endParaRPr lang="en-US" dirty="0" smtClean="0"/>
          </a:p>
          <a:p>
            <a:pPr>
              <a:buNone/>
            </a:pPr>
            <a:endParaRPr lang="en-US" dirty="0"/>
          </a:p>
        </p:txBody>
      </p:sp>
      <p:pic>
        <p:nvPicPr>
          <p:cNvPr id="9" name="Picture 8" descr="Motorola_Building2.jpg"/>
          <p:cNvPicPr>
            <a:picLocks noChangeAspect="1"/>
          </p:cNvPicPr>
          <p:nvPr/>
        </p:nvPicPr>
        <p:blipFill>
          <a:blip r:embed="rId3" cstate="print"/>
          <a:srcRect b="13253"/>
          <a:stretch>
            <a:fillRect/>
          </a:stretch>
        </p:blipFill>
        <p:spPr>
          <a:xfrm>
            <a:off x="990600" y="1447800"/>
            <a:ext cx="7239000" cy="4709711"/>
          </a:xfrm>
          <a:prstGeom prst="rect">
            <a:avLst/>
          </a:prstGeom>
        </p:spPr>
      </p:pic>
      <p:sp>
        <p:nvSpPr>
          <p:cNvPr id="2" name="Date Placeholder 1"/>
          <p:cNvSpPr>
            <a:spLocks noGrp="1"/>
          </p:cNvSpPr>
          <p:nvPr>
            <p:ph type="dt" sz="half" idx="10"/>
          </p:nvPr>
        </p:nvSpPr>
        <p:spPr/>
        <p:txBody>
          <a:bodyPr/>
          <a:lstStyle/>
          <a:p>
            <a:pPr>
              <a:defRPr/>
            </a:pPr>
            <a:r>
              <a:rPr lang="en-US" smtClean="0">
                <a:solidFill>
                  <a:srgbClr val="FFFFFF"/>
                </a:solidFill>
              </a:rPr>
              <a:t>May 30-31, 2012</a:t>
            </a:r>
            <a:endParaRPr lang="en-US" dirty="0">
              <a:solidFill>
                <a:srgbClr val="FFFFFF"/>
              </a:solidFill>
            </a:endParaRPr>
          </a:p>
        </p:txBody>
      </p:sp>
      <p:sp>
        <p:nvSpPr>
          <p:cNvPr id="3" name="Footer Placeholder 2"/>
          <p:cNvSpPr>
            <a:spLocks noGrp="1"/>
          </p:cNvSpPr>
          <p:nvPr>
            <p:ph type="ftr" sz="quarter" idx="11"/>
          </p:nvPr>
        </p:nvSpPr>
        <p:spPr/>
        <p:txBody>
          <a:bodyPr/>
          <a:lstStyle/>
          <a:p>
            <a:pPr>
              <a:defRPr/>
            </a:pPr>
            <a:r>
              <a:rPr lang="en-US" smtClean="0">
                <a:solidFill>
                  <a:srgbClr val="FFFFFF"/>
                </a:solidFill>
              </a:rPr>
              <a:t>HDF5 Workshop at PSI</a:t>
            </a:r>
            <a:endParaRPr lang="en-US">
              <a:solidFill>
                <a:srgbClr val="FFFFFF"/>
              </a:solidFill>
            </a:endParaRPr>
          </a:p>
        </p:txBody>
      </p:sp>
      <p:sp>
        <p:nvSpPr>
          <p:cNvPr id="5" name="Slide Number Placeholder 4"/>
          <p:cNvSpPr>
            <a:spLocks noGrp="1"/>
          </p:cNvSpPr>
          <p:nvPr>
            <p:ph type="sldNum" sz="quarter" idx="12"/>
          </p:nvPr>
        </p:nvSpPr>
        <p:spPr/>
        <p:txBody>
          <a:bodyPr/>
          <a:lstStyle/>
          <a:p>
            <a:fld id="{A5E891D3-C79B-467C-9AA4-487CCCDFB73C}" type="slidenum">
              <a:rPr lang="en-US" smtClean="0">
                <a:solidFill>
                  <a:srgbClr val="FFFFFF"/>
                </a:solidFill>
              </a:rPr>
              <a:pPr/>
              <a:t>4</a:t>
            </a:fld>
            <a:endParaRPr lang="en-US">
              <a:solidFill>
                <a:srgbClr val="FFFFFF"/>
              </a:solidFill>
            </a:endParaRPr>
          </a:p>
        </p:txBody>
      </p:sp>
    </p:spTree>
    <p:extLst>
      <p:ext uri="{BB962C8B-B14F-4D97-AF65-F5344CB8AC3E}">
        <p14:creationId xmlns:p14="http://schemas.microsoft.com/office/powerpoint/2010/main" val="246371907"/>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8052" name="Rectangle 4"/>
          <p:cNvSpPr>
            <a:spLocks noGrp="1" noChangeArrowheads="1"/>
          </p:cNvSpPr>
          <p:nvPr>
            <p:ph type="title"/>
          </p:nvPr>
        </p:nvSpPr>
        <p:spPr>
          <a:xfrm>
            <a:off x="1295400" y="152400"/>
            <a:ext cx="7162800" cy="609600"/>
          </a:xfrm>
        </p:spPr>
        <p:txBody>
          <a:bodyPr/>
          <a:lstStyle/>
          <a:p>
            <a:pPr>
              <a:defRPr/>
            </a:pPr>
            <a:r>
              <a:rPr lang="en-US" dirty="0" smtClean="0"/>
              <a:t>Command-line utilities improvements</a:t>
            </a:r>
            <a:endParaRPr lang="en-US" sz="3200" dirty="0"/>
          </a:p>
        </p:txBody>
      </p:sp>
      <p:sp>
        <p:nvSpPr>
          <p:cNvPr id="10243" name="Rectangle 5"/>
          <p:cNvSpPr>
            <a:spLocks noGrp="1" noChangeArrowheads="1"/>
          </p:cNvSpPr>
          <p:nvPr>
            <p:ph idx="1"/>
          </p:nvPr>
        </p:nvSpPr>
        <p:spPr>
          <a:xfrm>
            <a:off x="609600" y="1295400"/>
            <a:ext cx="7924800" cy="5181600"/>
          </a:xfrm>
        </p:spPr>
        <p:txBody>
          <a:bodyPr>
            <a:normAutofit/>
          </a:bodyPr>
          <a:lstStyle/>
          <a:p>
            <a:r>
              <a:rPr lang="en-US" dirty="0"/>
              <a:t>h</a:t>
            </a:r>
            <a:r>
              <a:rPr lang="en-US" dirty="0" smtClean="0"/>
              <a:t>5dump</a:t>
            </a:r>
            <a:endParaRPr lang="en-US" dirty="0"/>
          </a:p>
          <a:p>
            <a:pPr lvl="1"/>
            <a:r>
              <a:rPr lang="en-US" dirty="0" smtClean="0"/>
              <a:t>Support for wildcard </a:t>
            </a:r>
            <a:r>
              <a:rPr lang="en-US" dirty="0"/>
              <a:t>in the filename     </a:t>
            </a:r>
          </a:p>
          <a:p>
            <a:r>
              <a:rPr lang="en-US" dirty="0" smtClean="0"/>
              <a:t>h5repack</a:t>
            </a:r>
            <a:endParaRPr lang="en-US" dirty="0"/>
          </a:p>
          <a:p>
            <a:pPr lvl="1"/>
            <a:r>
              <a:rPr lang="en-US" dirty="0" smtClean="0"/>
              <a:t>100x speedup for </a:t>
            </a:r>
            <a:r>
              <a:rPr lang="en-US" dirty="0"/>
              <a:t>some </a:t>
            </a:r>
            <a:r>
              <a:rPr lang="en-US" dirty="0" smtClean="0"/>
              <a:t>cases involving chunking</a:t>
            </a:r>
            <a:endParaRPr lang="en-US" dirty="0"/>
          </a:p>
          <a:p>
            <a:r>
              <a:rPr lang="en-US" dirty="0" smtClean="0"/>
              <a:t>h5diff</a:t>
            </a:r>
            <a:endParaRPr lang="en-US" dirty="0"/>
          </a:p>
          <a:p>
            <a:pPr lvl="1"/>
            <a:r>
              <a:rPr lang="en-US" dirty="0" smtClean="0"/>
              <a:t>Options </a:t>
            </a:r>
            <a:r>
              <a:rPr lang="en-US" dirty="0"/>
              <a:t>to show different levels of information</a:t>
            </a:r>
          </a:p>
          <a:p>
            <a:pPr lvl="1"/>
            <a:r>
              <a:rPr lang="en-US" dirty="0" smtClean="0"/>
              <a:t>A flag to </a:t>
            </a:r>
            <a:r>
              <a:rPr lang="en-US" dirty="0"/>
              <a:t>exclude objects from </a:t>
            </a:r>
            <a:r>
              <a:rPr lang="en-US" dirty="0" smtClean="0"/>
              <a:t>comparison</a:t>
            </a:r>
          </a:p>
        </p:txBody>
      </p:sp>
      <p:sp>
        <p:nvSpPr>
          <p:cNvPr id="2" name="Date Placeholder 1"/>
          <p:cNvSpPr>
            <a:spLocks noGrp="1"/>
          </p:cNvSpPr>
          <p:nvPr>
            <p:ph type="dt" sz="half" idx="10"/>
          </p:nvPr>
        </p:nvSpPr>
        <p:spPr/>
        <p:txBody>
          <a:bodyPr/>
          <a:lstStyle/>
          <a:p>
            <a:pPr>
              <a:defRPr/>
            </a:pPr>
            <a:r>
              <a:rPr lang="en-US" smtClean="0"/>
              <a:t>May 30-31, 2012</a:t>
            </a:r>
            <a:endParaRPr lang="en-US" dirty="0"/>
          </a:p>
        </p:txBody>
      </p:sp>
      <p:sp>
        <p:nvSpPr>
          <p:cNvPr id="3" name="Footer Placeholder 2"/>
          <p:cNvSpPr>
            <a:spLocks noGrp="1"/>
          </p:cNvSpPr>
          <p:nvPr>
            <p:ph type="ftr" sz="quarter" idx="11"/>
          </p:nvPr>
        </p:nvSpPr>
        <p:spPr/>
        <p:txBody>
          <a:bodyPr/>
          <a:lstStyle/>
          <a:p>
            <a:pPr>
              <a:defRPr/>
            </a:pPr>
            <a:r>
              <a:rPr lang="en-US" smtClean="0"/>
              <a:t>HDF5 Workshop at PSI</a:t>
            </a:r>
            <a:endParaRPr lang="en-US" dirty="0"/>
          </a:p>
        </p:txBody>
      </p:sp>
      <p:sp>
        <p:nvSpPr>
          <p:cNvPr id="4" name="Slide Number Placeholder 3"/>
          <p:cNvSpPr>
            <a:spLocks noGrp="1"/>
          </p:cNvSpPr>
          <p:nvPr>
            <p:ph type="sldNum" sz="quarter" idx="12"/>
          </p:nvPr>
        </p:nvSpPr>
        <p:spPr/>
        <p:txBody>
          <a:bodyPr/>
          <a:lstStyle/>
          <a:p>
            <a:pPr>
              <a:defRPr/>
            </a:pPr>
            <a:fld id="{3287ABA3-A1A1-4707-AFAF-690E37C77528}" type="slidenum">
              <a:rPr lang="en-US" smtClean="0"/>
              <a:pPr>
                <a:defRPr/>
              </a:pPr>
              <a:t>40</a:t>
            </a:fld>
            <a:endParaRPr lang="en-US" dirty="0"/>
          </a:p>
        </p:txBody>
      </p:sp>
    </p:spTree>
    <p:extLst>
      <p:ext uri="{BB962C8B-B14F-4D97-AF65-F5344CB8AC3E}">
        <p14:creationId xmlns:p14="http://schemas.microsoft.com/office/powerpoint/2010/main" val="10366440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p:cNvSpPr>
            <a:spLocks noGrp="1" noChangeArrowheads="1"/>
          </p:cNvSpPr>
          <p:nvPr>
            <p:ph type="title"/>
          </p:nvPr>
        </p:nvSpPr>
        <p:spPr/>
        <p:txBody>
          <a:bodyPr/>
          <a:lstStyle/>
          <a:p>
            <a:pPr>
              <a:defRPr/>
            </a:pPr>
            <a:r>
              <a:rPr lang="en-US" dirty="0" smtClean="0"/>
              <a:t>HDF Software Evolution</a:t>
            </a:r>
          </a:p>
        </p:txBody>
      </p:sp>
      <p:sp>
        <p:nvSpPr>
          <p:cNvPr id="29699" name="Text Placeholder 11"/>
          <p:cNvSpPr>
            <a:spLocks noGrp="1"/>
          </p:cNvSpPr>
          <p:nvPr>
            <p:ph type="body" idx="1"/>
          </p:nvPr>
        </p:nvSpPr>
        <p:spPr/>
        <p:txBody>
          <a:bodyPr/>
          <a:lstStyle/>
          <a:p>
            <a:r>
              <a:rPr lang="en-US" dirty="0" smtClean="0"/>
              <a:t>GMQS Activities</a:t>
            </a:r>
          </a:p>
        </p:txBody>
      </p:sp>
      <p:sp>
        <p:nvSpPr>
          <p:cNvPr id="20482" name="Rectangle 16"/>
          <p:cNvSpPr>
            <a:spLocks noGrp="1" noChangeArrowheads="1"/>
          </p:cNvSpPr>
          <p:nvPr>
            <p:ph type="dt" sz="half" idx="10"/>
          </p:nvPr>
        </p:nvSpPr>
        <p:spPr/>
        <p:txBody>
          <a:bodyPr/>
          <a:lstStyle/>
          <a:p>
            <a:pPr>
              <a:defRPr/>
            </a:pPr>
            <a:r>
              <a:rPr lang="en-US" smtClean="0"/>
              <a:t>May 30-31, 2012</a:t>
            </a:r>
            <a:endParaRPr lang="en-US" dirty="0"/>
          </a:p>
        </p:txBody>
      </p:sp>
      <p:sp>
        <p:nvSpPr>
          <p:cNvPr id="20483" name="Rectangle 17"/>
          <p:cNvSpPr>
            <a:spLocks noGrp="1" noChangeArrowheads="1"/>
          </p:cNvSpPr>
          <p:nvPr>
            <p:ph type="ftr" sz="quarter" idx="11"/>
          </p:nvPr>
        </p:nvSpPr>
        <p:spPr/>
        <p:txBody>
          <a:bodyPr/>
          <a:lstStyle/>
          <a:p>
            <a:pPr>
              <a:defRPr/>
            </a:pPr>
            <a:r>
              <a:rPr lang="en-US" smtClean="0"/>
              <a:t>HDF5 Workshop at PSI</a:t>
            </a:r>
            <a:endParaRPr lang="en-US"/>
          </a:p>
        </p:txBody>
      </p:sp>
      <p:sp>
        <p:nvSpPr>
          <p:cNvPr id="20484" name="Rectangle 18"/>
          <p:cNvSpPr>
            <a:spLocks noGrp="1" noChangeArrowheads="1"/>
          </p:cNvSpPr>
          <p:nvPr>
            <p:ph type="sldNum" sz="quarter" idx="12"/>
          </p:nvPr>
        </p:nvSpPr>
        <p:spPr/>
        <p:txBody>
          <a:bodyPr/>
          <a:lstStyle/>
          <a:p>
            <a:pPr>
              <a:defRPr/>
            </a:pPr>
            <a:fld id="{C3889E55-5E7C-435B-8D0C-BCA675A07393}" type="slidenum">
              <a:rPr lang="en-US"/>
              <a:pPr>
                <a:defRPr/>
              </a:pPr>
              <a:t>41</a:t>
            </a:fld>
            <a:endParaRPr lang="en-US"/>
          </a:p>
        </p:txBody>
      </p:sp>
    </p:spTree>
    <p:extLst>
      <p:ext uri="{BB962C8B-B14F-4D97-AF65-F5344CB8AC3E}">
        <p14:creationId xmlns:p14="http://schemas.microsoft.com/office/powerpoint/2010/main" val="2105134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HDF5 software </a:t>
            </a:r>
            <a:r>
              <a:rPr lang="en-US" sz="2800" dirty="0"/>
              <a:t>e</a:t>
            </a:r>
            <a:r>
              <a:rPr lang="en-US" sz="2800" dirty="0" smtClean="0"/>
              <a:t>volution </a:t>
            </a:r>
            <a:r>
              <a:rPr lang="en-US" sz="2800" dirty="0"/>
              <a:t>t</a:t>
            </a:r>
            <a:r>
              <a:rPr lang="en-US" sz="2800" dirty="0" smtClean="0"/>
              <a:t>hemes</a:t>
            </a:r>
            <a:endParaRPr lang="en-US" sz="2800" dirty="0"/>
          </a:p>
        </p:txBody>
      </p:sp>
      <p:sp>
        <p:nvSpPr>
          <p:cNvPr id="4" name="Content Placeholder 3"/>
          <p:cNvSpPr>
            <a:spLocks noGrp="1"/>
          </p:cNvSpPr>
          <p:nvPr>
            <p:ph idx="1"/>
          </p:nvPr>
        </p:nvSpPr>
        <p:spPr/>
        <p:txBody>
          <a:bodyPr>
            <a:normAutofit/>
          </a:bodyPr>
          <a:lstStyle/>
          <a:p>
            <a:r>
              <a:rPr lang="en-US" dirty="0" smtClean="0"/>
              <a:t>Concurrent </a:t>
            </a:r>
            <a:r>
              <a:rPr lang="en-US" dirty="0"/>
              <a:t>access</a:t>
            </a:r>
          </a:p>
          <a:p>
            <a:r>
              <a:rPr lang="en-US" dirty="0" smtClean="0"/>
              <a:t>Real</a:t>
            </a:r>
            <a:r>
              <a:rPr lang="en-US" dirty="0"/>
              <a:t>-time write </a:t>
            </a:r>
            <a:r>
              <a:rPr lang="en-US" dirty="0" smtClean="0"/>
              <a:t>performance</a:t>
            </a:r>
          </a:p>
          <a:p>
            <a:r>
              <a:rPr lang="en-US" dirty="0" smtClean="0"/>
              <a:t>Metadata aggregation and buffering</a:t>
            </a:r>
          </a:p>
          <a:p>
            <a:r>
              <a:rPr lang="en-US" dirty="0" smtClean="0"/>
              <a:t>AIO</a:t>
            </a:r>
          </a:p>
          <a:p>
            <a:r>
              <a:rPr lang="en-US" dirty="0" smtClean="0"/>
              <a:t>Virtual Object Layer</a:t>
            </a:r>
            <a:endParaRPr lang="en-US" dirty="0"/>
          </a:p>
          <a:p>
            <a:r>
              <a:rPr lang="en-US" dirty="0" smtClean="0"/>
              <a:t>Topics above will be covered tomorrow</a:t>
            </a:r>
            <a:endParaRPr lang="en-US" dirty="0"/>
          </a:p>
          <a:p>
            <a:endParaRPr lang="en-US" dirty="0"/>
          </a:p>
        </p:txBody>
      </p:sp>
      <p:sp>
        <p:nvSpPr>
          <p:cNvPr id="14" name="Date Placeholder 13"/>
          <p:cNvSpPr>
            <a:spLocks noGrp="1"/>
          </p:cNvSpPr>
          <p:nvPr>
            <p:ph type="dt" sz="half" idx="10"/>
          </p:nvPr>
        </p:nvSpPr>
        <p:spPr/>
        <p:txBody>
          <a:bodyPr/>
          <a:lstStyle/>
          <a:p>
            <a:r>
              <a:rPr lang="en-US" smtClean="0"/>
              <a:t>May 30-31, 2012</a:t>
            </a:r>
            <a:endParaRPr lang="en-US" dirty="0"/>
          </a:p>
        </p:txBody>
      </p:sp>
      <p:sp>
        <p:nvSpPr>
          <p:cNvPr id="13" name="Footer Placeholder 12"/>
          <p:cNvSpPr>
            <a:spLocks noGrp="1"/>
          </p:cNvSpPr>
          <p:nvPr>
            <p:ph type="ftr" sz="quarter" idx="11"/>
          </p:nvPr>
        </p:nvSpPr>
        <p:spPr/>
        <p:txBody>
          <a:bodyPr/>
          <a:lstStyle/>
          <a:p>
            <a:r>
              <a:rPr lang="en-US" smtClean="0"/>
              <a:t>HDF5 Workshop at PSI</a:t>
            </a:r>
            <a:endParaRPr lang="en-US"/>
          </a:p>
        </p:txBody>
      </p:sp>
      <p:sp>
        <p:nvSpPr>
          <p:cNvPr id="12" name="Slide Number Placeholder 11"/>
          <p:cNvSpPr>
            <a:spLocks noGrp="1"/>
          </p:cNvSpPr>
          <p:nvPr>
            <p:ph type="sldNum" sz="quarter" idx="12"/>
          </p:nvPr>
        </p:nvSpPr>
        <p:spPr/>
        <p:txBody>
          <a:bodyPr/>
          <a:lstStyle/>
          <a:p>
            <a:fld id="{66990693-FCA4-456D-B0D1-1E6BC96D0376}" type="slidenum">
              <a:rPr lang="en-US" smtClean="0"/>
              <a:pPr/>
              <a:t>42</a:t>
            </a:fld>
            <a:endParaRPr lang="en-US"/>
          </a:p>
        </p:txBody>
      </p:sp>
    </p:spTree>
    <p:extLst>
      <p:ext uri="{BB962C8B-B14F-4D97-AF65-F5344CB8AC3E}">
        <p14:creationId xmlns:p14="http://schemas.microsoft.com/office/powerpoint/2010/main" val="2203181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63" name="Rectangle 7"/>
          <p:cNvSpPr>
            <a:spLocks noGrp="1" noChangeArrowheads="1"/>
          </p:cNvSpPr>
          <p:nvPr>
            <p:ph type="title"/>
          </p:nvPr>
        </p:nvSpPr>
        <p:spPr/>
        <p:txBody>
          <a:bodyPr>
            <a:normAutofit fontScale="90000"/>
          </a:bodyPr>
          <a:lstStyle/>
          <a:p>
            <a:r>
              <a:rPr lang="en-US" dirty="0" smtClean="0"/>
              <a:t>New features in HDF5 1.10.0</a:t>
            </a:r>
            <a:endParaRPr lang="en-US" dirty="0"/>
          </a:p>
        </p:txBody>
      </p:sp>
      <p:sp>
        <p:nvSpPr>
          <p:cNvPr id="480264" name="Rectangle 8"/>
          <p:cNvSpPr>
            <a:spLocks noGrp="1" noChangeArrowheads="1"/>
          </p:cNvSpPr>
          <p:nvPr>
            <p:ph idx="1"/>
          </p:nvPr>
        </p:nvSpPr>
        <p:spPr/>
        <p:txBody>
          <a:bodyPr>
            <a:normAutofit/>
          </a:bodyPr>
          <a:lstStyle/>
          <a:p>
            <a:r>
              <a:rPr lang="en-US" dirty="0" smtClean="0"/>
              <a:t>Saving space (development completed)</a:t>
            </a:r>
          </a:p>
          <a:p>
            <a:pPr lvl="1"/>
            <a:r>
              <a:rPr lang="en-US" dirty="0"/>
              <a:t>Persistent File Free Space tracking/</a:t>
            </a:r>
            <a:r>
              <a:rPr lang="en-US" dirty="0" smtClean="0"/>
              <a:t>recovery (1.10.0)</a:t>
            </a:r>
            <a:endParaRPr lang="en-US" dirty="0"/>
          </a:p>
          <a:p>
            <a:r>
              <a:rPr lang="en-US" dirty="0" smtClean="0"/>
              <a:t>Saving time (taking more time)</a:t>
            </a:r>
          </a:p>
          <a:p>
            <a:pPr lvl="1"/>
            <a:r>
              <a:rPr lang="en-US" dirty="0" smtClean="0"/>
              <a:t>Asynchronous I/O</a:t>
            </a:r>
          </a:p>
          <a:p>
            <a:pPr lvl="2"/>
            <a:r>
              <a:rPr lang="en-US" dirty="0" smtClean="0"/>
              <a:t>Allow an application to proceed while the HDF5 library performs I/O (1.10.0)</a:t>
            </a:r>
          </a:p>
        </p:txBody>
      </p:sp>
      <p:sp>
        <p:nvSpPr>
          <p:cNvPr id="7" name="Date Placeholder 3"/>
          <p:cNvSpPr>
            <a:spLocks noGrp="1"/>
          </p:cNvSpPr>
          <p:nvPr>
            <p:ph type="dt" sz="half" idx="10"/>
          </p:nvPr>
        </p:nvSpPr>
        <p:spPr/>
        <p:txBody>
          <a:bodyPr/>
          <a:lstStyle/>
          <a:p>
            <a:r>
              <a:rPr lang="en-US" smtClean="0"/>
              <a:t>May 30-31, 2012</a:t>
            </a:r>
            <a:endParaRPr lang="en-US"/>
          </a:p>
        </p:txBody>
      </p:sp>
      <p:sp>
        <p:nvSpPr>
          <p:cNvPr id="8" name="Footer Placeholder 4"/>
          <p:cNvSpPr>
            <a:spLocks noGrp="1"/>
          </p:cNvSpPr>
          <p:nvPr>
            <p:ph type="ftr" sz="quarter" idx="11"/>
          </p:nvPr>
        </p:nvSpPr>
        <p:spPr>
          <a:xfrm>
            <a:off x="3048000" y="6629400"/>
            <a:ext cx="3048000" cy="228600"/>
          </a:xfrm>
        </p:spPr>
        <p:txBody>
          <a:bodyPr/>
          <a:lstStyle/>
          <a:p>
            <a:r>
              <a:rPr lang="en-US" smtClean="0"/>
              <a:t>HDF5 Workshop at PSI</a:t>
            </a:r>
            <a:endParaRPr lang="en-US" dirty="0"/>
          </a:p>
        </p:txBody>
      </p:sp>
      <p:sp>
        <p:nvSpPr>
          <p:cNvPr id="9" name="Slide Number Placeholder 5"/>
          <p:cNvSpPr>
            <a:spLocks noGrp="1"/>
          </p:cNvSpPr>
          <p:nvPr>
            <p:ph type="sldNum" sz="quarter" idx="12"/>
          </p:nvPr>
        </p:nvSpPr>
        <p:spPr>
          <a:xfrm>
            <a:off x="7924800" y="6629400"/>
            <a:ext cx="1219200" cy="228600"/>
          </a:xfrm>
        </p:spPr>
        <p:txBody>
          <a:bodyPr/>
          <a:lstStyle/>
          <a:p>
            <a:fld id="{DB7C317C-5267-41DD-8BCA-E1FA4AA0C7BF}" type="slidenum">
              <a:rPr lang="en-US" smtClean="0"/>
              <a:pPr/>
              <a:t>43</a:t>
            </a:fld>
            <a:endParaRPr lang="en-US" dirty="0"/>
          </a:p>
        </p:txBody>
      </p:sp>
      <p:sp>
        <p:nvSpPr>
          <p:cNvPr id="4" name="Date Placeholder 3"/>
          <p:cNvSpPr txBox="1">
            <a:spLocks noGrp="1"/>
          </p:cNvSpPr>
          <p:nvPr/>
        </p:nvSpPr>
        <p:spPr bwMode="auto">
          <a:xfrm>
            <a:off x="304800" y="6629400"/>
            <a:ext cx="1371600" cy="228600"/>
          </a:xfrm>
          <a:prstGeom prst="rect">
            <a:avLst/>
          </a:prstGeom>
          <a:noFill/>
          <a:ln>
            <a:miter lim="800000"/>
            <a:headEnd/>
            <a:tailEnd/>
          </a:ln>
        </p:spPr>
        <p:txBody>
          <a:bodyPr anchor="b"/>
          <a:lstStyle/>
          <a:p>
            <a:pPr>
              <a:defRPr/>
            </a:pPr>
            <a:endParaRPr lang="en-US" sz="1200" b="1" dirty="0">
              <a:solidFill>
                <a:schemeClr val="bg1"/>
              </a:solidFill>
              <a:latin typeface="+mn-lt"/>
            </a:endParaRPr>
          </a:p>
        </p:txBody>
      </p:sp>
      <p:sp>
        <p:nvSpPr>
          <p:cNvPr id="5" name="Footer Placeholder 4"/>
          <p:cNvSpPr txBox="1">
            <a:spLocks noGrp="1"/>
          </p:cNvSpPr>
          <p:nvPr/>
        </p:nvSpPr>
        <p:spPr bwMode="auto">
          <a:xfrm>
            <a:off x="8229600" y="6629400"/>
            <a:ext cx="457200" cy="228600"/>
          </a:xfrm>
          <a:prstGeom prst="rect">
            <a:avLst/>
          </a:prstGeom>
          <a:noFill/>
          <a:ln>
            <a:miter lim="800000"/>
            <a:headEnd/>
            <a:tailEnd/>
          </a:ln>
        </p:spPr>
        <p:txBody>
          <a:bodyPr anchor="b"/>
          <a:lstStyle/>
          <a:p>
            <a:pPr algn="ctr">
              <a:defRPr/>
            </a:pPr>
            <a:endParaRPr lang="en-US" sz="1200" b="1" dirty="0">
              <a:solidFill>
                <a:schemeClr val="bg1"/>
              </a:solidFill>
              <a:latin typeface="+mn-lt"/>
            </a:endParaRPr>
          </a:p>
        </p:txBody>
      </p:sp>
      <p:pic>
        <p:nvPicPr>
          <p:cNvPr id="2" name="Picture 1"/>
          <p:cNvPicPr>
            <a:picLocks noChangeAspect="1"/>
          </p:cNvPicPr>
          <p:nvPr/>
        </p:nvPicPr>
        <p:blipFill>
          <a:blip r:embed="rId3"/>
          <a:stretch>
            <a:fillRect/>
          </a:stretch>
        </p:blipFill>
        <p:spPr>
          <a:xfrm>
            <a:off x="8001000" y="2438400"/>
            <a:ext cx="1066800" cy="1066800"/>
          </a:xfrm>
          <a:prstGeom prst="rect">
            <a:avLst/>
          </a:prstGeom>
        </p:spPr>
      </p:pic>
      <p:pic>
        <p:nvPicPr>
          <p:cNvPr id="3" name="Picture 2"/>
          <p:cNvPicPr>
            <a:picLocks noChangeAspect="1"/>
          </p:cNvPicPr>
          <p:nvPr/>
        </p:nvPicPr>
        <p:blipFill>
          <a:blip r:embed="rId4"/>
          <a:stretch>
            <a:fillRect/>
          </a:stretch>
        </p:blipFill>
        <p:spPr>
          <a:xfrm>
            <a:off x="7391400" y="5410200"/>
            <a:ext cx="1066800" cy="1066800"/>
          </a:xfrm>
          <a:prstGeom prst="rect">
            <a:avLst/>
          </a:prstGeom>
        </p:spPr>
      </p:pic>
    </p:spTree>
    <p:extLst>
      <p:ext uri="{BB962C8B-B14F-4D97-AF65-F5344CB8AC3E}">
        <p14:creationId xmlns:p14="http://schemas.microsoft.com/office/powerpoint/2010/main" val="4847520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New features in HDF5 1.10.0</a:t>
            </a:r>
            <a:endParaRPr lang="en-US" dirty="0"/>
          </a:p>
        </p:txBody>
      </p:sp>
      <p:sp>
        <p:nvSpPr>
          <p:cNvPr id="3" name="Content Placeholder 2"/>
          <p:cNvSpPr>
            <a:spLocks noGrp="1"/>
          </p:cNvSpPr>
          <p:nvPr>
            <p:ph idx="1"/>
          </p:nvPr>
        </p:nvSpPr>
        <p:spPr/>
        <p:txBody>
          <a:bodyPr>
            <a:normAutofit/>
          </a:bodyPr>
          <a:lstStyle/>
          <a:p>
            <a:pPr marL="514350" indent="-457200"/>
            <a:r>
              <a:rPr lang="en-US" dirty="0" smtClean="0"/>
              <a:t>Saving files when disaster strikes </a:t>
            </a:r>
          </a:p>
          <a:p>
            <a:pPr marL="914400" lvl="1" indent="-457200"/>
            <a:r>
              <a:rPr lang="en-US" dirty="0" smtClean="0"/>
              <a:t>Journaling</a:t>
            </a:r>
          </a:p>
          <a:p>
            <a:pPr lvl="2"/>
            <a:r>
              <a:rPr lang="en-US" dirty="0" smtClean="0"/>
              <a:t>Journal </a:t>
            </a:r>
            <a:r>
              <a:rPr lang="en-US" dirty="0"/>
              <a:t>metadata changes </a:t>
            </a:r>
            <a:r>
              <a:rPr lang="en-US" dirty="0" smtClean="0"/>
              <a:t>saved in a </a:t>
            </a:r>
            <a:r>
              <a:rPr lang="en-US" dirty="0"/>
              <a:t>file</a:t>
            </a:r>
          </a:p>
          <a:p>
            <a:pPr lvl="2"/>
            <a:r>
              <a:rPr lang="en-US" dirty="0"/>
              <a:t>h</a:t>
            </a:r>
            <a:r>
              <a:rPr lang="en-US" dirty="0" smtClean="0"/>
              <a:t>5recover tool to restore metadata in a file</a:t>
            </a:r>
          </a:p>
          <a:p>
            <a:pPr marL="514350" indent="-457200"/>
            <a:r>
              <a:rPr lang="en-US" dirty="0" smtClean="0"/>
              <a:t>Single Writer/Multiple Readers (SWMR)</a:t>
            </a:r>
          </a:p>
          <a:p>
            <a:pPr marL="914400" lvl="1" indent="-457200"/>
            <a:r>
              <a:rPr lang="en-US" dirty="0"/>
              <a:t>Allows simultaneous reading of HDF5 file while the file is being modified by another </a:t>
            </a:r>
            <a:r>
              <a:rPr lang="en-US" dirty="0" smtClean="0"/>
              <a:t>process</a:t>
            </a:r>
          </a:p>
          <a:p>
            <a:pPr marL="914400" lvl="1" indent="-457200"/>
            <a:r>
              <a:rPr lang="en-US" dirty="0"/>
              <a:t>h</a:t>
            </a:r>
            <a:r>
              <a:rPr lang="en-US" dirty="0" smtClean="0"/>
              <a:t>5watch tool completed</a:t>
            </a:r>
          </a:p>
          <a:p>
            <a:pPr marL="914400" lvl="1" indent="-457200"/>
            <a:r>
              <a:rPr lang="en-US" dirty="0" smtClean="0"/>
              <a:t>Provides fault tolerance aspects for a file; if writer crashes the file is in the consistent state.</a:t>
            </a:r>
            <a:endParaRPr lang="en-US" dirty="0"/>
          </a:p>
          <a:p>
            <a:pPr marL="1314450" lvl="2" indent="-457200"/>
            <a:endParaRPr lang="en-US" dirty="0" smtClean="0"/>
          </a:p>
          <a:p>
            <a:pPr marL="914400" lvl="1" indent="-457200"/>
            <a:endParaRPr lang="en-US" dirty="0" smtClean="0"/>
          </a:p>
        </p:txBody>
      </p:sp>
      <p:sp>
        <p:nvSpPr>
          <p:cNvPr id="4" name="Date Placeholder 3"/>
          <p:cNvSpPr>
            <a:spLocks noGrp="1"/>
          </p:cNvSpPr>
          <p:nvPr>
            <p:ph type="dt" sz="half" idx="10"/>
          </p:nvPr>
        </p:nvSpPr>
        <p:spPr/>
        <p:txBody>
          <a:bodyPr/>
          <a:lstStyle/>
          <a:p>
            <a:pPr>
              <a:defRPr/>
            </a:pPr>
            <a:r>
              <a:rPr lang="en-US" smtClean="0"/>
              <a:t>May 30-31, 2012</a:t>
            </a:r>
            <a:endParaRPr lang="en-US"/>
          </a:p>
        </p:txBody>
      </p:sp>
      <p:sp>
        <p:nvSpPr>
          <p:cNvPr id="6" name="Footer Placeholder 5"/>
          <p:cNvSpPr>
            <a:spLocks noGrp="1"/>
          </p:cNvSpPr>
          <p:nvPr>
            <p:ph type="ftr" sz="quarter" idx="11"/>
          </p:nvPr>
        </p:nvSpPr>
        <p:spPr/>
        <p:txBody>
          <a:bodyPr/>
          <a:lstStyle/>
          <a:p>
            <a:pPr>
              <a:defRPr/>
            </a:pPr>
            <a:r>
              <a:rPr lang="en-US" smtClean="0"/>
              <a:t>HDF5 Workshop at PSI</a:t>
            </a:r>
            <a:endParaRPr lang="en-US" dirty="0"/>
          </a:p>
        </p:txBody>
      </p:sp>
      <p:sp>
        <p:nvSpPr>
          <p:cNvPr id="5" name="Slide Number Placeholder 4"/>
          <p:cNvSpPr>
            <a:spLocks noGrp="1"/>
          </p:cNvSpPr>
          <p:nvPr>
            <p:ph type="sldNum" sz="quarter" idx="12"/>
          </p:nvPr>
        </p:nvSpPr>
        <p:spPr/>
        <p:txBody>
          <a:bodyPr/>
          <a:lstStyle/>
          <a:p>
            <a:pPr>
              <a:defRPr/>
            </a:pPr>
            <a:fld id="{3287ABA3-A1A1-4707-AFAF-690E37C77528}" type="slidenum">
              <a:rPr lang="en-US" smtClean="0"/>
              <a:pPr>
                <a:defRPr/>
              </a:pPr>
              <a:t>44</a:t>
            </a:fld>
            <a:endParaRPr lang="en-US" dirty="0"/>
          </a:p>
        </p:txBody>
      </p:sp>
      <p:pic>
        <p:nvPicPr>
          <p:cNvPr id="7" name="Picture 6"/>
          <p:cNvPicPr>
            <a:picLocks noChangeAspect="1"/>
          </p:cNvPicPr>
          <p:nvPr/>
        </p:nvPicPr>
        <p:blipFill>
          <a:blip r:embed="rId3"/>
          <a:stretch>
            <a:fillRect/>
          </a:stretch>
        </p:blipFill>
        <p:spPr>
          <a:xfrm>
            <a:off x="8001000" y="2971800"/>
            <a:ext cx="990600" cy="990600"/>
          </a:xfrm>
          <a:prstGeom prst="rect">
            <a:avLst/>
          </a:prstGeom>
        </p:spPr>
      </p:pic>
      <p:pic>
        <p:nvPicPr>
          <p:cNvPr id="8" name="Picture 7"/>
          <p:cNvPicPr>
            <a:picLocks noChangeAspect="1"/>
          </p:cNvPicPr>
          <p:nvPr/>
        </p:nvPicPr>
        <p:blipFill>
          <a:blip r:embed="rId4"/>
          <a:stretch>
            <a:fillRect/>
          </a:stretch>
        </p:blipFill>
        <p:spPr>
          <a:xfrm>
            <a:off x="8077200" y="1524000"/>
            <a:ext cx="838200" cy="838200"/>
          </a:xfrm>
          <a:prstGeom prst="rect">
            <a:avLst/>
          </a:prstGeom>
        </p:spPr>
      </p:pic>
    </p:spTree>
    <p:extLst>
      <p:ext uri="{BB962C8B-B14F-4D97-AF65-F5344CB8AC3E}">
        <p14:creationId xmlns:p14="http://schemas.microsoft.com/office/powerpoint/2010/main" val="2507358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New features in the works</a:t>
            </a:r>
            <a:endParaRPr lang="en-US" dirty="0"/>
          </a:p>
        </p:txBody>
      </p:sp>
      <p:sp>
        <p:nvSpPr>
          <p:cNvPr id="3" name="Content Placeholder 2"/>
          <p:cNvSpPr>
            <a:spLocks noGrp="1"/>
          </p:cNvSpPr>
          <p:nvPr>
            <p:ph idx="1"/>
          </p:nvPr>
        </p:nvSpPr>
        <p:spPr/>
        <p:txBody>
          <a:bodyPr>
            <a:normAutofit/>
          </a:bodyPr>
          <a:lstStyle/>
          <a:p>
            <a:r>
              <a:rPr lang="en-US" dirty="0" smtClean="0"/>
              <a:t>By popular demand:</a:t>
            </a:r>
          </a:p>
          <a:p>
            <a:pPr lvl="1"/>
            <a:r>
              <a:rPr lang="en-US" dirty="0" smtClean="0"/>
              <a:t>Object compare API and tool</a:t>
            </a:r>
          </a:p>
          <a:p>
            <a:pPr lvl="2"/>
            <a:r>
              <a:rPr lang="en-US" dirty="0" smtClean="0"/>
              <a:t>Based on a formal definition of the HDF5 objects comparison</a:t>
            </a:r>
          </a:p>
          <a:p>
            <a:pPr lvl="3"/>
            <a:r>
              <a:rPr lang="en-US" dirty="0" smtClean="0"/>
              <a:t>Avoids ambiguity and features creep (as with h5diff)</a:t>
            </a:r>
          </a:p>
          <a:p>
            <a:pPr lvl="2"/>
            <a:r>
              <a:rPr lang="en-US" dirty="0" smtClean="0"/>
              <a:t>Emphasis on flexibility and efficiency</a:t>
            </a:r>
          </a:p>
          <a:p>
            <a:pPr lvl="3"/>
            <a:r>
              <a:rPr lang="en-US" dirty="0" smtClean="0"/>
              <a:t>Control over reporting “differences”</a:t>
            </a:r>
          </a:p>
          <a:p>
            <a:pPr lvl="3"/>
            <a:r>
              <a:rPr lang="en-US" dirty="0" smtClean="0"/>
              <a:t>Compare compressed data without uncompressing it </a:t>
            </a:r>
          </a:p>
          <a:p>
            <a:pPr marL="1314450" lvl="3" indent="0">
              <a:buNone/>
            </a:pPr>
            <a:endParaRPr lang="en-US" dirty="0" smtClean="0"/>
          </a:p>
          <a:p>
            <a:pPr marL="914400" lvl="1" indent="-457200"/>
            <a:endParaRPr lang="en-US" dirty="0" smtClean="0"/>
          </a:p>
        </p:txBody>
      </p:sp>
      <p:sp>
        <p:nvSpPr>
          <p:cNvPr id="4" name="Date Placeholder 3"/>
          <p:cNvSpPr>
            <a:spLocks noGrp="1"/>
          </p:cNvSpPr>
          <p:nvPr>
            <p:ph type="dt" sz="half" idx="10"/>
          </p:nvPr>
        </p:nvSpPr>
        <p:spPr/>
        <p:txBody>
          <a:bodyPr/>
          <a:lstStyle/>
          <a:p>
            <a:pPr>
              <a:defRPr/>
            </a:pPr>
            <a:r>
              <a:rPr lang="en-US" smtClean="0"/>
              <a:t>May 30-31, 2012</a:t>
            </a:r>
            <a:endParaRPr lang="en-US"/>
          </a:p>
        </p:txBody>
      </p:sp>
      <p:sp>
        <p:nvSpPr>
          <p:cNvPr id="6" name="Footer Placeholder 5"/>
          <p:cNvSpPr>
            <a:spLocks noGrp="1"/>
          </p:cNvSpPr>
          <p:nvPr>
            <p:ph type="ftr" sz="quarter" idx="11"/>
          </p:nvPr>
        </p:nvSpPr>
        <p:spPr/>
        <p:txBody>
          <a:bodyPr/>
          <a:lstStyle/>
          <a:p>
            <a:pPr>
              <a:defRPr/>
            </a:pPr>
            <a:r>
              <a:rPr lang="en-US" smtClean="0"/>
              <a:t>HDF5 Workshop at PSI</a:t>
            </a:r>
            <a:endParaRPr lang="en-US" dirty="0"/>
          </a:p>
        </p:txBody>
      </p:sp>
      <p:sp>
        <p:nvSpPr>
          <p:cNvPr id="5" name="Slide Number Placeholder 4"/>
          <p:cNvSpPr>
            <a:spLocks noGrp="1"/>
          </p:cNvSpPr>
          <p:nvPr>
            <p:ph type="sldNum" sz="quarter" idx="12"/>
          </p:nvPr>
        </p:nvSpPr>
        <p:spPr/>
        <p:txBody>
          <a:bodyPr/>
          <a:lstStyle/>
          <a:p>
            <a:pPr>
              <a:defRPr/>
            </a:pPr>
            <a:fld id="{3287ABA3-A1A1-4707-AFAF-690E37C77528}" type="slidenum">
              <a:rPr lang="en-US" smtClean="0"/>
              <a:pPr>
                <a:defRPr/>
              </a:pPr>
              <a:t>45</a:t>
            </a:fld>
            <a:endParaRPr lang="en-US" dirty="0"/>
          </a:p>
        </p:txBody>
      </p:sp>
    </p:spTree>
    <p:extLst>
      <p:ext uri="{BB962C8B-B14F-4D97-AF65-F5344CB8AC3E}">
        <p14:creationId xmlns:p14="http://schemas.microsoft.com/office/powerpoint/2010/main" val="4065024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Thank You!</a:t>
            </a:r>
            <a:endParaRPr lang="en-US" dirty="0"/>
          </a:p>
        </p:txBody>
      </p:sp>
      <p:sp>
        <p:nvSpPr>
          <p:cNvPr id="11" name="Subtitle 10"/>
          <p:cNvSpPr>
            <a:spLocks noGrp="1"/>
          </p:cNvSpPr>
          <p:nvPr>
            <p:ph type="subTitle" idx="1"/>
          </p:nvPr>
        </p:nvSpPr>
        <p:spPr/>
        <p:txBody>
          <a:bodyPr/>
          <a:lstStyle/>
          <a:p>
            <a:r>
              <a:rPr lang="en-US" dirty="0" smtClean="0"/>
              <a:t>Questions?</a:t>
            </a:r>
            <a:endParaRPr lang="en-US" dirty="0"/>
          </a:p>
        </p:txBody>
      </p:sp>
      <p:sp>
        <p:nvSpPr>
          <p:cNvPr id="4" name="Date Placeholder 3"/>
          <p:cNvSpPr>
            <a:spLocks noGrp="1"/>
          </p:cNvSpPr>
          <p:nvPr>
            <p:ph type="dt" sz="half" idx="10"/>
          </p:nvPr>
        </p:nvSpPr>
        <p:spPr/>
        <p:txBody>
          <a:bodyPr/>
          <a:lstStyle/>
          <a:p>
            <a:r>
              <a:rPr lang="en-US" smtClean="0"/>
              <a:t>May 30-31, 2012</a:t>
            </a:r>
            <a:endParaRPr lang="en-US" dirty="0"/>
          </a:p>
        </p:txBody>
      </p:sp>
      <p:sp>
        <p:nvSpPr>
          <p:cNvPr id="5" name="Footer Placeholder 4"/>
          <p:cNvSpPr>
            <a:spLocks noGrp="1"/>
          </p:cNvSpPr>
          <p:nvPr>
            <p:ph type="ftr" sz="quarter" idx="11"/>
          </p:nvPr>
        </p:nvSpPr>
        <p:spPr/>
        <p:txBody>
          <a:bodyPr/>
          <a:lstStyle/>
          <a:p>
            <a:r>
              <a:rPr lang="en-US" smtClean="0"/>
              <a:t>HDF5 Workshop at PSI</a:t>
            </a:r>
            <a:endParaRPr lang="en-US"/>
          </a:p>
        </p:txBody>
      </p:sp>
      <p:sp>
        <p:nvSpPr>
          <p:cNvPr id="6" name="Slide Number Placeholder 5"/>
          <p:cNvSpPr>
            <a:spLocks noGrp="1"/>
          </p:cNvSpPr>
          <p:nvPr>
            <p:ph type="sldNum" sz="quarter" idx="12"/>
          </p:nvPr>
        </p:nvSpPr>
        <p:spPr/>
        <p:txBody>
          <a:bodyPr/>
          <a:lstStyle/>
          <a:p>
            <a:fld id="{D83CCE0D-01B3-4B6E-888D-222658E270B6}" type="slidenum">
              <a:rPr lang="en-US" smtClean="0"/>
              <a:pPr/>
              <a:t>46</a:t>
            </a:fld>
            <a:endParaRPr lang="en-US" dirty="0"/>
          </a:p>
        </p:txBody>
      </p:sp>
    </p:spTree>
    <p:extLst>
      <p:ext uri="{BB962C8B-B14F-4D97-AF65-F5344CB8AC3E}">
        <p14:creationId xmlns:p14="http://schemas.microsoft.com/office/powerpoint/2010/main" val="2319847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The HDF Group</a:t>
            </a:r>
            <a:endParaRPr lang="en-US" dirty="0"/>
          </a:p>
        </p:txBody>
      </p:sp>
      <p:sp>
        <p:nvSpPr>
          <p:cNvPr id="8" name="Text Placeholder 7"/>
          <p:cNvSpPr>
            <a:spLocks noGrp="1"/>
          </p:cNvSpPr>
          <p:nvPr>
            <p:ph idx="1"/>
          </p:nvPr>
        </p:nvSpPr>
        <p:spPr/>
        <p:txBody>
          <a:bodyPr>
            <a:normAutofit/>
          </a:bodyPr>
          <a:lstStyle/>
          <a:p>
            <a:r>
              <a:rPr lang="en-US" dirty="0" smtClean="0">
                <a:hlinkClick r:id="rId2"/>
              </a:rPr>
              <a:t>www.hdfgroup.org</a:t>
            </a:r>
            <a:endParaRPr lang="en-US" dirty="0" smtClean="0"/>
          </a:p>
          <a:p>
            <a:r>
              <a:rPr lang="en-US" dirty="0" smtClean="0"/>
              <a:t>Not-for-profit company (since 2006), ex-NCSA at University of Illinois</a:t>
            </a:r>
          </a:p>
          <a:p>
            <a:r>
              <a:rPr lang="en-US" dirty="0" smtClean="0"/>
              <a:t>About 40 employees (more than 50% growth in the past 6 years)</a:t>
            </a:r>
          </a:p>
          <a:p>
            <a:r>
              <a:rPr lang="en-US" dirty="0" smtClean="0"/>
              <a:t>Mission-driven</a:t>
            </a:r>
          </a:p>
          <a:p>
            <a:pPr lvl="1"/>
            <a:r>
              <a:rPr lang="en-US" dirty="0" smtClean="0"/>
              <a:t>Sustainable development of HDF technologies</a:t>
            </a:r>
          </a:p>
          <a:p>
            <a:pPr lvl="1"/>
            <a:r>
              <a:rPr lang="en-US" dirty="0" smtClean="0"/>
              <a:t>Guarantee continual accessibility of HDF data</a:t>
            </a:r>
          </a:p>
        </p:txBody>
      </p:sp>
      <p:sp>
        <p:nvSpPr>
          <p:cNvPr id="4" name="Date Placeholder 3"/>
          <p:cNvSpPr>
            <a:spLocks noGrp="1"/>
          </p:cNvSpPr>
          <p:nvPr>
            <p:ph type="dt" sz="half" idx="10"/>
          </p:nvPr>
        </p:nvSpPr>
        <p:spPr/>
        <p:txBody>
          <a:bodyPr/>
          <a:lstStyle/>
          <a:p>
            <a:pPr>
              <a:defRPr/>
            </a:pPr>
            <a:r>
              <a:rPr lang="en-US" smtClean="0"/>
              <a:t>May 30-31, 2012</a:t>
            </a:r>
            <a:endParaRPr lang="en-US"/>
          </a:p>
        </p:txBody>
      </p:sp>
      <p:sp>
        <p:nvSpPr>
          <p:cNvPr id="5" name="Footer Placeholder 4"/>
          <p:cNvSpPr>
            <a:spLocks noGrp="1"/>
          </p:cNvSpPr>
          <p:nvPr>
            <p:ph type="ftr" sz="quarter" idx="11"/>
          </p:nvPr>
        </p:nvSpPr>
        <p:spPr/>
        <p:txBody>
          <a:bodyPr/>
          <a:lstStyle/>
          <a:p>
            <a:pPr>
              <a:defRPr/>
            </a:pPr>
            <a:r>
              <a:rPr lang="en-US" smtClean="0"/>
              <a:t>HDF5 Workshop at PSI</a:t>
            </a:r>
            <a:endParaRPr lang="en-US"/>
          </a:p>
        </p:txBody>
      </p:sp>
      <p:sp>
        <p:nvSpPr>
          <p:cNvPr id="6" name="Slide Number Placeholder 5"/>
          <p:cNvSpPr>
            <a:spLocks noGrp="1"/>
          </p:cNvSpPr>
          <p:nvPr>
            <p:ph type="sldNum" sz="quarter" idx="12"/>
          </p:nvPr>
        </p:nvSpPr>
        <p:spPr/>
        <p:txBody>
          <a:bodyPr/>
          <a:lstStyle/>
          <a:p>
            <a:pPr>
              <a:defRPr/>
            </a:pPr>
            <a:fld id="{28FADFF9-2F2D-4D20-86DB-AD3DC4206D9A}" type="slidenum">
              <a:rPr lang="en-US" smtClean="0"/>
              <a:pPr>
                <a:defRPr/>
              </a:pPr>
              <a:t>5</a:t>
            </a:fld>
            <a:endParaRPr lang="en-US"/>
          </a:p>
        </p:txBody>
      </p:sp>
    </p:spTree>
    <p:extLst>
      <p:ext uri="{BB962C8B-B14F-4D97-AF65-F5344CB8AC3E}">
        <p14:creationId xmlns:p14="http://schemas.microsoft.com/office/powerpoint/2010/main" val="3559775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en-US" dirty="0"/>
              <a:t>Data challenges addressed by HDF</a:t>
            </a:r>
          </a:p>
        </p:txBody>
      </p:sp>
      <p:sp>
        <p:nvSpPr>
          <p:cNvPr id="4" name="Date Placeholder 3"/>
          <p:cNvSpPr>
            <a:spLocks noGrp="1"/>
          </p:cNvSpPr>
          <p:nvPr>
            <p:ph type="dt" sz="half" idx="10"/>
          </p:nvPr>
        </p:nvSpPr>
        <p:spPr/>
        <p:txBody>
          <a:bodyPr/>
          <a:lstStyle/>
          <a:p>
            <a:pPr>
              <a:defRPr/>
            </a:pPr>
            <a:r>
              <a:rPr lang="en-US" smtClean="0"/>
              <a:t>May 30-31, 2012</a:t>
            </a:r>
            <a:endParaRPr lang="en-US" dirty="0"/>
          </a:p>
        </p:txBody>
      </p:sp>
      <p:sp>
        <p:nvSpPr>
          <p:cNvPr id="5" name="Footer Placeholder 4"/>
          <p:cNvSpPr>
            <a:spLocks noGrp="1"/>
          </p:cNvSpPr>
          <p:nvPr>
            <p:ph type="ftr" sz="quarter" idx="11"/>
          </p:nvPr>
        </p:nvSpPr>
        <p:spPr/>
        <p:txBody>
          <a:bodyPr/>
          <a:lstStyle/>
          <a:p>
            <a:pPr>
              <a:defRPr/>
            </a:pPr>
            <a:r>
              <a:rPr lang="en-US" smtClean="0"/>
              <a:t>HDF5 Workshop at PSI</a:t>
            </a:r>
            <a:endParaRPr lang="en-US" dirty="0"/>
          </a:p>
        </p:txBody>
      </p:sp>
      <p:sp>
        <p:nvSpPr>
          <p:cNvPr id="6" name="Slide Number Placeholder 5"/>
          <p:cNvSpPr>
            <a:spLocks noGrp="1"/>
          </p:cNvSpPr>
          <p:nvPr>
            <p:ph type="sldNum" sz="quarter" idx="12"/>
          </p:nvPr>
        </p:nvSpPr>
        <p:spPr/>
        <p:txBody>
          <a:bodyPr/>
          <a:lstStyle/>
          <a:p>
            <a:pPr>
              <a:defRPr/>
            </a:pPr>
            <a:fld id="{CCED4385-CCCA-4BBF-AB19-415EBC87934F}" type="slidenum">
              <a:rPr lang="en-US" smtClean="0"/>
              <a:pPr>
                <a:defRPr/>
              </a:pPr>
              <a:t>6</a:t>
            </a:fld>
            <a:endParaRPr lang="en-US" dirty="0"/>
          </a:p>
        </p:txBody>
      </p:sp>
      <p:grpSp>
        <p:nvGrpSpPr>
          <p:cNvPr id="13" name="Group 12"/>
          <p:cNvGrpSpPr/>
          <p:nvPr/>
        </p:nvGrpSpPr>
        <p:grpSpPr>
          <a:xfrm>
            <a:off x="2485527" y="1216848"/>
            <a:ext cx="2848473" cy="2364552"/>
            <a:chOff x="3886200" y="1828800"/>
            <a:chExt cx="3962400" cy="3346705"/>
          </a:xfrm>
        </p:grpSpPr>
        <p:pic>
          <p:nvPicPr>
            <p:cNvPr id="14" name="Picture 13" descr="open_box.png"/>
            <p:cNvPicPr>
              <a:picLocks noChangeAspect="1"/>
            </p:cNvPicPr>
            <p:nvPr/>
          </p:nvPicPr>
          <p:blipFill>
            <a:blip r:embed="rId2" cstate="print"/>
            <a:stretch>
              <a:fillRect/>
            </a:stretch>
          </p:blipFill>
          <p:spPr>
            <a:xfrm>
              <a:off x="3886200" y="2362200"/>
              <a:ext cx="3962400" cy="2813305"/>
            </a:xfrm>
            <a:prstGeom prst="rect">
              <a:avLst/>
            </a:prstGeom>
          </p:spPr>
        </p:pic>
        <p:sp>
          <p:nvSpPr>
            <p:cNvPr id="15" name="Text Box 4"/>
            <p:cNvSpPr txBox="1">
              <a:spLocks noChangeArrowheads="1"/>
            </p:cNvSpPr>
            <p:nvPr/>
          </p:nvSpPr>
          <p:spPr bwMode="auto">
            <a:xfrm>
              <a:off x="5791200" y="1828800"/>
              <a:ext cx="1180067" cy="1015663"/>
            </a:xfrm>
            <a:prstGeom prst="rect">
              <a:avLst/>
            </a:prstGeom>
            <a:solidFill>
              <a:schemeClr val="bg2"/>
            </a:solidFill>
            <a:ln w="9525">
              <a:noFill/>
              <a:miter lim="800000"/>
              <a:headEnd/>
              <a:tailEnd/>
            </a:ln>
          </p:spPr>
          <p:txBody>
            <a:bodyPr wrap="none">
              <a:prstTxWarp prst="textNoShape">
                <a:avLst/>
              </a:prstTxWarp>
              <a:spAutoFit/>
            </a:bodyPr>
            <a:lstStyle/>
            <a:p>
              <a:pPr algn="l" eaLnBrk="0" hangingPunct="0"/>
              <a:r>
                <a:rPr lang="en-US" sz="1200" b="1" dirty="0">
                  <a:solidFill>
                    <a:srgbClr val="92D050"/>
                  </a:solidFill>
                  <a:effectLst/>
                  <a:latin typeface="Calibri" pitchFamily="-110" charset="0"/>
                  <a:ea typeface="Arial" pitchFamily="-110" charset="0"/>
                </a:rPr>
                <a:t>lat | </a:t>
              </a:r>
              <a:r>
                <a:rPr lang="en-US" sz="1200" b="1" dirty="0" err="1">
                  <a:solidFill>
                    <a:srgbClr val="92D050"/>
                  </a:solidFill>
                  <a:effectLst/>
                  <a:latin typeface="Calibri" pitchFamily="-110" charset="0"/>
                  <a:ea typeface="Arial" pitchFamily="-110" charset="0"/>
                </a:rPr>
                <a:t>lon</a:t>
              </a:r>
              <a:r>
                <a:rPr lang="en-US" sz="1200" b="1" dirty="0">
                  <a:solidFill>
                    <a:srgbClr val="92D050"/>
                  </a:solidFill>
                  <a:effectLst/>
                  <a:latin typeface="Calibri" pitchFamily="-110" charset="0"/>
                  <a:ea typeface="Arial" pitchFamily="-110" charset="0"/>
                </a:rPr>
                <a:t> | temp</a:t>
              </a:r>
            </a:p>
            <a:p>
              <a:pPr algn="l" eaLnBrk="0" hangingPunct="0"/>
              <a:r>
                <a:rPr lang="en-US" sz="1200" b="1" dirty="0">
                  <a:solidFill>
                    <a:srgbClr val="92D050"/>
                  </a:solidFill>
                  <a:effectLst/>
                  <a:latin typeface="Calibri" pitchFamily="-110" charset="0"/>
                  <a:ea typeface="Arial" pitchFamily="-110" charset="0"/>
                </a:rPr>
                <a:t>----|-----|-----</a:t>
              </a:r>
            </a:p>
            <a:p>
              <a:pPr algn="l" eaLnBrk="0" hangingPunct="0"/>
              <a:r>
                <a:rPr lang="en-US" sz="1200" b="1" dirty="0">
                  <a:solidFill>
                    <a:srgbClr val="92D050"/>
                  </a:solidFill>
                  <a:effectLst/>
                  <a:latin typeface="Calibri" pitchFamily="-110" charset="0"/>
                  <a:ea typeface="Arial" pitchFamily="-110" charset="0"/>
                </a:rPr>
                <a:t> 12 |  23 |  3.1</a:t>
              </a:r>
            </a:p>
            <a:p>
              <a:pPr algn="l" eaLnBrk="0" hangingPunct="0"/>
              <a:r>
                <a:rPr lang="en-US" sz="1200" b="1" dirty="0">
                  <a:solidFill>
                    <a:srgbClr val="92D050"/>
                  </a:solidFill>
                  <a:effectLst/>
                  <a:latin typeface="Calibri" pitchFamily="-110" charset="0"/>
                  <a:ea typeface="Arial" pitchFamily="-110" charset="0"/>
                </a:rPr>
                <a:t> 15 |  24 |  4.2</a:t>
              </a:r>
            </a:p>
            <a:p>
              <a:pPr algn="l" eaLnBrk="0" hangingPunct="0"/>
              <a:r>
                <a:rPr lang="en-US" sz="1200" b="1" dirty="0">
                  <a:solidFill>
                    <a:srgbClr val="92D050"/>
                  </a:solidFill>
                  <a:effectLst/>
                  <a:latin typeface="Calibri" pitchFamily="-110" charset="0"/>
                  <a:ea typeface="Arial" pitchFamily="-110" charset="0"/>
                </a:rPr>
                <a:t> 17 |  21 |  3.6</a:t>
              </a:r>
              <a:endParaRPr lang="en-US" sz="1200" b="1" dirty="0">
                <a:solidFill>
                  <a:srgbClr val="92D050"/>
                </a:solidFill>
                <a:effectLst/>
                <a:latin typeface="Candara" pitchFamily="-110" charset="0"/>
                <a:ea typeface="Arial" pitchFamily="-110" charset="0"/>
              </a:endParaRPr>
            </a:p>
          </p:txBody>
        </p:sp>
        <p:sp>
          <p:nvSpPr>
            <p:cNvPr id="16" name="Rectangle 5" descr="Small grid"/>
            <p:cNvSpPr>
              <a:spLocks noChangeArrowheads="1"/>
            </p:cNvSpPr>
            <p:nvPr/>
          </p:nvSpPr>
          <p:spPr bwMode="auto">
            <a:xfrm rot="-1015650">
              <a:off x="5207617" y="2019962"/>
              <a:ext cx="914400" cy="838200"/>
            </a:xfrm>
            <a:prstGeom prst="rect">
              <a:avLst/>
            </a:prstGeom>
            <a:pattFill prst="smGrid">
              <a:fgClr>
                <a:srgbClr val="CCCC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effectLst>
                  <a:outerShdw blurRad="38100" dist="38100" dir="2700000" algn="tl">
                    <a:srgbClr val="DDDDDD"/>
                  </a:outerShdw>
                </a:effectLst>
                <a:ea typeface="Arial" pitchFamily="-110" charset="0"/>
              </a:endParaRPr>
            </a:p>
          </p:txBody>
        </p:sp>
        <p:pic>
          <p:nvPicPr>
            <p:cNvPr id="17" name="Picture 7"/>
            <p:cNvPicPr>
              <a:picLocks noChangeArrowheads="1"/>
            </p:cNvPicPr>
            <p:nvPr/>
          </p:nvPicPr>
          <p:blipFill>
            <a:blip r:embed="rId3" cstate="print"/>
            <a:srcRect/>
            <a:stretch>
              <a:fillRect/>
            </a:stretch>
          </p:blipFill>
          <p:spPr bwMode="auto">
            <a:xfrm rot="-542428">
              <a:off x="5532235" y="2459715"/>
              <a:ext cx="1295400" cy="685800"/>
            </a:xfrm>
            <a:prstGeom prst="rect">
              <a:avLst/>
            </a:prstGeom>
            <a:noFill/>
            <a:ln w="12700">
              <a:solidFill>
                <a:srgbClr val="FF6600"/>
              </a:solidFill>
              <a:miter lim="800000"/>
              <a:headEnd/>
              <a:tailEnd/>
            </a:ln>
            <a:effectLst>
              <a:outerShdw dist="107763" dir="8100000" algn="ctr" rotWithShape="0">
                <a:schemeClr val="bg2"/>
              </a:outerShdw>
            </a:effectLst>
          </p:spPr>
        </p:pic>
        <p:grpSp>
          <p:nvGrpSpPr>
            <p:cNvPr id="18" name="Group 17"/>
            <p:cNvGrpSpPr/>
            <p:nvPr/>
          </p:nvGrpSpPr>
          <p:grpSpPr>
            <a:xfrm rot="2521330">
              <a:off x="6187409" y="2421715"/>
              <a:ext cx="1191068" cy="609600"/>
              <a:chOff x="1993309" y="4800600"/>
              <a:chExt cx="1588091" cy="838200"/>
            </a:xfrm>
          </p:grpSpPr>
          <p:sp>
            <p:nvSpPr>
              <p:cNvPr id="22" name="Flowchart: Card 21"/>
              <p:cNvSpPr/>
              <p:nvPr/>
            </p:nvSpPr>
            <p:spPr bwMode="auto">
              <a:xfrm>
                <a:off x="2057400" y="4800600"/>
                <a:ext cx="1524000" cy="838200"/>
              </a:xfrm>
              <a:prstGeom prst="flowChartPunchedCard">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3" name="TextBox 22"/>
              <p:cNvSpPr txBox="1"/>
              <p:nvPr/>
            </p:nvSpPr>
            <p:spPr>
              <a:xfrm>
                <a:off x="1993309" y="5001196"/>
                <a:ext cx="1524000" cy="564257"/>
              </a:xfrm>
              <a:prstGeom prst="rect">
                <a:avLst/>
              </a:prstGeom>
              <a:noFill/>
            </p:spPr>
            <p:txBody>
              <a:bodyPr wrap="square" rtlCol="0">
                <a:spAutoFit/>
              </a:bodyPr>
              <a:lstStyle/>
              <a:p>
                <a:r>
                  <a:rPr lang="en-US" sz="600" dirty="0" smtClean="0"/>
                  <a:t>Experiment Notes:</a:t>
                </a:r>
              </a:p>
              <a:p>
                <a:r>
                  <a:rPr lang="en-US" sz="600" dirty="0" smtClean="0"/>
                  <a:t>Serial Number: 99378920</a:t>
                </a:r>
              </a:p>
              <a:p>
                <a:r>
                  <a:rPr lang="en-US" sz="600" dirty="0" smtClean="0"/>
                  <a:t>Date: 3/13/09</a:t>
                </a:r>
              </a:p>
              <a:p>
                <a:r>
                  <a:rPr lang="en-US" sz="600" dirty="0" smtClean="0"/>
                  <a:t>Configuration: Standard 3</a:t>
                </a:r>
                <a:endParaRPr lang="en-US" sz="600" dirty="0"/>
              </a:p>
            </p:txBody>
          </p:sp>
        </p:grpSp>
        <p:sp>
          <p:nvSpPr>
            <p:cNvPr id="19" name="Rectangle 6" descr="Small grid"/>
            <p:cNvSpPr>
              <a:spLocks noChangeArrowheads="1"/>
            </p:cNvSpPr>
            <p:nvPr/>
          </p:nvSpPr>
          <p:spPr bwMode="auto">
            <a:xfrm rot="-1687714">
              <a:off x="6122185" y="2301111"/>
              <a:ext cx="1219200" cy="739775"/>
            </a:xfrm>
            <a:prstGeom prst="rect">
              <a:avLst/>
            </a:prstGeom>
            <a:pattFill prst="smGrid">
              <a:fgClr>
                <a:srgbClr val="CCCC00"/>
              </a:fgClr>
              <a:bgClr>
                <a:srgbClr val="FFFFFF"/>
              </a:bgClr>
            </a:pattFill>
            <a:ln w="9525">
              <a:miter lim="800000"/>
              <a:headEnd/>
              <a:tailEnd/>
            </a:ln>
            <a:effectLst/>
            <a:scene3d>
              <a:camera prst="legacyPerspectiveBottomLeft"/>
              <a:lightRig rig="legacyFlat3" dir="t"/>
            </a:scene3d>
            <a:sp3d extrusionH="887400" prstMaterial="legacyMatte">
              <a:bevelT w="13500" h="13500" prst="angle"/>
              <a:bevelB w="13500" h="13500" prst="angle"/>
              <a:extrusionClr>
                <a:srgbClr val="CCCC00"/>
              </a:extrusionClr>
            </a:sp3d>
          </p:spPr>
          <p:txBody>
            <a:bodyPr wrap="none" anchor="ctr">
              <a:prstTxWarp prst="textNoShape">
                <a:avLst/>
              </a:prstTxWarp>
              <a:flatTx/>
            </a:bodyPr>
            <a:lstStyle/>
            <a:p>
              <a:endParaRPr lang="en-US">
                <a:effectLst>
                  <a:outerShdw blurRad="38100" dist="38100" dir="2700000" algn="tl">
                    <a:srgbClr val="DDDDDD"/>
                  </a:outerShdw>
                </a:effectLst>
                <a:ea typeface="Arial" pitchFamily="-110" charset="0"/>
              </a:endParaRPr>
            </a:p>
          </p:txBody>
        </p:sp>
        <p:pic>
          <p:nvPicPr>
            <p:cNvPr id="20" name="Picture 8" descr="mesh"/>
            <p:cNvPicPr>
              <a:picLocks noChangeAspect="1" noChangeArrowheads="1"/>
            </p:cNvPicPr>
            <p:nvPr/>
          </p:nvPicPr>
          <p:blipFill>
            <a:blip r:embed="rId4" cstate="print">
              <a:clrChange>
                <a:clrFrom>
                  <a:srgbClr val="FEFEFE"/>
                </a:clrFrom>
                <a:clrTo>
                  <a:srgbClr val="FEFEFE">
                    <a:alpha val="0"/>
                  </a:srgbClr>
                </a:clrTo>
              </a:clrChange>
            </a:blip>
            <a:srcRect/>
            <a:stretch>
              <a:fillRect/>
            </a:stretch>
          </p:blipFill>
          <p:spPr bwMode="auto">
            <a:xfrm rot="648316">
              <a:off x="4815488" y="2128318"/>
              <a:ext cx="1676400" cy="1130300"/>
            </a:xfrm>
            <a:prstGeom prst="rect">
              <a:avLst/>
            </a:prstGeom>
            <a:noFill/>
            <a:ln w="9525">
              <a:noFill/>
              <a:miter lim="800000"/>
              <a:headEnd/>
              <a:tailEnd/>
            </a:ln>
          </p:spPr>
        </p:pic>
        <p:pic>
          <p:nvPicPr>
            <p:cNvPr id="21" name="Picture 12"/>
            <p:cNvPicPr>
              <a:picLocks noChangeArrowheads="1"/>
            </p:cNvPicPr>
            <p:nvPr/>
          </p:nvPicPr>
          <p:blipFill>
            <a:blip r:embed="rId5" cstate="print"/>
            <a:srcRect/>
            <a:stretch>
              <a:fillRect/>
            </a:stretch>
          </p:blipFill>
          <p:spPr bwMode="auto">
            <a:xfrm rot="16695639">
              <a:off x="5896607" y="2395817"/>
              <a:ext cx="1086607" cy="999270"/>
            </a:xfrm>
            <a:prstGeom prst="rect">
              <a:avLst/>
            </a:prstGeom>
            <a:noFill/>
            <a:ln w="12700">
              <a:noFill/>
              <a:miter lim="800000"/>
              <a:headEnd/>
              <a:tailEnd/>
            </a:ln>
            <a:effectLst>
              <a:outerShdw dist="107763" dir="8100000" algn="ctr" rotWithShape="0">
                <a:schemeClr val="bg2"/>
              </a:outerShdw>
            </a:effectLst>
          </p:spPr>
        </p:pic>
      </p:grpSp>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3716402"/>
            <a:ext cx="5171149" cy="2760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53200" y="2507397"/>
            <a:ext cx="2306162" cy="3719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132480" y="1143000"/>
            <a:ext cx="2839320" cy="1200329"/>
          </a:xfrm>
          <a:prstGeom prst="rect">
            <a:avLst/>
          </a:prstGeom>
        </p:spPr>
        <p:txBody>
          <a:bodyPr wrap="square">
            <a:spAutoFit/>
          </a:bodyPr>
          <a:lstStyle/>
          <a:p>
            <a:r>
              <a:rPr lang="en-US" dirty="0" smtClean="0">
                <a:latin typeface="Arial" pitchFamily="34" charset="0"/>
                <a:cs typeface="Arial" pitchFamily="34" charset="0"/>
              </a:rPr>
              <a:t>Need to organize complex collections </a:t>
            </a:r>
            <a:r>
              <a:rPr lang="en-US" dirty="0">
                <a:latin typeface="Arial" pitchFamily="34" charset="0"/>
                <a:cs typeface="Arial" pitchFamily="34" charset="0"/>
              </a:rPr>
              <a:t>of data</a:t>
            </a:r>
          </a:p>
        </p:txBody>
      </p:sp>
      <p:sp>
        <p:nvSpPr>
          <p:cNvPr id="11" name="Rectangle 10"/>
          <p:cNvSpPr/>
          <p:nvPr/>
        </p:nvSpPr>
        <p:spPr>
          <a:xfrm>
            <a:off x="6382651" y="1623601"/>
            <a:ext cx="2647259" cy="830997"/>
          </a:xfrm>
          <a:prstGeom prst="rect">
            <a:avLst/>
          </a:prstGeom>
        </p:spPr>
        <p:txBody>
          <a:bodyPr wrap="square">
            <a:spAutoFit/>
          </a:bodyPr>
          <a:lstStyle/>
          <a:p>
            <a:pPr algn="ctr"/>
            <a:r>
              <a:rPr lang="en-US" dirty="0">
                <a:latin typeface="Arial" pitchFamily="34" charset="0"/>
                <a:cs typeface="Arial" pitchFamily="34" charset="0"/>
              </a:rPr>
              <a:t>Long term </a:t>
            </a:r>
            <a:r>
              <a:rPr lang="en-US" dirty="0" smtClean="0">
                <a:latin typeface="Arial" pitchFamily="34" charset="0"/>
                <a:cs typeface="Arial" pitchFamily="34" charset="0"/>
              </a:rPr>
              <a:t>data preservation</a:t>
            </a:r>
            <a:endParaRPr lang="en-US" dirty="0">
              <a:latin typeface="Arial" pitchFamily="34" charset="0"/>
              <a:cs typeface="Arial" pitchFamily="34" charset="0"/>
            </a:endParaRPr>
          </a:p>
        </p:txBody>
      </p:sp>
      <p:sp>
        <p:nvSpPr>
          <p:cNvPr id="24" name="Rectangle 23"/>
          <p:cNvSpPr/>
          <p:nvPr/>
        </p:nvSpPr>
        <p:spPr>
          <a:xfrm>
            <a:off x="838200" y="3903886"/>
            <a:ext cx="1841151" cy="1569660"/>
          </a:xfrm>
          <a:prstGeom prst="rect">
            <a:avLst/>
          </a:prstGeom>
        </p:spPr>
        <p:txBody>
          <a:bodyPr wrap="square">
            <a:spAutoFit/>
          </a:bodyPr>
          <a:lstStyle/>
          <a:p>
            <a:pPr algn="ctr"/>
            <a:r>
              <a:rPr lang="en-US" dirty="0" smtClean="0">
                <a:latin typeface="Arial" pitchFamily="34" charset="0"/>
                <a:cs typeface="Arial" pitchFamily="34" charset="0"/>
              </a:rPr>
              <a:t>Efficient, scalable storage </a:t>
            </a:r>
            <a:r>
              <a:rPr lang="en-US" dirty="0">
                <a:latin typeface="Arial" pitchFamily="34" charset="0"/>
                <a:cs typeface="Arial" pitchFamily="34" charset="0"/>
              </a:rPr>
              <a:t>and access</a:t>
            </a:r>
          </a:p>
        </p:txBody>
      </p:sp>
    </p:spTree>
    <p:extLst>
      <p:ext uri="{BB962C8B-B14F-4D97-AF65-F5344CB8AC3E}">
        <p14:creationId xmlns:p14="http://schemas.microsoft.com/office/powerpoint/2010/main" val="1823475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The HDF Group philosophy</a:t>
            </a:r>
            <a:endParaRPr lang="en-US" dirty="0"/>
          </a:p>
        </p:txBody>
      </p:sp>
      <p:sp>
        <p:nvSpPr>
          <p:cNvPr id="8" name="Text Placeholder 7"/>
          <p:cNvSpPr>
            <a:spLocks noGrp="1"/>
          </p:cNvSpPr>
          <p:nvPr>
            <p:ph idx="1"/>
          </p:nvPr>
        </p:nvSpPr>
        <p:spPr/>
        <p:txBody>
          <a:bodyPr>
            <a:normAutofit/>
          </a:bodyPr>
          <a:lstStyle/>
          <a:p>
            <a:r>
              <a:rPr lang="en-US" dirty="0" smtClean="0"/>
              <a:t>Committed to Open Source</a:t>
            </a:r>
          </a:p>
          <a:p>
            <a:pPr lvl="1"/>
            <a:r>
              <a:rPr lang="en-US" dirty="0" smtClean="0"/>
              <a:t>HDF software is free</a:t>
            </a:r>
          </a:p>
          <a:p>
            <a:pPr lvl="1"/>
            <a:r>
              <a:rPr lang="en-US" dirty="0" smtClean="0"/>
              <a:t>BSD type of license</a:t>
            </a:r>
          </a:p>
          <a:p>
            <a:pPr lvl="1"/>
            <a:r>
              <a:rPr lang="en-US" dirty="0" smtClean="0"/>
              <a:t>Community involvement</a:t>
            </a:r>
          </a:p>
          <a:p>
            <a:pPr lvl="2"/>
            <a:r>
              <a:rPr lang="en-US" dirty="0" smtClean="0"/>
              <a:t>Testing</a:t>
            </a:r>
          </a:p>
          <a:p>
            <a:pPr lvl="2"/>
            <a:r>
              <a:rPr lang="en-US" dirty="0" smtClean="0"/>
              <a:t>Patches</a:t>
            </a:r>
          </a:p>
          <a:p>
            <a:pPr lvl="2"/>
            <a:r>
              <a:rPr lang="en-US" dirty="0" smtClean="0"/>
              <a:t>New features (e.g., </a:t>
            </a:r>
            <a:r>
              <a:rPr lang="en-US" dirty="0" err="1" smtClean="0"/>
              <a:t>CMake</a:t>
            </a:r>
            <a:r>
              <a:rPr lang="en-US" dirty="0" smtClean="0"/>
              <a:t> support)</a:t>
            </a:r>
          </a:p>
          <a:p>
            <a:r>
              <a:rPr lang="en-US" dirty="0" smtClean="0"/>
              <a:t>Serving diverse user base</a:t>
            </a:r>
            <a:endParaRPr lang="en-US" dirty="0"/>
          </a:p>
          <a:p>
            <a:pPr lvl="1"/>
            <a:r>
              <a:rPr lang="en-US" dirty="0"/>
              <a:t>Remote sensing, HPC, non-destructive testing, medical records, scientific modeling, etc</a:t>
            </a:r>
            <a:r>
              <a:rPr lang="en-US" dirty="0" smtClean="0"/>
              <a:t>.</a:t>
            </a:r>
            <a:endParaRPr lang="en-US" dirty="0"/>
          </a:p>
        </p:txBody>
      </p:sp>
      <p:sp>
        <p:nvSpPr>
          <p:cNvPr id="4" name="Date Placeholder 3"/>
          <p:cNvSpPr>
            <a:spLocks noGrp="1"/>
          </p:cNvSpPr>
          <p:nvPr>
            <p:ph type="dt" sz="half" idx="10"/>
          </p:nvPr>
        </p:nvSpPr>
        <p:spPr/>
        <p:txBody>
          <a:bodyPr/>
          <a:lstStyle/>
          <a:p>
            <a:pPr>
              <a:defRPr/>
            </a:pPr>
            <a:r>
              <a:rPr lang="en-US" smtClean="0"/>
              <a:t>May 30-31, 2012</a:t>
            </a:r>
            <a:endParaRPr lang="en-US"/>
          </a:p>
        </p:txBody>
      </p:sp>
      <p:sp>
        <p:nvSpPr>
          <p:cNvPr id="5" name="Footer Placeholder 4"/>
          <p:cNvSpPr>
            <a:spLocks noGrp="1"/>
          </p:cNvSpPr>
          <p:nvPr>
            <p:ph type="ftr" sz="quarter" idx="11"/>
          </p:nvPr>
        </p:nvSpPr>
        <p:spPr/>
        <p:txBody>
          <a:bodyPr/>
          <a:lstStyle/>
          <a:p>
            <a:pPr>
              <a:defRPr/>
            </a:pPr>
            <a:r>
              <a:rPr lang="en-US" smtClean="0"/>
              <a:t>HDF5 Workshop at PSI</a:t>
            </a:r>
            <a:endParaRPr lang="en-US"/>
          </a:p>
        </p:txBody>
      </p:sp>
      <p:sp>
        <p:nvSpPr>
          <p:cNvPr id="6" name="Slide Number Placeholder 5"/>
          <p:cNvSpPr>
            <a:spLocks noGrp="1"/>
          </p:cNvSpPr>
          <p:nvPr>
            <p:ph type="sldNum" sz="quarter" idx="12"/>
          </p:nvPr>
        </p:nvSpPr>
        <p:spPr/>
        <p:txBody>
          <a:bodyPr/>
          <a:lstStyle/>
          <a:p>
            <a:pPr>
              <a:defRPr/>
            </a:pPr>
            <a:fld id="{28FADFF9-2F2D-4D20-86DB-AD3DC4206D9A}" type="slidenum">
              <a:rPr lang="en-US" smtClean="0"/>
              <a:pPr>
                <a:defRPr/>
              </a:pPr>
              <a:t>7</a:t>
            </a:fld>
            <a:endParaRPr lang="en-US"/>
          </a:p>
        </p:txBody>
      </p:sp>
    </p:spTree>
    <p:extLst>
      <p:ext uri="{BB962C8B-B14F-4D97-AF65-F5344CB8AC3E}">
        <p14:creationId xmlns:p14="http://schemas.microsoft.com/office/powerpoint/2010/main" val="26750251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Members  of the HDF </a:t>
            </a:r>
            <a:r>
              <a:rPr lang="en-US" dirty="0" smtClean="0"/>
              <a:t>community</a:t>
            </a:r>
            <a:endParaRPr lang="en-US" dirty="0"/>
          </a:p>
        </p:txBody>
      </p:sp>
      <p:sp>
        <p:nvSpPr>
          <p:cNvPr id="4" name="Date Placeholder 3"/>
          <p:cNvSpPr>
            <a:spLocks noGrp="1"/>
          </p:cNvSpPr>
          <p:nvPr>
            <p:ph type="dt" sz="half" idx="10"/>
          </p:nvPr>
        </p:nvSpPr>
        <p:spPr/>
        <p:txBody>
          <a:bodyPr/>
          <a:lstStyle/>
          <a:p>
            <a:r>
              <a:rPr lang="en-US" smtClean="0"/>
              <a:t>May 30-31, 2012</a:t>
            </a:r>
            <a:endParaRPr lang="en-US" dirty="0"/>
          </a:p>
        </p:txBody>
      </p:sp>
      <p:sp>
        <p:nvSpPr>
          <p:cNvPr id="6" name="Footer Placeholder 5"/>
          <p:cNvSpPr>
            <a:spLocks noGrp="1"/>
          </p:cNvSpPr>
          <p:nvPr>
            <p:ph type="ftr" sz="quarter" idx="11"/>
          </p:nvPr>
        </p:nvSpPr>
        <p:spPr/>
        <p:txBody>
          <a:bodyPr/>
          <a:lstStyle/>
          <a:p>
            <a:r>
              <a:rPr lang="en-US" smtClean="0"/>
              <a:t>HDF5 Workshop at PSI</a:t>
            </a:r>
            <a:endParaRPr lang="en-US"/>
          </a:p>
        </p:txBody>
      </p:sp>
      <p:sp>
        <p:nvSpPr>
          <p:cNvPr id="5" name="Slide Number Placeholder 4"/>
          <p:cNvSpPr>
            <a:spLocks noGrp="1"/>
          </p:cNvSpPr>
          <p:nvPr>
            <p:ph type="sldNum" sz="quarter" idx="12"/>
          </p:nvPr>
        </p:nvSpPr>
        <p:spPr/>
        <p:txBody>
          <a:bodyPr/>
          <a:lstStyle/>
          <a:p>
            <a:fld id="{66990693-FCA4-456D-B0D1-1E6BC96D0376}" type="slidenum">
              <a:rPr lang="en-US" smtClean="0"/>
              <a:pPr/>
              <a:t>8</a:t>
            </a:fld>
            <a:endParaRPr lang="en-US"/>
          </a:p>
        </p:txBody>
      </p:sp>
      <p:pic>
        <p:nvPicPr>
          <p:cNvPr id="12" name="Picture 9" descr="C:\Users\mfolk\AppData\Local\Microsoft\Windows\Temporary Internet Files\Content.IE5\AVGKWLJ3\MC9002331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798" y="4159778"/>
            <a:ext cx="2209801" cy="225650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7" name="Picture 9" descr="http://geo.arc.nasa.gov/sgg/tarfox/images/eos.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799" y="1236150"/>
            <a:ext cx="2337019" cy="234524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61" name="Picture 13" descr="http://www.ascinc.org/asc2008/uploads/ANL_V_White.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23464" y="2897761"/>
            <a:ext cx="1239298" cy="11378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63" name="Picture 15" descr="http://www.plant-biology.com/NorthwesternUniversity.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69542" y="3675713"/>
            <a:ext cx="1130300" cy="112488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69" name="Picture 21" descr="http://www.ncsa.illinois.edu/Conferences/Tapia2003/images/supporters/logo_snl_name.900x347.gi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70098" y="2981942"/>
            <a:ext cx="1752425" cy="675658"/>
          </a:xfrm>
          <a:prstGeom prst="rect">
            <a:avLst/>
          </a:prstGeom>
          <a:ln>
            <a:noFill/>
          </a:ln>
          <a:effectLst>
            <a:outerShdw blurRad="292100" dist="139700" dir="2700000" algn="tl" rotWithShape="0">
              <a:srgbClr val="333333">
                <a:alpha val="65000"/>
              </a:srgbClr>
            </a:outerShdw>
          </a:effectLst>
        </p:spPr>
      </p:pic>
      <p:pic>
        <p:nvPicPr>
          <p:cNvPr id="2073" name="Picture 25" descr="http://techportal.eere.energy.gov/images/lab_badges/badge_berkeley.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15125" y="1783337"/>
            <a:ext cx="1819275" cy="11144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67" name="Picture 19" descr="http://www.ece.unm.edu/ppps2007/Exhibitors/LLNL/logoMain.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05600" y="1219200"/>
            <a:ext cx="2367371" cy="609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 name="Picture 2" descr="https://encrypted-tbn0.google.com/images?q=tbn:ANd9GcSUgNQnNGLwzgWsifvJ1yMUsFvBKD6ff1a3ga7EbExPgtusO7IC"/>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09245" y="5266837"/>
            <a:ext cx="3000375" cy="15240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encrypted-tbn2.google.com/images?q=tbn:ANd9GcSYEGFWrgo2PGoMviNKzUEf7Oi3FqEYDhfdCbpOeZPazkM2S5G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52600" y="2159574"/>
            <a:ext cx="3105150" cy="14763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8" name="Picture 4" descr="https://encrypted-tbn0.google.com/images?q=tbn:ANd9GcTT_i4YyhaCs58-_a5p9AADuehEOTcq7EvQcuO_NKkMMODT7nX0OA"/>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19637" y="780540"/>
            <a:ext cx="2143125" cy="213360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upload.wikimedia.org/wikipedia/commons/c/ca/ITERlogo_NoonYellow.jpg"/>
          <p:cNvPicPr>
            <a:picLocks noChangeAspect="1" noChangeArrowheads="1"/>
          </p:cNvPicPr>
          <p:nvPr/>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53368" y="4211665"/>
            <a:ext cx="2549905" cy="121518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http://www.eera-ccs.eu/image.aspx?IdImage=44"/>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172200" y="5480263"/>
            <a:ext cx="2845524" cy="100687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Cat_logo.gif"/>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707606" y="4114800"/>
            <a:ext cx="1016794" cy="533400"/>
          </a:xfrm>
          <a:prstGeom prst="rect">
            <a:avLst/>
          </a:prstGeom>
        </p:spPr>
      </p:pic>
      <p:pic>
        <p:nvPicPr>
          <p:cNvPr id="11" name="Picture 10" descr="Home_def.jp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52400" y="914400"/>
            <a:ext cx="4495800" cy="609600"/>
          </a:xfrm>
          <a:prstGeom prst="rect">
            <a:avLst/>
          </a:prstGeom>
        </p:spPr>
      </p:pic>
    </p:spTree>
    <p:extLst>
      <p:ext uri="{BB962C8B-B14F-4D97-AF65-F5344CB8AC3E}">
        <p14:creationId xmlns:p14="http://schemas.microsoft.com/office/powerpoint/2010/main" val="1802772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Revenues by source</a:t>
            </a:r>
            <a:endParaRPr lang="en-US" dirty="0"/>
          </a:p>
        </p:txBody>
      </p:sp>
      <p:sp>
        <p:nvSpPr>
          <p:cNvPr id="3" name="Date Placeholder 2"/>
          <p:cNvSpPr>
            <a:spLocks noGrp="1"/>
          </p:cNvSpPr>
          <p:nvPr>
            <p:ph type="dt" sz="half" idx="10"/>
          </p:nvPr>
        </p:nvSpPr>
        <p:spPr/>
        <p:txBody>
          <a:bodyPr/>
          <a:lstStyle/>
          <a:p>
            <a:pPr>
              <a:defRPr/>
            </a:pPr>
            <a:r>
              <a:rPr lang="en-US" smtClean="0"/>
              <a:t>May 30-31, 2012</a:t>
            </a:r>
            <a:endParaRPr lang="en-US" dirty="0"/>
          </a:p>
        </p:txBody>
      </p:sp>
      <p:sp>
        <p:nvSpPr>
          <p:cNvPr id="4" name="Footer Placeholder 3"/>
          <p:cNvSpPr>
            <a:spLocks noGrp="1"/>
          </p:cNvSpPr>
          <p:nvPr>
            <p:ph type="ftr" sz="quarter" idx="11"/>
          </p:nvPr>
        </p:nvSpPr>
        <p:spPr/>
        <p:txBody>
          <a:bodyPr/>
          <a:lstStyle/>
          <a:p>
            <a:pPr>
              <a:defRPr/>
            </a:pPr>
            <a:r>
              <a:rPr lang="en-US" smtClean="0"/>
              <a:t>HDF5 Workshop at PSI</a:t>
            </a:r>
            <a:endParaRPr lang="en-US"/>
          </a:p>
        </p:txBody>
      </p:sp>
      <p:sp>
        <p:nvSpPr>
          <p:cNvPr id="5" name="Slide Number Placeholder 4"/>
          <p:cNvSpPr>
            <a:spLocks noGrp="1"/>
          </p:cNvSpPr>
          <p:nvPr>
            <p:ph type="sldNum" sz="quarter" idx="12"/>
          </p:nvPr>
        </p:nvSpPr>
        <p:spPr/>
        <p:txBody>
          <a:bodyPr/>
          <a:lstStyle/>
          <a:p>
            <a:pPr>
              <a:defRPr/>
            </a:pPr>
            <a:fld id="{ABDD25F5-1A27-497B-9B5D-3F1318B16379}" type="slidenum">
              <a:rPr lang="en-US" smtClean="0"/>
              <a:pPr>
                <a:defRPr/>
              </a:pPr>
              <a:t>9</a:t>
            </a:fld>
            <a:endParaRPr lang="en-US"/>
          </a:p>
        </p:txBody>
      </p:sp>
      <p:graphicFrame>
        <p:nvGraphicFramePr>
          <p:cNvPr id="8" name="Chart 7"/>
          <p:cNvGraphicFramePr>
            <a:graphicFrameLocks/>
          </p:cNvGraphicFramePr>
          <p:nvPr>
            <p:extLst>
              <p:ext uri="{D42A27DB-BD31-4B8C-83A1-F6EECF244321}">
                <p14:modId xmlns:p14="http://schemas.microsoft.com/office/powerpoint/2010/main" val="1042583268"/>
              </p:ext>
            </p:extLst>
          </p:nvPr>
        </p:nvGraphicFramePr>
        <p:xfrm>
          <a:off x="1" y="1143000"/>
          <a:ext cx="9082886" cy="5257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39586941"/>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EFINEDINNAVIGATOR" val="False"/>
  <p:tag name="BRANCHTO" val="0"/>
</p:tagLst>
</file>

<file path=ppt/theme/theme1.xml><?xml version="1.0" encoding="utf-8"?>
<a:theme xmlns:a="http://schemas.openxmlformats.org/drawingml/2006/main" name="template2">
  <a:themeElements>
    <a:clrScheme name="Presentation on product or service 6">
      <a:dk1>
        <a:srgbClr val="000000"/>
      </a:dk1>
      <a:lt1>
        <a:srgbClr val="FFFFFF"/>
      </a:lt1>
      <a:dk2>
        <a:srgbClr val="000000"/>
      </a:dk2>
      <a:lt2>
        <a:srgbClr val="996633"/>
      </a:lt2>
      <a:accent1>
        <a:srgbClr val="CC9900"/>
      </a:accent1>
      <a:accent2>
        <a:srgbClr val="FFE28F"/>
      </a:accent2>
      <a:accent3>
        <a:srgbClr val="FFFFFF"/>
      </a:accent3>
      <a:accent4>
        <a:srgbClr val="000000"/>
      </a:accent4>
      <a:accent5>
        <a:srgbClr val="E2CAAA"/>
      </a:accent5>
      <a:accent6>
        <a:srgbClr val="E7CD81"/>
      </a:accent6>
      <a:hlink>
        <a:srgbClr val="996633"/>
      </a:hlink>
      <a:folHlink>
        <a:srgbClr val="FF9900"/>
      </a:folHlink>
    </a:clrScheme>
    <a:fontScheme name="Presentation on product or service">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38100" cap="flat" cmpd="sng" algn="ctr">
          <a:solidFill>
            <a:srgbClr val="0070C0"/>
          </a:solid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Presentation on product or service 1">
        <a:dk1>
          <a:srgbClr val="808080"/>
        </a:dk1>
        <a:lt1>
          <a:srgbClr val="F8F8F8"/>
        </a:lt1>
        <a:dk2>
          <a:srgbClr val="000000"/>
        </a:dk2>
        <a:lt2>
          <a:srgbClr val="FFFFFF"/>
        </a:lt2>
        <a:accent1>
          <a:srgbClr val="6699FF"/>
        </a:accent1>
        <a:accent2>
          <a:srgbClr val="9933FF"/>
        </a:accent2>
        <a:accent3>
          <a:srgbClr val="AAAAAA"/>
        </a:accent3>
        <a:accent4>
          <a:srgbClr val="D4D4D4"/>
        </a:accent4>
        <a:accent5>
          <a:srgbClr val="B8CAFF"/>
        </a:accent5>
        <a:accent6>
          <a:srgbClr val="8A2DE7"/>
        </a:accent6>
        <a:hlink>
          <a:srgbClr val="00FFFF"/>
        </a:hlink>
        <a:folHlink>
          <a:srgbClr val="0099CC"/>
        </a:folHlink>
      </a:clrScheme>
      <a:clrMap bg1="dk2" tx1="lt1" bg2="dk1" tx2="lt2" accent1="accent1" accent2="accent2" accent3="accent3" accent4="accent4" accent5="accent5" accent6="accent6" hlink="hlink" folHlink="folHlink"/>
    </a:extraClrScheme>
    <a:extraClrScheme>
      <a:clrScheme name="Presentation on product or service 2">
        <a:dk1>
          <a:srgbClr val="000066"/>
        </a:dk1>
        <a:lt1>
          <a:srgbClr val="FFFFFF"/>
        </a:lt1>
        <a:dk2>
          <a:srgbClr val="3333FF"/>
        </a:dk2>
        <a:lt2>
          <a:srgbClr val="3399FF"/>
        </a:lt2>
        <a:accent1>
          <a:srgbClr val="66CCFF"/>
        </a:accent1>
        <a:accent2>
          <a:srgbClr val="FF66FF"/>
        </a:accent2>
        <a:accent3>
          <a:srgbClr val="FFFFFF"/>
        </a:accent3>
        <a:accent4>
          <a:srgbClr val="000056"/>
        </a:accent4>
        <a:accent5>
          <a:srgbClr val="B8E2FF"/>
        </a:accent5>
        <a:accent6>
          <a:srgbClr val="E75CE7"/>
        </a:accent6>
        <a:hlink>
          <a:srgbClr val="CC00CC"/>
        </a:hlink>
        <a:folHlink>
          <a:srgbClr val="CC99FF"/>
        </a:folHlink>
      </a:clrScheme>
      <a:clrMap bg1="lt1" tx1="dk1" bg2="lt2" tx2="dk2" accent1="accent1" accent2="accent2" accent3="accent3" accent4="accent4" accent5="accent5" accent6="accent6" hlink="hlink" folHlink="folHlink"/>
    </a:extraClrScheme>
    <a:extraClrScheme>
      <a:clrScheme name="Presentation on product or service 3">
        <a:dk1>
          <a:srgbClr val="000000"/>
        </a:dk1>
        <a:lt1>
          <a:srgbClr val="FFFFFF"/>
        </a:lt1>
        <a:dk2>
          <a:srgbClr val="000000"/>
        </a:dk2>
        <a:lt2>
          <a:srgbClr val="808080"/>
        </a:lt2>
        <a:accent1>
          <a:srgbClr val="969696"/>
        </a:accent1>
        <a:accent2>
          <a:srgbClr val="DDDDDD"/>
        </a:accent2>
        <a:accent3>
          <a:srgbClr val="FFFFFF"/>
        </a:accent3>
        <a:accent4>
          <a:srgbClr val="000000"/>
        </a:accent4>
        <a:accent5>
          <a:srgbClr val="C9C9C9"/>
        </a:accent5>
        <a:accent6>
          <a:srgbClr val="C8C8C8"/>
        </a:accent6>
        <a:hlink>
          <a:srgbClr val="333333"/>
        </a:hlink>
        <a:folHlink>
          <a:srgbClr val="B2B2B2"/>
        </a:folHlink>
      </a:clrScheme>
      <a:clrMap bg1="lt1" tx1="dk1" bg2="lt2" tx2="dk2" accent1="accent1" accent2="accent2" accent3="accent3" accent4="accent4" accent5="accent5" accent6="accent6" hlink="hlink" folHlink="folHlink"/>
    </a:extraClrScheme>
    <a:extraClrScheme>
      <a:clrScheme name="Presentation on product or service 4">
        <a:dk1>
          <a:srgbClr val="808080"/>
        </a:dk1>
        <a:lt1>
          <a:srgbClr val="F8F8F8"/>
        </a:lt1>
        <a:dk2>
          <a:srgbClr val="000000"/>
        </a:dk2>
        <a:lt2>
          <a:srgbClr val="FFFFFF"/>
        </a:lt2>
        <a:accent1>
          <a:srgbClr val="CC9900"/>
        </a:accent1>
        <a:accent2>
          <a:srgbClr val="996600"/>
        </a:accent2>
        <a:accent3>
          <a:srgbClr val="AAAAAA"/>
        </a:accent3>
        <a:accent4>
          <a:srgbClr val="D4D4D4"/>
        </a:accent4>
        <a:accent5>
          <a:srgbClr val="E2CAAA"/>
        </a:accent5>
        <a:accent6>
          <a:srgbClr val="8A5C00"/>
        </a:accent6>
        <a:hlink>
          <a:srgbClr val="CCCC00"/>
        </a:hlink>
        <a:folHlink>
          <a:srgbClr val="808000"/>
        </a:folHlink>
      </a:clrScheme>
      <a:clrMap bg1="dk2" tx1="lt1" bg2="dk1" tx2="lt2" accent1="accent1" accent2="accent2" accent3="accent3" accent4="accent4" accent5="accent5" accent6="accent6" hlink="hlink" folHlink="folHlink"/>
    </a:extraClrScheme>
    <a:extraClrScheme>
      <a:clrScheme name="Presentation on product or service 5">
        <a:dk1>
          <a:srgbClr val="000000"/>
        </a:dk1>
        <a:lt1>
          <a:srgbClr val="FFFFFF"/>
        </a:lt1>
        <a:dk2>
          <a:srgbClr val="000000"/>
        </a:dk2>
        <a:lt2>
          <a:srgbClr val="996633"/>
        </a:lt2>
        <a:accent1>
          <a:srgbClr val="CC9900"/>
        </a:accent1>
        <a:accent2>
          <a:srgbClr val="FFECB7"/>
        </a:accent2>
        <a:accent3>
          <a:srgbClr val="FFFFFF"/>
        </a:accent3>
        <a:accent4>
          <a:srgbClr val="000000"/>
        </a:accent4>
        <a:accent5>
          <a:srgbClr val="E2CAAA"/>
        </a:accent5>
        <a:accent6>
          <a:srgbClr val="E7D6A6"/>
        </a:accent6>
        <a:hlink>
          <a:srgbClr val="996633"/>
        </a:hlink>
        <a:folHlink>
          <a:srgbClr val="FF9900"/>
        </a:folHlink>
      </a:clrScheme>
      <a:clrMap bg1="lt1" tx1="dk1" bg2="lt2" tx2="dk2" accent1="accent1" accent2="accent2" accent3="accent3" accent4="accent4" accent5="accent5" accent6="accent6" hlink="hlink" folHlink="folHlink"/>
    </a:extraClrScheme>
    <a:extraClrScheme>
      <a:clrScheme name="Presentation on product or service 6">
        <a:dk1>
          <a:srgbClr val="000000"/>
        </a:dk1>
        <a:lt1>
          <a:srgbClr val="FFFFFF"/>
        </a:lt1>
        <a:dk2>
          <a:srgbClr val="000000"/>
        </a:dk2>
        <a:lt2>
          <a:srgbClr val="996633"/>
        </a:lt2>
        <a:accent1>
          <a:srgbClr val="CC9900"/>
        </a:accent1>
        <a:accent2>
          <a:srgbClr val="FFE28F"/>
        </a:accent2>
        <a:accent3>
          <a:srgbClr val="FFFFFF"/>
        </a:accent3>
        <a:accent4>
          <a:srgbClr val="000000"/>
        </a:accent4>
        <a:accent5>
          <a:srgbClr val="E2CAAA"/>
        </a:accent5>
        <a:accent6>
          <a:srgbClr val="E7CD81"/>
        </a:accent6>
        <a:hlink>
          <a:srgbClr val="996633"/>
        </a:hlink>
        <a:folHlink>
          <a:srgbClr val="FF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eme1">
  <a:themeElements>
    <a:clrScheme name="1_Presentation on product or service 6">
      <a:dk1>
        <a:srgbClr val="000000"/>
      </a:dk1>
      <a:lt1>
        <a:srgbClr val="FFFFFF"/>
      </a:lt1>
      <a:dk2>
        <a:srgbClr val="000000"/>
      </a:dk2>
      <a:lt2>
        <a:srgbClr val="996633"/>
      </a:lt2>
      <a:accent1>
        <a:srgbClr val="CC9900"/>
      </a:accent1>
      <a:accent2>
        <a:srgbClr val="FFE28F"/>
      </a:accent2>
      <a:accent3>
        <a:srgbClr val="FFFFFF"/>
      </a:accent3>
      <a:accent4>
        <a:srgbClr val="000000"/>
      </a:accent4>
      <a:accent5>
        <a:srgbClr val="E2CAAA"/>
      </a:accent5>
      <a:accent6>
        <a:srgbClr val="E7CD81"/>
      </a:accent6>
      <a:hlink>
        <a:srgbClr val="996633"/>
      </a:hlink>
      <a:folHlink>
        <a:srgbClr val="FF9900"/>
      </a:folHlink>
    </a:clrScheme>
    <a:fontScheme name="1_Presentation on product or servic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Presentation on product or service 1">
        <a:dk1>
          <a:srgbClr val="808080"/>
        </a:dk1>
        <a:lt1>
          <a:srgbClr val="F8F8F8"/>
        </a:lt1>
        <a:dk2>
          <a:srgbClr val="000000"/>
        </a:dk2>
        <a:lt2>
          <a:srgbClr val="FFFFFF"/>
        </a:lt2>
        <a:accent1>
          <a:srgbClr val="6699FF"/>
        </a:accent1>
        <a:accent2>
          <a:srgbClr val="9933FF"/>
        </a:accent2>
        <a:accent3>
          <a:srgbClr val="AAAAAA"/>
        </a:accent3>
        <a:accent4>
          <a:srgbClr val="D4D4D4"/>
        </a:accent4>
        <a:accent5>
          <a:srgbClr val="B8CAFF"/>
        </a:accent5>
        <a:accent6>
          <a:srgbClr val="8A2DE7"/>
        </a:accent6>
        <a:hlink>
          <a:srgbClr val="00FFFF"/>
        </a:hlink>
        <a:folHlink>
          <a:srgbClr val="0099CC"/>
        </a:folHlink>
      </a:clrScheme>
      <a:clrMap bg1="dk2" tx1="lt1" bg2="dk1" tx2="lt2" accent1="accent1" accent2="accent2" accent3="accent3" accent4="accent4" accent5="accent5" accent6="accent6" hlink="hlink" folHlink="folHlink"/>
    </a:extraClrScheme>
    <a:extraClrScheme>
      <a:clrScheme name="1_Presentation on product or service 2">
        <a:dk1>
          <a:srgbClr val="000066"/>
        </a:dk1>
        <a:lt1>
          <a:srgbClr val="FFFFFF"/>
        </a:lt1>
        <a:dk2>
          <a:srgbClr val="3333FF"/>
        </a:dk2>
        <a:lt2>
          <a:srgbClr val="3399FF"/>
        </a:lt2>
        <a:accent1>
          <a:srgbClr val="66CCFF"/>
        </a:accent1>
        <a:accent2>
          <a:srgbClr val="FF66FF"/>
        </a:accent2>
        <a:accent3>
          <a:srgbClr val="FFFFFF"/>
        </a:accent3>
        <a:accent4>
          <a:srgbClr val="000056"/>
        </a:accent4>
        <a:accent5>
          <a:srgbClr val="B8E2FF"/>
        </a:accent5>
        <a:accent6>
          <a:srgbClr val="E75CE7"/>
        </a:accent6>
        <a:hlink>
          <a:srgbClr val="CC00CC"/>
        </a:hlink>
        <a:folHlink>
          <a:srgbClr val="CC99FF"/>
        </a:folHlink>
      </a:clrScheme>
      <a:clrMap bg1="lt1" tx1="dk1" bg2="lt2" tx2="dk2" accent1="accent1" accent2="accent2" accent3="accent3" accent4="accent4" accent5="accent5" accent6="accent6" hlink="hlink" folHlink="folHlink"/>
    </a:extraClrScheme>
    <a:extraClrScheme>
      <a:clrScheme name="1_Presentation on product or service 3">
        <a:dk1>
          <a:srgbClr val="000000"/>
        </a:dk1>
        <a:lt1>
          <a:srgbClr val="FFFFFF"/>
        </a:lt1>
        <a:dk2>
          <a:srgbClr val="000000"/>
        </a:dk2>
        <a:lt2>
          <a:srgbClr val="808080"/>
        </a:lt2>
        <a:accent1>
          <a:srgbClr val="969696"/>
        </a:accent1>
        <a:accent2>
          <a:srgbClr val="DDDDDD"/>
        </a:accent2>
        <a:accent3>
          <a:srgbClr val="FFFFFF"/>
        </a:accent3>
        <a:accent4>
          <a:srgbClr val="000000"/>
        </a:accent4>
        <a:accent5>
          <a:srgbClr val="C9C9C9"/>
        </a:accent5>
        <a:accent6>
          <a:srgbClr val="C8C8C8"/>
        </a:accent6>
        <a:hlink>
          <a:srgbClr val="333333"/>
        </a:hlink>
        <a:folHlink>
          <a:srgbClr val="B2B2B2"/>
        </a:folHlink>
      </a:clrScheme>
      <a:clrMap bg1="lt1" tx1="dk1" bg2="lt2" tx2="dk2" accent1="accent1" accent2="accent2" accent3="accent3" accent4="accent4" accent5="accent5" accent6="accent6" hlink="hlink" folHlink="folHlink"/>
    </a:extraClrScheme>
    <a:extraClrScheme>
      <a:clrScheme name="1_Presentation on product or service 4">
        <a:dk1>
          <a:srgbClr val="808080"/>
        </a:dk1>
        <a:lt1>
          <a:srgbClr val="F8F8F8"/>
        </a:lt1>
        <a:dk2>
          <a:srgbClr val="000000"/>
        </a:dk2>
        <a:lt2>
          <a:srgbClr val="FFFFFF"/>
        </a:lt2>
        <a:accent1>
          <a:srgbClr val="CC9900"/>
        </a:accent1>
        <a:accent2>
          <a:srgbClr val="996600"/>
        </a:accent2>
        <a:accent3>
          <a:srgbClr val="AAAAAA"/>
        </a:accent3>
        <a:accent4>
          <a:srgbClr val="D4D4D4"/>
        </a:accent4>
        <a:accent5>
          <a:srgbClr val="E2CAAA"/>
        </a:accent5>
        <a:accent6>
          <a:srgbClr val="8A5C00"/>
        </a:accent6>
        <a:hlink>
          <a:srgbClr val="CCCC00"/>
        </a:hlink>
        <a:folHlink>
          <a:srgbClr val="808000"/>
        </a:folHlink>
      </a:clrScheme>
      <a:clrMap bg1="dk2" tx1="lt1" bg2="dk1" tx2="lt2" accent1="accent1" accent2="accent2" accent3="accent3" accent4="accent4" accent5="accent5" accent6="accent6" hlink="hlink" folHlink="folHlink"/>
    </a:extraClrScheme>
    <a:extraClrScheme>
      <a:clrScheme name="1_Presentation on product or service 5">
        <a:dk1>
          <a:srgbClr val="000000"/>
        </a:dk1>
        <a:lt1>
          <a:srgbClr val="FFFFFF"/>
        </a:lt1>
        <a:dk2>
          <a:srgbClr val="000000"/>
        </a:dk2>
        <a:lt2>
          <a:srgbClr val="996633"/>
        </a:lt2>
        <a:accent1>
          <a:srgbClr val="CC9900"/>
        </a:accent1>
        <a:accent2>
          <a:srgbClr val="FFECB7"/>
        </a:accent2>
        <a:accent3>
          <a:srgbClr val="FFFFFF"/>
        </a:accent3>
        <a:accent4>
          <a:srgbClr val="000000"/>
        </a:accent4>
        <a:accent5>
          <a:srgbClr val="E2CAAA"/>
        </a:accent5>
        <a:accent6>
          <a:srgbClr val="E7D6A6"/>
        </a:accent6>
        <a:hlink>
          <a:srgbClr val="996633"/>
        </a:hlink>
        <a:folHlink>
          <a:srgbClr val="FF9900"/>
        </a:folHlink>
      </a:clrScheme>
      <a:clrMap bg1="lt1" tx1="dk1" bg2="lt2" tx2="dk2" accent1="accent1" accent2="accent2" accent3="accent3" accent4="accent4" accent5="accent5" accent6="accent6" hlink="hlink" folHlink="folHlink"/>
    </a:extraClrScheme>
    <a:extraClrScheme>
      <a:clrScheme name="1_Presentation on product or service 6">
        <a:dk1>
          <a:srgbClr val="000000"/>
        </a:dk1>
        <a:lt1>
          <a:srgbClr val="FFFFFF"/>
        </a:lt1>
        <a:dk2>
          <a:srgbClr val="000000"/>
        </a:dk2>
        <a:lt2>
          <a:srgbClr val="996633"/>
        </a:lt2>
        <a:accent1>
          <a:srgbClr val="CC9900"/>
        </a:accent1>
        <a:accent2>
          <a:srgbClr val="FFE28F"/>
        </a:accent2>
        <a:accent3>
          <a:srgbClr val="FFFFFF"/>
        </a:accent3>
        <a:accent4>
          <a:srgbClr val="000000"/>
        </a:accent4>
        <a:accent5>
          <a:srgbClr val="E2CAAA"/>
        </a:accent5>
        <a:accent6>
          <a:srgbClr val="E7CD81"/>
        </a:accent6>
        <a:hlink>
          <a:srgbClr val="996633"/>
        </a:hlink>
        <a:folHlink>
          <a:srgbClr val="FF99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template2">
  <a:themeElements>
    <a:clrScheme name="Presentation on product or service 6">
      <a:dk1>
        <a:srgbClr val="000000"/>
      </a:dk1>
      <a:lt1>
        <a:srgbClr val="FFFFFF"/>
      </a:lt1>
      <a:dk2>
        <a:srgbClr val="000000"/>
      </a:dk2>
      <a:lt2>
        <a:srgbClr val="996633"/>
      </a:lt2>
      <a:accent1>
        <a:srgbClr val="CC9900"/>
      </a:accent1>
      <a:accent2>
        <a:srgbClr val="FFE28F"/>
      </a:accent2>
      <a:accent3>
        <a:srgbClr val="FFFFFF"/>
      </a:accent3>
      <a:accent4>
        <a:srgbClr val="000000"/>
      </a:accent4>
      <a:accent5>
        <a:srgbClr val="E2CAAA"/>
      </a:accent5>
      <a:accent6>
        <a:srgbClr val="E7CD81"/>
      </a:accent6>
      <a:hlink>
        <a:srgbClr val="996633"/>
      </a:hlink>
      <a:folHlink>
        <a:srgbClr val="FF9900"/>
      </a:folHlink>
    </a:clrScheme>
    <a:fontScheme name="Presentation on product or service">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38100" cap="flat" cmpd="sng" algn="ctr">
          <a:solidFill>
            <a:srgbClr val="0070C0"/>
          </a:solid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Presentation on product or service 1">
        <a:dk1>
          <a:srgbClr val="808080"/>
        </a:dk1>
        <a:lt1>
          <a:srgbClr val="F8F8F8"/>
        </a:lt1>
        <a:dk2>
          <a:srgbClr val="000000"/>
        </a:dk2>
        <a:lt2>
          <a:srgbClr val="FFFFFF"/>
        </a:lt2>
        <a:accent1>
          <a:srgbClr val="6699FF"/>
        </a:accent1>
        <a:accent2>
          <a:srgbClr val="9933FF"/>
        </a:accent2>
        <a:accent3>
          <a:srgbClr val="AAAAAA"/>
        </a:accent3>
        <a:accent4>
          <a:srgbClr val="D4D4D4"/>
        </a:accent4>
        <a:accent5>
          <a:srgbClr val="B8CAFF"/>
        </a:accent5>
        <a:accent6>
          <a:srgbClr val="8A2DE7"/>
        </a:accent6>
        <a:hlink>
          <a:srgbClr val="00FFFF"/>
        </a:hlink>
        <a:folHlink>
          <a:srgbClr val="0099CC"/>
        </a:folHlink>
      </a:clrScheme>
      <a:clrMap bg1="dk2" tx1="lt1" bg2="dk1" tx2="lt2" accent1="accent1" accent2="accent2" accent3="accent3" accent4="accent4" accent5="accent5" accent6="accent6" hlink="hlink" folHlink="folHlink"/>
    </a:extraClrScheme>
    <a:extraClrScheme>
      <a:clrScheme name="Presentation on product or service 2">
        <a:dk1>
          <a:srgbClr val="000066"/>
        </a:dk1>
        <a:lt1>
          <a:srgbClr val="FFFFFF"/>
        </a:lt1>
        <a:dk2>
          <a:srgbClr val="3333FF"/>
        </a:dk2>
        <a:lt2>
          <a:srgbClr val="3399FF"/>
        </a:lt2>
        <a:accent1>
          <a:srgbClr val="66CCFF"/>
        </a:accent1>
        <a:accent2>
          <a:srgbClr val="FF66FF"/>
        </a:accent2>
        <a:accent3>
          <a:srgbClr val="FFFFFF"/>
        </a:accent3>
        <a:accent4>
          <a:srgbClr val="000056"/>
        </a:accent4>
        <a:accent5>
          <a:srgbClr val="B8E2FF"/>
        </a:accent5>
        <a:accent6>
          <a:srgbClr val="E75CE7"/>
        </a:accent6>
        <a:hlink>
          <a:srgbClr val="CC00CC"/>
        </a:hlink>
        <a:folHlink>
          <a:srgbClr val="CC99FF"/>
        </a:folHlink>
      </a:clrScheme>
      <a:clrMap bg1="lt1" tx1="dk1" bg2="lt2" tx2="dk2" accent1="accent1" accent2="accent2" accent3="accent3" accent4="accent4" accent5="accent5" accent6="accent6" hlink="hlink" folHlink="folHlink"/>
    </a:extraClrScheme>
    <a:extraClrScheme>
      <a:clrScheme name="Presentation on product or service 3">
        <a:dk1>
          <a:srgbClr val="000000"/>
        </a:dk1>
        <a:lt1>
          <a:srgbClr val="FFFFFF"/>
        </a:lt1>
        <a:dk2>
          <a:srgbClr val="000000"/>
        </a:dk2>
        <a:lt2>
          <a:srgbClr val="808080"/>
        </a:lt2>
        <a:accent1>
          <a:srgbClr val="969696"/>
        </a:accent1>
        <a:accent2>
          <a:srgbClr val="DDDDDD"/>
        </a:accent2>
        <a:accent3>
          <a:srgbClr val="FFFFFF"/>
        </a:accent3>
        <a:accent4>
          <a:srgbClr val="000000"/>
        </a:accent4>
        <a:accent5>
          <a:srgbClr val="C9C9C9"/>
        </a:accent5>
        <a:accent6>
          <a:srgbClr val="C8C8C8"/>
        </a:accent6>
        <a:hlink>
          <a:srgbClr val="333333"/>
        </a:hlink>
        <a:folHlink>
          <a:srgbClr val="B2B2B2"/>
        </a:folHlink>
      </a:clrScheme>
      <a:clrMap bg1="lt1" tx1="dk1" bg2="lt2" tx2="dk2" accent1="accent1" accent2="accent2" accent3="accent3" accent4="accent4" accent5="accent5" accent6="accent6" hlink="hlink" folHlink="folHlink"/>
    </a:extraClrScheme>
    <a:extraClrScheme>
      <a:clrScheme name="Presentation on product or service 4">
        <a:dk1>
          <a:srgbClr val="808080"/>
        </a:dk1>
        <a:lt1>
          <a:srgbClr val="F8F8F8"/>
        </a:lt1>
        <a:dk2>
          <a:srgbClr val="000000"/>
        </a:dk2>
        <a:lt2>
          <a:srgbClr val="FFFFFF"/>
        </a:lt2>
        <a:accent1>
          <a:srgbClr val="CC9900"/>
        </a:accent1>
        <a:accent2>
          <a:srgbClr val="996600"/>
        </a:accent2>
        <a:accent3>
          <a:srgbClr val="AAAAAA"/>
        </a:accent3>
        <a:accent4>
          <a:srgbClr val="D4D4D4"/>
        </a:accent4>
        <a:accent5>
          <a:srgbClr val="E2CAAA"/>
        </a:accent5>
        <a:accent6>
          <a:srgbClr val="8A5C00"/>
        </a:accent6>
        <a:hlink>
          <a:srgbClr val="CCCC00"/>
        </a:hlink>
        <a:folHlink>
          <a:srgbClr val="808000"/>
        </a:folHlink>
      </a:clrScheme>
      <a:clrMap bg1="dk2" tx1="lt1" bg2="dk1" tx2="lt2" accent1="accent1" accent2="accent2" accent3="accent3" accent4="accent4" accent5="accent5" accent6="accent6" hlink="hlink" folHlink="folHlink"/>
    </a:extraClrScheme>
    <a:extraClrScheme>
      <a:clrScheme name="Presentation on product or service 5">
        <a:dk1>
          <a:srgbClr val="000000"/>
        </a:dk1>
        <a:lt1>
          <a:srgbClr val="FFFFFF"/>
        </a:lt1>
        <a:dk2>
          <a:srgbClr val="000000"/>
        </a:dk2>
        <a:lt2>
          <a:srgbClr val="996633"/>
        </a:lt2>
        <a:accent1>
          <a:srgbClr val="CC9900"/>
        </a:accent1>
        <a:accent2>
          <a:srgbClr val="FFECB7"/>
        </a:accent2>
        <a:accent3>
          <a:srgbClr val="FFFFFF"/>
        </a:accent3>
        <a:accent4>
          <a:srgbClr val="000000"/>
        </a:accent4>
        <a:accent5>
          <a:srgbClr val="E2CAAA"/>
        </a:accent5>
        <a:accent6>
          <a:srgbClr val="E7D6A6"/>
        </a:accent6>
        <a:hlink>
          <a:srgbClr val="996633"/>
        </a:hlink>
        <a:folHlink>
          <a:srgbClr val="FF9900"/>
        </a:folHlink>
      </a:clrScheme>
      <a:clrMap bg1="lt1" tx1="dk1" bg2="lt2" tx2="dk2" accent1="accent1" accent2="accent2" accent3="accent3" accent4="accent4" accent5="accent5" accent6="accent6" hlink="hlink" folHlink="folHlink"/>
    </a:extraClrScheme>
    <a:extraClrScheme>
      <a:clrScheme name="Presentation on product or service 6">
        <a:dk1>
          <a:srgbClr val="000000"/>
        </a:dk1>
        <a:lt1>
          <a:srgbClr val="FFFFFF"/>
        </a:lt1>
        <a:dk2>
          <a:srgbClr val="000000"/>
        </a:dk2>
        <a:lt2>
          <a:srgbClr val="996633"/>
        </a:lt2>
        <a:accent1>
          <a:srgbClr val="CC9900"/>
        </a:accent1>
        <a:accent2>
          <a:srgbClr val="FFE28F"/>
        </a:accent2>
        <a:accent3>
          <a:srgbClr val="FFFFFF"/>
        </a:accent3>
        <a:accent4>
          <a:srgbClr val="000000"/>
        </a:accent4>
        <a:accent5>
          <a:srgbClr val="E2CAAA"/>
        </a:accent5>
        <a:accent6>
          <a:srgbClr val="E7CD81"/>
        </a:accent6>
        <a:hlink>
          <a:srgbClr val="996633"/>
        </a:hlink>
        <a:folHlink>
          <a:srgbClr val="FF99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Presentation on product or service</Template>
  <TotalTime>38976</TotalTime>
  <Words>2577</Words>
  <Application>Microsoft Macintosh PowerPoint</Application>
  <PresentationFormat>On-screen Show (4:3)</PresentationFormat>
  <Paragraphs>578</Paragraphs>
  <Slides>46</Slides>
  <Notes>18</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46</vt:i4>
      </vt:variant>
    </vt:vector>
  </HeadingPairs>
  <TitlesOfParts>
    <vt:vector size="50" baseType="lpstr">
      <vt:lpstr>template2</vt:lpstr>
      <vt:lpstr>Theme1</vt:lpstr>
      <vt:lpstr>1_template2</vt:lpstr>
      <vt:lpstr>Slide</vt:lpstr>
      <vt:lpstr>The HDF Group </vt:lpstr>
      <vt:lpstr>Outline</vt:lpstr>
      <vt:lpstr>The HDF Group company</vt:lpstr>
      <vt:lpstr>Champaign, Illinois, USA</vt:lpstr>
      <vt:lpstr>The HDF Group</vt:lpstr>
      <vt:lpstr>Data challenges addressed by HDF</vt:lpstr>
      <vt:lpstr>The HDF Group philosophy</vt:lpstr>
      <vt:lpstr>Members  of the HDF community</vt:lpstr>
      <vt:lpstr>Revenues by source</vt:lpstr>
      <vt:lpstr>Products and services</vt:lpstr>
      <vt:lpstr>The HDF Group products</vt:lpstr>
      <vt:lpstr>The HDF Group services</vt:lpstr>
      <vt:lpstr>The HDF Group services</vt:lpstr>
      <vt:lpstr>Success stories</vt:lpstr>
      <vt:lpstr>Current and new directions</vt:lpstr>
      <vt:lpstr>Current and new directions</vt:lpstr>
      <vt:lpstr>Maintenance: Issues and their priorities</vt:lpstr>
      <vt:lpstr>High performance computing (HPC)</vt:lpstr>
      <vt:lpstr>High performance computing (HPC)</vt:lpstr>
      <vt:lpstr>HDF5 Information Set</vt:lpstr>
      <vt:lpstr>Before: HDF5 Data Model</vt:lpstr>
      <vt:lpstr>After: HDF5 Information Set</vt:lpstr>
      <vt:lpstr>Web Services</vt:lpstr>
      <vt:lpstr>PowerPoint Presentation</vt:lpstr>
      <vt:lpstr>Access HDF via OPeNDAP</vt:lpstr>
      <vt:lpstr>Web Services</vt:lpstr>
      <vt:lpstr>HDF5 integration with DBMS</vt:lpstr>
      <vt:lpstr>Aberdeen Test Center</vt:lpstr>
      <vt:lpstr>HDF5 “File system”</vt:lpstr>
      <vt:lpstr>Engineering Units Database</vt:lpstr>
      <vt:lpstr>PowerPoint Presentation</vt:lpstr>
      <vt:lpstr>Custom tool to analyze data</vt:lpstr>
      <vt:lpstr>HDF5 and DBMS</vt:lpstr>
      <vt:lpstr>Other directions of interest</vt:lpstr>
      <vt:lpstr>Why another schema?</vt:lpstr>
      <vt:lpstr>High-Level Structure</vt:lpstr>
      <vt:lpstr>HDF5 Update</vt:lpstr>
      <vt:lpstr>HDF5 status</vt:lpstr>
      <vt:lpstr>Recent releases highlights</vt:lpstr>
      <vt:lpstr>Command-line utilities improvements</vt:lpstr>
      <vt:lpstr>HDF Software Evolution</vt:lpstr>
      <vt:lpstr>HDF5 software evolution themes</vt:lpstr>
      <vt:lpstr>New features in HDF5 1.10.0</vt:lpstr>
      <vt:lpstr>New features in HDF5 1.10.0</vt:lpstr>
      <vt:lpstr>New features in the works</vt:lpstr>
      <vt:lpstr>Thank You!</vt:lpstr>
    </vt:vector>
  </TitlesOfParts>
  <Company>The HDF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HDF5 in support of heterogeneous databases</dc:title>
  <dc:subject>HDF5 intro, databases</dc:subject>
  <dc:creator>Mike Folk</dc:creator>
  <cp:keywords>HDF5, databases</cp:keywords>
  <cp:lastModifiedBy>Elena Pourmal</cp:lastModifiedBy>
  <cp:revision>531</cp:revision>
  <cp:lastPrinted>2012-04-15T19:39:37Z</cp:lastPrinted>
  <dcterms:created xsi:type="dcterms:W3CDTF">2006-05-18T14:39:14Z</dcterms:created>
  <dcterms:modified xsi:type="dcterms:W3CDTF">2012-05-30T05:03:41Z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TC010178481033</vt:lpwstr>
  </property>
</Properties>
</file>