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charts/chart2.xml" ContentType="application/vnd.openxmlformats-officedocument.drawingml.chart+xml"/>
  <Override PartName="/ppt/notesSlides/notesSlide18.xml" ContentType="application/vnd.openxmlformats-officedocument.presentationml.notesSl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Lst>
  <p:notesMasterIdLst>
    <p:notesMasterId r:id="rId26"/>
  </p:notesMasterIdLst>
  <p:handoutMasterIdLst>
    <p:handoutMasterId r:id="rId27"/>
  </p:handoutMasterIdLst>
  <p:sldIdLst>
    <p:sldId id="596" r:id="rId2"/>
    <p:sldId id="670" r:id="rId3"/>
    <p:sldId id="859" r:id="rId4"/>
    <p:sldId id="860" r:id="rId5"/>
    <p:sldId id="862" r:id="rId6"/>
    <p:sldId id="854" r:id="rId7"/>
    <p:sldId id="817" r:id="rId8"/>
    <p:sldId id="819" r:id="rId9"/>
    <p:sldId id="822" r:id="rId10"/>
    <p:sldId id="824" r:id="rId11"/>
    <p:sldId id="823" r:id="rId12"/>
    <p:sldId id="828" r:id="rId13"/>
    <p:sldId id="821" r:id="rId14"/>
    <p:sldId id="826" r:id="rId15"/>
    <p:sldId id="827" r:id="rId16"/>
    <p:sldId id="831" r:id="rId17"/>
    <p:sldId id="840" r:id="rId18"/>
    <p:sldId id="865" r:id="rId19"/>
    <p:sldId id="866" r:id="rId20"/>
    <p:sldId id="867" r:id="rId21"/>
    <p:sldId id="868" r:id="rId22"/>
    <p:sldId id="863" r:id="rId23"/>
    <p:sldId id="864" r:id="rId24"/>
    <p:sldId id="773" r:id="rId25"/>
  </p:sldIdLst>
  <p:sldSz cx="9144000" cy="6858000" type="screen4x3"/>
  <p:notesSz cx="7188200" cy="9448800"/>
  <p:custDataLst>
    <p:tags r:id="rId29"/>
  </p:custDataLst>
  <p:defaultTextStyle>
    <a:defPPr>
      <a:defRPr lang="en-US"/>
    </a:defPPr>
    <a:lvl1pPr algn="l" rtl="0" fontAlgn="base">
      <a:spcBef>
        <a:spcPct val="0"/>
      </a:spcBef>
      <a:spcAft>
        <a:spcPct val="0"/>
      </a:spcAft>
      <a:defRPr sz="2400" kern="1200">
        <a:solidFill>
          <a:schemeClr val="tx1"/>
        </a:solidFill>
        <a:latin typeface="Times New Roman" pitchFamily="64" charset="0"/>
        <a:ea typeface="ＭＳ Ｐゴシック" pitchFamily="-111" charset="-128"/>
        <a:cs typeface="+mn-cs"/>
      </a:defRPr>
    </a:lvl1pPr>
    <a:lvl2pPr marL="457200" algn="l" rtl="0" fontAlgn="base">
      <a:spcBef>
        <a:spcPct val="0"/>
      </a:spcBef>
      <a:spcAft>
        <a:spcPct val="0"/>
      </a:spcAft>
      <a:defRPr sz="2400" kern="1200">
        <a:solidFill>
          <a:schemeClr val="tx1"/>
        </a:solidFill>
        <a:latin typeface="Times New Roman" pitchFamily="64" charset="0"/>
        <a:ea typeface="ＭＳ Ｐゴシック" pitchFamily="-111" charset="-128"/>
        <a:cs typeface="+mn-cs"/>
      </a:defRPr>
    </a:lvl2pPr>
    <a:lvl3pPr marL="914400" algn="l" rtl="0" fontAlgn="base">
      <a:spcBef>
        <a:spcPct val="0"/>
      </a:spcBef>
      <a:spcAft>
        <a:spcPct val="0"/>
      </a:spcAft>
      <a:defRPr sz="2400" kern="1200">
        <a:solidFill>
          <a:schemeClr val="tx1"/>
        </a:solidFill>
        <a:latin typeface="Times New Roman" pitchFamily="64" charset="0"/>
        <a:ea typeface="ＭＳ Ｐゴシック" pitchFamily="-111" charset="-128"/>
        <a:cs typeface="+mn-cs"/>
      </a:defRPr>
    </a:lvl3pPr>
    <a:lvl4pPr marL="1371600" algn="l" rtl="0" fontAlgn="base">
      <a:spcBef>
        <a:spcPct val="0"/>
      </a:spcBef>
      <a:spcAft>
        <a:spcPct val="0"/>
      </a:spcAft>
      <a:defRPr sz="2400" kern="1200">
        <a:solidFill>
          <a:schemeClr val="tx1"/>
        </a:solidFill>
        <a:latin typeface="Times New Roman" pitchFamily="64" charset="0"/>
        <a:ea typeface="ＭＳ Ｐゴシック" pitchFamily="-111" charset="-128"/>
        <a:cs typeface="+mn-cs"/>
      </a:defRPr>
    </a:lvl4pPr>
    <a:lvl5pPr marL="1828800" algn="l" rtl="0" fontAlgn="base">
      <a:spcBef>
        <a:spcPct val="0"/>
      </a:spcBef>
      <a:spcAft>
        <a:spcPct val="0"/>
      </a:spcAft>
      <a:defRPr sz="2400" kern="1200">
        <a:solidFill>
          <a:schemeClr val="tx1"/>
        </a:solidFill>
        <a:latin typeface="Times New Roman" pitchFamily="64" charset="0"/>
        <a:ea typeface="ＭＳ Ｐゴシック" pitchFamily="-111" charset="-128"/>
        <a:cs typeface="+mn-cs"/>
      </a:defRPr>
    </a:lvl5pPr>
    <a:lvl6pPr marL="2286000" algn="l" defTabSz="914400" rtl="0" eaLnBrk="1" latinLnBrk="0" hangingPunct="1">
      <a:defRPr sz="2400" kern="1200">
        <a:solidFill>
          <a:schemeClr val="tx1"/>
        </a:solidFill>
        <a:latin typeface="Times New Roman" pitchFamily="64" charset="0"/>
        <a:ea typeface="ＭＳ Ｐゴシック" pitchFamily="-111" charset="-128"/>
        <a:cs typeface="+mn-cs"/>
      </a:defRPr>
    </a:lvl6pPr>
    <a:lvl7pPr marL="2743200" algn="l" defTabSz="914400" rtl="0" eaLnBrk="1" latinLnBrk="0" hangingPunct="1">
      <a:defRPr sz="2400" kern="1200">
        <a:solidFill>
          <a:schemeClr val="tx1"/>
        </a:solidFill>
        <a:latin typeface="Times New Roman" pitchFamily="64" charset="0"/>
        <a:ea typeface="ＭＳ Ｐゴシック" pitchFamily="-111" charset="-128"/>
        <a:cs typeface="+mn-cs"/>
      </a:defRPr>
    </a:lvl7pPr>
    <a:lvl8pPr marL="3200400" algn="l" defTabSz="914400" rtl="0" eaLnBrk="1" latinLnBrk="0" hangingPunct="1">
      <a:defRPr sz="2400" kern="1200">
        <a:solidFill>
          <a:schemeClr val="tx1"/>
        </a:solidFill>
        <a:latin typeface="Times New Roman" pitchFamily="64" charset="0"/>
        <a:ea typeface="ＭＳ Ｐゴシック" pitchFamily="-111" charset="-128"/>
        <a:cs typeface="+mn-cs"/>
      </a:defRPr>
    </a:lvl8pPr>
    <a:lvl9pPr marL="3657600" algn="l" defTabSz="914400" rtl="0" eaLnBrk="1" latinLnBrk="0" hangingPunct="1">
      <a:defRPr sz="2400" kern="1200">
        <a:solidFill>
          <a:schemeClr val="tx1"/>
        </a:solidFill>
        <a:latin typeface="Times New Roman" pitchFamily="64" charset="0"/>
        <a:ea typeface="ＭＳ Ｐゴシック" pitchFamily="-11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A5CC"/>
    <a:srgbClr val="0E86CC"/>
    <a:srgbClr val="FF66FF"/>
    <a:srgbClr val="6600FF"/>
    <a:srgbClr val="009999"/>
    <a:srgbClr val="FF3300"/>
    <a:srgbClr val="66FF33"/>
    <a:srgbClr val="33CCFF"/>
    <a:srgbClr val="1C14FF"/>
    <a:srgbClr val="169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1" autoAdjust="0"/>
    <p:restoredTop sz="83154" autoAdjust="0"/>
  </p:normalViewPr>
  <p:slideViewPr>
    <p:cSldViewPr>
      <p:cViewPr>
        <p:scale>
          <a:sx n="75" d="100"/>
          <a:sy n="75" d="100"/>
        </p:scale>
        <p:origin x="-28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0"/>
    </p:cViewPr>
  </p:sorterViewPr>
  <p:notesViewPr>
    <p:cSldViewPr>
      <p:cViewPr varScale="1">
        <p:scale>
          <a:sx n="68" d="100"/>
          <a:sy n="68" d="100"/>
        </p:scale>
        <p:origin x="-3270" y="-108"/>
      </p:cViewPr>
      <p:guideLst>
        <p:guide orient="horz" pos="2976"/>
        <p:guide pos="226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epourmal:Desktop:PSI-September-9-2008:group_benchmar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epourmal:Desktop:PSI-September-9-2008:group_benchmar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epourmal:Desktop:PSI-September-9-2008:group_benchmar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821741032371"/>
          <c:y val="0.153252405949256"/>
          <c:w val="0.647219816272966"/>
          <c:h val="0.696373213764946"/>
        </c:manualLayout>
      </c:layout>
      <c:scatterChart>
        <c:scatterStyle val="lineMarker"/>
        <c:varyColors val="0"/>
        <c:ser>
          <c:idx val="0"/>
          <c:order val="0"/>
          <c:tx>
            <c:strRef>
              <c:f>Sheet1!$A$4</c:f>
              <c:strCache>
                <c:ptCount val="1"/>
                <c:pt idx="0">
                  <c:v>1.6</c:v>
                </c:pt>
              </c:strCache>
            </c:strRef>
          </c:tx>
          <c:spPr>
            <a:ln w="41275"/>
          </c:spPr>
          <c:marker>
            <c:symbol val="none"/>
          </c:marker>
          <c:xVal>
            <c:numRef>
              <c:f>Sheet1!$B$3:$G$3</c:f>
              <c:numCache>
                <c:formatCode>General</c:formatCode>
                <c:ptCount val="6"/>
                <c:pt idx="0">
                  <c:v>10000.0</c:v>
                </c:pt>
                <c:pt idx="1">
                  <c:v>30000.0</c:v>
                </c:pt>
                <c:pt idx="2">
                  <c:v>100000.0</c:v>
                </c:pt>
                <c:pt idx="3">
                  <c:v>200000.0</c:v>
                </c:pt>
                <c:pt idx="4">
                  <c:v>400000.0</c:v>
                </c:pt>
                <c:pt idx="5">
                  <c:v>700000.0</c:v>
                </c:pt>
              </c:numCache>
            </c:numRef>
          </c:xVal>
          <c:yVal>
            <c:numRef>
              <c:f>Sheet1!$B$4:$G$4</c:f>
              <c:numCache>
                <c:formatCode>General</c:formatCode>
                <c:ptCount val="6"/>
                <c:pt idx="0">
                  <c:v>0.601</c:v>
                </c:pt>
                <c:pt idx="1">
                  <c:v>2.47</c:v>
                </c:pt>
                <c:pt idx="2">
                  <c:v>8.932</c:v>
                </c:pt>
                <c:pt idx="3">
                  <c:v>17.578</c:v>
                </c:pt>
                <c:pt idx="4">
                  <c:v>176.658</c:v>
                </c:pt>
                <c:pt idx="5">
                  <c:v>178.815</c:v>
                </c:pt>
              </c:numCache>
            </c:numRef>
          </c:yVal>
          <c:smooth val="0"/>
        </c:ser>
        <c:ser>
          <c:idx val="1"/>
          <c:order val="1"/>
          <c:tx>
            <c:strRef>
              <c:f>Sheet1!$A$5</c:f>
              <c:strCache>
                <c:ptCount val="1"/>
                <c:pt idx="0">
                  <c:v>1.8 (old groups)</c:v>
                </c:pt>
              </c:strCache>
            </c:strRef>
          </c:tx>
          <c:spPr>
            <a:ln w="41275">
              <a:solidFill>
                <a:srgbClr val="008000"/>
              </a:solidFill>
            </a:ln>
          </c:spPr>
          <c:marker>
            <c:symbol val="none"/>
          </c:marker>
          <c:xVal>
            <c:numRef>
              <c:f>Sheet1!$B$3:$G$3</c:f>
              <c:numCache>
                <c:formatCode>General</c:formatCode>
                <c:ptCount val="6"/>
                <c:pt idx="0">
                  <c:v>10000.0</c:v>
                </c:pt>
                <c:pt idx="1">
                  <c:v>30000.0</c:v>
                </c:pt>
                <c:pt idx="2">
                  <c:v>100000.0</c:v>
                </c:pt>
                <c:pt idx="3">
                  <c:v>200000.0</c:v>
                </c:pt>
                <c:pt idx="4">
                  <c:v>400000.0</c:v>
                </c:pt>
                <c:pt idx="5">
                  <c:v>700000.0</c:v>
                </c:pt>
              </c:numCache>
            </c:numRef>
          </c:xVal>
          <c:yVal>
            <c:numRef>
              <c:f>Sheet1!$B$5:$G$5</c:f>
              <c:numCache>
                <c:formatCode>General</c:formatCode>
                <c:ptCount val="6"/>
                <c:pt idx="0">
                  <c:v>0.625</c:v>
                </c:pt>
                <c:pt idx="1">
                  <c:v>2.399</c:v>
                </c:pt>
                <c:pt idx="2">
                  <c:v>8.81</c:v>
                </c:pt>
                <c:pt idx="3">
                  <c:v>17.557</c:v>
                </c:pt>
                <c:pt idx="4">
                  <c:v>34.71</c:v>
                </c:pt>
                <c:pt idx="5">
                  <c:v>34.298</c:v>
                </c:pt>
              </c:numCache>
            </c:numRef>
          </c:yVal>
          <c:smooth val="0"/>
        </c:ser>
        <c:ser>
          <c:idx val="2"/>
          <c:order val="2"/>
          <c:tx>
            <c:strRef>
              <c:f>Sheet1!$A$6</c:f>
              <c:strCache>
                <c:ptCount val="1"/>
                <c:pt idx="0">
                  <c:v>1.8 (new groups)</c:v>
                </c:pt>
              </c:strCache>
            </c:strRef>
          </c:tx>
          <c:spPr>
            <a:ln w="41275">
              <a:solidFill>
                <a:srgbClr val="FF0000"/>
              </a:solidFill>
            </a:ln>
          </c:spPr>
          <c:marker>
            <c:symbol val="none"/>
          </c:marker>
          <c:xVal>
            <c:numRef>
              <c:f>Sheet1!$B$3:$G$3</c:f>
              <c:numCache>
                <c:formatCode>General</c:formatCode>
                <c:ptCount val="6"/>
                <c:pt idx="0">
                  <c:v>10000.0</c:v>
                </c:pt>
                <c:pt idx="1">
                  <c:v>30000.0</c:v>
                </c:pt>
                <c:pt idx="2">
                  <c:v>100000.0</c:v>
                </c:pt>
                <c:pt idx="3">
                  <c:v>200000.0</c:v>
                </c:pt>
                <c:pt idx="4">
                  <c:v>400000.0</c:v>
                </c:pt>
                <c:pt idx="5">
                  <c:v>700000.0</c:v>
                </c:pt>
              </c:numCache>
            </c:numRef>
          </c:xVal>
          <c:yVal>
            <c:numRef>
              <c:f>Sheet1!$B$6:$G$6</c:f>
              <c:numCache>
                <c:formatCode>General</c:formatCode>
                <c:ptCount val="6"/>
                <c:pt idx="0">
                  <c:v>0.237</c:v>
                </c:pt>
                <c:pt idx="1">
                  <c:v>0.353</c:v>
                </c:pt>
                <c:pt idx="2">
                  <c:v>0.272</c:v>
                </c:pt>
                <c:pt idx="3">
                  <c:v>0.3</c:v>
                </c:pt>
                <c:pt idx="4">
                  <c:v>0.315</c:v>
                </c:pt>
                <c:pt idx="5">
                  <c:v>0.29</c:v>
                </c:pt>
              </c:numCache>
            </c:numRef>
          </c:yVal>
          <c:smooth val="0"/>
        </c:ser>
        <c:dLbls>
          <c:showLegendKey val="0"/>
          <c:showVal val="0"/>
          <c:showCatName val="0"/>
          <c:showSerName val="0"/>
          <c:showPercent val="0"/>
          <c:showBubbleSize val="0"/>
        </c:dLbls>
        <c:axId val="551278776"/>
        <c:axId val="551284584"/>
      </c:scatterChart>
      <c:valAx>
        <c:axId val="551278776"/>
        <c:scaling>
          <c:logBase val="10.0"/>
          <c:orientation val="minMax"/>
          <c:min val="10000.0"/>
        </c:scaling>
        <c:delete val="0"/>
        <c:axPos val="b"/>
        <c:title>
          <c:tx>
            <c:rich>
              <a:bodyPr/>
              <a:lstStyle/>
              <a:p>
                <a:pPr>
                  <a:defRPr sz="1600"/>
                </a:pPr>
                <a:r>
                  <a:rPr lang="en-US" sz="1600"/>
                  <a:t>Number</a:t>
                </a:r>
                <a:r>
                  <a:rPr lang="en-US" sz="1600" baseline="0"/>
                  <a:t> of Groups</a:t>
                </a:r>
                <a:endParaRPr lang="en-US" sz="1600"/>
              </a:p>
            </c:rich>
          </c:tx>
          <c:layout/>
          <c:overlay val="0"/>
        </c:title>
        <c:numFmt formatCode="General" sourceLinked="1"/>
        <c:majorTickMark val="out"/>
        <c:minorTickMark val="none"/>
        <c:tickLblPos val="nextTo"/>
        <c:txPr>
          <a:bodyPr/>
          <a:lstStyle/>
          <a:p>
            <a:pPr>
              <a:defRPr sz="1600"/>
            </a:pPr>
            <a:endParaRPr lang="en-US"/>
          </a:p>
        </c:txPr>
        <c:crossAx val="551284584"/>
        <c:crossesAt val="0.0001"/>
        <c:crossBetween val="midCat"/>
      </c:valAx>
      <c:valAx>
        <c:axId val="551284584"/>
        <c:scaling>
          <c:logBase val="10.0"/>
          <c:orientation val="minMax"/>
        </c:scaling>
        <c:delete val="0"/>
        <c:axPos val="l"/>
        <c:majorGridlines/>
        <c:title>
          <c:tx>
            <c:rich>
              <a:bodyPr rot="-5400000" vert="horz"/>
              <a:lstStyle/>
              <a:p>
                <a:pPr>
                  <a:defRPr sz="1600"/>
                </a:pPr>
                <a:r>
                  <a:rPr lang="en-US" sz="1600" dirty="0"/>
                  <a:t>Time (milliseconds)</a:t>
                </a:r>
              </a:p>
            </c:rich>
          </c:tx>
          <c:layout/>
          <c:overlay val="0"/>
        </c:title>
        <c:numFmt formatCode="General" sourceLinked="1"/>
        <c:majorTickMark val="out"/>
        <c:minorTickMark val="none"/>
        <c:tickLblPos val="nextTo"/>
        <c:txPr>
          <a:bodyPr/>
          <a:lstStyle/>
          <a:p>
            <a:pPr>
              <a:defRPr sz="1600"/>
            </a:pPr>
            <a:endParaRPr lang="en-US"/>
          </a:p>
        </c:txPr>
        <c:crossAx val="551278776"/>
        <c:crosses val="autoZero"/>
        <c:crossBetween val="midCat"/>
      </c:valAx>
    </c:plotArea>
    <c:legend>
      <c:legendPos val="r"/>
      <c:layout/>
      <c:overlay val="0"/>
      <c:txPr>
        <a:bodyPr/>
        <a:lstStyle/>
        <a:p>
          <a:pPr>
            <a:defRPr sz="16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821741032371"/>
          <c:y val="0.157882035578886"/>
          <c:w val="0.647219816272966"/>
          <c:h val="0.691743584135316"/>
        </c:manualLayout>
      </c:layout>
      <c:scatterChart>
        <c:scatterStyle val="lineMarker"/>
        <c:varyColors val="0"/>
        <c:ser>
          <c:idx val="0"/>
          <c:order val="0"/>
          <c:tx>
            <c:strRef>
              <c:f>Sheet1!$A$10</c:f>
              <c:strCache>
                <c:ptCount val="1"/>
                <c:pt idx="0">
                  <c:v>1.6</c:v>
                </c:pt>
              </c:strCache>
            </c:strRef>
          </c:tx>
          <c:spPr>
            <a:ln w="41275"/>
          </c:spPr>
          <c:marker>
            <c:symbol val="none"/>
          </c:marker>
          <c:xVal>
            <c:numRef>
              <c:f>Sheet1!$B$9:$G$9</c:f>
              <c:numCache>
                <c:formatCode>General</c:formatCode>
                <c:ptCount val="6"/>
                <c:pt idx="0">
                  <c:v>10000.0</c:v>
                </c:pt>
                <c:pt idx="1">
                  <c:v>30000.0</c:v>
                </c:pt>
                <c:pt idx="2">
                  <c:v>100000.0</c:v>
                </c:pt>
                <c:pt idx="3">
                  <c:v>200000.0</c:v>
                </c:pt>
                <c:pt idx="4">
                  <c:v>400000.0</c:v>
                </c:pt>
                <c:pt idx="5">
                  <c:v>700000.0</c:v>
                </c:pt>
              </c:numCache>
            </c:numRef>
          </c:xVal>
          <c:yVal>
            <c:numRef>
              <c:f>Sheet1!$B$10:$G$10</c:f>
              <c:numCache>
                <c:formatCode>General</c:formatCode>
                <c:ptCount val="6"/>
                <c:pt idx="0">
                  <c:v>0.263</c:v>
                </c:pt>
                <c:pt idx="1">
                  <c:v>0.276</c:v>
                </c:pt>
                <c:pt idx="2">
                  <c:v>0.652</c:v>
                </c:pt>
                <c:pt idx="3">
                  <c:v>0.958</c:v>
                </c:pt>
                <c:pt idx="4">
                  <c:v>4.639</c:v>
                </c:pt>
                <c:pt idx="5">
                  <c:v>4.628999999999975</c:v>
                </c:pt>
              </c:numCache>
            </c:numRef>
          </c:yVal>
          <c:smooth val="0"/>
        </c:ser>
        <c:ser>
          <c:idx val="1"/>
          <c:order val="1"/>
          <c:tx>
            <c:strRef>
              <c:f>Sheet1!$A$11</c:f>
              <c:strCache>
                <c:ptCount val="1"/>
                <c:pt idx="0">
                  <c:v>1.8 (old groups)</c:v>
                </c:pt>
              </c:strCache>
            </c:strRef>
          </c:tx>
          <c:spPr>
            <a:ln w="41275">
              <a:solidFill>
                <a:srgbClr val="008000"/>
              </a:solidFill>
            </a:ln>
          </c:spPr>
          <c:marker>
            <c:symbol val="none"/>
          </c:marker>
          <c:xVal>
            <c:numRef>
              <c:f>Sheet1!$B$9:$G$9</c:f>
              <c:numCache>
                <c:formatCode>General</c:formatCode>
                <c:ptCount val="6"/>
                <c:pt idx="0">
                  <c:v>10000.0</c:v>
                </c:pt>
                <c:pt idx="1">
                  <c:v>30000.0</c:v>
                </c:pt>
                <c:pt idx="2">
                  <c:v>100000.0</c:v>
                </c:pt>
                <c:pt idx="3">
                  <c:v>200000.0</c:v>
                </c:pt>
                <c:pt idx="4">
                  <c:v>400000.0</c:v>
                </c:pt>
                <c:pt idx="5">
                  <c:v>700000.0</c:v>
                </c:pt>
              </c:numCache>
            </c:numRef>
          </c:xVal>
          <c:yVal>
            <c:numRef>
              <c:f>Sheet1!$B$11:$G$11</c:f>
              <c:numCache>
                <c:formatCode>General</c:formatCode>
                <c:ptCount val="6"/>
                <c:pt idx="0">
                  <c:v>0.576</c:v>
                </c:pt>
                <c:pt idx="1">
                  <c:v>0.56</c:v>
                </c:pt>
                <c:pt idx="2">
                  <c:v>0.892</c:v>
                </c:pt>
                <c:pt idx="3">
                  <c:v>1.278</c:v>
                </c:pt>
                <c:pt idx="4">
                  <c:v>1.954</c:v>
                </c:pt>
                <c:pt idx="5">
                  <c:v>1.747</c:v>
                </c:pt>
              </c:numCache>
            </c:numRef>
          </c:yVal>
          <c:smooth val="0"/>
        </c:ser>
        <c:ser>
          <c:idx val="2"/>
          <c:order val="2"/>
          <c:tx>
            <c:strRef>
              <c:f>Sheet1!$A$12</c:f>
              <c:strCache>
                <c:ptCount val="1"/>
                <c:pt idx="0">
                  <c:v>1.8 (new groups)</c:v>
                </c:pt>
              </c:strCache>
            </c:strRef>
          </c:tx>
          <c:spPr>
            <a:ln w="41275">
              <a:solidFill>
                <a:srgbClr val="FF0000"/>
              </a:solidFill>
            </a:ln>
          </c:spPr>
          <c:marker>
            <c:symbol val="none"/>
          </c:marker>
          <c:xVal>
            <c:numRef>
              <c:f>Sheet1!$B$9:$G$9</c:f>
              <c:numCache>
                <c:formatCode>General</c:formatCode>
                <c:ptCount val="6"/>
                <c:pt idx="0">
                  <c:v>10000.0</c:v>
                </c:pt>
                <c:pt idx="1">
                  <c:v>30000.0</c:v>
                </c:pt>
                <c:pt idx="2">
                  <c:v>100000.0</c:v>
                </c:pt>
                <c:pt idx="3">
                  <c:v>200000.0</c:v>
                </c:pt>
                <c:pt idx="4">
                  <c:v>400000.0</c:v>
                </c:pt>
                <c:pt idx="5">
                  <c:v>700000.0</c:v>
                </c:pt>
              </c:numCache>
            </c:numRef>
          </c:xVal>
          <c:yVal>
            <c:numRef>
              <c:f>Sheet1!$B$12:$G$12</c:f>
              <c:numCache>
                <c:formatCode>General</c:formatCode>
                <c:ptCount val="6"/>
                <c:pt idx="0">
                  <c:v>0.721</c:v>
                </c:pt>
                <c:pt idx="1">
                  <c:v>0.841</c:v>
                </c:pt>
                <c:pt idx="2">
                  <c:v>0.898</c:v>
                </c:pt>
                <c:pt idx="3">
                  <c:v>0.898</c:v>
                </c:pt>
                <c:pt idx="4">
                  <c:v>0.897</c:v>
                </c:pt>
                <c:pt idx="5">
                  <c:v>0.879</c:v>
                </c:pt>
              </c:numCache>
            </c:numRef>
          </c:yVal>
          <c:smooth val="0"/>
        </c:ser>
        <c:dLbls>
          <c:showLegendKey val="0"/>
          <c:showVal val="0"/>
          <c:showCatName val="0"/>
          <c:showSerName val="0"/>
          <c:showPercent val="0"/>
          <c:showBubbleSize val="0"/>
        </c:dLbls>
        <c:axId val="397153000"/>
        <c:axId val="404697352"/>
      </c:scatterChart>
      <c:valAx>
        <c:axId val="397153000"/>
        <c:scaling>
          <c:logBase val="10.0"/>
          <c:orientation val="minMax"/>
          <c:min val="10000.0"/>
        </c:scaling>
        <c:delete val="0"/>
        <c:axPos val="b"/>
        <c:title>
          <c:tx>
            <c:rich>
              <a:bodyPr/>
              <a:lstStyle/>
              <a:p>
                <a:pPr>
                  <a:defRPr/>
                </a:pPr>
                <a:r>
                  <a:rPr lang="en-US"/>
                  <a:t>Number of Groups</a:t>
                </a:r>
              </a:p>
            </c:rich>
          </c:tx>
          <c:layout/>
          <c:overlay val="0"/>
        </c:title>
        <c:numFmt formatCode="General" sourceLinked="1"/>
        <c:majorTickMark val="out"/>
        <c:minorTickMark val="none"/>
        <c:tickLblPos val="nextTo"/>
        <c:crossAx val="404697352"/>
        <c:crosses val="autoZero"/>
        <c:crossBetween val="midCat"/>
      </c:valAx>
      <c:valAx>
        <c:axId val="404697352"/>
        <c:scaling>
          <c:orientation val="minMax"/>
        </c:scaling>
        <c:delete val="0"/>
        <c:axPos val="l"/>
        <c:majorGridlines/>
        <c:title>
          <c:tx>
            <c:rich>
              <a:bodyPr rot="-5400000" vert="horz"/>
              <a:lstStyle/>
              <a:p>
                <a:pPr>
                  <a:defRPr/>
                </a:pPr>
                <a:r>
                  <a:rPr lang="en-US"/>
                  <a:t>Time (milliseconds)</a:t>
                </a:r>
              </a:p>
            </c:rich>
          </c:tx>
          <c:layout/>
          <c:overlay val="0"/>
        </c:title>
        <c:numFmt formatCode="General" sourceLinked="1"/>
        <c:majorTickMark val="out"/>
        <c:minorTickMark val="none"/>
        <c:tickLblPos val="nextTo"/>
        <c:crossAx val="397153000"/>
        <c:crosses val="autoZero"/>
        <c:crossBetween val="midCat"/>
      </c:valAx>
    </c:plotArea>
    <c:legend>
      <c:legendPos val="r"/>
      <c:layout/>
      <c:overlay val="0"/>
    </c:legend>
    <c:plotVisOnly val="1"/>
    <c:dispBlanksAs val="gap"/>
    <c:showDLblsOverMax val="0"/>
  </c:chart>
  <c:txPr>
    <a:bodyPr/>
    <a:lstStyle/>
    <a:p>
      <a:pPr>
        <a:defRPr sz="16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3238407699038"/>
          <c:y val="0.153252405949256"/>
          <c:w val="0.624997594050744"/>
          <c:h val="0.696373213764946"/>
        </c:manualLayout>
      </c:layout>
      <c:scatterChart>
        <c:scatterStyle val="lineMarker"/>
        <c:varyColors val="0"/>
        <c:ser>
          <c:idx val="1"/>
          <c:order val="0"/>
          <c:tx>
            <c:strRef>
              <c:f>Sheet1!$A$16</c:f>
              <c:strCache>
                <c:ptCount val="1"/>
                <c:pt idx="0">
                  <c:v>1.8 (old groups)</c:v>
                </c:pt>
              </c:strCache>
            </c:strRef>
          </c:tx>
          <c:spPr>
            <a:ln w="41275"/>
          </c:spPr>
          <c:marker>
            <c:symbol val="none"/>
          </c:marker>
          <c:xVal>
            <c:numRef>
              <c:f>Sheet1!$B$15:$G$15</c:f>
              <c:numCache>
                <c:formatCode>General</c:formatCode>
                <c:ptCount val="6"/>
                <c:pt idx="0">
                  <c:v>10000.0</c:v>
                </c:pt>
                <c:pt idx="1">
                  <c:v>30000.0</c:v>
                </c:pt>
                <c:pt idx="2">
                  <c:v>100000.0</c:v>
                </c:pt>
                <c:pt idx="3">
                  <c:v>200000.0</c:v>
                </c:pt>
                <c:pt idx="4">
                  <c:v>400000.0</c:v>
                </c:pt>
                <c:pt idx="5">
                  <c:v>700000.0</c:v>
                </c:pt>
              </c:numCache>
            </c:numRef>
          </c:xVal>
          <c:yVal>
            <c:numRef>
              <c:f>Sheet1!$B$16:$G$16</c:f>
              <c:numCache>
                <c:formatCode>General</c:formatCode>
                <c:ptCount val="6"/>
                <c:pt idx="0">
                  <c:v>13561.0</c:v>
                </c:pt>
                <c:pt idx="1">
                  <c:v>40841.0</c:v>
                </c:pt>
                <c:pt idx="2">
                  <c:v>136609.0</c:v>
                </c:pt>
                <c:pt idx="3">
                  <c:v>273172.0</c:v>
                </c:pt>
                <c:pt idx="4">
                  <c:v>546353.0</c:v>
                </c:pt>
                <c:pt idx="5">
                  <c:v>947679.0</c:v>
                </c:pt>
              </c:numCache>
            </c:numRef>
          </c:yVal>
          <c:smooth val="0"/>
        </c:ser>
        <c:ser>
          <c:idx val="2"/>
          <c:order val="1"/>
          <c:tx>
            <c:strRef>
              <c:f>Sheet1!$A$17</c:f>
              <c:strCache>
                <c:ptCount val="1"/>
                <c:pt idx="0">
                  <c:v>1.8 (new groups)</c:v>
                </c:pt>
              </c:strCache>
            </c:strRef>
          </c:tx>
          <c:spPr>
            <a:ln w="41275">
              <a:solidFill>
                <a:srgbClr val="FF0000"/>
              </a:solidFill>
            </a:ln>
          </c:spPr>
          <c:marker>
            <c:symbol val="none"/>
          </c:marker>
          <c:xVal>
            <c:numRef>
              <c:f>Sheet1!$B$15:$G$15</c:f>
              <c:numCache>
                <c:formatCode>General</c:formatCode>
                <c:ptCount val="6"/>
                <c:pt idx="0">
                  <c:v>10000.0</c:v>
                </c:pt>
                <c:pt idx="1">
                  <c:v>30000.0</c:v>
                </c:pt>
                <c:pt idx="2">
                  <c:v>100000.0</c:v>
                </c:pt>
                <c:pt idx="3">
                  <c:v>200000.0</c:v>
                </c:pt>
                <c:pt idx="4">
                  <c:v>400000.0</c:v>
                </c:pt>
                <c:pt idx="5">
                  <c:v>700000.0</c:v>
                </c:pt>
              </c:numCache>
            </c:numRef>
          </c:xVal>
          <c:yVal>
            <c:numRef>
              <c:f>Sheet1!$B$17:$G$17</c:f>
              <c:numCache>
                <c:formatCode>General</c:formatCode>
                <c:ptCount val="6"/>
                <c:pt idx="0">
                  <c:v>4580.0</c:v>
                </c:pt>
                <c:pt idx="1">
                  <c:v>13708.0</c:v>
                </c:pt>
                <c:pt idx="2">
                  <c:v>45673.0</c:v>
                </c:pt>
                <c:pt idx="3">
                  <c:v>91322.0</c:v>
                </c:pt>
                <c:pt idx="4">
                  <c:v>182681.0</c:v>
                </c:pt>
                <c:pt idx="5">
                  <c:v>319593.0</c:v>
                </c:pt>
              </c:numCache>
            </c:numRef>
          </c:yVal>
          <c:smooth val="0"/>
        </c:ser>
        <c:dLbls>
          <c:showLegendKey val="0"/>
          <c:showVal val="0"/>
          <c:showCatName val="0"/>
          <c:showSerName val="0"/>
          <c:showPercent val="0"/>
          <c:showBubbleSize val="0"/>
        </c:dLbls>
        <c:axId val="404099560"/>
        <c:axId val="404686280"/>
      </c:scatterChart>
      <c:valAx>
        <c:axId val="404099560"/>
        <c:scaling>
          <c:orientation val="minMax"/>
        </c:scaling>
        <c:delete val="0"/>
        <c:axPos val="b"/>
        <c:title>
          <c:tx>
            <c:rich>
              <a:bodyPr/>
              <a:lstStyle/>
              <a:p>
                <a:pPr>
                  <a:defRPr sz="1600"/>
                </a:pPr>
                <a:r>
                  <a:rPr lang="en-US" sz="1600"/>
                  <a:t>Number</a:t>
                </a:r>
                <a:r>
                  <a:rPr lang="en-US" sz="1600" baseline="0"/>
                  <a:t> of Groups</a:t>
                </a:r>
                <a:endParaRPr lang="en-US" sz="1600"/>
              </a:p>
            </c:rich>
          </c:tx>
          <c:layout/>
          <c:overlay val="0"/>
        </c:title>
        <c:numFmt formatCode="General" sourceLinked="1"/>
        <c:majorTickMark val="out"/>
        <c:minorTickMark val="none"/>
        <c:tickLblPos val="nextTo"/>
        <c:txPr>
          <a:bodyPr/>
          <a:lstStyle/>
          <a:p>
            <a:pPr>
              <a:defRPr sz="1600"/>
            </a:pPr>
            <a:endParaRPr lang="en-US"/>
          </a:p>
        </c:txPr>
        <c:crossAx val="404686280"/>
        <c:crosses val="autoZero"/>
        <c:crossBetween val="midCat"/>
      </c:valAx>
      <c:valAx>
        <c:axId val="404686280"/>
        <c:scaling>
          <c:orientation val="minMax"/>
        </c:scaling>
        <c:delete val="0"/>
        <c:axPos val="l"/>
        <c:majorGridlines/>
        <c:title>
          <c:tx>
            <c:rich>
              <a:bodyPr rot="-5400000" vert="horz"/>
              <a:lstStyle/>
              <a:p>
                <a:pPr>
                  <a:defRPr sz="1600"/>
                </a:pPr>
                <a:r>
                  <a:rPr lang="en-US" sz="1600"/>
                  <a:t>Size (kilobytes)</a:t>
                </a:r>
              </a:p>
            </c:rich>
          </c:tx>
          <c:layout/>
          <c:overlay val="0"/>
        </c:title>
        <c:numFmt formatCode="General" sourceLinked="1"/>
        <c:majorTickMark val="out"/>
        <c:minorTickMark val="none"/>
        <c:tickLblPos val="nextTo"/>
        <c:txPr>
          <a:bodyPr/>
          <a:lstStyle/>
          <a:p>
            <a:pPr>
              <a:defRPr sz="1600"/>
            </a:pPr>
            <a:endParaRPr lang="en-US"/>
          </a:p>
        </c:txPr>
        <c:crossAx val="404099560"/>
        <c:crosses val="autoZero"/>
        <c:crossBetween val="midCat"/>
      </c:valAx>
    </c:plotArea>
    <c:legend>
      <c:legendPos val="r"/>
      <c:layout/>
      <c:overlay val="0"/>
      <c:txPr>
        <a:bodyPr/>
        <a:lstStyle/>
        <a:p>
          <a:pPr>
            <a:defRPr sz="1600"/>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14675" cy="473075"/>
          </a:xfrm>
          <a:prstGeom prst="rect">
            <a:avLst/>
          </a:prstGeom>
          <a:noFill/>
          <a:ln w="9525">
            <a:noFill/>
            <a:miter lim="800000"/>
            <a:headEnd/>
            <a:tailEnd/>
          </a:ln>
          <a:effectLst/>
        </p:spPr>
        <p:txBody>
          <a:bodyPr vert="horz" wrap="none" lIns="95061" tIns="47531" rIns="95061" bIns="47531" numCol="1" anchor="ctr" anchorCtr="0" compatLnSpc="1">
            <a:prstTxWarp prst="textNoShape">
              <a:avLst/>
            </a:prstTxWarp>
          </a:bodyPr>
          <a:lstStyle>
            <a:lvl1pPr defTabSz="950913">
              <a:defRPr sz="1200">
                <a:latin typeface="Times New Roman" pitchFamily="-111" charset="0"/>
                <a:ea typeface="ＭＳ Ｐゴシック" pitchFamily="-111" charset="-128"/>
              </a:defRPr>
            </a:lvl1pPr>
          </a:lstStyle>
          <a:p>
            <a:pPr>
              <a:defRPr/>
            </a:pPr>
            <a:endParaRPr lang="en-US"/>
          </a:p>
        </p:txBody>
      </p:sp>
      <p:sp>
        <p:nvSpPr>
          <p:cNvPr id="176131" name="Rectangle 3"/>
          <p:cNvSpPr>
            <a:spLocks noGrp="1" noChangeArrowheads="1"/>
          </p:cNvSpPr>
          <p:nvPr>
            <p:ph type="dt" sz="quarter" idx="1"/>
          </p:nvPr>
        </p:nvSpPr>
        <p:spPr bwMode="auto">
          <a:xfrm>
            <a:off x="4073525" y="0"/>
            <a:ext cx="3114675" cy="473075"/>
          </a:xfrm>
          <a:prstGeom prst="rect">
            <a:avLst/>
          </a:prstGeom>
          <a:noFill/>
          <a:ln w="9525">
            <a:noFill/>
            <a:miter lim="800000"/>
            <a:headEnd/>
            <a:tailEnd/>
          </a:ln>
          <a:effectLst/>
        </p:spPr>
        <p:txBody>
          <a:bodyPr vert="horz" wrap="none" lIns="95061" tIns="47531" rIns="95061" bIns="47531" numCol="1" anchor="ctr" anchorCtr="0" compatLnSpc="1">
            <a:prstTxWarp prst="textNoShape">
              <a:avLst/>
            </a:prstTxWarp>
          </a:bodyPr>
          <a:lstStyle>
            <a:lvl1pPr algn="r" defTabSz="950913">
              <a:defRPr sz="1200">
                <a:latin typeface="Times New Roman" pitchFamily="-111" charset="0"/>
                <a:ea typeface="ＭＳ Ｐゴシック" pitchFamily="-111" charset="-128"/>
              </a:defRPr>
            </a:lvl1pPr>
          </a:lstStyle>
          <a:p>
            <a:pPr>
              <a:defRPr/>
            </a:pPr>
            <a:endParaRPr lang="en-US"/>
          </a:p>
        </p:txBody>
      </p:sp>
      <p:sp>
        <p:nvSpPr>
          <p:cNvPr id="176132" name="Rectangle 4"/>
          <p:cNvSpPr>
            <a:spLocks noGrp="1" noChangeArrowheads="1"/>
          </p:cNvSpPr>
          <p:nvPr>
            <p:ph type="ftr" sz="quarter" idx="2"/>
          </p:nvPr>
        </p:nvSpPr>
        <p:spPr bwMode="auto">
          <a:xfrm>
            <a:off x="0" y="8975725"/>
            <a:ext cx="3114675" cy="473075"/>
          </a:xfrm>
          <a:prstGeom prst="rect">
            <a:avLst/>
          </a:prstGeom>
          <a:noFill/>
          <a:ln w="9525">
            <a:noFill/>
            <a:miter lim="800000"/>
            <a:headEnd/>
            <a:tailEnd/>
          </a:ln>
          <a:effectLst/>
        </p:spPr>
        <p:txBody>
          <a:bodyPr vert="horz" wrap="none" lIns="95061" tIns="47531" rIns="95061" bIns="47531" numCol="1" anchor="b" anchorCtr="0" compatLnSpc="1">
            <a:prstTxWarp prst="textNoShape">
              <a:avLst/>
            </a:prstTxWarp>
          </a:bodyPr>
          <a:lstStyle>
            <a:lvl1pPr defTabSz="950913">
              <a:defRPr sz="1200">
                <a:latin typeface="Times New Roman" pitchFamily="-111" charset="0"/>
                <a:ea typeface="ＭＳ Ｐゴシック" pitchFamily="-111" charset="-128"/>
              </a:defRPr>
            </a:lvl1pPr>
          </a:lstStyle>
          <a:p>
            <a:pPr>
              <a:defRPr/>
            </a:pPr>
            <a:endParaRPr lang="en-US"/>
          </a:p>
        </p:txBody>
      </p:sp>
      <p:sp>
        <p:nvSpPr>
          <p:cNvPr id="176133" name="Rectangle 5"/>
          <p:cNvSpPr>
            <a:spLocks noGrp="1" noChangeArrowheads="1"/>
          </p:cNvSpPr>
          <p:nvPr>
            <p:ph type="sldNum" sz="quarter" idx="3"/>
          </p:nvPr>
        </p:nvSpPr>
        <p:spPr bwMode="auto">
          <a:xfrm>
            <a:off x="4073525" y="8975725"/>
            <a:ext cx="3114675" cy="473075"/>
          </a:xfrm>
          <a:prstGeom prst="rect">
            <a:avLst/>
          </a:prstGeom>
          <a:noFill/>
          <a:ln w="9525">
            <a:noFill/>
            <a:miter lim="800000"/>
            <a:headEnd/>
            <a:tailEnd/>
          </a:ln>
          <a:effectLst/>
        </p:spPr>
        <p:txBody>
          <a:bodyPr vert="horz" wrap="none" lIns="95061" tIns="47531" rIns="95061" bIns="47531" numCol="1" anchor="b" anchorCtr="0" compatLnSpc="1">
            <a:prstTxWarp prst="textNoShape">
              <a:avLst/>
            </a:prstTxWarp>
          </a:bodyPr>
          <a:lstStyle>
            <a:lvl1pPr algn="r" defTabSz="950913">
              <a:defRPr sz="1200">
                <a:latin typeface="Times New Roman" pitchFamily="-111" charset="0"/>
                <a:ea typeface="ＭＳ Ｐゴシック" pitchFamily="-111" charset="-128"/>
              </a:defRPr>
            </a:lvl1pPr>
          </a:lstStyle>
          <a:p>
            <a:pPr>
              <a:defRPr/>
            </a:pPr>
            <a:fld id="{8A821F17-D7D5-44A8-9E8B-447BB7ECB06E}" type="slidenum">
              <a:rPr lang="en-US"/>
              <a:pPr>
                <a:defRPr/>
              </a:pPr>
              <a:t>‹#›</a:t>
            </a:fld>
            <a:endParaRPr lang="en-US"/>
          </a:p>
        </p:txBody>
      </p:sp>
    </p:spTree>
    <p:extLst>
      <p:ext uri="{BB962C8B-B14F-4D97-AF65-F5344CB8AC3E}">
        <p14:creationId xmlns:p14="http://schemas.microsoft.com/office/powerpoint/2010/main" val="42356563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14675" cy="473075"/>
          </a:xfrm>
          <a:prstGeom prst="rect">
            <a:avLst/>
          </a:prstGeom>
          <a:noFill/>
          <a:ln w="9525">
            <a:noFill/>
            <a:miter lim="800000"/>
            <a:headEnd/>
            <a:tailEnd/>
          </a:ln>
          <a:effectLst/>
        </p:spPr>
        <p:txBody>
          <a:bodyPr vert="horz" wrap="square" lIns="95061" tIns="47531" rIns="95061" bIns="47531" numCol="1" anchor="ctr" anchorCtr="0" compatLnSpc="1">
            <a:prstTxWarp prst="textNoShape">
              <a:avLst/>
            </a:prstTxWarp>
          </a:bodyPr>
          <a:lstStyle>
            <a:lvl1pPr defTabSz="950913" eaLnBrk="0" hangingPunct="0">
              <a:defRPr sz="1200">
                <a:latin typeface="Times New Roman" pitchFamily="-111" charset="0"/>
                <a:ea typeface="ＭＳ Ｐゴシック" pitchFamily="-111" charset="-128"/>
              </a:defRPr>
            </a:lvl1pPr>
          </a:lstStyle>
          <a:p>
            <a:pPr>
              <a:defRPr/>
            </a:pPr>
            <a:endParaRPr lang="en-US"/>
          </a:p>
        </p:txBody>
      </p:sp>
      <p:sp>
        <p:nvSpPr>
          <p:cNvPr id="1027" name="Rectangle 3"/>
          <p:cNvSpPr>
            <a:spLocks noGrp="1" noChangeArrowheads="1"/>
          </p:cNvSpPr>
          <p:nvPr>
            <p:ph type="dt" idx="1"/>
          </p:nvPr>
        </p:nvSpPr>
        <p:spPr bwMode="auto">
          <a:xfrm>
            <a:off x="4073525" y="0"/>
            <a:ext cx="3114675" cy="473075"/>
          </a:xfrm>
          <a:prstGeom prst="rect">
            <a:avLst/>
          </a:prstGeom>
          <a:noFill/>
          <a:ln w="9525">
            <a:noFill/>
            <a:miter lim="800000"/>
            <a:headEnd/>
            <a:tailEnd/>
          </a:ln>
          <a:effectLst/>
        </p:spPr>
        <p:txBody>
          <a:bodyPr vert="horz" wrap="none" lIns="95061" tIns="47531" rIns="95061" bIns="47531" numCol="1" anchor="ctr" anchorCtr="0" compatLnSpc="1">
            <a:prstTxWarp prst="textNoShape">
              <a:avLst/>
            </a:prstTxWarp>
          </a:bodyPr>
          <a:lstStyle>
            <a:lvl1pPr algn="r" defTabSz="950913" eaLnBrk="0" hangingPunct="0">
              <a:defRPr sz="1200">
                <a:latin typeface="Times New Roman" pitchFamily="-111" charset="0"/>
                <a:ea typeface="ＭＳ Ｐゴシック" pitchFamily="-111" charset="-128"/>
              </a:defRPr>
            </a:lvl1pPr>
          </a:lstStyle>
          <a:p>
            <a:pPr>
              <a:defRPr/>
            </a:pPr>
            <a:endParaRPr lang="en-US"/>
          </a:p>
        </p:txBody>
      </p:sp>
      <p:sp>
        <p:nvSpPr>
          <p:cNvPr id="105476" name="Rectangle 4"/>
          <p:cNvSpPr>
            <a:spLocks noGrp="1" noRot="1" noChangeAspect="1" noChangeArrowheads="1" noTextEdit="1"/>
          </p:cNvSpPr>
          <p:nvPr>
            <p:ph type="sldImg" idx="2"/>
          </p:nvPr>
        </p:nvSpPr>
        <p:spPr bwMode="auto">
          <a:xfrm>
            <a:off x="1231900" y="708025"/>
            <a:ext cx="4724400" cy="35433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58850" y="4487863"/>
            <a:ext cx="5270500" cy="4252912"/>
          </a:xfrm>
          <a:prstGeom prst="rect">
            <a:avLst/>
          </a:prstGeom>
          <a:noFill/>
          <a:ln w="9525">
            <a:noFill/>
            <a:miter lim="800000"/>
            <a:headEnd/>
            <a:tailEnd/>
          </a:ln>
          <a:effectLst/>
        </p:spPr>
        <p:txBody>
          <a:bodyPr vert="horz" wrap="none" lIns="95061" tIns="47531" rIns="95061" bIns="47531"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0" name="Rectangle 6"/>
          <p:cNvSpPr>
            <a:spLocks noGrp="1" noChangeArrowheads="1"/>
          </p:cNvSpPr>
          <p:nvPr>
            <p:ph type="ftr" sz="quarter" idx="4"/>
          </p:nvPr>
        </p:nvSpPr>
        <p:spPr bwMode="auto">
          <a:xfrm>
            <a:off x="0" y="8975725"/>
            <a:ext cx="3114675" cy="473075"/>
          </a:xfrm>
          <a:prstGeom prst="rect">
            <a:avLst/>
          </a:prstGeom>
          <a:noFill/>
          <a:ln w="9525">
            <a:noFill/>
            <a:miter lim="800000"/>
            <a:headEnd/>
            <a:tailEnd/>
          </a:ln>
          <a:effectLst/>
        </p:spPr>
        <p:txBody>
          <a:bodyPr vert="horz" wrap="square" lIns="95061" tIns="47531" rIns="95061" bIns="47531" numCol="1" anchor="b" anchorCtr="0" compatLnSpc="1">
            <a:prstTxWarp prst="textNoShape">
              <a:avLst/>
            </a:prstTxWarp>
          </a:bodyPr>
          <a:lstStyle>
            <a:lvl1pPr defTabSz="950913" eaLnBrk="0" hangingPunct="0">
              <a:defRPr sz="1200">
                <a:latin typeface="Times New Roman" pitchFamily="-111" charset="0"/>
                <a:ea typeface="ＭＳ Ｐゴシック" pitchFamily="-111" charset="-128"/>
              </a:defRPr>
            </a:lvl1pPr>
          </a:lstStyle>
          <a:p>
            <a:pPr>
              <a:defRPr/>
            </a:pPr>
            <a:endParaRPr lang="en-US"/>
          </a:p>
        </p:txBody>
      </p:sp>
      <p:sp>
        <p:nvSpPr>
          <p:cNvPr id="1031" name="Rectangle 7"/>
          <p:cNvSpPr>
            <a:spLocks noGrp="1" noChangeArrowheads="1"/>
          </p:cNvSpPr>
          <p:nvPr>
            <p:ph type="sldNum" sz="quarter" idx="5"/>
          </p:nvPr>
        </p:nvSpPr>
        <p:spPr bwMode="auto">
          <a:xfrm>
            <a:off x="4073525" y="8975725"/>
            <a:ext cx="3114675" cy="473075"/>
          </a:xfrm>
          <a:prstGeom prst="rect">
            <a:avLst/>
          </a:prstGeom>
          <a:noFill/>
          <a:ln w="9525">
            <a:noFill/>
            <a:miter lim="800000"/>
            <a:headEnd/>
            <a:tailEnd/>
          </a:ln>
          <a:effectLst/>
        </p:spPr>
        <p:txBody>
          <a:bodyPr vert="horz" wrap="none" lIns="95061" tIns="47531" rIns="95061" bIns="47531" numCol="1" anchor="b" anchorCtr="0" compatLnSpc="1">
            <a:prstTxWarp prst="textNoShape">
              <a:avLst/>
            </a:prstTxWarp>
          </a:bodyPr>
          <a:lstStyle>
            <a:lvl1pPr algn="r" defTabSz="950913" eaLnBrk="0" hangingPunct="0">
              <a:defRPr sz="1200">
                <a:latin typeface="Times New Roman" pitchFamily="-111" charset="0"/>
                <a:ea typeface="ＭＳ Ｐゴシック" pitchFamily="-111" charset="-128"/>
              </a:defRPr>
            </a:lvl1pPr>
          </a:lstStyle>
          <a:p>
            <a:pPr>
              <a:defRPr/>
            </a:pPr>
            <a:fld id="{FEA22D66-4373-4BD7-81B6-83B04AB136EC}" type="slidenum">
              <a:rPr lang="en-US"/>
              <a:pPr>
                <a:defRPr/>
              </a:pPr>
              <a:t>‹#›</a:t>
            </a:fld>
            <a:endParaRPr lang="en-US"/>
          </a:p>
        </p:txBody>
      </p:sp>
    </p:spTree>
    <p:extLst>
      <p:ext uri="{BB962C8B-B14F-4D97-AF65-F5344CB8AC3E}">
        <p14:creationId xmlns:p14="http://schemas.microsoft.com/office/powerpoint/2010/main" val="21805403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90D10082-A9FE-4B6D-894E-4C2C433F03FF}" type="slidenum">
              <a:rPr lang="en-US" smtClean="0">
                <a:latin typeface="Times New Roman" pitchFamily="64" charset="0"/>
              </a:rPr>
              <a:pPr/>
              <a:t>1</a:t>
            </a:fld>
            <a:endParaRPr lang="en-US" smtClean="0">
              <a:latin typeface="Times New Roman" pitchFamily="64" charset="0"/>
            </a:endParaRPr>
          </a:p>
        </p:txBody>
      </p:sp>
      <p:sp>
        <p:nvSpPr>
          <p:cNvPr id="106499" name="Rectangle 2"/>
          <p:cNvSpPr>
            <a:spLocks noGrp="1" noRot="1" noChangeAspect="1" noChangeArrowheads="1" noTextEdit="1"/>
          </p:cNvSpPr>
          <p:nvPr>
            <p:ph type="sldImg"/>
          </p:nvPr>
        </p:nvSpPr>
        <p:spPr>
          <a:xfrm>
            <a:off x="1231900" y="708025"/>
            <a:ext cx="4725988" cy="3544888"/>
          </a:xfrm>
          <a:solidFill>
            <a:srgbClr val="FFFFFF"/>
          </a:solidFill>
          <a:ln/>
        </p:spPr>
      </p:sp>
      <p:sp>
        <p:nvSpPr>
          <p:cNvPr id="106500" name="Rectangle 3"/>
          <p:cNvSpPr>
            <a:spLocks noGrp="1" noChangeArrowheads="1"/>
          </p:cNvSpPr>
          <p:nvPr>
            <p:ph type="body" idx="1"/>
          </p:nvPr>
        </p:nvSpPr>
        <p:spPr>
          <a:xfrm>
            <a:off x="957263" y="4487863"/>
            <a:ext cx="5273675" cy="4252912"/>
          </a:xfrm>
          <a:solidFill>
            <a:srgbClr val="FFFFFF"/>
          </a:solidFill>
          <a:ln>
            <a:solidFill>
              <a:srgbClr val="000000"/>
            </a:solidFill>
          </a:ln>
        </p:spPr>
        <p:txBody>
          <a:bodyPr lIns="93955" tIns="46977" rIns="93955" bIns="46977"/>
          <a:lstStyle/>
          <a:p>
            <a:endParaRPr lang="en-US" smtClean="0">
              <a:ea typeface="ＭＳ Ｐゴシック" pitchFamily="-11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8435A53-CBAA-4424-A1F6-A8106D2304F7}" type="slidenum">
              <a:rPr lang="en-US" smtClean="0">
                <a:latin typeface="Times New Roman" pitchFamily="64" charset="0"/>
              </a:rPr>
              <a:pPr/>
              <a:t>12</a:t>
            </a:fld>
            <a:endParaRPr lang="en-US" smtClean="0">
              <a:latin typeface="Times New Roman" pitchFamily="64" charset="0"/>
            </a:endParaRPr>
          </a:p>
        </p:txBody>
      </p:sp>
      <p:sp>
        <p:nvSpPr>
          <p:cNvPr id="107523" name="Rectangle 2"/>
          <p:cNvSpPr>
            <a:spLocks noGrp="1" noRot="1" noChangeAspect="1" noChangeArrowheads="1" noTextEdit="1"/>
          </p:cNvSpPr>
          <p:nvPr>
            <p:ph type="sldImg"/>
          </p:nvPr>
        </p:nvSpPr>
        <p:spPr>
          <a:xfrm>
            <a:off x="1231900" y="708025"/>
            <a:ext cx="4725988" cy="3544888"/>
          </a:xfrm>
          <a:solidFill>
            <a:srgbClr val="FFFFFF"/>
          </a:solidFill>
          <a:ln/>
        </p:spPr>
      </p:sp>
      <p:sp>
        <p:nvSpPr>
          <p:cNvPr id="107524" name="Rectangle 3"/>
          <p:cNvSpPr>
            <a:spLocks noGrp="1" noChangeArrowheads="1"/>
          </p:cNvSpPr>
          <p:nvPr>
            <p:ph type="body" idx="1"/>
          </p:nvPr>
        </p:nvSpPr>
        <p:spPr>
          <a:xfrm>
            <a:off x="957263" y="4487863"/>
            <a:ext cx="5273675" cy="4252912"/>
          </a:xfrm>
          <a:solidFill>
            <a:srgbClr val="FFFFFF"/>
          </a:solidFill>
          <a:ln>
            <a:solidFill>
              <a:srgbClr val="000000"/>
            </a:solidFill>
          </a:ln>
        </p:spPr>
        <p:txBody>
          <a:bodyPr lIns="93955" tIns="46977" rIns="93955" bIns="46977"/>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ea typeface="ＭＳ Ｐゴシック" pitchFamily="-111" charset="-128"/>
              </a:rPr>
              <a:t>Our example creates hard, soft and external links;</a:t>
            </a:r>
            <a:r>
              <a:rPr lang="en-US" baseline="0" dirty="0" smtClean="0">
                <a:ea typeface="ＭＳ Ｐゴシック" pitchFamily="-111" charset="-128"/>
              </a:rPr>
              <a:t> it deletes dangling link; it copies hard link to a</a:t>
            </a:r>
            <a:endParaRPr lang="en-US" dirty="0" smtClean="0">
              <a:ea typeface="ＭＳ Ｐゴシック" pitchFamily="-111"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8435A53-CBAA-4424-A1F6-A8106D2304F7}" type="slidenum">
              <a:rPr lang="en-US" smtClean="0">
                <a:latin typeface="Times New Roman" pitchFamily="64" charset="0"/>
              </a:rPr>
              <a:pPr/>
              <a:t>13</a:t>
            </a:fld>
            <a:endParaRPr lang="en-US" smtClean="0">
              <a:latin typeface="Times New Roman" pitchFamily="64" charset="0"/>
            </a:endParaRPr>
          </a:p>
        </p:txBody>
      </p:sp>
      <p:sp>
        <p:nvSpPr>
          <p:cNvPr id="107523" name="Rectangle 2"/>
          <p:cNvSpPr>
            <a:spLocks noGrp="1" noRot="1" noChangeAspect="1" noChangeArrowheads="1" noTextEdit="1"/>
          </p:cNvSpPr>
          <p:nvPr>
            <p:ph type="sldImg"/>
          </p:nvPr>
        </p:nvSpPr>
        <p:spPr>
          <a:xfrm>
            <a:off x="1231900" y="708025"/>
            <a:ext cx="4725988" cy="3544888"/>
          </a:xfrm>
          <a:solidFill>
            <a:srgbClr val="FFFFFF"/>
          </a:solidFill>
          <a:ln/>
        </p:spPr>
      </p:sp>
      <p:sp>
        <p:nvSpPr>
          <p:cNvPr id="107524" name="Rectangle 3"/>
          <p:cNvSpPr>
            <a:spLocks noGrp="1" noChangeArrowheads="1"/>
          </p:cNvSpPr>
          <p:nvPr>
            <p:ph type="body" idx="1"/>
          </p:nvPr>
        </p:nvSpPr>
        <p:spPr>
          <a:xfrm>
            <a:off x="957263" y="4487863"/>
            <a:ext cx="5273675" cy="4252912"/>
          </a:xfrm>
          <a:solidFill>
            <a:srgbClr val="FFFFFF"/>
          </a:solidFill>
          <a:ln>
            <a:solidFill>
              <a:srgbClr val="000000"/>
            </a:solidFill>
          </a:ln>
        </p:spPr>
        <p:txBody>
          <a:bodyPr lIns="93955" tIns="46977" rIns="93955" bIns="46977"/>
          <a:lstStyle/>
          <a:p>
            <a:endParaRPr lang="en-US" smtClean="0">
              <a:ea typeface="ＭＳ Ｐゴシック" pitchFamily="-111"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8435A53-CBAA-4424-A1F6-A8106D2304F7}" type="slidenum">
              <a:rPr lang="en-US" smtClean="0">
                <a:latin typeface="Times New Roman" pitchFamily="64" charset="0"/>
              </a:rPr>
              <a:pPr/>
              <a:t>14</a:t>
            </a:fld>
            <a:endParaRPr lang="en-US" smtClean="0">
              <a:latin typeface="Times New Roman" pitchFamily="64" charset="0"/>
            </a:endParaRPr>
          </a:p>
        </p:txBody>
      </p:sp>
      <p:sp>
        <p:nvSpPr>
          <p:cNvPr id="107523" name="Rectangle 2"/>
          <p:cNvSpPr>
            <a:spLocks noGrp="1" noRot="1" noChangeAspect="1" noChangeArrowheads="1" noTextEdit="1"/>
          </p:cNvSpPr>
          <p:nvPr>
            <p:ph type="sldImg"/>
          </p:nvPr>
        </p:nvSpPr>
        <p:spPr>
          <a:xfrm>
            <a:off x="1231900" y="708025"/>
            <a:ext cx="4725988" cy="3544888"/>
          </a:xfrm>
          <a:solidFill>
            <a:srgbClr val="FFFFFF"/>
          </a:solidFill>
          <a:ln/>
        </p:spPr>
      </p:sp>
      <p:sp>
        <p:nvSpPr>
          <p:cNvPr id="107524" name="Rectangle 3"/>
          <p:cNvSpPr>
            <a:spLocks noGrp="1" noChangeArrowheads="1"/>
          </p:cNvSpPr>
          <p:nvPr>
            <p:ph type="body" idx="1"/>
          </p:nvPr>
        </p:nvSpPr>
        <p:spPr>
          <a:xfrm>
            <a:off x="957263" y="4487863"/>
            <a:ext cx="5273675" cy="4252912"/>
          </a:xfrm>
          <a:solidFill>
            <a:srgbClr val="FFFFFF"/>
          </a:solidFill>
          <a:ln>
            <a:solidFill>
              <a:srgbClr val="000000"/>
            </a:solidFill>
          </a:ln>
        </p:spPr>
        <p:txBody>
          <a:bodyPr lIns="93955" tIns="46977" rIns="93955" bIns="46977"/>
          <a:lstStyle/>
          <a:p>
            <a:endParaRPr lang="en-US" smtClean="0">
              <a:ea typeface="ＭＳ Ｐゴシック" pitchFamily="-11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8435A53-CBAA-4424-A1F6-A8106D2304F7}" type="slidenum">
              <a:rPr lang="en-US" smtClean="0">
                <a:latin typeface="Times New Roman" pitchFamily="64" charset="0"/>
              </a:rPr>
              <a:pPr/>
              <a:t>15</a:t>
            </a:fld>
            <a:endParaRPr lang="en-US" smtClean="0">
              <a:latin typeface="Times New Roman" pitchFamily="64" charset="0"/>
            </a:endParaRPr>
          </a:p>
        </p:txBody>
      </p:sp>
      <p:sp>
        <p:nvSpPr>
          <p:cNvPr id="107523" name="Rectangle 2"/>
          <p:cNvSpPr>
            <a:spLocks noGrp="1" noRot="1" noChangeAspect="1" noChangeArrowheads="1" noTextEdit="1"/>
          </p:cNvSpPr>
          <p:nvPr>
            <p:ph type="sldImg"/>
          </p:nvPr>
        </p:nvSpPr>
        <p:spPr>
          <a:xfrm>
            <a:off x="1231900" y="708025"/>
            <a:ext cx="4725988" cy="3544888"/>
          </a:xfrm>
          <a:solidFill>
            <a:srgbClr val="FFFFFF"/>
          </a:solidFill>
          <a:ln/>
        </p:spPr>
      </p:sp>
      <p:sp>
        <p:nvSpPr>
          <p:cNvPr id="107524" name="Rectangle 3"/>
          <p:cNvSpPr>
            <a:spLocks noGrp="1" noChangeArrowheads="1"/>
          </p:cNvSpPr>
          <p:nvPr>
            <p:ph type="body" idx="1"/>
          </p:nvPr>
        </p:nvSpPr>
        <p:spPr>
          <a:xfrm>
            <a:off x="957263" y="4487863"/>
            <a:ext cx="5273675" cy="4252912"/>
          </a:xfrm>
          <a:solidFill>
            <a:srgbClr val="FFFFFF"/>
          </a:solidFill>
          <a:ln>
            <a:solidFill>
              <a:srgbClr val="000000"/>
            </a:solidFill>
          </a:ln>
        </p:spPr>
        <p:txBody>
          <a:bodyPr lIns="93955" tIns="46977" rIns="93955" bIns="46977"/>
          <a:lstStyle/>
          <a:p>
            <a:r>
              <a:rPr lang="en-US" dirty="0" smtClean="0">
                <a:ea typeface="ＭＳ Ｐゴシック" pitchFamily="-111" charset="-128"/>
              </a:rPr>
              <a:t>Example shows how to print</a:t>
            </a:r>
            <a:r>
              <a:rPr lang="en-US" baseline="0" dirty="0" smtClean="0">
                <a:ea typeface="ＭＳ Ｐゴシック" pitchFamily="-111" charset="-128"/>
              </a:rPr>
              <a:t> paths to all objects in the NPP file and names and values of attributes for </a:t>
            </a:r>
            <a:r>
              <a:rPr lang="en-US" baseline="0" smtClean="0">
                <a:ea typeface="ＭＳ Ｐゴシック" pitchFamily="-111" charset="-128"/>
              </a:rPr>
              <a:t>each object.</a:t>
            </a:r>
            <a:endParaRPr lang="en-US" dirty="0" smtClean="0">
              <a:ea typeface="ＭＳ Ｐゴシック" pitchFamily="-111"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8435A53-CBAA-4424-A1F6-A8106D2304F7}" type="slidenum">
              <a:rPr lang="en-US" smtClean="0">
                <a:latin typeface="Times New Roman" pitchFamily="64" charset="0"/>
              </a:rPr>
              <a:pPr/>
              <a:t>16</a:t>
            </a:fld>
            <a:endParaRPr lang="en-US" smtClean="0">
              <a:latin typeface="Times New Roman" pitchFamily="64" charset="0"/>
            </a:endParaRPr>
          </a:p>
        </p:txBody>
      </p:sp>
      <p:sp>
        <p:nvSpPr>
          <p:cNvPr id="107523" name="Rectangle 2"/>
          <p:cNvSpPr>
            <a:spLocks noGrp="1" noRot="1" noChangeAspect="1" noChangeArrowheads="1" noTextEdit="1"/>
          </p:cNvSpPr>
          <p:nvPr>
            <p:ph type="sldImg"/>
          </p:nvPr>
        </p:nvSpPr>
        <p:spPr>
          <a:xfrm>
            <a:off x="1231900" y="708025"/>
            <a:ext cx="4725988" cy="3544888"/>
          </a:xfrm>
          <a:solidFill>
            <a:srgbClr val="FFFFFF"/>
          </a:solidFill>
          <a:ln/>
        </p:spPr>
      </p:sp>
      <p:sp>
        <p:nvSpPr>
          <p:cNvPr id="107524" name="Rectangle 3"/>
          <p:cNvSpPr>
            <a:spLocks noGrp="1" noChangeArrowheads="1"/>
          </p:cNvSpPr>
          <p:nvPr>
            <p:ph type="body" idx="1"/>
          </p:nvPr>
        </p:nvSpPr>
        <p:spPr>
          <a:xfrm>
            <a:off x="957263" y="4487863"/>
            <a:ext cx="5273675" cy="4252912"/>
          </a:xfrm>
          <a:solidFill>
            <a:srgbClr val="FFFFFF"/>
          </a:solidFill>
          <a:ln>
            <a:solidFill>
              <a:srgbClr val="000000"/>
            </a:solidFill>
          </a:ln>
        </p:spPr>
        <p:txBody>
          <a:bodyPr lIns="93955" tIns="46977" rIns="93955" bIns="46977"/>
          <a:lstStyle/>
          <a:p>
            <a:endParaRPr lang="en-US" dirty="0" smtClean="0">
              <a:ea typeface="ＭＳ Ｐゴシック" pitchFamily="-111"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sz="2400">
                <a:solidFill>
                  <a:schemeClr val="tx1"/>
                </a:solidFill>
                <a:latin typeface="Times New Roman" charset="0"/>
                <a:ea typeface="ＭＳ Ｐゴシック" charset="0"/>
                <a:cs typeface="Arial" charset="0"/>
              </a:defRPr>
            </a:lvl1pPr>
            <a:lvl2pPr marL="37931725" indent="-37474525" defTabSz="950913" eaLnBrk="0" hangingPunct="0">
              <a:defRPr sz="2400">
                <a:solidFill>
                  <a:schemeClr val="tx1"/>
                </a:solidFill>
                <a:latin typeface="Times New Roman" charset="0"/>
                <a:ea typeface="Arial" charset="0"/>
                <a:cs typeface="Arial" charset="0"/>
              </a:defRPr>
            </a:lvl2pPr>
            <a:lvl3pPr eaLnBrk="0" hangingPunct="0">
              <a:defRPr sz="2400">
                <a:solidFill>
                  <a:schemeClr val="tx1"/>
                </a:solidFill>
                <a:latin typeface="Times New Roman" charset="0"/>
                <a:ea typeface="Arial" charset="0"/>
                <a:cs typeface="Arial" charset="0"/>
              </a:defRPr>
            </a:lvl3pPr>
            <a:lvl4pPr eaLnBrk="0" hangingPunct="0">
              <a:defRPr sz="2400">
                <a:solidFill>
                  <a:schemeClr val="tx1"/>
                </a:solidFill>
                <a:latin typeface="Times New Roman" charset="0"/>
                <a:ea typeface="Arial" charset="0"/>
                <a:cs typeface="Arial" charset="0"/>
              </a:defRPr>
            </a:lvl4pPr>
            <a:lvl5pPr eaLnBrk="0" hangingPunct="0">
              <a:defRPr sz="2400">
                <a:solidFill>
                  <a:schemeClr val="tx1"/>
                </a:solidFill>
                <a:latin typeface="Times New Roman" charset="0"/>
                <a:ea typeface="Arial" charset="0"/>
                <a:cs typeface="Arial" charset="0"/>
              </a:defRPr>
            </a:lvl5pPr>
            <a:lvl6pPr marL="457200" eaLnBrk="0" fontAlgn="base" hangingPunct="0">
              <a:spcBef>
                <a:spcPct val="0"/>
              </a:spcBef>
              <a:spcAft>
                <a:spcPct val="0"/>
              </a:spcAft>
              <a:defRPr sz="2400">
                <a:solidFill>
                  <a:schemeClr val="tx1"/>
                </a:solidFill>
                <a:latin typeface="Times New Roman" charset="0"/>
                <a:ea typeface="Arial" charset="0"/>
                <a:cs typeface="Arial" charset="0"/>
              </a:defRPr>
            </a:lvl6pPr>
            <a:lvl7pPr marL="914400" eaLnBrk="0" fontAlgn="base" hangingPunct="0">
              <a:spcBef>
                <a:spcPct val="0"/>
              </a:spcBef>
              <a:spcAft>
                <a:spcPct val="0"/>
              </a:spcAft>
              <a:defRPr sz="2400">
                <a:solidFill>
                  <a:schemeClr val="tx1"/>
                </a:solidFill>
                <a:latin typeface="Times New Roman" charset="0"/>
                <a:ea typeface="Arial" charset="0"/>
                <a:cs typeface="Arial" charset="0"/>
              </a:defRPr>
            </a:lvl7pPr>
            <a:lvl8pPr marL="1371600" eaLnBrk="0" fontAlgn="base" hangingPunct="0">
              <a:spcBef>
                <a:spcPct val="0"/>
              </a:spcBef>
              <a:spcAft>
                <a:spcPct val="0"/>
              </a:spcAft>
              <a:defRPr sz="2400">
                <a:solidFill>
                  <a:schemeClr val="tx1"/>
                </a:solidFill>
                <a:latin typeface="Times New Roman" charset="0"/>
                <a:ea typeface="Arial" charset="0"/>
                <a:cs typeface="Arial" charset="0"/>
              </a:defRPr>
            </a:lvl8pPr>
            <a:lvl9pPr marL="1828800" eaLnBrk="0" fontAlgn="base" hangingPunct="0">
              <a:spcBef>
                <a:spcPct val="0"/>
              </a:spcBef>
              <a:spcAft>
                <a:spcPct val="0"/>
              </a:spcAft>
              <a:defRPr sz="2400">
                <a:solidFill>
                  <a:schemeClr val="tx1"/>
                </a:solidFill>
                <a:latin typeface="Times New Roman" charset="0"/>
                <a:ea typeface="Arial" charset="0"/>
                <a:cs typeface="Arial" charset="0"/>
              </a:defRPr>
            </a:lvl9pPr>
          </a:lstStyle>
          <a:p>
            <a:fld id="{5F1CD545-FF8A-6E49-B7AE-4A0B75F74FEA}" type="slidenum">
              <a:rPr lang="en-US" sz="1200"/>
              <a:pPr/>
              <a:t>18</a:t>
            </a:fld>
            <a:endParaRPr 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This graph shows primarily that the access time with old format groups grows almost linearly with the number of groups, while it is nearly constant with the new groups.  At the upper end of the test, old groups are 2-3 orders of magnitude slower than new groups.</a:t>
            </a:r>
          </a:p>
          <a:p>
            <a:r>
              <a:rPr lang="en-US">
                <a:ea typeface="ＭＳ Ｐゴシック" charset="0"/>
                <a:cs typeface="ＭＳ Ｐゴシック" charset="0"/>
              </a:rPr>
              <a:t>Plato: metadata cache felt enough pressure from cache misses that it resized the cache larger.  I'm guessing that if you were able to keep going, it would start sloping upward again.</a:t>
            </a: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sz="2400">
                <a:solidFill>
                  <a:schemeClr val="tx1"/>
                </a:solidFill>
                <a:latin typeface="Times New Roman" charset="0"/>
                <a:ea typeface="ＭＳ Ｐゴシック" charset="0"/>
                <a:cs typeface="Arial" charset="0"/>
              </a:defRPr>
            </a:lvl1pPr>
            <a:lvl2pPr marL="37931725" indent="-37474525" defTabSz="950913" eaLnBrk="0" hangingPunct="0">
              <a:defRPr sz="2400">
                <a:solidFill>
                  <a:schemeClr val="tx1"/>
                </a:solidFill>
                <a:latin typeface="Times New Roman" charset="0"/>
                <a:ea typeface="Arial" charset="0"/>
                <a:cs typeface="Arial" charset="0"/>
              </a:defRPr>
            </a:lvl2pPr>
            <a:lvl3pPr eaLnBrk="0" hangingPunct="0">
              <a:defRPr sz="2400">
                <a:solidFill>
                  <a:schemeClr val="tx1"/>
                </a:solidFill>
                <a:latin typeface="Times New Roman" charset="0"/>
                <a:ea typeface="Arial" charset="0"/>
                <a:cs typeface="Arial" charset="0"/>
              </a:defRPr>
            </a:lvl3pPr>
            <a:lvl4pPr eaLnBrk="0" hangingPunct="0">
              <a:defRPr sz="2400">
                <a:solidFill>
                  <a:schemeClr val="tx1"/>
                </a:solidFill>
                <a:latin typeface="Times New Roman" charset="0"/>
                <a:ea typeface="Arial" charset="0"/>
                <a:cs typeface="Arial" charset="0"/>
              </a:defRPr>
            </a:lvl4pPr>
            <a:lvl5pPr eaLnBrk="0" hangingPunct="0">
              <a:defRPr sz="2400">
                <a:solidFill>
                  <a:schemeClr val="tx1"/>
                </a:solidFill>
                <a:latin typeface="Times New Roman" charset="0"/>
                <a:ea typeface="Arial" charset="0"/>
                <a:cs typeface="Arial" charset="0"/>
              </a:defRPr>
            </a:lvl5pPr>
            <a:lvl6pPr marL="457200" eaLnBrk="0" fontAlgn="base" hangingPunct="0">
              <a:spcBef>
                <a:spcPct val="0"/>
              </a:spcBef>
              <a:spcAft>
                <a:spcPct val="0"/>
              </a:spcAft>
              <a:defRPr sz="2400">
                <a:solidFill>
                  <a:schemeClr val="tx1"/>
                </a:solidFill>
                <a:latin typeface="Times New Roman" charset="0"/>
                <a:ea typeface="Arial" charset="0"/>
                <a:cs typeface="Arial" charset="0"/>
              </a:defRPr>
            </a:lvl6pPr>
            <a:lvl7pPr marL="914400" eaLnBrk="0" fontAlgn="base" hangingPunct="0">
              <a:spcBef>
                <a:spcPct val="0"/>
              </a:spcBef>
              <a:spcAft>
                <a:spcPct val="0"/>
              </a:spcAft>
              <a:defRPr sz="2400">
                <a:solidFill>
                  <a:schemeClr val="tx1"/>
                </a:solidFill>
                <a:latin typeface="Times New Roman" charset="0"/>
                <a:ea typeface="Arial" charset="0"/>
                <a:cs typeface="Arial" charset="0"/>
              </a:defRPr>
            </a:lvl7pPr>
            <a:lvl8pPr marL="1371600" eaLnBrk="0" fontAlgn="base" hangingPunct="0">
              <a:spcBef>
                <a:spcPct val="0"/>
              </a:spcBef>
              <a:spcAft>
                <a:spcPct val="0"/>
              </a:spcAft>
              <a:defRPr sz="2400">
                <a:solidFill>
                  <a:schemeClr val="tx1"/>
                </a:solidFill>
                <a:latin typeface="Times New Roman" charset="0"/>
                <a:ea typeface="Arial" charset="0"/>
                <a:cs typeface="Arial" charset="0"/>
              </a:defRPr>
            </a:lvl8pPr>
            <a:lvl9pPr marL="1828800" eaLnBrk="0" fontAlgn="base" hangingPunct="0">
              <a:spcBef>
                <a:spcPct val="0"/>
              </a:spcBef>
              <a:spcAft>
                <a:spcPct val="0"/>
              </a:spcAft>
              <a:defRPr sz="2400">
                <a:solidFill>
                  <a:schemeClr val="tx1"/>
                </a:solidFill>
                <a:latin typeface="Times New Roman" charset="0"/>
                <a:ea typeface="Arial" charset="0"/>
                <a:cs typeface="Arial" charset="0"/>
              </a:defRPr>
            </a:lvl9pPr>
          </a:lstStyle>
          <a:p>
            <a:fld id="{15A3B4CF-3993-AE43-84D5-AA79297A7CE6}" type="slidenum">
              <a:rPr lang="en-US" sz="1200"/>
              <a:pPr/>
              <a:t>19</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This graph again shows that performance of the new groups is relatively unaffected by the number of groups, though the difference is not as dramatic as cold-cache access.</a:t>
            </a:r>
          </a:p>
          <a:p>
            <a:endParaRPr lang="en-US">
              <a:ea typeface="ＭＳ Ｐゴシック" charset="0"/>
              <a:cs typeface="ＭＳ Ｐゴシック" charset="0"/>
            </a:endParaRPr>
          </a:p>
          <a:p>
            <a:r>
              <a:rPr lang="en-US">
                <a:ea typeface="ＭＳ Ｐゴシック" charset="0"/>
                <a:cs typeface="ＭＳ Ｐゴシック" charset="0"/>
              </a:rPr>
              <a:t>The "old" group format, with a single [huge] local heap is probably the reason - it's being flushed to the file when the group closes.  The "new" group format which uses a fractal heap will never get a single block of heap data that's so large - smaller heap blocks will get evicted from the cache and flushed to disk as no more group entries are added to them.  It could be that the new v2 B-tree is much more efficient than the older B*-trees, but I'm guessing that's a smaller effect.</a:t>
            </a: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sz="2400">
                <a:solidFill>
                  <a:schemeClr val="tx1"/>
                </a:solidFill>
                <a:latin typeface="Times New Roman" charset="0"/>
                <a:ea typeface="ＭＳ Ｐゴシック" charset="0"/>
                <a:cs typeface="Arial" charset="0"/>
              </a:defRPr>
            </a:lvl1pPr>
            <a:lvl2pPr marL="37931725" indent="-37474525" defTabSz="950913" eaLnBrk="0" hangingPunct="0">
              <a:defRPr sz="2400">
                <a:solidFill>
                  <a:schemeClr val="tx1"/>
                </a:solidFill>
                <a:latin typeface="Times New Roman" charset="0"/>
                <a:ea typeface="Arial" charset="0"/>
                <a:cs typeface="Arial" charset="0"/>
              </a:defRPr>
            </a:lvl2pPr>
            <a:lvl3pPr eaLnBrk="0" hangingPunct="0">
              <a:defRPr sz="2400">
                <a:solidFill>
                  <a:schemeClr val="tx1"/>
                </a:solidFill>
                <a:latin typeface="Times New Roman" charset="0"/>
                <a:ea typeface="Arial" charset="0"/>
                <a:cs typeface="Arial" charset="0"/>
              </a:defRPr>
            </a:lvl3pPr>
            <a:lvl4pPr eaLnBrk="0" hangingPunct="0">
              <a:defRPr sz="2400">
                <a:solidFill>
                  <a:schemeClr val="tx1"/>
                </a:solidFill>
                <a:latin typeface="Times New Roman" charset="0"/>
                <a:ea typeface="Arial" charset="0"/>
                <a:cs typeface="Arial" charset="0"/>
              </a:defRPr>
            </a:lvl4pPr>
            <a:lvl5pPr eaLnBrk="0" hangingPunct="0">
              <a:defRPr sz="2400">
                <a:solidFill>
                  <a:schemeClr val="tx1"/>
                </a:solidFill>
                <a:latin typeface="Times New Roman" charset="0"/>
                <a:ea typeface="Arial" charset="0"/>
                <a:cs typeface="Arial" charset="0"/>
              </a:defRPr>
            </a:lvl5pPr>
            <a:lvl6pPr marL="457200" eaLnBrk="0" fontAlgn="base" hangingPunct="0">
              <a:spcBef>
                <a:spcPct val="0"/>
              </a:spcBef>
              <a:spcAft>
                <a:spcPct val="0"/>
              </a:spcAft>
              <a:defRPr sz="2400">
                <a:solidFill>
                  <a:schemeClr val="tx1"/>
                </a:solidFill>
                <a:latin typeface="Times New Roman" charset="0"/>
                <a:ea typeface="Arial" charset="0"/>
                <a:cs typeface="Arial" charset="0"/>
              </a:defRPr>
            </a:lvl6pPr>
            <a:lvl7pPr marL="914400" eaLnBrk="0" fontAlgn="base" hangingPunct="0">
              <a:spcBef>
                <a:spcPct val="0"/>
              </a:spcBef>
              <a:spcAft>
                <a:spcPct val="0"/>
              </a:spcAft>
              <a:defRPr sz="2400">
                <a:solidFill>
                  <a:schemeClr val="tx1"/>
                </a:solidFill>
                <a:latin typeface="Times New Roman" charset="0"/>
                <a:ea typeface="Arial" charset="0"/>
                <a:cs typeface="Arial" charset="0"/>
              </a:defRPr>
            </a:lvl7pPr>
            <a:lvl8pPr marL="1371600" eaLnBrk="0" fontAlgn="base" hangingPunct="0">
              <a:spcBef>
                <a:spcPct val="0"/>
              </a:spcBef>
              <a:spcAft>
                <a:spcPct val="0"/>
              </a:spcAft>
              <a:defRPr sz="2400">
                <a:solidFill>
                  <a:schemeClr val="tx1"/>
                </a:solidFill>
                <a:latin typeface="Times New Roman" charset="0"/>
                <a:ea typeface="Arial" charset="0"/>
                <a:cs typeface="Arial" charset="0"/>
              </a:defRPr>
            </a:lvl8pPr>
            <a:lvl9pPr marL="1828800" eaLnBrk="0" fontAlgn="base" hangingPunct="0">
              <a:spcBef>
                <a:spcPct val="0"/>
              </a:spcBef>
              <a:spcAft>
                <a:spcPct val="0"/>
              </a:spcAft>
              <a:defRPr sz="2400">
                <a:solidFill>
                  <a:schemeClr val="tx1"/>
                </a:solidFill>
                <a:latin typeface="Times New Roman" charset="0"/>
                <a:ea typeface="Arial" charset="0"/>
                <a:cs typeface="Arial" charset="0"/>
              </a:defRPr>
            </a:lvl9pPr>
          </a:lstStyle>
          <a:p>
            <a:fld id="{46BBE07F-1011-3046-AE14-9B1382DB6D5D}" type="slidenum">
              <a:rPr lang="en-US" sz="1200"/>
              <a:pPr/>
              <a:t>20</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400">
                <a:ea typeface="ＭＳ Ｐゴシック" charset="0"/>
                <a:cs typeface="ＭＳ Ｐゴシック" charset="0"/>
              </a:rPr>
              <a:t>This shows the greater space efficiency of the new compact groups.  The new indexed groups are also more space efficient, but that does not make as much difference as the compact groups.</a:t>
            </a: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sz="2400">
                <a:solidFill>
                  <a:schemeClr val="tx1"/>
                </a:solidFill>
                <a:latin typeface="Times New Roman" charset="0"/>
                <a:ea typeface="ＭＳ Ｐゴシック" charset="0"/>
                <a:cs typeface="Arial" charset="0"/>
              </a:defRPr>
            </a:lvl1pPr>
            <a:lvl2pPr marL="37931725" indent="-37474525" defTabSz="950913" eaLnBrk="0" hangingPunct="0">
              <a:defRPr sz="2400">
                <a:solidFill>
                  <a:schemeClr val="tx1"/>
                </a:solidFill>
                <a:latin typeface="Times New Roman" charset="0"/>
                <a:ea typeface="Arial" charset="0"/>
                <a:cs typeface="Arial" charset="0"/>
              </a:defRPr>
            </a:lvl2pPr>
            <a:lvl3pPr eaLnBrk="0" hangingPunct="0">
              <a:defRPr sz="2400">
                <a:solidFill>
                  <a:schemeClr val="tx1"/>
                </a:solidFill>
                <a:latin typeface="Times New Roman" charset="0"/>
                <a:ea typeface="Arial" charset="0"/>
                <a:cs typeface="Arial" charset="0"/>
              </a:defRPr>
            </a:lvl3pPr>
            <a:lvl4pPr eaLnBrk="0" hangingPunct="0">
              <a:defRPr sz="2400">
                <a:solidFill>
                  <a:schemeClr val="tx1"/>
                </a:solidFill>
                <a:latin typeface="Times New Roman" charset="0"/>
                <a:ea typeface="Arial" charset="0"/>
                <a:cs typeface="Arial" charset="0"/>
              </a:defRPr>
            </a:lvl4pPr>
            <a:lvl5pPr eaLnBrk="0" hangingPunct="0">
              <a:defRPr sz="2400">
                <a:solidFill>
                  <a:schemeClr val="tx1"/>
                </a:solidFill>
                <a:latin typeface="Times New Roman" charset="0"/>
                <a:ea typeface="Arial" charset="0"/>
                <a:cs typeface="Arial" charset="0"/>
              </a:defRPr>
            </a:lvl5pPr>
            <a:lvl6pPr marL="457200" eaLnBrk="0" fontAlgn="base" hangingPunct="0">
              <a:spcBef>
                <a:spcPct val="0"/>
              </a:spcBef>
              <a:spcAft>
                <a:spcPct val="0"/>
              </a:spcAft>
              <a:defRPr sz="2400">
                <a:solidFill>
                  <a:schemeClr val="tx1"/>
                </a:solidFill>
                <a:latin typeface="Times New Roman" charset="0"/>
                <a:ea typeface="Arial" charset="0"/>
                <a:cs typeface="Arial" charset="0"/>
              </a:defRPr>
            </a:lvl6pPr>
            <a:lvl7pPr marL="914400" eaLnBrk="0" fontAlgn="base" hangingPunct="0">
              <a:spcBef>
                <a:spcPct val="0"/>
              </a:spcBef>
              <a:spcAft>
                <a:spcPct val="0"/>
              </a:spcAft>
              <a:defRPr sz="2400">
                <a:solidFill>
                  <a:schemeClr val="tx1"/>
                </a:solidFill>
                <a:latin typeface="Times New Roman" charset="0"/>
                <a:ea typeface="Arial" charset="0"/>
                <a:cs typeface="Arial" charset="0"/>
              </a:defRPr>
            </a:lvl7pPr>
            <a:lvl8pPr marL="1371600" eaLnBrk="0" fontAlgn="base" hangingPunct="0">
              <a:spcBef>
                <a:spcPct val="0"/>
              </a:spcBef>
              <a:spcAft>
                <a:spcPct val="0"/>
              </a:spcAft>
              <a:defRPr sz="2400">
                <a:solidFill>
                  <a:schemeClr val="tx1"/>
                </a:solidFill>
                <a:latin typeface="Times New Roman" charset="0"/>
                <a:ea typeface="Arial" charset="0"/>
                <a:cs typeface="Arial" charset="0"/>
              </a:defRPr>
            </a:lvl8pPr>
            <a:lvl9pPr marL="1828800" eaLnBrk="0" fontAlgn="base" hangingPunct="0">
              <a:spcBef>
                <a:spcPct val="0"/>
              </a:spcBef>
              <a:spcAft>
                <a:spcPct val="0"/>
              </a:spcAft>
              <a:defRPr sz="2400">
                <a:solidFill>
                  <a:schemeClr val="tx1"/>
                </a:solidFill>
                <a:latin typeface="Times New Roman" charset="0"/>
                <a:ea typeface="Arial" charset="0"/>
                <a:cs typeface="Arial" charset="0"/>
              </a:defRPr>
            </a:lvl9pPr>
          </a:lstStyle>
          <a:p>
            <a:fld id="{0E89045A-591C-5B40-9BE5-D0CCFD875BF5}" type="slidenum">
              <a:rPr lang="en-US" sz="1200"/>
              <a:pPr/>
              <a:t>21</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8435A53-CBAA-4424-A1F6-A8106D2304F7}" type="slidenum">
              <a:rPr lang="en-US" smtClean="0">
                <a:latin typeface="Times New Roman" pitchFamily="64" charset="0"/>
              </a:rPr>
              <a:pPr/>
              <a:t>2</a:t>
            </a:fld>
            <a:endParaRPr lang="en-US" smtClean="0">
              <a:latin typeface="Times New Roman" pitchFamily="64" charset="0"/>
            </a:endParaRPr>
          </a:p>
        </p:txBody>
      </p:sp>
      <p:sp>
        <p:nvSpPr>
          <p:cNvPr id="107523" name="Rectangle 2"/>
          <p:cNvSpPr>
            <a:spLocks noGrp="1" noRot="1" noChangeAspect="1" noChangeArrowheads="1" noTextEdit="1"/>
          </p:cNvSpPr>
          <p:nvPr>
            <p:ph type="sldImg"/>
          </p:nvPr>
        </p:nvSpPr>
        <p:spPr>
          <a:xfrm>
            <a:off x="1231900" y="708025"/>
            <a:ext cx="4725988" cy="3544888"/>
          </a:xfrm>
          <a:solidFill>
            <a:srgbClr val="FFFFFF"/>
          </a:solidFill>
          <a:ln/>
        </p:spPr>
      </p:sp>
      <p:sp>
        <p:nvSpPr>
          <p:cNvPr id="107524" name="Rectangle 3"/>
          <p:cNvSpPr>
            <a:spLocks noGrp="1" noChangeArrowheads="1"/>
          </p:cNvSpPr>
          <p:nvPr>
            <p:ph type="body" idx="1"/>
          </p:nvPr>
        </p:nvSpPr>
        <p:spPr>
          <a:xfrm>
            <a:off x="957263" y="4487863"/>
            <a:ext cx="5273675" cy="4252912"/>
          </a:xfrm>
          <a:solidFill>
            <a:srgbClr val="FFFFFF"/>
          </a:solidFill>
          <a:ln>
            <a:solidFill>
              <a:srgbClr val="000000"/>
            </a:solidFill>
          </a:ln>
        </p:spPr>
        <p:txBody>
          <a:bodyPr lIns="93955" tIns="46977" rIns="93955" bIns="46977"/>
          <a:lstStyle/>
          <a:p>
            <a:endParaRPr lang="en-US" smtClean="0">
              <a:ea typeface="ＭＳ Ｐゴシック" pitchFamily="-11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Arrows</a:t>
            </a:r>
            <a:r>
              <a:rPr lang="en-US" baseline="0" dirty="0" smtClean="0"/>
              <a:t> symbolize the links between objects. </a:t>
            </a:r>
            <a:endParaRPr lang="en-US" dirty="0"/>
          </a:p>
        </p:txBody>
      </p:sp>
      <p:sp>
        <p:nvSpPr>
          <p:cNvPr id="4" name="Slide Number Placeholder 3"/>
          <p:cNvSpPr>
            <a:spLocks noGrp="1"/>
          </p:cNvSpPr>
          <p:nvPr>
            <p:ph type="sldNum" sz="quarter" idx="10"/>
          </p:nvPr>
        </p:nvSpPr>
        <p:spPr/>
        <p:txBody>
          <a:bodyPr/>
          <a:lstStyle/>
          <a:p>
            <a:pPr>
              <a:defRPr/>
            </a:pPr>
            <a:fld id="{8C3366B9-7AD2-4F97-AAE8-789486D3A40B}" type="slidenum">
              <a:rPr lang="en-US" smtClean="0"/>
              <a:pPr>
                <a:defRPr/>
              </a:pPr>
              <a:t>4</a:t>
            </a:fld>
            <a:endParaRPr lang="en-US"/>
          </a:p>
        </p:txBody>
      </p:sp>
    </p:spTree>
    <p:extLst>
      <p:ext uri="{BB962C8B-B14F-4D97-AF65-F5344CB8AC3E}">
        <p14:creationId xmlns:p14="http://schemas.microsoft.com/office/powerpoint/2010/main" val="803465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alibri"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charset="0"/>
                <a:cs typeface="Arial" charset="0"/>
              </a:defRPr>
            </a:lvl1pPr>
            <a:lvl2pPr marL="765090" indent="-294265" eaLnBrk="0" hangingPunct="0">
              <a:defRPr sz="2500">
                <a:solidFill>
                  <a:schemeClr val="tx1"/>
                </a:solidFill>
                <a:latin typeface="Times New Roman" charset="0"/>
                <a:cs typeface="Arial" charset="0"/>
              </a:defRPr>
            </a:lvl2pPr>
            <a:lvl3pPr marL="1177061" indent="-235412" eaLnBrk="0" hangingPunct="0">
              <a:defRPr sz="2500">
                <a:solidFill>
                  <a:schemeClr val="tx1"/>
                </a:solidFill>
                <a:latin typeface="Times New Roman" charset="0"/>
                <a:cs typeface="Arial" charset="0"/>
              </a:defRPr>
            </a:lvl3pPr>
            <a:lvl4pPr marL="1647886" indent="-235412" eaLnBrk="0" hangingPunct="0">
              <a:defRPr sz="2500">
                <a:solidFill>
                  <a:schemeClr val="tx1"/>
                </a:solidFill>
                <a:latin typeface="Times New Roman" charset="0"/>
                <a:cs typeface="Arial" charset="0"/>
              </a:defRPr>
            </a:lvl4pPr>
            <a:lvl5pPr marL="2118711" indent="-235412" eaLnBrk="0" hangingPunct="0">
              <a:defRPr sz="2500">
                <a:solidFill>
                  <a:schemeClr val="tx1"/>
                </a:solidFill>
                <a:latin typeface="Times New Roman" charset="0"/>
                <a:cs typeface="Arial" charset="0"/>
              </a:defRPr>
            </a:lvl5pPr>
            <a:lvl6pPr marL="2589535" indent="-235412" eaLnBrk="0" fontAlgn="base" hangingPunct="0">
              <a:spcBef>
                <a:spcPct val="0"/>
              </a:spcBef>
              <a:spcAft>
                <a:spcPct val="0"/>
              </a:spcAft>
              <a:defRPr sz="2500">
                <a:solidFill>
                  <a:schemeClr val="tx1"/>
                </a:solidFill>
                <a:latin typeface="Times New Roman" charset="0"/>
                <a:cs typeface="Arial" charset="0"/>
              </a:defRPr>
            </a:lvl6pPr>
            <a:lvl7pPr marL="3060360" indent="-235412" eaLnBrk="0" fontAlgn="base" hangingPunct="0">
              <a:spcBef>
                <a:spcPct val="0"/>
              </a:spcBef>
              <a:spcAft>
                <a:spcPct val="0"/>
              </a:spcAft>
              <a:defRPr sz="2500">
                <a:solidFill>
                  <a:schemeClr val="tx1"/>
                </a:solidFill>
                <a:latin typeface="Times New Roman" charset="0"/>
                <a:cs typeface="Arial" charset="0"/>
              </a:defRPr>
            </a:lvl7pPr>
            <a:lvl8pPr marL="3531184" indent="-235412" eaLnBrk="0" fontAlgn="base" hangingPunct="0">
              <a:spcBef>
                <a:spcPct val="0"/>
              </a:spcBef>
              <a:spcAft>
                <a:spcPct val="0"/>
              </a:spcAft>
              <a:defRPr sz="2500">
                <a:solidFill>
                  <a:schemeClr val="tx1"/>
                </a:solidFill>
                <a:latin typeface="Times New Roman" charset="0"/>
                <a:cs typeface="Arial" charset="0"/>
              </a:defRPr>
            </a:lvl8pPr>
            <a:lvl9pPr marL="4002009" indent="-235412" eaLnBrk="0" fontAlgn="base" hangingPunct="0">
              <a:spcBef>
                <a:spcPct val="0"/>
              </a:spcBef>
              <a:spcAft>
                <a:spcPct val="0"/>
              </a:spcAft>
              <a:defRPr sz="2500">
                <a:solidFill>
                  <a:schemeClr val="tx1"/>
                </a:solidFill>
                <a:latin typeface="Times New Roman" charset="0"/>
                <a:cs typeface="Arial" charset="0"/>
              </a:defRPr>
            </a:lvl9pPr>
          </a:lstStyle>
          <a:p>
            <a:fld id="{7429E2AD-5BDF-4FA2-B656-D4AF95E77D7F}" type="slidenum">
              <a:rPr lang="en-US" sz="1200">
                <a:cs typeface="Calibri" charset="0"/>
              </a:rPr>
              <a:pPr/>
              <a:t>5</a:t>
            </a:fld>
            <a:endParaRPr lang="en-US" sz="120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8435A53-CBAA-4424-A1F6-A8106D2304F7}" type="slidenum">
              <a:rPr lang="en-US" smtClean="0">
                <a:latin typeface="Times New Roman" pitchFamily="64" charset="0"/>
              </a:rPr>
              <a:pPr/>
              <a:t>7</a:t>
            </a:fld>
            <a:endParaRPr lang="en-US" smtClean="0">
              <a:latin typeface="Times New Roman" pitchFamily="64" charset="0"/>
            </a:endParaRPr>
          </a:p>
        </p:txBody>
      </p:sp>
      <p:sp>
        <p:nvSpPr>
          <p:cNvPr id="107523" name="Rectangle 2"/>
          <p:cNvSpPr>
            <a:spLocks noGrp="1" noRot="1" noChangeAspect="1" noChangeArrowheads="1" noTextEdit="1"/>
          </p:cNvSpPr>
          <p:nvPr>
            <p:ph type="sldImg"/>
          </p:nvPr>
        </p:nvSpPr>
        <p:spPr>
          <a:xfrm>
            <a:off x="1231900" y="708025"/>
            <a:ext cx="4725988" cy="3544888"/>
          </a:xfrm>
          <a:solidFill>
            <a:srgbClr val="FFFFFF"/>
          </a:solidFill>
          <a:ln/>
        </p:spPr>
      </p:sp>
      <p:sp>
        <p:nvSpPr>
          <p:cNvPr id="107524" name="Rectangle 3"/>
          <p:cNvSpPr>
            <a:spLocks noGrp="1" noChangeArrowheads="1"/>
          </p:cNvSpPr>
          <p:nvPr>
            <p:ph type="body" idx="1"/>
          </p:nvPr>
        </p:nvSpPr>
        <p:spPr>
          <a:xfrm>
            <a:off x="957263" y="4487863"/>
            <a:ext cx="5273675" cy="4252912"/>
          </a:xfrm>
          <a:solidFill>
            <a:srgbClr val="FFFFFF"/>
          </a:solidFill>
          <a:ln>
            <a:solidFill>
              <a:srgbClr val="000000"/>
            </a:solidFill>
          </a:ln>
        </p:spPr>
        <p:txBody>
          <a:bodyPr lIns="93955" tIns="46977" rIns="93955" bIns="46977"/>
          <a:lstStyle/>
          <a:p>
            <a:endParaRPr lang="en-US" dirty="0" smtClean="0">
              <a:ea typeface="ＭＳ Ｐゴシック" pitchFamily="-111"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h5_links.py creates a file</a:t>
            </a:r>
            <a:r>
              <a:rPr lang="en-US" baseline="0" dirty="0" smtClean="0"/>
              <a:t> links.h5 and two groups “A” and  “B” in it.</a:t>
            </a:r>
          </a:p>
          <a:p>
            <a:r>
              <a:rPr lang="en-US" baseline="0" dirty="0" smtClean="0"/>
              <a:t>Then it creates a one-dimensional array “a” in group “A”. After the datasets was created a hard link “a” was added to the root group. (It is one dimensional in example and doesn’t have data). Also soft link with the value “/A/a” was added to the root group along with the dangling soft link “dangling”.</a:t>
            </a:r>
          </a:p>
          <a:p>
            <a:r>
              <a:rPr lang="en-US" baseline="0" dirty="0" smtClean="0"/>
              <a:t>External link “External” was added to group B. It points to a dataset “</a:t>
            </a:r>
            <a:r>
              <a:rPr lang="en-US" baseline="0" dirty="0" err="1" smtClean="0"/>
              <a:t>dset</a:t>
            </a:r>
            <a:r>
              <a:rPr lang="en-US" baseline="0" dirty="0" smtClean="0"/>
              <a:t>” in dset.h5.</a:t>
            </a:r>
            <a:endParaRPr lang="en-US" dirty="0"/>
          </a:p>
        </p:txBody>
      </p:sp>
      <p:sp>
        <p:nvSpPr>
          <p:cNvPr id="4" name="Slide Number Placeholder 3"/>
          <p:cNvSpPr>
            <a:spLocks noGrp="1"/>
          </p:cNvSpPr>
          <p:nvPr>
            <p:ph type="sldNum" sz="quarter" idx="10"/>
          </p:nvPr>
        </p:nvSpPr>
        <p:spPr/>
        <p:txBody>
          <a:bodyPr/>
          <a:lstStyle/>
          <a:p>
            <a:pPr>
              <a:defRPr/>
            </a:pPr>
            <a:fld id="{FEA22D66-4373-4BD7-81B6-83B04AB136EC}" type="slidenum">
              <a:rPr lang="en-US" smtClean="0"/>
              <a:pPr>
                <a:defRPr/>
              </a:pPr>
              <a:t>8</a:t>
            </a:fld>
            <a:endParaRPr lang="en-US"/>
          </a:p>
        </p:txBody>
      </p:sp>
    </p:spTree>
    <p:extLst>
      <p:ext uri="{BB962C8B-B14F-4D97-AF65-F5344CB8AC3E}">
        <p14:creationId xmlns:p14="http://schemas.microsoft.com/office/powerpoint/2010/main" val="524345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8435A53-CBAA-4424-A1F6-A8106D2304F7}" type="slidenum">
              <a:rPr lang="en-US" smtClean="0">
                <a:latin typeface="Times New Roman" pitchFamily="64" charset="0"/>
              </a:rPr>
              <a:pPr/>
              <a:t>9</a:t>
            </a:fld>
            <a:endParaRPr lang="en-US" smtClean="0">
              <a:latin typeface="Times New Roman" pitchFamily="64" charset="0"/>
            </a:endParaRPr>
          </a:p>
        </p:txBody>
      </p:sp>
      <p:sp>
        <p:nvSpPr>
          <p:cNvPr id="107523" name="Rectangle 2"/>
          <p:cNvSpPr>
            <a:spLocks noGrp="1" noRot="1" noChangeAspect="1" noChangeArrowheads="1" noTextEdit="1"/>
          </p:cNvSpPr>
          <p:nvPr>
            <p:ph type="sldImg"/>
          </p:nvPr>
        </p:nvSpPr>
        <p:spPr>
          <a:xfrm>
            <a:off x="1231900" y="708025"/>
            <a:ext cx="4725988" cy="3544888"/>
          </a:xfrm>
          <a:solidFill>
            <a:srgbClr val="FFFFFF"/>
          </a:solidFill>
          <a:ln/>
        </p:spPr>
      </p:sp>
      <p:sp>
        <p:nvSpPr>
          <p:cNvPr id="107524" name="Rectangle 3"/>
          <p:cNvSpPr>
            <a:spLocks noGrp="1" noChangeArrowheads="1"/>
          </p:cNvSpPr>
          <p:nvPr>
            <p:ph type="body" idx="1"/>
          </p:nvPr>
        </p:nvSpPr>
        <p:spPr>
          <a:xfrm>
            <a:off x="957263" y="4487863"/>
            <a:ext cx="5273675" cy="4252912"/>
          </a:xfrm>
          <a:solidFill>
            <a:srgbClr val="FFFFFF"/>
          </a:solidFill>
          <a:ln>
            <a:solidFill>
              <a:srgbClr val="000000"/>
            </a:solidFill>
          </a:ln>
        </p:spPr>
        <p:txBody>
          <a:bodyPr lIns="93955" tIns="46977" rIns="93955" bIns="46977"/>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ea typeface="ＭＳ Ｐゴシック" pitchFamily="-111" charset="-128"/>
              </a:rPr>
              <a:t>Group A would be created if /A/a path was specified when we created one-dimensional dataset in our example</a:t>
            </a:r>
          </a:p>
          <a:p>
            <a:endParaRPr lang="en-US" dirty="0" smtClean="0">
              <a:ea typeface="ＭＳ Ｐゴシック" pitchFamily="-111"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8435A53-CBAA-4424-A1F6-A8106D2304F7}" type="slidenum">
              <a:rPr lang="en-US" smtClean="0">
                <a:latin typeface="Times New Roman" pitchFamily="64" charset="0"/>
              </a:rPr>
              <a:pPr/>
              <a:t>10</a:t>
            </a:fld>
            <a:endParaRPr lang="en-US" smtClean="0">
              <a:latin typeface="Times New Roman" pitchFamily="64" charset="0"/>
            </a:endParaRPr>
          </a:p>
        </p:txBody>
      </p:sp>
      <p:sp>
        <p:nvSpPr>
          <p:cNvPr id="107523" name="Rectangle 2"/>
          <p:cNvSpPr>
            <a:spLocks noGrp="1" noRot="1" noChangeAspect="1" noChangeArrowheads="1" noTextEdit="1"/>
          </p:cNvSpPr>
          <p:nvPr>
            <p:ph type="sldImg"/>
          </p:nvPr>
        </p:nvSpPr>
        <p:spPr>
          <a:xfrm>
            <a:off x="1231900" y="708025"/>
            <a:ext cx="4725988" cy="3544888"/>
          </a:xfrm>
          <a:solidFill>
            <a:srgbClr val="FFFFFF"/>
          </a:solidFill>
          <a:ln/>
        </p:spPr>
      </p:sp>
      <p:sp>
        <p:nvSpPr>
          <p:cNvPr id="107524" name="Rectangle 3"/>
          <p:cNvSpPr>
            <a:spLocks noGrp="1" noChangeArrowheads="1"/>
          </p:cNvSpPr>
          <p:nvPr>
            <p:ph type="body" idx="1"/>
          </p:nvPr>
        </p:nvSpPr>
        <p:spPr>
          <a:xfrm>
            <a:off x="957263" y="4487863"/>
            <a:ext cx="5273675" cy="4252912"/>
          </a:xfrm>
          <a:solidFill>
            <a:srgbClr val="FFFFFF"/>
          </a:solidFill>
          <a:ln>
            <a:solidFill>
              <a:srgbClr val="000000"/>
            </a:solidFill>
          </a:ln>
        </p:spPr>
        <p:txBody>
          <a:bodyPr lIns="93955" tIns="46977" rIns="93955" bIns="46977"/>
          <a:lstStyle/>
          <a:p>
            <a:endParaRPr lang="en-US" dirty="0" smtClean="0">
              <a:ea typeface="ＭＳ Ｐゴシック" pitchFamily="-111"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8435A53-CBAA-4424-A1F6-A8106D2304F7}" type="slidenum">
              <a:rPr lang="en-US" smtClean="0">
                <a:latin typeface="Times New Roman" pitchFamily="64" charset="0"/>
              </a:rPr>
              <a:pPr/>
              <a:t>11</a:t>
            </a:fld>
            <a:endParaRPr lang="en-US" smtClean="0">
              <a:latin typeface="Times New Roman" pitchFamily="64" charset="0"/>
            </a:endParaRPr>
          </a:p>
        </p:txBody>
      </p:sp>
      <p:sp>
        <p:nvSpPr>
          <p:cNvPr id="107523" name="Rectangle 2"/>
          <p:cNvSpPr>
            <a:spLocks noGrp="1" noRot="1" noChangeAspect="1" noChangeArrowheads="1" noTextEdit="1"/>
          </p:cNvSpPr>
          <p:nvPr>
            <p:ph type="sldImg"/>
          </p:nvPr>
        </p:nvSpPr>
        <p:spPr>
          <a:xfrm>
            <a:off x="1231900" y="708025"/>
            <a:ext cx="4725988" cy="3544888"/>
          </a:xfrm>
          <a:solidFill>
            <a:srgbClr val="FFFFFF"/>
          </a:solidFill>
          <a:ln/>
        </p:spPr>
      </p:sp>
      <p:sp>
        <p:nvSpPr>
          <p:cNvPr id="107524" name="Rectangle 3"/>
          <p:cNvSpPr>
            <a:spLocks noGrp="1" noChangeArrowheads="1"/>
          </p:cNvSpPr>
          <p:nvPr>
            <p:ph type="body" idx="1"/>
          </p:nvPr>
        </p:nvSpPr>
        <p:spPr>
          <a:xfrm>
            <a:off x="957263" y="4487863"/>
            <a:ext cx="5273675" cy="4252912"/>
          </a:xfrm>
          <a:solidFill>
            <a:srgbClr val="FFFFFF"/>
          </a:solidFill>
          <a:ln>
            <a:solidFill>
              <a:srgbClr val="000000"/>
            </a:solidFill>
          </a:ln>
        </p:spPr>
        <p:txBody>
          <a:bodyPr lIns="93955" tIns="46977" rIns="93955" bIns="46977"/>
          <a:lstStyle/>
          <a:p>
            <a:endParaRPr lang="en-US" dirty="0" smtClean="0">
              <a:ea typeface="ＭＳ Ｐゴシック" pitchFamily="-11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8" descr="hdf_7ppt"/>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7890" name="Rectangle 2"/>
          <p:cNvSpPr>
            <a:spLocks noGrp="1" noChangeArrowheads="1"/>
          </p:cNvSpPr>
          <p:nvPr>
            <p:ph type="ctrTitle"/>
          </p:nvPr>
        </p:nvSpPr>
        <p:spPr>
          <a:xfrm>
            <a:off x="685800" y="2209800"/>
            <a:ext cx="7772400" cy="2057400"/>
          </a:xfrm>
        </p:spPr>
        <p:txBody>
          <a:bodyPr anchor="t"/>
          <a:lstStyle>
            <a:lvl1pPr>
              <a:defRPr sz="4800"/>
            </a:lvl1pPr>
          </a:lstStyle>
          <a:p>
            <a:r>
              <a:rPr lang="en-US"/>
              <a:t>Click to edit Master title style</a:t>
            </a:r>
          </a:p>
        </p:txBody>
      </p:sp>
      <p:sp>
        <p:nvSpPr>
          <p:cNvPr id="37891" name="Rectangle 3"/>
          <p:cNvSpPr>
            <a:spLocks noGrp="1" noChangeArrowheads="1"/>
          </p:cNvSpPr>
          <p:nvPr>
            <p:ph type="subTitle" idx="1"/>
          </p:nvPr>
        </p:nvSpPr>
        <p:spPr>
          <a:xfrm>
            <a:off x="1219200" y="4419600"/>
            <a:ext cx="6400800" cy="914400"/>
          </a:xfrm>
        </p:spPr>
        <p:txBody>
          <a:bodyPr/>
          <a:lstStyle>
            <a:lvl1pPr marL="0" indent="0" algn="ctr">
              <a:buFontTx/>
              <a:buNone/>
              <a:defRPr sz="2400"/>
            </a:lvl1pPr>
          </a:lstStyle>
          <a:p>
            <a:r>
              <a:rPr lang="en-US"/>
              <a:t>Click to edit Master subtitle style</a:t>
            </a:r>
          </a:p>
        </p:txBody>
      </p:sp>
      <p:sp>
        <p:nvSpPr>
          <p:cNvPr id="5" name="Rectangle 16"/>
          <p:cNvSpPr>
            <a:spLocks noGrp="1" noChangeArrowheads="1"/>
          </p:cNvSpPr>
          <p:nvPr>
            <p:ph type="dt" sz="half" idx="10"/>
          </p:nvPr>
        </p:nvSpPr>
        <p:spPr/>
        <p:txBody>
          <a:bodyPr/>
          <a:lstStyle>
            <a:lvl1pPr>
              <a:defRPr/>
            </a:lvl1pPr>
          </a:lstStyle>
          <a:p>
            <a:pPr>
              <a:defRPr/>
            </a:pPr>
            <a:r>
              <a:rPr lang="en-US" smtClean="0"/>
              <a:t>May 30-31, 2012</a:t>
            </a:r>
            <a:endParaRPr lang="en-US"/>
          </a:p>
        </p:txBody>
      </p:sp>
      <p:sp>
        <p:nvSpPr>
          <p:cNvPr id="6" name="Rectangle 17"/>
          <p:cNvSpPr>
            <a:spLocks noGrp="1" noChangeArrowheads="1"/>
          </p:cNvSpPr>
          <p:nvPr>
            <p:ph type="ftr" sz="quarter" idx="11"/>
          </p:nvPr>
        </p:nvSpPr>
        <p:spPr/>
        <p:txBody>
          <a:bodyPr/>
          <a:lstStyle>
            <a:lvl1pPr>
              <a:defRPr/>
            </a:lvl1pPr>
          </a:lstStyle>
          <a:p>
            <a:pPr>
              <a:defRPr/>
            </a:pPr>
            <a:r>
              <a:rPr lang="en-US" smtClean="0"/>
              <a:t>HDF5 Workshop at PSI</a:t>
            </a:r>
            <a:endParaRPr lang="en-US"/>
          </a:p>
        </p:txBody>
      </p:sp>
      <p:sp>
        <p:nvSpPr>
          <p:cNvPr id="7" name="Rectangle 18"/>
          <p:cNvSpPr>
            <a:spLocks noGrp="1" noChangeArrowheads="1"/>
          </p:cNvSpPr>
          <p:nvPr>
            <p:ph type="sldNum" sz="quarter" idx="12"/>
          </p:nvPr>
        </p:nvSpPr>
        <p:spPr/>
        <p:txBody>
          <a:bodyPr/>
          <a:lstStyle>
            <a:lvl1pPr>
              <a:defRPr/>
            </a:lvl1pPr>
          </a:lstStyle>
          <a:p>
            <a:pPr>
              <a:defRPr/>
            </a:pPr>
            <a:fld id="{A7652FB2-67C3-4F01-A714-1869B658A9F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9"/>
          <p:cNvSpPr>
            <a:spLocks noGrp="1" noChangeArrowheads="1"/>
          </p:cNvSpPr>
          <p:nvPr>
            <p:ph type="dt" sz="half" idx="10"/>
          </p:nvPr>
        </p:nvSpPr>
        <p:spPr>
          <a:ln/>
        </p:spPr>
        <p:txBody>
          <a:bodyPr/>
          <a:lstStyle>
            <a:lvl1pPr>
              <a:defRPr/>
            </a:lvl1pPr>
          </a:lstStyle>
          <a:p>
            <a:pPr>
              <a:defRPr/>
            </a:pPr>
            <a:r>
              <a:rPr lang="en-US" smtClean="0"/>
              <a:t>May 30-31, 2012</a:t>
            </a:r>
            <a:endParaRPr lang="en-US"/>
          </a:p>
        </p:txBody>
      </p:sp>
      <p:sp>
        <p:nvSpPr>
          <p:cNvPr id="5" name="Rectangle 30"/>
          <p:cNvSpPr>
            <a:spLocks noGrp="1" noChangeArrowheads="1"/>
          </p:cNvSpPr>
          <p:nvPr>
            <p:ph type="ftr" sz="quarter" idx="11"/>
          </p:nvPr>
        </p:nvSpPr>
        <p:spPr>
          <a:ln/>
        </p:spPr>
        <p:txBody>
          <a:bodyPr/>
          <a:lstStyle>
            <a:lvl1pPr>
              <a:defRPr/>
            </a:lvl1pPr>
          </a:lstStyle>
          <a:p>
            <a:pPr>
              <a:defRPr/>
            </a:pPr>
            <a:r>
              <a:rPr lang="en-US" smtClean="0"/>
              <a:t>HDF5 Workshop at PSI</a:t>
            </a:r>
            <a:endParaRPr lang="en-US"/>
          </a:p>
        </p:txBody>
      </p:sp>
      <p:sp>
        <p:nvSpPr>
          <p:cNvPr id="6" name="Rectangle 31"/>
          <p:cNvSpPr>
            <a:spLocks noGrp="1" noChangeArrowheads="1"/>
          </p:cNvSpPr>
          <p:nvPr>
            <p:ph type="sldNum" sz="quarter" idx="12"/>
          </p:nvPr>
        </p:nvSpPr>
        <p:spPr>
          <a:ln/>
        </p:spPr>
        <p:txBody>
          <a:bodyPr/>
          <a:lstStyle>
            <a:lvl1pPr>
              <a:defRPr/>
            </a:lvl1pPr>
          </a:lstStyle>
          <a:p>
            <a:pPr>
              <a:defRPr/>
            </a:pPr>
            <a:fld id="{377F0D4E-6F08-49D0-8721-D3ADEC5D9CA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9"/>
          <p:cNvSpPr>
            <a:spLocks noGrp="1" noChangeArrowheads="1"/>
          </p:cNvSpPr>
          <p:nvPr>
            <p:ph type="dt" sz="half" idx="10"/>
          </p:nvPr>
        </p:nvSpPr>
        <p:spPr>
          <a:ln/>
        </p:spPr>
        <p:txBody>
          <a:bodyPr/>
          <a:lstStyle>
            <a:lvl1pPr>
              <a:defRPr/>
            </a:lvl1pPr>
          </a:lstStyle>
          <a:p>
            <a:pPr>
              <a:defRPr/>
            </a:pPr>
            <a:r>
              <a:rPr lang="en-US" smtClean="0"/>
              <a:t>May 30-31, 2012</a:t>
            </a:r>
            <a:endParaRPr lang="en-US"/>
          </a:p>
        </p:txBody>
      </p:sp>
      <p:sp>
        <p:nvSpPr>
          <p:cNvPr id="5" name="Rectangle 30"/>
          <p:cNvSpPr>
            <a:spLocks noGrp="1" noChangeArrowheads="1"/>
          </p:cNvSpPr>
          <p:nvPr>
            <p:ph type="ftr" sz="quarter" idx="11"/>
          </p:nvPr>
        </p:nvSpPr>
        <p:spPr>
          <a:ln/>
        </p:spPr>
        <p:txBody>
          <a:bodyPr/>
          <a:lstStyle>
            <a:lvl1pPr>
              <a:defRPr/>
            </a:lvl1pPr>
          </a:lstStyle>
          <a:p>
            <a:pPr>
              <a:defRPr/>
            </a:pPr>
            <a:r>
              <a:rPr lang="en-US" smtClean="0"/>
              <a:t>HDF5 Workshop at PSI</a:t>
            </a:r>
            <a:endParaRPr lang="en-US"/>
          </a:p>
        </p:txBody>
      </p:sp>
      <p:sp>
        <p:nvSpPr>
          <p:cNvPr id="6" name="Rectangle 31"/>
          <p:cNvSpPr>
            <a:spLocks noGrp="1" noChangeArrowheads="1"/>
          </p:cNvSpPr>
          <p:nvPr>
            <p:ph type="sldNum" sz="quarter" idx="12"/>
          </p:nvPr>
        </p:nvSpPr>
        <p:spPr>
          <a:ln/>
        </p:spPr>
        <p:txBody>
          <a:bodyPr/>
          <a:lstStyle>
            <a:lvl1pPr>
              <a:defRPr/>
            </a:lvl1pPr>
          </a:lstStyle>
          <a:p>
            <a:pPr>
              <a:defRPr/>
            </a:pPr>
            <a:fld id="{AD31543A-0F49-4F3D-ACA3-B90371F7970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010400" cy="5334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81000" y="990600"/>
            <a:ext cx="8458200" cy="5486400"/>
          </a:xfrm>
        </p:spPr>
        <p:txBody>
          <a:bodyPr/>
          <a:lstStyle/>
          <a:p>
            <a:pPr lvl="0"/>
            <a:endParaRPr lang="en-US" noProof="0" smtClean="0"/>
          </a:p>
        </p:txBody>
      </p:sp>
      <p:sp>
        <p:nvSpPr>
          <p:cNvPr id="4" name="Date Placeholder 3"/>
          <p:cNvSpPr>
            <a:spLocks noGrp="1"/>
          </p:cNvSpPr>
          <p:nvPr>
            <p:ph type="dt" sz="half" idx="10"/>
          </p:nvPr>
        </p:nvSpPr>
        <p:spPr>
          <a:xfrm>
            <a:off x="304800" y="6629400"/>
            <a:ext cx="1371600" cy="228600"/>
          </a:xfrm>
        </p:spPr>
        <p:txBody>
          <a:bodyPr/>
          <a:lstStyle>
            <a:lvl1pPr>
              <a:defRPr/>
            </a:lvl1p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lvl1pPr>
              <a:defRPr/>
            </a:lvl1pPr>
          </a:lstStyle>
          <a:p>
            <a:pPr>
              <a:defRPr/>
            </a:pPr>
            <a:fld id="{79FAA763-0A30-4EC3-B36A-1BA10FDE8AC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0104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990600"/>
            <a:ext cx="8458200" cy="5486400"/>
          </a:xfrm>
        </p:spPr>
        <p:txBody>
          <a:bodyPr/>
          <a:lstStyle/>
          <a:p>
            <a:pPr lvl="0"/>
            <a:endParaRPr lang="en-US" noProof="0" smtClean="0"/>
          </a:p>
        </p:txBody>
      </p:sp>
      <p:sp>
        <p:nvSpPr>
          <p:cNvPr id="4" name="Date Placeholder 3"/>
          <p:cNvSpPr>
            <a:spLocks noGrp="1"/>
          </p:cNvSpPr>
          <p:nvPr>
            <p:ph type="dt" sz="half" idx="10"/>
          </p:nvPr>
        </p:nvSpPr>
        <p:spPr>
          <a:xfrm>
            <a:off x="304800" y="6629400"/>
            <a:ext cx="1371600" cy="228600"/>
          </a:xfrm>
        </p:spPr>
        <p:txBody>
          <a:bodyPr/>
          <a:lstStyle>
            <a:lvl1pPr>
              <a:defRPr/>
            </a:lvl1p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lvl1pPr>
              <a:defRPr/>
            </a:lvl1pPr>
          </a:lstStyle>
          <a:p>
            <a:pPr>
              <a:defRPr/>
            </a:pPr>
            <a:fld id="{E4E2661F-7B8A-472D-B9E9-03D025F95A0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Bullet Text">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010400" cy="5334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381000" y="990600"/>
            <a:ext cx="8458200" cy="5410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1053"/>
          <p:cNvSpPr>
            <a:spLocks noGrp="1" noChangeArrowheads="1"/>
          </p:cNvSpPr>
          <p:nvPr>
            <p:ph type="dt" sz="half" idx="10"/>
          </p:nvPr>
        </p:nvSpPr>
        <p:spPr>
          <a:ln/>
        </p:spPr>
        <p:txBody>
          <a:bodyPr/>
          <a:lstStyle>
            <a:lvl1pPr>
              <a:defRPr/>
            </a:lvl1pPr>
          </a:lstStyle>
          <a:p>
            <a:pPr>
              <a:defRPr/>
            </a:pPr>
            <a:r>
              <a:rPr lang="en-US" smtClean="0"/>
              <a:t>May 30-31, 2012</a:t>
            </a:r>
            <a:endParaRPr lang="en-US" dirty="0"/>
          </a:p>
        </p:txBody>
      </p:sp>
      <p:sp>
        <p:nvSpPr>
          <p:cNvPr id="7" name="Rectangle 1055"/>
          <p:cNvSpPr>
            <a:spLocks noGrp="1" noChangeArrowheads="1"/>
          </p:cNvSpPr>
          <p:nvPr>
            <p:ph type="sldNum" sz="quarter" idx="12"/>
          </p:nvPr>
        </p:nvSpPr>
        <p:spPr>
          <a:ln/>
        </p:spPr>
        <p:txBody>
          <a:bodyPr/>
          <a:lstStyle>
            <a:lvl1pPr>
              <a:defRPr/>
            </a:lvl1pPr>
          </a:lstStyle>
          <a:p>
            <a:fld id="{F50A4E36-00C6-1145-B427-1A185CE8670F}" type="slidenum">
              <a:rPr lang="en-US"/>
              <a:pPr/>
              <a:t>‹#›</a:t>
            </a:fld>
            <a:endParaRPr lang="en-US"/>
          </a:p>
        </p:txBody>
      </p:sp>
      <p:sp>
        <p:nvSpPr>
          <p:cNvPr id="6" name="Footer Placeholder 4"/>
          <p:cNvSpPr>
            <a:spLocks noGrp="1"/>
          </p:cNvSpPr>
          <p:nvPr>
            <p:ph type="ftr" sz="quarter" idx="11"/>
          </p:nvPr>
        </p:nvSpPr>
        <p:spPr>
          <a:xfrm>
            <a:off x="2286000" y="6629400"/>
            <a:ext cx="3962400" cy="228600"/>
          </a:xfrm>
        </p:spPr>
        <p:txBody>
          <a:bodyPr/>
          <a:lstStyle>
            <a:lvl1pPr>
              <a:defRPr/>
            </a:lvl1pPr>
          </a:lstStyle>
          <a:p>
            <a:pPr>
              <a:defRPr/>
            </a:pPr>
            <a:r>
              <a:rPr lang="en-US" smtClean="0"/>
              <a:t>HDF5 Workshop at PSI</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9"/>
          <p:cNvSpPr>
            <a:spLocks noGrp="1" noChangeArrowheads="1"/>
          </p:cNvSpPr>
          <p:nvPr>
            <p:ph type="dt" sz="half" idx="10"/>
          </p:nvPr>
        </p:nvSpPr>
        <p:spPr>
          <a:ln/>
        </p:spPr>
        <p:txBody>
          <a:bodyPr/>
          <a:lstStyle>
            <a:lvl1pPr>
              <a:defRPr/>
            </a:lvl1pPr>
          </a:lstStyle>
          <a:p>
            <a:pPr>
              <a:defRPr/>
            </a:pPr>
            <a:r>
              <a:rPr lang="en-US" smtClean="0"/>
              <a:t>May 30-31, 2012</a:t>
            </a:r>
            <a:endParaRPr lang="en-US"/>
          </a:p>
        </p:txBody>
      </p:sp>
      <p:sp>
        <p:nvSpPr>
          <p:cNvPr id="5" name="Rectangle 30"/>
          <p:cNvSpPr>
            <a:spLocks noGrp="1" noChangeArrowheads="1"/>
          </p:cNvSpPr>
          <p:nvPr>
            <p:ph type="ftr" sz="quarter" idx="11"/>
          </p:nvPr>
        </p:nvSpPr>
        <p:spPr>
          <a:ln/>
        </p:spPr>
        <p:txBody>
          <a:bodyPr/>
          <a:lstStyle>
            <a:lvl1pPr>
              <a:defRPr/>
            </a:lvl1pPr>
          </a:lstStyle>
          <a:p>
            <a:pPr>
              <a:defRPr/>
            </a:pPr>
            <a:r>
              <a:rPr lang="en-US" smtClean="0"/>
              <a:t>HDF5 Workshop at PSI</a:t>
            </a:r>
            <a:endParaRPr lang="en-US"/>
          </a:p>
        </p:txBody>
      </p:sp>
      <p:sp>
        <p:nvSpPr>
          <p:cNvPr id="6" name="Rectangle 31"/>
          <p:cNvSpPr>
            <a:spLocks noGrp="1" noChangeArrowheads="1"/>
          </p:cNvSpPr>
          <p:nvPr>
            <p:ph type="sldNum" sz="quarter" idx="12"/>
          </p:nvPr>
        </p:nvSpPr>
        <p:spPr>
          <a:ln/>
        </p:spPr>
        <p:txBody>
          <a:bodyPr/>
          <a:lstStyle>
            <a:lvl1pPr>
              <a:defRPr/>
            </a:lvl1pPr>
          </a:lstStyle>
          <a:p>
            <a:pPr>
              <a:defRPr/>
            </a:pPr>
            <a:fld id="{9948CD65-0C3D-4935-8300-F0A3DFC570C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9"/>
          <p:cNvSpPr>
            <a:spLocks noGrp="1" noChangeArrowheads="1"/>
          </p:cNvSpPr>
          <p:nvPr>
            <p:ph type="dt" sz="half" idx="10"/>
          </p:nvPr>
        </p:nvSpPr>
        <p:spPr>
          <a:ln/>
        </p:spPr>
        <p:txBody>
          <a:bodyPr/>
          <a:lstStyle>
            <a:lvl1pPr>
              <a:defRPr/>
            </a:lvl1pPr>
          </a:lstStyle>
          <a:p>
            <a:pPr>
              <a:defRPr/>
            </a:pPr>
            <a:r>
              <a:rPr lang="en-US" smtClean="0"/>
              <a:t>May 30-31, 2012</a:t>
            </a:r>
            <a:endParaRPr lang="en-US"/>
          </a:p>
        </p:txBody>
      </p:sp>
      <p:sp>
        <p:nvSpPr>
          <p:cNvPr id="5" name="Rectangle 30"/>
          <p:cNvSpPr>
            <a:spLocks noGrp="1" noChangeArrowheads="1"/>
          </p:cNvSpPr>
          <p:nvPr>
            <p:ph type="ftr" sz="quarter" idx="11"/>
          </p:nvPr>
        </p:nvSpPr>
        <p:spPr>
          <a:ln/>
        </p:spPr>
        <p:txBody>
          <a:bodyPr/>
          <a:lstStyle>
            <a:lvl1pPr>
              <a:defRPr/>
            </a:lvl1pPr>
          </a:lstStyle>
          <a:p>
            <a:pPr>
              <a:defRPr/>
            </a:pPr>
            <a:r>
              <a:rPr lang="en-US" smtClean="0"/>
              <a:t>HDF5 Workshop at PSI</a:t>
            </a:r>
            <a:endParaRPr lang="en-US"/>
          </a:p>
        </p:txBody>
      </p:sp>
      <p:sp>
        <p:nvSpPr>
          <p:cNvPr id="6" name="Rectangle 31"/>
          <p:cNvSpPr>
            <a:spLocks noGrp="1" noChangeArrowheads="1"/>
          </p:cNvSpPr>
          <p:nvPr>
            <p:ph type="sldNum" sz="quarter" idx="12"/>
          </p:nvPr>
        </p:nvSpPr>
        <p:spPr>
          <a:ln/>
        </p:spPr>
        <p:txBody>
          <a:bodyPr/>
          <a:lstStyle>
            <a:lvl1pPr>
              <a:defRPr/>
            </a:lvl1pPr>
          </a:lstStyle>
          <a:p>
            <a:pPr>
              <a:defRPr/>
            </a:pPr>
            <a:fld id="{93727042-40D0-458A-9FF3-692E022B63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9"/>
          <p:cNvSpPr>
            <a:spLocks noGrp="1" noChangeArrowheads="1"/>
          </p:cNvSpPr>
          <p:nvPr>
            <p:ph type="dt" sz="half" idx="10"/>
          </p:nvPr>
        </p:nvSpPr>
        <p:spPr>
          <a:ln/>
        </p:spPr>
        <p:txBody>
          <a:bodyPr/>
          <a:lstStyle>
            <a:lvl1pPr>
              <a:defRPr/>
            </a:lvl1pPr>
          </a:lstStyle>
          <a:p>
            <a:pPr>
              <a:defRPr/>
            </a:pPr>
            <a:r>
              <a:rPr lang="en-US" smtClean="0"/>
              <a:t>May 30-31, 2012</a:t>
            </a:r>
            <a:endParaRPr lang="en-US"/>
          </a:p>
        </p:txBody>
      </p:sp>
      <p:sp>
        <p:nvSpPr>
          <p:cNvPr id="6" name="Rectangle 30"/>
          <p:cNvSpPr>
            <a:spLocks noGrp="1" noChangeArrowheads="1"/>
          </p:cNvSpPr>
          <p:nvPr>
            <p:ph type="ftr" sz="quarter" idx="11"/>
          </p:nvPr>
        </p:nvSpPr>
        <p:spPr>
          <a:ln/>
        </p:spPr>
        <p:txBody>
          <a:bodyPr/>
          <a:lstStyle>
            <a:lvl1pPr>
              <a:defRPr/>
            </a:lvl1pPr>
          </a:lstStyle>
          <a:p>
            <a:pPr>
              <a:defRPr/>
            </a:pPr>
            <a:r>
              <a:rPr lang="en-US" smtClean="0"/>
              <a:t>HDF5 Workshop at PSI</a:t>
            </a:r>
            <a:endParaRPr lang="en-US"/>
          </a:p>
        </p:txBody>
      </p:sp>
      <p:sp>
        <p:nvSpPr>
          <p:cNvPr id="7" name="Rectangle 31"/>
          <p:cNvSpPr>
            <a:spLocks noGrp="1" noChangeArrowheads="1"/>
          </p:cNvSpPr>
          <p:nvPr>
            <p:ph type="sldNum" sz="quarter" idx="12"/>
          </p:nvPr>
        </p:nvSpPr>
        <p:spPr>
          <a:ln/>
        </p:spPr>
        <p:txBody>
          <a:bodyPr/>
          <a:lstStyle>
            <a:lvl1pPr>
              <a:defRPr/>
            </a:lvl1pPr>
          </a:lstStyle>
          <a:p>
            <a:pPr>
              <a:defRPr/>
            </a:pPr>
            <a:fld id="{3DB86D80-643C-48BC-B5D6-78ED8741BAE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9"/>
          <p:cNvSpPr>
            <a:spLocks noGrp="1" noChangeArrowheads="1"/>
          </p:cNvSpPr>
          <p:nvPr>
            <p:ph type="dt" sz="half" idx="10"/>
          </p:nvPr>
        </p:nvSpPr>
        <p:spPr>
          <a:ln/>
        </p:spPr>
        <p:txBody>
          <a:bodyPr/>
          <a:lstStyle>
            <a:lvl1pPr>
              <a:defRPr/>
            </a:lvl1pPr>
          </a:lstStyle>
          <a:p>
            <a:pPr>
              <a:defRPr/>
            </a:pPr>
            <a:r>
              <a:rPr lang="en-US" smtClean="0"/>
              <a:t>May 30-31, 2012</a:t>
            </a:r>
            <a:endParaRPr lang="en-US"/>
          </a:p>
        </p:txBody>
      </p:sp>
      <p:sp>
        <p:nvSpPr>
          <p:cNvPr id="8" name="Rectangle 30"/>
          <p:cNvSpPr>
            <a:spLocks noGrp="1" noChangeArrowheads="1"/>
          </p:cNvSpPr>
          <p:nvPr>
            <p:ph type="ftr" sz="quarter" idx="11"/>
          </p:nvPr>
        </p:nvSpPr>
        <p:spPr>
          <a:ln/>
        </p:spPr>
        <p:txBody>
          <a:bodyPr/>
          <a:lstStyle>
            <a:lvl1pPr>
              <a:defRPr/>
            </a:lvl1pPr>
          </a:lstStyle>
          <a:p>
            <a:pPr>
              <a:defRPr/>
            </a:pPr>
            <a:r>
              <a:rPr lang="en-US" smtClean="0"/>
              <a:t>HDF5 Workshop at PSI</a:t>
            </a:r>
            <a:endParaRPr lang="en-US"/>
          </a:p>
        </p:txBody>
      </p:sp>
      <p:sp>
        <p:nvSpPr>
          <p:cNvPr id="9" name="Rectangle 31"/>
          <p:cNvSpPr>
            <a:spLocks noGrp="1" noChangeArrowheads="1"/>
          </p:cNvSpPr>
          <p:nvPr>
            <p:ph type="sldNum" sz="quarter" idx="12"/>
          </p:nvPr>
        </p:nvSpPr>
        <p:spPr>
          <a:ln/>
        </p:spPr>
        <p:txBody>
          <a:bodyPr/>
          <a:lstStyle>
            <a:lvl1pPr>
              <a:defRPr/>
            </a:lvl1pPr>
          </a:lstStyle>
          <a:p>
            <a:pPr>
              <a:defRPr/>
            </a:pPr>
            <a:fld id="{B45AC68C-8A5F-449A-9D4F-9A227138EA3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9"/>
          <p:cNvSpPr>
            <a:spLocks noGrp="1" noChangeArrowheads="1"/>
          </p:cNvSpPr>
          <p:nvPr>
            <p:ph type="dt" sz="half" idx="10"/>
          </p:nvPr>
        </p:nvSpPr>
        <p:spPr>
          <a:ln/>
        </p:spPr>
        <p:txBody>
          <a:bodyPr/>
          <a:lstStyle>
            <a:lvl1pPr>
              <a:defRPr/>
            </a:lvl1pPr>
          </a:lstStyle>
          <a:p>
            <a:pPr>
              <a:defRPr/>
            </a:pPr>
            <a:r>
              <a:rPr lang="en-US" smtClean="0"/>
              <a:t>May 30-31, 2012</a:t>
            </a:r>
            <a:endParaRPr lang="en-US"/>
          </a:p>
        </p:txBody>
      </p:sp>
      <p:sp>
        <p:nvSpPr>
          <p:cNvPr id="4" name="Rectangle 30"/>
          <p:cNvSpPr>
            <a:spLocks noGrp="1" noChangeArrowheads="1"/>
          </p:cNvSpPr>
          <p:nvPr>
            <p:ph type="ftr" sz="quarter" idx="11"/>
          </p:nvPr>
        </p:nvSpPr>
        <p:spPr>
          <a:ln/>
        </p:spPr>
        <p:txBody>
          <a:bodyPr/>
          <a:lstStyle>
            <a:lvl1pPr>
              <a:defRPr/>
            </a:lvl1pPr>
          </a:lstStyle>
          <a:p>
            <a:pPr>
              <a:defRPr/>
            </a:pPr>
            <a:r>
              <a:rPr lang="en-US" smtClean="0"/>
              <a:t>HDF5 Workshop at PSI</a:t>
            </a:r>
            <a:endParaRPr lang="en-US"/>
          </a:p>
        </p:txBody>
      </p:sp>
      <p:sp>
        <p:nvSpPr>
          <p:cNvPr id="5" name="Rectangle 31"/>
          <p:cNvSpPr>
            <a:spLocks noGrp="1" noChangeArrowheads="1"/>
          </p:cNvSpPr>
          <p:nvPr>
            <p:ph type="sldNum" sz="quarter" idx="12"/>
          </p:nvPr>
        </p:nvSpPr>
        <p:spPr>
          <a:ln/>
        </p:spPr>
        <p:txBody>
          <a:bodyPr/>
          <a:lstStyle>
            <a:lvl1pPr>
              <a:defRPr/>
            </a:lvl1pPr>
          </a:lstStyle>
          <a:p>
            <a:pPr>
              <a:defRPr/>
            </a:pPr>
            <a:fld id="{3068624F-03F1-47C1-8942-6E2047E6C68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9"/>
          <p:cNvSpPr>
            <a:spLocks noGrp="1" noChangeArrowheads="1"/>
          </p:cNvSpPr>
          <p:nvPr>
            <p:ph type="dt" sz="half" idx="10"/>
          </p:nvPr>
        </p:nvSpPr>
        <p:spPr>
          <a:ln/>
        </p:spPr>
        <p:txBody>
          <a:bodyPr/>
          <a:lstStyle>
            <a:lvl1pPr>
              <a:defRPr/>
            </a:lvl1pPr>
          </a:lstStyle>
          <a:p>
            <a:pPr>
              <a:defRPr/>
            </a:pPr>
            <a:r>
              <a:rPr lang="en-US" smtClean="0"/>
              <a:t>May 30-31, 2012</a:t>
            </a:r>
            <a:endParaRPr lang="en-US"/>
          </a:p>
        </p:txBody>
      </p:sp>
      <p:sp>
        <p:nvSpPr>
          <p:cNvPr id="3" name="Rectangle 30"/>
          <p:cNvSpPr>
            <a:spLocks noGrp="1" noChangeArrowheads="1"/>
          </p:cNvSpPr>
          <p:nvPr>
            <p:ph type="ftr" sz="quarter" idx="11"/>
          </p:nvPr>
        </p:nvSpPr>
        <p:spPr>
          <a:ln/>
        </p:spPr>
        <p:txBody>
          <a:bodyPr/>
          <a:lstStyle>
            <a:lvl1pPr>
              <a:defRPr/>
            </a:lvl1pPr>
          </a:lstStyle>
          <a:p>
            <a:pPr>
              <a:defRPr/>
            </a:pPr>
            <a:r>
              <a:rPr lang="en-US" smtClean="0"/>
              <a:t>HDF5 Workshop at PSI</a:t>
            </a:r>
            <a:endParaRPr lang="en-US"/>
          </a:p>
        </p:txBody>
      </p:sp>
      <p:sp>
        <p:nvSpPr>
          <p:cNvPr id="4" name="Rectangle 31"/>
          <p:cNvSpPr>
            <a:spLocks noGrp="1" noChangeArrowheads="1"/>
          </p:cNvSpPr>
          <p:nvPr>
            <p:ph type="sldNum" sz="quarter" idx="12"/>
          </p:nvPr>
        </p:nvSpPr>
        <p:spPr>
          <a:ln/>
        </p:spPr>
        <p:txBody>
          <a:bodyPr/>
          <a:lstStyle>
            <a:lvl1pPr>
              <a:defRPr/>
            </a:lvl1pPr>
          </a:lstStyle>
          <a:p>
            <a:pPr>
              <a:defRPr/>
            </a:pPr>
            <a:fld id="{D7FADA8A-AEC0-41E1-8651-2DAE2F0EA47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9"/>
          <p:cNvSpPr>
            <a:spLocks noGrp="1" noChangeArrowheads="1"/>
          </p:cNvSpPr>
          <p:nvPr>
            <p:ph type="dt" sz="half" idx="10"/>
          </p:nvPr>
        </p:nvSpPr>
        <p:spPr>
          <a:ln/>
        </p:spPr>
        <p:txBody>
          <a:bodyPr/>
          <a:lstStyle>
            <a:lvl1pPr>
              <a:defRPr/>
            </a:lvl1pPr>
          </a:lstStyle>
          <a:p>
            <a:pPr>
              <a:defRPr/>
            </a:pPr>
            <a:r>
              <a:rPr lang="en-US" smtClean="0"/>
              <a:t>May 30-31, 2012</a:t>
            </a:r>
            <a:endParaRPr lang="en-US"/>
          </a:p>
        </p:txBody>
      </p:sp>
      <p:sp>
        <p:nvSpPr>
          <p:cNvPr id="6" name="Rectangle 30"/>
          <p:cNvSpPr>
            <a:spLocks noGrp="1" noChangeArrowheads="1"/>
          </p:cNvSpPr>
          <p:nvPr>
            <p:ph type="ftr" sz="quarter" idx="11"/>
          </p:nvPr>
        </p:nvSpPr>
        <p:spPr>
          <a:ln/>
        </p:spPr>
        <p:txBody>
          <a:bodyPr/>
          <a:lstStyle>
            <a:lvl1pPr>
              <a:defRPr/>
            </a:lvl1pPr>
          </a:lstStyle>
          <a:p>
            <a:pPr>
              <a:defRPr/>
            </a:pPr>
            <a:r>
              <a:rPr lang="en-US" smtClean="0"/>
              <a:t>HDF5 Workshop at PSI</a:t>
            </a:r>
            <a:endParaRPr lang="en-US"/>
          </a:p>
        </p:txBody>
      </p:sp>
      <p:sp>
        <p:nvSpPr>
          <p:cNvPr id="7" name="Rectangle 31"/>
          <p:cNvSpPr>
            <a:spLocks noGrp="1" noChangeArrowheads="1"/>
          </p:cNvSpPr>
          <p:nvPr>
            <p:ph type="sldNum" sz="quarter" idx="12"/>
          </p:nvPr>
        </p:nvSpPr>
        <p:spPr>
          <a:ln/>
        </p:spPr>
        <p:txBody>
          <a:bodyPr/>
          <a:lstStyle>
            <a:lvl1pPr>
              <a:defRPr/>
            </a:lvl1pPr>
          </a:lstStyle>
          <a:p>
            <a:pPr>
              <a:defRPr/>
            </a:pPr>
            <a:fld id="{9D929448-0576-4B74-BF3C-161DC8116E2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9"/>
          <p:cNvSpPr>
            <a:spLocks noGrp="1" noChangeArrowheads="1"/>
          </p:cNvSpPr>
          <p:nvPr>
            <p:ph type="dt" sz="half" idx="10"/>
          </p:nvPr>
        </p:nvSpPr>
        <p:spPr>
          <a:ln/>
        </p:spPr>
        <p:txBody>
          <a:bodyPr/>
          <a:lstStyle>
            <a:lvl1pPr>
              <a:defRPr/>
            </a:lvl1pPr>
          </a:lstStyle>
          <a:p>
            <a:pPr>
              <a:defRPr/>
            </a:pPr>
            <a:r>
              <a:rPr lang="en-US" smtClean="0"/>
              <a:t>May 30-31, 2012</a:t>
            </a:r>
            <a:endParaRPr lang="en-US"/>
          </a:p>
        </p:txBody>
      </p:sp>
      <p:sp>
        <p:nvSpPr>
          <p:cNvPr id="6" name="Rectangle 30"/>
          <p:cNvSpPr>
            <a:spLocks noGrp="1" noChangeArrowheads="1"/>
          </p:cNvSpPr>
          <p:nvPr>
            <p:ph type="ftr" sz="quarter" idx="11"/>
          </p:nvPr>
        </p:nvSpPr>
        <p:spPr>
          <a:ln/>
        </p:spPr>
        <p:txBody>
          <a:bodyPr/>
          <a:lstStyle>
            <a:lvl1pPr>
              <a:defRPr/>
            </a:lvl1pPr>
          </a:lstStyle>
          <a:p>
            <a:pPr>
              <a:defRPr/>
            </a:pPr>
            <a:r>
              <a:rPr lang="en-US" smtClean="0"/>
              <a:t>HDF5 Workshop at PSI</a:t>
            </a:r>
            <a:endParaRPr lang="en-US"/>
          </a:p>
        </p:txBody>
      </p:sp>
      <p:sp>
        <p:nvSpPr>
          <p:cNvPr id="7" name="Rectangle 31"/>
          <p:cNvSpPr>
            <a:spLocks noGrp="1" noChangeArrowheads="1"/>
          </p:cNvSpPr>
          <p:nvPr>
            <p:ph type="sldNum" sz="quarter" idx="12"/>
          </p:nvPr>
        </p:nvSpPr>
        <p:spPr>
          <a:ln/>
        </p:spPr>
        <p:txBody>
          <a:bodyPr/>
          <a:lstStyle>
            <a:lvl1pPr>
              <a:defRPr/>
            </a:lvl1pPr>
          </a:lstStyle>
          <a:p>
            <a:pPr>
              <a:defRPr/>
            </a:pPr>
            <a:fld id="{2093CD67-A83E-436C-BD32-00AA4A10CA6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7" Type="http://schemas.openxmlformats.org/officeDocument/2006/relationships/image" Target="../media/image2.jpeg"/><Relationship Id="rId18"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2" descr="hdf_no_banner_white"/>
          <p:cNvPicPr>
            <a:picLocks noChangeAspect="1" noChangeArrowheads="1"/>
          </p:cNvPicPr>
          <p:nvPr userDrawn="1"/>
        </p:nvPicPr>
        <p:blipFill>
          <a:blip r:embed="rId16"/>
          <a:srcRect/>
          <a:stretch>
            <a:fillRect/>
          </a:stretch>
        </p:blipFill>
        <p:spPr bwMode="auto">
          <a:xfrm>
            <a:off x="0" y="0"/>
            <a:ext cx="9144000" cy="6858000"/>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381000" y="990600"/>
            <a:ext cx="84582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26" descr="hdf 0line"/>
          <p:cNvPicPr>
            <a:picLocks noChangeArrowheads="1"/>
          </p:cNvPicPr>
          <p:nvPr userDrawn="1"/>
        </p:nvPicPr>
        <p:blipFill>
          <a:blip r:embed="rId17"/>
          <a:srcRect/>
          <a:stretch>
            <a:fillRect/>
          </a:stretch>
        </p:blipFill>
        <p:spPr bwMode="auto">
          <a:xfrm>
            <a:off x="0" y="762000"/>
            <a:ext cx="9144000" cy="76200"/>
          </a:xfrm>
          <a:prstGeom prst="rect">
            <a:avLst/>
          </a:prstGeom>
          <a:noFill/>
          <a:ln w="9525">
            <a:noFill/>
            <a:miter lim="800000"/>
            <a:headEnd/>
            <a:tailEnd/>
          </a:ln>
        </p:spPr>
      </p:pic>
      <p:pic>
        <p:nvPicPr>
          <p:cNvPr id="1029" name="Picture 27" descr="hdf bluegreenotxt"/>
          <p:cNvPicPr>
            <a:picLocks noChangeAspect="1" noChangeArrowheads="1"/>
          </p:cNvPicPr>
          <p:nvPr userDrawn="1"/>
        </p:nvPicPr>
        <p:blipFill>
          <a:blip r:embed="rId18">
            <a:clrChange>
              <a:clrFrom>
                <a:srgbClr val="FFFFFF"/>
              </a:clrFrom>
              <a:clrTo>
                <a:srgbClr val="FFFFFF">
                  <a:alpha val="0"/>
                </a:srgbClr>
              </a:clrTo>
            </a:clrChange>
          </a:blip>
          <a:srcRect/>
          <a:stretch>
            <a:fillRect/>
          </a:stretch>
        </p:blipFill>
        <p:spPr bwMode="auto">
          <a:xfrm>
            <a:off x="304800" y="152400"/>
            <a:ext cx="838200" cy="460375"/>
          </a:xfrm>
          <a:prstGeom prst="rect">
            <a:avLst/>
          </a:prstGeom>
          <a:noFill/>
          <a:ln w="9525">
            <a:noFill/>
            <a:miter lim="800000"/>
            <a:headEnd/>
            <a:tailEnd/>
          </a:ln>
        </p:spPr>
      </p:pic>
      <p:sp>
        <p:nvSpPr>
          <p:cNvPr id="1030" name="Rectangle 2"/>
          <p:cNvSpPr>
            <a:spLocks noGrp="1" noChangeArrowheads="1"/>
          </p:cNvSpPr>
          <p:nvPr>
            <p:ph type="title"/>
          </p:nvPr>
        </p:nvSpPr>
        <p:spPr bwMode="auto">
          <a:xfrm>
            <a:off x="1143000" y="152400"/>
            <a:ext cx="70104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6893" name="Rectangle 29"/>
          <p:cNvSpPr>
            <a:spLocks noGrp="1" noChangeArrowheads="1"/>
          </p:cNvSpPr>
          <p:nvPr>
            <p:ph type="dt" sz="half" idx="2"/>
          </p:nvPr>
        </p:nvSpPr>
        <p:spPr bwMode="auto">
          <a:xfrm>
            <a:off x="304800" y="6629400"/>
            <a:ext cx="17526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chemeClr val="bg1"/>
                </a:solidFill>
                <a:latin typeface="Arial" charset="0"/>
                <a:ea typeface="ＭＳ Ｐゴシック" pitchFamily="-111" charset="-128"/>
              </a:defRPr>
            </a:lvl1pPr>
          </a:lstStyle>
          <a:p>
            <a:pPr>
              <a:defRPr/>
            </a:pPr>
            <a:r>
              <a:rPr lang="en-US" smtClean="0"/>
              <a:t>May 30-31, 2012</a:t>
            </a:r>
            <a:endParaRPr lang="en-US"/>
          </a:p>
        </p:txBody>
      </p:sp>
      <p:sp>
        <p:nvSpPr>
          <p:cNvPr id="36894" name="Rectangle 30"/>
          <p:cNvSpPr>
            <a:spLocks noGrp="1" noChangeArrowheads="1"/>
          </p:cNvSpPr>
          <p:nvPr>
            <p:ph type="ftr" sz="quarter" idx="3"/>
          </p:nvPr>
        </p:nvSpPr>
        <p:spPr bwMode="auto">
          <a:xfrm>
            <a:off x="2286000" y="6629400"/>
            <a:ext cx="39624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1">
                <a:solidFill>
                  <a:schemeClr val="bg1"/>
                </a:solidFill>
                <a:latin typeface="Arial" charset="0"/>
                <a:ea typeface="ＭＳ Ｐゴシック" pitchFamily="-111" charset="-128"/>
              </a:defRPr>
            </a:lvl1pPr>
          </a:lstStyle>
          <a:p>
            <a:pPr>
              <a:defRPr/>
            </a:pPr>
            <a:r>
              <a:rPr lang="en-US" smtClean="0"/>
              <a:t>HDF5 Workshop at PSI</a:t>
            </a:r>
            <a:endParaRPr lang="en-US"/>
          </a:p>
        </p:txBody>
      </p:sp>
      <p:sp>
        <p:nvSpPr>
          <p:cNvPr id="36895" name="Rectangle 31"/>
          <p:cNvSpPr>
            <a:spLocks noGrp="1" noChangeArrowheads="1"/>
          </p:cNvSpPr>
          <p:nvPr>
            <p:ph type="sldNum" sz="quarter" idx="4"/>
          </p:nvPr>
        </p:nvSpPr>
        <p:spPr bwMode="auto">
          <a:xfrm>
            <a:off x="6781800" y="6629400"/>
            <a:ext cx="762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1">
                <a:solidFill>
                  <a:schemeClr val="bg1"/>
                </a:solidFill>
                <a:latin typeface="Arial" charset="0"/>
                <a:ea typeface="ＭＳ Ｐゴシック" pitchFamily="-111" charset="-128"/>
              </a:defRPr>
            </a:lvl1pPr>
          </a:lstStyle>
          <a:p>
            <a:pPr>
              <a:defRPr/>
            </a:pPr>
            <a:fld id="{82DB5FD4-1ABA-45F6-B7B9-79C95307C89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19"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20" r:id="rId12"/>
    <p:sldLayoutId id="2147484021" r:id="rId13"/>
    <p:sldLayoutId id="2147484022" r:id="rId14"/>
  </p:sldLayoutIdLst>
  <p:timing>
    <p:tnLst>
      <p:par>
        <p:cTn xmlns:p14="http://schemas.microsoft.com/office/powerpoint/2010/main" id="1" dur="indefinite" restart="never" nodeType="tmRoot"/>
      </p:par>
    </p:tnLst>
  </p:timing>
  <p:hf hdr="0"/>
  <p:txStyles>
    <p:titleStyle>
      <a:lvl1pPr algn="ctr" rtl="0" eaLnBrk="0" fontAlgn="base" hangingPunct="0">
        <a:spcBef>
          <a:spcPct val="0"/>
        </a:spcBef>
        <a:spcAft>
          <a:spcPct val="0"/>
        </a:spcAft>
        <a:defRPr sz="3600">
          <a:solidFill>
            <a:srgbClr val="000000"/>
          </a:solidFill>
          <a:latin typeface="+mj-lt"/>
          <a:ea typeface="ＭＳ Ｐゴシック" charset="-128"/>
          <a:cs typeface="ＭＳ Ｐゴシック" charset="-128"/>
        </a:defRPr>
      </a:lvl1pPr>
      <a:lvl2pPr algn="ctr" rtl="0" eaLnBrk="0" fontAlgn="base" hangingPunct="0">
        <a:spcBef>
          <a:spcPct val="0"/>
        </a:spcBef>
        <a:spcAft>
          <a:spcPct val="0"/>
        </a:spcAft>
        <a:defRPr sz="3600">
          <a:solidFill>
            <a:srgbClr val="000000"/>
          </a:solidFill>
          <a:latin typeface="Arial" charset="0"/>
          <a:ea typeface="ＭＳ Ｐゴシック" charset="-128"/>
          <a:cs typeface="ＭＳ Ｐゴシック" charset="-128"/>
        </a:defRPr>
      </a:lvl2pPr>
      <a:lvl3pPr algn="ctr" rtl="0" eaLnBrk="0" fontAlgn="base" hangingPunct="0">
        <a:spcBef>
          <a:spcPct val="0"/>
        </a:spcBef>
        <a:spcAft>
          <a:spcPct val="0"/>
        </a:spcAft>
        <a:defRPr sz="3600">
          <a:solidFill>
            <a:srgbClr val="000000"/>
          </a:solidFill>
          <a:latin typeface="Arial" charset="0"/>
          <a:ea typeface="ＭＳ Ｐゴシック" charset="-128"/>
          <a:cs typeface="ＭＳ Ｐゴシック" charset="-128"/>
        </a:defRPr>
      </a:lvl3pPr>
      <a:lvl4pPr algn="ctr" rtl="0" eaLnBrk="0" fontAlgn="base" hangingPunct="0">
        <a:spcBef>
          <a:spcPct val="0"/>
        </a:spcBef>
        <a:spcAft>
          <a:spcPct val="0"/>
        </a:spcAft>
        <a:defRPr sz="3600">
          <a:solidFill>
            <a:srgbClr val="000000"/>
          </a:solidFill>
          <a:latin typeface="Arial" charset="0"/>
          <a:ea typeface="ＭＳ Ｐゴシック" charset="-128"/>
          <a:cs typeface="ＭＳ Ｐゴシック" charset="-128"/>
        </a:defRPr>
      </a:lvl4pPr>
      <a:lvl5pPr algn="ctr" rtl="0" eaLnBrk="0" fontAlgn="base" hangingPunct="0">
        <a:spcBef>
          <a:spcPct val="0"/>
        </a:spcBef>
        <a:spcAft>
          <a:spcPct val="0"/>
        </a:spcAft>
        <a:defRPr sz="3600">
          <a:solidFill>
            <a:srgbClr val="000000"/>
          </a:solidFill>
          <a:latin typeface="Arial" charset="0"/>
          <a:ea typeface="ＭＳ Ｐゴシック" charset="-128"/>
          <a:cs typeface="ＭＳ Ｐゴシック" charset="-128"/>
        </a:defRPr>
      </a:lvl5pPr>
      <a:lvl6pPr marL="457200" algn="ctr" rtl="0" fontAlgn="base">
        <a:spcBef>
          <a:spcPct val="0"/>
        </a:spcBef>
        <a:spcAft>
          <a:spcPct val="0"/>
        </a:spcAft>
        <a:defRPr sz="3600">
          <a:solidFill>
            <a:srgbClr val="000000"/>
          </a:solidFill>
          <a:latin typeface="Arial" charset="0"/>
        </a:defRPr>
      </a:lvl6pPr>
      <a:lvl7pPr marL="914400" algn="ctr" rtl="0" fontAlgn="base">
        <a:spcBef>
          <a:spcPct val="0"/>
        </a:spcBef>
        <a:spcAft>
          <a:spcPct val="0"/>
        </a:spcAft>
        <a:defRPr sz="3600">
          <a:solidFill>
            <a:srgbClr val="000000"/>
          </a:solidFill>
          <a:latin typeface="Arial" charset="0"/>
        </a:defRPr>
      </a:lvl7pPr>
      <a:lvl8pPr marL="1371600" algn="ctr" rtl="0" fontAlgn="base">
        <a:spcBef>
          <a:spcPct val="0"/>
        </a:spcBef>
        <a:spcAft>
          <a:spcPct val="0"/>
        </a:spcAft>
        <a:defRPr sz="3600">
          <a:solidFill>
            <a:srgbClr val="000000"/>
          </a:solidFill>
          <a:latin typeface="Arial" charset="0"/>
        </a:defRPr>
      </a:lvl8pPr>
      <a:lvl9pPr marL="1828800" algn="ctr" rtl="0" fontAlgn="base">
        <a:spcBef>
          <a:spcPct val="0"/>
        </a:spcBef>
        <a:spcAft>
          <a:spcPct val="0"/>
        </a:spcAft>
        <a:defRPr sz="3600">
          <a:solidFill>
            <a:srgbClr val="000000"/>
          </a:solidFill>
          <a:latin typeface="Arial" charset="0"/>
        </a:defRPr>
      </a:lvl9pPr>
    </p:titleStyle>
    <p:bodyStyle>
      <a:lvl1pPr marL="342900" indent="-342900" algn="l" rtl="0" eaLnBrk="0" fontAlgn="base" hangingPunct="0">
        <a:spcBef>
          <a:spcPct val="20000"/>
        </a:spcBef>
        <a:spcAft>
          <a:spcPct val="0"/>
        </a:spcAft>
        <a:buClr>
          <a:schemeClr val="tx1"/>
        </a:buClr>
        <a:buChar char="•"/>
        <a:defRPr sz="2800">
          <a:solidFill>
            <a:srgbClr val="000000"/>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Char char="•"/>
        <a:defRPr sz="2600">
          <a:solidFill>
            <a:srgbClr val="000000"/>
          </a:solidFill>
          <a:latin typeface="+mn-lt"/>
          <a:ea typeface="ＭＳ Ｐゴシック" charset="-128"/>
        </a:defRPr>
      </a:lvl2pPr>
      <a:lvl3pPr marL="1143000" indent="-228600" algn="l" rtl="0" eaLnBrk="0" fontAlgn="base" hangingPunct="0">
        <a:spcBef>
          <a:spcPct val="20000"/>
        </a:spcBef>
        <a:spcAft>
          <a:spcPct val="0"/>
        </a:spcAft>
        <a:buClr>
          <a:schemeClr val="tx1"/>
        </a:buClr>
        <a:buChar char="•"/>
        <a:defRPr sz="2400">
          <a:solidFill>
            <a:srgbClr val="000000"/>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sz="2000">
          <a:solidFill>
            <a:srgbClr val="000000"/>
          </a:solidFill>
          <a:latin typeface="+mn-lt"/>
          <a:ea typeface="ＭＳ Ｐゴシック" charset="-128"/>
        </a:defRPr>
      </a:lvl4pPr>
      <a:lvl5pPr marL="2057400" indent="-228600" algn="l" rtl="0" eaLnBrk="0" fontAlgn="base" hangingPunct="0">
        <a:spcBef>
          <a:spcPct val="20000"/>
        </a:spcBef>
        <a:spcAft>
          <a:spcPct val="0"/>
        </a:spcAft>
        <a:buClr>
          <a:schemeClr val="tx1"/>
        </a:buClr>
        <a:buChar char="•"/>
        <a:defRPr sz="2000">
          <a:solidFill>
            <a:srgbClr val="000000"/>
          </a:solidFill>
          <a:latin typeface="+mn-lt"/>
          <a:ea typeface="ＭＳ Ｐゴシック" charset="-128"/>
        </a:defRPr>
      </a:lvl5pPr>
      <a:lvl6pPr marL="2514600" indent="-228600" algn="l" rtl="0" fontAlgn="base">
        <a:spcBef>
          <a:spcPct val="20000"/>
        </a:spcBef>
        <a:spcAft>
          <a:spcPct val="0"/>
        </a:spcAft>
        <a:buClr>
          <a:schemeClr val="tx1"/>
        </a:buClr>
        <a:buChar char="•"/>
        <a:defRPr sz="2000">
          <a:solidFill>
            <a:srgbClr val="000000"/>
          </a:solidFill>
          <a:latin typeface="+mn-lt"/>
          <a:ea typeface="ＭＳ Ｐゴシック" charset="-128"/>
        </a:defRPr>
      </a:lvl6pPr>
      <a:lvl7pPr marL="2971800" indent="-228600" algn="l" rtl="0" fontAlgn="base">
        <a:spcBef>
          <a:spcPct val="20000"/>
        </a:spcBef>
        <a:spcAft>
          <a:spcPct val="0"/>
        </a:spcAft>
        <a:buClr>
          <a:schemeClr val="tx1"/>
        </a:buClr>
        <a:buChar char="•"/>
        <a:defRPr sz="2000">
          <a:solidFill>
            <a:srgbClr val="000000"/>
          </a:solidFill>
          <a:latin typeface="+mn-lt"/>
          <a:ea typeface="ＭＳ Ｐゴシック" charset="-128"/>
        </a:defRPr>
      </a:lvl7pPr>
      <a:lvl8pPr marL="3429000" indent="-228600" algn="l" rtl="0" fontAlgn="base">
        <a:spcBef>
          <a:spcPct val="20000"/>
        </a:spcBef>
        <a:spcAft>
          <a:spcPct val="0"/>
        </a:spcAft>
        <a:buClr>
          <a:schemeClr val="tx1"/>
        </a:buClr>
        <a:buChar char="•"/>
        <a:defRPr sz="2000">
          <a:solidFill>
            <a:srgbClr val="000000"/>
          </a:solidFill>
          <a:latin typeface="+mn-lt"/>
          <a:ea typeface="ＭＳ Ｐゴシック" charset="-128"/>
        </a:defRPr>
      </a:lvl8pPr>
      <a:lvl9pPr marL="3886200" indent="-228600" algn="l" rtl="0" fontAlgn="base">
        <a:spcBef>
          <a:spcPct val="20000"/>
        </a:spcBef>
        <a:spcAft>
          <a:spcPct val="0"/>
        </a:spcAft>
        <a:buClr>
          <a:schemeClr val="tx1"/>
        </a:buClr>
        <a:buChar char="•"/>
        <a:defRPr sz="2000">
          <a:solidFill>
            <a:srgbClr val="000000"/>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hdfgroup.org/ftp/HDF5/examples/examples-by-api/api18-c.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hart" Target="../charts/char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hart" Target="../charts/char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wmf"/><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wmf"/><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6"/>
          <p:cNvSpPr>
            <a:spLocks noGrp="1" noChangeArrowheads="1"/>
          </p:cNvSpPr>
          <p:nvPr>
            <p:ph type="dt" sz="quarter" idx="10"/>
          </p:nvPr>
        </p:nvSpPr>
        <p:spPr>
          <a:noFill/>
        </p:spPr>
        <p:txBody>
          <a:bodyPr/>
          <a:lstStyle/>
          <a:p>
            <a:r>
              <a:rPr lang="en-US" smtClean="0"/>
              <a:t>May 30-31, 2012</a:t>
            </a:r>
          </a:p>
        </p:txBody>
      </p:sp>
      <p:sp>
        <p:nvSpPr>
          <p:cNvPr id="5123" name="Rectangle 17"/>
          <p:cNvSpPr>
            <a:spLocks noGrp="1" noChangeArrowheads="1"/>
          </p:cNvSpPr>
          <p:nvPr>
            <p:ph type="ftr" sz="quarter" idx="11"/>
          </p:nvPr>
        </p:nvSpPr>
        <p:spPr>
          <a:noFill/>
        </p:spPr>
        <p:txBody>
          <a:bodyPr/>
          <a:lstStyle/>
          <a:p>
            <a:r>
              <a:rPr lang="en-US" smtClean="0"/>
              <a:t>HDF5 Workshop at PSI</a:t>
            </a:r>
            <a:endParaRPr lang="en-US" dirty="0" smtClean="0"/>
          </a:p>
        </p:txBody>
      </p:sp>
      <p:sp>
        <p:nvSpPr>
          <p:cNvPr id="5124" name="Rectangle 18"/>
          <p:cNvSpPr>
            <a:spLocks noGrp="1" noChangeArrowheads="1"/>
          </p:cNvSpPr>
          <p:nvPr>
            <p:ph type="sldNum" sz="quarter" idx="12"/>
          </p:nvPr>
        </p:nvSpPr>
        <p:spPr>
          <a:noFill/>
        </p:spPr>
        <p:txBody>
          <a:bodyPr/>
          <a:lstStyle/>
          <a:p>
            <a:fld id="{7CF3C603-8F0D-4AF8-8213-ABC987C32265}" type="slidenum">
              <a:rPr lang="en-US" smtClean="0"/>
              <a:pPr/>
              <a:t>1</a:t>
            </a:fld>
            <a:endParaRPr lang="en-US" smtClean="0"/>
          </a:p>
        </p:txBody>
      </p:sp>
      <p:sp>
        <p:nvSpPr>
          <p:cNvPr id="5125" name="Rectangle 1026"/>
          <p:cNvSpPr>
            <a:spLocks noGrp="1" noChangeArrowheads="1"/>
          </p:cNvSpPr>
          <p:nvPr>
            <p:ph type="ctrTitle"/>
          </p:nvPr>
        </p:nvSpPr>
        <p:spPr>
          <a:xfrm>
            <a:off x="685800" y="2590800"/>
            <a:ext cx="7772400" cy="1371600"/>
          </a:xfrm>
        </p:spPr>
        <p:txBody>
          <a:bodyPr/>
          <a:lstStyle/>
          <a:p>
            <a:pPr eaLnBrk="1" hangingPunct="1"/>
            <a:r>
              <a:rPr lang="en-US" dirty="0" smtClean="0">
                <a:ea typeface="ＭＳ Ｐゴシック" pitchFamily="-111" charset="-128"/>
              </a:rPr>
              <a:t>HDF5 at Glance</a:t>
            </a:r>
            <a:endParaRPr lang="en-US" sz="2800" dirty="0" smtClean="0">
              <a:ea typeface="ＭＳ Ｐゴシック" pitchFamily="-111" charset="-128"/>
            </a:endParaRPr>
          </a:p>
        </p:txBody>
      </p:sp>
      <p:sp>
        <p:nvSpPr>
          <p:cNvPr id="2" name="Subtitle 1"/>
          <p:cNvSpPr>
            <a:spLocks noGrp="1"/>
          </p:cNvSpPr>
          <p:nvPr>
            <p:ph type="subTitle" idx="1"/>
          </p:nvPr>
        </p:nvSpPr>
        <p:spPr/>
        <p:txBody>
          <a:bodyPr/>
          <a:lstStyle/>
          <a:p>
            <a:r>
              <a:rPr lang="en-US" dirty="0" smtClean="0"/>
              <a:t>Quick overview of known topics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r>
              <a:rPr lang="en-US" smtClean="0"/>
              <a:t>May 30-31, 2012</a:t>
            </a:r>
          </a:p>
        </p:txBody>
      </p:sp>
      <p:sp>
        <p:nvSpPr>
          <p:cNvPr id="6147" name="Footer Placeholder 4"/>
          <p:cNvSpPr>
            <a:spLocks noGrp="1"/>
          </p:cNvSpPr>
          <p:nvPr>
            <p:ph type="ftr" sz="quarter" idx="11"/>
          </p:nvPr>
        </p:nvSpPr>
        <p:spPr>
          <a:noFill/>
        </p:spPr>
        <p:txBody>
          <a:bodyPr/>
          <a:lstStyle/>
          <a:p>
            <a:r>
              <a:rPr lang="en-US" smtClean="0"/>
              <a:t>HDF5 Workshop at PSI</a:t>
            </a:r>
          </a:p>
        </p:txBody>
      </p:sp>
      <p:sp>
        <p:nvSpPr>
          <p:cNvPr id="6148" name="Slide Number Placeholder 5"/>
          <p:cNvSpPr>
            <a:spLocks noGrp="1"/>
          </p:cNvSpPr>
          <p:nvPr>
            <p:ph type="sldNum" sz="quarter" idx="12"/>
          </p:nvPr>
        </p:nvSpPr>
        <p:spPr>
          <a:noFill/>
        </p:spPr>
        <p:txBody>
          <a:bodyPr/>
          <a:lstStyle/>
          <a:p>
            <a:fld id="{3B32EEAB-774D-4C2C-A5B8-FF48B99B08CD}" type="slidenum">
              <a:rPr lang="en-US" smtClean="0"/>
              <a:pPr/>
              <a:t>10</a:t>
            </a:fld>
            <a:endParaRPr lang="en-US" smtClean="0"/>
          </a:p>
        </p:txBody>
      </p:sp>
      <p:sp>
        <p:nvSpPr>
          <p:cNvPr id="6149" name="Rectangle 2"/>
          <p:cNvSpPr>
            <a:spLocks noGrp="1" noChangeArrowheads="1"/>
          </p:cNvSpPr>
          <p:nvPr>
            <p:ph type="title"/>
          </p:nvPr>
        </p:nvSpPr>
        <p:spPr/>
        <p:txBody>
          <a:bodyPr/>
          <a:lstStyle/>
          <a:p>
            <a:pPr eaLnBrk="1" hangingPunct="1"/>
            <a:r>
              <a:rPr lang="en-US" sz="3200" dirty="0" smtClean="0">
                <a:ea typeface="ＭＳ Ｐゴシック" pitchFamily="-111" charset="-128"/>
              </a:rPr>
              <a:t>Links (cont.)</a:t>
            </a:r>
          </a:p>
        </p:txBody>
      </p:sp>
      <p:sp>
        <p:nvSpPr>
          <p:cNvPr id="6150" name="Rectangle 3"/>
          <p:cNvSpPr>
            <a:spLocks noGrp="1" noChangeArrowheads="1"/>
          </p:cNvSpPr>
          <p:nvPr>
            <p:ph type="body" idx="1"/>
          </p:nvPr>
        </p:nvSpPr>
        <p:spPr/>
        <p:txBody>
          <a:bodyPr/>
          <a:lstStyle/>
          <a:p>
            <a:pPr eaLnBrk="1" hangingPunct="1"/>
            <a:r>
              <a:rPr lang="en-US" sz="3200" dirty="0" smtClean="0">
                <a:ea typeface="ＭＳ Ｐゴシック" pitchFamily="-111" charset="-128"/>
              </a:rPr>
              <a:t>Type</a:t>
            </a:r>
          </a:p>
          <a:p>
            <a:pPr lvl="1" eaLnBrk="1" hangingPunct="1"/>
            <a:r>
              <a:rPr lang="en-US" sz="3000" dirty="0" smtClean="0">
                <a:ea typeface="ＭＳ Ｐゴシック" pitchFamily="-111" charset="-128"/>
              </a:rPr>
              <a:t>External Link</a:t>
            </a:r>
          </a:p>
          <a:p>
            <a:pPr lvl="2" eaLnBrk="1" hangingPunct="1"/>
            <a:r>
              <a:rPr lang="en-US" sz="2800" dirty="0">
                <a:ea typeface="ＭＳ Ｐゴシック" pitchFamily="-111" charset="-128"/>
              </a:rPr>
              <a:t>Value is a </a:t>
            </a:r>
            <a:r>
              <a:rPr lang="en-US" sz="2800" dirty="0" smtClean="0">
                <a:ea typeface="ＭＳ Ｐゴシック" pitchFamily="-111" charset="-128"/>
              </a:rPr>
              <a:t>pair of strings </a:t>
            </a:r>
            <a:r>
              <a:rPr lang="en-US" sz="2800" dirty="0">
                <a:ea typeface="ＭＳ Ｐゴシック" pitchFamily="-111" charset="-128"/>
              </a:rPr>
              <a:t>, for example, </a:t>
            </a:r>
            <a:r>
              <a:rPr lang="en-US" sz="2800" dirty="0" smtClean="0">
                <a:ea typeface="ＭＳ Ｐゴシック" pitchFamily="-111" charset="-128"/>
              </a:rPr>
              <a:t>(“dset.h5”, “</a:t>
            </a:r>
            <a:r>
              <a:rPr lang="en-US" sz="2800" dirty="0" err="1" smtClean="0">
                <a:ea typeface="ＭＳ Ｐゴシック" pitchFamily="-111" charset="-128"/>
              </a:rPr>
              <a:t>dset</a:t>
            </a:r>
            <a:r>
              <a:rPr lang="en-US" sz="2800" dirty="0" smtClean="0">
                <a:ea typeface="ＭＳ Ｐゴシック" pitchFamily="-111" charset="-128"/>
              </a:rPr>
              <a:t>” )</a:t>
            </a:r>
          </a:p>
          <a:p>
            <a:pPr lvl="2" eaLnBrk="1" hangingPunct="1"/>
            <a:r>
              <a:rPr lang="en-US" sz="2800" dirty="0" smtClean="0">
                <a:ea typeface="ＭＳ Ｐゴシック" pitchFamily="-111" charset="-128"/>
              </a:rPr>
              <a:t>Use </a:t>
            </a:r>
            <a:r>
              <a:rPr lang="en-US" sz="2800" dirty="0">
                <a:ea typeface="ＭＳ Ｐゴシック" pitchFamily="-111" charset="-128"/>
              </a:rPr>
              <a:t>to </a:t>
            </a:r>
            <a:r>
              <a:rPr lang="en-US" sz="2800" dirty="0" smtClean="0">
                <a:ea typeface="ＭＳ Ｐゴシック" pitchFamily="-111" charset="-128"/>
              </a:rPr>
              <a:t>access data in other HDF5 files</a:t>
            </a:r>
          </a:p>
          <a:p>
            <a:pPr lvl="2" eaLnBrk="1" hangingPunct="1"/>
            <a:r>
              <a:rPr lang="en-US" sz="2800" dirty="0" smtClean="0">
                <a:ea typeface="ＭＳ Ｐゴシック" pitchFamily="-111" charset="-128"/>
              </a:rPr>
              <a:t>HDF5 1.8.7 introduced </a:t>
            </a:r>
            <a:r>
              <a:rPr lang="en-US" sz="2800" dirty="0">
                <a:ea typeface="ＭＳ Ｐゴシック" pitchFamily="-111" charset="-128"/>
              </a:rPr>
              <a:t>c</a:t>
            </a:r>
            <a:r>
              <a:rPr lang="en-US" sz="2800" dirty="0" smtClean="0">
                <a:ea typeface="ＭＳ Ｐゴシック" pitchFamily="-111" charset="-128"/>
              </a:rPr>
              <a:t>aching of files opened via external links </a:t>
            </a:r>
            <a:r>
              <a:rPr lang="en-US" sz="2800" dirty="0">
                <a:latin typeface="Consolas"/>
                <a:cs typeface="Consolas"/>
              </a:rPr>
              <a:t>H5Pset_elink_file_cache_size</a:t>
            </a:r>
            <a:endParaRPr lang="en-US" sz="2800" dirty="0">
              <a:latin typeface="Consolas"/>
              <a:ea typeface="ＭＳ Ｐゴシック" pitchFamily="-111" charset="-128"/>
              <a:cs typeface="Consolas"/>
            </a:endParaRPr>
          </a:p>
          <a:p>
            <a:pPr lvl="1" eaLnBrk="1" hangingPunct="1"/>
            <a:endParaRPr lang="en-US" dirty="0" smtClean="0">
              <a:ea typeface="ＭＳ Ｐゴシック" pitchFamily="-111" charset="-128"/>
            </a:endParaRPr>
          </a:p>
          <a:p>
            <a:pPr lvl="2" eaLnBrk="1" hangingPunct="1"/>
            <a:endParaRPr lang="en-US" dirty="0" smtClean="0">
              <a:ea typeface="ＭＳ Ｐゴシック" pitchFamily="-111" charset="-128"/>
            </a:endParaRPr>
          </a:p>
          <a:p>
            <a:pPr marL="914400" lvl="2" indent="0" eaLnBrk="1" hangingPunct="1">
              <a:buNone/>
            </a:pPr>
            <a:endParaRPr lang="en-US" dirty="0" smtClean="0">
              <a:ea typeface="ＭＳ Ｐゴシック" pitchFamily="-111" charset="-128"/>
            </a:endParaRPr>
          </a:p>
          <a:p>
            <a:pPr eaLnBrk="1" hangingPunct="1"/>
            <a:endParaRPr lang="en-US" dirty="0" smtClean="0">
              <a:ea typeface="ＭＳ Ｐゴシック" pitchFamily="-111" charset="-128"/>
            </a:endParaRPr>
          </a:p>
        </p:txBody>
      </p:sp>
    </p:spTree>
    <p:extLst>
      <p:ext uri="{BB962C8B-B14F-4D97-AF65-F5344CB8AC3E}">
        <p14:creationId xmlns:p14="http://schemas.microsoft.com/office/powerpoint/2010/main" val="95016948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r>
              <a:rPr lang="en-US" smtClean="0"/>
              <a:t>May 30-31, 2012</a:t>
            </a:r>
          </a:p>
        </p:txBody>
      </p:sp>
      <p:sp>
        <p:nvSpPr>
          <p:cNvPr id="6147" name="Footer Placeholder 4"/>
          <p:cNvSpPr>
            <a:spLocks noGrp="1"/>
          </p:cNvSpPr>
          <p:nvPr>
            <p:ph type="ftr" sz="quarter" idx="11"/>
          </p:nvPr>
        </p:nvSpPr>
        <p:spPr>
          <a:noFill/>
        </p:spPr>
        <p:txBody>
          <a:bodyPr/>
          <a:lstStyle/>
          <a:p>
            <a:r>
              <a:rPr lang="en-US" smtClean="0"/>
              <a:t>HDF5 Workshop at PSI</a:t>
            </a:r>
          </a:p>
        </p:txBody>
      </p:sp>
      <p:sp>
        <p:nvSpPr>
          <p:cNvPr id="6148" name="Slide Number Placeholder 5"/>
          <p:cNvSpPr>
            <a:spLocks noGrp="1"/>
          </p:cNvSpPr>
          <p:nvPr>
            <p:ph type="sldNum" sz="quarter" idx="12"/>
          </p:nvPr>
        </p:nvSpPr>
        <p:spPr>
          <a:noFill/>
        </p:spPr>
        <p:txBody>
          <a:bodyPr/>
          <a:lstStyle/>
          <a:p>
            <a:fld id="{3B32EEAB-774D-4C2C-A5B8-FF48B99B08CD}" type="slidenum">
              <a:rPr lang="en-US" smtClean="0"/>
              <a:pPr/>
              <a:t>11</a:t>
            </a:fld>
            <a:endParaRPr lang="en-US" smtClean="0"/>
          </a:p>
        </p:txBody>
      </p:sp>
      <p:sp>
        <p:nvSpPr>
          <p:cNvPr id="6149" name="Rectangle 2"/>
          <p:cNvSpPr>
            <a:spLocks noGrp="1" noChangeArrowheads="1"/>
          </p:cNvSpPr>
          <p:nvPr>
            <p:ph type="title"/>
          </p:nvPr>
        </p:nvSpPr>
        <p:spPr/>
        <p:txBody>
          <a:bodyPr/>
          <a:lstStyle/>
          <a:p>
            <a:pPr eaLnBrk="1" hangingPunct="1"/>
            <a:r>
              <a:rPr lang="en-US" sz="3200" dirty="0" smtClean="0">
                <a:ea typeface="ＭＳ Ｐゴシック" pitchFamily="-111" charset="-128"/>
              </a:rPr>
              <a:t>Links Properties</a:t>
            </a:r>
          </a:p>
        </p:txBody>
      </p:sp>
      <p:sp>
        <p:nvSpPr>
          <p:cNvPr id="6150" name="Rectangle 3"/>
          <p:cNvSpPr>
            <a:spLocks noGrp="1" noChangeArrowheads="1"/>
          </p:cNvSpPr>
          <p:nvPr>
            <p:ph type="body" idx="1"/>
          </p:nvPr>
        </p:nvSpPr>
        <p:spPr/>
        <p:txBody>
          <a:bodyPr/>
          <a:lstStyle/>
          <a:p>
            <a:pPr eaLnBrk="1" hangingPunct="1"/>
            <a:r>
              <a:rPr lang="en-US" dirty="0" smtClean="0">
                <a:ea typeface="ＭＳ Ｐゴシック" pitchFamily="-111" charset="-128"/>
              </a:rPr>
              <a:t>Links Properties</a:t>
            </a:r>
          </a:p>
          <a:p>
            <a:pPr lvl="1" eaLnBrk="1" hangingPunct="1"/>
            <a:r>
              <a:rPr lang="en-US" dirty="0" smtClean="0">
                <a:ea typeface="ＭＳ Ｐゴシック" pitchFamily="-111" charset="-128"/>
              </a:rPr>
              <a:t>ASCII </a:t>
            </a:r>
            <a:r>
              <a:rPr lang="en-US" dirty="0">
                <a:ea typeface="ＭＳ Ｐゴシック" pitchFamily="-111" charset="-128"/>
              </a:rPr>
              <a:t>or UTF-8 </a:t>
            </a:r>
            <a:r>
              <a:rPr lang="en-US" dirty="0" smtClean="0">
                <a:ea typeface="ＭＳ Ｐゴシック" pitchFamily="-111" charset="-128"/>
              </a:rPr>
              <a:t>encoding for names</a:t>
            </a:r>
          </a:p>
          <a:p>
            <a:pPr lvl="1" eaLnBrk="1" hangingPunct="1"/>
            <a:r>
              <a:rPr lang="en-US" dirty="0" smtClean="0">
                <a:ea typeface="ＭＳ Ｐゴシック" pitchFamily="-111" charset="-128"/>
              </a:rPr>
              <a:t>Create intermediate groups</a:t>
            </a:r>
          </a:p>
          <a:p>
            <a:pPr lvl="2" eaLnBrk="1" hangingPunct="1"/>
            <a:r>
              <a:rPr lang="en-US" dirty="0" smtClean="0">
                <a:ea typeface="ＭＳ Ｐゴシック" pitchFamily="-111" charset="-128"/>
              </a:rPr>
              <a:t>Saves programming effort</a:t>
            </a:r>
          </a:p>
          <a:p>
            <a:pPr eaLnBrk="1" hangingPunct="1"/>
            <a:r>
              <a:rPr lang="en-US" dirty="0" smtClean="0">
                <a:ea typeface="ＭＳ Ｐゴシック" pitchFamily="-111" charset="-128"/>
              </a:rPr>
              <a:t>C example</a:t>
            </a:r>
          </a:p>
          <a:p>
            <a:pPr marL="457200" lvl="1" indent="0" eaLnBrk="1" hangingPunct="1">
              <a:buNone/>
            </a:pPr>
            <a:r>
              <a:rPr lang="en-US" sz="2000" dirty="0" err="1">
                <a:ea typeface="ＭＳ Ｐゴシック" pitchFamily="-111" charset="-128"/>
              </a:rPr>
              <a:t>lcpl_id</a:t>
            </a:r>
            <a:r>
              <a:rPr lang="en-US" sz="2000" dirty="0">
                <a:ea typeface="ＭＳ Ｐゴシック" pitchFamily="-111" charset="-128"/>
              </a:rPr>
              <a:t> = H5Pcreate(H5P_LINK_CREATE</a:t>
            </a:r>
            <a:r>
              <a:rPr lang="en-US" sz="2000" dirty="0" smtClean="0">
                <a:ea typeface="ＭＳ Ｐゴシック" pitchFamily="-111" charset="-128"/>
              </a:rPr>
              <a:t>);</a:t>
            </a:r>
          </a:p>
          <a:p>
            <a:pPr marL="457200" lvl="1" indent="0" eaLnBrk="1" hangingPunct="1">
              <a:buNone/>
            </a:pPr>
            <a:r>
              <a:rPr lang="en-US" sz="2000" dirty="0"/>
              <a:t>H5Pset_create_intermediate_group( </a:t>
            </a:r>
            <a:r>
              <a:rPr lang="en-US" sz="2000" dirty="0" err="1" smtClean="0"/>
              <a:t>lcpl_id</a:t>
            </a:r>
            <a:r>
              <a:rPr lang="en-US" sz="2000" dirty="0"/>
              <a:t>, 1</a:t>
            </a:r>
            <a:r>
              <a:rPr lang="en-US" sz="2000" dirty="0" smtClean="0"/>
              <a:t> ); </a:t>
            </a:r>
            <a:endParaRPr lang="en-US" sz="2000" dirty="0" smtClean="0">
              <a:ea typeface="ＭＳ Ｐゴシック" pitchFamily="-111" charset="-128"/>
            </a:endParaRPr>
          </a:p>
          <a:p>
            <a:pPr marL="457200" lvl="1" indent="0" eaLnBrk="1" hangingPunct="1">
              <a:buNone/>
            </a:pPr>
            <a:r>
              <a:rPr lang="en-US" sz="2000" dirty="0" smtClean="0">
                <a:ea typeface="ＭＳ Ｐゴシック" pitchFamily="-111" charset="-128"/>
              </a:rPr>
              <a:t>H5Gcreate (</a:t>
            </a:r>
            <a:r>
              <a:rPr lang="en-US" sz="2000" dirty="0">
                <a:ea typeface="ＭＳ Ｐゴシック" pitchFamily="-111" charset="-128"/>
              </a:rPr>
              <a:t>fid, "A/B", </a:t>
            </a:r>
            <a:r>
              <a:rPr lang="en-US" sz="2000" dirty="0" err="1">
                <a:ea typeface="ＭＳ Ｐゴシック" pitchFamily="-111" charset="-128"/>
              </a:rPr>
              <a:t>lcpl_id</a:t>
            </a:r>
            <a:r>
              <a:rPr lang="en-US" sz="2000" dirty="0">
                <a:ea typeface="ＭＳ Ｐゴシック" pitchFamily="-111" charset="-128"/>
              </a:rPr>
              <a:t>, H5P_DEFAULT, H5P_DEFAULT</a:t>
            </a:r>
            <a:r>
              <a:rPr lang="en-US" sz="2000" dirty="0" smtClean="0">
                <a:ea typeface="ＭＳ Ｐゴシック" pitchFamily="-111" charset="-128"/>
              </a:rPr>
              <a:t>);</a:t>
            </a:r>
            <a:endParaRPr lang="en-US" sz="2000" dirty="0">
              <a:ea typeface="ＭＳ Ｐゴシック" pitchFamily="-111" charset="-128"/>
            </a:endParaRPr>
          </a:p>
          <a:p>
            <a:pPr eaLnBrk="1" hangingPunct="1"/>
            <a:r>
              <a:rPr lang="en-US" dirty="0" smtClean="0">
                <a:ea typeface="ＭＳ Ｐゴシック" pitchFamily="-111" charset="-128"/>
              </a:rPr>
              <a:t>Group “A” will be created if it doesn’t exist</a:t>
            </a:r>
          </a:p>
          <a:p>
            <a:pPr lvl="1" eaLnBrk="1" hangingPunct="1"/>
            <a:endParaRPr lang="en-US" dirty="0" smtClean="0">
              <a:ea typeface="ＭＳ Ｐゴシック" pitchFamily="-111" charset="-128"/>
            </a:endParaRPr>
          </a:p>
          <a:p>
            <a:pPr marL="914400" lvl="2" indent="0" eaLnBrk="1" hangingPunct="1">
              <a:buNone/>
            </a:pPr>
            <a:endParaRPr lang="en-US" dirty="0" smtClean="0">
              <a:ea typeface="ＭＳ Ｐゴシック" pitchFamily="-111" charset="-128"/>
            </a:endParaRPr>
          </a:p>
          <a:p>
            <a:pPr eaLnBrk="1" hangingPunct="1"/>
            <a:endParaRPr lang="en-US" dirty="0" smtClean="0">
              <a:ea typeface="ＭＳ Ｐゴシック" pitchFamily="-111" charset="-128"/>
            </a:endParaRPr>
          </a:p>
        </p:txBody>
      </p:sp>
    </p:spTree>
    <p:extLst>
      <p:ext uri="{BB962C8B-B14F-4D97-AF65-F5344CB8AC3E}">
        <p14:creationId xmlns:p14="http://schemas.microsoft.com/office/powerpoint/2010/main" val="110397216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r>
              <a:rPr lang="en-US" smtClean="0"/>
              <a:t>May 30-31, 2012</a:t>
            </a:r>
          </a:p>
        </p:txBody>
      </p:sp>
      <p:sp>
        <p:nvSpPr>
          <p:cNvPr id="6147" name="Footer Placeholder 4"/>
          <p:cNvSpPr>
            <a:spLocks noGrp="1"/>
          </p:cNvSpPr>
          <p:nvPr>
            <p:ph type="ftr" sz="quarter" idx="11"/>
          </p:nvPr>
        </p:nvSpPr>
        <p:spPr>
          <a:noFill/>
        </p:spPr>
        <p:txBody>
          <a:bodyPr/>
          <a:lstStyle/>
          <a:p>
            <a:r>
              <a:rPr lang="en-US" smtClean="0"/>
              <a:t>HDF5 Workshop at PSI</a:t>
            </a:r>
          </a:p>
        </p:txBody>
      </p:sp>
      <p:sp>
        <p:nvSpPr>
          <p:cNvPr id="6148" name="Slide Number Placeholder 5"/>
          <p:cNvSpPr>
            <a:spLocks noGrp="1"/>
          </p:cNvSpPr>
          <p:nvPr>
            <p:ph type="sldNum" sz="quarter" idx="12"/>
          </p:nvPr>
        </p:nvSpPr>
        <p:spPr>
          <a:noFill/>
        </p:spPr>
        <p:txBody>
          <a:bodyPr/>
          <a:lstStyle/>
          <a:p>
            <a:fld id="{3B32EEAB-774D-4C2C-A5B8-FF48B99B08CD}" type="slidenum">
              <a:rPr lang="en-US" smtClean="0"/>
              <a:pPr/>
              <a:t>12</a:t>
            </a:fld>
            <a:endParaRPr lang="en-US" smtClean="0"/>
          </a:p>
        </p:txBody>
      </p:sp>
      <p:sp>
        <p:nvSpPr>
          <p:cNvPr id="6149" name="Rectangle 2"/>
          <p:cNvSpPr>
            <a:spLocks noGrp="1" noChangeArrowheads="1"/>
          </p:cNvSpPr>
          <p:nvPr>
            <p:ph type="title"/>
          </p:nvPr>
        </p:nvSpPr>
        <p:spPr/>
        <p:txBody>
          <a:bodyPr/>
          <a:lstStyle/>
          <a:p>
            <a:pPr eaLnBrk="1" hangingPunct="1"/>
            <a:r>
              <a:rPr lang="en-US" sz="3200" dirty="0" smtClean="0">
                <a:ea typeface="ＭＳ Ｐゴシック" pitchFamily="-111" charset="-128"/>
              </a:rPr>
              <a:t>Operations on Links</a:t>
            </a:r>
          </a:p>
        </p:txBody>
      </p:sp>
      <p:sp>
        <p:nvSpPr>
          <p:cNvPr id="6150" name="Rectangle 3"/>
          <p:cNvSpPr>
            <a:spLocks noGrp="1" noChangeArrowheads="1"/>
          </p:cNvSpPr>
          <p:nvPr>
            <p:ph type="body" idx="1"/>
          </p:nvPr>
        </p:nvSpPr>
        <p:spPr/>
        <p:txBody>
          <a:bodyPr/>
          <a:lstStyle/>
          <a:p>
            <a:pPr eaLnBrk="1" hangingPunct="1"/>
            <a:r>
              <a:rPr lang="en-US" dirty="0" smtClean="0">
                <a:ea typeface="ＭＳ Ｐゴシック" pitchFamily="-111" charset="-128"/>
              </a:rPr>
              <a:t>See H5L interface in Reference Manual</a:t>
            </a:r>
          </a:p>
          <a:p>
            <a:pPr eaLnBrk="1" hangingPunct="1"/>
            <a:r>
              <a:rPr lang="en-US" dirty="0" smtClean="0">
                <a:ea typeface="ＭＳ Ｐゴシック" pitchFamily="-111" charset="-128"/>
              </a:rPr>
              <a:t>Create</a:t>
            </a:r>
          </a:p>
          <a:p>
            <a:pPr eaLnBrk="1" hangingPunct="1"/>
            <a:r>
              <a:rPr lang="en-US" dirty="0" smtClean="0">
                <a:ea typeface="ＭＳ Ｐゴシック" pitchFamily="-111" charset="-128"/>
              </a:rPr>
              <a:t>Delete</a:t>
            </a:r>
          </a:p>
          <a:p>
            <a:pPr eaLnBrk="1" hangingPunct="1"/>
            <a:r>
              <a:rPr lang="en-US" dirty="0" smtClean="0">
                <a:ea typeface="ＭＳ Ｐゴシック" pitchFamily="-111" charset="-128"/>
              </a:rPr>
              <a:t>Copy</a:t>
            </a:r>
          </a:p>
          <a:p>
            <a:pPr eaLnBrk="1" hangingPunct="1"/>
            <a:r>
              <a:rPr lang="en-US" dirty="0" smtClean="0">
                <a:ea typeface="ＭＳ Ｐゴシック" pitchFamily="-111" charset="-128"/>
              </a:rPr>
              <a:t>Iterate</a:t>
            </a:r>
          </a:p>
          <a:p>
            <a:pPr eaLnBrk="1" hangingPunct="1"/>
            <a:r>
              <a:rPr lang="en-US" dirty="0" smtClean="0">
                <a:ea typeface="ＭＳ Ｐゴシック" pitchFamily="-111" charset="-128"/>
              </a:rPr>
              <a:t>Check if exists </a:t>
            </a:r>
          </a:p>
          <a:p>
            <a:pPr marL="914400" lvl="2" indent="0" eaLnBrk="1" hangingPunct="1">
              <a:buNone/>
            </a:pPr>
            <a:endParaRPr lang="en-US" dirty="0" smtClean="0">
              <a:ea typeface="ＭＳ Ｐゴシック" pitchFamily="-111" charset="-128"/>
            </a:endParaRPr>
          </a:p>
          <a:p>
            <a:pPr eaLnBrk="1" hangingPunct="1"/>
            <a:endParaRPr lang="en-US" dirty="0" smtClean="0">
              <a:ea typeface="ＭＳ Ｐゴシック" pitchFamily="-111" charset="-128"/>
            </a:endParaRPr>
          </a:p>
        </p:txBody>
      </p:sp>
    </p:spTree>
    <p:extLst>
      <p:ext uri="{BB962C8B-B14F-4D97-AF65-F5344CB8AC3E}">
        <p14:creationId xmlns:p14="http://schemas.microsoft.com/office/powerpoint/2010/main" val="339259121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r>
              <a:rPr lang="en-US" smtClean="0"/>
              <a:t>May 30-31, 2012</a:t>
            </a:r>
          </a:p>
        </p:txBody>
      </p:sp>
      <p:sp>
        <p:nvSpPr>
          <p:cNvPr id="6147" name="Footer Placeholder 4"/>
          <p:cNvSpPr>
            <a:spLocks noGrp="1"/>
          </p:cNvSpPr>
          <p:nvPr>
            <p:ph type="ftr" sz="quarter" idx="11"/>
          </p:nvPr>
        </p:nvSpPr>
        <p:spPr>
          <a:noFill/>
        </p:spPr>
        <p:txBody>
          <a:bodyPr/>
          <a:lstStyle/>
          <a:p>
            <a:r>
              <a:rPr lang="en-US" smtClean="0"/>
              <a:t>HDF5 Workshop at PSI</a:t>
            </a:r>
          </a:p>
        </p:txBody>
      </p:sp>
      <p:sp>
        <p:nvSpPr>
          <p:cNvPr id="6148" name="Slide Number Placeholder 5"/>
          <p:cNvSpPr>
            <a:spLocks noGrp="1"/>
          </p:cNvSpPr>
          <p:nvPr>
            <p:ph type="sldNum" sz="quarter" idx="12"/>
          </p:nvPr>
        </p:nvSpPr>
        <p:spPr>
          <a:noFill/>
        </p:spPr>
        <p:txBody>
          <a:bodyPr/>
          <a:lstStyle/>
          <a:p>
            <a:fld id="{3B32EEAB-774D-4C2C-A5B8-FF48B99B08CD}" type="slidenum">
              <a:rPr lang="en-US" smtClean="0"/>
              <a:pPr/>
              <a:t>13</a:t>
            </a:fld>
            <a:endParaRPr lang="en-US" smtClean="0"/>
          </a:p>
        </p:txBody>
      </p:sp>
      <p:sp>
        <p:nvSpPr>
          <p:cNvPr id="6149" name="Rectangle 2"/>
          <p:cNvSpPr>
            <a:spLocks noGrp="1" noChangeArrowheads="1"/>
          </p:cNvSpPr>
          <p:nvPr>
            <p:ph type="title"/>
          </p:nvPr>
        </p:nvSpPr>
        <p:spPr/>
        <p:txBody>
          <a:bodyPr/>
          <a:lstStyle/>
          <a:p>
            <a:pPr eaLnBrk="1" hangingPunct="1"/>
            <a:r>
              <a:rPr lang="en-US" sz="3200" dirty="0" smtClean="0">
                <a:ea typeface="ＭＳ Ｐゴシック" pitchFamily="-111" charset="-128"/>
              </a:rPr>
              <a:t>Groups Properties</a:t>
            </a:r>
          </a:p>
        </p:txBody>
      </p:sp>
      <p:sp>
        <p:nvSpPr>
          <p:cNvPr id="6150" name="Rectangle 3"/>
          <p:cNvSpPr>
            <a:spLocks noGrp="1" noChangeArrowheads="1"/>
          </p:cNvSpPr>
          <p:nvPr>
            <p:ph type="body" idx="1"/>
          </p:nvPr>
        </p:nvSpPr>
        <p:spPr>
          <a:xfrm>
            <a:off x="381000" y="914400"/>
            <a:ext cx="8458200" cy="5486400"/>
          </a:xfrm>
        </p:spPr>
        <p:txBody>
          <a:bodyPr/>
          <a:lstStyle/>
          <a:p>
            <a:pPr eaLnBrk="1" hangingPunct="1"/>
            <a:r>
              <a:rPr lang="en-US" dirty="0" smtClean="0">
                <a:ea typeface="ＭＳ Ｐゴシック" pitchFamily="-111" charset="-128"/>
              </a:rPr>
              <a:t>Creation properties</a:t>
            </a:r>
          </a:p>
          <a:p>
            <a:pPr lvl="1" eaLnBrk="1" hangingPunct="1"/>
            <a:r>
              <a:rPr lang="en-US" dirty="0" smtClean="0">
                <a:ea typeface="ＭＳ Ｐゴシック" pitchFamily="-111" charset="-128"/>
              </a:rPr>
              <a:t>Type of links storage </a:t>
            </a:r>
          </a:p>
          <a:p>
            <a:pPr lvl="2" eaLnBrk="1" hangingPunct="1"/>
            <a:r>
              <a:rPr lang="en-US" dirty="0" smtClean="0">
                <a:ea typeface="ＭＳ Ｐゴシック" pitchFamily="-111" charset="-128"/>
              </a:rPr>
              <a:t>Compact (in 1.8.* versions)</a:t>
            </a:r>
          </a:p>
          <a:p>
            <a:pPr lvl="3" eaLnBrk="1" hangingPunct="1"/>
            <a:r>
              <a:rPr lang="en-US" dirty="0" smtClean="0">
                <a:ea typeface="ＭＳ Ｐゴシック" pitchFamily="-111" charset="-128"/>
              </a:rPr>
              <a:t>Used with a few members (default under 8)</a:t>
            </a:r>
          </a:p>
          <a:p>
            <a:pPr lvl="2" eaLnBrk="1" hangingPunct="1"/>
            <a:r>
              <a:rPr lang="en-US" dirty="0" smtClean="0">
                <a:ea typeface="ＭＳ Ｐゴシック" pitchFamily="-111" charset="-128"/>
              </a:rPr>
              <a:t>Dense (default behavior)</a:t>
            </a:r>
          </a:p>
          <a:p>
            <a:pPr lvl="3" eaLnBrk="1" hangingPunct="1"/>
            <a:r>
              <a:rPr lang="en-US" dirty="0" smtClean="0">
                <a:ea typeface="ＭＳ Ｐゴシック" pitchFamily="-111" charset="-128"/>
              </a:rPr>
              <a:t>Used with many (&gt;16)  members (default)</a:t>
            </a:r>
          </a:p>
          <a:p>
            <a:pPr lvl="2" eaLnBrk="1" hangingPunct="1"/>
            <a:r>
              <a:rPr lang="en-US" dirty="0" smtClean="0">
                <a:ea typeface="ＭＳ Ｐゴシック" pitchFamily="-111" charset="-128"/>
              </a:rPr>
              <a:t>Tunable size for a local heap</a:t>
            </a:r>
          </a:p>
          <a:p>
            <a:pPr lvl="3" eaLnBrk="1" hangingPunct="1"/>
            <a:r>
              <a:rPr lang="en-US" dirty="0" smtClean="0">
                <a:ea typeface="ＭＳ Ｐゴシック" pitchFamily="-111" charset="-128"/>
              </a:rPr>
              <a:t>Save space by providing estimate for size of the storage required for links names</a:t>
            </a:r>
          </a:p>
          <a:p>
            <a:pPr lvl="2" eaLnBrk="1" hangingPunct="1"/>
            <a:r>
              <a:rPr lang="en-US" dirty="0" smtClean="0">
                <a:ea typeface="ＭＳ Ｐゴシック" pitchFamily="-111" charset="-128"/>
              </a:rPr>
              <a:t>Can be compressed (in 1.8.5 and later)</a:t>
            </a:r>
          </a:p>
          <a:p>
            <a:pPr lvl="3" eaLnBrk="1" hangingPunct="1"/>
            <a:r>
              <a:rPr lang="en-US" dirty="0" smtClean="0">
                <a:ea typeface="ＭＳ Ｐゴシック" pitchFamily="-111" charset="-128"/>
              </a:rPr>
              <a:t>Many links with similar names (XXX-</a:t>
            </a:r>
            <a:r>
              <a:rPr lang="en-US" dirty="0" err="1" smtClean="0">
                <a:ea typeface="ＭＳ Ｐゴシック" pitchFamily="-111" charset="-128"/>
              </a:rPr>
              <a:t>abc</a:t>
            </a:r>
            <a:r>
              <a:rPr lang="en-US" dirty="0" smtClean="0">
                <a:ea typeface="ＭＳ Ｐゴシック" pitchFamily="-111" charset="-128"/>
              </a:rPr>
              <a:t>, XXX-d, XXX-</a:t>
            </a:r>
            <a:r>
              <a:rPr lang="en-US" dirty="0" err="1" smtClean="0">
                <a:ea typeface="ＭＳ Ｐゴシック" pitchFamily="-111" charset="-128"/>
              </a:rPr>
              <a:t>efgh</a:t>
            </a:r>
            <a:r>
              <a:rPr lang="en-US" dirty="0" smtClean="0">
                <a:ea typeface="ＭＳ Ｐゴシック" pitchFamily="-111" charset="-128"/>
              </a:rPr>
              <a:t>, etc.)</a:t>
            </a:r>
          </a:p>
          <a:p>
            <a:pPr lvl="3" eaLnBrk="1" hangingPunct="1"/>
            <a:r>
              <a:rPr lang="en-US" dirty="0" smtClean="0">
                <a:ea typeface="ＭＳ Ｐゴシック" pitchFamily="-111" charset="-128"/>
              </a:rPr>
              <a:t>Requires more time to compress/</a:t>
            </a:r>
            <a:r>
              <a:rPr lang="en-US" dirty="0" err="1" smtClean="0">
                <a:ea typeface="ＭＳ Ｐゴシック" pitchFamily="-111" charset="-128"/>
              </a:rPr>
              <a:t>uncompress</a:t>
            </a:r>
            <a:r>
              <a:rPr lang="en-US" dirty="0" smtClean="0">
                <a:ea typeface="ＭＳ Ｐゴシック" pitchFamily="-111" charset="-128"/>
              </a:rPr>
              <a:t> data</a:t>
            </a:r>
          </a:p>
          <a:p>
            <a:pPr lvl="1" eaLnBrk="1" hangingPunct="1"/>
            <a:endParaRPr lang="en-US" dirty="0" smtClean="0">
              <a:ea typeface="ＭＳ Ｐゴシック" pitchFamily="-111" charset="-128"/>
            </a:endParaRPr>
          </a:p>
          <a:p>
            <a:pPr lvl="2" eaLnBrk="1" hangingPunct="1"/>
            <a:endParaRPr lang="en-US" dirty="0">
              <a:ea typeface="ＭＳ Ｐゴシック" pitchFamily="-111" charset="-128"/>
            </a:endParaRPr>
          </a:p>
          <a:p>
            <a:pPr lvl="2" eaLnBrk="1" hangingPunct="1"/>
            <a:endParaRPr lang="en-US" dirty="0" smtClean="0">
              <a:ea typeface="ＭＳ Ｐゴシック" pitchFamily="-111" charset="-128"/>
            </a:endParaRPr>
          </a:p>
          <a:p>
            <a:pPr eaLnBrk="1" hangingPunct="1"/>
            <a:endParaRPr lang="en-US" dirty="0" smtClean="0">
              <a:ea typeface="ＭＳ Ｐゴシック" pitchFamily="-111" charset="-128"/>
            </a:endParaRPr>
          </a:p>
          <a:p>
            <a:pPr marL="914400" lvl="2" indent="0" eaLnBrk="1" hangingPunct="1">
              <a:buNone/>
            </a:pPr>
            <a:endParaRPr lang="en-US" dirty="0" smtClean="0">
              <a:ea typeface="ＭＳ Ｐゴシック" pitchFamily="-111" charset="-128"/>
            </a:endParaRPr>
          </a:p>
          <a:p>
            <a:pPr eaLnBrk="1" hangingPunct="1"/>
            <a:endParaRPr lang="en-US" dirty="0" smtClean="0">
              <a:ea typeface="ＭＳ Ｐゴシック" pitchFamily="-111" charset="-128"/>
            </a:endParaRPr>
          </a:p>
        </p:txBody>
      </p:sp>
    </p:spTree>
    <p:extLst>
      <p:ext uri="{BB962C8B-B14F-4D97-AF65-F5344CB8AC3E}">
        <p14:creationId xmlns:p14="http://schemas.microsoft.com/office/powerpoint/2010/main" val="112995307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r>
              <a:rPr lang="en-US" smtClean="0"/>
              <a:t>May 30-31, 2012</a:t>
            </a:r>
          </a:p>
        </p:txBody>
      </p:sp>
      <p:sp>
        <p:nvSpPr>
          <p:cNvPr id="6147" name="Footer Placeholder 4"/>
          <p:cNvSpPr>
            <a:spLocks noGrp="1"/>
          </p:cNvSpPr>
          <p:nvPr>
            <p:ph type="ftr" sz="quarter" idx="11"/>
          </p:nvPr>
        </p:nvSpPr>
        <p:spPr>
          <a:noFill/>
        </p:spPr>
        <p:txBody>
          <a:bodyPr/>
          <a:lstStyle/>
          <a:p>
            <a:r>
              <a:rPr lang="en-US" smtClean="0"/>
              <a:t>HDF5 Workshop at PSI</a:t>
            </a:r>
          </a:p>
        </p:txBody>
      </p:sp>
      <p:sp>
        <p:nvSpPr>
          <p:cNvPr id="6148" name="Slide Number Placeholder 5"/>
          <p:cNvSpPr>
            <a:spLocks noGrp="1"/>
          </p:cNvSpPr>
          <p:nvPr>
            <p:ph type="sldNum" sz="quarter" idx="12"/>
          </p:nvPr>
        </p:nvSpPr>
        <p:spPr>
          <a:noFill/>
        </p:spPr>
        <p:txBody>
          <a:bodyPr/>
          <a:lstStyle/>
          <a:p>
            <a:fld id="{3B32EEAB-774D-4C2C-A5B8-FF48B99B08CD}" type="slidenum">
              <a:rPr lang="en-US" smtClean="0"/>
              <a:pPr/>
              <a:t>14</a:t>
            </a:fld>
            <a:endParaRPr lang="en-US" smtClean="0"/>
          </a:p>
        </p:txBody>
      </p:sp>
      <p:sp>
        <p:nvSpPr>
          <p:cNvPr id="6149" name="Rectangle 2"/>
          <p:cNvSpPr>
            <a:spLocks noGrp="1" noChangeArrowheads="1"/>
          </p:cNvSpPr>
          <p:nvPr>
            <p:ph type="title"/>
          </p:nvPr>
        </p:nvSpPr>
        <p:spPr/>
        <p:txBody>
          <a:bodyPr/>
          <a:lstStyle/>
          <a:p>
            <a:pPr eaLnBrk="1" hangingPunct="1"/>
            <a:r>
              <a:rPr lang="en-US" sz="3200" dirty="0" smtClean="0">
                <a:ea typeface="ＭＳ Ｐゴシック" pitchFamily="-111" charset="-128"/>
              </a:rPr>
              <a:t>Groups Properties</a:t>
            </a:r>
          </a:p>
        </p:txBody>
      </p:sp>
      <p:sp>
        <p:nvSpPr>
          <p:cNvPr id="6150" name="Rectangle 3"/>
          <p:cNvSpPr>
            <a:spLocks noGrp="1" noChangeArrowheads="1"/>
          </p:cNvSpPr>
          <p:nvPr>
            <p:ph type="body" idx="1"/>
          </p:nvPr>
        </p:nvSpPr>
        <p:spPr>
          <a:xfrm>
            <a:off x="381000" y="914400"/>
            <a:ext cx="8458200" cy="5486400"/>
          </a:xfrm>
        </p:spPr>
        <p:txBody>
          <a:bodyPr/>
          <a:lstStyle/>
          <a:p>
            <a:pPr eaLnBrk="1" hangingPunct="1"/>
            <a:r>
              <a:rPr lang="en-US" dirty="0" smtClean="0">
                <a:ea typeface="ＭＳ Ｐゴシック" pitchFamily="-111" charset="-128"/>
              </a:rPr>
              <a:t>Creation properties</a:t>
            </a:r>
          </a:p>
          <a:p>
            <a:pPr lvl="1" eaLnBrk="1" hangingPunct="1"/>
            <a:r>
              <a:rPr lang="en-US" dirty="0" smtClean="0">
                <a:ea typeface="ＭＳ Ｐゴシック" pitchFamily="-111" charset="-128"/>
              </a:rPr>
              <a:t>Links may have creation order tracked and indexed</a:t>
            </a:r>
          </a:p>
          <a:p>
            <a:pPr lvl="2" eaLnBrk="1" hangingPunct="1"/>
            <a:r>
              <a:rPr lang="en-US" dirty="0" smtClean="0">
                <a:ea typeface="ＭＳ Ｐゴシック" pitchFamily="-111" charset="-128"/>
              </a:rPr>
              <a:t>Indexing by name (default) </a:t>
            </a:r>
          </a:p>
          <a:p>
            <a:pPr lvl="3" eaLnBrk="1" hangingPunct="1"/>
            <a:r>
              <a:rPr lang="en-US" dirty="0">
                <a:ea typeface="ＭＳ Ｐゴシック" pitchFamily="-111" charset="-128"/>
              </a:rPr>
              <a:t>A, B, a, dangling, </a:t>
            </a:r>
            <a:r>
              <a:rPr lang="en-US" dirty="0" smtClean="0">
                <a:ea typeface="ＭＳ Ｐゴシック" pitchFamily="-111" charset="-128"/>
              </a:rPr>
              <a:t>soft</a:t>
            </a:r>
          </a:p>
          <a:p>
            <a:pPr lvl="2" eaLnBrk="1" hangingPunct="1"/>
            <a:r>
              <a:rPr lang="en-US" dirty="0" smtClean="0">
                <a:ea typeface="ＭＳ Ｐゴシック" pitchFamily="-111" charset="-128"/>
              </a:rPr>
              <a:t>Indexing by creation order (has to be enabled)</a:t>
            </a:r>
          </a:p>
          <a:p>
            <a:pPr lvl="3" eaLnBrk="1" hangingPunct="1"/>
            <a:r>
              <a:rPr lang="en-US" dirty="0">
                <a:ea typeface="ＭＳ Ｐゴシック" pitchFamily="-111" charset="-128"/>
              </a:rPr>
              <a:t>A, B, a, soft, </a:t>
            </a:r>
            <a:r>
              <a:rPr lang="en-US" dirty="0" smtClean="0">
                <a:ea typeface="ＭＳ Ｐゴシック" pitchFamily="-111" charset="-128"/>
              </a:rPr>
              <a:t>dangling</a:t>
            </a:r>
          </a:p>
          <a:p>
            <a:pPr marL="0" indent="0" eaLnBrk="1" hangingPunct="1">
              <a:buNone/>
            </a:pPr>
            <a:endParaRPr lang="en-US" dirty="0">
              <a:ea typeface="ＭＳ Ｐゴシック" pitchFamily="-111" charset="-128"/>
            </a:endParaRPr>
          </a:p>
          <a:p>
            <a:pPr lvl="3" eaLnBrk="1" hangingPunct="1"/>
            <a:endParaRPr lang="en-US" dirty="0" smtClean="0">
              <a:ea typeface="ＭＳ Ｐゴシック" pitchFamily="-111" charset="-128"/>
            </a:endParaRPr>
          </a:p>
          <a:p>
            <a:pPr eaLnBrk="1" hangingPunct="1"/>
            <a:r>
              <a:rPr lang="en-US" dirty="0">
                <a:ea typeface="ＭＳ Ｐゴシック" pitchFamily="-111" charset="-128"/>
                <a:hlinkClick r:id="rId3"/>
              </a:rPr>
              <a:t>http://www.hdfgroup.org/ftp/HDF5/examples/examples-by-api/api18-</a:t>
            </a:r>
            <a:r>
              <a:rPr lang="en-US" dirty="0" smtClean="0">
                <a:ea typeface="ＭＳ Ｐゴシック" pitchFamily="-111" charset="-128"/>
                <a:hlinkClick r:id="rId3"/>
              </a:rPr>
              <a:t>c.html</a:t>
            </a:r>
            <a:r>
              <a:rPr lang="en-US" dirty="0" smtClean="0">
                <a:ea typeface="ＭＳ Ｐゴシック" pitchFamily="-111" charset="-128"/>
              </a:rPr>
              <a:t> </a:t>
            </a:r>
          </a:p>
          <a:p>
            <a:pPr eaLnBrk="1" hangingPunct="1"/>
            <a:endParaRPr lang="en-US" dirty="0">
              <a:ea typeface="ＭＳ Ｐゴシック" pitchFamily="-111" charset="-128"/>
            </a:endParaRPr>
          </a:p>
          <a:p>
            <a:pPr lvl="2" eaLnBrk="1" hangingPunct="1"/>
            <a:endParaRPr lang="en-US" dirty="0" smtClean="0">
              <a:ea typeface="ＭＳ Ｐゴシック" pitchFamily="-111" charset="-128"/>
            </a:endParaRPr>
          </a:p>
          <a:p>
            <a:pPr eaLnBrk="1" hangingPunct="1"/>
            <a:endParaRPr lang="en-US" dirty="0" smtClean="0">
              <a:ea typeface="ＭＳ Ｐゴシック" pitchFamily="-111" charset="-128"/>
            </a:endParaRPr>
          </a:p>
          <a:p>
            <a:pPr marL="914400" lvl="2" indent="0" eaLnBrk="1" hangingPunct="1">
              <a:buNone/>
            </a:pPr>
            <a:endParaRPr lang="en-US" dirty="0" smtClean="0">
              <a:ea typeface="ＭＳ Ｐゴシック" pitchFamily="-111" charset="-128"/>
            </a:endParaRPr>
          </a:p>
          <a:p>
            <a:pPr eaLnBrk="1" hangingPunct="1"/>
            <a:endParaRPr lang="en-US" dirty="0" smtClean="0">
              <a:ea typeface="ＭＳ Ｐゴシック" pitchFamily="-111" charset="-128"/>
            </a:endParaRPr>
          </a:p>
        </p:txBody>
      </p:sp>
    </p:spTree>
    <p:extLst>
      <p:ext uri="{BB962C8B-B14F-4D97-AF65-F5344CB8AC3E}">
        <p14:creationId xmlns:p14="http://schemas.microsoft.com/office/powerpoint/2010/main" val="382495703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r>
              <a:rPr lang="en-US" smtClean="0"/>
              <a:t>May 30-31, 2012</a:t>
            </a:r>
          </a:p>
        </p:txBody>
      </p:sp>
      <p:sp>
        <p:nvSpPr>
          <p:cNvPr id="6147" name="Footer Placeholder 4"/>
          <p:cNvSpPr>
            <a:spLocks noGrp="1"/>
          </p:cNvSpPr>
          <p:nvPr>
            <p:ph type="ftr" sz="quarter" idx="11"/>
          </p:nvPr>
        </p:nvSpPr>
        <p:spPr>
          <a:noFill/>
        </p:spPr>
        <p:txBody>
          <a:bodyPr/>
          <a:lstStyle/>
          <a:p>
            <a:r>
              <a:rPr lang="en-US" smtClean="0"/>
              <a:t>HDF5 Workshop at PSI</a:t>
            </a:r>
          </a:p>
        </p:txBody>
      </p:sp>
      <p:sp>
        <p:nvSpPr>
          <p:cNvPr id="6148" name="Slide Number Placeholder 5"/>
          <p:cNvSpPr>
            <a:spLocks noGrp="1"/>
          </p:cNvSpPr>
          <p:nvPr>
            <p:ph type="sldNum" sz="quarter" idx="12"/>
          </p:nvPr>
        </p:nvSpPr>
        <p:spPr>
          <a:noFill/>
        </p:spPr>
        <p:txBody>
          <a:bodyPr/>
          <a:lstStyle/>
          <a:p>
            <a:fld id="{3B32EEAB-774D-4C2C-A5B8-FF48B99B08CD}" type="slidenum">
              <a:rPr lang="en-US" smtClean="0"/>
              <a:pPr/>
              <a:t>15</a:t>
            </a:fld>
            <a:endParaRPr lang="en-US" smtClean="0"/>
          </a:p>
        </p:txBody>
      </p:sp>
      <p:sp>
        <p:nvSpPr>
          <p:cNvPr id="6149" name="Rectangle 2"/>
          <p:cNvSpPr>
            <a:spLocks noGrp="1" noChangeArrowheads="1"/>
          </p:cNvSpPr>
          <p:nvPr>
            <p:ph type="title"/>
          </p:nvPr>
        </p:nvSpPr>
        <p:spPr/>
        <p:txBody>
          <a:bodyPr/>
          <a:lstStyle/>
          <a:p>
            <a:pPr eaLnBrk="1" hangingPunct="1"/>
            <a:r>
              <a:rPr lang="en-US" sz="3200" dirty="0" smtClean="0">
                <a:ea typeface="ＭＳ Ｐゴシック" pitchFamily="-111" charset="-128"/>
              </a:rPr>
              <a:t>Discovering HDF5 file’s structure</a:t>
            </a:r>
          </a:p>
        </p:txBody>
      </p:sp>
      <p:sp>
        <p:nvSpPr>
          <p:cNvPr id="6150" name="Rectangle 3"/>
          <p:cNvSpPr>
            <a:spLocks noGrp="1" noChangeArrowheads="1"/>
          </p:cNvSpPr>
          <p:nvPr>
            <p:ph type="body" idx="1"/>
          </p:nvPr>
        </p:nvSpPr>
        <p:spPr>
          <a:xfrm>
            <a:off x="381000" y="914400"/>
            <a:ext cx="8458200" cy="5486400"/>
          </a:xfrm>
        </p:spPr>
        <p:txBody>
          <a:bodyPr/>
          <a:lstStyle/>
          <a:p>
            <a:pPr eaLnBrk="1" hangingPunct="1"/>
            <a:r>
              <a:rPr lang="en-US" dirty="0" smtClean="0">
                <a:ea typeface="ＭＳ Ｐゴシック" pitchFamily="-111" charset="-128"/>
              </a:rPr>
              <a:t>HDF5 provides C and Fortran 2003 APIs for recursive and non-recursive iterations over the groups and attributes</a:t>
            </a:r>
          </a:p>
          <a:p>
            <a:pPr lvl="1" eaLnBrk="1" hangingPunct="1"/>
            <a:r>
              <a:rPr lang="en-US" dirty="0" smtClean="0">
                <a:ea typeface="ＭＳ Ｐゴシック" pitchFamily="-111" charset="-128"/>
              </a:rPr>
              <a:t>H5Ovisit and H5Literate (H5Giterate)</a:t>
            </a:r>
          </a:p>
          <a:p>
            <a:pPr lvl="1" eaLnBrk="1" hangingPunct="1"/>
            <a:r>
              <a:rPr lang="en-US" dirty="0" smtClean="0">
                <a:ea typeface="ＭＳ Ｐゴシック" pitchFamily="-111" charset="-128"/>
              </a:rPr>
              <a:t>H5Aiterate</a:t>
            </a:r>
          </a:p>
          <a:p>
            <a:pPr eaLnBrk="1" hangingPunct="1"/>
            <a:r>
              <a:rPr lang="en-US" dirty="0" smtClean="0">
                <a:ea typeface="ＭＳ Ｐゴシック" pitchFamily="-111" charset="-128"/>
              </a:rPr>
              <a:t>Life is much easier with H5Py (h5_visita.py)</a:t>
            </a:r>
          </a:p>
          <a:p>
            <a:pPr marL="0" indent="0" eaLnBrk="1" hangingPunct="1">
              <a:buNone/>
            </a:pPr>
            <a:r>
              <a:rPr lang="en-US" sz="1800" b="1" dirty="0">
                <a:latin typeface="Consolas"/>
                <a:ea typeface="ＭＳ Ｐゴシック" pitchFamily="-111" charset="-128"/>
                <a:cs typeface="Consolas"/>
              </a:rPr>
              <a:t>import h5py</a:t>
            </a:r>
          </a:p>
          <a:p>
            <a:pPr marL="0" indent="0" eaLnBrk="1" hangingPunct="1">
              <a:buNone/>
            </a:pPr>
            <a:r>
              <a:rPr lang="en-US" sz="1800" b="1" dirty="0" err="1">
                <a:latin typeface="Consolas"/>
                <a:ea typeface="ＭＳ Ｐゴシック" pitchFamily="-111" charset="-128"/>
                <a:cs typeface="Consolas"/>
              </a:rPr>
              <a:t>def</a:t>
            </a:r>
            <a:r>
              <a:rPr lang="en-US" sz="1800" b="1" dirty="0">
                <a:latin typeface="Consolas"/>
                <a:ea typeface="ＭＳ Ｐゴシック" pitchFamily="-111" charset="-128"/>
                <a:cs typeface="Consolas"/>
              </a:rPr>
              <a:t> </a:t>
            </a:r>
            <a:r>
              <a:rPr lang="en-US" sz="1800" b="1" dirty="0" err="1">
                <a:latin typeface="Consolas"/>
                <a:ea typeface="ＭＳ Ｐゴシック" pitchFamily="-111" charset="-128"/>
                <a:cs typeface="Consolas"/>
              </a:rPr>
              <a:t>print_info</a:t>
            </a:r>
            <a:r>
              <a:rPr lang="en-US" sz="1800" b="1" dirty="0">
                <a:latin typeface="Consolas"/>
                <a:ea typeface="ＭＳ Ｐゴシック" pitchFamily="-111" charset="-128"/>
                <a:cs typeface="Consolas"/>
              </a:rPr>
              <a:t>(name, </a:t>
            </a:r>
            <a:r>
              <a:rPr lang="en-US" sz="1800" b="1" dirty="0" err="1">
                <a:latin typeface="Consolas"/>
                <a:ea typeface="ＭＳ Ｐゴシック" pitchFamily="-111" charset="-128"/>
                <a:cs typeface="Consolas"/>
              </a:rPr>
              <a:t>obj</a:t>
            </a:r>
            <a:r>
              <a:rPr lang="en-US" sz="1800" b="1" dirty="0">
                <a:latin typeface="Consolas"/>
                <a:ea typeface="ＭＳ Ｐゴシック" pitchFamily="-111" charset="-128"/>
                <a:cs typeface="Consolas"/>
              </a:rPr>
              <a:t>):</a:t>
            </a:r>
          </a:p>
          <a:p>
            <a:pPr marL="0" indent="0" eaLnBrk="1" hangingPunct="1">
              <a:buNone/>
            </a:pPr>
            <a:r>
              <a:rPr lang="en-US" sz="1800" b="1" dirty="0">
                <a:latin typeface="Consolas"/>
                <a:ea typeface="ＭＳ Ｐゴシック" pitchFamily="-111" charset="-128"/>
                <a:cs typeface="Consolas"/>
              </a:rPr>
              <a:t>    print name </a:t>
            </a:r>
          </a:p>
          <a:p>
            <a:pPr marL="0" indent="0" eaLnBrk="1" hangingPunct="1">
              <a:buNone/>
            </a:pPr>
            <a:r>
              <a:rPr lang="en-US" sz="1800" b="1" dirty="0">
                <a:latin typeface="Consolas"/>
                <a:ea typeface="ＭＳ Ｐゴシック" pitchFamily="-111" charset="-128"/>
                <a:cs typeface="Consolas"/>
              </a:rPr>
              <a:t>    for name, value in </a:t>
            </a:r>
            <a:r>
              <a:rPr lang="en-US" sz="1800" b="1" dirty="0" err="1">
                <a:latin typeface="Consolas"/>
                <a:ea typeface="ＭＳ Ｐゴシック" pitchFamily="-111" charset="-128"/>
                <a:cs typeface="Consolas"/>
              </a:rPr>
              <a:t>obj.attrs.iteritems</a:t>
            </a:r>
            <a:r>
              <a:rPr lang="en-US" sz="1800" b="1" dirty="0">
                <a:latin typeface="Consolas"/>
                <a:ea typeface="ＭＳ Ｐゴシック" pitchFamily="-111" charset="-128"/>
                <a:cs typeface="Consolas"/>
              </a:rPr>
              <a:t>():</a:t>
            </a:r>
          </a:p>
          <a:p>
            <a:pPr marL="0" indent="0" eaLnBrk="1" hangingPunct="1">
              <a:buNone/>
            </a:pPr>
            <a:r>
              <a:rPr lang="en-US" sz="1800" b="1" dirty="0">
                <a:latin typeface="Consolas"/>
                <a:ea typeface="ＭＳ Ｐゴシック" pitchFamily="-111" charset="-128"/>
                <a:cs typeface="Consolas"/>
              </a:rPr>
              <a:t>	print name+":", </a:t>
            </a:r>
            <a:r>
              <a:rPr lang="en-US" sz="1800" b="1" dirty="0" smtClean="0">
                <a:latin typeface="Consolas"/>
                <a:ea typeface="ＭＳ Ｐゴシック" pitchFamily="-111" charset="-128"/>
                <a:cs typeface="Consolas"/>
              </a:rPr>
              <a:t>value</a:t>
            </a:r>
            <a:r>
              <a:rPr lang="en-US" sz="1800" b="1" dirty="0">
                <a:latin typeface="Consolas"/>
                <a:ea typeface="ＭＳ Ｐゴシック" pitchFamily="-111" charset="-128"/>
                <a:cs typeface="Consolas"/>
              </a:rPr>
              <a:t>	</a:t>
            </a:r>
          </a:p>
          <a:p>
            <a:pPr marL="0" indent="0" eaLnBrk="1" hangingPunct="1">
              <a:buNone/>
            </a:pPr>
            <a:r>
              <a:rPr lang="en-US" sz="1800" b="1" dirty="0">
                <a:latin typeface="Consolas"/>
                <a:ea typeface="ＭＳ Ｐゴシック" pitchFamily="-111" charset="-128"/>
                <a:cs typeface="Consolas"/>
              </a:rPr>
              <a:t>f = h5py.File('GATMO-SATMS-npp.h5', 'r+')</a:t>
            </a:r>
          </a:p>
          <a:p>
            <a:pPr marL="0" indent="0" eaLnBrk="1" hangingPunct="1">
              <a:buNone/>
            </a:pPr>
            <a:r>
              <a:rPr lang="en-US" sz="1800" b="1" dirty="0" err="1">
                <a:latin typeface="Consolas"/>
                <a:ea typeface="ＭＳ Ｐゴシック" pitchFamily="-111" charset="-128"/>
                <a:cs typeface="Consolas"/>
              </a:rPr>
              <a:t>f.visititems</a:t>
            </a:r>
            <a:r>
              <a:rPr lang="en-US" sz="1800" b="1" dirty="0">
                <a:latin typeface="Consolas"/>
                <a:ea typeface="ＭＳ Ｐゴシック" pitchFamily="-111" charset="-128"/>
                <a:cs typeface="Consolas"/>
              </a:rPr>
              <a:t>(</a:t>
            </a:r>
            <a:r>
              <a:rPr lang="en-US" sz="1800" b="1" dirty="0" err="1">
                <a:latin typeface="Consolas"/>
                <a:ea typeface="ＭＳ Ｐゴシック" pitchFamily="-111" charset="-128"/>
                <a:cs typeface="Consolas"/>
              </a:rPr>
              <a:t>print_info</a:t>
            </a:r>
            <a:r>
              <a:rPr lang="en-US" sz="1800" b="1" dirty="0">
                <a:latin typeface="Consolas"/>
                <a:ea typeface="ＭＳ Ｐゴシック" pitchFamily="-111" charset="-128"/>
                <a:cs typeface="Consolas"/>
              </a:rPr>
              <a:t>)</a:t>
            </a:r>
          </a:p>
          <a:p>
            <a:pPr marL="0" indent="0" eaLnBrk="1" hangingPunct="1">
              <a:buNone/>
            </a:pPr>
            <a:r>
              <a:rPr lang="en-US" sz="1800" b="1" dirty="0" err="1">
                <a:latin typeface="Consolas"/>
                <a:ea typeface="ＭＳ Ｐゴシック" pitchFamily="-111" charset="-128"/>
                <a:cs typeface="Consolas"/>
              </a:rPr>
              <a:t>f.close</a:t>
            </a:r>
            <a:r>
              <a:rPr lang="en-US" sz="1800" b="1" dirty="0">
                <a:latin typeface="Consolas"/>
                <a:ea typeface="ＭＳ Ｐゴシック" pitchFamily="-111" charset="-128"/>
                <a:cs typeface="Consolas"/>
              </a:rPr>
              <a:t>(</a:t>
            </a:r>
            <a:r>
              <a:rPr lang="en-US" sz="1800" dirty="0">
                <a:latin typeface="Consolas"/>
                <a:ea typeface="ＭＳ Ｐゴシック" pitchFamily="-111" charset="-128"/>
                <a:cs typeface="Consolas"/>
              </a:rPr>
              <a:t>)</a:t>
            </a:r>
          </a:p>
          <a:p>
            <a:pPr eaLnBrk="1" hangingPunct="1"/>
            <a:endParaRPr lang="en-US" dirty="0" smtClean="0">
              <a:ea typeface="ＭＳ Ｐゴシック" pitchFamily="-111" charset="-128"/>
            </a:endParaRPr>
          </a:p>
          <a:p>
            <a:pPr lvl="1" eaLnBrk="1" hangingPunct="1"/>
            <a:endParaRPr lang="en-US" dirty="0" smtClean="0">
              <a:ea typeface="ＭＳ Ｐゴシック" pitchFamily="-111" charset="-128"/>
            </a:endParaRPr>
          </a:p>
          <a:p>
            <a:pPr lvl="2" eaLnBrk="1" hangingPunct="1"/>
            <a:endParaRPr lang="en-US" dirty="0" smtClean="0">
              <a:ea typeface="ＭＳ Ｐゴシック" pitchFamily="-111" charset="-128"/>
            </a:endParaRPr>
          </a:p>
          <a:p>
            <a:pPr lvl="2" eaLnBrk="1" hangingPunct="1"/>
            <a:endParaRPr lang="en-US" dirty="0">
              <a:ea typeface="ＭＳ Ｐゴシック" pitchFamily="-111" charset="-128"/>
            </a:endParaRPr>
          </a:p>
          <a:p>
            <a:pPr lvl="2" eaLnBrk="1" hangingPunct="1"/>
            <a:endParaRPr lang="en-US" dirty="0" smtClean="0">
              <a:ea typeface="ＭＳ Ｐゴシック" pitchFamily="-111" charset="-128"/>
            </a:endParaRPr>
          </a:p>
          <a:p>
            <a:pPr eaLnBrk="1" hangingPunct="1"/>
            <a:endParaRPr lang="en-US" dirty="0" smtClean="0">
              <a:ea typeface="ＭＳ Ｐゴシック" pitchFamily="-111" charset="-128"/>
            </a:endParaRPr>
          </a:p>
          <a:p>
            <a:pPr marL="914400" lvl="2" indent="0" eaLnBrk="1" hangingPunct="1">
              <a:buNone/>
            </a:pPr>
            <a:endParaRPr lang="en-US" dirty="0" smtClean="0">
              <a:ea typeface="ＭＳ Ｐゴシック" pitchFamily="-111" charset="-128"/>
            </a:endParaRPr>
          </a:p>
          <a:p>
            <a:pPr eaLnBrk="1" hangingPunct="1"/>
            <a:endParaRPr lang="en-US" dirty="0" smtClean="0">
              <a:ea typeface="ＭＳ Ｐゴシック" pitchFamily="-111" charset="-128"/>
            </a:endParaRPr>
          </a:p>
        </p:txBody>
      </p:sp>
    </p:spTree>
    <p:extLst>
      <p:ext uri="{BB962C8B-B14F-4D97-AF65-F5344CB8AC3E}">
        <p14:creationId xmlns:p14="http://schemas.microsoft.com/office/powerpoint/2010/main" val="93468105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r>
              <a:rPr lang="en-US" smtClean="0"/>
              <a:t>May 30-31, 2012</a:t>
            </a:r>
          </a:p>
        </p:txBody>
      </p:sp>
      <p:sp>
        <p:nvSpPr>
          <p:cNvPr id="6147" name="Footer Placeholder 4"/>
          <p:cNvSpPr>
            <a:spLocks noGrp="1"/>
          </p:cNvSpPr>
          <p:nvPr>
            <p:ph type="ftr" sz="quarter" idx="11"/>
          </p:nvPr>
        </p:nvSpPr>
        <p:spPr>
          <a:noFill/>
        </p:spPr>
        <p:txBody>
          <a:bodyPr/>
          <a:lstStyle/>
          <a:p>
            <a:r>
              <a:rPr lang="en-US" smtClean="0"/>
              <a:t>HDF5 Workshop at PSI</a:t>
            </a:r>
          </a:p>
        </p:txBody>
      </p:sp>
      <p:sp>
        <p:nvSpPr>
          <p:cNvPr id="6148" name="Slide Number Placeholder 5"/>
          <p:cNvSpPr>
            <a:spLocks noGrp="1"/>
          </p:cNvSpPr>
          <p:nvPr>
            <p:ph type="sldNum" sz="quarter" idx="12"/>
          </p:nvPr>
        </p:nvSpPr>
        <p:spPr>
          <a:noFill/>
        </p:spPr>
        <p:txBody>
          <a:bodyPr/>
          <a:lstStyle/>
          <a:p>
            <a:fld id="{3B32EEAB-774D-4C2C-A5B8-FF48B99B08CD}" type="slidenum">
              <a:rPr lang="en-US" smtClean="0"/>
              <a:pPr/>
              <a:t>16</a:t>
            </a:fld>
            <a:endParaRPr lang="en-US" smtClean="0"/>
          </a:p>
        </p:txBody>
      </p:sp>
      <p:sp>
        <p:nvSpPr>
          <p:cNvPr id="6149" name="Rectangle 2"/>
          <p:cNvSpPr>
            <a:spLocks noGrp="1" noChangeArrowheads="1"/>
          </p:cNvSpPr>
          <p:nvPr>
            <p:ph type="title"/>
          </p:nvPr>
        </p:nvSpPr>
        <p:spPr/>
        <p:txBody>
          <a:bodyPr/>
          <a:lstStyle/>
          <a:p>
            <a:pPr eaLnBrk="1" hangingPunct="1"/>
            <a:r>
              <a:rPr lang="en-US" sz="3200" dirty="0" smtClean="0">
                <a:ea typeface="ＭＳ Ｐゴシック" pitchFamily="-111" charset="-128"/>
              </a:rPr>
              <a:t>Checking a path in HDF5</a:t>
            </a:r>
          </a:p>
        </p:txBody>
      </p:sp>
      <p:sp>
        <p:nvSpPr>
          <p:cNvPr id="6150" name="Rectangle 3"/>
          <p:cNvSpPr>
            <a:spLocks noGrp="1" noChangeArrowheads="1"/>
          </p:cNvSpPr>
          <p:nvPr>
            <p:ph type="body" idx="1"/>
          </p:nvPr>
        </p:nvSpPr>
        <p:spPr>
          <a:xfrm>
            <a:off x="381000" y="914400"/>
            <a:ext cx="8458200" cy="5486400"/>
          </a:xfrm>
        </p:spPr>
        <p:txBody>
          <a:bodyPr/>
          <a:lstStyle/>
          <a:p>
            <a:pPr eaLnBrk="1" hangingPunct="1"/>
            <a:r>
              <a:rPr lang="en-US" dirty="0" smtClean="0">
                <a:ea typeface="ＭＳ Ｐゴシック" pitchFamily="-111" charset="-128"/>
              </a:rPr>
              <a:t>HDF5 1.8.8 provides HL C and Fortran 2003 APIs for checking if paths exists</a:t>
            </a:r>
          </a:p>
          <a:p>
            <a:pPr lvl="1" eaLnBrk="1" hangingPunct="1"/>
            <a:r>
              <a:rPr lang="en-US" dirty="0" smtClean="0">
                <a:ea typeface="ＭＳ Ｐゴシック" pitchFamily="-111" charset="-128"/>
              </a:rPr>
              <a:t>H5LTvalid_path (h5ltvalid_path_f)</a:t>
            </a:r>
          </a:p>
          <a:p>
            <a:pPr lvl="1" eaLnBrk="1" hangingPunct="1"/>
            <a:r>
              <a:rPr lang="en-US" dirty="0" smtClean="0">
                <a:ea typeface="ＭＳ Ｐゴシック" pitchFamily="-111" charset="-128"/>
              </a:rPr>
              <a:t>Example: Is there an object with a path /A/B/C/d ?</a:t>
            </a:r>
          </a:p>
          <a:p>
            <a:pPr lvl="1" eaLnBrk="1" hangingPunct="1"/>
            <a:r>
              <a:rPr lang="en-US" dirty="0" smtClean="0">
                <a:ea typeface="ＭＳ Ｐゴシック" pitchFamily="-111" charset="-128"/>
              </a:rPr>
              <a:t>TRUE if there is a path, FALSE otherwise</a:t>
            </a:r>
          </a:p>
          <a:p>
            <a:pPr lvl="1" eaLnBrk="1" hangingPunct="1"/>
            <a:endParaRPr lang="en-US" dirty="0" smtClean="0">
              <a:ea typeface="ＭＳ Ｐゴシック" pitchFamily="-111" charset="-128"/>
            </a:endParaRPr>
          </a:p>
          <a:p>
            <a:pPr lvl="1" eaLnBrk="1" hangingPunct="1"/>
            <a:endParaRPr lang="en-US" dirty="0" smtClean="0">
              <a:ea typeface="ＭＳ Ｐゴシック" pitchFamily="-111" charset="-128"/>
            </a:endParaRPr>
          </a:p>
          <a:p>
            <a:pPr lvl="2" eaLnBrk="1" hangingPunct="1"/>
            <a:endParaRPr lang="en-US" dirty="0" smtClean="0">
              <a:ea typeface="ＭＳ Ｐゴシック" pitchFamily="-111" charset="-128"/>
            </a:endParaRPr>
          </a:p>
          <a:p>
            <a:pPr lvl="2" eaLnBrk="1" hangingPunct="1"/>
            <a:endParaRPr lang="en-US" dirty="0">
              <a:ea typeface="ＭＳ Ｐゴシック" pitchFamily="-111" charset="-128"/>
            </a:endParaRPr>
          </a:p>
          <a:p>
            <a:pPr lvl="2" eaLnBrk="1" hangingPunct="1"/>
            <a:endParaRPr lang="en-US" dirty="0" smtClean="0">
              <a:ea typeface="ＭＳ Ｐゴシック" pitchFamily="-111" charset="-128"/>
            </a:endParaRPr>
          </a:p>
          <a:p>
            <a:pPr eaLnBrk="1" hangingPunct="1"/>
            <a:endParaRPr lang="en-US" dirty="0" smtClean="0">
              <a:ea typeface="ＭＳ Ｐゴシック" pitchFamily="-111" charset="-128"/>
            </a:endParaRPr>
          </a:p>
          <a:p>
            <a:pPr marL="914400" lvl="2" indent="0" eaLnBrk="1" hangingPunct="1">
              <a:buNone/>
            </a:pPr>
            <a:endParaRPr lang="en-US" dirty="0" smtClean="0">
              <a:ea typeface="ＭＳ Ｐゴシック" pitchFamily="-111" charset="-128"/>
            </a:endParaRPr>
          </a:p>
          <a:p>
            <a:pPr eaLnBrk="1" hangingPunct="1"/>
            <a:endParaRPr lang="en-US" dirty="0" smtClean="0">
              <a:ea typeface="ＭＳ Ｐゴシック" pitchFamily="-111" charset="-128"/>
            </a:endParaRPr>
          </a:p>
        </p:txBody>
      </p:sp>
    </p:spTree>
    <p:extLst>
      <p:ext uri="{BB962C8B-B14F-4D97-AF65-F5344CB8AC3E}">
        <p14:creationId xmlns:p14="http://schemas.microsoft.com/office/powerpoint/2010/main" val="212485765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a:t>
            </a:r>
            <a:endParaRPr lang="en-US" dirty="0"/>
          </a:p>
        </p:txBody>
      </p:sp>
      <p:sp>
        <p:nvSpPr>
          <p:cNvPr id="3" name="Text Placeholder 2"/>
          <p:cNvSpPr>
            <a:spLocks noGrp="1"/>
          </p:cNvSpPr>
          <p:nvPr>
            <p:ph type="body" sz="half" idx="1"/>
          </p:nvPr>
        </p:nvSpPr>
        <p:spPr/>
        <p:txBody>
          <a:bodyPr/>
          <a:lstStyle/>
          <a:p>
            <a:r>
              <a:rPr lang="en-US" sz="3200" dirty="0" smtClean="0"/>
              <a:t>Use latest file format (</a:t>
            </a:r>
            <a:r>
              <a:rPr lang="en-US" sz="3200" dirty="0"/>
              <a:t>see </a:t>
            </a:r>
            <a:r>
              <a:rPr lang="en-US" sz="3200" dirty="0">
                <a:latin typeface="Consolas"/>
                <a:cs typeface="Consolas"/>
              </a:rPr>
              <a:t>H5Pset_libver_bound</a:t>
            </a:r>
            <a:r>
              <a:rPr lang="en-US" sz="3200" dirty="0"/>
              <a:t> </a:t>
            </a:r>
            <a:r>
              <a:rPr lang="en-US" sz="3200" dirty="0" smtClean="0"/>
              <a:t>function in RM) </a:t>
            </a:r>
          </a:p>
          <a:p>
            <a:pPr lvl="1"/>
            <a:r>
              <a:rPr lang="en-US" sz="3000" dirty="0"/>
              <a:t>S</a:t>
            </a:r>
            <a:r>
              <a:rPr lang="en-US" sz="3000" dirty="0" smtClean="0"/>
              <a:t>ave space when creating a lot of groups in a file</a:t>
            </a:r>
          </a:p>
          <a:p>
            <a:pPr lvl="1"/>
            <a:r>
              <a:rPr lang="en-US" sz="3000" dirty="0" smtClean="0"/>
              <a:t>Save time when accessing many objects (&gt;1000)</a:t>
            </a:r>
          </a:p>
          <a:p>
            <a:r>
              <a:rPr lang="en-US" dirty="0" smtClean="0"/>
              <a:t>Caution: Tools built with the HDF5 versions prior to 1.8.0 will not work on the files created with this property</a:t>
            </a:r>
          </a:p>
          <a:p>
            <a:pPr lvl="1"/>
            <a:endParaRPr lang="en-US" dirty="0" smtClean="0"/>
          </a:p>
          <a:p>
            <a:pPr marL="914400" lvl="2" indent="0">
              <a:buNone/>
            </a:pPr>
            <a:endParaRPr lang="en-US" sz="2800" dirty="0"/>
          </a:p>
        </p:txBody>
      </p:sp>
      <p:sp>
        <p:nvSpPr>
          <p:cNvPr id="4" name="Date Placeholder 3"/>
          <p:cNvSpPr>
            <a:spLocks noGrp="1"/>
          </p:cNvSpPr>
          <p:nvPr>
            <p:ph type="dt" sz="half" idx="10"/>
          </p:nvPr>
        </p:nvSpPr>
        <p:spPr/>
        <p:txBody>
          <a:bodyPr/>
          <a:lstStyle/>
          <a:p>
            <a:pPr>
              <a:defRPr/>
            </a:pPr>
            <a:r>
              <a:rPr lang="en-US" smtClean="0"/>
              <a:t>May 30-31, 2012</a:t>
            </a:r>
            <a:endParaRPr lang="en-US" dirty="0"/>
          </a:p>
        </p:txBody>
      </p:sp>
      <p:sp>
        <p:nvSpPr>
          <p:cNvPr id="5" name="Slide Number Placeholder 4"/>
          <p:cNvSpPr>
            <a:spLocks noGrp="1"/>
          </p:cNvSpPr>
          <p:nvPr>
            <p:ph type="sldNum" sz="quarter" idx="12"/>
          </p:nvPr>
        </p:nvSpPr>
        <p:spPr/>
        <p:txBody>
          <a:bodyPr/>
          <a:lstStyle/>
          <a:p>
            <a:fld id="{F50A4E36-00C6-1145-B427-1A185CE8670F}" type="slidenum">
              <a:rPr lang="en-US" smtClean="0"/>
              <a:pPr/>
              <a:t>17</a:t>
            </a:fld>
            <a:endParaRPr lang="en-US"/>
          </a:p>
        </p:txBody>
      </p:sp>
      <p:sp>
        <p:nvSpPr>
          <p:cNvPr id="6" name="Footer Placeholder 5"/>
          <p:cNvSpPr>
            <a:spLocks noGrp="1"/>
          </p:cNvSpPr>
          <p:nvPr>
            <p:ph type="ftr" sz="quarter" idx="11"/>
          </p:nvPr>
        </p:nvSpPr>
        <p:spPr/>
        <p:txBody>
          <a:bodyPr/>
          <a:lstStyle/>
          <a:p>
            <a:pPr>
              <a:defRPr/>
            </a:pPr>
            <a:r>
              <a:rPr lang="en-US" smtClean="0"/>
              <a:t>HDF5 Workshop at PSI</a:t>
            </a:r>
            <a:endParaRPr lang="en-US"/>
          </a:p>
        </p:txBody>
      </p:sp>
    </p:spTree>
    <p:extLst>
      <p:ext uri="{BB962C8B-B14F-4D97-AF65-F5344CB8AC3E}">
        <p14:creationId xmlns:p14="http://schemas.microsoft.com/office/powerpoint/2010/main" val="28883780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Arial" charset="0"/>
              </a:defRPr>
            </a:lvl1pPr>
            <a:lvl2pPr marL="37931725" indent="-37474525" eaLnBrk="0" hangingPunct="0">
              <a:defRPr sz="2400">
                <a:solidFill>
                  <a:schemeClr val="tx1"/>
                </a:solidFill>
                <a:latin typeface="Times New Roman" charset="0"/>
                <a:ea typeface="Arial" charset="0"/>
                <a:cs typeface="Arial" charset="0"/>
              </a:defRPr>
            </a:lvl2pPr>
            <a:lvl3pPr eaLnBrk="0" hangingPunct="0">
              <a:defRPr sz="2400">
                <a:solidFill>
                  <a:schemeClr val="tx1"/>
                </a:solidFill>
                <a:latin typeface="Times New Roman" charset="0"/>
                <a:ea typeface="Arial" charset="0"/>
                <a:cs typeface="Arial" charset="0"/>
              </a:defRPr>
            </a:lvl3pPr>
            <a:lvl4pPr eaLnBrk="0" hangingPunct="0">
              <a:defRPr sz="2400">
                <a:solidFill>
                  <a:schemeClr val="tx1"/>
                </a:solidFill>
                <a:latin typeface="Times New Roman" charset="0"/>
                <a:ea typeface="Arial" charset="0"/>
                <a:cs typeface="Arial" charset="0"/>
              </a:defRPr>
            </a:lvl4pPr>
            <a:lvl5pPr eaLnBrk="0" hangingPunct="0">
              <a:defRPr sz="2400">
                <a:solidFill>
                  <a:schemeClr val="tx1"/>
                </a:solidFill>
                <a:latin typeface="Times New Roman" charset="0"/>
                <a:ea typeface="Arial" charset="0"/>
                <a:cs typeface="Arial" charset="0"/>
              </a:defRPr>
            </a:lvl5pPr>
            <a:lvl6pPr marL="457200" eaLnBrk="0" fontAlgn="base" hangingPunct="0">
              <a:spcBef>
                <a:spcPct val="0"/>
              </a:spcBef>
              <a:spcAft>
                <a:spcPct val="0"/>
              </a:spcAft>
              <a:defRPr sz="2400">
                <a:solidFill>
                  <a:schemeClr val="tx1"/>
                </a:solidFill>
                <a:latin typeface="Times New Roman" charset="0"/>
                <a:ea typeface="Arial" charset="0"/>
                <a:cs typeface="Arial" charset="0"/>
              </a:defRPr>
            </a:lvl6pPr>
            <a:lvl7pPr marL="914400" eaLnBrk="0" fontAlgn="base" hangingPunct="0">
              <a:spcBef>
                <a:spcPct val="0"/>
              </a:spcBef>
              <a:spcAft>
                <a:spcPct val="0"/>
              </a:spcAft>
              <a:defRPr sz="2400">
                <a:solidFill>
                  <a:schemeClr val="tx1"/>
                </a:solidFill>
                <a:latin typeface="Times New Roman" charset="0"/>
                <a:ea typeface="Arial" charset="0"/>
                <a:cs typeface="Arial" charset="0"/>
              </a:defRPr>
            </a:lvl7pPr>
            <a:lvl8pPr marL="1371600" eaLnBrk="0" fontAlgn="base" hangingPunct="0">
              <a:spcBef>
                <a:spcPct val="0"/>
              </a:spcBef>
              <a:spcAft>
                <a:spcPct val="0"/>
              </a:spcAft>
              <a:defRPr sz="2400">
                <a:solidFill>
                  <a:schemeClr val="tx1"/>
                </a:solidFill>
                <a:latin typeface="Times New Roman" charset="0"/>
                <a:ea typeface="Arial" charset="0"/>
                <a:cs typeface="Arial" charset="0"/>
              </a:defRPr>
            </a:lvl8pPr>
            <a:lvl9pPr marL="18288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r>
              <a:rPr lang="en-US" sz="1200" smtClean="0">
                <a:solidFill>
                  <a:schemeClr val="bg1"/>
                </a:solidFill>
                <a:latin typeface="Arial" charset="0"/>
              </a:rPr>
              <a:t>May 30-31, 2012</a:t>
            </a:r>
            <a:endParaRPr lang="en-US" sz="1200">
              <a:solidFill>
                <a:schemeClr val="bg1"/>
              </a:solidFill>
              <a:latin typeface="Arial" charset="0"/>
            </a:endParaRPr>
          </a:p>
        </p:txBody>
      </p:sp>
      <p:sp>
        <p:nvSpPr>
          <p:cNvPr id="481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Arial" charset="0"/>
              </a:defRPr>
            </a:lvl1pPr>
            <a:lvl2pPr marL="37931725" indent="-37474525" eaLnBrk="0" hangingPunct="0">
              <a:defRPr sz="2400">
                <a:solidFill>
                  <a:schemeClr val="tx1"/>
                </a:solidFill>
                <a:latin typeface="Times New Roman" charset="0"/>
                <a:ea typeface="Arial" charset="0"/>
                <a:cs typeface="Arial" charset="0"/>
              </a:defRPr>
            </a:lvl2pPr>
            <a:lvl3pPr eaLnBrk="0" hangingPunct="0">
              <a:defRPr sz="2400">
                <a:solidFill>
                  <a:schemeClr val="tx1"/>
                </a:solidFill>
                <a:latin typeface="Times New Roman" charset="0"/>
                <a:ea typeface="Arial" charset="0"/>
                <a:cs typeface="Arial" charset="0"/>
              </a:defRPr>
            </a:lvl3pPr>
            <a:lvl4pPr eaLnBrk="0" hangingPunct="0">
              <a:defRPr sz="2400">
                <a:solidFill>
                  <a:schemeClr val="tx1"/>
                </a:solidFill>
                <a:latin typeface="Times New Roman" charset="0"/>
                <a:ea typeface="Arial" charset="0"/>
                <a:cs typeface="Arial" charset="0"/>
              </a:defRPr>
            </a:lvl4pPr>
            <a:lvl5pPr eaLnBrk="0" hangingPunct="0">
              <a:defRPr sz="2400">
                <a:solidFill>
                  <a:schemeClr val="tx1"/>
                </a:solidFill>
                <a:latin typeface="Times New Roman" charset="0"/>
                <a:ea typeface="Arial" charset="0"/>
                <a:cs typeface="Arial" charset="0"/>
              </a:defRPr>
            </a:lvl5pPr>
            <a:lvl6pPr marL="457200" eaLnBrk="0" fontAlgn="base" hangingPunct="0">
              <a:spcBef>
                <a:spcPct val="0"/>
              </a:spcBef>
              <a:spcAft>
                <a:spcPct val="0"/>
              </a:spcAft>
              <a:defRPr sz="2400">
                <a:solidFill>
                  <a:schemeClr val="tx1"/>
                </a:solidFill>
                <a:latin typeface="Times New Roman" charset="0"/>
                <a:ea typeface="Arial" charset="0"/>
                <a:cs typeface="Arial" charset="0"/>
              </a:defRPr>
            </a:lvl6pPr>
            <a:lvl7pPr marL="914400" eaLnBrk="0" fontAlgn="base" hangingPunct="0">
              <a:spcBef>
                <a:spcPct val="0"/>
              </a:spcBef>
              <a:spcAft>
                <a:spcPct val="0"/>
              </a:spcAft>
              <a:defRPr sz="2400">
                <a:solidFill>
                  <a:schemeClr val="tx1"/>
                </a:solidFill>
                <a:latin typeface="Times New Roman" charset="0"/>
                <a:ea typeface="Arial" charset="0"/>
                <a:cs typeface="Arial" charset="0"/>
              </a:defRPr>
            </a:lvl7pPr>
            <a:lvl8pPr marL="1371600" eaLnBrk="0" fontAlgn="base" hangingPunct="0">
              <a:spcBef>
                <a:spcPct val="0"/>
              </a:spcBef>
              <a:spcAft>
                <a:spcPct val="0"/>
              </a:spcAft>
              <a:defRPr sz="2400">
                <a:solidFill>
                  <a:schemeClr val="tx1"/>
                </a:solidFill>
                <a:latin typeface="Times New Roman" charset="0"/>
                <a:ea typeface="Arial" charset="0"/>
                <a:cs typeface="Arial" charset="0"/>
              </a:defRPr>
            </a:lvl8pPr>
            <a:lvl9pPr marL="18288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r>
              <a:rPr lang="en-US" sz="1200" smtClean="0">
                <a:solidFill>
                  <a:schemeClr val="bg1"/>
                </a:solidFill>
                <a:latin typeface="Arial" charset="0"/>
              </a:rPr>
              <a:t>HDF5 Workshop at PSI</a:t>
            </a:r>
            <a:endParaRPr lang="en-US" sz="1200">
              <a:solidFill>
                <a:schemeClr val="bg1"/>
              </a:solidFill>
              <a:latin typeface="Arial" charset="0"/>
            </a:endParaRPr>
          </a:p>
        </p:txBody>
      </p:sp>
      <p:sp>
        <p:nvSpPr>
          <p:cNvPr id="481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Arial" charset="0"/>
              </a:defRPr>
            </a:lvl1pPr>
            <a:lvl2pPr marL="37931725" indent="-37474525" eaLnBrk="0" hangingPunct="0">
              <a:defRPr sz="2400">
                <a:solidFill>
                  <a:schemeClr val="tx1"/>
                </a:solidFill>
                <a:latin typeface="Times New Roman" charset="0"/>
                <a:ea typeface="Arial" charset="0"/>
                <a:cs typeface="Arial" charset="0"/>
              </a:defRPr>
            </a:lvl2pPr>
            <a:lvl3pPr eaLnBrk="0" hangingPunct="0">
              <a:defRPr sz="2400">
                <a:solidFill>
                  <a:schemeClr val="tx1"/>
                </a:solidFill>
                <a:latin typeface="Times New Roman" charset="0"/>
                <a:ea typeface="Arial" charset="0"/>
                <a:cs typeface="Arial" charset="0"/>
              </a:defRPr>
            </a:lvl3pPr>
            <a:lvl4pPr eaLnBrk="0" hangingPunct="0">
              <a:defRPr sz="2400">
                <a:solidFill>
                  <a:schemeClr val="tx1"/>
                </a:solidFill>
                <a:latin typeface="Times New Roman" charset="0"/>
                <a:ea typeface="Arial" charset="0"/>
                <a:cs typeface="Arial" charset="0"/>
              </a:defRPr>
            </a:lvl4pPr>
            <a:lvl5pPr eaLnBrk="0" hangingPunct="0">
              <a:defRPr sz="2400">
                <a:solidFill>
                  <a:schemeClr val="tx1"/>
                </a:solidFill>
                <a:latin typeface="Times New Roman" charset="0"/>
                <a:ea typeface="Arial" charset="0"/>
                <a:cs typeface="Arial" charset="0"/>
              </a:defRPr>
            </a:lvl5pPr>
            <a:lvl6pPr marL="457200" eaLnBrk="0" fontAlgn="base" hangingPunct="0">
              <a:spcBef>
                <a:spcPct val="0"/>
              </a:spcBef>
              <a:spcAft>
                <a:spcPct val="0"/>
              </a:spcAft>
              <a:defRPr sz="2400">
                <a:solidFill>
                  <a:schemeClr val="tx1"/>
                </a:solidFill>
                <a:latin typeface="Times New Roman" charset="0"/>
                <a:ea typeface="Arial" charset="0"/>
                <a:cs typeface="Arial" charset="0"/>
              </a:defRPr>
            </a:lvl6pPr>
            <a:lvl7pPr marL="914400" eaLnBrk="0" fontAlgn="base" hangingPunct="0">
              <a:spcBef>
                <a:spcPct val="0"/>
              </a:spcBef>
              <a:spcAft>
                <a:spcPct val="0"/>
              </a:spcAft>
              <a:defRPr sz="2400">
                <a:solidFill>
                  <a:schemeClr val="tx1"/>
                </a:solidFill>
                <a:latin typeface="Times New Roman" charset="0"/>
                <a:ea typeface="Arial" charset="0"/>
                <a:cs typeface="Arial" charset="0"/>
              </a:defRPr>
            </a:lvl7pPr>
            <a:lvl8pPr marL="1371600" eaLnBrk="0" fontAlgn="base" hangingPunct="0">
              <a:spcBef>
                <a:spcPct val="0"/>
              </a:spcBef>
              <a:spcAft>
                <a:spcPct val="0"/>
              </a:spcAft>
              <a:defRPr sz="2400">
                <a:solidFill>
                  <a:schemeClr val="tx1"/>
                </a:solidFill>
                <a:latin typeface="Times New Roman" charset="0"/>
                <a:ea typeface="Arial" charset="0"/>
                <a:cs typeface="Arial" charset="0"/>
              </a:defRPr>
            </a:lvl8pPr>
            <a:lvl9pPr marL="18288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fld id="{13D6E304-1EBE-9B49-827D-53AE99217CAA}" type="slidenum">
              <a:rPr lang="en-US" sz="1200">
                <a:solidFill>
                  <a:schemeClr val="bg1"/>
                </a:solidFill>
                <a:latin typeface="Arial" charset="0"/>
              </a:rPr>
              <a:pPr eaLnBrk="1" hangingPunct="1"/>
              <a:t>18</a:t>
            </a:fld>
            <a:endParaRPr lang="en-US" sz="1200">
              <a:solidFill>
                <a:schemeClr val="bg1"/>
              </a:solidFill>
              <a:latin typeface="Arial" charset="0"/>
            </a:endParaRPr>
          </a:p>
        </p:txBody>
      </p:sp>
      <p:sp>
        <p:nvSpPr>
          <p:cNvPr id="48133"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Informal Benchmark</a:t>
            </a:r>
          </a:p>
        </p:txBody>
      </p:sp>
      <p:sp>
        <p:nvSpPr>
          <p:cNvPr id="48134" name="Rectangle 3"/>
          <p:cNvSpPr>
            <a:spLocks noGrp="1" noChangeArrowheads="1"/>
          </p:cNvSpPr>
          <p:nvPr>
            <p:ph type="body" idx="1"/>
          </p:nvPr>
        </p:nvSpPr>
        <p:spPr/>
        <p:txBody>
          <a:bodyPr/>
          <a:lstStyle/>
          <a:p>
            <a:r>
              <a:rPr lang="en-US">
                <a:latin typeface="Arial" charset="0"/>
                <a:ea typeface="ＭＳ Ｐゴシック" charset="0"/>
                <a:cs typeface="ＭＳ Ｐゴシック" charset="0"/>
              </a:rPr>
              <a:t>Create a file and a group in a file</a:t>
            </a:r>
          </a:p>
          <a:p>
            <a:r>
              <a:rPr lang="en-US">
                <a:latin typeface="Arial" charset="0"/>
                <a:ea typeface="ＭＳ Ｐゴシック" charset="0"/>
                <a:cs typeface="ＭＳ Ｐゴシック" charset="0"/>
              </a:rPr>
              <a:t>Create up to 10^6 groups with one dataset in each group</a:t>
            </a:r>
          </a:p>
          <a:p>
            <a:r>
              <a:rPr lang="en-US">
                <a:latin typeface="Arial" charset="0"/>
                <a:ea typeface="ＭＳ Ｐゴシック" charset="0"/>
                <a:cs typeface="ＭＳ Ｐゴシック" charset="0"/>
              </a:rPr>
              <a:t>Compare files sizes and performance of HDF5 1.8.1 using the latest group format with the performance of HDF5 1.8.1 (default, old format) and 1.6.7</a:t>
            </a:r>
          </a:p>
          <a:p>
            <a:r>
              <a:rPr lang="en-US">
                <a:latin typeface="Arial" charset="0"/>
                <a:ea typeface="ＭＳ Ｐゴシック" charset="0"/>
                <a:cs typeface="ＭＳ Ｐゴシック" charset="0"/>
              </a:rPr>
              <a:t>Note: Default 1.8.1 and 1.6.7 became very slow after 700000 groups </a:t>
            </a:r>
          </a:p>
        </p:txBody>
      </p:sp>
    </p:spTree>
    <p:extLst>
      <p:ext uri="{BB962C8B-B14F-4D97-AF65-F5344CB8AC3E}">
        <p14:creationId xmlns:p14="http://schemas.microsoft.com/office/powerpoint/2010/main" val="17259121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z="3200">
                <a:latin typeface="Arial" charset="0"/>
                <a:ea typeface="ＭＳ Ｐゴシック" charset="0"/>
                <a:cs typeface="ＭＳ Ｐゴシック" charset="0"/>
              </a:rPr>
              <a:t>Time to Open and Read a Dataset</a:t>
            </a:r>
          </a:p>
        </p:txBody>
      </p:sp>
      <p:sp>
        <p:nvSpPr>
          <p:cNvPr id="5017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Arial" charset="0"/>
              </a:defRPr>
            </a:lvl1pPr>
            <a:lvl2pPr marL="37931725" indent="-37474525" eaLnBrk="0" hangingPunct="0">
              <a:defRPr sz="2400">
                <a:solidFill>
                  <a:schemeClr val="tx1"/>
                </a:solidFill>
                <a:latin typeface="Times New Roman" charset="0"/>
                <a:ea typeface="Arial" charset="0"/>
                <a:cs typeface="Arial" charset="0"/>
              </a:defRPr>
            </a:lvl2pPr>
            <a:lvl3pPr eaLnBrk="0" hangingPunct="0">
              <a:defRPr sz="2400">
                <a:solidFill>
                  <a:schemeClr val="tx1"/>
                </a:solidFill>
                <a:latin typeface="Times New Roman" charset="0"/>
                <a:ea typeface="Arial" charset="0"/>
                <a:cs typeface="Arial" charset="0"/>
              </a:defRPr>
            </a:lvl3pPr>
            <a:lvl4pPr eaLnBrk="0" hangingPunct="0">
              <a:defRPr sz="2400">
                <a:solidFill>
                  <a:schemeClr val="tx1"/>
                </a:solidFill>
                <a:latin typeface="Times New Roman" charset="0"/>
                <a:ea typeface="Arial" charset="0"/>
                <a:cs typeface="Arial" charset="0"/>
              </a:defRPr>
            </a:lvl4pPr>
            <a:lvl5pPr eaLnBrk="0" hangingPunct="0">
              <a:defRPr sz="2400">
                <a:solidFill>
                  <a:schemeClr val="tx1"/>
                </a:solidFill>
                <a:latin typeface="Times New Roman" charset="0"/>
                <a:ea typeface="Arial" charset="0"/>
                <a:cs typeface="Arial" charset="0"/>
              </a:defRPr>
            </a:lvl5pPr>
            <a:lvl6pPr marL="457200" eaLnBrk="0" fontAlgn="base" hangingPunct="0">
              <a:spcBef>
                <a:spcPct val="0"/>
              </a:spcBef>
              <a:spcAft>
                <a:spcPct val="0"/>
              </a:spcAft>
              <a:defRPr sz="2400">
                <a:solidFill>
                  <a:schemeClr val="tx1"/>
                </a:solidFill>
                <a:latin typeface="Times New Roman" charset="0"/>
                <a:ea typeface="Arial" charset="0"/>
                <a:cs typeface="Arial" charset="0"/>
              </a:defRPr>
            </a:lvl6pPr>
            <a:lvl7pPr marL="914400" eaLnBrk="0" fontAlgn="base" hangingPunct="0">
              <a:spcBef>
                <a:spcPct val="0"/>
              </a:spcBef>
              <a:spcAft>
                <a:spcPct val="0"/>
              </a:spcAft>
              <a:defRPr sz="2400">
                <a:solidFill>
                  <a:schemeClr val="tx1"/>
                </a:solidFill>
                <a:latin typeface="Times New Roman" charset="0"/>
                <a:ea typeface="Arial" charset="0"/>
                <a:cs typeface="Arial" charset="0"/>
              </a:defRPr>
            </a:lvl7pPr>
            <a:lvl8pPr marL="1371600" eaLnBrk="0" fontAlgn="base" hangingPunct="0">
              <a:spcBef>
                <a:spcPct val="0"/>
              </a:spcBef>
              <a:spcAft>
                <a:spcPct val="0"/>
              </a:spcAft>
              <a:defRPr sz="2400">
                <a:solidFill>
                  <a:schemeClr val="tx1"/>
                </a:solidFill>
                <a:latin typeface="Times New Roman" charset="0"/>
                <a:ea typeface="Arial" charset="0"/>
                <a:cs typeface="Arial" charset="0"/>
              </a:defRPr>
            </a:lvl8pPr>
            <a:lvl9pPr marL="18288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r>
              <a:rPr lang="en-US" sz="1200" smtClean="0">
                <a:solidFill>
                  <a:schemeClr val="bg1"/>
                </a:solidFill>
                <a:latin typeface="Arial" charset="0"/>
              </a:rPr>
              <a:t>May 30-31, 2012</a:t>
            </a:r>
            <a:endParaRPr lang="en-US" sz="1200">
              <a:solidFill>
                <a:schemeClr val="bg1"/>
              </a:solidFill>
              <a:latin typeface="Arial" charset="0"/>
            </a:endParaRPr>
          </a:p>
        </p:txBody>
      </p:sp>
      <p:sp>
        <p:nvSpPr>
          <p:cNvPr id="501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Arial" charset="0"/>
              </a:defRPr>
            </a:lvl1pPr>
            <a:lvl2pPr marL="37931725" indent="-37474525" eaLnBrk="0" hangingPunct="0">
              <a:defRPr sz="2400">
                <a:solidFill>
                  <a:schemeClr val="tx1"/>
                </a:solidFill>
                <a:latin typeface="Times New Roman" charset="0"/>
                <a:ea typeface="Arial" charset="0"/>
                <a:cs typeface="Arial" charset="0"/>
              </a:defRPr>
            </a:lvl2pPr>
            <a:lvl3pPr eaLnBrk="0" hangingPunct="0">
              <a:defRPr sz="2400">
                <a:solidFill>
                  <a:schemeClr val="tx1"/>
                </a:solidFill>
                <a:latin typeface="Times New Roman" charset="0"/>
                <a:ea typeface="Arial" charset="0"/>
                <a:cs typeface="Arial" charset="0"/>
              </a:defRPr>
            </a:lvl3pPr>
            <a:lvl4pPr eaLnBrk="0" hangingPunct="0">
              <a:defRPr sz="2400">
                <a:solidFill>
                  <a:schemeClr val="tx1"/>
                </a:solidFill>
                <a:latin typeface="Times New Roman" charset="0"/>
                <a:ea typeface="Arial" charset="0"/>
                <a:cs typeface="Arial" charset="0"/>
              </a:defRPr>
            </a:lvl4pPr>
            <a:lvl5pPr eaLnBrk="0" hangingPunct="0">
              <a:defRPr sz="2400">
                <a:solidFill>
                  <a:schemeClr val="tx1"/>
                </a:solidFill>
                <a:latin typeface="Times New Roman" charset="0"/>
                <a:ea typeface="Arial" charset="0"/>
                <a:cs typeface="Arial" charset="0"/>
              </a:defRPr>
            </a:lvl5pPr>
            <a:lvl6pPr marL="457200" eaLnBrk="0" fontAlgn="base" hangingPunct="0">
              <a:spcBef>
                <a:spcPct val="0"/>
              </a:spcBef>
              <a:spcAft>
                <a:spcPct val="0"/>
              </a:spcAft>
              <a:defRPr sz="2400">
                <a:solidFill>
                  <a:schemeClr val="tx1"/>
                </a:solidFill>
                <a:latin typeface="Times New Roman" charset="0"/>
                <a:ea typeface="Arial" charset="0"/>
                <a:cs typeface="Arial" charset="0"/>
              </a:defRPr>
            </a:lvl6pPr>
            <a:lvl7pPr marL="914400" eaLnBrk="0" fontAlgn="base" hangingPunct="0">
              <a:spcBef>
                <a:spcPct val="0"/>
              </a:spcBef>
              <a:spcAft>
                <a:spcPct val="0"/>
              </a:spcAft>
              <a:defRPr sz="2400">
                <a:solidFill>
                  <a:schemeClr val="tx1"/>
                </a:solidFill>
                <a:latin typeface="Times New Roman" charset="0"/>
                <a:ea typeface="Arial" charset="0"/>
                <a:cs typeface="Arial" charset="0"/>
              </a:defRPr>
            </a:lvl7pPr>
            <a:lvl8pPr marL="1371600" eaLnBrk="0" fontAlgn="base" hangingPunct="0">
              <a:spcBef>
                <a:spcPct val="0"/>
              </a:spcBef>
              <a:spcAft>
                <a:spcPct val="0"/>
              </a:spcAft>
              <a:defRPr sz="2400">
                <a:solidFill>
                  <a:schemeClr val="tx1"/>
                </a:solidFill>
                <a:latin typeface="Times New Roman" charset="0"/>
                <a:ea typeface="Arial" charset="0"/>
                <a:cs typeface="Arial" charset="0"/>
              </a:defRPr>
            </a:lvl8pPr>
            <a:lvl9pPr marL="18288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r>
              <a:rPr lang="en-US" sz="1200" smtClean="0">
                <a:solidFill>
                  <a:schemeClr val="bg1"/>
                </a:solidFill>
                <a:latin typeface="Arial" charset="0"/>
              </a:rPr>
              <a:t>HDF5 Workshop at PSI</a:t>
            </a:r>
            <a:endParaRPr lang="en-US" sz="1200">
              <a:solidFill>
                <a:schemeClr val="bg1"/>
              </a:solidFill>
              <a:latin typeface="Arial" charset="0"/>
            </a:endParaRPr>
          </a:p>
        </p:txBody>
      </p:sp>
      <p:sp>
        <p:nvSpPr>
          <p:cNvPr id="501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Arial" charset="0"/>
              </a:defRPr>
            </a:lvl1pPr>
            <a:lvl2pPr marL="37931725" indent="-37474525" eaLnBrk="0" hangingPunct="0">
              <a:defRPr sz="2400">
                <a:solidFill>
                  <a:schemeClr val="tx1"/>
                </a:solidFill>
                <a:latin typeface="Times New Roman" charset="0"/>
                <a:ea typeface="Arial" charset="0"/>
                <a:cs typeface="Arial" charset="0"/>
              </a:defRPr>
            </a:lvl2pPr>
            <a:lvl3pPr eaLnBrk="0" hangingPunct="0">
              <a:defRPr sz="2400">
                <a:solidFill>
                  <a:schemeClr val="tx1"/>
                </a:solidFill>
                <a:latin typeface="Times New Roman" charset="0"/>
                <a:ea typeface="Arial" charset="0"/>
                <a:cs typeface="Arial" charset="0"/>
              </a:defRPr>
            </a:lvl3pPr>
            <a:lvl4pPr eaLnBrk="0" hangingPunct="0">
              <a:defRPr sz="2400">
                <a:solidFill>
                  <a:schemeClr val="tx1"/>
                </a:solidFill>
                <a:latin typeface="Times New Roman" charset="0"/>
                <a:ea typeface="Arial" charset="0"/>
                <a:cs typeface="Arial" charset="0"/>
              </a:defRPr>
            </a:lvl4pPr>
            <a:lvl5pPr eaLnBrk="0" hangingPunct="0">
              <a:defRPr sz="2400">
                <a:solidFill>
                  <a:schemeClr val="tx1"/>
                </a:solidFill>
                <a:latin typeface="Times New Roman" charset="0"/>
                <a:ea typeface="Arial" charset="0"/>
                <a:cs typeface="Arial" charset="0"/>
              </a:defRPr>
            </a:lvl5pPr>
            <a:lvl6pPr marL="457200" eaLnBrk="0" fontAlgn="base" hangingPunct="0">
              <a:spcBef>
                <a:spcPct val="0"/>
              </a:spcBef>
              <a:spcAft>
                <a:spcPct val="0"/>
              </a:spcAft>
              <a:defRPr sz="2400">
                <a:solidFill>
                  <a:schemeClr val="tx1"/>
                </a:solidFill>
                <a:latin typeface="Times New Roman" charset="0"/>
                <a:ea typeface="Arial" charset="0"/>
                <a:cs typeface="Arial" charset="0"/>
              </a:defRPr>
            </a:lvl6pPr>
            <a:lvl7pPr marL="914400" eaLnBrk="0" fontAlgn="base" hangingPunct="0">
              <a:spcBef>
                <a:spcPct val="0"/>
              </a:spcBef>
              <a:spcAft>
                <a:spcPct val="0"/>
              </a:spcAft>
              <a:defRPr sz="2400">
                <a:solidFill>
                  <a:schemeClr val="tx1"/>
                </a:solidFill>
                <a:latin typeface="Times New Roman" charset="0"/>
                <a:ea typeface="Arial" charset="0"/>
                <a:cs typeface="Arial" charset="0"/>
              </a:defRPr>
            </a:lvl7pPr>
            <a:lvl8pPr marL="1371600" eaLnBrk="0" fontAlgn="base" hangingPunct="0">
              <a:spcBef>
                <a:spcPct val="0"/>
              </a:spcBef>
              <a:spcAft>
                <a:spcPct val="0"/>
              </a:spcAft>
              <a:defRPr sz="2400">
                <a:solidFill>
                  <a:schemeClr val="tx1"/>
                </a:solidFill>
                <a:latin typeface="Times New Roman" charset="0"/>
                <a:ea typeface="Arial" charset="0"/>
                <a:cs typeface="Arial" charset="0"/>
              </a:defRPr>
            </a:lvl8pPr>
            <a:lvl9pPr marL="18288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fld id="{11584A86-E11E-184F-998D-7D846E7029C7}" type="slidenum">
              <a:rPr lang="en-US" sz="1200">
                <a:solidFill>
                  <a:schemeClr val="bg1"/>
                </a:solidFill>
                <a:latin typeface="Arial" charset="0"/>
              </a:rPr>
              <a:pPr eaLnBrk="1" hangingPunct="1"/>
              <a:t>19</a:t>
            </a:fld>
            <a:endParaRPr lang="en-US" sz="1200">
              <a:solidFill>
                <a:schemeClr val="bg1"/>
              </a:solidFill>
              <a:latin typeface="Arial" charset="0"/>
            </a:endParaRPr>
          </a:p>
        </p:txBody>
      </p:sp>
      <p:graphicFrame>
        <p:nvGraphicFramePr>
          <p:cNvPr id="7" name="Chart 6"/>
          <p:cNvGraphicFramePr/>
          <p:nvPr/>
        </p:nvGraphicFramePr>
        <p:xfrm>
          <a:off x="533400" y="990600"/>
          <a:ext cx="8229600" cy="533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490964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r>
              <a:rPr lang="en-US" smtClean="0"/>
              <a:t>May 30-31, 2012</a:t>
            </a:r>
          </a:p>
        </p:txBody>
      </p:sp>
      <p:sp>
        <p:nvSpPr>
          <p:cNvPr id="6147" name="Footer Placeholder 4"/>
          <p:cNvSpPr>
            <a:spLocks noGrp="1"/>
          </p:cNvSpPr>
          <p:nvPr>
            <p:ph type="ftr" sz="quarter" idx="11"/>
          </p:nvPr>
        </p:nvSpPr>
        <p:spPr>
          <a:noFill/>
        </p:spPr>
        <p:txBody>
          <a:bodyPr/>
          <a:lstStyle/>
          <a:p>
            <a:r>
              <a:rPr lang="en-US" smtClean="0"/>
              <a:t>HDF5 Workshop at PSI</a:t>
            </a:r>
          </a:p>
        </p:txBody>
      </p:sp>
      <p:sp>
        <p:nvSpPr>
          <p:cNvPr id="6148" name="Slide Number Placeholder 5"/>
          <p:cNvSpPr>
            <a:spLocks noGrp="1"/>
          </p:cNvSpPr>
          <p:nvPr>
            <p:ph type="sldNum" sz="quarter" idx="12"/>
          </p:nvPr>
        </p:nvSpPr>
        <p:spPr>
          <a:noFill/>
        </p:spPr>
        <p:txBody>
          <a:bodyPr/>
          <a:lstStyle/>
          <a:p>
            <a:fld id="{3B32EEAB-774D-4C2C-A5B8-FF48B99B08CD}" type="slidenum">
              <a:rPr lang="en-US" smtClean="0"/>
              <a:pPr/>
              <a:t>2</a:t>
            </a:fld>
            <a:endParaRPr lang="en-US" smtClean="0"/>
          </a:p>
        </p:txBody>
      </p:sp>
      <p:sp>
        <p:nvSpPr>
          <p:cNvPr id="6149" name="Rectangle 2"/>
          <p:cNvSpPr>
            <a:spLocks noGrp="1" noChangeArrowheads="1"/>
          </p:cNvSpPr>
          <p:nvPr>
            <p:ph type="title"/>
          </p:nvPr>
        </p:nvSpPr>
        <p:spPr/>
        <p:txBody>
          <a:bodyPr/>
          <a:lstStyle/>
          <a:p>
            <a:pPr eaLnBrk="1" hangingPunct="1"/>
            <a:r>
              <a:rPr lang="en-US" sz="3200" smtClean="0">
                <a:ea typeface="ＭＳ Ｐゴシック" pitchFamily="-111" charset="-128"/>
              </a:rPr>
              <a:t>Outline</a:t>
            </a:r>
          </a:p>
        </p:txBody>
      </p:sp>
      <p:sp>
        <p:nvSpPr>
          <p:cNvPr id="6150" name="Rectangle 3"/>
          <p:cNvSpPr>
            <a:spLocks noGrp="1" noChangeArrowheads="1"/>
          </p:cNvSpPr>
          <p:nvPr>
            <p:ph type="body" idx="1"/>
          </p:nvPr>
        </p:nvSpPr>
        <p:spPr/>
        <p:txBody>
          <a:bodyPr/>
          <a:lstStyle/>
          <a:p>
            <a:pPr eaLnBrk="1" hangingPunct="1"/>
            <a:r>
              <a:rPr lang="en-US" dirty="0" smtClean="0">
                <a:ea typeface="ＭＳ Ｐゴシック" pitchFamily="-111" charset="-128"/>
              </a:rPr>
              <a:t>Overview of HDF5 </a:t>
            </a:r>
          </a:p>
          <a:p>
            <a:pPr eaLnBrk="1" hangingPunct="1"/>
            <a:r>
              <a:rPr lang="en-US" dirty="0" smtClean="0">
                <a:ea typeface="ＭＳ Ｐゴシック" pitchFamily="-111" charset="-128"/>
              </a:rPr>
              <a:t>Topics not covered by PSI HDF5 Tutorial</a:t>
            </a:r>
          </a:p>
          <a:p>
            <a:pPr lvl="1" eaLnBrk="1" hangingPunct="1"/>
            <a:r>
              <a:rPr lang="en-US" dirty="0" smtClean="0">
                <a:ea typeface="ＭＳ Ｐゴシック" pitchFamily="-111" charset="-128"/>
              </a:rPr>
              <a:t>Groups and Links</a:t>
            </a:r>
          </a:p>
          <a:p>
            <a:pPr marL="914400" lvl="2" indent="0" eaLnBrk="1" hangingPunct="1">
              <a:buNone/>
            </a:pPr>
            <a:endParaRPr lang="en-US" dirty="0" smtClean="0">
              <a:ea typeface="ＭＳ Ｐゴシック" pitchFamily="-111" charset="-128"/>
            </a:endParaRPr>
          </a:p>
          <a:p>
            <a:pPr eaLnBrk="1" hangingPunct="1"/>
            <a:endParaRPr lang="en-US" dirty="0" smtClean="0">
              <a:ea typeface="ＭＳ Ｐゴシック" pitchFamily="-111" charset="-128"/>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atin typeface="Arial" charset="0"/>
                <a:ea typeface="ＭＳ Ｐゴシック" charset="0"/>
                <a:cs typeface="ＭＳ Ｐゴシック" charset="0"/>
              </a:rPr>
              <a:t>Time to Close the File</a:t>
            </a:r>
          </a:p>
        </p:txBody>
      </p:sp>
      <p:sp>
        <p:nvSpPr>
          <p:cNvPr id="5222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Arial" charset="0"/>
              </a:defRPr>
            </a:lvl1pPr>
            <a:lvl2pPr marL="37931725" indent="-37474525" eaLnBrk="0" hangingPunct="0">
              <a:defRPr sz="2400">
                <a:solidFill>
                  <a:schemeClr val="tx1"/>
                </a:solidFill>
                <a:latin typeface="Times New Roman" charset="0"/>
                <a:ea typeface="Arial" charset="0"/>
                <a:cs typeface="Arial" charset="0"/>
              </a:defRPr>
            </a:lvl2pPr>
            <a:lvl3pPr eaLnBrk="0" hangingPunct="0">
              <a:defRPr sz="2400">
                <a:solidFill>
                  <a:schemeClr val="tx1"/>
                </a:solidFill>
                <a:latin typeface="Times New Roman" charset="0"/>
                <a:ea typeface="Arial" charset="0"/>
                <a:cs typeface="Arial" charset="0"/>
              </a:defRPr>
            </a:lvl3pPr>
            <a:lvl4pPr eaLnBrk="0" hangingPunct="0">
              <a:defRPr sz="2400">
                <a:solidFill>
                  <a:schemeClr val="tx1"/>
                </a:solidFill>
                <a:latin typeface="Times New Roman" charset="0"/>
                <a:ea typeface="Arial" charset="0"/>
                <a:cs typeface="Arial" charset="0"/>
              </a:defRPr>
            </a:lvl4pPr>
            <a:lvl5pPr eaLnBrk="0" hangingPunct="0">
              <a:defRPr sz="2400">
                <a:solidFill>
                  <a:schemeClr val="tx1"/>
                </a:solidFill>
                <a:latin typeface="Times New Roman" charset="0"/>
                <a:ea typeface="Arial" charset="0"/>
                <a:cs typeface="Arial" charset="0"/>
              </a:defRPr>
            </a:lvl5pPr>
            <a:lvl6pPr marL="457200" eaLnBrk="0" fontAlgn="base" hangingPunct="0">
              <a:spcBef>
                <a:spcPct val="0"/>
              </a:spcBef>
              <a:spcAft>
                <a:spcPct val="0"/>
              </a:spcAft>
              <a:defRPr sz="2400">
                <a:solidFill>
                  <a:schemeClr val="tx1"/>
                </a:solidFill>
                <a:latin typeface="Times New Roman" charset="0"/>
                <a:ea typeface="Arial" charset="0"/>
                <a:cs typeface="Arial" charset="0"/>
              </a:defRPr>
            </a:lvl6pPr>
            <a:lvl7pPr marL="914400" eaLnBrk="0" fontAlgn="base" hangingPunct="0">
              <a:spcBef>
                <a:spcPct val="0"/>
              </a:spcBef>
              <a:spcAft>
                <a:spcPct val="0"/>
              </a:spcAft>
              <a:defRPr sz="2400">
                <a:solidFill>
                  <a:schemeClr val="tx1"/>
                </a:solidFill>
                <a:latin typeface="Times New Roman" charset="0"/>
                <a:ea typeface="Arial" charset="0"/>
                <a:cs typeface="Arial" charset="0"/>
              </a:defRPr>
            </a:lvl7pPr>
            <a:lvl8pPr marL="1371600" eaLnBrk="0" fontAlgn="base" hangingPunct="0">
              <a:spcBef>
                <a:spcPct val="0"/>
              </a:spcBef>
              <a:spcAft>
                <a:spcPct val="0"/>
              </a:spcAft>
              <a:defRPr sz="2400">
                <a:solidFill>
                  <a:schemeClr val="tx1"/>
                </a:solidFill>
                <a:latin typeface="Times New Roman" charset="0"/>
                <a:ea typeface="Arial" charset="0"/>
                <a:cs typeface="Arial" charset="0"/>
              </a:defRPr>
            </a:lvl8pPr>
            <a:lvl9pPr marL="18288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r>
              <a:rPr lang="en-US" sz="1200" smtClean="0">
                <a:solidFill>
                  <a:schemeClr val="bg1"/>
                </a:solidFill>
                <a:latin typeface="Arial" charset="0"/>
              </a:rPr>
              <a:t>May 30-31, 2012</a:t>
            </a:r>
            <a:endParaRPr lang="en-US" sz="1200">
              <a:solidFill>
                <a:schemeClr val="bg1"/>
              </a:solidFill>
              <a:latin typeface="Arial" charset="0"/>
            </a:endParaRPr>
          </a:p>
        </p:txBody>
      </p:sp>
      <p:sp>
        <p:nvSpPr>
          <p:cNvPr id="5222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Arial" charset="0"/>
              </a:defRPr>
            </a:lvl1pPr>
            <a:lvl2pPr marL="37931725" indent="-37474525" eaLnBrk="0" hangingPunct="0">
              <a:defRPr sz="2400">
                <a:solidFill>
                  <a:schemeClr val="tx1"/>
                </a:solidFill>
                <a:latin typeface="Times New Roman" charset="0"/>
                <a:ea typeface="Arial" charset="0"/>
                <a:cs typeface="Arial" charset="0"/>
              </a:defRPr>
            </a:lvl2pPr>
            <a:lvl3pPr eaLnBrk="0" hangingPunct="0">
              <a:defRPr sz="2400">
                <a:solidFill>
                  <a:schemeClr val="tx1"/>
                </a:solidFill>
                <a:latin typeface="Times New Roman" charset="0"/>
                <a:ea typeface="Arial" charset="0"/>
                <a:cs typeface="Arial" charset="0"/>
              </a:defRPr>
            </a:lvl3pPr>
            <a:lvl4pPr eaLnBrk="0" hangingPunct="0">
              <a:defRPr sz="2400">
                <a:solidFill>
                  <a:schemeClr val="tx1"/>
                </a:solidFill>
                <a:latin typeface="Times New Roman" charset="0"/>
                <a:ea typeface="Arial" charset="0"/>
                <a:cs typeface="Arial" charset="0"/>
              </a:defRPr>
            </a:lvl4pPr>
            <a:lvl5pPr eaLnBrk="0" hangingPunct="0">
              <a:defRPr sz="2400">
                <a:solidFill>
                  <a:schemeClr val="tx1"/>
                </a:solidFill>
                <a:latin typeface="Times New Roman" charset="0"/>
                <a:ea typeface="Arial" charset="0"/>
                <a:cs typeface="Arial" charset="0"/>
              </a:defRPr>
            </a:lvl5pPr>
            <a:lvl6pPr marL="457200" eaLnBrk="0" fontAlgn="base" hangingPunct="0">
              <a:spcBef>
                <a:spcPct val="0"/>
              </a:spcBef>
              <a:spcAft>
                <a:spcPct val="0"/>
              </a:spcAft>
              <a:defRPr sz="2400">
                <a:solidFill>
                  <a:schemeClr val="tx1"/>
                </a:solidFill>
                <a:latin typeface="Times New Roman" charset="0"/>
                <a:ea typeface="Arial" charset="0"/>
                <a:cs typeface="Arial" charset="0"/>
              </a:defRPr>
            </a:lvl6pPr>
            <a:lvl7pPr marL="914400" eaLnBrk="0" fontAlgn="base" hangingPunct="0">
              <a:spcBef>
                <a:spcPct val="0"/>
              </a:spcBef>
              <a:spcAft>
                <a:spcPct val="0"/>
              </a:spcAft>
              <a:defRPr sz="2400">
                <a:solidFill>
                  <a:schemeClr val="tx1"/>
                </a:solidFill>
                <a:latin typeface="Times New Roman" charset="0"/>
                <a:ea typeface="Arial" charset="0"/>
                <a:cs typeface="Arial" charset="0"/>
              </a:defRPr>
            </a:lvl7pPr>
            <a:lvl8pPr marL="1371600" eaLnBrk="0" fontAlgn="base" hangingPunct="0">
              <a:spcBef>
                <a:spcPct val="0"/>
              </a:spcBef>
              <a:spcAft>
                <a:spcPct val="0"/>
              </a:spcAft>
              <a:defRPr sz="2400">
                <a:solidFill>
                  <a:schemeClr val="tx1"/>
                </a:solidFill>
                <a:latin typeface="Times New Roman" charset="0"/>
                <a:ea typeface="Arial" charset="0"/>
                <a:cs typeface="Arial" charset="0"/>
              </a:defRPr>
            </a:lvl8pPr>
            <a:lvl9pPr marL="18288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r>
              <a:rPr lang="en-US" sz="1200" smtClean="0">
                <a:solidFill>
                  <a:schemeClr val="bg1"/>
                </a:solidFill>
                <a:latin typeface="Arial" charset="0"/>
              </a:rPr>
              <a:t>HDF5 Workshop at PSI</a:t>
            </a:r>
            <a:endParaRPr lang="en-US" sz="1200">
              <a:solidFill>
                <a:schemeClr val="bg1"/>
              </a:solidFill>
              <a:latin typeface="Arial" charset="0"/>
            </a:endParaRPr>
          </a:p>
        </p:txBody>
      </p:sp>
      <p:sp>
        <p:nvSpPr>
          <p:cNvPr id="522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Arial" charset="0"/>
              </a:defRPr>
            </a:lvl1pPr>
            <a:lvl2pPr marL="37931725" indent="-37474525" eaLnBrk="0" hangingPunct="0">
              <a:defRPr sz="2400">
                <a:solidFill>
                  <a:schemeClr val="tx1"/>
                </a:solidFill>
                <a:latin typeface="Times New Roman" charset="0"/>
                <a:ea typeface="Arial" charset="0"/>
                <a:cs typeface="Arial" charset="0"/>
              </a:defRPr>
            </a:lvl2pPr>
            <a:lvl3pPr eaLnBrk="0" hangingPunct="0">
              <a:defRPr sz="2400">
                <a:solidFill>
                  <a:schemeClr val="tx1"/>
                </a:solidFill>
                <a:latin typeface="Times New Roman" charset="0"/>
                <a:ea typeface="Arial" charset="0"/>
                <a:cs typeface="Arial" charset="0"/>
              </a:defRPr>
            </a:lvl3pPr>
            <a:lvl4pPr eaLnBrk="0" hangingPunct="0">
              <a:defRPr sz="2400">
                <a:solidFill>
                  <a:schemeClr val="tx1"/>
                </a:solidFill>
                <a:latin typeface="Times New Roman" charset="0"/>
                <a:ea typeface="Arial" charset="0"/>
                <a:cs typeface="Arial" charset="0"/>
              </a:defRPr>
            </a:lvl4pPr>
            <a:lvl5pPr eaLnBrk="0" hangingPunct="0">
              <a:defRPr sz="2400">
                <a:solidFill>
                  <a:schemeClr val="tx1"/>
                </a:solidFill>
                <a:latin typeface="Times New Roman" charset="0"/>
                <a:ea typeface="Arial" charset="0"/>
                <a:cs typeface="Arial" charset="0"/>
              </a:defRPr>
            </a:lvl5pPr>
            <a:lvl6pPr marL="457200" eaLnBrk="0" fontAlgn="base" hangingPunct="0">
              <a:spcBef>
                <a:spcPct val="0"/>
              </a:spcBef>
              <a:spcAft>
                <a:spcPct val="0"/>
              </a:spcAft>
              <a:defRPr sz="2400">
                <a:solidFill>
                  <a:schemeClr val="tx1"/>
                </a:solidFill>
                <a:latin typeface="Times New Roman" charset="0"/>
                <a:ea typeface="Arial" charset="0"/>
                <a:cs typeface="Arial" charset="0"/>
              </a:defRPr>
            </a:lvl6pPr>
            <a:lvl7pPr marL="914400" eaLnBrk="0" fontAlgn="base" hangingPunct="0">
              <a:spcBef>
                <a:spcPct val="0"/>
              </a:spcBef>
              <a:spcAft>
                <a:spcPct val="0"/>
              </a:spcAft>
              <a:defRPr sz="2400">
                <a:solidFill>
                  <a:schemeClr val="tx1"/>
                </a:solidFill>
                <a:latin typeface="Times New Roman" charset="0"/>
                <a:ea typeface="Arial" charset="0"/>
                <a:cs typeface="Arial" charset="0"/>
              </a:defRPr>
            </a:lvl7pPr>
            <a:lvl8pPr marL="1371600" eaLnBrk="0" fontAlgn="base" hangingPunct="0">
              <a:spcBef>
                <a:spcPct val="0"/>
              </a:spcBef>
              <a:spcAft>
                <a:spcPct val="0"/>
              </a:spcAft>
              <a:defRPr sz="2400">
                <a:solidFill>
                  <a:schemeClr val="tx1"/>
                </a:solidFill>
                <a:latin typeface="Times New Roman" charset="0"/>
                <a:ea typeface="Arial" charset="0"/>
                <a:cs typeface="Arial" charset="0"/>
              </a:defRPr>
            </a:lvl8pPr>
            <a:lvl9pPr marL="18288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fld id="{3FA5702D-5FB2-C541-9871-CB7DAA432457}" type="slidenum">
              <a:rPr lang="en-US" sz="1200">
                <a:solidFill>
                  <a:schemeClr val="bg1"/>
                </a:solidFill>
                <a:latin typeface="Arial" charset="0"/>
              </a:rPr>
              <a:pPr eaLnBrk="1" hangingPunct="1"/>
              <a:t>20</a:t>
            </a:fld>
            <a:endParaRPr lang="en-US" sz="1200">
              <a:solidFill>
                <a:schemeClr val="bg1"/>
              </a:solidFill>
              <a:latin typeface="Arial" charset="0"/>
            </a:endParaRPr>
          </a:p>
        </p:txBody>
      </p:sp>
      <p:graphicFrame>
        <p:nvGraphicFramePr>
          <p:cNvPr id="8" name="Chart 7"/>
          <p:cNvGraphicFramePr/>
          <p:nvPr/>
        </p:nvGraphicFramePr>
        <p:xfrm>
          <a:off x="609600" y="1066800"/>
          <a:ext cx="7620000" cy="5257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9584153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atin typeface="Arial" charset="0"/>
                <a:ea typeface="ＭＳ Ｐゴシック" charset="0"/>
                <a:cs typeface="ＭＳ Ｐゴシック" charset="0"/>
              </a:rPr>
              <a:t>File Size</a:t>
            </a:r>
          </a:p>
        </p:txBody>
      </p:sp>
      <p:sp>
        <p:nvSpPr>
          <p:cNvPr id="5427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Arial" charset="0"/>
              </a:defRPr>
            </a:lvl1pPr>
            <a:lvl2pPr marL="37931725" indent="-37474525" eaLnBrk="0" hangingPunct="0">
              <a:defRPr sz="2400">
                <a:solidFill>
                  <a:schemeClr val="tx1"/>
                </a:solidFill>
                <a:latin typeface="Times New Roman" charset="0"/>
                <a:ea typeface="Arial" charset="0"/>
                <a:cs typeface="Arial" charset="0"/>
              </a:defRPr>
            </a:lvl2pPr>
            <a:lvl3pPr eaLnBrk="0" hangingPunct="0">
              <a:defRPr sz="2400">
                <a:solidFill>
                  <a:schemeClr val="tx1"/>
                </a:solidFill>
                <a:latin typeface="Times New Roman" charset="0"/>
                <a:ea typeface="Arial" charset="0"/>
                <a:cs typeface="Arial" charset="0"/>
              </a:defRPr>
            </a:lvl3pPr>
            <a:lvl4pPr eaLnBrk="0" hangingPunct="0">
              <a:defRPr sz="2400">
                <a:solidFill>
                  <a:schemeClr val="tx1"/>
                </a:solidFill>
                <a:latin typeface="Times New Roman" charset="0"/>
                <a:ea typeface="Arial" charset="0"/>
                <a:cs typeface="Arial" charset="0"/>
              </a:defRPr>
            </a:lvl4pPr>
            <a:lvl5pPr eaLnBrk="0" hangingPunct="0">
              <a:defRPr sz="2400">
                <a:solidFill>
                  <a:schemeClr val="tx1"/>
                </a:solidFill>
                <a:latin typeface="Times New Roman" charset="0"/>
                <a:ea typeface="Arial" charset="0"/>
                <a:cs typeface="Arial" charset="0"/>
              </a:defRPr>
            </a:lvl5pPr>
            <a:lvl6pPr marL="457200" eaLnBrk="0" fontAlgn="base" hangingPunct="0">
              <a:spcBef>
                <a:spcPct val="0"/>
              </a:spcBef>
              <a:spcAft>
                <a:spcPct val="0"/>
              </a:spcAft>
              <a:defRPr sz="2400">
                <a:solidFill>
                  <a:schemeClr val="tx1"/>
                </a:solidFill>
                <a:latin typeface="Times New Roman" charset="0"/>
                <a:ea typeface="Arial" charset="0"/>
                <a:cs typeface="Arial" charset="0"/>
              </a:defRPr>
            </a:lvl6pPr>
            <a:lvl7pPr marL="914400" eaLnBrk="0" fontAlgn="base" hangingPunct="0">
              <a:spcBef>
                <a:spcPct val="0"/>
              </a:spcBef>
              <a:spcAft>
                <a:spcPct val="0"/>
              </a:spcAft>
              <a:defRPr sz="2400">
                <a:solidFill>
                  <a:schemeClr val="tx1"/>
                </a:solidFill>
                <a:latin typeface="Times New Roman" charset="0"/>
                <a:ea typeface="Arial" charset="0"/>
                <a:cs typeface="Arial" charset="0"/>
              </a:defRPr>
            </a:lvl7pPr>
            <a:lvl8pPr marL="1371600" eaLnBrk="0" fontAlgn="base" hangingPunct="0">
              <a:spcBef>
                <a:spcPct val="0"/>
              </a:spcBef>
              <a:spcAft>
                <a:spcPct val="0"/>
              </a:spcAft>
              <a:defRPr sz="2400">
                <a:solidFill>
                  <a:schemeClr val="tx1"/>
                </a:solidFill>
                <a:latin typeface="Times New Roman" charset="0"/>
                <a:ea typeface="Arial" charset="0"/>
                <a:cs typeface="Arial" charset="0"/>
              </a:defRPr>
            </a:lvl8pPr>
            <a:lvl9pPr marL="18288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r>
              <a:rPr lang="en-US" sz="1200" smtClean="0">
                <a:solidFill>
                  <a:schemeClr val="bg1"/>
                </a:solidFill>
                <a:latin typeface="Arial" charset="0"/>
              </a:rPr>
              <a:t>May 30-31, 2012</a:t>
            </a:r>
            <a:endParaRPr lang="en-US" sz="1200">
              <a:solidFill>
                <a:schemeClr val="bg1"/>
              </a:solidFill>
              <a:latin typeface="Arial" charset="0"/>
            </a:endParaRPr>
          </a:p>
        </p:txBody>
      </p:sp>
      <p:sp>
        <p:nvSpPr>
          <p:cNvPr id="5427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Arial" charset="0"/>
              </a:defRPr>
            </a:lvl1pPr>
            <a:lvl2pPr marL="37931725" indent="-37474525" eaLnBrk="0" hangingPunct="0">
              <a:defRPr sz="2400">
                <a:solidFill>
                  <a:schemeClr val="tx1"/>
                </a:solidFill>
                <a:latin typeface="Times New Roman" charset="0"/>
                <a:ea typeface="Arial" charset="0"/>
                <a:cs typeface="Arial" charset="0"/>
              </a:defRPr>
            </a:lvl2pPr>
            <a:lvl3pPr eaLnBrk="0" hangingPunct="0">
              <a:defRPr sz="2400">
                <a:solidFill>
                  <a:schemeClr val="tx1"/>
                </a:solidFill>
                <a:latin typeface="Times New Roman" charset="0"/>
                <a:ea typeface="Arial" charset="0"/>
                <a:cs typeface="Arial" charset="0"/>
              </a:defRPr>
            </a:lvl3pPr>
            <a:lvl4pPr eaLnBrk="0" hangingPunct="0">
              <a:defRPr sz="2400">
                <a:solidFill>
                  <a:schemeClr val="tx1"/>
                </a:solidFill>
                <a:latin typeface="Times New Roman" charset="0"/>
                <a:ea typeface="Arial" charset="0"/>
                <a:cs typeface="Arial" charset="0"/>
              </a:defRPr>
            </a:lvl4pPr>
            <a:lvl5pPr eaLnBrk="0" hangingPunct="0">
              <a:defRPr sz="2400">
                <a:solidFill>
                  <a:schemeClr val="tx1"/>
                </a:solidFill>
                <a:latin typeface="Times New Roman" charset="0"/>
                <a:ea typeface="Arial" charset="0"/>
                <a:cs typeface="Arial" charset="0"/>
              </a:defRPr>
            </a:lvl5pPr>
            <a:lvl6pPr marL="457200" eaLnBrk="0" fontAlgn="base" hangingPunct="0">
              <a:spcBef>
                <a:spcPct val="0"/>
              </a:spcBef>
              <a:spcAft>
                <a:spcPct val="0"/>
              </a:spcAft>
              <a:defRPr sz="2400">
                <a:solidFill>
                  <a:schemeClr val="tx1"/>
                </a:solidFill>
                <a:latin typeface="Times New Roman" charset="0"/>
                <a:ea typeface="Arial" charset="0"/>
                <a:cs typeface="Arial" charset="0"/>
              </a:defRPr>
            </a:lvl6pPr>
            <a:lvl7pPr marL="914400" eaLnBrk="0" fontAlgn="base" hangingPunct="0">
              <a:spcBef>
                <a:spcPct val="0"/>
              </a:spcBef>
              <a:spcAft>
                <a:spcPct val="0"/>
              </a:spcAft>
              <a:defRPr sz="2400">
                <a:solidFill>
                  <a:schemeClr val="tx1"/>
                </a:solidFill>
                <a:latin typeface="Times New Roman" charset="0"/>
                <a:ea typeface="Arial" charset="0"/>
                <a:cs typeface="Arial" charset="0"/>
              </a:defRPr>
            </a:lvl7pPr>
            <a:lvl8pPr marL="1371600" eaLnBrk="0" fontAlgn="base" hangingPunct="0">
              <a:spcBef>
                <a:spcPct val="0"/>
              </a:spcBef>
              <a:spcAft>
                <a:spcPct val="0"/>
              </a:spcAft>
              <a:defRPr sz="2400">
                <a:solidFill>
                  <a:schemeClr val="tx1"/>
                </a:solidFill>
                <a:latin typeface="Times New Roman" charset="0"/>
                <a:ea typeface="Arial" charset="0"/>
                <a:cs typeface="Arial" charset="0"/>
              </a:defRPr>
            </a:lvl8pPr>
            <a:lvl9pPr marL="18288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r>
              <a:rPr lang="en-US" sz="1200" smtClean="0">
                <a:solidFill>
                  <a:schemeClr val="bg1"/>
                </a:solidFill>
                <a:latin typeface="Arial" charset="0"/>
              </a:rPr>
              <a:t>HDF5 Workshop at PSI</a:t>
            </a:r>
            <a:endParaRPr lang="en-US" sz="1200">
              <a:solidFill>
                <a:schemeClr val="bg1"/>
              </a:solidFill>
              <a:latin typeface="Arial" charset="0"/>
            </a:endParaRPr>
          </a:p>
        </p:txBody>
      </p:sp>
      <p:sp>
        <p:nvSpPr>
          <p:cNvPr id="542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Arial" charset="0"/>
              </a:defRPr>
            </a:lvl1pPr>
            <a:lvl2pPr marL="37931725" indent="-37474525" eaLnBrk="0" hangingPunct="0">
              <a:defRPr sz="2400">
                <a:solidFill>
                  <a:schemeClr val="tx1"/>
                </a:solidFill>
                <a:latin typeface="Times New Roman" charset="0"/>
                <a:ea typeface="Arial" charset="0"/>
                <a:cs typeface="Arial" charset="0"/>
              </a:defRPr>
            </a:lvl2pPr>
            <a:lvl3pPr eaLnBrk="0" hangingPunct="0">
              <a:defRPr sz="2400">
                <a:solidFill>
                  <a:schemeClr val="tx1"/>
                </a:solidFill>
                <a:latin typeface="Times New Roman" charset="0"/>
                <a:ea typeface="Arial" charset="0"/>
                <a:cs typeface="Arial" charset="0"/>
              </a:defRPr>
            </a:lvl3pPr>
            <a:lvl4pPr eaLnBrk="0" hangingPunct="0">
              <a:defRPr sz="2400">
                <a:solidFill>
                  <a:schemeClr val="tx1"/>
                </a:solidFill>
                <a:latin typeface="Times New Roman" charset="0"/>
                <a:ea typeface="Arial" charset="0"/>
                <a:cs typeface="Arial" charset="0"/>
              </a:defRPr>
            </a:lvl4pPr>
            <a:lvl5pPr eaLnBrk="0" hangingPunct="0">
              <a:defRPr sz="2400">
                <a:solidFill>
                  <a:schemeClr val="tx1"/>
                </a:solidFill>
                <a:latin typeface="Times New Roman" charset="0"/>
                <a:ea typeface="Arial" charset="0"/>
                <a:cs typeface="Arial" charset="0"/>
              </a:defRPr>
            </a:lvl5pPr>
            <a:lvl6pPr marL="457200" eaLnBrk="0" fontAlgn="base" hangingPunct="0">
              <a:spcBef>
                <a:spcPct val="0"/>
              </a:spcBef>
              <a:spcAft>
                <a:spcPct val="0"/>
              </a:spcAft>
              <a:defRPr sz="2400">
                <a:solidFill>
                  <a:schemeClr val="tx1"/>
                </a:solidFill>
                <a:latin typeface="Times New Roman" charset="0"/>
                <a:ea typeface="Arial" charset="0"/>
                <a:cs typeface="Arial" charset="0"/>
              </a:defRPr>
            </a:lvl6pPr>
            <a:lvl7pPr marL="914400" eaLnBrk="0" fontAlgn="base" hangingPunct="0">
              <a:spcBef>
                <a:spcPct val="0"/>
              </a:spcBef>
              <a:spcAft>
                <a:spcPct val="0"/>
              </a:spcAft>
              <a:defRPr sz="2400">
                <a:solidFill>
                  <a:schemeClr val="tx1"/>
                </a:solidFill>
                <a:latin typeface="Times New Roman" charset="0"/>
                <a:ea typeface="Arial" charset="0"/>
                <a:cs typeface="Arial" charset="0"/>
              </a:defRPr>
            </a:lvl7pPr>
            <a:lvl8pPr marL="1371600" eaLnBrk="0" fontAlgn="base" hangingPunct="0">
              <a:spcBef>
                <a:spcPct val="0"/>
              </a:spcBef>
              <a:spcAft>
                <a:spcPct val="0"/>
              </a:spcAft>
              <a:defRPr sz="2400">
                <a:solidFill>
                  <a:schemeClr val="tx1"/>
                </a:solidFill>
                <a:latin typeface="Times New Roman" charset="0"/>
                <a:ea typeface="Arial" charset="0"/>
                <a:cs typeface="Arial" charset="0"/>
              </a:defRPr>
            </a:lvl8pPr>
            <a:lvl9pPr marL="18288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fld id="{9014A2FC-E8CC-1D47-AD65-016697E882AE}" type="slidenum">
              <a:rPr lang="en-US" sz="1200">
                <a:solidFill>
                  <a:schemeClr val="bg1"/>
                </a:solidFill>
                <a:latin typeface="Arial" charset="0"/>
              </a:rPr>
              <a:pPr eaLnBrk="1" hangingPunct="1"/>
              <a:t>21</a:t>
            </a:fld>
            <a:endParaRPr lang="en-US" sz="1200">
              <a:solidFill>
                <a:schemeClr val="bg1"/>
              </a:solidFill>
              <a:latin typeface="Arial" charset="0"/>
            </a:endParaRPr>
          </a:p>
        </p:txBody>
      </p:sp>
      <p:graphicFrame>
        <p:nvGraphicFramePr>
          <p:cNvPr id="7" name="Chart 6"/>
          <p:cNvGraphicFramePr/>
          <p:nvPr/>
        </p:nvGraphicFramePr>
        <p:xfrm>
          <a:off x="381000" y="838200"/>
          <a:ext cx="7848600" cy="508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0959070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datatypes</a:t>
            </a:r>
            <a:endParaRPr lang="en-US" dirty="0"/>
          </a:p>
        </p:txBody>
      </p:sp>
      <p:sp>
        <p:nvSpPr>
          <p:cNvPr id="10" name="Text Placeholder 9"/>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9948CD65-0C3D-4935-8300-F0A3DFC570C2}" type="slidenum">
              <a:rPr lang="en-US" smtClean="0"/>
              <a:pPr>
                <a:defRPr/>
              </a:pPr>
              <a:t>22</a:t>
            </a:fld>
            <a:endParaRPr lang="en-US"/>
          </a:p>
        </p:txBody>
      </p:sp>
    </p:spTree>
    <p:extLst>
      <p:ext uri="{BB962C8B-B14F-4D97-AF65-F5344CB8AC3E}">
        <p14:creationId xmlns:p14="http://schemas.microsoft.com/office/powerpoint/2010/main" val="43413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Datatypes</a:t>
            </a:r>
            <a:endParaRPr lang="en-US" dirty="0"/>
          </a:p>
        </p:txBody>
      </p:sp>
      <p:sp>
        <p:nvSpPr>
          <p:cNvPr id="3" name="Text Placeholder 2"/>
          <p:cNvSpPr>
            <a:spLocks noGrp="1"/>
          </p:cNvSpPr>
          <p:nvPr>
            <p:ph type="body" sz="half" idx="1"/>
          </p:nvPr>
        </p:nvSpPr>
        <p:spPr/>
        <p:txBody>
          <a:bodyPr/>
          <a:lstStyle/>
          <a:p>
            <a:r>
              <a:rPr lang="en-US" sz="3200" dirty="0" smtClean="0"/>
              <a:t>See Tutorial examples</a:t>
            </a:r>
            <a:endParaRPr lang="en-US" dirty="0" smtClean="0"/>
          </a:p>
          <a:p>
            <a:pPr marL="914400" lvl="2" indent="0">
              <a:buNone/>
            </a:pPr>
            <a:endParaRPr lang="en-US" sz="2800" dirty="0"/>
          </a:p>
        </p:txBody>
      </p:sp>
      <p:sp>
        <p:nvSpPr>
          <p:cNvPr id="4" name="Date Placeholder 3"/>
          <p:cNvSpPr>
            <a:spLocks noGrp="1"/>
          </p:cNvSpPr>
          <p:nvPr>
            <p:ph type="dt" sz="half" idx="10"/>
          </p:nvPr>
        </p:nvSpPr>
        <p:spPr/>
        <p:txBody>
          <a:bodyPr/>
          <a:lstStyle/>
          <a:p>
            <a:pPr>
              <a:defRPr/>
            </a:pPr>
            <a:r>
              <a:rPr lang="en-US" smtClean="0"/>
              <a:t>May 30-31, 2012</a:t>
            </a:r>
            <a:endParaRPr lang="en-US" dirty="0"/>
          </a:p>
        </p:txBody>
      </p:sp>
      <p:sp>
        <p:nvSpPr>
          <p:cNvPr id="5" name="Slide Number Placeholder 4"/>
          <p:cNvSpPr>
            <a:spLocks noGrp="1"/>
          </p:cNvSpPr>
          <p:nvPr>
            <p:ph type="sldNum" sz="quarter" idx="12"/>
          </p:nvPr>
        </p:nvSpPr>
        <p:spPr/>
        <p:txBody>
          <a:bodyPr/>
          <a:lstStyle/>
          <a:p>
            <a:fld id="{F50A4E36-00C6-1145-B427-1A185CE8670F}" type="slidenum">
              <a:rPr lang="en-US" smtClean="0"/>
              <a:pPr/>
              <a:t>23</a:t>
            </a:fld>
            <a:endParaRPr lang="en-US"/>
          </a:p>
        </p:txBody>
      </p:sp>
      <p:sp>
        <p:nvSpPr>
          <p:cNvPr id="6" name="Footer Placeholder 5"/>
          <p:cNvSpPr>
            <a:spLocks noGrp="1"/>
          </p:cNvSpPr>
          <p:nvPr>
            <p:ph type="ftr" sz="quarter" idx="11"/>
          </p:nvPr>
        </p:nvSpPr>
        <p:spPr/>
        <p:txBody>
          <a:bodyPr/>
          <a:lstStyle/>
          <a:p>
            <a:pPr>
              <a:defRPr/>
            </a:pPr>
            <a:r>
              <a:rPr lang="en-US" smtClean="0"/>
              <a:t>HDF5 Workshop at PSI</a:t>
            </a:r>
            <a:endParaRPr lang="en-US"/>
          </a:p>
        </p:txBody>
      </p:sp>
    </p:spTree>
    <p:extLst>
      <p:ext uri="{BB962C8B-B14F-4D97-AF65-F5344CB8AC3E}">
        <p14:creationId xmlns:p14="http://schemas.microsoft.com/office/powerpoint/2010/main" val="16432031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r>
              <a:rPr lang="en-US" smtClean="0"/>
              <a:t>Thank You!</a:t>
            </a:r>
          </a:p>
        </p:txBody>
      </p:sp>
      <p:sp>
        <p:nvSpPr>
          <p:cNvPr id="6147" name="Subtitle 2"/>
          <p:cNvSpPr>
            <a:spLocks noGrp="1"/>
          </p:cNvSpPr>
          <p:nvPr>
            <p:ph type="subTitle" idx="1"/>
          </p:nvPr>
        </p:nvSpPr>
        <p:spPr/>
        <p:txBody>
          <a:bodyPr/>
          <a:lstStyle/>
          <a:p>
            <a:r>
              <a:rPr lang="en-US" dirty="0" smtClean="0"/>
              <a:t>Questions?</a:t>
            </a:r>
          </a:p>
        </p:txBody>
      </p:sp>
      <p:sp>
        <p:nvSpPr>
          <p:cNvPr id="6148" name="Date Placeholder 3"/>
          <p:cNvSpPr>
            <a:spLocks noGrp="1"/>
          </p:cNvSpPr>
          <p:nvPr>
            <p:ph type="dt" sz="quarter" idx="10"/>
          </p:nvPr>
        </p:nvSpPr>
        <p:spPr>
          <a:xfrm>
            <a:off x="304800" y="6629400"/>
            <a:ext cx="1676400" cy="228600"/>
          </a:xfrm>
          <a:noFill/>
        </p:spPr>
        <p:txBody>
          <a:bodyPr/>
          <a:lstStyle/>
          <a:p>
            <a:r>
              <a:rPr lang="en-US" smtClean="0"/>
              <a:t>May 30-31, 2012</a:t>
            </a:r>
            <a:endParaRPr lang="en-US"/>
          </a:p>
        </p:txBody>
      </p:sp>
      <p:sp>
        <p:nvSpPr>
          <p:cNvPr id="6149" name="Footer Placeholder 4"/>
          <p:cNvSpPr>
            <a:spLocks noGrp="1"/>
          </p:cNvSpPr>
          <p:nvPr>
            <p:ph type="ftr" sz="quarter" idx="11"/>
          </p:nvPr>
        </p:nvSpPr>
        <p:spPr>
          <a:noFill/>
        </p:spPr>
        <p:txBody>
          <a:bodyPr/>
          <a:lstStyle/>
          <a:p>
            <a:r>
              <a:rPr lang="en-US" smtClean="0"/>
              <a:t>HDF5 Workshop at PSI</a:t>
            </a:r>
            <a:endParaRPr lang="en-US"/>
          </a:p>
        </p:txBody>
      </p:sp>
      <p:sp>
        <p:nvSpPr>
          <p:cNvPr id="6150" name="Slide Number Placeholder 5"/>
          <p:cNvSpPr>
            <a:spLocks noGrp="1"/>
          </p:cNvSpPr>
          <p:nvPr>
            <p:ph type="sldNum" sz="quarter" idx="12"/>
          </p:nvPr>
        </p:nvSpPr>
        <p:spPr>
          <a:noFill/>
        </p:spPr>
        <p:txBody>
          <a:bodyPr/>
          <a:lstStyle/>
          <a:p>
            <a:fld id="{875B03FB-033D-48FF-BDB9-649C9DB7E1B1}" type="slidenum">
              <a:rPr lang="en-US" smtClean="0"/>
              <a:pPr/>
              <a:t>24</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latin typeface="Calibri" charset="0"/>
                <a:cs typeface="Calibri" charset="0"/>
              </a:rPr>
              <a:t>HDF5 File</a:t>
            </a:r>
          </a:p>
        </p:txBody>
      </p:sp>
      <p:sp>
        <p:nvSpPr>
          <p:cNvPr id="225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1200" smtClean="0">
                <a:solidFill>
                  <a:schemeClr val="bg1"/>
                </a:solidFill>
                <a:latin typeface="Calibri" charset="0"/>
                <a:cs typeface="Calibri" charset="0"/>
              </a:rPr>
              <a:t>HDF5 Workshop at PSI</a:t>
            </a:r>
            <a:endParaRPr lang="en-US" sz="1200" dirty="0" smtClean="0">
              <a:solidFill>
                <a:schemeClr val="bg1"/>
              </a:solidFill>
              <a:latin typeface="Calibri" charset="0"/>
              <a:cs typeface="Calibri" charset="0"/>
            </a:endParaRPr>
          </a:p>
        </p:txBody>
      </p:sp>
      <p:sp>
        <p:nvSpPr>
          <p:cNvPr id="225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fld id="{F2B0507D-E175-4AE5-9D72-3B48527AA97C}" type="slidenum">
              <a:rPr lang="en-US" sz="1200" smtClean="0">
                <a:solidFill>
                  <a:schemeClr val="bg1"/>
                </a:solidFill>
                <a:latin typeface="Calibri" charset="0"/>
                <a:cs typeface="Calibri" charset="0"/>
              </a:rPr>
              <a:pPr eaLnBrk="1" hangingPunct="1"/>
              <a:t>3</a:t>
            </a:fld>
            <a:endParaRPr lang="en-US" sz="1200" dirty="0" smtClean="0">
              <a:solidFill>
                <a:schemeClr val="bg1"/>
              </a:solidFill>
              <a:latin typeface="Calibri" charset="0"/>
              <a:cs typeface="Calibri" charset="0"/>
            </a:endParaRPr>
          </a:p>
        </p:txBody>
      </p:sp>
      <p:pic>
        <p:nvPicPr>
          <p:cNvPr id="7" name="Picture 6" descr="open_box.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362200"/>
            <a:ext cx="39624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6248400" y="1828800"/>
            <a:ext cx="1179513" cy="101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r>
              <a:rPr lang="en-US" sz="1200" b="1" dirty="0" err="1">
                <a:solidFill>
                  <a:srgbClr val="92D050"/>
                </a:solidFill>
                <a:latin typeface="Calibri" charset="0"/>
                <a:cs typeface="Calibri" charset="0"/>
              </a:rPr>
              <a:t>lat</a:t>
            </a:r>
            <a:r>
              <a:rPr lang="en-US" sz="1200" b="1" dirty="0">
                <a:solidFill>
                  <a:srgbClr val="92D050"/>
                </a:solidFill>
                <a:latin typeface="Calibri" charset="0"/>
                <a:cs typeface="Calibri" charset="0"/>
              </a:rPr>
              <a:t> | </a:t>
            </a:r>
            <a:r>
              <a:rPr lang="en-US" sz="1200" b="1" dirty="0" err="1">
                <a:solidFill>
                  <a:srgbClr val="92D050"/>
                </a:solidFill>
                <a:latin typeface="Calibri" charset="0"/>
                <a:cs typeface="Calibri" charset="0"/>
              </a:rPr>
              <a:t>lon</a:t>
            </a:r>
            <a:r>
              <a:rPr lang="en-US" sz="1200" b="1" dirty="0">
                <a:solidFill>
                  <a:srgbClr val="92D050"/>
                </a:solidFill>
                <a:latin typeface="Calibri" charset="0"/>
                <a:cs typeface="Calibri" charset="0"/>
              </a:rPr>
              <a:t> | temp</a:t>
            </a:r>
          </a:p>
          <a:p>
            <a:r>
              <a:rPr lang="en-US" sz="1200" b="1" dirty="0">
                <a:solidFill>
                  <a:srgbClr val="92D050"/>
                </a:solidFill>
                <a:latin typeface="Calibri" charset="0"/>
                <a:cs typeface="Calibri" charset="0"/>
              </a:rPr>
              <a:t>----|-----|-----</a:t>
            </a:r>
          </a:p>
          <a:p>
            <a:r>
              <a:rPr lang="en-US" sz="1200" b="1" dirty="0">
                <a:solidFill>
                  <a:srgbClr val="92D050"/>
                </a:solidFill>
                <a:latin typeface="Calibri" charset="0"/>
                <a:cs typeface="Calibri" charset="0"/>
              </a:rPr>
              <a:t> 12 |  23 |  3.1</a:t>
            </a:r>
          </a:p>
          <a:p>
            <a:r>
              <a:rPr lang="en-US" sz="1200" b="1" dirty="0">
                <a:solidFill>
                  <a:srgbClr val="92D050"/>
                </a:solidFill>
                <a:latin typeface="Calibri" charset="0"/>
                <a:cs typeface="Calibri" charset="0"/>
              </a:rPr>
              <a:t> 15 |  24 |  4.2</a:t>
            </a:r>
          </a:p>
          <a:p>
            <a:r>
              <a:rPr lang="en-US" sz="1200" b="1" dirty="0">
                <a:solidFill>
                  <a:srgbClr val="92D050"/>
                </a:solidFill>
                <a:latin typeface="Calibri" charset="0"/>
                <a:cs typeface="Calibri" charset="0"/>
              </a:rPr>
              <a:t> 17 |  21 |  3.6</a:t>
            </a:r>
            <a:endParaRPr lang="en-US" sz="1200" b="1" dirty="0">
              <a:solidFill>
                <a:srgbClr val="92D050"/>
              </a:solidFill>
              <a:latin typeface="Candara" charset="0"/>
              <a:cs typeface="Calibri" charset="0"/>
            </a:endParaRPr>
          </a:p>
        </p:txBody>
      </p:sp>
      <p:sp>
        <p:nvSpPr>
          <p:cNvPr id="9" name="Rectangle 5" descr="Small grid"/>
          <p:cNvSpPr>
            <a:spLocks noChangeArrowheads="1"/>
          </p:cNvSpPr>
          <p:nvPr/>
        </p:nvSpPr>
        <p:spPr bwMode="auto">
          <a:xfrm rot="20584350">
            <a:off x="5664200" y="2019300"/>
            <a:ext cx="914400" cy="838200"/>
          </a:xfrm>
          <a:prstGeom prst="rect">
            <a:avLst/>
          </a:prstGeom>
          <a:pattFill prst="smGrid">
            <a:fgClr>
              <a:srgbClr val="CCCC00"/>
            </a:fgClr>
            <a:bgClr>
              <a:srgbClr val="FFFFFF"/>
            </a:bgClr>
          </a:pattFill>
          <a:ln w="9525">
            <a:solidFill>
              <a:schemeClr val="tx1"/>
            </a:solidFill>
            <a:miter lim="800000"/>
            <a:headEnd/>
            <a:tailEnd/>
          </a:ln>
          <a:effectLst/>
        </p:spPr>
        <p:txBody>
          <a:bodyPr wrap="none" anchor="ctr"/>
          <a:lstStyle/>
          <a:p>
            <a:pPr>
              <a:defRPr/>
            </a:pPr>
            <a:endParaRPr lang="en-US" dirty="0">
              <a:effectLst>
                <a:outerShdw blurRad="38100" dist="38100" dir="2700000" algn="tl">
                  <a:srgbClr val="DDDDDD"/>
                </a:outerShdw>
              </a:effectLst>
              <a:ea typeface="Calibri"/>
              <a:cs typeface="Calibri"/>
            </a:endParaRPr>
          </a:p>
        </p:txBody>
      </p:sp>
      <p:pic>
        <p:nvPicPr>
          <p:cNvPr id="10"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2428">
            <a:off x="5989638" y="2459038"/>
            <a:ext cx="1295400" cy="685800"/>
          </a:xfrm>
          <a:prstGeom prst="rect">
            <a:avLst/>
          </a:prstGeom>
          <a:noFill/>
          <a:ln w="12700">
            <a:solidFill>
              <a:srgbClr val="FF6600"/>
            </a:solidFill>
            <a:miter lim="800000"/>
            <a:headEnd/>
            <a:tailEnd/>
          </a:ln>
          <a:effectLst>
            <a:outerShdw dist="107763" dir="81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11" name="Text Box 13"/>
          <p:cNvSpPr txBox="1">
            <a:spLocks noChangeArrowheads="1"/>
          </p:cNvSpPr>
          <p:nvPr/>
        </p:nvSpPr>
        <p:spPr bwMode="auto">
          <a:xfrm>
            <a:off x="838200" y="2286000"/>
            <a:ext cx="31242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spcBef>
                <a:spcPct val="50000"/>
              </a:spcBef>
            </a:pPr>
            <a:r>
              <a:rPr lang="en-US" sz="2600">
                <a:latin typeface="Calibri" charset="0"/>
                <a:cs typeface="Calibri" charset="0"/>
              </a:rPr>
              <a:t>An HDF5 file is a </a:t>
            </a:r>
            <a:r>
              <a:rPr lang="en-US" sz="2600" b="1">
                <a:latin typeface="Calibri" charset="0"/>
                <a:cs typeface="Calibri" charset="0"/>
              </a:rPr>
              <a:t>container</a:t>
            </a:r>
            <a:r>
              <a:rPr lang="en-US" sz="2600">
                <a:latin typeface="Calibri" charset="0"/>
                <a:cs typeface="Calibri" charset="0"/>
              </a:rPr>
              <a:t> that holds data objects.</a:t>
            </a:r>
          </a:p>
        </p:txBody>
      </p:sp>
      <p:grpSp>
        <p:nvGrpSpPr>
          <p:cNvPr id="2" name="Group 11"/>
          <p:cNvGrpSpPr>
            <a:grpSpLocks/>
          </p:cNvGrpSpPr>
          <p:nvPr/>
        </p:nvGrpSpPr>
        <p:grpSpPr bwMode="auto">
          <a:xfrm rot="2521330">
            <a:off x="6645275" y="2420938"/>
            <a:ext cx="1190625" cy="609600"/>
            <a:chOff x="1993310" y="4800742"/>
            <a:chExt cx="1587806" cy="838200"/>
          </a:xfrm>
        </p:grpSpPr>
        <p:sp>
          <p:nvSpPr>
            <p:cNvPr id="13" name="Flowchart: Card 13"/>
            <p:cNvSpPr/>
            <p:nvPr/>
          </p:nvSpPr>
          <p:spPr bwMode="auto">
            <a:xfrm>
              <a:off x="2056538" y="4800884"/>
              <a:ext cx="1524294" cy="838200"/>
            </a:xfrm>
            <a:prstGeom prst="flowChartPunchedCard">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defRPr/>
              </a:pPr>
              <a:endParaRPr lang="en-US" dirty="0">
                <a:latin typeface="Times New Roman" pitchFamily="18" charset="0"/>
                <a:ea typeface="Calibri"/>
                <a:cs typeface="Calibri"/>
              </a:endParaRPr>
            </a:p>
          </p:txBody>
        </p:sp>
        <p:sp>
          <p:nvSpPr>
            <p:cNvPr id="22544" name="TextBox 13"/>
            <p:cNvSpPr txBox="1">
              <a:spLocks noChangeArrowheads="1"/>
            </p:cNvSpPr>
            <p:nvPr/>
          </p:nvSpPr>
          <p:spPr bwMode="auto">
            <a:xfrm>
              <a:off x="1993310" y="4965930"/>
              <a:ext cx="1524000" cy="63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600">
                  <a:cs typeface="Calibri" charset="0"/>
                </a:rPr>
                <a:t>Experiment Notes:</a:t>
              </a:r>
            </a:p>
            <a:p>
              <a:pPr eaLnBrk="1" hangingPunct="1"/>
              <a:r>
                <a:rPr lang="en-US" sz="600">
                  <a:cs typeface="Calibri" charset="0"/>
                </a:rPr>
                <a:t>Serial Number: 99378920</a:t>
              </a:r>
            </a:p>
            <a:p>
              <a:pPr eaLnBrk="1" hangingPunct="1"/>
              <a:r>
                <a:rPr lang="en-US" sz="600">
                  <a:cs typeface="Calibri" charset="0"/>
                </a:rPr>
                <a:t>Date: 3/13/09</a:t>
              </a:r>
            </a:p>
            <a:p>
              <a:pPr eaLnBrk="1" hangingPunct="1"/>
              <a:r>
                <a:rPr lang="en-US" sz="600">
                  <a:cs typeface="Calibri" charset="0"/>
                </a:rPr>
                <a:t>Configuration: Standard 3</a:t>
              </a:r>
            </a:p>
          </p:txBody>
        </p:sp>
      </p:grpSp>
      <p:sp>
        <p:nvSpPr>
          <p:cNvPr id="15" name="Rectangle 6" descr="Small grid"/>
          <p:cNvSpPr>
            <a:spLocks noChangeArrowheads="1"/>
          </p:cNvSpPr>
          <p:nvPr/>
        </p:nvSpPr>
        <p:spPr bwMode="auto">
          <a:xfrm rot="19912286">
            <a:off x="6578600" y="2301875"/>
            <a:ext cx="1219200" cy="739775"/>
          </a:xfrm>
          <a:prstGeom prst="rect">
            <a:avLst/>
          </a:prstGeom>
          <a:pattFill prst="smGrid">
            <a:fgClr>
              <a:srgbClr val="CCCC00"/>
            </a:fgClr>
            <a:bgClr>
              <a:srgbClr val="FFFFFF"/>
            </a:bgClr>
          </a:pattFill>
          <a:ln w="9525">
            <a:miter lim="800000"/>
            <a:headEnd/>
            <a:tailEnd/>
          </a:ln>
          <a:effectLst/>
          <a:scene3d>
            <a:camera prst="legacyPerspectiveBottomLeft"/>
            <a:lightRig rig="legacyFlat3" dir="t"/>
          </a:scene3d>
          <a:sp3d extrusionH="887400" prstMaterial="legacyMatte">
            <a:bevelT w="13500" h="13500" prst="angle"/>
            <a:bevelB w="13500" h="13500" prst="angle"/>
            <a:extrusionClr>
              <a:srgbClr val="CCCC00"/>
            </a:extrusionClr>
          </a:sp3d>
        </p:spPr>
        <p:txBody>
          <a:bodyPr wrap="none" anchor="ctr">
            <a:flatTx/>
          </a:bodyPr>
          <a:lstStyle/>
          <a:p>
            <a:pPr>
              <a:defRPr/>
            </a:pPr>
            <a:endParaRPr lang="en-US" dirty="0">
              <a:effectLst>
                <a:outerShdw blurRad="38100" dist="38100" dir="2700000" algn="tl">
                  <a:srgbClr val="DDDDDD"/>
                </a:outerShdw>
              </a:effectLst>
              <a:ea typeface="Calibri"/>
              <a:cs typeface="Calibri"/>
            </a:endParaRPr>
          </a:p>
        </p:txBody>
      </p:sp>
      <p:pic>
        <p:nvPicPr>
          <p:cNvPr id="16" name="Picture 8" descr="mesh"/>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rot="648316">
            <a:off x="5272088" y="2128838"/>
            <a:ext cx="16764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4904361">
            <a:off x="6353969" y="2396331"/>
            <a:ext cx="1085850" cy="998538"/>
          </a:xfrm>
          <a:prstGeom prst="rect">
            <a:avLst/>
          </a:prstGeom>
          <a:noFill/>
          <a:ln>
            <a:noFill/>
          </a:ln>
          <a:effectLst>
            <a:outerShdw dist="107763" dir="81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542" name="Rectangle 2064"/>
          <p:cNvSpPr>
            <a:spLocks noGrp="1" noChangeArrowheads="1"/>
          </p:cNvSpPr>
          <p:nvPr>
            <p:ph type="dt" sz="quarter" idx="10"/>
          </p:nvPr>
        </p:nvSpPr>
        <p:spPr>
          <a:xfrm>
            <a:off x="304800" y="6629400"/>
            <a:ext cx="19812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1200" smtClean="0">
                <a:solidFill>
                  <a:schemeClr val="bg1"/>
                </a:solidFill>
                <a:latin typeface="Calibri" charset="0"/>
                <a:cs typeface="Calibri" charset="0"/>
              </a:rPr>
              <a:t>May 30-31, 2012</a:t>
            </a:r>
            <a:endParaRPr lang="en-US" sz="1200">
              <a:solidFill>
                <a:schemeClr val="bg1"/>
              </a:solidFill>
              <a:latin typeface="Calibri" charset="0"/>
              <a:cs typeface="Calibri" charset="0"/>
            </a:endParaRPr>
          </a:p>
        </p:txBody>
      </p:sp>
    </p:spTree>
    <p:extLst>
      <p:ext uri="{BB962C8B-B14F-4D97-AF65-F5344CB8AC3E}">
        <p14:creationId xmlns:p14="http://schemas.microsoft.com/office/powerpoint/2010/main" val="22138735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latin typeface="Calibri" charset="0"/>
                <a:cs typeface="Calibri" charset="0"/>
              </a:rPr>
              <a:t>HDF5 </a:t>
            </a:r>
            <a:r>
              <a:rPr lang="en-US" dirty="0">
                <a:latin typeface="Calibri" charset="0"/>
                <a:cs typeface="Calibri" charset="0"/>
              </a:rPr>
              <a:t>F</a:t>
            </a:r>
            <a:r>
              <a:rPr lang="en-US" dirty="0" smtClean="0">
                <a:latin typeface="Calibri" charset="0"/>
                <a:cs typeface="Calibri" charset="0"/>
              </a:rPr>
              <a:t>ile</a:t>
            </a:r>
          </a:p>
        </p:txBody>
      </p:sp>
      <p:sp>
        <p:nvSpPr>
          <p:cNvPr id="348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fld id="{63D69257-342E-4D4B-8B77-C3290A639AAF}" type="slidenum">
              <a:rPr lang="en-US" sz="1200" smtClean="0">
                <a:solidFill>
                  <a:schemeClr val="bg1"/>
                </a:solidFill>
                <a:latin typeface="Calibri" charset="0"/>
                <a:cs typeface="Calibri" charset="0"/>
              </a:rPr>
              <a:pPr eaLnBrk="1" hangingPunct="1"/>
              <a:t>4</a:t>
            </a:fld>
            <a:endParaRPr lang="en-US" sz="1200" smtClean="0">
              <a:solidFill>
                <a:schemeClr val="bg1"/>
              </a:solidFill>
              <a:latin typeface="Calibri" charset="0"/>
              <a:cs typeface="Calibri" charset="0"/>
            </a:endParaRPr>
          </a:p>
        </p:txBody>
      </p:sp>
      <p:pic>
        <p:nvPicPr>
          <p:cNvPr id="6"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257800"/>
            <a:ext cx="1295400" cy="685800"/>
          </a:xfrm>
          <a:prstGeom prst="rect">
            <a:avLst/>
          </a:prstGeom>
          <a:noFill/>
          <a:ln w="12700">
            <a:solidFill>
              <a:srgbClr val="FF6600"/>
            </a:solidFill>
            <a:miter lim="800000"/>
            <a:headEnd/>
            <a:tailEnd/>
          </a:ln>
          <a:effectLst>
            <a:outerShdw dist="107763" dir="81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34821" name="Rectangle 12"/>
          <p:cNvSpPr>
            <a:spLocks noChangeArrowheads="1"/>
          </p:cNvSpPr>
          <p:nvPr/>
        </p:nvSpPr>
        <p:spPr bwMode="auto">
          <a:xfrm>
            <a:off x="180975" y="3581400"/>
            <a:ext cx="3635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indent="455613" eaLnBrk="0" hangingPunct="0">
              <a:lnSpc>
                <a:spcPct val="88000"/>
              </a:lnSpc>
              <a:spcBef>
                <a:spcPct val="42000"/>
              </a:spcBef>
              <a:buClr>
                <a:srgbClr val="712000"/>
              </a:buClr>
              <a:buFontTx/>
              <a:buChar char="•"/>
            </a:pPr>
            <a:endParaRPr lang="en-US" sz="2800">
              <a:solidFill>
                <a:srgbClr val="333399"/>
              </a:solidFill>
              <a:latin typeface="Calibri" charset="0"/>
              <a:cs typeface="Calibri" charset="0"/>
            </a:endParaRPr>
          </a:p>
        </p:txBody>
      </p:sp>
      <p:sp>
        <p:nvSpPr>
          <p:cNvPr id="8" name="Rectangle 15" descr="Small grid"/>
          <p:cNvSpPr>
            <a:spLocks noChangeArrowheads="1"/>
          </p:cNvSpPr>
          <p:nvPr/>
        </p:nvSpPr>
        <p:spPr bwMode="auto">
          <a:xfrm>
            <a:off x="5562600" y="5181600"/>
            <a:ext cx="1219200" cy="739775"/>
          </a:xfrm>
          <a:prstGeom prst="rect">
            <a:avLst/>
          </a:prstGeom>
          <a:pattFill prst="smGrid">
            <a:fgClr>
              <a:srgbClr val="CCCC00"/>
            </a:fgClr>
            <a:bgClr>
              <a:srgbClr val="FFFFFF"/>
            </a:bgClr>
          </a:pattFill>
          <a:ln w="9525">
            <a:miter lim="800000"/>
            <a:headEnd/>
            <a:tailEnd/>
          </a:ln>
          <a:effectLst/>
          <a:scene3d>
            <a:camera prst="legacyPerspectiveBottomLeft"/>
            <a:lightRig rig="legacyFlat3" dir="t"/>
          </a:scene3d>
          <a:sp3d extrusionH="887400" prstMaterial="legacyMatte">
            <a:bevelT w="13500" h="13500" prst="angle"/>
            <a:bevelB w="13500" h="13500" prst="angle"/>
            <a:extrusionClr>
              <a:srgbClr val="CCCC00"/>
            </a:extrusionClr>
          </a:sp3d>
        </p:spPr>
        <p:txBody>
          <a:bodyPr wrap="none" anchor="ctr">
            <a:flatTx/>
          </a:bodyPr>
          <a:lstStyle/>
          <a:p>
            <a:pPr>
              <a:defRPr/>
            </a:pPr>
            <a:endParaRPr lang="en-US" dirty="0">
              <a:effectLst>
                <a:outerShdw blurRad="38100" dist="38100" dir="2700000" algn="tl">
                  <a:srgbClr val="DDDDDD"/>
                </a:outerShdw>
              </a:effectLst>
              <a:latin typeface="Calibri"/>
              <a:ea typeface="Calibri"/>
              <a:cs typeface="Calibri"/>
            </a:endParaRPr>
          </a:p>
        </p:txBody>
      </p:sp>
      <p:sp>
        <p:nvSpPr>
          <p:cNvPr id="9" name="Rectangle 17" descr="Small grid"/>
          <p:cNvSpPr>
            <a:spLocks noChangeArrowheads="1"/>
          </p:cNvSpPr>
          <p:nvPr/>
        </p:nvSpPr>
        <p:spPr bwMode="auto">
          <a:xfrm>
            <a:off x="7086600" y="5181600"/>
            <a:ext cx="914400" cy="838200"/>
          </a:xfrm>
          <a:prstGeom prst="rect">
            <a:avLst/>
          </a:prstGeom>
          <a:pattFill prst="smGrid">
            <a:fgClr>
              <a:srgbClr val="CCCC00"/>
            </a:fgClr>
            <a:bgClr>
              <a:srgbClr val="FFFFFF"/>
            </a:bgClr>
          </a:pattFill>
          <a:ln w="9525">
            <a:solidFill>
              <a:schemeClr val="tx1"/>
            </a:solidFill>
            <a:miter lim="800000"/>
            <a:headEnd/>
            <a:tailEnd/>
          </a:ln>
          <a:effectLst/>
        </p:spPr>
        <p:txBody>
          <a:bodyPr wrap="none" anchor="ctr"/>
          <a:lstStyle/>
          <a:p>
            <a:pPr>
              <a:defRPr/>
            </a:pPr>
            <a:endParaRPr lang="en-US">
              <a:effectLst>
                <a:outerShdw blurRad="38100" dist="38100" dir="2700000" algn="tl">
                  <a:srgbClr val="C0C0C0"/>
                </a:outerShdw>
              </a:effectLst>
              <a:latin typeface="Calibri" charset="0"/>
              <a:cs typeface="Calibri" charset="0"/>
            </a:endParaRPr>
          </a:p>
          <a:p>
            <a:pPr>
              <a:defRPr/>
            </a:pPr>
            <a:endParaRPr lang="en-US">
              <a:effectLst>
                <a:outerShdw blurRad="38100" dist="38100" dir="2700000" algn="tl">
                  <a:srgbClr val="C0C0C0"/>
                </a:outerShdw>
              </a:effectLst>
              <a:latin typeface="Calibri" charset="0"/>
              <a:cs typeface="Calibri" charset="0"/>
            </a:endParaRPr>
          </a:p>
        </p:txBody>
      </p:sp>
      <p:pic>
        <p:nvPicPr>
          <p:cNvPr id="10" name="Picture 2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3352800"/>
            <a:ext cx="868363" cy="914400"/>
          </a:xfrm>
          <a:prstGeom prst="rect">
            <a:avLst/>
          </a:prstGeom>
          <a:noFill/>
          <a:ln>
            <a:noFill/>
          </a:ln>
          <a:effectLst>
            <a:outerShdw dist="107763" dir="81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 name="Group 51"/>
          <p:cNvGrpSpPr>
            <a:grpSpLocks/>
          </p:cNvGrpSpPr>
          <p:nvPr/>
        </p:nvGrpSpPr>
        <p:grpSpPr bwMode="auto">
          <a:xfrm>
            <a:off x="4343400" y="3581400"/>
            <a:ext cx="1447800" cy="1090613"/>
            <a:chOff x="5181600" y="5624513"/>
            <a:chExt cx="1752600" cy="1105465"/>
          </a:xfrm>
        </p:grpSpPr>
        <p:sp>
          <p:nvSpPr>
            <p:cNvPr id="34858" name="Rectangle 23"/>
            <p:cNvSpPr>
              <a:spLocks noChangeArrowheads="1"/>
            </p:cNvSpPr>
            <p:nvPr/>
          </p:nvSpPr>
          <p:spPr bwMode="auto">
            <a:xfrm>
              <a:off x="5181600" y="5624513"/>
              <a:ext cx="1752600" cy="1066846"/>
            </a:xfrm>
            <a:prstGeom prst="rect">
              <a:avLst/>
            </a:prstGeom>
            <a:solidFill>
              <a:schemeClr val="accent2"/>
            </a:solidFill>
            <a:ln w="9525">
              <a:solidFill>
                <a:srgbClr val="FFFF00"/>
              </a:solidFill>
              <a:miter lim="800000"/>
              <a:headEnd/>
              <a:tailEnd/>
            </a:ln>
            <a:effectLst>
              <a:outerShdw dist="107763" dir="8100000" algn="ctr" rotWithShape="0">
                <a:schemeClr val="bg2"/>
              </a:outerShdw>
            </a:effectLst>
          </p:spPr>
          <p:txBody>
            <a:bodyPr wrap="none" anchor="ctr"/>
            <a:lstStyle/>
            <a:p>
              <a:pPr eaLnBrk="0" hangingPunct="0"/>
              <a:endParaRPr lang="en-US" sz="1800">
                <a:solidFill>
                  <a:srgbClr val="333399"/>
                </a:solidFill>
                <a:latin typeface="Calibri" charset="0"/>
                <a:cs typeface="Calibri" charset="0"/>
              </a:endParaRPr>
            </a:p>
          </p:txBody>
        </p:sp>
        <p:sp>
          <p:nvSpPr>
            <p:cNvPr id="13" name="Text Box 24"/>
            <p:cNvSpPr txBox="1">
              <a:spLocks noChangeArrowheads="1"/>
            </p:cNvSpPr>
            <p:nvPr/>
          </p:nvSpPr>
          <p:spPr bwMode="auto">
            <a:xfrm>
              <a:off x="5258468" y="5700142"/>
              <a:ext cx="1422066" cy="1029836"/>
            </a:xfrm>
            <a:prstGeom prst="rect">
              <a:avLst/>
            </a:prstGeom>
            <a:noFill/>
            <a:ln w="9525">
              <a:noFill/>
              <a:miter lim="800000"/>
              <a:headEnd/>
              <a:tailEnd/>
            </a:ln>
            <a:effectLst/>
          </p:spPr>
          <p:txBody>
            <a:bodyPr wrap="none">
              <a:spAutoFit/>
            </a:bodyPr>
            <a:lstStyle/>
            <a:p>
              <a:pPr eaLnBrk="0" hangingPunct="0">
                <a:defRPr/>
              </a:pPr>
              <a:r>
                <a:rPr lang="en-US" sz="1200" b="1" dirty="0">
                  <a:solidFill>
                    <a:srgbClr val="333399"/>
                  </a:solidFill>
                  <a:effectLst>
                    <a:outerShdw blurRad="38100" dist="38100" dir="2700000" algn="tl">
                      <a:srgbClr val="DDDDDD"/>
                    </a:outerShdw>
                  </a:effectLst>
                  <a:latin typeface="Calibri"/>
                  <a:ea typeface="Calibri"/>
                  <a:cs typeface="Calibri"/>
                </a:rPr>
                <a:t>lat | </a:t>
              </a:r>
              <a:r>
                <a:rPr lang="en-US" sz="1200" b="1" dirty="0" err="1">
                  <a:solidFill>
                    <a:srgbClr val="333399"/>
                  </a:solidFill>
                  <a:effectLst>
                    <a:outerShdw blurRad="38100" dist="38100" dir="2700000" algn="tl">
                      <a:srgbClr val="DDDDDD"/>
                    </a:outerShdw>
                  </a:effectLst>
                  <a:latin typeface="Calibri"/>
                  <a:ea typeface="Calibri"/>
                  <a:cs typeface="Calibri"/>
                </a:rPr>
                <a:t>lon</a:t>
              </a:r>
              <a:r>
                <a:rPr lang="en-US" sz="1200" b="1" dirty="0">
                  <a:solidFill>
                    <a:srgbClr val="333399"/>
                  </a:solidFill>
                  <a:effectLst>
                    <a:outerShdw blurRad="38100" dist="38100" dir="2700000" algn="tl">
                      <a:srgbClr val="DDDDDD"/>
                    </a:outerShdw>
                  </a:effectLst>
                  <a:latin typeface="Calibri"/>
                  <a:ea typeface="Calibri"/>
                  <a:cs typeface="Calibri"/>
                </a:rPr>
                <a:t> | temp</a:t>
              </a:r>
            </a:p>
            <a:p>
              <a:pPr eaLnBrk="0" hangingPunct="0">
                <a:defRPr/>
              </a:pPr>
              <a:r>
                <a:rPr lang="en-US" sz="1200" b="1" dirty="0">
                  <a:solidFill>
                    <a:srgbClr val="333399"/>
                  </a:solidFill>
                  <a:effectLst>
                    <a:outerShdw blurRad="38100" dist="38100" dir="2700000" algn="tl">
                      <a:srgbClr val="DDDDDD"/>
                    </a:outerShdw>
                  </a:effectLst>
                  <a:latin typeface="Calibri"/>
                  <a:ea typeface="Calibri"/>
                  <a:cs typeface="Calibri"/>
                </a:rPr>
                <a:t>----|-----|-----</a:t>
              </a:r>
            </a:p>
            <a:p>
              <a:pPr eaLnBrk="0" hangingPunct="0">
                <a:defRPr/>
              </a:pPr>
              <a:r>
                <a:rPr lang="en-US" sz="1200" b="1" dirty="0">
                  <a:solidFill>
                    <a:srgbClr val="333399"/>
                  </a:solidFill>
                  <a:effectLst>
                    <a:outerShdw blurRad="38100" dist="38100" dir="2700000" algn="tl">
                      <a:srgbClr val="DDDDDD"/>
                    </a:outerShdw>
                  </a:effectLst>
                  <a:latin typeface="Calibri"/>
                  <a:ea typeface="Calibri"/>
                  <a:cs typeface="Calibri"/>
                </a:rPr>
                <a:t> 12 |  23 |  3.1</a:t>
              </a:r>
            </a:p>
            <a:p>
              <a:pPr eaLnBrk="0" hangingPunct="0">
                <a:defRPr/>
              </a:pPr>
              <a:r>
                <a:rPr lang="en-US" sz="1200" b="1" dirty="0">
                  <a:solidFill>
                    <a:srgbClr val="333399"/>
                  </a:solidFill>
                  <a:effectLst>
                    <a:outerShdw blurRad="38100" dist="38100" dir="2700000" algn="tl">
                      <a:srgbClr val="DDDDDD"/>
                    </a:outerShdw>
                  </a:effectLst>
                  <a:latin typeface="Calibri"/>
                  <a:ea typeface="Calibri"/>
                  <a:cs typeface="Calibri"/>
                </a:rPr>
                <a:t> 15 |  24 |  4.2</a:t>
              </a:r>
            </a:p>
            <a:p>
              <a:pPr eaLnBrk="0" hangingPunct="0">
                <a:defRPr/>
              </a:pPr>
              <a:r>
                <a:rPr lang="en-US" sz="1200" b="1" dirty="0">
                  <a:solidFill>
                    <a:srgbClr val="333399"/>
                  </a:solidFill>
                  <a:effectLst>
                    <a:outerShdw blurRad="38100" dist="38100" dir="2700000" algn="tl">
                      <a:srgbClr val="DDDDDD"/>
                    </a:outerShdw>
                  </a:effectLst>
                  <a:latin typeface="Calibri"/>
                  <a:ea typeface="Calibri"/>
                  <a:cs typeface="Calibri"/>
                </a:rPr>
                <a:t> 17 |  21 |  3.6</a:t>
              </a:r>
            </a:p>
          </p:txBody>
        </p:sp>
      </p:grpSp>
      <p:pic>
        <p:nvPicPr>
          <p:cNvPr id="17" name="Picture 8" descr="mesh"/>
          <p:cNvPicPr>
            <a:picLocks noChangeAspect="1" noChangeArrowheads="1"/>
          </p:cNvPicPr>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429000" y="5181600"/>
            <a:ext cx="1557338" cy="1049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4" name="Group 55"/>
          <p:cNvGrpSpPr>
            <a:grpSpLocks/>
          </p:cNvGrpSpPr>
          <p:nvPr/>
        </p:nvGrpSpPr>
        <p:grpSpPr bwMode="auto">
          <a:xfrm>
            <a:off x="4648200" y="990600"/>
            <a:ext cx="1433513" cy="1133475"/>
            <a:chOff x="3657600" y="1066800"/>
            <a:chExt cx="1434086" cy="1133128"/>
          </a:xfrm>
        </p:grpSpPr>
        <p:pic>
          <p:nvPicPr>
            <p:cNvPr id="34854" name="Picture 18" descr="Fold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1066800"/>
              <a:ext cx="1434086" cy="113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5" name="TextBox 19"/>
            <p:cNvSpPr txBox="1">
              <a:spLocks noChangeArrowheads="1"/>
            </p:cNvSpPr>
            <p:nvPr/>
          </p:nvSpPr>
          <p:spPr bwMode="auto">
            <a:xfrm>
              <a:off x="4247014" y="1320225"/>
              <a:ext cx="360996"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3200" b="1">
                  <a:latin typeface="Calibri" charset="0"/>
                  <a:cs typeface="Calibri" charset="0"/>
                </a:rPr>
                <a:t>/</a:t>
              </a:r>
            </a:p>
          </p:txBody>
        </p:sp>
      </p:grpSp>
      <p:grpSp>
        <p:nvGrpSpPr>
          <p:cNvPr id="5" name="Group 69"/>
          <p:cNvGrpSpPr>
            <a:grpSpLocks/>
          </p:cNvGrpSpPr>
          <p:nvPr/>
        </p:nvGrpSpPr>
        <p:grpSpPr bwMode="auto">
          <a:xfrm>
            <a:off x="6338888" y="2524125"/>
            <a:ext cx="1433512" cy="1133475"/>
            <a:chOff x="5576314" y="1914872"/>
            <a:chExt cx="1434086" cy="1133128"/>
          </a:xfrm>
        </p:grpSpPr>
        <p:pic>
          <p:nvPicPr>
            <p:cNvPr id="34852" name="Picture 21" descr="Fold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76314" y="1914872"/>
              <a:ext cx="1434086" cy="113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3" name="TextBox 22"/>
            <p:cNvSpPr txBox="1">
              <a:spLocks noChangeArrowheads="1"/>
            </p:cNvSpPr>
            <p:nvPr/>
          </p:nvSpPr>
          <p:spPr bwMode="auto">
            <a:xfrm>
              <a:off x="5810156" y="2271857"/>
              <a:ext cx="9797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2000" b="1" dirty="0" err="1">
                  <a:latin typeface="Calibri" charset="0"/>
                  <a:cs typeface="Calibri" charset="0"/>
                </a:rPr>
                <a:t>SimOut</a:t>
              </a:r>
              <a:endParaRPr lang="en-US" sz="2000" b="1" dirty="0">
                <a:latin typeface="Calibri" charset="0"/>
                <a:cs typeface="Calibri" charset="0"/>
              </a:endParaRPr>
            </a:p>
          </p:txBody>
        </p:sp>
      </p:grpSp>
      <p:grpSp>
        <p:nvGrpSpPr>
          <p:cNvPr id="7" name="Group 62"/>
          <p:cNvGrpSpPr>
            <a:grpSpLocks/>
          </p:cNvGrpSpPr>
          <p:nvPr/>
        </p:nvGrpSpPr>
        <p:grpSpPr bwMode="auto">
          <a:xfrm>
            <a:off x="2590800" y="2514600"/>
            <a:ext cx="1509713" cy="1133475"/>
            <a:chOff x="3505200" y="2667000"/>
            <a:chExt cx="1510286" cy="1133128"/>
          </a:xfrm>
        </p:grpSpPr>
        <p:pic>
          <p:nvPicPr>
            <p:cNvPr id="34850" name="Picture 24" descr="Folder.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2667000"/>
              <a:ext cx="1510286" cy="113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1" name="TextBox 25"/>
            <p:cNvSpPr txBox="1">
              <a:spLocks noChangeArrowheads="1"/>
            </p:cNvSpPr>
            <p:nvPr/>
          </p:nvSpPr>
          <p:spPr bwMode="auto">
            <a:xfrm>
              <a:off x="4017627" y="3007876"/>
              <a:ext cx="485429"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1900" b="1" dirty="0" err="1">
                  <a:latin typeface="Calibri" charset="0"/>
                  <a:cs typeface="Calibri" charset="0"/>
                </a:rPr>
                <a:t>Viz</a:t>
              </a:r>
              <a:endParaRPr lang="en-US" sz="1900" b="1" dirty="0">
                <a:latin typeface="Calibri" charset="0"/>
                <a:cs typeface="Calibri" charset="0"/>
              </a:endParaRPr>
            </a:p>
          </p:txBody>
        </p:sp>
      </p:grpSp>
      <p:cxnSp>
        <p:nvCxnSpPr>
          <p:cNvPr id="28" name="Straight Connector 27"/>
          <p:cNvCxnSpPr>
            <a:cxnSpLocks noChangeShapeType="1"/>
          </p:cNvCxnSpPr>
          <p:nvPr/>
        </p:nvCxnSpPr>
        <p:spPr bwMode="auto">
          <a:xfrm rot="10800000" flipV="1">
            <a:off x="3886200" y="1905000"/>
            <a:ext cx="1192213" cy="762000"/>
          </a:xfrm>
          <a:prstGeom prst="line">
            <a:avLst/>
          </a:prstGeom>
          <a:noFill/>
          <a:ln w="38100" cap="rnd">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a:off x="5867400" y="1905000"/>
            <a:ext cx="91440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rot="5400000">
            <a:off x="5562600" y="3886200"/>
            <a:ext cx="175260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 name="Straight Connector 30"/>
          <p:cNvCxnSpPr>
            <a:cxnSpLocks noChangeShapeType="1"/>
          </p:cNvCxnSpPr>
          <p:nvPr/>
        </p:nvCxnSpPr>
        <p:spPr bwMode="auto">
          <a:xfrm rot="16200000" flipH="1">
            <a:off x="2979738" y="3954462"/>
            <a:ext cx="1752600" cy="7016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Straight Connector 31"/>
          <p:cNvCxnSpPr>
            <a:cxnSpLocks noChangeShapeType="1"/>
          </p:cNvCxnSpPr>
          <p:nvPr/>
        </p:nvCxnSpPr>
        <p:spPr bwMode="auto">
          <a:xfrm rot="5400000">
            <a:off x="1619250" y="3829050"/>
            <a:ext cx="1828800" cy="10287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 name="Straight Connector 32"/>
          <p:cNvCxnSpPr>
            <a:cxnSpLocks noChangeShapeType="1"/>
          </p:cNvCxnSpPr>
          <p:nvPr/>
        </p:nvCxnSpPr>
        <p:spPr bwMode="auto">
          <a:xfrm>
            <a:off x="3929063" y="3048000"/>
            <a:ext cx="642937"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 name="Straight Connector 33"/>
          <p:cNvCxnSpPr>
            <a:cxnSpLocks noChangeShapeType="1"/>
            <a:endCxn id="9" idx="0"/>
          </p:cNvCxnSpPr>
          <p:nvPr/>
        </p:nvCxnSpPr>
        <p:spPr bwMode="auto">
          <a:xfrm rot="16200000" flipH="1">
            <a:off x="6400800" y="4038600"/>
            <a:ext cx="17526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Straight Connector 34"/>
          <p:cNvCxnSpPr>
            <a:cxnSpLocks noChangeShapeType="1"/>
          </p:cNvCxnSpPr>
          <p:nvPr/>
        </p:nvCxnSpPr>
        <p:spPr bwMode="auto">
          <a:xfrm rot="10800000" flipV="1">
            <a:off x="1524000" y="3094038"/>
            <a:ext cx="1260475" cy="5635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Rectangle 35"/>
          <p:cNvSpPr>
            <a:spLocks noChangeArrowheads="1"/>
          </p:cNvSpPr>
          <p:nvPr/>
        </p:nvSpPr>
        <p:spPr bwMode="auto">
          <a:xfrm>
            <a:off x="228600" y="990600"/>
            <a:ext cx="25146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600" dirty="0">
                <a:latin typeface="Calibri" charset="0"/>
                <a:cs typeface="Calibri" charset="0"/>
              </a:rPr>
              <a:t>HDF5 groups </a:t>
            </a:r>
            <a:br>
              <a:rPr lang="en-US" sz="2600" dirty="0">
                <a:latin typeface="Calibri" charset="0"/>
                <a:cs typeface="Calibri" charset="0"/>
              </a:rPr>
            </a:br>
            <a:r>
              <a:rPr lang="en-US" sz="2600" dirty="0">
                <a:latin typeface="Calibri" charset="0"/>
                <a:cs typeface="Calibri" charset="0"/>
              </a:rPr>
              <a:t>and links </a:t>
            </a:r>
            <a:br>
              <a:rPr lang="en-US" sz="2600" dirty="0">
                <a:latin typeface="Calibri" charset="0"/>
                <a:cs typeface="Calibri" charset="0"/>
              </a:rPr>
            </a:br>
            <a:r>
              <a:rPr lang="en-US" sz="2600" b="1" dirty="0">
                <a:latin typeface="Calibri" charset="0"/>
                <a:cs typeface="Calibri" charset="0"/>
              </a:rPr>
              <a:t>organize </a:t>
            </a:r>
            <a:r>
              <a:rPr lang="en-US" sz="2600" dirty="0">
                <a:latin typeface="Calibri" charset="0"/>
                <a:cs typeface="Calibri" charset="0"/>
              </a:rPr>
              <a:t/>
            </a:r>
            <a:br>
              <a:rPr lang="en-US" sz="2600" dirty="0">
                <a:latin typeface="Calibri" charset="0"/>
                <a:cs typeface="Calibri" charset="0"/>
              </a:rPr>
            </a:br>
            <a:r>
              <a:rPr lang="en-US" sz="2600" dirty="0">
                <a:latin typeface="Calibri" charset="0"/>
                <a:cs typeface="Calibri" charset="0"/>
              </a:rPr>
              <a:t>data objects.</a:t>
            </a:r>
            <a:endParaRPr lang="en-US" dirty="0">
              <a:latin typeface="Calibri" charset="0"/>
              <a:cs typeface="Calibri" charset="0"/>
            </a:endParaRPr>
          </a:p>
        </p:txBody>
      </p:sp>
      <p:cxnSp>
        <p:nvCxnSpPr>
          <p:cNvPr id="37" name="Straight Connector 36"/>
          <p:cNvCxnSpPr>
            <a:cxnSpLocks noChangeShapeType="1"/>
          </p:cNvCxnSpPr>
          <p:nvPr/>
        </p:nvCxnSpPr>
        <p:spPr bwMode="auto">
          <a:xfrm rot="10800000" flipV="1">
            <a:off x="5562600" y="3048000"/>
            <a:ext cx="960438"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38" name="Picture 37" descr="open_box.png"/>
          <p:cNvPicPr>
            <a:picLocks noChangeAspect="1"/>
          </p:cNvPicPr>
          <p:nvPr/>
        </p:nvPicPr>
        <p:blipFill>
          <a:blip r:embed="rId8">
            <a:lum contrast="-68000"/>
            <a:extLst>
              <a:ext uri="{28A0092B-C50C-407E-A947-70E740481C1C}">
                <a14:useLocalDpi xmlns:a14="http://schemas.microsoft.com/office/drawing/2010/main" val="0"/>
              </a:ext>
            </a:extLst>
          </a:blip>
          <a:srcRect r="9373"/>
          <a:stretch>
            <a:fillRect/>
          </a:stretch>
        </p:blipFill>
        <p:spPr bwMode="auto">
          <a:xfrm>
            <a:off x="7794625" y="3733800"/>
            <a:ext cx="13604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p:cNvCxnSpPr>
            <a:cxnSpLocks noChangeShapeType="1"/>
          </p:cNvCxnSpPr>
          <p:nvPr/>
        </p:nvCxnSpPr>
        <p:spPr bwMode="auto">
          <a:xfrm>
            <a:off x="7620000" y="3124200"/>
            <a:ext cx="762000" cy="53340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 name="Rectangle 17" descr="Small grid"/>
          <p:cNvSpPr>
            <a:spLocks noChangeArrowheads="1"/>
          </p:cNvSpPr>
          <p:nvPr/>
        </p:nvSpPr>
        <p:spPr bwMode="auto">
          <a:xfrm>
            <a:off x="8382000" y="3657600"/>
            <a:ext cx="533400" cy="381000"/>
          </a:xfrm>
          <a:prstGeom prst="rect">
            <a:avLst/>
          </a:prstGeom>
          <a:pattFill prst="smGrid">
            <a:fgClr>
              <a:srgbClr val="CCCC00"/>
            </a:fgClr>
            <a:bgClr>
              <a:srgbClr val="FFFFFF"/>
            </a:bgClr>
          </a:pattFill>
          <a:ln w="9525">
            <a:solidFill>
              <a:schemeClr val="tx1"/>
            </a:solidFill>
            <a:miter lim="800000"/>
            <a:headEnd/>
            <a:tailEnd/>
          </a:ln>
          <a:effectLst/>
        </p:spPr>
        <p:txBody>
          <a:bodyPr wrap="none" anchor="ctr"/>
          <a:lstStyle/>
          <a:p>
            <a:pPr>
              <a:defRPr/>
            </a:pPr>
            <a:endParaRPr lang="en-US">
              <a:effectLst>
                <a:outerShdw blurRad="38100" dist="38100" dir="2700000" algn="tl">
                  <a:srgbClr val="C0C0C0"/>
                </a:outerShdw>
              </a:effectLst>
              <a:latin typeface="Calibri" charset="0"/>
              <a:cs typeface="Calibri" charset="0"/>
            </a:endParaRPr>
          </a:p>
          <a:p>
            <a:pPr>
              <a:defRPr/>
            </a:pPr>
            <a:endParaRPr lang="en-US">
              <a:effectLst>
                <a:outerShdw blurRad="38100" dist="38100" dir="2700000" algn="tl">
                  <a:srgbClr val="C0C0C0"/>
                </a:outerShdw>
              </a:effectLst>
              <a:latin typeface="Calibri" charset="0"/>
              <a:cs typeface="Calibri" charset="0"/>
            </a:endParaRPr>
          </a:p>
        </p:txBody>
      </p:sp>
      <p:sp>
        <p:nvSpPr>
          <p:cNvPr id="57" name="Oval 56"/>
          <p:cNvSpPr/>
          <p:nvPr/>
        </p:nvSpPr>
        <p:spPr bwMode="auto">
          <a:xfrm>
            <a:off x="4562475" y="990600"/>
            <a:ext cx="1690688" cy="1143000"/>
          </a:xfrm>
          <a:prstGeom prst="ellipse">
            <a:avLst/>
          </a:prstGeom>
          <a:noFill/>
          <a:ln w="31750" cap="flat" cmpd="sng" algn="ctr">
            <a:solidFill>
              <a:srgbClr val="0033CC"/>
            </a:solidFill>
            <a:prstDash val="solid"/>
            <a:round/>
            <a:headEnd type="none" w="med" len="med"/>
            <a:tailEnd type="none" w="med" len="med"/>
          </a:ln>
          <a:effectLst/>
        </p:spPr>
        <p:txBody>
          <a:bodyPr wrap="none" lIns="914400" anchor="ctr"/>
          <a:lstStyle/>
          <a:p>
            <a:pPr>
              <a:defRPr/>
            </a:pPr>
            <a:r>
              <a:rPr lang="en-US" dirty="0">
                <a:latin typeface="Calibri"/>
                <a:ea typeface="Calibri"/>
                <a:cs typeface="Calibri"/>
              </a:rPr>
              <a:t>        </a:t>
            </a:r>
            <a:r>
              <a:rPr lang="en-US" sz="2200" i="1" dirty="0">
                <a:solidFill>
                  <a:schemeClr val="accent1">
                    <a:lumMod val="75000"/>
                  </a:schemeClr>
                </a:solidFill>
                <a:latin typeface="Calibri"/>
                <a:ea typeface="Calibri"/>
                <a:cs typeface="Calibri"/>
              </a:rPr>
              <a:t>Every HDF5 file </a:t>
            </a:r>
          </a:p>
          <a:p>
            <a:pPr>
              <a:defRPr/>
            </a:pPr>
            <a:r>
              <a:rPr lang="en-US" sz="2200" i="1" dirty="0">
                <a:solidFill>
                  <a:schemeClr val="accent1">
                    <a:lumMod val="75000"/>
                  </a:schemeClr>
                </a:solidFill>
                <a:latin typeface="Calibri"/>
                <a:ea typeface="Calibri"/>
                <a:cs typeface="Calibri"/>
              </a:rPr>
              <a:t>         has a root group</a:t>
            </a:r>
          </a:p>
        </p:txBody>
      </p:sp>
      <p:sp>
        <p:nvSpPr>
          <p:cNvPr id="41" name="Rectangular Callout 40"/>
          <p:cNvSpPr/>
          <p:nvPr/>
        </p:nvSpPr>
        <p:spPr bwMode="auto">
          <a:xfrm>
            <a:off x="7810500" y="2484438"/>
            <a:ext cx="1104900" cy="563562"/>
          </a:xfrm>
          <a:prstGeom prst="wedgeRectCallout">
            <a:avLst>
              <a:gd name="adj1" fmla="val -73609"/>
              <a:gd name="adj2" fmla="val 19782"/>
            </a:avLst>
          </a:prstGeom>
          <a:solidFill>
            <a:schemeClr val="bg2">
              <a:lumMod val="90000"/>
            </a:schemeClr>
          </a:solidFill>
          <a:ln w="12700">
            <a:solidFill>
              <a:schemeClr val="bg2">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45720" rIns="45720" anchor="ctr"/>
          <a:lstStyle/>
          <a:p>
            <a:pPr>
              <a:defRPr/>
            </a:pPr>
            <a:r>
              <a:rPr lang="en-US" sz="1400" dirty="0">
                <a:solidFill>
                  <a:schemeClr val="tx1"/>
                </a:solidFill>
                <a:latin typeface="Calibri"/>
                <a:cs typeface="Calibri"/>
              </a:rPr>
              <a:t>Parameters</a:t>
            </a:r>
          </a:p>
          <a:p>
            <a:pPr>
              <a:defRPr/>
            </a:pPr>
            <a:r>
              <a:rPr lang="en-US" sz="1400" dirty="0">
                <a:solidFill>
                  <a:schemeClr val="tx1"/>
                </a:solidFill>
                <a:latin typeface="Calibri"/>
                <a:cs typeface="Calibri"/>
              </a:rPr>
              <a:t>10;100;1000</a:t>
            </a:r>
          </a:p>
        </p:txBody>
      </p:sp>
      <p:sp>
        <p:nvSpPr>
          <p:cNvPr id="42" name="Rectangular Callout 41"/>
          <p:cNvSpPr/>
          <p:nvPr/>
        </p:nvSpPr>
        <p:spPr bwMode="auto">
          <a:xfrm>
            <a:off x="419100" y="4648200"/>
            <a:ext cx="952500" cy="446088"/>
          </a:xfrm>
          <a:prstGeom prst="wedgeRectCallout">
            <a:avLst>
              <a:gd name="adj1" fmla="val 64672"/>
              <a:gd name="adj2" fmla="val 73167"/>
            </a:avLst>
          </a:prstGeom>
          <a:solidFill>
            <a:schemeClr val="bg2">
              <a:lumMod val="90000"/>
            </a:schemeClr>
          </a:solidFill>
          <a:ln w="12700">
            <a:solidFill>
              <a:schemeClr val="bg2">
                <a:lumMod val="2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45720" rIns="45720" anchor="ctr"/>
          <a:lstStyle/>
          <a:p>
            <a:pPr algn="ctr">
              <a:defRPr/>
            </a:pPr>
            <a:r>
              <a:rPr lang="en-US" sz="1400" dirty="0" err="1">
                <a:solidFill>
                  <a:schemeClr val="tx1"/>
                </a:solidFill>
                <a:latin typeface="Calibri"/>
                <a:cs typeface="Calibri"/>
              </a:rPr>
              <a:t>Timestep</a:t>
            </a:r>
            <a:endParaRPr lang="en-US" sz="1400" dirty="0">
              <a:solidFill>
                <a:schemeClr val="tx1"/>
              </a:solidFill>
              <a:latin typeface="Calibri"/>
              <a:cs typeface="Calibri"/>
            </a:endParaRPr>
          </a:p>
          <a:p>
            <a:pPr algn="ctr">
              <a:defRPr/>
            </a:pPr>
            <a:r>
              <a:rPr lang="en-US" sz="1400" dirty="0">
                <a:solidFill>
                  <a:schemeClr val="tx1"/>
                </a:solidFill>
                <a:latin typeface="Calibri"/>
                <a:cs typeface="Calibri"/>
              </a:rPr>
              <a:t>36,000</a:t>
            </a:r>
          </a:p>
        </p:txBody>
      </p:sp>
      <p:sp>
        <p:nvSpPr>
          <p:cNvPr id="34848" name="Rectangle 2064"/>
          <p:cNvSpPr>
            <a:spLocks noGrp="1" noChangeArrowheads="1"/>
          </p:cNvSpPr>
          <p:nvPr>
            <p:ph type="dt" sz="quarter" idx="10"/>
          </p:nvPr>
        </p:nvSpPr>
        <p:spPr>
          <a:xfrm>
            <a:off x="304800" y="6629400"/>
            <a:ext cx="19812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1200" smtClean="0">
                <a:solidFill>
                  <a:schemeClr val="bg1"/>
                </a:solidFill>
                <a:latin typeface="Calibri" charset="0"/>
                <a:cs typeface="Calibri" charset="0"/>
              </a:rPr>
              <a:t>May 30-31, 2012</a:t>
            </a:r>
            <a:endParaRPr lang="en-US" sz="1200">
              <a:solidFill>
                <a:schemeClr val="bg1"/>
              </a:solidFill>
              <a:latin typeface="Calibri" charset="0"/>
              <a:cs typeface="Calibri" charset="0"/>
            </a:endParaRPr>
          </a:p>
        </p:txBody>
      </p:sp>
      <p:sp>
        <p:nvSpPr>
          <p:cNvPr id="34849" name="Rectangle 206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1200" smtClean="0">
                <a:solidFill>
                  <a:schemeClr val="bg1"/>
                </a:solidFill>
                <a:latin typeface="Calibri" charset="0"/>
                <a:cs typeface="Calibri" charset="0"/>
              </a:rPr>
              <a:t>HDF5 Workshop at PSI</a:t>
            </a:r>
          </a:p>
        </p:txBody>
      </p:sp>
      <p:sp>
        <p:nvSpPr>
          <p:cNvPr id="43" name="TextBox 42"/>
          <p:cNvSpPr txBox="1"/>
          <p:nvPr/>
        </p:nvSpPr>
        <p:spPr>
          <a:xfrm>
            <a:off x="5867400" y="6221812"/>
            <a:ext cx="2890535" cy="369332"/>
          </a:xfrm>
          <a:prstGeom prst="rect">
            <a:avLst/>
          </a:prstGeom>
          <a:noFill/>
        </p:spPr>
        <p:txBody>
          <a:bodyPr wrap="none" rtlCol="0">
            <a:spAutoFit/>
          </a:bodyPr>
          <a:lstStyle/>
          <a:p>
            <a:r>
              <a:rPr lang="en-US" sz="1800" i="1" dirty="0">
                <a:latin typeface="Arial" charset="0"/>
              </a:rPr>
              <a:t>Similar to UNIX directories</a:t>
            </a:r>
            <a:endParaRPr lang="en-US" sz="1800" i="1" dirty="0"/>
          </a:p>
        </p:txBody>
      </p:sp>
    </p:spTree>
    <p:extLst>
      <p:ext uri="{BB962C8B-B14F-4D97-AF65-F5344CB8AC3E}">
        <p14:creationId xmlns:p14="http://schemas.microsoft.com/office/powerpoint/2010/main" val="11370499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98"/>
          <p:cNvSpPr>
            <a:spLocks noChangeArrowheads="1"/>
          </p:cNvSpPr>
          <p:nvPr/>
        </p:nvSpPr>
        <p:spPr bwMode="auto">
          <a:xfrm>
            <a:off x="228600" y="5334000"/>
            <a:ext cx="8686800" cy="76200"/>
          </a:xfrm>
          <a:prstGeom prst="rect">
            <a:avLst/>
          </a:prstGeom>
          <a:solidFill>
            <a:srgbClr val="00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libri" charset="0"/>
              <a:cs typeface="Calibri" charset="0"/>
            </a:endParaRPr>
          </a:p>
        </p:txBody>
      </p:sp>
      <p:sp>
        <p:nvSpPr>
          <p:cNvPr id="38915" name="Rectangle 77"/>
          <p:cNvSpPr>
            <a:spLocks noChangeArrowheads="1"/>
          </p:cNvSpPr>
          <p:nvPr/>
        </p:nvSpPr>
        <p:spPr bwMode="auto">
          <a:xfrm>
            <a:off x="228600" y="1905000"/>
            <a:ext cx="8686800" cy="1143000"/>
          </a:xfrm>
          <a:prstGeom prst="rect">
            <a:avLst/>
          </a:prstGeom>
          <a:solidFill>
            <a:srgbClr val="0000FF">
              <a:alpha val="54901"/>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libri" charset="0"/>
              <a:cs typeface="Calibri" charset="0"/>
            </a:endParaRPr>
          </a:p>
        </p:txBody>
      </p:sp>
      <p:sp>
        <p:nvSpPr>
          <p:cNvPr id="38916" name="Rectangle 12"/>
          <p:cNvSpPr>
            <a:spLocks noChangeArrowheads="1"/>
          </p:cNvSpPr>
          <p:nvPr/>
        </p:nvSpPr>
        <p:spPr bwMode="auto">
          <a:xfrm>
            <a:off x="228600" y="5410200"/>
            <a:ext cx="8686800" cy="1143000"/>
          </a:xfrm>
          <a:prstGeom prst="rect">
            <a:avLst/>
          </a:prstGeom>
          <a:solidFill>
            <a:srgbClr val="92D050">
              <a:alpha val="4117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libri" charset="0"/>
              <a:cs typeface="Calibri" charset="0"/>
            </a:endParaRPr>
          </a:p>
        </p:txBody>
      </p:sp>
      <p:sp>
        <p:nvSpPr>
          <p:cNvPr id="38917" name="Title 1"/>
          <p:cNvSpPr>
            <a:spLocks noGrp="1"/>
          </p:cNvSpPr>
          <p:nvPr>
            <p:ph type="title"/>
          </p:nvPr>
        </p:nvSpPr>
        <p:spPr>
          <a:xfrm>
            <a:off x="1295400" y="152400"/>
            <a:ext cx="7010400" cy="533400"/>
          </a:xfrm>
        </p:spPr>
        <p:txBody>
          <a:bodyPr/>
          <a:lstStyle/>
          <a:p>
            <a:r>
              <a:rPr lang="en-US" smtClean="0">
                <a:latin typeface="Calibri" charset="0"/>
                <a:cs typeface="Calibri" charset="0"/>
              </a:rPr>
              <a:t>HDF5 Software Layers &amp; Storage</a:t>
            </a:r>
          </a:p>
        </p:txBody>
      </p:sp>
      <p:sp>
        <p:nvSpPr>
          <p:cNvPr id="38918" name="Rectangle 13"/>
          <p:cNvSpPr>
            <a:spLocks noChangeArrowheads="1"/>
          </p:cNvSpPr>
          <p:nvPr/>
        </p:nvSpPr>
        <p:spPr bwMode="auto">
          <a:xfrm>
            <a:off x="762000" y="5464175"/>
            <a:ext cx="137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90000"/>
              </a:lnSpc>
            </a:pPr>
            <a:r>
              <a:rPr lang="en-US" sz="2000">
                <a:latin typeface="Calibri" charset="0"/>
                <a:cs typeface="Calibri" charset="0"/>
              </a:rPr>
              <a:t>HDF5 File Format</a:t>
            </a:r>
          </a:p>
        </p:txBody>
      </p:sp>
      <p:sp>
        <p:nvSpPr>
          <p:cNvPr id="38919" name="Flowchart: Document 8"/>
          <p:cNvSpPr>
            <a:spLocks noChangeArrowheads="1"/>
          </p:cNvSpPr>
          <p:nvPr/>
        </p:nvSpPr>
        <p:spPr bwMode="auto">
          <a:xfrm>
            <a:off x="2438400" y="5791200"/>
            <a:ext cx="533400" cy="457200"/>
          </a:xfrm>
          <a:prstGeom prst="flowChartDocument">
            <a:avLst/>
          </a:prstGeom>
          <a:solidFill>
            <a:srgbClr val="DD9191"/>
          </a:solidFill>
          <a:ln w="9525">
            <a:solidFill>
              <a:schemeClr val="tx1"/>
            </a:solidFill>
            <a:round/>
            <a:headEnd/>
            <a:tailEnd/>
          </a:ln>
        </p:spPr>
        <p:txBody>
          <a:bodyPr wrap="none" anchor="ctr"/>
          <a:lstStyle/>
          <a:p>
            <a:endParaRPr lang="en-US">
              <a:latin typeface="Calibri" charset="0"/>
              <a:cs typeface="Calibri" charset="0"/>
            </a:endParaRPr>
          </a:p>
        </p:txBody>
      </p:sp>
      <p:sp>
        <p:nvSpPr>
          <p:cNvPr id="38920" name="Rectangle 15"/>
          <p:cNvSpPr>
            <a:spLocks noChangeArrowheads="1"/>
          </p:cNvSpPr>
          <p:nvPr/>
        </p:nvSpPr>
        <p:spPr bwMode="auto">
          <a:xfrm>
            <a:off x="2971800" y="57912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a:latin typeface="Calibri" charset="0"/>
                <a:cs typeface="Calibri" charset="0"/>
              </a:rPr>
              <a:t>File</a:t>
            </a:r>
          </a:p>
        </p:txBody>
      </p:sp>
      <p:sp>
        <p:nvSpPr>
          <p:cNvPr id="38921" name="Flowchart: Document 9"/>
          <p:cNvSpPr>
            <a:spLocks noChangeArrowheads="1"/>
          </p:cNvSpPr>
          <p:nvPr/>
        </p:nvSpPr>
        <p:spPr bwMode="auto">
          <a:xfrm>
            <a:off x="4114800" y="5943600"/>
            <a:ext cx="533400" cy="457200"/>
          </a:xfrm>
          <a:prstGeom prst="flowChartDocument">
            <a:avLst/>
          </a:prstGeom>
          <a:solidFill>
            <a:srgbClr val="DD9191"/>
          </a:solidFill>
          <a:ln w="9525">
            <a:solidFill>
              <a:schemeClr val="tx1"/>
            </a:solidFill>
            <a:round/>
            <a:headEnd/>
            <a:tailEnd/>
          </a:ln>
        </p:spPr>
        <p:txBody>
          <a:bodyPr wrap="none" anchor="ctr"/>
          <a:lstStyle/>
          <a:p>
            <a:endParaRPr lang="en-US">
              <a:latin typeface="Calibri" charset="0"/>
              <a:cs typeface="Calibri" charset="0"/>
            </a:endParaRPr>
          </a:p>
        </p:txBody>
      </p:sp>
      <p:sp>
        <p:nvSpPr>
          <p:cNvPr id="38922" name="Flowchart: Document 10"/>
          <p:cNvSpPr>
            <a:spLocks noChangeArrowheads="1"/>
          </p:cNvSpPr>
          <p:nvPr/>
        </p:nvSpPr>
        <p:spPr bwMode="auto">
          <a:xfrm>
            <a:off x="3962400" y="5791200"/>
            <a:ext cx="533400" cy="457200"/>
          </a:xfrm>
          <a:prstGeom prst="flowChartDocument">
            <a:avLst/>
          </a:prstGeom>
          <a:solidFill>
            <a:srgbClr val="DD9191"/>
          </a:solidFill>
          <a:ln w="9525">
            <a:solidFill>
              <a:schemeClr val="tx1"/>
            </a:solidFill>
            <a:round/>
            <a:headEnd/>
            <a:tailEnd/>
          </a:ln>
        </p:spPr>
        <p:txBody>
          <a:bodyPr wrap="none" anchor="ctr"/>
          <a:lstStyle/>
          <a:p>
            <a:endParaRPr lang="en-US">
              <a:latin typeface="Calibri" charset="0"/>
              <a:cs typeface="Calibri" charset="0"/>
            </a:endParaRPr>
          </a:p>
        </p:txBody>
      </p:sp>
      <p:sp>
        <p:nvSpPr>
          <p:cNvPr id="38923" name="Rectangle 16"/>
          <p:cNvSpPr>
            <a:spLocks noChangeArrowheads="1"/>
          </p:cNvSpPr>
          <p:nvPr/>
        </p:nvSpPr>
        <p:spPr bwMode="auto">
          <a:xfrm>
            <a:off x="4648200" y="5715000"/>
            <a:ext cx="83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a:latin typeface="Calibri" charset="0"/>
                <a:cs typeface="Calibri" charset="0"/>
              </a:rPr>
              <a:t>Split </a:t>
            </a:r>
            <a:br>
              <a:rPr lang="en-US" sz="1800">
                <a:latin typeface="Calibri" charset="0"/>
                <a:cs typeface="Calibri" charset="0"/>
              </a:rPr>
            </a:br>
            <a:r>
              <a:rPr lang="en-US" sz="1800">
                <a:latin typeface="Calibri" charset="0"/>
                <a:cs typeface="Calibri" charset="0"/>
              </a:rPr>
              <a:t>Files</a:t>
            </a:r>
          </a:p>
        </p:txBody>
      </p:sp>
      <p:sp>
        <p:nvSpPr>
          <p:cNvPr id="38924" name="Rectangle 17"/>
          <p:cNvSpPr>
            <a:spLocks noChangeArrowheads="1"/>
          </p:cNvSpPr>
          <p:nvPr/>
        </p:nvSpPr>
        <p:spPr bwMode="auto">
          <a:xfrm>
            <a:off x="6400800" y="5562600"/>
            <a:ext cx="1295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a:latin typeface="Calibri" charset="0"/>
                <a:cs typeface="Calibri" charset="0"/>
              </a:rPr>
              <a:t>File on Parallel Filesystem</a:t>
            </a:r>
          </a:p>
        </p:txBody>
      </p:sp>
      <p:sp>
        <p:nvSpPr>
          <p:cNvPr id="38925" name="Flowchart: Magnetic Disk 5"/>
          <p:cNvSpPr>
            <a:spLocks noChangeArrowheads="1"/>
          </p:cNvSpPr>
          <p:nvPr/>
        </p:nvSpPr>
        <p:spPr bwMode="auto">
          <a:xfrm>
            <a:off x="5562600" y="5562600"/>
            <a:ext cx="533400" cy="609600"/>
          </a:xfrm>
          <a:prstGeom prst="flowChartMagneticDisk">
            <a:avLst/>
          </a:prstGeom>
          <a:solidFill>
            <a:srgbClr val="C06262"/>
          </a:solidFill>
          <a:ln w="9525">
            <a:solidFill>
              <a:schemeClr val="tx1"/>
            </a:solidFill>
            <a:round/>
            <a:headEnd/>
            <a:tailEnd/>
          </a:ln>
        </p:spPr>
        <p:txBody>
          <a:bodyPr wrap="none" anchor="ctr"/>
          <a:lstStyle/>
          <a:p>
            <a:endParaRPr lang="en-US">
              <a:latin typeface="Calibri" charset="0"/>
              <a:cs typeface="Calibri" charset="0"/>
            </a:endParaRPr>
          </a:p>
        </p:txBody>
      </p:sp>
      <p:sp>
        <p:nvSpPr>
          <p:cNvPr id="38926" name="Flowchart: Magnetic Disk 6"/>
          <p:cNvSpPr>
            <a:spLocks noChangeArrowheads="1"/>
          </p:cNvSpPr>
          <p:nvPr/>
        </p:nvSpPr>
        <p:spPr bwMode="auto">
          <a:xfrm>
            <a:off x="5715000" y="5715000"/>
            <a:ext cx="533400" cy="609600"/>
          </a:xfrm>
          <a:prstGeom prst="flowChartMagneticDisk">
            <a:avLst/>
          </a:prstGeom>
          <a:solidFill>
            <a:srgbClr val="C06262"/>
          </a:solidFill>
          <a:ln w="9525">
            <a:solidFill>
              <a:schemeClr val="tx1"/>
            </a:solidFill>
            <a:round/>
            <a:headEnd/>
            <a:tailEnd/>
          </a:ln>
        </p:spPr>
        <p:txBody>
          <a:bodyPr wrap="none" anchor="ctr"/>
          <a:lstStyle/>
          <a:p>
            <a:endParaRPr lang="en-US">
              <a:latin typeface="Calibri" charset="0"/>
              <a:cs typeface="Calibri" charset="0"/>
            </a:endParaRPr>
          </a:p>
        </p:txBody>
      </p:sp>
      <p:sp>
        <p:nvSpPr>
          <p:cNvPr id="38927" name="Flowchart: Magnetic Disk 7"/>
          <p:cNvSpPr>
            <a:spLocks noChangeArrowheads="1"/>
          </p:cNvSpPr>
          <p:nvPr/>
        </p:nvSpPr>
        <p:spPr bwMode="auto">
          <a:xfrm>
            <a:off x="5867400" y="5867400"/>
            <a:ext cx="533400" cy="609600"/>
          </a:xfrm>
          <a:prstGeom prst="flowChartMagneticDisk">
            <a:avLst/>
          </a:prstGeom>
          <a:solidFill>
            <a:srgbClr val="C06262"/>
          </a:solidFill>
          <a:ln w="9525">
            <a:solidFill>
              <a:schemeClr val="tx1"/>
            </a:solidFill>
            <a:round/>
            <a:headEnd/>
            <a:tailEnd/>
          </a:ln>
        </p:spPr>
        <p:txBody>
          <a:bodyPr wrap="none" anchor="ctr"/>
          <a:lstStyle/>
          <a:p>
            <a:endParaRPr lang="en-US">
              <a:latin typeface="Calibri" charset="0"/>
              <a:cs typeface="Calibri" charset="0"/>
            </a:endParaRPr>
          </a:p>
        </p:txBody>
      </p:sp>
      <p:sp>
        <p:nvSpPr>
          <p:cNvPr id="38928" name="Flowchart: Document 18"/>
          <p:cNvSpPr>
            <a:spLocks noChangeArrowheads="1"/>
          </p:cNvSpPr>
          <p:nvPr/>
        </p:nvSpPr>
        <p:spPr bwMode="auto">
          <a:xfrm>
            <a:off x="5638800" y="5791200"/>
            <a:ext cx="533400" cy="457200"/>
          </a:xfrm>
          <a:prstGeom prst="flowChartDocument">
            <a:avLst/>
          </a:prstGeom>
          <a:solidFill>
            <a:srgbClr val="DD9191"/>
          </a:solidFill>
          <a:ln w="9525">
            <a:solidFill>
              <a:schemeClr val="tx1"/>
            </a:solidFill>
            <a:round/>
            <a:headEnd/>
            <a:tailEnd/>
          </a:ln>
        </p:spPr>
        <p:txBody>
          <a:bodyPr wrap="none" anchor="ctr"/>
          <a:lstStyle/>
          <a:p>
            <a:endParaRPr lang="en-US">
              <a:latin typeface="Calibri" charset="0"/>
              <a:cs typeface="Calibri" charset="0"/>
            </a:endParaRPr>
          </a:p>
        </p:txBody>
      </p:sp>
      <p:sp>
        <p:nvSpPr>
          <p:cNvPr id="38929" name="Rectangle 25"/>
          <p:cNvSpPr>
            <a:spLocks noChangeArrowheads="1"/>
          </p:cNvSpPr>
          <p:nvPr/>
        </p:nvSpPr>
        <p:spPr bwMode="auto">
          <a:xfrm>
            <a:off x="8077200" y="5807075"/>
            <a:ext cx="106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a:latin typeface="Calibri" charset="0"/>
                <a:cs typeface="Calibri" charset="0"/>
              </a:rPr>
              <a:t>Other</a:t>
            </a:r>
          </a:p>
        </p:txBody>
      </p:sp>
      <p:sp>
        <p:nvSpPr>
          <p:cNvPr id="27" name="Rectangle 26"/>
          <p:cNvSpPr/>
          <p:nvPr/>
        </p:nvSpPr>
        <p:spPr>
          <a:xfrm>
            <a:off x="7672022" y="5553670"/>
            <a:ext cx="505555" cy="923330"/>
          </a:xfrm>
          <a:prstGeom prst="rect">
            <a:avLst/>
          </a:prstGeom>
          <a:noFill/>
        </p:spPr>
        <p:txBody>
          <a:bodyPr wrap="none">
            <a:spAutoFit/>
          </a:bodyPr>
          <a:lstStyle/>
          <a:p>
            <a:pPr algn="ctr">
              <a:defRPr/>
            </a:pPr>
            <a:r>
              <a:rPr lang="en-US" sz="5400" b="1" dirty="0">
                <a:ln w="12700">
                  <a:solidFill>
                    <a:schemeClr val="tx2">
                      <a:satMod val="155000"/>
                    </a:schemeClr>
                  </a:solidFill>
                  <a:prstDash val="solid"/>
                </a:ln>
                <a:solidFill>
                  <a:srgbClr val="DD9191"/>
                </a:solidFill>
                <a:effectLst>
                  <a:outerShdw blurRad="41275" dist="20320" dir="1800000" algn="tl" rotWithShape="0">
                    <a:srgbClr val="000000">
                      <a:alpha val="40000"/>
                    </a:srgbClr>
                  </a:outerShdw>
                </a:effectLst>
                <a:latin typeface="Calibri"/>
                <a:ea typeface="Calibri"/>
                <a:cs typeface="Calibri"/>
              </a:rPr>
              <a:t>?</a:t>
            </a:r>
          </a:p>
        </p:txBody>
      </p:sp>
      <p:sp>
        <p:nvSpPr>
          <p:cNvPr id="38931" name="Rectangle 28"/>
          <p:cNvSpPr>
            <a:spLocks noChangeArrowheads="1"/>
          </p:cNvSpPr>
          <p:nvPr/>
        </p:nvSpPr>
        <p:spPr bwMode="auto">
          <a:xfrm>
            <a:off x="228600" y="4191000"/>
            <a:ext cx="8686800" cy="1143000"/>
          </a:xfrm>
          <a:prstGeom prst="rect">
            <a:avLst/>
          </a:prstGeom>
          <a:solidFill>
            <a:srgbClr val="0000FF">
              <a:alpha val="2509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libri" charset="0"/>
              <a:cs typeface="Calibri" charset="0"/>
            </a:endParaRPr>
          </a:p>
        </p:txBody>
      </p:sp>
      <p:sp>
        <p:nvSpPr>
          <p:cNvPr id="38932" name="Rectangle 29"/>
          <p:cNvSpPr>
            <a:spLocks noChangeArrowheads="1"/>
          </p:cNvSpPr>
          <p:nvPr/>
        </p:nvSpPr>
        <p:spPr bwMode="auto">
          <a:xfrm>
            <a:off x="609600" y="4964113"/>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latin typeface="Calibri" charset="0"/>
                <a:cs typeface="Calibri" charset="0"/>
              </a:rPr>
              <a:t>I/O Drivers</a:t>
            </a:r>
          </a:p>
        </p:txBody>
      </p:sp>
      <p:sp>
        <p:nvSpPr>
          <p:cNvPr id="38933" name="Rectangle 30"/>
          <p:cNvSpPr>
            <a:spLocks noChangeArrowheads="1"/>
          </p:cNvSpPr>
          <p:nvPr/>
        </p:nvSpPr>
        <p:spPr bwMode="auto">
          <a:xfrm>
            <a:off x="685800" y="4271963"/>
            <a:ext cx="152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90000"/>
              </a:lnSpc>
            </a:pPr>
            <a:r>
              <a:rPr lang="en-US" sz="2000">
                <a:latin typeface="Calibri" charset="0"/>
                <a:cs typeface="Calibri" charset="0"/>
              </a:rPr>
              <a:t>Virtual File Layer</a:t>
            </a:r>
          </a:p>
        </p:txBody>
      </p:sp>
      <p:sp>
        <p:nvSpPr>
          <p:cNvPr id="38934" name="Oval 31"/>
          <p:cNvSpPr>
            <a:spLocks noChangeArrowheads="1"/>
          </p:cNvSpPr>
          <p:nvPr/>
        </p:nvSpPr>
        <p:spPr bwMode="auto">
          <a:xfrm>
            <a:off x="2286000" y="4495800"/>
            <a:ext cx="990600" cy="609600"/>
          </a:xfrm>
          <a:prstGeom prst="ellipse">
            <a:avLst/>
          </a:prstGeom>
          <a:solidFill>
            <a:srgbClr val="DD9191"/>
          </a:solidFill>
          <a:ln w="9525">
            <a:solidFill>
              <a:schemeClr val="tx1"/>
            </a:solidFill>
            <a:round/>
            <a:headEnd/>
            <a:tailEnd/>
          </a:ln>
        </p:spPr>
        <p:txBody>
          <a:bodyPr wrap="none" anchor="ctr"/>
          <a:lstStyle/>
          <a:p>
            <a:endParaRPr lang="en-US">
              <a:latin typeface="Calibri" charset="0"/>
              <a:cs typeface="Calibri" charset="0"/>
            </a:endParaRPr>
          </a:p>
        </p:txBody>
      </p:sp>
      <p:sp>
        <p:nvSpPr>
          <p:cNvPr id="38935" name="Rectangle 33"/>
          <p:cNvSpPr>
            <a:spLocks noChangeArrowheads="1"/>
          </p:cNvSpPr>
          <p:nvPr/>
        </p:nvSpPr>
        <p:spPr bwMode="auto">
          <a:xfrm>
            <a:off x="2286000" y="4614446"/>
            <a:ext cx="990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600" dirty="0" err="1">
                <a:latin typeface="Calibri" charset="0"/>
                <a:cs typeface="Calibri" charset="0"/>
              </a:rPr>
              <a:t>Posix</a:t>
            </a:r>
            <a:r>
              <a:rPr lang="en-US" sz="1600" dirty="0">
                <a:latin typeface="Calibri" charset="0"/>
                <a:cs typeface="Calibri" charset="0"/>
              </a:rPr>
              <a:t> I/O</a:t>
            </a:r>
          </a:p>
        </p:txBody>
      </p:sp>
      <p:sp>
        <p:nvSpPr>
          <p:cNvPr id="38936" name="Oval 37"/>
          <p:cNvSpPr>
            <a:spLocks noChangeArrowheads="1"/>
          </p:cNvSpPr>
          <p:nvPr/>
        </p:nvSpPr>
        <p:spPr bwMode="auto">
          <a:xfrm>
            <a:off x="3886200" y="4495800"/>
            <a:ext cx="838200" cy="609600"/>
          </a:xfrm>
          <a:prstGeom prst="ellipse">
            <a:avLst/>
          </a:prstGeom>
          <a:solidFill>
            <a:srgbClr val="DD9191"/>
          </a:solidFill>
          <a:ln w="9525">
            <a:solidFill>
              <a:schemeClr val="tx1"/>
            </a:solidFill>
            <a:round/>
            <a:headEnd/>
            <a:tailEnd/>
          </a:ln>
        </p:spPr>
        <p:txBody>
          <a:bodyPr wrap="none" anchor="ctr"/>
          <a:lstStyle/>
          <a:p>
            <a:endParaRPr lang="en-US">
              <a:latin typeface="Calibri" charset="0"/>
              <a:cs typeface="Calibri" charset="0"/>
            </a:endParaRPr>
          </a:p>
        </p:txBody>
      </p:sp>
      <p:sp>
        <p:nvSpPr>
          <p:cNvPr id="38937" name="Rectangle 38"/>
          <p:cNvSpPr>
            <a:spLocks noChangeArrowheads="1"/>
          </p:cNvSpPr>
          <p:nvPr/>
        </p:nvSpPr>
        <p:spPr bwMode="auto">
          <a:xfrm>
            <a:off x="3886200" y="4459288"/>
            <a:ext cx="838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latin typeface="Calibri" charset="0"/>
                <a:cs typeface="Calibri" charset="0"/>
              </a:rPr>
              <a:t>Split Files</a:t>
            </a:r>
          </a:p>
        </p:txBody>
      </p:sp>
      <p:sp>
        <p:nvSpPr>
          <p:cNvPr id="38938" name="Oval 40"/>
          <p:cNvSpPr>
            <a:spLocks noChangeArrowheads="1"/>
          </p:cNvSpPr>
          <p:nvPr/>
        </p:nvSpPr>
        <p:spPr bwMode="auto">
          <a:xfrm>
            <a:off x="5486400" y="4495800"/>
            <a:ext cx="838200" cy="609600"/>
          </a:xfrm>
          <a:prstGeom prst="ellipse">
            <a:avLst/>
          </a:prstGeom>
          <a:solidFill>
            <a:srgbClr val="DD9191"/>
          </a:solidFill>
          <a:ln w="9525">
            <a:solidFill>
              <a:schemeClr val="tx1"/>
            </a:solidFill>
            <a:round/>
            <a:headEnd/>
            <a:tailEnd/>
          </a:ln>
        </p:spPr>
        <p:txBody>
          <a:bodyPr wrap="none" anchor="ctr"/>
          <a:lstStyle/>
          <a:p>
            <a:endParaRPr lang="en-US">
              <a:latin typeface="Calibri" charset="0"/>
              <a:cs typeface="Calibri" charset="0"/>
            </a:endParaRPr>
          </a:p>
        </p:txBody>
      </p:sp>
      <p:sp>
        <p:nvSpPr>
          <p:cNvPr id="38939" name="Rectangle 41"/>
          <p:cNvSpPr>
            <a:spLocks noChangeArrowheads="1"/>
          </p:cNvSpPr>
          <p:nvPr/>
        </p:nvSpPr>
        <p:spPr bwMode="auto">
          <a:xfrm>
            <a:off x="5486400" y="4614863"/>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ctr"/>
            <a:r>
              <a:rPr lang="en-US" sz="1600">
                <a:latin typeface="Calibri" charset="0"/>
                <a:cs typeface="Calibri" charset="0"/>
              </a:rPr>
              <a:t>MPI I/O</a:t>
            </a:r>
          </a:p>
        </p:txBody>
      </p:sp>
      <p:sp>
        <p:nvSpPr>
          <p:cNvPr id="38940" name="Oval 43"/>
          <p:cNvSpPr>
            <a:spLocks noChangeArrowheads="1"/>
          </p:cNvSpPr>
          <p:nvPr/>
        </p:nvSpPr>
        <p:spPr bwMode="auto">
          <a:xfrm>
            <a:off x="7505700" y="4495800"/>
            <a:ext cx="838200" cy="609600"/>
          </a:xfrm>
          <a:prstGeom prst="ellipse">
            <a:avLst/>
          </a:prstGeom>
          <a:solidFill>
            <a:srgbClr val="DD9191"/>
          </a:solidFill>
          <a:ln w="9525">
            <a:solidFill>
              <a:schemeClr val="tx1"/>
            </a:solidFill>
            <a:round/>
            <a:headEnd/>
            <a:tailEnd/>
          </a:ln>
        </p:spPr>
        <p:txBody>
          <a:bodyPr wrap="none" anchor="ctr"/>
          <a:lstStyle/>
          <a:p>
            <a:endParaRPr lang="en-US">
              <a:latin typeface="Calibri" charset="0"/>
              <a:cs typeface="Calibri" charset="0"/>
            </a:endParaRPr>
          </a:p>
        </p:txBody>
      </p:sp>
      <p:sp>
        <p:nvSpPr>
          <p:cNvPr id="38941" name="Rectangle 44"/>
          <p:cNvSpPr>
            <a:spLocks noChangeArrowheads="1"/>
          </p:cNvSpPr>
          <p:nvPr/>
        </p:nvSpPr>
        <p:spPr bwMode="auto">
          <a:xfrm>
            <a:off x="7467600" y="4614862"/>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ctr"/>
            <a:r>
              <a:rPr lang="en-US" sz="1600" dirty="0">
                <a:latin typeface="Calibri" charset="0"/>
                <a:cs typeface="Calibri" charset="0"/>
              </a:rPr>
              <a:t>Custom</a:t>
            </a:r>
          </a:p>
        </p:txBody>
      </p:sp>
      <p:sp>
        <p:nvSpPr>
          <p:cNvPr id="52" name="Down Arrow 51"/>
          <p:cNvSpPr/>
          <p:nvPr/>
        </p:nvSpPr>
        <p:spPr bwMode="auto">
          <a:xfrm>
            <a:off x="4191000" y="5105400"/>
            <a:ext cx="152400" cy="685800"/>
          </a:xfrm>
          <a:prstGeom prst="downArrow">
            <a:avLst/>
          </a:prstGeom>
          <a:gradFill flip="none" rotWithShape="1">
            <a:gsLst>
              <a:gs pos="0">
                <a:srgbClr val="C06262"/>
              </a:gs>
              <a:gs pos="50000">
                <a:srgbClr val="F28380"/>
              </a:gs>
              <a:gs pos="100000">
                <a:schemeClr val="accent1">
                  <a:tint val="23500"/>
                  <a:satMod val="160000"/>
                </a:schemeClr>
              </a:gs>
            </a:gsLst>
            <a:lin ang="16200000" scaled="1"/>
            <a:tileRect/>
          </a:gradFill>
          <a:ln w="9525" cap="flat" cmpd="sng" algn="ctr">
            <a:solidFill>
              <a:schemeClr val="tx1"/>
            </a:solidFill>
            <a:prstDash val="solid"/>
            <a:round/>
            <a:headEnd type="none" w="med" len="med"/>
            <a:tailEnd type="none" w="med" len="med"/>
          </a:ln>
          <a:effectLst/>
        </p:spPr>
        <p:txBody>
          <a:bodyPr wrap="none" anchor="ctr"/>
          <a:lstStyle/>
          <a:p>
            <a:pPr>
              <a:defRPr/>
            </a:pPr>
            <a:endParaRPr lang="en-US" dirty="0">
              <a:latin typeface="Calibri"/>
              <a:ea typeface="Calibri"/>
              <a:cs typeface="Calibri"/>
            </a:endParaRPr>
          </a:p>
        </p:txBody>
      </p:sp>
      <p:sp>
        <p:nvSpPr>
          <p:cNvPr id="53" name="Down Arrow 52"/>
          <p:cNvSpPr/>
          <p:nvPr/>
        </p:nvSpPr>
        <p:spPr bwMode="auto">
          <a:xfrm>
            <a:off x="5791200" y="5105400"/>
            <a:ext cx="152400" cy="685800"/>
          </a:xfrm>
          <a:prstGeom prst="downArrow">
            <a:avLst/>
          </a:prstGeom>
          <a:gradFill flip="none" rotWithShape="1">
            <a:gsLst>
              <a:gs pos="0">
                <a:srgbClr val="C06262"/>
              </a:gs>
              <a:gs pos="50000">
                <a:srgbClr val="F28380"/>
              </a:gs>
              <a:gs pos="100000">
                <a:schemeClr val="accent1">
                  <a:tint val="23500"/>
                  <a:satMod val="160000"/>
                </a:schemeClr>
              </a:gs>
            </a:gsLst>
            <a:lin ang="16200000" scaled="1"/>
            <a:tileRect/>
          </a:gradFill>
          <a:ln w="9525" cap="flat" cmpd="sng" algn="ctr">
            <a:solidFill>
              <a:schemeClr val="tx1"/>
            </a:solidFill>
            <a:prstDash val="solid"/>
            <a:round/>
            <a:headEnd type="none" w="med" len="med"/>
            <a:tailEnd type="none" w="med" len="med"/>
          </a:ln>
          <a:effectLst/>
        </p:spPr>
        <p:txBody>
          <a:bodyPr wrap="none" anchor="ctr"/>
          <a:lstStyle/>
          <a:p>
            <a:pPr>
              <a:defRPr/>
            </a:pPr>
            <a:endParaRPr lang="en-US" dirty="0">
              <a:latin typeface="Calibri"/>
              <a:ea typeface="Calibri"/>
              <a:cs typeface="Calibri"/>
            </a:endParaRPr>
          </a:p>
        </p:txBody>
      </p:sp>
      <p:sp>
        <p:nvSpPr>
          <p:cNvPr id="54" name="Down Arrow 53"/>
          <p:cNvSpPr/>
          <p:nvPr/>
        </p:nvSpPr>
        <p:spPr bwMode="auto">
          <a:xfrm>
            <a:off x="7848600" y="5105400"/>
            <a:ext cx="152400" cy="685800"/>
          </a:xfrm>
          <a:prstGeom prst="downArrow">
            <a:avLst/>
          </a:prstGeom>
          <a:gradFill flip="none" rotWithShape="1">
            <a:gsLst>
              <a:gs pos="0">
                <a:srgbClr val="C06262"/>
              </a:gs>
              <a:gs pos="50000">
                <a:srgbClr val="F28380"/>
              </a:gs>
              <a:gs pos="100000">
                <a:schemeClr val="accent1">
                  <a:tint val="23500"/>
                  <a:satMod val="160000"/>
                </a:schemeClr>
              </a:gs>
            </a:gsLst>
            <a:lin ang="16200000" scaled="1"/>
            <a:tileRect/>
          </a:gradFill>
          <a:ln w="9525" cap="flat" cmpd="sng" algn="ctr">
            <a:solidFill>
              <a:schemeClr val="tx1"/>
            </a:solidFill>
            <a:prstDash val="solid"/>
            <a:round/>
            <a:headEnd type="none" w="med" len="med"/>
            <a:tailEnd type="none" w="med" len="med"/>
          </a:ln>
          <a:effectLst/>
        </p:spPr>
        <p:txBody>
          <a:bodyPr wrap="none" anchor="ctr"/>
          <a:lstStyle/>
          <a:p>
            <a:pPr>
              <a:defRPr/>
            </a:pPr>
            <a:endParaRPr lang="en-US" dirty="0">
              <a:latin typeface="Calibri"/>
              <a:ea typeface="Calibri"/>
              <a:cs typeface="Calibri"/>
            </a:endParaRPr>
          </a:p>
        </p:txBody>
      </p:sp>
      <p:sp>
        <p:nvSpPr>
          <p:cNvPr id="38945" name="Rectangle 54"/>
          <p:cNvSpPr>
            <a:spLocks noChangeArrowheads="1"/>
          </p:cNvSpPr>
          <p:nvPr/>
        </p:nvSpPr>
        <p:spPr bwMode="auto">
          <a:xfrm>
            <a:off x="228600" y="3048000"/>
            <a:ext cx="8686800" cy="1143000"/>
          </a:xfrm>
          <a:prstGeom prst="rect">
            <a:avLst/>
          </a:prstGeom>
          <a:solidFill>
            <a:srgbClr val="0000FF">
              <a:alpha val="3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libri" charset="0"/>
              <a:cs typeface="Calibri" charset="0"/>
            </a:endParaRPr>
          </a:p>
        </p:txBody>
      </p:sp>
      <p:sp>
        <p:nvSpPr>
          <p:cNvPr id="38946" name="Rectangle 55"/>
          <p:cNvSpPr>
            <a:spLocks noChangeArrowheads="1"/>
          </p:cNvSpPr>
          <p:nvPr/>
        </p:nvSpPr>
        <p:spPr bwMode="auto">
          <a:xfrm>
            <a:off x="609600" y="3429000"/>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latin typeface="Calibri" charset="0"/>
                <a:cs typeface="Calibri" charset="0"/>
              </a:rPr>
              <a:t>Internals</a:t>
            </a:r>
          </a:p>
        </p:txBody>
      </p:sp>
      <p:sp>
        <p:nvSpPr>
          <p:cNvPr id="38947" name="Flowchart: Punched Tape 56"/>
          <p:cNvSpPr>
            <a:spLocks noChangeArrowheads="1"/>
          </p:cNvSpPr>
          <p:nvPr/>
        </p:nvSpPr>
        <p:spPr bwMode="auto">
          <a:xfrm>
            <a:off x="2286000" y="3276600"/>
            <a:ext cx="1066800" cy="762000"/>
          </a:xfrm>
          <a:prstGeom prst="flowChartPunchedTape">
            <a:avLst/>
          </a:prstGeom>
          <a:solidFill>
            <a:srgbClr val="DD9191"/>
          </a:solidFill>
          <a:ln w="9525">
            <a:solidFill>
              <a:schemeClr val="tx1"/>
            </a:solidFill>
            <a:round/>
            <a:headEnd/>
            <a:tailEnd/>
          </a:ln>
        </p:spPr>
        <p:txBody>
          <a:bodyPr wrap="none" anchor="ctr"/>
          <a:lstStyle/>
          <a:p>
            <a:endParaRPr lang="en-US">
              <a:latin typeface="Calibri" charset="0"/>
              <a:cs typeface="Calibri" charset="0"/>
            </a:endParaRPr>
          </a:p>
        </p:txBody>
      </p:sp>
      <p:sp>
        <p:nvSpPr>
          <p:cNvPr id="38948" name="Rectangle 57"/>
          <p:cNvSpPr>
            <a:spLocks noChangeArrowheads="1"/>
          </p:cNvSpPr>
          <p:nvPr/>
        </p:nvSpPr>
        <p:spPr bwMode="auto">
          <a:xfrm>
            <a:off x="2286000" y="3352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latin typeface="Calibri" charset="0"/>
                <a:cs typeface="Calibri" charset="0"/>
              </a:rPr>
              <a:t>Memory Mgmt</a:t>
            </a:r>
          </a:p>
        </p:txBody>
      </p:sp>
      <p:sp>
        <p:nvSpPr>
          <p:cNvPr id="38949" name="Flowchart: Punched Tape 60"/>
          <p:cNvSpPr>
            <a:spLocks noChangeArrowheads="1"/>
          </p:cNvSpPr>
          <p:nvPr/>
        </p:nvSpPr>
        <p:spPr bwMode="auto">
          <a:xfrm>
            <a:off x="3314700" y="3276600"/>
            <a:ext cx="1143000" cy="762000"/>
          </a:xfrm>
          <a:prstGeom prst="flowChartPunchedTape">
            <a:avLst/>
          </a:prstGeom>
          <a:solidFill>
            <a:srgbClr val="DD9191"/>
          </a:solidFill>
          <a:ln w="9525">
            <a:solidFill>
              <a:schemeClr val="tx1"/>
            </a:solidFill>
            <a:round/>
            <a:headEnd/>
            <a:tailEnd/>
          </a:ln>
        </p:spPr>
        <p:txBody>
          <a:bodyPr wrap="none" anchor="ctr"/>
          <a:lstStyle/>
          <a:p>
            <a:endParaRPr lang="en-US">
              <a:latin typeface="Calibri" charset="0"/>
              <a:cs typeface="Calibri" charset="0"/>
            </a:endParaRPr>
          </a:p>
        </p:txBody>
      </p:sp>
      <p:sp>
        <p:nvSpPr>
          <p:cNvPr id="38950" name="Rectangle 61"/>
          <p:cNvSpPr>
            <a:spLocks noChangeArrowheads="1"/>
          </p:cNvSpPr>
          <p:nvPr/>
        </p:nvSpPr>
        <p:spPr bwMode="auto">
          <a:xfrm>
            <a:off x="3276600" y="3352800"/>
            <a:ext cx="121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ctr"/>
            <a:r>
              <a:rPr lang="en-US" sz="1600">
                <a:latin typeface="Calibri" charset="0"/>
                <a:cs typeface="Calibri" charset="0"/>
              </a:rPr>
              <a:t>Datatype Conversion</a:t>
            </a:r>
          </a:p>
        </p:txBody>
      </p:sp>
      <p:sp>
        <p:nvSpPr>
          <p:cNvPr id="38951" name="Flowchart: Punched Tape 64"/>
          <p:cNvSpPr>
            <a:spLocks noChangeArrowheads="1"/>
          </p:cNvSpPr>
          <p:nvPr/>
        </p:nvSpPr>
        <p:spPr bwMode="auto">
          <a:xfrm>
            <a:off x="4419600" y="3276600"/>
            <a:ext cx="1066800" cy="762000"/>
          </a:xfrm>
          <a:prstGeom prst="flowChartPunchedTape">
            <a:avLst/>
          </a:prstGeom>
          <a:solidFill>
            <a:srgbClr val="DD9191"/>
          </a:solidFill>
          <a:ln w="9525">
            <a:solidFill>
              <a:schemeClr val="tx1"/>
            </a:solidFill>
            <a:round/>
            <a:headEnd/>
            <a:tailEnd/>
          </a:ln>
        </p:spPr>
        <p:txBody>
          <a:bodyPr wrap="none" anchor="ctr"/>
          <a:lstStyle/>
          <a:p>
            <a:endParaRPr lang="en-US">
              <a:latin typeface="Calibri" charset="0"/>
              <a:cs typeface="Calibri" charset="0"/>
            </a:endParaRPr>
          </a:p>
        </p:txBody>
      </p:sp>
      <p:sp>
        <p:nvSpPr>
          <p:cNvPr id="38952" name="Rectangle 65"/>
          <p:cNvSpPr>
            <a:spLocks noChangeArrowheads="1"/>
          </p:cNvSpPr>
          <p:nvPr/>
        </p:nvSpPr>
        <p:spPr bwMode="auto">
          <a:xfrm>
            <a:off x="4495800" y="3473450"/>
            <a:ext cx="990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latin typeface="Calibri" charset="0"/>
                <a:cs typeface="Calibri" charset="0"/>
              </a:rPr>
              <a:t>Filters</a:t>
            </a:r>
          </a:p>
        </p:txBody>
      </p:sp>
      <p:sp>
        <p:nvSpPr>
          <p:cNvPr id="38953" name="Flowchart: Punched Tape 63"/>
          <p:cNvSpPr>
            <a:spLocks noChangeArrowheads="1"/>
          </p:cNvSpPr>
          <p:nvPr/>
        </p:nvSpPr>
        <p:spPr bwMode="auto">
          <a:xfrm>
            <a:off x="5486400" y="3276600"/>
            <a:ext cx="1066800" cy="762000"/>
          </a:xfrm>
          <a:prstGeom prst="flowChartPunchedTape">
            <a:avLst/>
          </a:prstGeom>
          <a:solidFill>
            <a:srgbClr val="DD9191"/>
          </a:solidFill>
          <a:ln w="9525">
            <a:solidFill>
              <a:schemeClr val="tx1"/>
            </a:solidFill>
            <a:round/>
            <a:headEnd/>
            <a:tailEnd/>
          </a:ln>
        </p:spPr>
        <p:txBody>
          <a:bodyPr wrap="none" anchor="ctr"/>
          <a:lstStyle/>
          <a:p>
            <a:endParaRPr lang="en-US">
              <a:latin typeface="Calibri" charset="0"/>
              <a:cs typeface="Calibri" charset="0"/>
            </a:endParaRPr>
          </a:p>
        </p:txBody>
      </p:sp>
      <p:sp>
        <p:nvSpPr>
          <p:cNvPr id="38954" name="Rectangle 66"/>
          <p:cNvSpPr>
            <a:spLocks noChangeArrowheads="1"/>
          </p:cNvSpPr>
          <p:nvPr/>
        </p:nvSpPr>
        <p:spPr bwMode="auto">
          <a:xfrm>
            <a:off x="5486400" y="3352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ctr"/>
            <a:r>
              <a:rPr lang="en-US" sz="1600">
                <a:latin typeface="Calibri" charset="0"/>
                <a:cs typeface="Calibri" charset="0"/>
              </a:rPr>
              <a:t>Chunked Storage</a:t>
            </a:r>
          </a:p>
        </p:txBody>
      </p:sp>
      <p:sp>
        <p:nvSpPr>
          <p:cNvPr id="38955" name="Flowchart: Punched Tape 68"/>
          <p:cNvSpPr>
            <a:spLocks noChangeArrowheads="1"/>
          </p:cNvSpPr>
          <p:nvPr/>
        </p:nvSpPr>
        <p:spPr bwMode="auto">
          <a:xfrm>
            <a:off x="6553200" y="3276600"/>
            <a:ext cx="1295400" cy="762000"/>
          </a:xfrm>
          <a:prstGeom prst="flowChartPunchedTape">
            <a:avLst/>
          </a:prstGeom>
          <a:solidFill>
            <a:srgbClr val="DD9191"/>
          </a:solidFill>
          <a:ln w="9525">
            <a:solidFill>
              <a:schemeClr val="tx1"/>
            </a:solidFill>
            <a:round/>
            <a:headEnd/>
            <a:tailEnd/>
          </a:ln>
        </p:spPr>
        <p:txBody>
          <a:bodyPr wrap="none" anchor="ctr"/>
          <a:lstStyle/>
          <a:p>
            <a:endParaRPr lang="en-US">
              <a:latin typeface="Calibri" charset="0"/>
              <a:cs typeface="Calibri" charset="0"/>
            </a:endParaRPr>
          </a:p>
        </p:txBody>
      </p:sp>
      <p:sp>
        <p:nvSpPr>
          <p:cNvPr id="38956" name="Rectangle 69"/>
          <p:cNvSpPr>
            <a:spLocks noChangeArrowheads="1"/>
          </p:cNvSpPr>
          <p:nvPr/>
        </p:nvSpPr>
        <p:spPr bwMode="auto">
          <a:xfrm>
            <a:off x="6599238" y="3352800"/>
            <a:ext cx="1203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ctr"/>
            <a:r>
              <a:rPr lang="en-US" sz="1600">
                <a:latin typeface="Calibri" charset="0"/>
                <a:cs typeface="Calibri" charset="0"/>
              </a:rPr>
              <a:t>Version Compatibility</a:t>
            </a:r>
          </a:p>
        </p:txBody>
      </p:sp>
      <p:sp>
        <p:nvSpPr>
          <p:cNvPr id="38957" name="Flowchart: Punched Tape 72"/>
          <p:cNvSpPr>
            <a:spLocks noChangeArrowheads="1"/>
          </p:cNvSpPr>
          <p:nvPr/>
        </p:nvSpPr>
        <p:spPr bwMode="auto">
          <a:xfrm>
            <a:off x="7848600" y="3276600"/>
            <a:ext cx="1066800" cy="762000"/>
          </a:xfrm>
          <a:prstGeom prst="flowChartPunchedTape">
            <a:avLst/>
          </a:prstGeom>
          <a:solidFill>
            <a:srgbClr val="DD9191"/>
          </a:solidFill>
          <a:ln w="9525">
            <a:solidFill>
              <a:schemeClr val="tx1"/>
            </a:solidFill>
            <a:round/>
            <a:headEnd/>
            <a:tailEnd/>
          </a:ln>
        </p:spPr>
        <p:txBody>
          <a:bodyPr wrap="none" anchor="ctr"/>
          <a:lstStyle/>
          <a:p>
            <a:endParaRPr lang="en-US">
              <a:latin typeface="Calibri" charset="0"/>
              <a:cs typeface="Calibri" charset="0"/>
            </a:endParaRPr>
          </a:p>
        </p:txBody>
      </p:sp>
      <p:sp>
        <p:nvSpPr>
          <p:cNvPr id="38958" name="Rectangle 73"/>
          <p:cNvSpPr>
            <a:spLocks noChangeArrowheads="1"/>
          </p:cNvSpPr>
          <p:nvPr/>
        </p:nvSpPr>
        <p:spPr bwMode="auto">
          <a:xfrm>
            <a:off x="7886700" y="3352800"/>
            <a:ext cx="990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ctr"/>
            <a:r>
              <a:rPr lang="en-US" sz="1600">
                <a:latin typeface="Calibri" charset="0"/>
                <a:cs typeface="Calibri" charset="0"/>
              </a:rPr>
              <a:t>and so on…</a:t>
            </a:r>
          </a:p>
        </p:txBody>
      </p:sp>
      <p:sp>
        <p:nvSpPr>
          <p:cNvPr id="38959" name="Rectangle 78"/>
          <p:cNvSpPr>
            <a:spLocks noChangeArrowheads="1"/>
          </p:cNvSpPr>
          <p:nvPr/>
        </p:nvSpPr>
        <p:spPr bwMode="auto">
          <a:xfrm>
            <a:off x="685800" y="1905000"/>
            <a:ext cx="1905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latin typeface="Calibri" charset="0"/>
                <a:cs typeface="Calibri" charset="0"/>
              </a:rPr>
              <a:t>Language</a:t>
            </a:r>
          </a:p>
          <a:p>
            <a:pPr algn="ctr"/>
            <a:r>
              <a:rPr lang="en-US" sz="2000">
                <a:latin typeface="Calibri" charset="0"/>
                <a:cs typeface="Calibri" charset="0"/>
              </a:rPr>
              <a:t>Interfaces</a:t>
            </a:r>
          </a:p>
        </p:txBody>
      </p:sp>
      <p:sp>
        <p:nvSpPr>
          <p:cNvPr id="38960" name="Rectangle 79"/>
          <p:cNvSpPr>
            <a:spLocks noChangeArrowheads="1"/>
          </p:cNvSpPr>
          <p:nvPr/>
        </p:nvSpPr>
        <p:spPr bwMode="auto">
          <a:xfrm>
            <a:off x="533400" y="2590800"/>
            <a:ext cx="2209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latin typeface="Calibri" charset="0"/>
                <a:cs typeface="Calibri" charset="0"/>
              </a:rPr>
              <a:t>C, Fortran, C++</a:t>
            </a:r>
          </a:p>
        </p:txBody>
      </p:sp>
      <p:sp>
        <p:nvSpPr>
          <p:cNvPr id="88" name="Round Diagonal Corner Rectangle 87"/>
          <p:cNvSpPr/>
          <p:nvPr/>
        </p:nvSpPr>
        <p:spPr bwMode="auto">
          <a:xfrm>
            <a:off x="2646363" y="1905000"/>
            <a:ext cx="2992437" cy="1143000"/>
          </a:xfrm>
          <a:prstGeom prst="round2DiagRect">
            <a:avLst/>
          </a:prstGeom>
          <a:solidFill>
            <a:srgbClr val="DD9191"/>
          </a:solidFill>
          <a:ln w="9525" cap="flat" cmpd="sng" algn="ctr">
            <a:solidFill>
              <a:schemeClr val="tx1"/>
            </a:solidFill>
            <a:prstDash val="solid"/>
            <a:round/>
            <a:headEnd type="none" w="med" len="med"/>
            <a:tailEnd type="none" w="med" len="med"/>
          </a:ln>
          <a:effectLst/>
        </p:spPr>
        <p:txBody>
          <a:bodyPr wrap="none" anchor="ctr"/>
          <a:lstStyle/>
          <a:p>
            <a:pPr>
              <a:defRPr/>
            </a:pPr>
            <a:endParaRPr lang="en-US" dirty="0">
              <a:latin typeface="Calibri"/>
              <a:ea typeface="Calibri"/>
              <a:cs typeface="Calibri"/>
            </a:endParaRPr>
          </a:p>
        </p:txBody>
      </p:sp>
      <p:sp>
        <p:nvSpPr>
          <p:cNvPr id="38962" name="Rectangle 81"/>
          <p:cNvSpPr>
            <a:spLocks noChangeArrowheads="1"/>
          </p:cNvSpPr>
          <p:nvPr/>
        </p:nvSpPr>
        <p:spPr bwMode="auto">
          <a:xfrm>
            <a:off x="2438400" y="2090738"/>
            <a:ext cx="339566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2200">
                <a:latin typeface="Calibri" charset="0"/>
                <a:cs typeface="Calibri" charset="0"/>
              </a:rPr>
              <a:t>HDF5 Data Model Objects</a:t>
            </a:r>
            <a:r>
              <a:rPr lang="en-US">
                <a:latin typeface="Calibri" charset="0"/>
                <a:cs typeface="Calibri" charset="0"/>
              </a:rPr>
              <a:t/>
            </a:r>
            <a:br>
              <a:rPr lang="en-US">
                <a:latin typeface="Calibri" charset="0"/>
                <a:cs typeface="Calibri" charset="0"/>
              </a:rPr>
            </a:br>
            <a:r>
              <a:rPr lang="en-US" sz="1600">
                <a:latin typeface="Calibri" charset="0"/>
                <a:cs typeface="Calibri" charset="0"/>
              </a:rPr>
              <a:t>Groups, Datasets, Attributes, …</a:t>
            </a:r>
            <a:endParaRPr lang="en-US">
              <a:latin typeface="Calibri" charset="0"/>
              <a:cs typeface="Calibri" charset="0"/>
            </a:endParaRPr>
          </a:p>
        </p:txBody>
      </p:sp>
      <p:sp>
        <p:nvSpPr>
          <p:cNvPr id="91" name="Round Diagonal Corner Rectangle 90"/>
          <p:cNvSpPr/>
          <p:nvPr/>
        </p:nvSpPr>
        <p:spPr bwMode="auto">
          <a:xfrm>
            <a:off x="5692775" y="1905000"/>
            <a:ext cx="2895600" cy="1143000"/>
          </a:xfrm>
          <a:prstGeom prst="round2DiagRect">
            <a:avLst/>
          </a:prstGeom>
          <a:solidFill>
            <a:srgbClr val="DD9191"/>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n-US" dirty="0">
              <a:latin typeface="Calibri"/>
              <a:ea typeface="Calibri"/>
              <a:cs typeface="Calibri"/>
            </a:endParaRPr>
          </a:p>
        </p:txBody>
      </p:sp>
      <p:sp>
        <p:nvSpPr>
          <p:cNvPr id="38964" name="Rectangle 91"/>
          <p:cNvSpPr>
            <a:spLocks noChangeArrowheads="1"/>
          </p:cNvSpPr>
          <p:nvPr/>
        </p:nvSpPr>
        <p:spPr bwMode="auto">
          <a:xfrm>
            <a:off x="5443538" y="2057400"/>
            <a:ext cx="339566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atin typeface="Calibri" charset="0"/>
                <a:cs typeface="Calibri" charset="0"/>
              </a:rPr>
              <a:t>Tunable Properties</a:t>
            </a:r>
            <a:br>
              <a:rPr lang="en-US">
                <a:latin typeface="Calibri" charset="0"/>
                <a:cs typeface="Calibri" charset="0"/>
              </a:rPr>
            </a:br>
            <a:r>
              <a:rPr lang="en-US" sz="1600">
                <a:latin typeface="Calibri" charset="0"/>
                <a:cs typeface="Calibri" charset="0"/>
              </a:rPr>
              <a:t>Chunk Size, I/O Driver, … </a:t>
            </a:r>
            <a:endParaRPr lang="en-US">
              <a:latin typeface="Calibri" charset="0"/>
              <a:cs typeface="Calibri" charset="0"/>
            </a:endParaRPr>
          </a:p>
        </p:txBody>
      </p:sp>
      <p:sp>
        <p:nvSpPr>
          <p:cNvPr id="96" name="Rectangle 95"/>
          <p:cNvSpPr/>
          <p:nvPr/>
        </p:nvSpPr>
        <p:spPr bwMode="auto">
          <a:xfrm>
            <a:off x="228600" y="1905000"/>
            <a:ext cx="381000" cy="3429000"/>
          </a:xfrm>
          <a:prstGeom prst="rect">
            <a:avLst/>
          </a:prstGeom>
          <a:solidFill>
            <a:srgbClr val="0000FF"/>
          </a:solidFill>
          <a:ln w="9525" cap="flat" cmpd="sng" algn="ctr">
            <a:noFill/>
            <a:prstDash val="solid"/>
            <a:round/>
            <a:headEnd type="none" w="med" len="med"/>
            <a:tailEnd type="none" w="med" len="med"/>
          </a:ln>
          <a:effectLst/>
        </p:spPr>
        <p:txBody>
          <a:bodyPr vert="vert270" wrap="none" lIns="0" rIns="0" anchor="ctr"/>
          <a:lstStyle/>
          <a:p>
            <a:pPr algn="ctr">
              <a:defRPr/>
            </a:pPr>
            <a:r>
              <a:rPr lang="en-US" dirty="0">
                <a:solidFill>
                  <a:schemeClr val="bg1"/>
                </a:solidFill>
                <a:latin typeface="Calibri"/>
                <a:ea typeface="Calibri"/>
                <a:cs typeface="Calibri"/>
              </a:rPr>
              <a:t>HDF5 Library</a:t>
            </a:r>
          </a:p>
        </p:txBody>
      </p:sp>
      <p:sp>
        <p:nvSpPr>
          <p:cNvPr id="97" name="Rectangle 96"/>
          <p:cNvSpPr/>
          <p:nvPr/>
        </p:nvSpPr>
        <p:spPr bwMode="auto">
          <a:xfrm>
            <a:off x="228600" y="5410200"/>
            <a:ext cx="381000" cy="1143000"/>
          </a:xfrm>
          <a:prstGeom prst="rect">
            <a:avLst/>
          </a:prstGeom>
          <a:solidFill>
            <a:srgbClr val="009900"/>
          </a:solidFill>
          <a:ln w="9525" cap="flat" cmpd="sng" algn="ctr">
            <a:noFill/>
            <a:prstDash val="solid"/>
            <a:round/>
            <a:headEnd type="none" w="med" len="med"/>
            <a:tailEnd type="none" w="med" len="med"/>
          </a:ln>
          <a:effectLst/>
        </p:spPr>
        <p:txBody>
          <a:bodyPr vert="vert270" wrap="none" lIns="0" rIns="0" anchor="ctr"/>
          <a:lstStyle/>
          <a:p>
            <a:pPr algn="ctr">
              <a:defRPr/>
            </a:pPr>
            <a:r>
              <a:rPr lang="en-US" dirty="0">
                <a:solidFill>
                  <a:schemeClr val="bg1"/>
                </a:solidFill>
                <a:latin typeface="Calibri"/>
                <a:ea typeface="Calibri"/>
                <a:cs typeface="Calibri"/>
              </a:rPr>
              <a:t>Storage</a:t>
            </a:r>
          </a:p>
        </p:txBody>
      </p:sp>
      <p:sp>
        <p:nvSpPr>
          <p:cNvPr id="38967" name="Rectangle 97"/>
          <p:cNvSpPr>
            <a:spLocks noChangeArrowheads="1"/>
          </p:cNvSpPr>
          <p:nvPr/>
        </p:nvSpPr>
        <p:spPr bwMode="auto">
          <a:xfrm>
            <a:off x="228600" y="1828800"/>
            <a:ext cx="8686800" cy="76200"/>
          </a:xfrm>
          <a:prstGeom prst="rect">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libri" charset="0"/>
              <a:cs typeface="Calibri" charset="0"/>
            </a:endParaRPr>
          </a:p>
        </p:txBody>
      </p:sp>
      <p:sp>
        <p:nvSpPr>
          <p:cNvPr id="101" name="Flowchart: Data 100"/>
          <p:cNvSpPr/>
          <p:nvPr/>
        </p:nvSpPr>
        <p:spPr bwMode="auto">
          <a:xfrm>
            <a:off x="3581400" y="914400"/>
            <a:ext cx="1143000" cy="914400"/>
          </a:xfrm>
          <a:prstGeom prst="flowChartInputOutpu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lIns="0" tIns="0" rIns="0" bIns="0" anchor="ctr"/>
          <a:lstStyle/>
          <a:p>
            <a:pPr algn="ctr">
              <a:defRPr/>
            </a:pPr>
            <a:r>
              <a:rPr lang="en-US" sz="1600" i="1" dirty="0">
                <a:latin typeface="Calibri"/>
                <a:ea typeface="Calibri"/>
                <a:cs typeface="Calibri"/>
              </a:rPr>
              <a:t> </a:t>
            </a:r>
            <a:r>
              <a:rPr lang="en-US" sz="1600" dirty="0">
                <a:latin typeface="Calibri"/>
                <a:ea typeface="Calibri"/>
                <a:cs typeface="Calibri"/>
              </a:rPr>
              <a:t>h5dump</a:t>
            </a:r>
          </a:p>
          <a:p>
            <a:pPr algn="ctr">
              <a:defRPr/>
            </a:pPr>
            <a:r>
              <a:rPr lang="en-US" sz="1600" i="1" dirty="0">
                <a:latin typeface="Calibri"/>
                <a:ea typeface="Calibri"/>
                <a:cs typeface="Calibri"/>
              </a:rPr>
              <a:t>tool</a:t>
            </a:r>
          </a:p>
        </p:txBody>
      </p:sp>
      <p:sp>
        <p:nvSpPr>
          <p:cNvPr id="103" name="Flowchart: Data 102"/>
          <p:cNvSpPr/>
          <p:nvPr/>
        </p:nvSpPr>
        <p:spPr bwMode="auto">
          <a:xfrm>
            <a:off x="2438400" y="914400"/>
            <a:ext cx="1143000" cy="914400"/>
          </a:xfrm>
          <a:prstGeom prst="flowChartInputOutpu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lIns="0" tIns="91440" rIns="0" bIns="0" anchor="ctr"/>
          <a:lstStyle/>
          <a:p>
            <a:pPr>
              <a:defRPr/>
            </a:pPr>
            <a:endParaRPr lang="en-US" sz="1600">
              <a:latin typeface="Calibri" charset="0"/>
              <a:cs typeface="Calibri" charset="0"/>
            </a:endParaRPr>
          </a:p>
          <a:p>
            <a:pPr>
              <a:defRPr/>
            </a:pPr>
            <a:endParaRPr lang="en-US" sz="1600">
              <a:latin typeface="Calibri" charset="0"/>
              <a:cs typeface="Calibri" charset="0"/>
            </a:endParaRPr>
          </a:p>
          <a:p>
            <a:pPr>
              <a:defRPr/>
            </a:pPr>
            <a:r>
              <a:rPr lang="en-US" sz="1600">
                <a:latin typeface="Calibri" charset="0"/>
                <a:cs typeface="Calibri" charset="0"/>
              </a:rPr>
              <a:t>High Level</a:t>
            </a:r>
          </a:p>
          <a:p>
            <a:pPr>
              <a:defRPr/>
            </a:pPr>
            <a:r>
              <a:rPr lang="en-US" sz="1600">
                <a:latin typeface="Calibri" charset="0"/>
                <a:cs typeface="Calibri" charset="0"/>
              </a:rPr>
              <a:t>APIs</a:t>
            </a:r>
            <a:endParaRPr lang="en-US" sz="1600" i="1">
              <a:latin typeface="Calibri" charset="0"/>
              <a:cs typeface="Calibri" charset="0"/>
            </a:endParaRPr>
          </a:p>
          <a:p>
            <a:pPr>
              <a:defRPr/>
            </a:pPr>
            <a:endParaRPr lang="en-US">
              <a:latin typeface="Calibri" charset="0"/>
              <a:cs typeface="Calibri" charset="0"/>
            </a:endParaRPr>
          </a:p>
        </p:txBody>
      </p:sp>
      <p:sp>
        <p:nvSpPr>
          <p:cNvPr id="108" name="Flowchart: Data 107"/>
          <p:cNvSpPr/>
          <p:nvPr/>
        </p:nvSpPr>
        <p:spPr bwMode="auto">
          <a:xfrm>
            <a:off x="5943600" y="914400"/>
            <a:ext cx="1143000" cy="914400"/>
          </a:xfrm>
          <a:prstGeom prst="flowChartInputOutpu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lIns="0" rIns="0" anchor="ctr" anchorCtr="1"/>
          <a:lstStyle/>
          <a:p>
            <a:pPr>
              <a:defRPr/>
            </a:pPr>
            <a:r>
              <a:rPr lang="en-US" sz="1600" dirty="0" err="1">
                <a:latin typeface="Calibri"/>
                <a:ea typeface="Calibri"/>
                <a:cs typeface="Calibri"/>
              </a:rPr>
              <a:t>HDFview</a:t>
            </a:r>
            <a:endParaRPr lang="en-US" sz="1600" dirty="0">
              <a:latin typeface="Calibri"/>
              <a:ea typeface="Calibri"/>
              <a:cs typeface="Calibri"/>
            </a:endParaRPr>
          </a:p>
          <a:p>
            <a:pPr>
              <a:defRPr/>
            </a:pPr>
            <a:r>
              <a:rPr lang="en-US" sz="1600" i="1" dirty="0">
                <a:latin typeface="Calibri"/>
                <a:ea typeface="Calibri"/>
                <a:cs typeface="Calibri"/>
              </a:rPr>
              <a:t>    tool</a:t>
            </a:r>
          </a:p>
        </p:txBody>
      </p:sp>
      <p:sp>
        <p:nvSpPr>
          <p:cNvPr id="109" name="Rectangle 108"/>
          <p:cNvSpPr/>
          <p:nvPr/>
        </p:nvSpPr>
        <p:spPr bwMode="auto">
          <a:xfrm>
            <a:off x="228600" y="914400"/>
            <a:ext cx="381000" cy="914400"/>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vert270" wrap="none" lIns="0" rIns="0" anchor="ctr"/>
          <a:lstStyle/>
          <a:p>
            <a:pPr algn="ctr">
              <a:defRPr/>
            </a:pPr>
            <a:r>
              <a:rPr lang="en-US" dirty="0">
                <a:solidFill>
                  <a:schemeClr val="bg1"/>
                </a:solidFill>
                <a:latin typeface="Calibri"/>
                <a:ea typeface="Calibri"/>
                <a:cs typeface="Calibri"/>
              </a:rPr>
              <a:t>Tools</a:t>
            </a:r>
          </a:p>
        </p:txBody>
      </p:sp>
      <p:sp>
        <p:nvSpPr>
          <p:cNvPr id="110" name="Flowchart: Data 109"/>
          <p:cNvSpPr/>
          <p:nvPr/>
        </p:nvSpPr>
        <p:spPr bwMode="auto">
          <a:xfrm>
            <a:off x="4800600" y="914400"/>
            <a:ext cx="1143000" cy="914400"/>
          </a:xfrm>
          <a:prstGeom prst="flowChartInputOutpu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lIns="0" tIns="0" rIns="0" bIns="0" anchor="ctr"/>
          <a:lstStyle/>
          <a:p>
            <a:pPr>
              <a:defRPr/>
            </a:pPr>
            <a:r>
              <a:rPr lang="en-US" sz="1600">
                <a:latin typeface="Calibri" charset="0"/>
                <a:cs typeface="Calibri" charset="0"/>
              </a:rPr>
              <a:t>  h5repack</a:t>
            </a:r>
          </a:p>
          <a:p>
            <a:pPr>
              <a:defRPr/>
            </a:pPr>
            <a:r>
              <a:rPr lang="en-US" sz="1600" i="1">
                <a:latin typeface="Calibri" charset="0"/>
                <a:cs typeface="Calibri" charset="0"/>
              </a:rPr>
              <a:t>   tool</a:t>
            </a:r>
            <a:endParaRPr lang="en-US">
              <a:latin typeface="Calibri" charset="0"/>
              <a:cs typeface="Calibri" charset="0"/>
            </a:endParaRPr>
          </a:p>
        </p:txBody>
      </p:sp>
      <p:sp>
        <p:nvSpPr>
          <p:cNvPr id="111" name="Rectangle 110"/>
          <p:cNvSpPr/>
          <p:nvPr/>
        </p:nvSpPr>
        <p:spPr bwMode="auto">
          <a:xfrm>
            <a:off x="6705600" y="1600200"/>
            <a:ext cx="1524000" cy="228600"/>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r>
              <a:rPr lang="en-US" sz="2000" dirty="0">
                <a:solidFill>
                  <a:schemeClr val="bg1"/>
                </a:solidFill>
                <a:latin typeface="Calibri"/>
                <a:ea typeface="Calibri"/>
                <a:cs typeface="Calibri"/>
              </a:rPr>
              <a:t>Java Interface</a:t>
            </a:r>
          </a:p>
        </p:txBody>
      </p:sp>
      <p:sp>
        <p:nvSpPr>
          <p:cNvPr id="115" name="Down Arrow 114"/>
          <p:cNvSpPr/>
          <p:nvPr/>
        </p:nvSpPr>
        <p:spPr bwMode="auto">
          <a:xfrm>
            <a:off x="2590800" y="5105400"/>
            <a:ext cx="152400" cy="685800"/>
          </a:xfrm>
          <a:prstGeom prst="downArrow">
            <a:avLst/>
          </a:prstGeom>
          <a:gradFill flip="none" rotWithShape="1">
            <a:gsLst>
              <a:gs pos="0">
                <a:srgbClr val="C06262"/>
              </a:gs>
              <a:gs pos="50000">
                <a:srgbClr val="F28380"/>
              </a:gs>
              <a:gs pos="100000">
                <a:schemeClr val="accent1">
                  <a:tint val="23500"/>
                  <a:satMod val="160000"/>
                </a:schemeClr>
              </a:gs>
            </a:gsLst>
            <a:lin ang="16200000" scaled="1"/>
            <a:tileRect/>
          </a:gradFill>
          <a:ln w="9525" cap="flat" cmpd="sng" algn="ctr">
            <a:solidFill>
              <a:schemeClr val="tx1"/>
            </a:solidFill>
            <a:prstDash val="solid"/>
            <a:round/>
            <a:headEnd type="none" w="med" len="med"/>
            <a:tailEnd type="none" w="med" len="med"/>
          </a:ln>
          <a:effectLst/>
        </p:spPr>
        <p:txBody>
          <a:bodyPr wrap="none" anchor="ctr"/>
          <a:lstStyle/>
          <a:p>
            <a:pPr>
              <a:defRPr/>
            </a:pPr>
            <a:endParaRPr lang="en-US" dirty="0">
              <a:latin typeface="Calibri"/>
              <a:ea typeface="Calibri"/>
              <a:cs typeface="Calibri"/>
            </a:endParaRPr>
          </a:p>
        </p:txBody>
      </p:sp>
      <p:sp>
        <p:nvSpPr>
          <p:cNvPr id="71" name="Flowchart: Data 102"/>
          <p:cNvSpPr/>
          <p:nvPr/>
        </p:nvSpPr>
        <p:spPr bwMode="auto">
          <a:xfrm>
            <a:off x="1295400" y="914400"/>
            <a:ext cx="1143000" cy="914400"/>
          </a:xfrm>
          <a:prstGeom prst="flowChartInputOutpu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lIns="0" tIns="91440" rIns="0" bIns="0" anchor="ctr"/>
          <a:lstStyle/>
          <a:p>
            <a:pPr>
              <a:defRPr/>
            </a:pPr>
            <a:endParaRPr lang="en-US" sz="1600">
              <a:latin typeface="Calibri" charset="0"/>
              <a:cs typeface="Calibri" charset="0"/>
            </a:endParaRPr>
          </a:p>
          <a:p>
            <a:pPr>
              <a:defRPr/>
            </a:pPr>
            <a:r>
              <a:rPr lang="en-US" sz="1600">
                <a:latin typeface="Calibri" charset="0"/>
                <a:cs typeface="Calibri" charset="0"/>
              </a:rPr>
              <a:t>…</a:t>
            </a:r>
            <a:endParaRPr lang="en-US" sz="1600" i="1">
              <a:latin typeface="Calibri" charset="0"/>
              <a:cs typeface="Calibri" charset="0"/>
            </a:endParaRPr>
          </a:p>
          <a:p>
            <a:pPr>
              <a:defRPr/>
            </a:pPr>
            <a:endParaRPr lang="en-US">
              <a:latin typeface="Calibri" charset="0"/>
              <a:cs typeface="Calibri" charset="0"/>
            </a:endParaRPr>
          </a:p>
        </p:txBody>
      </p:sp>
      <p:sp>
        <p:nvSpPr>
          <p:cNvPr id="68" name="Rectangle 67"/>
          <p:cNvSpPr/>
          <p:nvPr/>
        </p:nvSpPr>
        <p:spPr bwMode="auto">
          <a:xfrm>
            <a:off x="2819400" y="914400"/>
            <a:ext cx="566738" cy="228600"/>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r>
              <a:rPr lang="en-US" sz="1600" dirty="0">
                <a:solidFill>
                  <a:schemeClr val="bg1"/>
                </a:solidFill>
                <a:latin typeface="Calibri"/>
                <a:ea typeface="Calibri"/>
                <a:cs typeface="Calibri"/>
              </a:rPr>
              <a:t>API</a:t>
            </a:r>
          </a:p>
        </p:txBody>
      </p:sp>
      <p:sp>
        <p:nvSpPr>
          <p:cNvPr id="38977" name="Slide Number Placeholder 7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fld id="{079C7979-5478-473B-9E91-BA81FC66329E}" type="slidenum">
              <a:rPr lang="en-US" sz="1200" smtClean="0">
                <a:solidFill>
                  <a:schemeClr val="bg1"/>
                </a:solidFill>
                <a:latin typeface="Calibri" charset="0"/>
                <a:cs typeface="Calibri" charset="0"/>
              </a:rPr>
              <a:pPr eaLnBrk="1" hangingPunct="1"/>
              <a:t>5</a:t>
            </a:fld>
            <a:endParaRPr lang="en-US" sz="1200" smtClean="0">
              <a:solidFill>
                <a:schemeClr val="bg1"/>
              </a:solidFill>
              <a:latin typeface="Calibri" charset="0"/>
              <a:cs typeface="Calibri" charset="0"/>
            </a:endParaRPr>
          </a:p>
        </p:txBody>
      </p:sp>
      <p:sp>
        <p:nvSpPr>
          <p:cNvPr id="38978" name="Date Placeholder 3"/>
          <p:cNvSpPr>
            <a:spLocks noGrp="1"/>
          </p:cNvSpPr>
          <p:nvPr>
            <p:ph type="dt" sz="quarter" idx="10"/>
          </p:nvPr>
        </p:nvSpPr>
        <p:spPr>
          <a:xfrm>
            <a:off x="304800" y="6629400"/>
            <a:ext cx="19050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1200" smtClean="0">
                <a:solidFill>
                  <a:schemeClr val="bg1"/>
                </a:solidFill>
                <a:latin typeface="Calibri" charset="0"/>
                <a:cs typeface="Calibri" charset="0"/>
              </a:rPr>
              <a:t>May 30-31, 2012</a:t>
            </a:r>
            <a:endParaRPr lang="en-US" sz="1200">
              <a:solidFill>
                <a:schemeClr val="bg1"/>
              </a:solidFill>
              <a:latin typeface="Calibri" charset="0"/>
              <a:cs typeface="Calibri" charset="0"/>
            </a:endParaRPr>
          </a:p>
        </p:txBody>
      </p:sp>
      <p:sp>
        <p:nvSpPr>
          <p:cNvPr id="3897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1200" smtClean="0">
                <a:solidFill>
                  <a:schemeClr val="bg1"/>
                </a:solidFill>
                <a:latin typeface="Calibri" charset="0"/>
                <a:cs typeface="Calibri" charset="0"/>
              </a:rPr>
              <a:t>HDF5 Workshop at PSI</a:t>
            </a:r>
          </a:p>
        </p:txBody>
      </p:sp>
    </p:spTree>
    <p:extLst>
      <p:ext uri="{BB962C8B-B14F-4D97-AF65-F5344CB8AC3E}">
        <p14:creationId xmlns:p14="http://schemas.microsoft.com/office/powerpoint/2010/main" val="5550173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Groups and Links</a:t>
            </a:r>
            <a:endParaRPr lang="en-US" dirty="0"/>
          </a:p>
        </p:txBody>
      </p:sp>
      <p:sp>
        <p:nvSpPr>
          <p:cNvPr id="10" name="Text Placeholder 9"/>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May 30-31, 2012</a:t>
            </a:r>
            <a:endParaRPr lang="en-US"/>
          </a:p>
        </p:txBody>
      </p:sp>
      <p:sp>
        <p:nvSpPr>
          <p:cNvPr id="5" name="Footer Placeholder 4"/>
          <p:cNvSpPr>
            <a:spLocks noGrp="1"/>
          </p:cNvSpPr>
          <p:nvPr>
            <p:ph type="ftr" sz="quarter" idx="11"/>
          </p:nvPr>
        </p:nvSpPr>
        <p:spPr/>
        <p:txBody>
          <a:bodyPr/>
          <a:lstStyle/>
          <a:p>
            <a:pPr>
              <a:defRPr/>
            </a:pPr>
            <a:r>
              <a:rPr lang="en-US" smtClean="0"/>
              <a:t>HDF5 Workshop at PSI</a:t>
            </a:r>
            <a:endParaRPr lang="en-US"/>
          </a:p>
        </p:txBody>
      </p:sp>
      <p:sp>
        <p:nvSpPr>
          <p:cNvPr id="6" name="Slide Number Placeholder 5"/>
          <p:cNvSpPr>
            <a:spLocks noGrp="1"/>
          </p:cNvSpPr>
          <p:nvPr>
            <p:ph type="sldNum" sz="quarter" idx="12"/>
          </p:nvPr>
        </p:nvSpPr>
        <p:spPr/>
        <p:txBody>
          <a:bodyPr/>
          <a:lstStyle/>
          <a:p>
            <a:pPr>
              <a:defRPr/>
            </a:pPr>
            <a:fld id="{9948CD65-0C3D-4935-8300-F0A3DFC570C2}" type="slidenum">
              <a:rPr lang="en-US" smtClean="0"/>
              <a:pPr>
                <a:defRPr/>
              </a:pPr>
              <a:t>6</a:t>
            </a:fld>
            <a:endParaRPr lang="en-US"/>
          </a:p>
        </p:txBody>
      </p:sp>
    </p:spTree>
    <p:extLst>
      <p:ext uri="{BB962C8B-B14F-4D97-AF65-F5344CB8AC3E}">
        <p14:creationId xmlns:p14="http://schemas.microsoft.com/office/powerpoint/2010/main" val="13049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r>
              <a:rPr lang="en-US" smtClean="0"/>
              <a:t>May 30-31, 2012</a:t>
            </a:r>
          </a:p>
        </p:txBody>
      </p:sp>
      <p:sp>
        <p:nvSpPr>
          <p:cNvPr id="6147" name="Footer Placeholder 4"/>
          <p:cNvSpPr>
            <a:spLocks noGrp="1"/>
          </p:cNvSpPr>
          <p:nvPr>
            <p:ph type="ftr" sz="quarter" idx="11"/>
          </p:nvPr>
        </p:nvSpPr>
        <p:spPr>
          <a:noFill/>
        </p:spPr>
        <p:txBody>
          <a:bodyPr/>
          <a:lstStyle/>
          <a:p>
            <a:r>
              <a:rPr lang="en-US" smtClean="0"/>
              <a:t>HDF5 Workshop at PSI</a:t>
            </a:r>
          </a:p>
        </p:txBody>
      </p:sp>
      <p:sp>
        <p:nvSpPr>
          <p:cNvPr id="6148" name="Slide Number Placeholder 5"/>
          <p:cNvSpPr>
            <a:spLocks noGrp="1"/>
          </p:cNvSpPr>
          <p:nvPr>
            <p:ph type="sldNum" sz="quarter" idx="12"/>
          </p:nvPr>
        </p:nvSpPr>
        <p:spPr>
          <a:noFill/>
        </p:spPr>
        <p:txBody>
          <a:bodyPr/>
          <a:lstStyle/>
          <a:p>
            <a:fld id="{3B32EEAB-774D-4C2C-A5B8-FF48B99B08CD}" type="slidenum">
              <a:rPr lang="en-US" smtClean="0"/>
              <a:pPr/>
              <a:t>7</a:t>
            </a:fld>
            <a:endParaRPr lang="en-US" smtClean="0"/>
          </a:p>
        </p:txBody>
      </p:sp>
      <p:sp>
        <p:nvSpPr>
          <p:cNvPr id="6149" name="Rectangle 2"/>
          <p:cNvSpPr>
            <a:spLocks noGrp="1" noChangeArrowheads="1"/>
          </p:cNvSpPr>
          <p:nvPr>
            <p:ph type="title"/>
          </p:nvPr>
        </p:nvSpPr>
        <p:spPr/>
        <p:txBody>
          <a:bodyPr/>
          <a:lstStyle/>
          <a:p>
            <a:pPr eaLnBrk="1" hangingPunct="1"/>
            <a:r>
              <a:rPr lang="en-US" sz="3200" dirty="0" smtClean="0">
                <a:ea typeface="ＭＳ Ｐゴシック" pitchFamily="-111" charset="-128"/>
              </a:rPr>
              <a:t>Groups and Links</a:t>
            </a:r>
          </a:p>
        </p:txBody>
      </p:sp>
      <p:sp>
        <p:nvSpPr>
          <p:cNvPr id="6150" name="Rectangle 3"/>
          <p:cNvSpPr>
            <a:spLocks noGrp="1" noChangeArrowheads="1"/>
          </p:cNvSpPr>
          <p:nvPr>
            <p:ph type="body" idx="1"/>
          </p:nvPr>
        </p:nvSpPr>
        <p:spPr/>
        <p:txBody>
          <a:bodyPr/>
          <a:lstStyle/>
          <a:p>
            <a:pPr eaLnBrk="1" hangingPunct="1"/>
            <a:r>
              <a:rPr lang="en-US" dirty="0" smtClean="0">
                <a:ea typeface="ＭＳ Ｐゴシック" pitchFamily="-111" charset="-128"/>
              </a:rPr>
              <a:t>Groups are containers for links (graph edges)</a:t>
            </a:r>
          </a:p>
          <a:p>
            <a:pPr eaLnBrk="1" hangingPunct="1"/>
            <a:r>
              <a:rPr lang="en-US" dirty="0" smtClean="0">
                <a:ea typeface="ＭＳ Ｐゴシック" pitchFamily="-111" charset="-128"/>
              </a:rPr>
              <a:t>Links were added in 1.8.0</a:t>
            </a:r>
          </a:p>
          <a:p>
            <a:pPr eaLnBrk="1" hangingPunct="1"/>
            <a:r>
              <a:rPr lang="en-US" dirty="0" smtClean="0">
                <a:ea typeface="ＭＳ Ｐゴシック" pitchFamily="-111" charset="-128"/>
              </a:rPr>
              <a:t>Warning: Many APIs in H5G interface are obsolete - </a:t>
            </a:r>
            <a:r>
              <a:rPr lang="en-US" dirty="0">
                <a:ea typeface="ＭＳ Ｐゴシック" pitchFamily="-111" charset="-128"/>
              </a:rPr>
              <a:t>u</a:t>
            </a:r>
            <a:r>
              <a:rPr lang="en-US" dirty="0" smtClean="0">
                <a:ea typeface="ＭＳ Ｐゴシック" pitchFamily="-111" charset="-128"/>
              </a:rPr>
              <a:t>se H5L interfaces to discover and manipulate file structure</a:t>
            </a:r>
          </a:p>
          <a:p>
            <a:pPr eaLnBrk="1" hangingPunct="1"/>
            <a:endParaRPr lang="en-US" dirty="0" smtClean="0">
              <a:ea typeface="ＭＳ Ｐゴシック" pitchFamily="-111" charset="-128"/>
            </a:endParaRPr>
          </a:p>
        </p:txBody>
      </p:sp>
    </p:spTree>
    <p:extLst>
      <p:ext uri="{BB962C8B-B14F-4D97-AF65-F5344CB8AC3E}">
        <p14:creationId xmlns:p14="http://schemas.microsoft.com/office/powerpoint/2010/main" val="38932246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latin typeface="Calibri" charset="0"/>
                <a:cs typeface="Calibri" charset="0"/>
              </a:rPr>
              <a:t>Example h5_links.py</a:t>
            </a:r>
          </a:p>
        </p:txBody>
      </p:sp>
      <p:sp>
        <p:nvSpPr>
          <p:cNvPr id="348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fld id="{63D69257-342E-4D4B-8B77-C3290A639AAF}" type="slidenum">
              <a:rPr lang="en-US" sz="1200" smtClean="0">
                <a:solidFill>
                  <a:schemeClr val="bg1"/>
                </a:solidFill>
                <a:latin typeface="Calibri" charset="0"/>
                <a:cs typeface="Calibri" charset="0"/>
              </a:rPr>
              <a:pPr eaLnBrk="1" hangingPunct="1"/>
              <a:t>8</a:t>
            </a:fld>
            <a:endParaRPr lang="en-US" sz="1200" smtClean="0">
              <a:solidFill>
                <a:schemeClr val="bg1"/>
              </a:solidFill>
              <a:latin typeface="Calibri" charset="0"/>
              <a:cs typeface="Calibri" charset="0"/>
            </a:endParaRPr>
          </a:p>
        </p:txBody>
      </p:sp>
      <p:sp>
        <p:nvSpPr>
          <p:cNvPr id="34821" name="Rectangle 12"/>
          <p:cNvSpPr>
            <a:spLocks noChangeArrowheads="1"/>
          </p:cNvSpPr>
          <p:nvPr/>
        </p:nvSpPr>
        <p:spPr bwMode="auto">
          <a:xfrm>
            <a:off x="180975" y="3581400"/>
            <a:ext cx="3635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indent="455613" eaLnBrk="0" hangingPunct="0">
              <a:lnSpc>
                <a:spcPct val="88000"/>
              </a:lnSpc>
              <a:spcBef>
                <a:spcPct val="42000"/>
              </a:spcBef>
              <a:buClr>
                <a:srgbClr val="712000"/>
              </a:buClr>
              <a:buFontTx/>
              <a:buChar char="•"/>
            </a:pPr>
            <a:endParaRPr lang="en-US" sz="2800">
              <a:solidFill>
                <a:srgbClr val="333399"/>
              </a:solidFill>
              <a:latin typeface="Calibri" charset="0"/>
              <a:cs typeface="Calibri" charset="0"/>
            </a:endParaRPr>
          </a:p>
        </p:txBody>
      </p:sp>
      <p:pic>
        <p:nvPicPr>
          <p:cNvPr id="17" name="Picture 8" descr="mesh"/>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852862" y="4724400"/>
            <a:ext cx="1557338" cy="1049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4" name="Group 55"/>
          <p:cNvGrpSpPr>
            <a:grpSpLocks/>
          </p:cNvGrpSpPr>
          <p:nvPr/>
        </p:nvGrpSpPr>
        <p:grpSpPr bwMode="auto">
          <a:xfrm>
            <a:off x="3809998" y="990600"/>
            <a:ext cx="1433513" cy="1133475"/>
            <a:chOff x="2819067" y="1066800"/>
            <a:chExt cx="1434086" cy="1133128"/>
          </a:xfrm>
        </p:grpSpPr>
        <p:pic>
          <p:nvPicPr>
            <p:cNvPr id="34854" name="Picture 18" descr="Fold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19067" y="1066800"/>
              <a:ext cx="1434086" cy="113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5" name="TextBox 19"/>
            <p:cNvSpPr txBox="1">
              <a:spLocks noChangeArrowheads="1"/>
            </p:cNvSpPr>
            <p:nvPr/>
          </p:nvSpPr>
          <p:spPr bwMode="auto">
            <a:xfrm>
              <a:off x="3352682" y="1320225"/>
              <a:ext cx="360996"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3200" b="1" dirty="0">
                  <a:latin typeface="Calibri" charset="0"/>
                  <a:cs typeface="Calibri" charset="0"/>
                </a:rPr>
                <a:t>/</a:t>
              </a:r>
            </a:p>
          </p:txBody>
        </p:sp>
      </p:grpSp>
      <p:grpSp>
        <p:nvGrpSpPr>
          <p:cNvPr id="5" name="Group 69"/>
          <p:cNvGrpSpPr>
            <a:grpSpLocks/>
          </p:cNvGrpSpPr>
          <p:nvPr/>
        </p:nvGrpSpPr>
        <p:grpSpPr bwMode="auto">
          <a:xfrm>
            <a:off x="5486398" y="1981200"/>
            <a:ext cx="1752593" cy="1676395"/>
            <a:chOff x="5257103" y="1372116"/>
            <a:chExt cx="1753297" cy="1675884"/>
          </a:xfrm>
        </p:grpSpPr>
        <p:pic>
          <p:nvPicPr>
            <p:cNvPr id="34852" name="Picture 21" descr="Fold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76314" y="1914872"/>
              <a:ext cx="1434086" cy="113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3" name="TextBox 22"/>
            <p:cNvSpPr txBox="1">
              <a:spLocks noChangeArrowheads="1"/>
            </p:cNvSpPr>
            <p:nvPr/>
          </p:nvSpPr>
          <p:spPr bwMode="auto">
            <a:xfrm>
              <a:off x="5257103" y="1372116"/>
              <a:ext cx="357332" cy="46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b="1" dirty="0" smtClean="0">
                  <a:latin typeface="Calibri" charset="0"/>
                  <a:cs typeface="Calibri" charset="0"/>
                </a:rPr>
                <a:t>B</a:t>
              </a:r>
              <a:endParaRPr lang="en-US" b="1" dirty="0">
                <a:latin typeface="Calibri" charset="0"/>
                <a:cs typeface="Calibri" charset="0"/>
              </a:endParaRPr>
            </a:p>
          </p:txBody>
        </p:sp>
      </p:grpSp>
      <p:grpSp>
        <p:nvGrpSpPr>
          <p:cNvPr id="7" name="Group 62"/>
          <p:cNvGrpSpPr>
            <a:grpSpLocks/>
          </p:cNvGrpSpPr>
          <p:nvPr/>
        </p:nvGrpSpPr>
        <p:grpSpPr bwMode="auto">
          <a:xfrm>
            <a:off x="1219200" y="1976735"/>
            <a:ext cx="2057401" cy="1671335"/>
            <a:chOff x="3505200" y="2129302"/>
            <a:chExt cx="2058182" cy="1670826"/>
          </a:xfrm>
        </p:grpSpPr>
        <p:pic>
          <p:nvPicPr>
            <p:cNvPr id="34850" name="Picture 24" descr="Fold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667000"/>
              <a:ext cx="1510286" cy="113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1" name="TextBox 25"/>
            <p:cNvSpPr txBox="1">
              <a:spLocks noChangeArrowheads="1"/>
            </p:cNvSpPr>
            <p:nvPr/>
          </p:nvSpPr>
          <p:spPr bwMode="auto">
            <a:xfrm>
              <a:off x="5186213" y="2129302"/>
              <a:ext cx="377169" cy="46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b="1" dirty="0" smtClean="0">
                  <a:latin typeface="Calibri" charset="0"/>
                  <a:cs typeface="Calibri" charset="0"/>
                </a:rPr>
                <a:t>A</a:t>
              </a:r>
              <a:endParaRPr lang="en-US" b="1" dirty="0">
                <a:latin typeface="Calibri" charset="0"/>
                <a:cs typeface="Calibri" charset="0"/>
              </a:endParaRPr>
            </a:p>
          </p:txBody>
        </p:sp>
      </p:grpSp>
      <p:cxnSp>
        <p:nvCxnSpPr>
          <p:cNvPr id="28" name="Straight Connector 27"/>
          <p:cNvCxnSpPr>
            <a:cxnSpLocks noChangeShapeType="1"/>
          </p:cNvCxnSpPr>
          <p:nvPr/>
        </p:nvCxnSpPr>
        <p:spPr bwMode="auto">
          <a:xfrm flipH="1">
            <a:off x="2514600" y="1905000"/>
            <a:ext cx="1497015" cy="838200"/>
          </a:xfrm>
          <a:prstGeom prst="line">
            <a:avLst/>
          </a:prstGeom>
          <a:noFill/>
          <a:ln w="38100" cap="rnd">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a:off x="5105400" y="1905000"/>
            <a:ext cx="91440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Rectangle 35"/>
          <p:cNvSpPr>
            <a:spLocks noChangeArrowheads="1"/>
          </p:cNvSpPr>
          <p:nvPr/>
        </p:nvSpPr>
        <p:spPr bwMode="auto">
          <a:xfrm>
            <a:off x="228600" y="990600"/>
            <a:ext cx="25146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600" dirty="0" smtClean="0">
                <a:latin typeface="Calibri" charset="0"/>
                <a:cs typeface="Calibri" charset="0"/>
              </a:rPr>
              <a:t>Different kinds of links</a:t>
            </a:r>
            <a:endParaRPr lang="en-US" dirty="0">
              <a:latin typeface="Calibri" charset="0"/>
              <a:cs typeface="Calibri" charset="0"/>
            </a:endParaRPr>
          </a:p>
        </p:txBody>
      </p:sp>
      <p:pic>
        <p:nvPicPr>
          <p:cNvPr id="38" name="Picture 37" descr="open_box.png"/>
          <p:cNvPicPr>
            <a:picLocks noChangeAspect="1"/>
          </p:cNvPicPr>
          <p:nvPr/>
        </p:nvPicPr>
        <p:blipFill>
          <a:blip r:embed="rId6">
            <a:lum contrast="-68000"/>
            <a:extLst>
              <a:ext uri="{28A0092B-C50C-407E-A947-70E740481C1C}">
                <a14:useLocalDpi xmlns:a14="http://schemas.microsoft.com/office/drawing/2010/main" val="0"/>
              </a:ext>
            </a:extLst>
          </a:blip>
          <a:srcRect r="9373"/>
          <a:stretch>
            <a:fillRect/>
          </a:stretch>
        </p:blipFill>
        <p:spPr bwMode="auto">
          <a:xfrm>
            <a:off x="6476999" y="4724400"/>
            <a:ext cx="13604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p:cNvCxnSpPr>
            <a:cxnSpLocks noChangeShapeType="1"/>
          </p:cNvCxnSpPr>
          <p:nvPr/>
        </p:nvCxnSpPr>
        <p:spPr bwMode="auto">
          <a:xfrm>
            <a:off x="6553200" y="3429000"/>
            <a:ext cx="533400" cy="1219200"/>
          </a:xfrm>
          <a:prstGeom prst="line">
            <a:avLst/>
          </a:prstGeom>
          <a:noFill/>
          <a:ln w="38100" cap="sq">
            <a:solidFill>
              <a:schemeClr val="tx1"/>
            </a:solidFill>
            <a:prstDash val="sysDash"/>
            <a:round/>
            <a:headEnd/>
            <a:tailEnd type="triangle" w="med" len="med"/>
          </a:ln>
          <a:extLst>
            <a:ext uri="{909E8E84-426E-40dd-AFC4-6F175D3DCCD1}">
              <a14:hiddenFill xmlns:a14="http://schemas.microsoft.com/office/drawing/2010/main">
                <a:noFill/>
              </a14:hiddenFill>
            </a:ext>
          </a:extLst>
        </p:spPr>
      </p:cxnSp>
      <p:sp>
        <p:nvSpPr>
          <p:cNvPr id="40" name="Rectangle 17" descr="Small grid"/>
          <p:cNvSpPr>
            <a:spLocks noChangeArrowheads="1"/>
          </p:cNvSpPr>
          <p:nvPr/>
        </p:nvSpPr>
        <p:spPr bwMode="auto">
          <a:xfrm>
            <a:off x="7064374" y="4648200"/>
            <a:ext cx="533400" cy="381000"/>
          </a:xfrm>
          <a:prstGeom prst="rect">
            <a:avLst/>
          </a:prstGeom>
          <a:pattFill prst="smGrid">
            <a:fgClr>
              <a:srgbClr val="CCCC00"/>
            </a:fgClr>
            <a:bgClr>
              <a:srgbClr val="FFFFFF"/>
            </a:bgClr>
          </a:pattFill>
          <a:ln w="9525">
            <a:solidFill>
              <a:schemeClr val="tx1"/>
            </a:solidFill>
            <a:miter lim="800000"/>
            <a:headEnd/>
            <a:tailEnd/>
          </a:ln>
          <a:effectLst/>
        </p:spPr>
        <p:txBody>
          <a:bodyPr wrap="none" anchor="ctr"/>
          <a:lstStyle/>
          <a:p>
            <a:pPr>
              <a:defRPr/>
            </a:pPr>
            <a:endParaRPr lang="en-US">
              <a:effectLst>
                <a:outerShdw blurRad="38100" dist="38100" dir="2700000" algn="tl">
                  <a:srgbClr val="C0C0C0"/>
                </a:outerShdw>
              </a:effectLst>
              <a:latin typeface="Calibri" charset="0"/>
              <a:cs typeface="Calibri" charset="0"/>
            </a:endParaRPr>
          </a:p>
          <a:p>
            <a:pPr>
              <a:defRPr/>
            </a:pPr>
            <a:endParaRPr lang="en-US">
              <a:effectLst>
                <a:outerShdw blurRad="38100" dist="38100" dir="2700000" algn="tl">
                  <a:srgbClr val="C0C0C0"/>
                </a:outerShdw>
              </a:effectLst>
              <a:latin typeface="Calibri" charset="0"/>
              <a:cs typeface="Calibri" charset="0"/>
            </a:endParaRPr>
          </a:p>
        </p:txBody>
      </p:sp>
      <p:sp>
        <p:nvSpPr>
          <p:cNvPr id="34848" name="Rectangle 2064"/>
          <p:cNvSpPr>
            <a:spLocks noGrp="1" noChangeArrowheads="1"/>
          </p:cNvSpPr>
          <p:nvPr>
            <p:ph type="dt" sz="quarter" idx="10"/>
          </p:nvPr>
        </p:nvSpPr>
        <p:spPr>
          <a:xfrm>
            <a:off x="304800" y="6629400"/>
            <a:ext cx="19812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1200" smtClean="0">
                <a:solidFill>
                  <a:schemeClr val="bg1"/>
                </a:solidFill>
                <a:latin typeface="Calibri" charset="0"/>
                <a:cs typeface="Calibri" charset="0"/>
              </a:rPr>
              <a:t>May 30-31, 2012</a:t>
            </a:r>
            <a:endParaRPr lang="en-US" sz="1200">
              <a:solidFill>
                <a:schemeClr val="bg1"/>
              </a:solidFill>
              <a:latin typeface="Calibri" charset="0"/>
              <a:cs typeface="Calibri" charset="0"/>
            </a:endParaRPr>
          </a:p>
        </p:txBody>
      </p:sp>
      <p:sp>
        <p:nvSpPr>
          <p:cNvPr id="34849" name="Rectangle 206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1200" smtClean="0">
                <a:solidFill>
                  <a:schemeClr val="bg1"/>
                </a:solidFill>
                <a:latin typeface="Calibri" charset="0"/>
                <a:cs typeface="Calibri" charset="0"/>
              </a:rPr>
              <a:t>HDF5 Workshop at PSI</a:t>
            </a:r>
          </a:p>
        </p:txBody>
      </p:sp>
      <p:sp>
        <p:nvSpPr>
          <p:cNvPr id="44" name="TextBox 25"/>
          <p:cNvSpPr txBox="1">
            <a:spLocks noChangeArrowheads="1"/>
          </p:cNvSpPr>
          <p:nvPr/>
        </p:nvSpPr>
        <p:spPr bwMode="auto">
          <a:xfrm>
            <a:off x="2438400" y="3733800"/>
            <a:ext cx="30494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1900" b="1" dirty="0" smtClean="0">
                <a:latin typeface="Calibri" charset="0"/>
                <a:cs typeface="Calibri" charset="0"/>
              </a:rPr>
              <a:t>a</a:t>
            </a:r>
            <a:endParaRPr lang="en-US" sz="1900" b="1" dirty="0">
              <a:latin typeface="Calibri" charset="0"/>
              <a:cs typeface="Calibri" charset="0"/>
            </a:endParaRPr>
          </a:p>
        </p:txBody>
      </p:sp>
      <p:sp>
        <p:nvSpPr>
          <p:cNvPr id="47" name="TextBox 25"/>
          <p:cNvSpPr txBox="1">
            <a:spLocks noChangeArrowheads="1"/>
          </p:cNvSpPr>
          <p:nvPr/>
        </p:nvSpPr>
        <p:spPr bwMode="auto">
          <a:xfrm>
            <a:off x="6781800" y="3730079"/>
            <a:ext cx="1239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b="1" dirty="0" smtClean="0">
                <a:solidFill>
                  <a:srgbClr val="0000FF"/>
                </a:solidFill>
                <a:latin typeface="Calibri" charset="0"/>
                <a:cs typeface="Calibri" charset="0"/>
              </a:rPr>
              <a:t>External</a:t>
            </a:r>
            <a:endParaRPr lang="en-US" b="1" dirty="0">
              <a:solidFill>
                <a:srgbClr val="0000FF"/>
              </a:solidFill>
              <a:latin typeface="Calibri" charset="0"/>
              <a:cs typeface="Calibri" charset="0"/>
            </a:endParaRPr>
          </a:p>
        </p:txBody>
      </p:sp>
      <p:cxnSp>
        <p:nvCxnSpPr>
          <p:cNvPr id="16" name="Straight Arrow Connector 15"/>
          <p:cNvCxnSpPr/>
          <p:nvPr/>
        </p:nvCxnSpPr>
        <p:spPr bwMode="auto">
          <a:xfrm flipH="1">
            <a:off x="4114800" y="1905000"/>
            <a:ext cx="381000" cy="28194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a:off x="4724400" y="1905000"/>
            <a:ext cx="457200" cy="2819400"/>
          </a:xfrm>
          <a:prstGeom prst="straightConnector1">
            <a:avLst/>
          </a:prstGeom>
          <a:solidFill>
            <a:schemeClr val="accent1"/>
          </a:solidFill>
          <a:ln w="38100" cap="flat" cmpd="sng" algn="ctr">
            <a:solidFill>
              <a:schemeClr val="tx1"/>
            </a:solidFill>
            <a:prstDash val="sysDash"/>
            <a:round/>
            <a:headEnd type="none" w="med" len="med"/>
            <a:tailEnd type="arrow"/>
          </a:ln>
          <a:effectLst/>
        </p:spPr>
      </p:cxnSp>
      <p:cxnSp>
        <p:nvCxnSpPr>
          <p:cNvPr id="21" name="Straight Arrow Connector 20"/>
          <p:cNvCxnSpPr/>
          <p:nvPr/>
        </p:nvCxnSpPr>
        <p:spPr bwMode="auto">
          <a:xfrm>
            <a:off x="1981200" y="3429000"/>
            <a:ext cx="1905000" cy="12954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54" name="TextBox 25"/>
          <p:cNvSpPr txBox="1">
            <a:spLocks noChangeArrowheads="1"/>
          </p:cNvSpPr>
          <p:nvPr/>
        </p:nvSpPr>
        <p:spPr bwMode="auto">
          <a:xfrm>
            <a:off x="4267200" y="3124200"/>
            <a:ext cx="336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b="1" dirty="0" smtClean="0">
                <a:latin typeface="Calibri" charset="0"/>
                <a:cs typeface="Calibri" charset="0"/>
              </a:rPr>
              <a:t>a</a:t>
            </a:r>
            <a:endParaRPr lang="en-US" b="1" dirty="0">
              <a:latin typeface="Calibri" charset="0"/>
              <a:cs typeface="Calibri" charset="0"/>
            </a:endParaRPr>
          </a:p>
        </p:txBody>
      </p:sp>
      <p:sp>
        <p:nvSpPr>
          <p:cNvPr id="55" name="TextBox 25"/>
          <p:cNvSpPr txBox="1">
            <a:spLocks noChangeArrowheads="1"/>
          </p:cNvSpPr>
          <p:nvPr/>
        </p:nvSpPr>
        <p:spPr bwMode="auto">
          <a:xfrm>
            <a:off x="4953000" y="3120479"/>
            <a:ext cx="668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b="1" dirty="0">
                <a:solidFill>
                  <a:srgbClr val="0000FF"/>
                </a:solidFill>
                <a:latin typeface="Calibri" charset="0"/>
                <a:cs typeface="Calibri" charset="0"/>
              </a:rPr>
              <a:t>s</a:t>
            </a:r>
            <a:r>
              <a:rPr lang="en-US" b="1" dirty="0" smtClean="0">
                <a:solidFill>
                  <a:srgbClr val="0000FF"/>
                </a:solidFill>
                <a:latin typeface="Calibri" charset="0"/>
                <a:cs typeface="Calibri" charset="0"/>
              </a:rPr>
              <a:t>oft</a:t>
            </a:r>
            <a:endParaRPr lang="en-US" b="1" dirty="0">
              <a:solidFill>
                <a:srgbClr val="0000FF"/>
              </a:solidFill>
              <a:latin typeface="Calibri" charset="0"/>
              <a:cs typeface="Calibri" charset="0"/>
            </a:endParaRPr>
          </a:p>
        </p:txBody>
      </p:sp>
      <p:cxnSp>
        <p:nvCxnSpPr>
          <p:cNvPr id="25" name="Straight Arrow Connector 24"/>
          <p:cNvCxnSpPr/>
          <p:nvPr/>
        </p:nvCxnSpPr>
        <p:spPr bwMode="auto">
          <a:xfrm flipH="1">
            <a:off x="3505200" y="1905000"/>
            <a:ext cx="762000" cy="1524000"/>
          </a:xfrm>
          <a:prstGeom prst="straightConnector1">
            <a:avLst/>
          </a:prstGeom>
          <a:solidFill>
            <a:schemeClr val="accent1"/>
          </a:solidFill>
          <a:ln w="38100" cap="flat" cmpd="sng" algn="ctr">
            <a:solidFill>
              <a:schemeClr val="tx1"/>
            </a:solidFill>
            <a:prstDash val="sysDash"/>
            <a:round/>
            <a:headEnd type="none" w="med" len="med"/>
            <a:tailEnd type="arrow"/>
          </a:ln>
          <a:effectLst/>
        </p:spPr>
      </p:cxnSp>
      <p:sp>
        <p:nvSpPr>
          <p:cNvPr id="60" name="TextBox 25"/>
          <p:cNvSpPr txBox="1">
            <a:spLocks noChangeArrowheads="1"/>
          </p:cNvSpPr>
          <p:nvPr/>
        </p:nvSpPr>
        <p:spPr bwMode="auto">
          <a:xfrm>
            <a:off x="3200400" y="2590800"/>
            <a:ext cx="12751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b="1" dirty="0">
                <a:solidFill>
                  <a:srgbClr val="0000FF"/>
                </a:solidFill>
                <a:latin typeface="Calibri" charset="0"/>
                <a:cs typeface="Calibri" charset="0"/>
              </a:rPr>
              <a:t>d</a:t>
            </a:r>
            <a:r>
              <a:rPr lang="en-US" b="1" dirty="0" smtClean="0">
                <a:solidFill>
                  <a:srgbClr val="0000FF"/>
                </a:solidFill>
                <a:latin typeface="Calibri" charset="0"/>
                <a:cs typeface="Calibri" charset="0"/>
              </a:rPr>
              <a:t>angling</a:t>
            </a:r>
            <a:endParaRPr lang="en-US" b="1" dirty="0">
              <a:solidFill>
                <a:srgbClr val="0000FF"/>
              </a:solidFill>
              <a:latin typeface="Calibri" charset="0"/>
              <a:cs typeface="Calibri" charset="0"/>
            </a:endParaRPr>
          </a:p>
        </p:txBody>
      </p:sp>
      <p:sp>
        <p:nvSpPr>
          <p:cNvPr id="62" name="TextBox 25"/>
          <p:cNvSpPr txBox="1">
            <a:spLocks noChangeArrowheads="1"/>
          </p:cNvSpPr>
          <p:nvPr/>
        </p:nvSpPr>
        <p:spPr bwMode="auto">
          <a:xfrm>
            <a:off x="7823927" y="4572000"/>
            <a:ext cx="1137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b="1" dirty="0">
                <a:latin typeface="Calibri" charset="0"/>
                <a:cs typeface="Calibri" charset="0"/>
              </a:rPr>
              <a:t>d</a:t>
            </a:r>
            <a:r>
              <a:rPr lang="en-US" b="1" dirty="0" smtClean="0">
                <a:latin typeface="Calibri" charset="0"/>
                <a:cs typeface="Calibri" charset="0"/>
              </a:rPr>
              <a:t>set.h5</a:t>
            </a:r>
            <a:endParaRPr lang="en-US" b="1" dirty="0">
              <a:latin typeface="Calibri" charset="0"/>
              <a:cs typeface="Calibri" charset="0"/>
            </a:endParaRPr>
          </a:p>
        </p:txBody>
      </p:sp>
      <p:sp>
        <p:nvSpPr>
          <p:cNvPr id="63" name="TextBox 25"/>
          <p:cNvSpPr txBox="1">
            <a:spLocks noChangeArrowheads="1"/>
          </p:cNvSpPr>
          <p:nvPr/>
        </p:nvSpPr>
        <p:spPr bwMode="auto">
          <a:xfrm>
            <a:off x="5181600" y="1295400"/>
            <a:ext cx="11748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b="1" dirty="0" smtClean="0">
                <a:latin typeface="Calibri" charset="0"/>
                <a:cs typeface="Calibri" charset="0"/>
              </a:rPr>
              <a:t>links.h5</a:t>
            </a:r>
            <a:endParaRPr lang="en-US" b="1" dirty="0">
              <a:latin typeface="Calibri" charset="0"/>
              <a:cs typeface="Calibri" charset="0"/>
            </a:endParaRPr>
          </a:p>
        </p:txBody>
      </p:sp>
      <p:sp>
        <p:nvSpPr>
          <p:cNvPr id="36" name="TextBox 35"/>
          <p:cNvSpPr txBox="1"/>
          <p:nvPr/>
        </p:nvSpPr>
        <p:spPr>
          <a:xfrm>
            <a:off x="228600" y="4461808"/>
            <a:ext cx="3383559" cy="1938992"/>
          </a:xfrm>
          <a:prstGeom prst="rect">
            <a:avLst/>
          </a:prstGeom>
          <a:noFill/>
        </p:spPr>
        <p:txBody>
          <a:bodyPr wrap="none" rtlCol="0">
            <a:spAutoFit/>
          </a:bodyPr>
          <a:lstStyle/>
          <a:p>
            <a:r>
              <a:rPr lang="en-US" dirty="0" smtClean="0">
                <a:latin typeface="Calibri"/>
                <a:cs typeface="Calibri"/>
              </a:rPr>
              <a:t>Dataset can be “reached” </a:t>
            </a:r>
          </a:p>
          <a:p>
            <a:r>
              <a:rPr lang="en-US" dirty="0" smtClean="0">
                <a:latin typeface="Calibri"/>
                <a:cs typeface="Calibri"/>
              </a:rPr>
              <a:t>using three paths </a:t>
            </a:r>
          </a:p>
          <a:p>
            <a:r>
              <a:rPr lang="en-US" b="1" dirty="0" smtClean="0">
                <a:latin typeface="Calibri"/>
                <a:cs typeface="Calibri"/>
              </a:rPr>
              <a:t>/A/a</a:t>
            </a:r>
          </a:p>
          <a:p>
            <a:r>
              <a:rPr lang="en-US" b="1" dirty="0" smtClean="0">
                <a:latin typeface="Calibri"/>
                <a:cs typeface="Calibri"/>
              </a:rPr>
              <a:t>/a</a:t>
            </a:r>
          </a:p>
          <a:p>
            <a:r>
              <a:rPr lang="en-US" b="1" dirty="0" smtClean="0">
                <a:latin typeface="Calibri"/>
                <a:cs typeface="Calibri"/>
              </a:rPr>
              <a:t>/soft</a:t>
            </a:r>
            <a:endParaRPr lang="en-US" b="1" dirty="0">
              <a:latin typeface="Calibri"/>
              <a:cs typeface="Calibri"/>
            </a:endParaRPr>
          </a:p>
        </p:txBody>
      </p:sp>
      <p:sp>
        <p:nvSpPr>
          <p:cNvPr id="43" name="TextBox 42"/>
          <p:cNvSpPr txBox="1"/>
          <p:nvPr/>
        </p:nvSpPr>
        <p:spPr>
          <a:xfrm>
            <a:off x="5486400" y="5867400"/>
            <a:ext cx="3537597" cy="461665"/>
          </a:xfrm>
          <a:prstGeom prst="rect">
            <a:avLst/>
          </a:prstGeom>
          <a:noFill/>
        </p:spPr>
        <p:txBody>
          <a:bodyPr wrap="none" rtlCol="0">
            <a:spAutoFit/>
          </a:bodyPr>
          <a:lstStyle/>
          <a:p>
            <a:r>
              <a:rPr lang="en-US" dirty="0" smtClean="0">
                <a:latin typeface="Calibri"/>
                <a:cs typeface="Calibri"/>
              </a:rPr>
              <a:t>Dataset is in a </a:t>
            </a:r>
            <a:r>
              <a:rPr lang="en-US" b="1" dirty="0" smtClean="0">
                <a:latin typeface="Calibri"/>
                <a:cs typeface="Calibri"/>
              </a:rPr>
              <a:t>different</a:t>
            </a:r>
            <a:r>
              <a:rPr lang="en-US" dirty="0" smtClean="0">
                <a:latin typeface="Calibri"/>
                <a:cs typeface="Calibri"/>
              </a:rPr>
              <a:t> file</a:t>
            </a:r>
            <a:endParaRPr lang="en-US" dirty="0">
              <a:latin typeface="Calibri"/>
              <a:cs typeface="Calibri"/>
            </a:endParaRPr>
          </a:p>
        </p:txBody>
      </p:sp>
    </p:spTree>
    <p:extLst>
      <p:ext uri="{BB962C8B-B14F-4D97-AF65-F5344CB8AC3E}">
        <p14:creationId xmlns:p14="http://schemas.microsoft.com/office/powerpoint/2010/main" val="7052323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r>
              <a:rPr lang="en-US" smtClean="0"/>
              <a:t>May 30-31, 2012</a:t>
            </a:r>
          </a:p>
        </p:txBody>
      </p:sp>
      <p:sp>
        <p:nvSpPr>
          <p:cNvPr id="6147" name="Footer Placeholder 4"/>
          <p:cNvSpPr>
            <a:spLocks noGrp="1"/>
          </p:cNvSpPr>
          <p:nvPr>
            <p:ph type="ftr" sz="quarter" idx="11"/>
          </p:nvPr>
        </p:nvSpPr>
        <p:spPr>
          <a:noFill/>
        </p:spPr>
        <p:txBody>
          <a:bodyPr/>
          <a:lstStyle/>
          <a:p>
            <a:r>
              <a:rPr lang="en-US" smtClean="0"/>
              <a:t>HDF5 Workshop at PSI</a:t>
            </a:r>
          </a:p>
        </p:txBody>
      </p:sp>
      <p:sp>
        <p:nvSpPr>
          <p:cNvPr id="6148" name="Slide Number Placeholder 5"/>
          <p:cNvSpPr>
            <a:spLocks noGrp="1"/>
          </p:cNvSpPr>
          <p:nvPr>
            <p:ph type="sldNum" sz="quarter" idx="12"/>
          </p:nvPr>
        </p:nvSpPr>
        <p:spPr>
          <a:noFill/>
        </p:spPr>
        <p:txBody>
          <a:bodyPr/>
          <a:lstStyle/>
          <a:p>
            <a:fld id="{3B32EEAB-774D-4C2C-A5B8-FF48B99B08CD}" type="slidenum">
              <a:rPr lang="en-US" smtClean="0"/>
              <a:pPr/>
              <a:t>9</a:t>
            </a:fld>
            <a:endParaRPr lang="en-US" smtClean="0"/>
          </a:p>
        </p:txBody>
      </p:sp>
      <p:sp>
        <p:nvSpPr>
          <p:cNvPr id="6149" name="Rectangle 2"/>
          <p:cNvSpPr>
            <a:spLocks noGrp="1" noChangeArrowheads="1"/>
          </p:cNvSpPr>
          <p:nvPr>
            <p:ph type="title"/>
          </p:nvPr>
        </p:nvSpPr>
        <p:spPr/>
        <p:txBody>
          <a:bodyPr/>
          <a:lstStyle/>
          <a:p>
            <a:pPr eaLnBrk="1" hangingPunct="1"/>
            <a:r>
              <a:rPr lang="en-US" sz="3200" dirty="0" smtClean="0">
                <a:ea typeface="ＭＳ Ｐゴシック" pitchFamily="-111" charset="-128"/>
              </a:rPr>
              <a:t>Links</a:t>
            </a:r>
          </a:p>
        </p:txBody>
      </p:sp>
      <p:sp>
        <p:nvSpPr>
          <p:cNvPr id="6150" name="Rectangle 3"/>
          <p:cNvSpPr>
            <a:spLocks noGrp="1" noChangeArrowheads="1"/>
          </p:cNvSpPr>
          <p:nvPr>
            <p:ph type="body" idx="1"/>
          </p:nvPr>
        </p:nvSpPr>
        <p:spPr>
          <a:xfrm>
            <a:off x="381000" y="914400"/>
            <a:ext cx="8458200" cy="5486400"/>
          </a:xfrm>
        </p:spPr>
        <p:txBody>
          <a:bodyPr/>
          <a:lstStyle/>
          <a:p>
            <a:pPr eaLnBrk="1" hangingPunct="1"/>
            <a:r>
              <a:rPr lang="en-US" dirty="0" smtClean="0">
                <a:ea typeface="ＭＳ Ｐゴシック" pitchFamily="-111" charset="-128"/>
              </a:rPr>
              <a:t>Name</a:t>
            </a:r>
          </a:p>
          <a:p>
            <a:pPr lvl="1" eaLnBrk="1" hangingPunct="1"/>
            <a:r>
              <a:rPr lang="en-US" dirty="0" smtClean="0">
                <a:ea typeface="ＭＳ Ｐゴシック" pitchFamily="-111" charset="-128"/>
              </a:rPr>
              <a:t> Example: “A”, “B”, “a”, “dangling”, “soft”</a:t>
            </a:r>
          </a:p>
          <a:p>
            <a:pPr lvl="1" eaLnBrk="1" hangingPunct="1"/>
            <a:r>
              <a:rPr lang="en-US" dirty="0" smtClean="0">
                <a:ea typeface="ＭＳ Ｐゴシック" pitchFamily="-111" charset="-128"/>
              </a:rPr>
              <a:t>Unique within a group; “/” are not allowed in names</a:t>
            </a:r>
          </a:p>
          <a:p>
            <a:pPr eaLnBrk="1" hangingPunct="1"/>
            <a:r>
              <a:rPr lang="en-US" dirty="0" smtClean="0">
                <a:ea typeface="ＭＳ Ｐゴシック" pitchFamily="-111" charset="-128"/>
              </a:rPr>
              <a:t>Type</a:t>
            </a:r>
          </a:p>
          <a:p>
            <a:pPr lvl="1" eaLnBrk="1" hangingPunct="1"/>
            <a:r>
              <a:rPr lang="en-US" dirty="0" smtClean="0">
                <a:ea typeface="ＭＳ Ｐゴシック" pitchFamily="-111" charset="-128"/>
              </a:rPr>
              <a:t>Hard Link</a:t>
            </a:r>
          </a:p>
          <a:p>
            <a:pPr lvl="2" eaLnBrk="1" hangingPunct="1"/>
            <a:r>
              <a:rPr lang="en-US" dirty="0" smtClean="0">
                <a:ea typeface="ＭＳ Ｐゴシック" pitchFamily="-111" charset="-128"/>
              </a:rPr>
              <a:t>Value is object’s address in a file</a:t>
            </a:r>
          </a:p>
          <a:p>
            <a:pPr lvl="2" eaLnBrk="1" hangingPunct="1"/>
            <a:r>
              <a:rPr lang="en-US" dirty="0" smtClean="0">
                <a:ea typeface="ＭＳ Ｐゴシック" pitchFamily="-111" charset="-128"/>
              </a:rPr>
              <a:t>Created automatically when object is created</a:t>
            </a:r>
          </a:p>
          <a:p>
            <a:pPr lvl="2" eaLnBrk="1" hangingPunct="1"/>
            <a:r>
              <a:rPr lang="en-US" dirty="0" smtClean="0">
                <a:ea typeface="ＭＳ Ｐゴシック" pitchFamily="-111" charset="-128"/>
              </a:rPr>
              <a:t>Can be added to point to existing object</a:t>
            </a:r>
          </a:p>
          <a:p>
            <a:pPr lvl="1" eaLnBrk="1" hangingPunct="1"/>
            <a:r>
              <a:rPr lang="en-US" dirty="0" smtClean="0">
                <a:ea typeface="ＭＳ Ｐゴシック" pitchFamily="-111" charset="-128"/>
              </a:rPr>
              <a:t>Soft Link</a:t>
            </a:r>
            <a:endParaRPr lang="en-US" dirty="0">
              <a:ea typeface="ＭＳ Ｐゴシック" pitchFamily="-111" charset="-128"/>
            </a:endParaRPr>
          </a:p>
          <a:p>
            <a:pPr lvl="2" eaLnBrk="1" hangingPunct="1"/>
            <a:r>
              <a:rPr lang="en-US" dirty="0" smtClean="0">
                <a:ea typeface="ＭＳ Ｐゴシック" pitchFamily="-111" charset="-128"/>
              </a:rPr>
              <a:t>Value is a string , for example, “/A/a”, but can be anything</a:t>
            </a:r>
          </a:p>
          <a:p>
            <a:pPr lvl="2" eaLnBrk="1" hangingPunct="1"/>
            <a:r>
              <a:rPr lang="en-US" dirty="0" smtClean="0">
                <a:ea typeface="ＭＳ Ｐゴシック" pitchFamily="-111" charset="-128"/>
              </a:rPr>
              <a:t>Use to create aliases</a:t>
            </a:r>
          </a:p>
          <a:p>
            <a:pPr marL="1371600" lvl="3" indent="0" eaLnBrk="1" hangingPunct="1">
              <a:buNone/>
            </a:pPr>
            <a:endParaRPr lang="en-US" dirty="0">
              <a:ea typeface="ＭＳ Ｐゴシック" pitchFamily="-111" charset="-128"/>
            </a:endParaRPr>
          </a:p>
          <a:p>
            <a:pPr lvl="1" eaLnBrk="1" hangingPunct="1"/>
            <a:endParaRPr lang="en-US" dirty="0" smtClean="0">
              <a:ea typeface="ＭＳ Ｐゴシック" pitchFamily="-111" charset="-128"/>
            </a:endParaRPr>
          </a:p>
          <a:p>
            <a:pPr lvl="2" eaLnBrk="1" hangingPunct="1"/>
            <a:endParaRPr lang="en-US" dirty="0" smtClean="0">
              <a:ea typeface="ＭＳ Ｐゴシック" pitchFamily="-111" charset="-128"/>
            </a:endParaRPr>
          </a:p>
          <a:p>
            <a:pPr marL="914400" lvl="2" indent="0" eaLnBrk="1" hangingPunct="1">
              <a:buNone/>
            </a:pPr>
            <a:endParaRPr lang="en-US" dirty="0" smtClean="0">
              <a:ea typeface="ＭＳ Ｐゴシック" pitchFamily="-111" charset="-128"/>
            </a:endParaRPr>
          </a:p>
          <a:p>
            <a:pPr eaLnBrk="1" hangingPunct="1"/>
            <a:endParaRPr lang="en-US" dirty="0" smtClean="0">
              <a:ea typeface="ＭＳ Ｐゴシック" pitchFamily="-111" charset="-128"/>
            </a:endParaRPr>
          </a:p>
        </p:txBody>
      </p:sp>
    </p:spTree>
    <p:extLst>
      <p:ext uri="{BB962C8B-B14F-4D97-AF65-F5344CB8AC3E}">
        <p14:creationId xmlns:p14="http://schemas.microsoft.com/office/powerpoint/2010/main" val="22212585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INEDINNAVIGATOR" val="False"/>
  <p:tag name="BRANCHTO" val="0"/>
</p:tagLst>
</file>

<file path=ppt/theme/theme1.xml><?xml version="1.0" encoding="utf-8"?>
<a:theme xmlns:a="http://schemas.openxmlformats.org/drawingml/2006/main" name="HDF5 Advanced Topics">
  <a:themeElements>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fontScheme name="Presentation on product or serv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Presentation on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Presentation on product or servic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Presentation on product or servic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Presentation on product or servic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Presentation on product or service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 on product or service</Template>
  <TotalTime>15012</TotalTime>
  <Words>1609</Words>
  <Application>Microsoft Macintosh PowerPoint</Application>
  <PresentationFormat>On-screen Show (4:3)</PresentationFormat>
  <Paragraphs>326</Paragraphs>
  <Slides>24</Slides>
  <Notes>18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HDF5 Advanced Topics</vt:lpstr>
      <vt:lpstr>HDF5 at Glance</vt:lpstr>
      <vt:lpstr>Outline</vt:lpstr>
      <vt:lpstr>HDF5 File</vt:lpstr>
      <vt:lpstr>HDF5 File</vt:lpstr>
      <vt:lpstr>HDF5 Software Layers &amp; Storage</vt:lpstr>
      <vt:lpstr>Groups and Links</vt:lpstr>
      <vt:lpstr>Groups and Links</vt:lpstr>
      <vt:lpstr>Example h5_links.py</vt:lpstr>
      <vt:lpstr>Links</vt:lpstr>
      <vt:lpstr>Links (cont.)</vt:lpstr>
      <vt:lpstr>Links Properties</vt:lpstr>
      <vt:lpstr>Operations on Links</vt:lpstr>
      <vt:lpstr>Groups Properties</vt:lpstr>
      <vt:lpstr>Groups Properties</vt:lpstr>
      <vt:lpstr>Discovering HDF5 file’s structure</vt:lpstr>
      <vt:lpstr>Checking a path in HDF5</vt:lpstr>
      <vt:lpstr>Hints</vt:lpstr>
      <vt:lpstr>Informal Benchmark</vt:lpstr>
      <vt:lpstr>Time to Open and Read a Dataset</vt:lpstr>
      <vt:lpstr>Time to Close the File</vt:lpstr>
      <vt:lpstr>File Size</vt:lpstr>
      <vt:lpstr>datatypes</vt:lpstr>
      <vt:lpstr>Datatypes</vt:lpstr>
      <vt:lpstr>Thank You!</vt:lpstr>
    </vt:vector>
  </TitlesOfParts>
  <Company>NCSA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HDF5 Advanced Topics</dc:title>
  <dc:creator>Peter X. Cao</dc:creator>
  <cp:lastModifiedBy>Elena Pourmal</cp:lastModifiedBy>
  <cp:revision>750</cp:revision>
  <cp:lastPrinted>2012-05-28T11:59:02Z</cp:lastPrinted>
  <dcterms:created xsi:type="dcterms:W3CDTF">2008-10-15T02:07:48Z</dcterms:created>
  <dcterms:modified xsi:type="dcterms:W3CDTF">2012-05-30T09:14:28Z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TC010178481033</vt:lpwstr>
  </property>
</Properties>
</file>