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18" r:id="rId2"/>
    <p:sldMasterId id="2147483833" r:id="rId3"/>
  </p:sldMasterIdLst>
  <p:notesMasterIdLst>
    <p:notesMasterId r:id="rId60"/>
  </p:notesMasterIdLst>
  <p:handoutMasterIdLst>
    <p:handoutMasterId r:id="rId61"/>
  </p:handoutMasterIdLst>
  <p:sldIdLst>
    <p:sldId id="256" r:id="rId4"/>
    <p:sldId id="1206" r:id="rId5"/>
    <p:sldId id="1209" r:id="rId6"/>
    <p:sldId id="1158" r:id="rId7"/>
    <p:sldId id="1207" r:id="rId8"/>
    <p:sldId id="1161" r:id="rId9"/>
    <p:sldId id="1162" r:id="rId10"/>
    <p:sldId id="1210" r:id="rId11"/>
    <p:sldId id="1163" r:id="rId12"/>
    <p:sldId id="1164" r:id="rId13"/>
    <p:sldId id="1208" r:id="rId14"/>
    <p:sldId id="1166" r:id="rId15"/>
    <p:sldId id="1214" r:id="rId16"/>
    <p:sldId id="1211" r:id="rId17"/>
    <p:sldId id="1215" r:id="rId18"/>
    <p:sldId id="1212" r:id="rId19"/>
    <p:sldId id="1168" r:id="rId20"/>
    <p:sldId id="1213" r:id="rId21"/>
    <p:sldId id="1216" r:id="rId22"/>
    <p:sldId id="1217" r:id="rId23"/>
    <p:sldId id="1218" r:id="rId24"/>
    <p:sldId id="1172" r:id="rId25"/>
    <p:sldId id="1173" r:id="rId26"/>
    <p:sldId id="1219" r:id="rId27"/>
    <p:sldId id="1174" r:id="rId28"/>
    <p:sldId id="1220" r:id="rId29"/>
    <p:sldId id="1224" r:id="rId30"/>
    <p:sldId id="1223" r:id="rId31"/>
    <p:sldId id="1225" r:id="rId32"/>
    <p:sldId id="1222" r:id="rId33"/>
    <p:sldId id="1221" r:id="rId34"/>
    <p:sldId id="1226" r:id="rId35"/>
    <p:sldId id="1227" r:id="rId36"/>
    <p:sldId id="1228" r:id="rId37"/>
    <p:sldId id="1229" r:id="rId38"/>
    <p:sldId id="1184" r:id="rId39"/>
    <p:sldId id="1185" r:id="rId40"/>
    <p:sldId id="1230" r:id="rId41"/>
    <p:sldId id="1231" r:id="rId42"/>
    <p:sldId id="1188" r:id="rId43"/>
    <p:sldId id="1232" r:id="rId44"/>
    <p:sldId id="1189" r:id="rId45"/>
    <p:sldId id="1233" r:id="rId46"/>
    <p:sldId id="1234" r:id="rId47"/>
    <p:sldId id="1192" r:id="rId48"/>
    <p:sldId id="1193" r:id="rId49"/>
    <p:sldId id="1195" r:id="rId50"/>
    <p:sldId id="1244" r:id="rId51"/>
    <p:sldId id="1236" r:id="rId52"/>
    <p:sldId id="1237" r:id="rId53"/>
    <p:sldId id="1238" r:id="rId54"/>
    <p:sldId id="1239" r:id="rId55"/>
    <p:sldId id="1240" r:id="rId56"/>
    <p:sldId id="1245" r:id="rId57"/>
    <p:sldId id="1246" r:id="rId58"/>
    <p:sldId id="1105" r:id="rId59"/>
  </p:sldIdLst>
  <p:sldSz cx="9144000" cy="6858000" type="screen4x3"/>
  <p:notesSz cx="9296400" cy="6881813"/>
  <p:custDataLst>
    <p:tags r:id="rId6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dfadmin" initials="h" lastIdx="1" clrIdx="0"/>
  <p:cmAuthor id="1" name="Elena Pourma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000066"/>
    <a:srgbClr val="969696"/>
    <a:srgbClr val="808080"/>
    <a:srgbClr val="B2B2B2"/>
    <a:srgbClr val="3366FF"/>
    <a:srgbClr val="DDDDDD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35972" autoAdjust="0"/>
    <p:restoredTop sz="91935" autoAdjust="0"/>
  </p:normalViewPr>
  <p:slideViewPr>
    <p:cSldViewPr showGuides="1">
      <p:cViewPr>
        <p:scale>
          <a:sx n="75" d="100"/>
          <a:sy n="75" d="100"/>
        </p:scale>
        <p:origin x="-234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1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tags" Target="tags/tag1.xml"/><Relationship Id="rId64" Type="http://schemas.openxmlformats.org/officeDocument/2006/relationships/commentAuthors" Target="commentAuthors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1" Type="http://schemas.openxmlformats.org/officeDocument/2006/relationships/slide" Target="slides/slide23.xml"/><Relationship Id="rId12" Type="http://schemas.openxmlformats.org/officeDocument/2006/relationships/slide" Target="slides/slide24.xml"/><Relationship Id="rId13" Type="http://schemas.openxmlformats.org/officeDocument/2006/relationships/slide" Target="slides/slide25.xml"/><Relationship Id="rId14" Type="http://schemas.openxmlformats.org/officeDocument/2006/relationships/slide" Target="slides/slide37.xml"/><Relationship Id="rId15" Type="http://schemas.openxmlformats.org/officeDocument/2006/relationships/slide" Target="slides/slide40.xml"/><Relationship Id="rId16" Type="http://schemas.openxmlformats.org/officeDocument/2006/relationships/slide" Target="slides/slide41.xml"/><Relationship Id="rId17" Type="http://schemas.openxmlformats.org/officeDocument/2006/relationships/slide" Target="slides/slide49.xml"/><Relationship Id="rId18" Type="http://schemas.openxmlformats.org/officeDocument/2006/relationships/slide" Target="slides/slide50.xml"/><Relationship Id="rId19" Type="http://schemas.openxmlformats.org/officeDocument/2006/relationships/slide" Target="slides/slide55.xml"/><Relationship Id="rId1" Type="http://schemas.openxmlformats.org/officeDocument/2006/relationships/slide" Target="slides/slide1.xml"/><Relationship Id="rId2" Type="http://schemas.openxmlformats.org/officeDocument/2006/relationships/slide" Target="slides/slide4.xml"/><Relationship Id="rId3" Type="http://schemas.openxmlformats.org/officeDocument/2006/relationships/slide" Target="slides/slide8.xml"/><Relationship Id="rId4" Type="http://schemas.openxmlformats.org/officeDocument/2006/relationships/slide" Target="slides/slide10.xml"/><Relationship Id="rId5" Type="http://schemas.openxmlformats.org/officeDocument/2006/relationships/slide" Target="slides/slide12.xml"/><Relationship Id="rId6" Type="http://schemas.openxmlformats.org/officeDocument/2006/relationships/slide" Target="slides/slide13.xml"/><Relationship Id="rId7" Type="http://schemas.openxmlformats.org/officeDocument/2006/relationships/slide" Target="slides/slide15.xml"/><Relationship Id="rId8" Type="http://schemas.openxmlformats.org/officeDocument/2006/relationships/slide" Target="slides/slide17.xml"/><Relationship Id="rId9" Type="http://schemas.openxmlformats.org/officeDocument/2006/relationships/slide" Target="slides/slide19.xml"/><Relationship Id="rId10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134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37017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134" y="6537017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cs typeface="+mn-cs"/>
              </a:defRPr>
            </a:lvl1pPr>
          </a:lstStyle>
          <a:p>
            <a:pPr>
              <a:defRPr/>
            </a:pPr>
            <a:fld id="{306D3714-838B-4D1C-94BE-382616B28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35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6" rIns="92813" bIns="46406" numCol="1" anchor="ctr" anchorCtr="0" compatLnSpc="1">
            <a:prstTxWarp prst="textNoShape">
              <a:avLst/>
            </a:prstTxWarp>
          </a:bodyPr>
          <a:lstStyle>
            <a:lvl1pPr algn="l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8243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13" tIns="46406" rIns="92813" bIns="46406" numCol="1" anchor="ctr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8938" y="517525"/>
            <a:ext cx="3440112" cy="2579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40083" y="3269097"/>
            <a:ext cx="6816235" cy="309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13" tIns="46406" rIns="92813" bIns="464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38193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6" rIns="92813" bIns="46406" numCol="1" anchor="b" anchorCtr="0" compatLnSpc="1">
            <a:prstTxWarp prst="textNoShape">
              <a:avLst/>
            </a:prstTxWarp>
          </a:bodyPr>
          <a:lstStyle>
            <a:lvl1pPr algn="l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8243" y="6538193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13" tIns="46406" rIns="92813" bIns="46406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043BA370-1D01-44FA-82A7-089D3FB33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037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A7EFE13C-A94D-4CFE-955E-8A44A4A9448B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2588" y="515938"/>
            <a:ext cx="3441700" cy="2581275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974" y="3269096"/>
            <a:ext cx="6812018" cy="3097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25C74C-79A6-7F44-945B-1E18E1B8528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5D4CF-73ED-EC45-997C-BA713810A4E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9DF93-2931-5149-866B-84BA5695F1F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5D4CF-73ED-EC45-997C-BA713810A4EE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9DF93-2931-5149-866B-84BA5695F1F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5D4CF-73ED-EC45-997C-BA713810A4EE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9DF93-2931-5149-866B-84BA5695F1F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5D4CF-73ED-EC45-997C-BA713810A4E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9DF93-2931-5149-866B-84BA5695F1FD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614092-6CE3-6045-B238-B01ED15F3CA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7A36C2-BC5F-6A4C-9E03-64D40689E61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D3AF7-A867-6F47-8A68-DB3441549A8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D3AF7-A867-6F47-8A68-DB3441549A8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C1DBFD-D777-1D4B-B513-1A00EF81344D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9DF93-2931-5149-866B-84BA5695F1FD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9DF93-2931-5149-866B-84BA5695F1FD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9DF93-2931-5149-866B-84BA5695F1FD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F04AE1-FB50-B245-B2DD-2A55CB3E0D6F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F04AE1-FB50-B245-B2DD-2A55CB3E0D6F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F04AE1-FB50-B245-B2DD-2A55CB3E0D6F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8FFFB3-65B4-B941-B207-F4C628F3DE61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PHDF5 is built on top of MPI</a:t>
            </a:r>
            <a:r>
              <a:rPr lang="en-US" baseline="0" dirty="0" smtClean="0"/>
              <a:t> I/O APIs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11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813982-E79C-B24E-93FF-24AA95AD0374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9DF93-2931-5149-866B-84BA5695F1FD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0C2562-6628-0048-A373-72DEE226B9E3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0C2562-6628-0048-A373-72DEE226B9E3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9DA3CD-018C-A840-87E7-7D86E231E3E2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7D571C-D170-1148-8E65-069F48E88670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C59182-E776-EC47-957F-57BC9C89694F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F829EC-F839-154A-9F0E-850CDB2CC2DC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F2CA48-5998-EC4B-875C-E2519E204E4C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2696A1-FA07-CC44-AE8C-212A521A4771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F2F9EA-5A0E-AB42-A08D-D2A16708992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878280-AE8E-3B44-B960-5DCF5A1F390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7661BC-6CFA-A343-BA8C-19AA7BFC4314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4260B3-ACFC-E84C-986C-E66E0630C818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7D819-0657-6F43-AABE-A934A7213C3B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7D819-0657-6F43-AABE-A934A7213C3B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46F9-8DAB-AF4E-99EF-F6C3EEF9E125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868090-8268-9E4C-81DF-137D6D51BC8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32113" y="517525"/>
            <a:ext cx="3438525" cy="25781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2122" y="3268631"/>
            <a:ext cx="6812159" cy="3095197"/>
          </a:xfrm>
        </p:spPr>
        <p:txBody>
          <a:bodyPr wrap="square" lIns="93513" tIns="46758" rIns="93513" bIns="46758" anchor="t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52165E-8C10-074C-8444-A425485B008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58FAB6-4AB0-3A44-88C4-78B327B1035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9DF93-2931-5149-866B-84BA5695F1F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58FAB6-4AB0-3A44-88C4-78B327B1035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53"/>
          <p:cNvSpPr txBox="1">
            <a:spLocks noChangeArrowheads="1"/>
          </p:cNvSpPr>
          <p:nvPr userDrawn="1"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374775" y="239713"/>
            <a:ext cx="1825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The HDF 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20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20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D0054-DEBC-4BC7-AB51-B07CBC93C6B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9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7948B-92F7-46C0-825B-24D3672FC8D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3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8623D-0FA2-4457-A4E7-CA0E22B1CE5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79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A9CEC-B065-4A1C-B575-9A98871540E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8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53389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7010400" cy="533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B00-2272-4B28-88BE-3425C01440B6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1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6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1" descr="hdf 7ppt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83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6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1828800" cy="228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6" name="Rectangle 206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553200"/>
            <a:ext cx="4114800" cy="228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7" name="Rectangle 20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53200"/>
            <a:ext cx="762000" cy="228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fld id="{5A3AD11C-B4D8-4D3F-B349-5D890DBDE0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9376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87ABA3-A1A1-4707-AFAF-690E37C775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2133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 anchor="t"/>
          <a:lstStyle>
            <a:lvl1pPr algn="ctr">
              <a:defRPr sz="48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61385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3886200" cy="48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86200" cy="48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02BCC6-A6E9-4477-A97A-8C49FEE5DB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79828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891D3-C79B-467C-9AA4-487CCCDFB73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99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BDD25F5-1A27-497B-9B5D-3F1318B16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23701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ECFA244-EDC7-4175-86F8-3DE121B614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4957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C483536-7513-45D1-A0A0-45AB5C105D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35679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42C270-2C40-4F17-B7F6-6B154A88FC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71830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295400"/>
            <a:ext cx="7924800" cy="48006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1981200" cy="228600"/>
          </a:xfr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553200"/>
            <a:ext cx="4114800" cy="228600"/>
          </a:xfr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53200"/>
            <a:ext cx="762000" cy="228600"/>
          </a:xfrm>
        </p:spPr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1CD06F-8A6C-4685-92B6-A0B67BBA17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15493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33D186-D835-4A5A-8453-DC07395837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96634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32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50C489-B96D-4165-BD5C-3CDAE6B4364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0296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981200" cy="228600"/>
          </a:xfrm>
        </p:spPr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7769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A91D-70C3-4ED4-B251-33D1B903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00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238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A6822-8A2E-438A-8FF5-7FF0DBFC3E3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364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238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53"/>
          <p:cNvSpPr txBox="1">
            <a:spLocks noChangeArrowheads="1"/>
          </p:cNvSpPr>
          <p:nvPr userDrawn="1"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374775" y="239713"/>
            <a:ext cx="1825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The HDF 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20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20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D0054-DEBC-4BC7-AB51-B07CBC93C6B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94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891D3-C79B-467C-9AA4-487CCCDFB73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999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A6822-8A2E-438A-8FF5-7FF0DBFC3E3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364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0B191-D192-4155-B7FC-877A6FDF1AF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951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0EEDC-5844-4EFA-918A-89CA68A7DE5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887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EAFBD-F6C1-4BBC-BE16-6ABDE0D892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FA78B-0BBB-47B9-88DA-E5C0BFDE8D2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113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169EC-85B8-49E2-AEE8-1C12B44850C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770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A656B-55CD-44D5-AE92-A264F38D691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3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0B191-D192-4155-B7FC-877A6FDF1AF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951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7948B-92F7-46C0-825B-24D3672FC8D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398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8623D-0FA2-4457-A4E7-CA0E22B1CE5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794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A9CEC-B065-4A1C-B575-9A98871540E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820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53389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6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0EEDC-5844-4EFA-918A-89CA68A7DE5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8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EAFBD-F6C1-4BBC-BE16-6ABDE0D892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FA78B-0BBB-47B9-88DA-E5C0BFDE8D2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1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169EC-85B8-49E2-AEE8-1C12B44850C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A656B-55CD-44D5-AE92-A264F38D691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3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8" Type="http://schemas.openxmlformats.org/officeDocument/2006/relationships/image" Target="../media/image2.jpe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theme" Target="../theme/theme2.xml"/><Relationship Id="rId17" Type="http://schemas.openxmlformats.org/officeDocument/2006/relationships/image" Target="../media/image5.jpeg"/><Relationship Id="rId18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theme" Target="../theme/theme3.xml"/><Relationship Id="rId16" Type="http://schemas.openxmlformats.org/officeDocument/2006/relationships/image" Target="../media/image1.jpeg"/><Relationship Id="rId17" Type="http://schemas.openxmlformats.org/officeDocument/2006/relationships/image" Target="../media/image2.jpe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99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050" descr="hdf 0lin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fld id="{AED57B00-2272-4B28-88BE-3425C01440B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53"/>
          <p:cNvSpPr txBox="1">
            <a:spLocks noChangeArrowheads="1"/>
          </p:cNvSpPr>
          <p:nvPr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1034" name="Picture 105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1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48" r:id="rId14"/>
    <p:sldLayoutId id="2147483816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0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7924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294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400" b="1">
                <a:solidFill>
                  <a:schemeClr val="bg1"/>
                </a:solidFill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629400"/>
            <a:ext cx="411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 b="1">
                <a:solidFill>
                  <a:schemeClr val="bg1"/>
                </a:solidFill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1">
                <a:solidFill>
                  <a:schemeClr val="bg1"/>
                </a:solidFill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fld id="{04F65656-5A70-4E45-ABD8-D5F46971B8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hdf bluegreenotxt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2395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df 0lin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hdf bluegreenotxt"/>
          <p:cNvPicPr>
            <a:picLocks noChangeAspect="1" noChangeArrowheads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2395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hdf 0line"/>
          <p:cNvPicPr>
            <a:picLocks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17" r:id="rId15"/>
  </p:sldLayoutIdLst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99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050" descr="hdf 0line"/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fld id="{AED57B00-2272-4B28-88BE-3425C01440B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53"/>
          <p:cNvSpPr txBox="1">
            <a:spLocks noChangeArrowheads="1"/>
          </p:cNvSpPr>
          <p:nvPr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1034" name="Picture 105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1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30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42" name="Rectangle 1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HDF5 Datasets and I/O</a:t>
            </a: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77000" cy="1066800"/>
          </a:xfrm>
        </p:spPr>
        <p:txBody>
          <a:bodyPr/>
          <a:lstStyle/>
          <a:p>
            <a:r>
              <a:rPr lang="en-US" sz="3200" dirty="0" smtClean="0"/>
              <a:t>Dataset storage and its effect on performance</a:t>
            </a:r>
            <a:endParaRPr lang="en-US" sz="3200" dirty="0"/>
          </a:p>
          <a:p>
            <a:endParaRPr lang="en-US" dirty="0" smtClean="0"/>
          </a:p>
        </p:txBody>
      </p:sp>
      <p:sp>
        <p:nvSpPr>
          <p:cNvPr id="1229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 dirty="0" smtClean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 dirty="0" smtClean="0"/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3BA6F-3DDB-430D-91ED-7A65515D999C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0149A-1952-4A4E-805E-752CEA7777E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cs typeface="+mj-cs"/>
              </a:rPr>
              <a:t>HDF5 metadata cache</a:t>
            </a:r>
          </a:p>
        </p:txBody>
      </p:sp>
      <p:sp>
        <p:nvSpPr>
          <p:cNvPr id="26522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Metadata cache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Space allocated to handle pieces of the HDF5 metadata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Allocated by the HDF5 library in application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s memory space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Allocated per file; released when file is closed</a:t>
            </a: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Metadata cache behavior affects overall performance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Metadata cache implementation prior to HDF5 1.6.5 could cause performance degradation for some applications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371600" y="152400"/>
            <a:ext cx="701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defRPr/>
            </a:pPr>
            <a:endParaRPr lang="en-US" sz="2800">
              <a:solidFill>
                <a:srgbClr val="000000"/>
              </a:solidFill>
              <a:latin typeface="Garamond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09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dataset storage layouts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3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9664E-9C39-674E-A417-C675CDF2F6C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HDF5 datasets storage layouts</a:t>
            </a:r>
          </a:p>
        </p:txBody>
      </p:sp>
      <p:sp>
        <p:nvSpPr>
          <p:cNvPr id="2365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Contiguous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External 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Chunked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Compact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6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F9744-8CDF-1440-9B6F-B239FD1969BB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cs typeface="+mj-cs"/>
              </a:rPr>
              <a:t>Contiguous storage layout</a:t>
            </a:r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Contiguous storage layout is a default storage layout for an HDF5 dataset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Dataset raw data is stored in one contiguous block in HDF5 file</a:t>
            </a:r>
          </a:p>
        </p:txBody>
      </p:sp>
    </p:spTree>
    <p:extLst>
      <p:ext uri="{BB962C8B-B14F-4D97-AF65-F5344CB8AC3E}">
        <p14:creationId xmlns:p14="http://schemas.microsoft.com/office/powerpoint/2010/main" val="187438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1D61B-78F7-1C4D-82CF-46604DF240B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cs typeface="+mj-cs"/>
              </a:rPr>
              <a:t>Contiguous storage layout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381000" y="990600"/>
            <a:ext cx="83820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b"/>
          <a:lstStyle/>
          <a:p>
            <a:pPr marL="228600" indent="-228600" algn="r" eaLnBrk="0" hangingPunct="0">
              <a:tabLst>
                <a:tab pos="3206750" algn="ctr"/>
              </a:tabLst>
              <a:defRPr/>
            </a:pPr>
            <a:r>
              <a:rPr lang="en-US" sz="2000" dirty="0">
                <a:latin typeface="Arial"/>
                <a:cs typeface="Arial"/>
              </a:rPr>
              <a:t>Application</a:t>
            </a:r>
            <a:r>
              <a:rPr lang="en-US" sz="2000" b="1" dirty="0">
                <a:cs typeface="+mn-cs"/>
              </a:rPr>
              <a:t> </a:t>
            </a:r>
            <a:r>
              <a:rPr lang="en-US" sz="2000" dirty="0">
                <a:latin typeface="Arial"/>
                <a:cs typeface="Arial"/>
              </a:rPr>
              <a:t>memory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457200" y="1162050"/>
            <a:ext cx="3886200" cy="2133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r>
              <a:rPr lang="en-US" sz="2000" dirty="0">
                <a:latin typeface="Arial"/>
                <a:cs typeface="Arial"/>
              </a:rPr>
              <a:t>Metadata </a:t>
            </a:r>
            <a:r>
              <a:rPr lang="en-US" sz="2000" dirty="0" smtClean="0">
                <a:latin typeface="Arial"/>
                <a:cs typeface="Arial"/>
              </a:rPr>
              <a:t>cache (MDC)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0664" name="Rectangle 24" descr="Large grid"/>
          <p:cNvSpPr>
            <a:spLocks noChangeArrowheads="1"/>
          </p:cNvSpPr>
          <p:nvPr/>
        </p:nvSpPr>
        <p:spPr bwMode="auto">
          <a:xfrm>
            <a:off x="5334000" y="1600200"/>
            <a:ext cx="3124200" cy="838200"/>
          </a:xfrm>
          <a:prstGeom prst="rect">
            <a:avLst/>
          </a:prstGeom>
          <a:pattFill prst="dotGrid">
            <a:fgClr>
              <a:schemeClr val="accent6">
                <a:lumMod val="75000"/>
              </a:schemeClr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67" name="Text Box 27"/>
          <p:cNvSpPr txBox="1">
            <a:spLocks noChangeArrowheads="1"/>
          </p:cNvSpPr>
          <p:nvPr/>
        </p:nvSpPr>
        <p:spPr bwMode="auto">
          <a:xfrm>
            <a:off x="5638800" y="183197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Dataset array data</a:t>
            </a:r>
          </a:p>
        </p:txBody>
      </p:sp>
      <p:sp>
        <p:nvSpPr>
          <p:cNvPr id="240668" name="AutoShape 28"/>
          <p:cNvSpPr>
            <a:spLocks noChangeArrowheads="1"/>
          </p:cNvSpPr>
          <p:nvPr/>
        </p:nvSpPr>
        <p:spPr bwMode="auto">
          <a:xfrm>
            <a:off x="2895600" y="1833563"/>
            <a:ext cx="1062038" cy="757237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85800" y="2000250"/>
            <a:ext cx="1828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81000" y="4876800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457200" y="50895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3" name="Rectangle 22" descr="Large grid"/>
          <p:cNvSpPr>
            <a:spLocks noChangeArrowheads="1"/>
          </p:cNvSpPr>
          <p:nvPr/>
        </p:nvSpPr>
        <p:spPr bwMode="auto">
          <a:xfrm>
            <a:off x="5334000" y="4892675"/>
            <a:ext cx="3200400" cy="685800"/>
          </a:xfrm>
          <a:prstGeom prst="rect">
            <a:avLst/>
          </a:prstGeom>
          <a:pattFill prst="dotGrid">
            <a:fgClr>
              <a:schemeClr val="folHlink"/>
            </a:fgClr>
            <a:bgClr>
              <a:srgbClr val="FFFFFF"/>
            </a:bgClr>
          </a:pattFill>
          <a:ln w="952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5791200" y="44958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Dataset array data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2362200" y="4892675"/>
            <a:ext cx="2438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8763000" y="4876800"/>
            <a:ext cx="152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667000" y="4876800"/>
            <a:ext cx="18288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5334000" y="2438400"/>
            <a:ext cx="0" cy="2438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8458200" y="2438400"/>
            <a:ext cx="0" cy="2438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2" idx="2"/>
            <a:endCxn id="41" idx="0"/>
          </p:cNvCxnSpPr>
          <p:nvPr/>
        </p:nvCxnSpPr>
        <p:spPr bwMode="auto">
          <a:xfrm>
            <a:off x="1600200" y="2609850"/>
            <a:ext cx="1981200" cy="226695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5" name="Elbow Connector 14"/>
          <p:cNvCxnSpPr>
            <a:stCxn id="41" idx="0"/>
            <a:endCxn id="33" idx="1"/>
          </p:cNvCxnSpPr>
          <p:nvPr/>
        </p:nvCxnSpPr>
        <p:spPr bwMode="auto">
          <a:xfrm rot="16200000" flipH="1">
            <a:off x="4278312" y="4179887"/>
            <a:ext cx="358775" cy="1752600"/>
          </a:xfrm>
          <a:prstGeom prst="bentConnector4">
            <a:avLst>
              <a:gd name="adj1" fmla="val -63717"/>
              <a:gd name="adj2" fmla="val 76087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914400" y="5867400"/>
            <a:ext cx="7745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Raw data is stored in one contiguous block in HDF5 file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25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F9744-8CDF-1440-9B6F-B239FD1969BB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cs typeface="+mj-cs"/>
              </a:rPr>
              <a:t>External storage layout</a:t>
            </a:r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Dataset raw data is stored in an external file(s) that should be kept together with the HDF5 file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Layout in the external file is specified by an application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An easy way to make legacy data available to HDF5 library</a:t>
            </a:r>
          </a:p>
        </p:txBody>
      </p:sp>
    </p:spTree>
    <p:extLst>
      <p:ext uri="{BB962C8B-B14F-4D97-AF65-F5344CB8AC3E}">
        <p14:creationId xmlns:p14="http://schemas.microsoft.com/office/powerpoint/2010/main" val="209940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4343400" y="4343400"/>
            <a:ext cx="4572000" cy="685800"/>
          </a:xfrm>
          <a:prstGeom prst="rect">
            <a:avLst/>
          </a:prstGeom>
          <a:solidFill>
            <a:srgbClr val="008000">
              <a:alpha val="2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1D61B-78F7-1C4D-82CF-46604DF240BE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cs typeface="+mj-cs"/>
              </a:rPr>
              <a:t>External storage layout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381000" y="990600"/>
            <a:ext cx="83820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b"/>
          <a:lstStyle/>
          <a:p>
            <a:pPr marL="228600" indent="-228600" algn="r" eaLnBrk="0" hangingPunct="0">
              <a:tabLst>
                <a:tab pos="3206750" algn="ctr"/>
              </a:tabLst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457200" y="1162050"/>
            <a:ext cx="3886200" cy="2133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r>
              <a:rPr lang="en-US" sz="2000" dirty="0">
                <a:latin typeface="Arial"/>
                <a:cs typeface="Arial"/>
              </a:rPr>
              <a:t>Metadata </a:t>
            </a:r>
            <a:r>
              <a:rPr lang="en-US" sz="2000" dirty="0" smtClean="0">
                <a:latin typeface="Arial"/>
                <a:cs typeface="Arial"/>
              </a:rPr>
              <a:t>cache (MDC)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0664" name="Rectangle 24" descr="Large grid"/>
          <p:cNvSpPr>
            <a:spLocks noChangeArrowheads="1"/>
          </p:cNvSpPr>
          <p:nvPr/>
        </p:nvSpPr>
        <p:spPr bwMode="auto">
          <a:xfrm>
            <a:off x="5334000" y="1600200"/>
            <a:ext cx="3124200" cy="838200"/>
          </a:xfrm>
          <a:prstGeom prst="rect">
            <a:avLst/>
          </a:prstGeom>
          <a:pattFill prst="dotGrid">
            <a:fgClr>
              <a:schemeClr val="accent6">
                <a:lumMod val="75000"/>
              </a:schemeClr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67" name="Text Box 27"/>
          <p:cNvSpPr txBox="1">
            <a:spLocks noChangeArrowheads="1"/>
          </p:cNvSpPr>
          <p:nvPr/>
        </p:nvSpPr>
        <p:spPr bwMode="auto">
          <a:xfrm>
            <a:off x="5638800" y="183197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Dataset array data</a:t>
            </a:r>
          </a:p>
        </p:txBody>
      </p:sp>
      <p:sp>
        <p:nvSpPr>
          <p:cNvPr id="240668" name="AutoShape 28"/>
          <p:cNvSpPr>
            <a:spLocks noChangeArrowheads="1"/>
          </p:cNvSpPr>
          <p:nvPr/>
        </p:nvSpPr>
        <p:spPr bwMode="auto">
          <a:xfrm>
            <a:off x="2895600" y="1833563"/>
            <a:ext cx="1062038" cy="757237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85800" y="2000250"/>
            <a:ext cx="1828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81000" y="4343401"/>
            <a:ext cx="3733800" cy="68579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" name="Rectangle 22" descr="Large grid"/>
          <p:cNvSpPr>
            <a:spLocks noChangeArrowheads="1"/>
          </p:cNvSpPr>
          <p:nvPr/>
        </p:nvSpPr>
        <p:spPr bwMode="auto">
          <a:xfrm>
            <a:off x="4724400" y="4359275"/>
            <a:ext cx="1828800" cy="669925"/>
          </a:xfrm>
          <a:prstGeom prst="rect">
            <a:avLst/>
          </a:prstGeom>
          <a:pattFill prst="dotGrid">
            <a:fgClr>
              <a:schemeClr val="folHlink"/>
            </a:fgClr>
            <a:bgClr>
              <a:srgbClr val="FFFFFF"/>
            </a:bgClr>
          </a:pattFill>
          <a:ln w="952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cs typeface="+mn-cs"/>
              </a:rPr>
              <a:t> </a:t>
            </a:r>
            <a:r>
              <a:rPr lang="en-US" sz="2000" b="1" dirty="0" smtClean="0">
                <a:cs typeface="+mn-cs"/>
              </a:rPr>
              <a:t>  </a:t>
            </a:r>
            <a:endParaRPr lang="en-US" sz="2000" b="1" dirty="0">
              <a:cs typeface="+mn-cs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304800" y="3886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HDF5 </a:t>
            </a:r>
            <a:r>
              <a:rPr lang="en-US" sz="2000" dirty="0" smtClean="0">
                <a:latin typeface="Arial"/>
                <a:cs typeface="Arial"/>
              </a:rPr>
              <a:t>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4724400" y="38100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Unix/Windows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676400" y="4343400"/>
            <a:ext cx="2438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7230" y="5791200"/>
            <a:ext cx="8755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Metadata is stored in HDF5 file. </a:t>
            </a:r>
          </a:p>
          <a:p>
            <a:r>
              <a:rPr lang="en-US" dirty="0" smtClean="0">
                <a:latin typeface="Arial"/>
                <a:cs typeface="Arial"/>
              </a:rPr>
              <a:t>Raw data is stored in a separate file as specified by application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981200" y="4343400"/>
            <a:ext cx="18288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219200" y="2590800"/>
            <a:ext cx="838200" cy="17526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7" name="Rectangle 22" descr="Large grid"/>
          <p:cNvSpPr>
            <a:spLocks noChangeArrowheads="1"/>
          </p:cNvSpPr>
          <p:nvPr/>
        </p:nvSpPr>
        <p:spPr bwMode="auto">
          <a:xfrm>
            <a:off x="7162800" y="4343400"/>
            <a:ext cx="1295400" cy="669925"/>
          </a:xfrm>
          <a:prstGeom prst="rect">
            <a:avLst/>
          </a:prstGeom>
          <a:pattFill prst="dotGrid">
            <a:fgClr>
              <a:schemeClr val="folHlink"/>
            </a:fgClr>
            <a:bgClr>
              <a:srgbClr val="FFFFFF"/>
            </a:bgClr>
          </a:pattFill>
          <a:ln w="952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4724400" y="2438400"/>
            <a:ext cx="609600" cy="1905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7239000" y="2438400"/>
            <a:ext cx="0" cy="1905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458200" y="2438400"/>
            <a:ext cx="0" cy="1905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5486400" y="1066800"/>
            <a:ext cx="3200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Application memory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2" name="Elbow Connector 11"/>
          <p:cNvCxnSpPr>
            <a:stCxn id="36" idx="0"/>
          </p:cNvCxnSpPr>
          <p:nvPr/>
        </p:nvCxnSpPr>
        <p:spPr bwMode="auto">
          <a:xfrm rot="5400000" flipH="1" flipV="1">
            <a:off x="3763963" y="3154363"/>
            <a:ext cx="320675" cy="2057400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Elbow Connector 45"/>
          <p:cNvCxnSpPr>
            <a:stCxn id="41" idx="2"/>
          </p:cNvCxnSpPr>
          <p:nvPr/>
        </p:nvCxnSpPr>
        <p:spPr bwMode="auto">
          <a:xfrm rot="5400000" flipH="1" flipV="1">
            <a:off x="3778250" y="4076700"/>
            <a:ext cx="69850" cy="1835150"/>
          </a:xfrm>
          <a:prstGeom prst="bentConnector4">
            <a:avLst>
              <a:gd name="adj1" fmla="val -327273"/>
              <a:gd name="adj2" fmla="val 74913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Elbow Connector 49"/>
          <p:cNvCxnSpPr>
            <a:stCxn id="41" idx="2"/>
          </p:cNvCxnSpPr>
          <p:nvPr/>
        </p:nvCxnSpPr>
        <p:spPr bwMode="auto">
          <a:xfrm rot="5400000" flipH="1" flipV="1">
            <a:off x="4997451" y="2857499"/>
            <a:ext cx="69850" cy="4273552"/>
          </a:xfrm>
          <a:prstGeom prst="bentConnector4">
            <a:avLst>
              <a:gd name="adj1" fmla="val -327273"/>
              <a:gd name="adj2" fmla="val 60698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flipH="1">
            <a:off x="6553200" y="2438400"/>
            <a:ext cx="609600" cy="1905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7111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F9744-8CDF-1440-9B6F-B239FD1969B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cs typeface="+mj-cs"/>
              </a:rPr>
              <a:t>Chunked storage layout</a:t>
            </a:r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Chunking – storage layout where a dataset is partitioned in fixed-size multi-dimensional tiles or chunks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Each chunk is stored as contiguous block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HDF5 library treats each chunk as atomic object for I/O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Greatly affects performance and file sizes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Use for extendible datasets and datasets with filters applied (checksum, compression)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Use for sub-setting of big datasets</a:t>
            </a:r>
          </a:p>
        </p:txBody>
      </p:sp>
    </p:spTree>
    <p:extLst>
      <p:ext uri="{BB962C8B-B14F-4D97-AF65-F5344CB8AC3E}">
        <p14:creationId xmlns:p14="http://schemas.microsoft.com/office/powerpoint/2010/main" val="359158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1D61B-78F7-1C4D-82CF-46604DF240BE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cs typeface="+mj-cs"/>
              </a:rPr>
              <a:t>Chunked storage layout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381000" y="990600"/>
            <a:ext cx="83820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b"/>
          <a:lstStyle/>
          <a:p>
            <a:pPr marL="228600" indent="-228600" algn="r" eaLnBrk="0" hangingPunct="0">
              <a:tabLst>
                <a:tab pos="3206750" algn="ctr"/>
              </a:tabLst>
              <a:defRPr/>
            </a:pPr>
            <a:r>
              <a:rPr lang="en-US" sz="2000" dirty="0">
                <a:latin typeface="Arial"/>
                <a:cs typeface="Arial"/>
              </a:rPr>
              <a:t>Application</a:t>
            </a:r>
            <a:r>
              <a:rPr lang="en-US" sz="2000" b="1" dirty="0">
                <a:cs typeface="+mn-cs"/>
              </a:rPr>
              <a:t> </a:t>
            </a:r>
            <a:r>
              <a:rPr lang="en-US" sz="2000" dirty="0">
                <a:latin typeface="Arial"/>
                <a:cs typeface="Arial"/>
              </a:rPr>
              <a:t>memory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457200" y="1162050"/>
            <a:ext cx="3886200" cy="2133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r>
              <a:rPr lang="en-US" sz="2000" dirty="0">
                <a:latin typeface="Arial"/>
                <a:cs typeface="Arial"/>
              </a:rPr>
              <a:t>Metadata </a:t>
            </a:r>
            <a:r>
              <a:rPr lang="en-US" sz="2000" dirty="0" smtClean="0">
                <a:latin typeface="Arial"/>
                <a:cs typeface="Arial"/>
              </a:rPr>
              <a:t>cache (MDC)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0667" name="Text Box 27"/>
          <p:cNvSpPr txBox="1">
            <a:spLocks noChangeArrowheads="1"/>
          </p:cNvSpPr>
          <p:nvPr/>
        </p:nvSpPr>
        <p:spPr bwMode="auto">
          <a:xfrm>
            <a:off x="5638800" y="11430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Dataset array data</a:t>
            </a:r>
          </a:p>
        </p:txBody>
      </p:sp>
      <p:sp>
        <p:nvSpPr>
          <p:cNvPr id="240668" name="AutoShape 28"/>
          <p:cNvSpPr>
            <a:spLocks noChangeArrowheads="1"/>
          </p:cNvSpPr>
          <p:nvPr/>
        </p:nvSpPr>
        <p:spPr bwMode="auto">
          <a:xfrm>
            <a:off x="2895600" y="1833563"/>
            <a:ext cx="1062038" cy="757237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85800" y="2000250"/>
            <a:ext cx="1828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81000" y="4876800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457200" y="42672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600200" y="4892675"/>
            <a:ext cx="22098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6934200" y="4876800"/>
            <a:ext cx="19812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828800" y="4876800"/>
            <a:ext cx="18288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cxnSp>
        <p:nvCxnSpPr>
          <p:cNvPr id="8" name="Straight Arrow Connector 7"/>
          <p:cNvCxnSpPr>
            <a:stCxn id="2" idx="2"/>
            <a:endCxn id="41" idx="0"/>
          </p:cNvCxnSpPr>
          <p:nvPr/>
        </p:nvCxnSpPr>
        <p:spPr bwMode="auto">
          <a:xfrm>
            <a:off x="1600200" y="2609850"/>
            <a:ext cx="1143000" cy="226695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7" name="Rectangle 70"/>
          <p:cNvSpPr>
            <a:spLocks noChangeArrowheads="1"/>
          </p:cNvSpPr>
          <p:nvPr/>
        </p:nvSpPr>
        <p:spPr bwMode="auto">
          <a:xfrm>
            <a:off x="3048000" y="2667000"/>
            <a:ext cx="685800" cy="6858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600" dirty="0">
                <a:latin typeface="Arial"/>
                <a:cs typeface="Arial"/>
              </a:rPr>
              <a:t>Chunk</a:t>
            </a:r>
            <a:r>
              <a:rPr lang="en-US" sz="1600" b="1" dirty="0">
                <a:cs typeface="+mn-cs"/>
              </a:rPr>
              <a:t/>
            </a:r>
            <a:br>
              <a:rPr lang="en-US" sz="1600" b="1" dirty="0">
                <a:cs typeface="+mn-cs"/>
              </a:rPr>
            </a:br>
            <a:r>
              <a:rPr lang="en-US" sz="1600" dirty="0">
                <a:latin typeface="Arial"/>
                <a:cs typeface="Arial"/>
              </a:rPr>
              <a:t>index</a:t>
            </a:r>
          </a:p>
        </p:txBody>
      </p:sp>
      <p:sp>
        <p:nvSpPr>
          <p:cNvPr id="28" name="Rectangle 21" descr="Large grid"/>
          <p:cNvSpPr>
            <a:spLocks noChangeArrowheads="1"/>
          </p:cNvSpPr>
          <p:nvPr/>
        </p:nvSpPr>
        <p:spPr bwMode="auto">
          <a:xfrm>
            <a:off x="5334000" y="1754187"/>
            <a:ext cx="3048000" cy="838200"/>
          </a:xfrm>
          <a:prstGeom prst="rect">
            <a:avLst/>
          </a:prstGeom>
          <a:pattFill prst="dotGrid">
            <a:fgClr>
              <a:schemeClr val="folHlink"/>
            </a:fgClr>
            <a:bgClr>
              <a:srgbClr val="FFFFFF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" name="Line 39"/>
          <p:cNvSpPr>
            <a:spLocks noChangeShapeType="1"/>
          </p:cNvSpPr>
          <p:nvPr/>
        </p:nvSpPr>
        <p:spPr bwMode="auto">
          <a:xfrm>
            <a:off x="5943600" y="1773237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" name="Line 40"/>
          <p:cNvSpPr>
            <a:spLocks noChangeShapeType="1"/>
          </p:cNvSpPr>
          <p:nvPr/>
        </p:nvSpPr>
        <p:spPr bwMode="auto">
          <a:xfrm>
            <a:off x="6553200" y="1773237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4" name="Line 41"/>
          <p:cNvSpPr>
            <a:spLocks noChangeShapeType="1"/>
          </p:cNvSpPr>
          <p:nvPr/>
        </p:nvSpPr>
        <p:spPr bwMode="auto">
          <a:xfrm>
            <a:off x="7162800" y="1773237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>
            <a:off x="7772400" y="1773237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>
            <a:off x="5334000" y="2173287"/>
            <a:ext cx="304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" name="Rectangle 45" descr="Large grid"/>
          <p:cNvSpPr>
            <a:spLocks noChangeArrowheads="1"/>
          </p:cNvSpPr>
          <p:nvPr/>
        </p:nvSpPr>
        <p:spPr bwMode="auto">
          <a:xfrm>
            <a:off x="5334000" y="1754187"/>
            <a:ext cx="609600" cy="420688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A</a:t>
            </a:r>
          </a:p>
        </p:txBody>
      </p:sp>
      <p:sp>
        <p:nvSpPr>
          <p:cNvPr id="44" name="Rectangle 47" descr="Large grid"/>
          <p:cNvSpPr>
            <a:spLocks noChangeArrowheads="1"/>
          </p:cNvSpPr>
          <p:nvPr/>
        </p:nvSpPr>
        <p:spPr bwMode="auto">
          <a:xfrm>
            <a:off x="5943600" y="1752600"/>
            <a:ext cx="609600" cy="420687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B</a:t>
            </a:r>
          </a:p>
        </p:txBody>
      </p:sp>
      <p:sp>
        <p:nvSpPr>
          <p:cNvPr id="45" name="Rectangle 48" descr="Large grid"/>
          <p:cNvSpPr>
            <a:spLocks noChangeArrowheads="1"/>
          </p:cNvSpPr>
          <p:nvPr/>
        </p:nvSpPr>
        <p:spPr bwMode="auto">
          <a:xfrm>
            <a:off x="6553200" y="1752600"/>
            <a:ext cx="609600" cy="420687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46" name="Rectangle 55" descr="Large grid"/>
          <p:cNvSpPr>
            <a:spLocks noChangeArrowheads="1"/>
          </p:cNvSpPr>
          <p:nvPr/>
        </p:nvSpPr>
        <p:spPr bwMode="auto">
          <a:xfrm>
            <a:off x="7162800" y="1752600"/>
            <a:ext cx="609600" cy="420687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</a:p>
        </p:txBody>
      </p:sp>
      <p:cxnSp>
        <p:nvCxnSpPr>
          <p:cNvPr id="4" name="Elbow Connector 3"/>
          <p:cNvCxnSpPr>
            <a:stCxn id="2" idx="3"/>
            <a:endCxn id="27" idx="0"/>
          </p:cNvCxnSpPr>
          <p:nvPr/>
        </p:nvCxnSpPr>
        <p:spPr bwMode="auto">
          <a:xfrm>
            <a:off x="2514600" y="2305050"/>
            <a:ext cx="876300" cy="361950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70"/>
          <p:cNvSpPr>
            <a:spLocks noChangeArrowheads="1"/>
          </p:cNvSpPr>
          <p:nvPr/>
        </p:nvSpPr>
        <p:spPr bwMode="auto">
          <a:xfrm>
            <a:off x="7543800" y="4876800"/>
            <a:ext cx="685800" cy="6858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600" dirty="0">
                <a:latin typeface="Arial"/>
                <a:cs typeface="Arial"/>
              </a:rPr>
              <a:t>Chunk</a:t>
            </a:r>
            <a:r>
              <a:rPr lang="en-US" sz="1800" b="1" dirty="0">
                <a:cs typeface="+mn-cs"/>
              </a:rPr>
              <a:t/>
            </a:r>
            <a:br>
              <a:rPr lang="en-US" sz="1800" b="1" dirty="0">
                <a:cs typeface="+mn-cs"/>
              </a:rPr>
            </a:br>
            <a:r>
              <a:rPr lang="en-US" sz="1600" dirty="0">
                <a:latin typeface="Arial"/>
                <a:cs typeface="Arial"/>
              </a:rPr>
              <a:t>index</a:t>
            </a:r>
          </a:p>
        </p:txBody>
      </p:sp>
      <p:cxnSp>
        <p:nvCxnSpPr>
          <p:cNvPr id="16" name="Elbow Connector 15"/>
          <p:cNvCxnSpPr>
            <a:stCxn id="36" idx="2"/>
          </p:cNvCxnSpPr>
          <p:nvPr/>
        </p:nvCxnSpPr>
        <p:spPr bwMode="auto">
          <a:xfrm rot="5400000" flipH="1" flipV="1">
            <a:off x="5268914" y="2998787"/>
            <a:ext cx="15874" cy="5143502"/>
          </a:xfrm>
          <a:prstGeom prst="bentConnector4">
            <a:avLst>
              <a:gd name="adj1" fmla="val -1440091"/>
              <a:gd name="adj2" fmla="val 60741"/>
            </a:avLst>
          </a:prstGeom>
          <a:solidFill>
            <a:schemeClr val="accent1"/>
          </a:solidFill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49" descr="Large grid"/>
          <p:cNvSpPr>
            <a:spLocks noChangeArrowheads="1"/>
          </p:cNvSpPr>
          <p:nvPr/>
        </p:nvSpPr>
        <p:spPr bwMode="auto">
          <a:xfrm>
            <a:off x="838200" y="5029200"/>
            <a:ext cx="609600" cy="420688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endParaRPr lang="en-US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53" name="Rectangle 49" descr="Large grid"/>
          <p:cNvSpPr>
            <a:spLocks noChangeArrowheads="1"/>
          </p:cNvSpPr>
          <p:nvPr/>
        </p:nvSpPr>
        <p:spPr bwMode="auto">
          <a:xfrm>
            <a:off x="5715000" y="5029200"/>
            <a:ext cx="609600" cy="420688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Arial"/>
                <a:cs typeface="Arial"/>
              </a:rPr>
              <a:t>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4" name="Rectangle 49" descr="Large grid"/>
          <p:cNvSpPr>
            <a:spLocks noChangeArrowheads="1"/>
          </p:cNvSpPr>
          <p:nvPr/>
        </p:nvSpPr>
        <p:spPr bwMode="auto">
          <a:xfrm>
            <a:off x="4876800" y="5029200"/>
            <a:ext cx="609600" cy="420688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Arial"/>
                <a:cs typeface="Arial"/>
              </a:rPr>
              <a:t>B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5" name="Rectangle 49" descr="Large grid"/>
          <p:cNvSpPr>
            <a:spLocks noChangeArrowheads="1"/>
          </p:cNvSpPr>
          <p:nvPr/>
        </p:nvSpPr>
        <p:spPr bwMode="auto">
          <a:xfrm>
            <a:off x="4038600" y="5029200"/>
            <a:ext cx="609600" cy="420688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endParaRPr lang="en-US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240641" name="Elbow Connector 240640"/>
          <p:cNvCxnSpPr>
            <a:stCxn id="47" idx="0"/>
            <a:endCxn id="53" idx="0"/>
          </p:cNvCxnSpPr>
          <p:nvPr/>
        </p:nvCxnSpPr>
        <p:spPr bwMode="auto">
          <a:xfrm rot="16200000" flipH="1" flipV="1">
            <a:off x="6877050" y="4019550"/>
            <a:ext cx="152400" cy="1866900"/>
          </a:xfrm>
          <a:prstGeom prst="bentConnector3">
            <a:avLst>
              <a:gd name="adj1" fmla="val -1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0650" name="Elbow Connector 240649"/>
          <p:cNvCxnSpPr>
            <a:stCxn id="47" idx="0"/>
            <a:endCxn id="54" idx="0"/>
          </p:cNvCxnSpPr>
          <p:nvPr/>
        </p:nvCxnSpPr>
        <p:spPr bwMode="auto">
          <a:xfrm rot="16200000" flipH="1" flipV="1">
            <a:off x="6457950" y="3600450"/>
            <a:ext cx="152400" cy="2705100"/>
          </a:xfrm>
          <a:prstGeom prst="bentConnector3">
            <a:avLst>
              <a:gd name="adj1" fmla="val -297039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0674" name="TextBox 240673"/>
          <p:cNvSpPr txBox="1"/>
          <p:nvPr/>
        </p:nvSpPr>
        <p:spPr>
          <a:xfrm>
            <a:off x="1157882" y="6096000"/>
            <a:ext cx="7095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Raw data is stored in separate chunks in HDF5 file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24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F9744-8CDF-1440-9B6F-B239FD1969BB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cs typeface="+mj-cs"/>
              </a:rPr>
              <a:t>Compact  storage layout</a:t>
            </a:r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Raw data is stored in a dataset object header</a:t>
            </a:r>
          </a:p>
          <a:p>
            <a:pPr eaLnBrk="1" hangingPunct="1">
              <a:defRPr/>
            </a:pPr>
            <a:r>
              <a:rPr lang="en-US" dirty="0" smtClean="0"/>
              <a:t>Raw data read/written with the header</a:t>
            </a:r>
          </a:p>
          <a:p>
            <a:pPr eaLnBrk="1" hangingPunct="1">
              <a:defRPr/>
            </a:pPr>
            <a:r>
              <a:rPr lang="en-US" dirty="0" smtClean="0"/>
              <a:t>Use </a:t>
            </a:r>
            <a:r>
              <a:rPr lang="en-US" dirty="0"/>
              <a:t>for small (few K) datasets to minimize small I/O operations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26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BA418C-3849-2C4C-AF45-3FCC8C1EF38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cs typeface="+mj-cs"/>
              </a:rPr>
              <a:t>Outline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Dataset metadata and array data storage layouts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Types of dataset storage layouts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Factors affecting I/O performance</a:t>
            </a:r>
          </a:p>
          <a:p>
            <a:pPr lvl="1" eaLnBrk="1" hangingPunct="1">
              <a:defRPr/>
            </a:pPr>
            <a:r>
              <a:rPr lang="en-US" dirty="0" smtClean="0"/>
              <a:t>I/O with compact datasets</a:t>
            </a:r>
          </a:p>
          <a:p>
            <a:pPr lvl="1" eaLnBrk="1" hangingPunct="1">
              <a:defRPr/>
            </a:pPr>
            <a:r>
              <a:rPr lang="en-US" dirty="0" smtClean="0"/>
              <a:t>I/O with contiguous datasets</a:t>
            </a:r>
          </a:p>
          <a:p>
            <a:pPr lvl="1" eaLnBrk="1" hangingPunct="1">
              <a:defRPr/>
            </a:pPr>
            <a:r>
              <a:rPr lang="en-US" dirty="0" smtClean="0"/>
              <a:t>I/O with chunked datasets</a:t>
            </a:r>
          </a:p>
          <a:p>
            <a:pPr lvl="1" eaLnBrk="1" hangingPunct="1">
              <a:defRPr/>
            </a:pPr>
            <a:r>
              <a:rPr lang="en-US" dirty="0" smtClean="0"/>
              <a:t>Variable length data and I/O</a:t>
            </a:r>
          </a:p>
        </p:txBody>
      </p:sp>
    </p:spTree>
    <p:extLst>
      <p:ext uri="{BB962C8B-B14F-4D97-AF65-F5344CB8AC3E}">
        <p14:creationId xmlns:p14="http://schemas.microsoft.com/office/powerpoint/2010/main" val="321533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1D61B-78F7-1C4D-82CF-46604DF240BE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cs typeface="+mj-cs"/>
              </a:rPr>
              <a:t>Compact storage layout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381000" y="990600"/>
            <a:ext cx="83820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b"/>
          <a:lstStyle/>
          <a:p>
            <a:pPr marL="228600" indent="-228600" algn="r" eaLnBrk="0" hangingPunct="0">
              <a:tabLst>
                <a:tab pos="3206750" algn="ctr"/>
              </a:tabLst>
              <a:defRPr/>
            </a:pPr>
            <a:r>
              <a:rPr lang="en-US" sz="2000" dirty="0">
                <a:latin typeface="Arial"/>
                <a:cs typeface="Arial"/>
              </a:rPr>
              <a:t>Application</a:t>
            </a:r>
            <a:r>
              <a:rPr lang="en-US" sz="2000" b="1" dirty="0">
                <a:cs typeface="+mn-cs"/>
              </a:rPr>
              <a:t> </a:t>
            </a:r>
            <a:r>
              <a:rPr lang="en-US" sz="2000" dirty="0">
                <a:latin typeface="Arial"/>
                <a:cs typeface="Arial"/>
              </a:rPr>
              <a:t>memory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457200" y="1162050"/>
            <a:ext cx="3886200" cy="2133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r>
              <a:rPr lang="en-US" sz="2000" dirty="0">
                <a:latin typeface="Arial"/>
                <a:cs typeface="Arial"/>
              </a:rPr>
              <a:t>Metadata </a:t>
            </a:r>
            <a:r>
              <a:rPr lang="en-US" sz="2000" dirty="0" smtClean="0">
                <a:latin typeface="Arial"/>
                <a:cs typeface="Arial"/>
              </a:rPr>
              <a:t>cache (MDC)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0664" name="Rectangle 24" descr="Large grid"/>
          <p:cNvSpPr>
            <a:spLocks noChangeArrowheads="1"/>
          </p:cNvSpPr>
          <p:nvPr/>
        </p:nvSpPr>
        <p:spPr bwMode="auto">
          <a:xfrm>
            <a:off x="5334000" y="1600200"/>
            <a:ext cx="3124200" cy="838200"/>
          </a:xfrm>
          <a:prstGeom prst="rect">
            <a:avLst/>
          </a:prstGeom>
          <a:pattFill prst="dotGrid">
            <a:fgClr>
              <a:schemeClr val="accent6">
                <a:lumMod val="75000"/>
              </a:schemeClr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67" name="Text Box 27"/>
          <p:cNvSpPr txBox="1">
            <a:spLocks noChangeArrowheads="1"/>
          </p:cNvSpPr>
          <p:nvPr/>
        </p:nvSpPr>
        <p:spPr bwMode="auto">
          <a:xfrm>
            <a:off x="5638800" y="183197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Dataset array data</a:t>
            </a:r>
          </a:p>
        </p:txBody>
      </p:sp>
      <p:sp>
        <p:nvSpPr>
          <p:cNvPr id="240668" name="AutoShape 28"/>
          <p:cNvSpPr>
            <a:spLocks noChangeArrowheads="1"/>
          </p:cNvSpPr>
          <p:nvPr/>
        </p:nvSpPr>
        <p:spPr bwMode="auto">
          <a:xfrm>
            <a:off x="2895600" y="1833563"/>
            <a:ext cx="1062038" cy="757237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85800" y="2000250"/>
            <a:ext cx="1828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81000" y="4876800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457200" y="50895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2362200" y="4892675"/>
            <a:ext cx="6324600" cy="6699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667000" y="4876800"/>
            <a:ext cx="18288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cxnSp>
        <p:nvCxnSpPr>
          <p:cNvPr id="8" name="Straight Arrow Connector 7"/>
          <p:cNvCxnSpPr>
            <a:stCxn id="2" idx="2"/>
            <a:endCxn id="41" idx="0"/>
          </p:cNvCxnSpPr>
          <p:nvPr/>
        </p:nvCxnSpPr>
        <p:spPr bwMode="auto">
          <a:xfrm>
            <a:off x="1600200" y="2609850"/>
            <a:ext cx="1981200" cy="226695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914400" y="5943600"/>
            <a:ext cx="653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Raw data is stored in a dataset object header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3" name="Rectangle 22" descr="Large grid"/>
          <p:cNvSpPr>
            <a:spLocks noChangeArrowheads="1"/>
          </p:cNvSpPr>
          <p:nvPr/>
        </p:nvSpPr>
        <p:spPr bwMode="auto">
          <a:xfrm>
            <a:off x="4495800" y="4892675"/>
            <a:ext cx="3200400" cy="685800"/>
          </a:xfrm>
          <a:prstGeom prst="rect">
            <a:avLst/>
          </a:prstGeom>
          <a:pattFill prst="dotGrid">
            <a:fgClr>
              <a:schemeClr val="folHlink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67000" y="4876800"/>
            <a:ext cx="50292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4572000" y="5040868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800" dirty="0">
                <a:latin typeface="Arial"/>
                <a:cs typeface="Arial"/>
              </a:rPr>
              <a:t>Dataset array data</a:t>
            </a:r>
          </a:p>
        </p:txBody>
      </p:sp>
    </p:spTree>
    <p:extLst>
      <p:ext uri="{BB962C8B-B14F-4D97-AF65-F5344CB8AC3E}">
        <p14:creationId xmlns:p14="http://schemas.microsoft.com/office/powerpoint/2010/main" val="8846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affecting I/O performance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6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748FAD-6824-1646-943B-11E89B61840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HDF5 data structures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200" dirty="0" smtClean="0">
                <a:cs typeface="+mn-cs"/>
              </a:rPr>
              <a:t>Data structures used by HDF5 library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 smtClean="0"/>
              <a:t>B-trees (groups, dataset chunks)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 smtClean="0"/>
              <a:t>Hash tables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 smtClean="0"/>
              <a:t>Local and global heaps (variable length data: link names, strings, etc.)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dirty="0" smtClean="0">
                <a:cs typeface="+mn-cs"/>
              </a:rPr>
              <a:t>Other concepts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000" dirty="0" smtClean="0"/>
              <a:t>HDF5 metadata cache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000" dirty="0" smtClean="0"/>
              <a:t>HDF5 chunk cache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000" dirty="0" smtClean="0"/>
              <a:t>Free space management data structure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000" dirty="0" smtClean="0"/>
              <a:t>Etc.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19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251D5-C111-3642-9C11-3512800E110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000" dirty="0" smtClean="0">
                <a:cs typeface="+mj-cs"/>
              </a:rPr>
              <a:t>Operations on data inside HDF5 library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Copying to/from internal buffers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>
                <a:cs typeface="+mn-cs"/>
              </a:rPr>
              <a:t>Datatype</a:t>
            </a:r>
            <a:r>
              <a:rPr lang="en-US" dirty="0" smtClean="0">
                <a:cs typeface="+mn-cs"/>
              </a:rPr>
              <a:t> conversion, e.g.,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Float to</a:t>
            </a:r>
            <a:r>
              <a:rPr lang="en-US" dirty="0" smtClean="0">
                <a:sym typeface="Wingdings" charset="0"/>
              </a:rPr>
              <a:t> integer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ym typeface="Wingdings" charset="0"/>
              </a:rPr>
              <a:t>Little-endian to big-endian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ym typeface="Wingdings" charset="0"/>
              </a:rPr>
              <a:t>64-bit integer to 16-bit integer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ym typeface="Wingdings" charset="0"/>
              </a:rPr>
              <a:t>Variable-length data conversion from memory to file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Scattering - gathering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Data is scattered/gathered from/to application buffers into internal buffers for </a:t>
            </a:r>
            <a:r>
              <a:rPr lang="en-US" dirty="0" err="1" smtClean="0"/>
              <a:t>datatype</a:t>
            </a:r>
            <a:r>
              <a:rPr lang="en-US" dirty="0" smtClean="0"/>
              <a:t> conversion and partial I/O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9455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HDF5 Workshop at PSI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251D5-C111-3642-9C11-3512800E110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000" dirty="0" smtClean="0">
                <a:cs typeface="+mj-cs"/>
              </a:rPr>
              <a:t>Operations on data inside HDF5 library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Data transformation (filters, compression)</a:t>
            </a:r>
          </a:p>
          <a:p>
            <a:pPr lvl="1" eaLnBrk="1" hangingPunct="1">
              <a:lnSpc>
                <a:spcPct val="90000"/>
              </a:lnSpc>
              <a:buFont typeface="Lucida Grande"/>
              <a:buChar char="-"/>
              <a:defRPr/>
            </a:pPr>
            <a:r>
              <a:rPr lang="en-US" dirty="0" smtClean="0"/>
              <a:t>Checksum on raw data and metadata</a:t>
            </a:r>
          </a:p>
          <a:p>
            <a:pPr lvl="1" eaLnBrk="1" hangingPunct="1">
              <a:lnSpc>
                <a:spcPct val="90000"/>
              </a:lnSpc>
              <a:buFont typeface="Lucida Grande"/>
              <a:buChar char="-"/>
              <a:defRPr/>
            </a:pPr>
            <a:r>
              <a:rPr lang="en-US" dirty="0" smtClean="0"/>
              <a:t>Algebraic transform</a:t>
            </a:r>
          </a:p>
          <a:p>
            <a:pPr lvl="1" eaLnBrk="1" hangingPunct="1">
              <a:lnSpc>
                <a:spcPct val="90000"/>
              </a:lnSpc>
              <a:buFont typeface="Lucida Grande"/>
              <a:buChar char="-"/>
              <a:defRPr/>
            </a:pPr>
            <a:r>
              <a:rPr lang="en-US" dirty="0" smtClean="0"/>
              <a:t>GZIP and SZIP compressions</a:t>
            </a:r>
          </a:p>
          <a:p>
            <a:pPr lvl="1" eaLnBrk="1" hangingPunct="1">
              <a:lnSpc>
                <a:spcPct val="90000"/>
              </a:lnSpc>
              <a:buFont typeface="Lucida Grande"/>
              <a:buChar char="-"/>
              <a:defRPr/>
            </a:pPr>
            <a:r>
              <a:rPr lang="en-US" dirty="0" smtClean="0"/>
              <a:t>HDF5 and user-defined data transformations </a:t>
            </a:r>
          </a:p>
        </p:txBody>
      </p:sp>
    </p:spTree>
    <p:extLst>
      <p:ext uri="{BB962C8B-B14F-4D97-AF65-F5344CB8AC3E}">
        <p14:creationId xmlns:p14="http://schemas.microsoft.com/office/powerpoint/2010/main" val="31141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AE907-B03E-2248-B151-0FFC429C3BEF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001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cs typeface="+mj-cs"/>
              </a:rPr>
              <a:t>I/O performance 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I/O performance depends on many factors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Storage layouts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Dataset storage properties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Chunking strategy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Metadata cache performance</a:t>
            </a:r>
          </a:p>
          <a:p>
            <a:pPr lvl="1" eaLnBrk="1" hangingPunct="1">
              <a:defRPr/>
            </a:pPr>
            <a:r>
              <a:rPr lang="en-US" dirty="0" err="1" smtClean="0">
                <a:cs typeface="+mn-cs"/>
              </a:rPr>
              <a:t>Datatype</a:t>
            </a:r>
            <a:r>
              <a:rPr lang="en-US" dirty="0" smtClean="0">
                <a:cs typeface="+mn-cs"/>
              </a:rPr>
              <a:t> conversion performance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Other filters, such as compression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Access patterns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5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with different storage layouts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9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compact dataset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1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1D61B-78F7-1C4D-82CF-46604DF240BE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cs typeface="+mj-cs"/>
              </a:rPr>
              <a:t>Writing compact dataset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381000" y="990600"/>
            <a:ext cx="83820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b"/>
          <a:lstStyle/>
          <a:p>
            <a:pPr marL="228600" indent="-228600" algn="r" eaLnBrk="0" hangingPunct="0">
              <a:tabLst>
                <a:tab pos="3206750" algn="ctr"/>
              </a:tabLst>
              <a:defRPr/>
            </a:pPr>
            <a:r>
              <a:rPr lang="en-US" sz="2000" dirty="0">
                <a:latin typeface="Arial"/>
                <a:cs typeface="Arial"/>
              </a:rPr>
              <a:t>Application</a:t>
            </a:r>
            <a:r>
              <a:rPr lang="en-US" sz="2000" b="1" dirty="0">
                <a:cs typeface="+mn-cs"/>
              </a:rPr>
              <a:t> </a:t>
            </a:r>
            <a:r>
              <a:rPr lang="en-US" sz="2000" dirty="0">
                <a:latin typeface="Arial"/>
                <a:cs typeface="Arial"/>
              </a:rPr>
              <a:t>memory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457200" y="1162050"/>
            <a:ext cx="3886200" cy="2133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r>
              <a:rPr lang="en-US" sz="2000" dirty="0">
                <a:latin typeface="Arial"/>
                <a:cs typeface="Arial"/>
              </a:rPr>
              <a:t>Metadata </a:t>
            </a:r>
            <a:r>
              <a:rPr lang="en-US" sz="2000" dirty="0" smtClean="0">
                <a:latin typeface="Arial"/>
                <a:cs typeface="Arial"/>
              </a:rPr>
              <a:t>cache (MDC)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0664" name="Rectangle 24" descr="Large grid"/>
          <p:cNvSpPr>
            <a:spLocks noChangeArrowheads="1"/>
          </p:cNvSpPr>
          <p:nvPr/>
        </p:nvSpPr>
        <p:spPr bwMode="auto">
          <a:xfrm>
            <a:off x="5334000" y="1600200"/>
            <a:ext cx="3124200" cy="838200"/>
          </a:xfrm>
          <a:prstGeom prst="rect">
            <a:avLst/>
          </a:prstGeom>
          <a:pattFill prst="dotGrid">
            <a:fgClr>
              <a:schemeClr val="accent6">
                <a:lumMod val="75000"/>
              </a:schemeClr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67" name="Text Box 27"/>
          <p:cNvSpPr txBox="1">
            <a:spLocks noChangeArrowheads="1"/>
          </p:cNvSpPr>
          <p:nvPr/>
        </p:nvSpPr>
        <p:spPr bwMode="auto">
          <a:xfrm>
            <a:off x="5638800" y="183197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Dataset array data</a:t>
            </a:r>
          </a:p>
        </p:txBody>
      </p:sp>
      <p:sp>
        <p:nvSpPr>
          <p:cNvPr id="240668" name="AutoShape 28"/>
          <p:cNvSpPr>
            <a:spLocks noChangeArrowheads="1"/>
          </p:cNvSpPr>
          <p:nvPr/>
        </p:nvSpPr>
        <p:spPr bwMode="auto">
          <a:xfrm>
            <a:off x="2895600" y="1833563"/>
            <a:ext cx="1062038" cy="757237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85800" y="2000250"/>
            <a:ext cx="1828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81000" y="4876800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457200" y="50895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2362200" y="4892675"/>
            <a:ext cx="6324600" cy="6699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667000" y="4860925"/>
            <a:ext cx="18288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cxnSp>
        <p:nvCxnSpPr>
          <p:cNvPr id="8" name="Straight Arrow Connector 7"/>
          <p:cNvCxnSpPr>
            <a:stCxn id="2" idx="2"/>
            <a:endCxn id="41" idx="0"/>
          </p:cNvCxnSpPr>
          <p:nvPr/>
        </p:nvCxnSpPr>
        <p:spPr bwMode="auto">
          <a:xfrm>
            <a:off x="1600200" y="2609850"/>
            <a:ext cx="1981200" cy="22510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914400" y="5943600"/>
            <a:ext cx="6856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Raw data is written when object header is written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3" name="Rectangle 22" descr="Large grid"/>
          <p:cNvSpPr>
            <a:spLocks noChangeArrowheads="1"/>
          </p:cNvSpPr>
          <p:nvPr/>
        </p:nvSpPr>
        <p:spPr bwMode="auto">
          <a:xfrm>
            <a:off x="4495800" y="4876800"/>
            <a:ext cx="3200400" cy="685800"/>
          </a:xfrm>
          <a:prstGeom prst="rect">
            <a:avLst/>
          </a:prstGeom>
          <a:pattFill prst="dotGrid">
            <a:fgClr>
              <a:schemeClr val="folHlink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67000" y="4876800"/>
            <a:ext cx="50292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85800" y="2590800"/>
            <a:ext cx="1828800" cy="304800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" name="Straight Arrow Connector 4"/>
          <p:cNvCxnSpPr>
            <a:stCxn id="240664" idx="1"/>
            <a:endCxn id="3" idx="3"/>
          </p:cNvCxnSpPr>
          <p:nvPr/>
        </p:nvCxnSpPr>
        <p:spPr bwMode="auto">
          <a:xfrm flipH="1">
            <a:off x="2514600" y="2019300"/>
            <a:ext cx="2819400" cy="7239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3851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3" grpId="0" animBg="1"/>
      <p:bldP spid="6" grpId="0" animBg="1"/>
      <p:bldP spid="6" grpId="1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contiguous dataset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 bwMode="auto">
          <a:xfrm>
            <a:off x="304800" y="5257800"/>
            <a:ext cx="8382000" cy="533400"/>
          </a:xfrm>
          <a:prstGeom prst="ellipse">
            <a:avLst/>
          </a:prstGeom>
          <a:solidFill>
            <a:srgbClr val="22D8FF">
              <a:alpha val="27000"/>
            </a:srgb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Layers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14400" y="1214735"/>
            <a:ext cx="5029200" cy="533400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8029" y="1214735"/>
            <a:ext cx="256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HDF5 Application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14400" y="3276600"/>
            <a:ext cx="50292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38029" y="3348335"/>
            <a:ext cx="2254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HDF5 Internals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60171" y="426273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VFD Layer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14400" y="4262734"/>
            <a:ext cx="5029200" cy="537866"/>
          </a:xfrm>
          <a:prstGeom prst="rect">
            <a:avLst/>
          </a:prstGeom>
          <a:solidFill>
            <a:schemeClr val="accent1">
              <a:lumMod val="75000"/>
              <a:alpha val="42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19081" y="5257800"/>
            <a:ext cx="146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HDF5 file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0" y="1290935"/>
            <a:ext cx="2895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000" dirty="0" smtClean="0">
                <a:latin typeface="Arial"/>
                <a:cs typeface="Arial"/>
              </a:rPr>
              <a:t>Application buffer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914400" y="2209800"/>
            <a:ext cx="50292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04826" y="2205335"/>
            <a:ext cx="3605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HDF5 Object Layer (API)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96000" y="2286000"/>
            <a:ext cx="2895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000" dirty="0" smtClean="0">
                <a:latin typeface="Arial"/>
                <a:cs typeface="Arial"/>
              </a:rPr>
              <a:t>H5Dwrite is called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96000" y="3276600"/>
            <a:ext cx="2895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000" dirty="0" smtClean="0">
                <a:latin typeface="Arial"/>
                <a:cs typeface="Arial"/>
              </a:rPr>
              <a:t>Data is prepared for I/O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96000" y="4324290"/>
            <a:ext cx="28956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000" dirty="0" smtClean="0">
                <a:latin typeface="Arial"/>
                <a:cs typeface="Arial"/>
              </a:rPr>
              <a:t>SEC2 driver performs </a:t>
            </a:r>
          </a:p>
          <a:p>
            <a:pPr algn="ctr" eaLnBrk="0" hangingPunct="0"/>
            <a:r>
              <a:rPr lang="en-US" sz="2000" dirty="0" smtClean="0">
                <a:latin typeface="Arial"/>
                <a:cs typeface="Arial"/>
              </a:rPr>
              <a:t>I/O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2" name="Up-Down Arrow 41"/>
          <p:cNvSpPr/>
          <p:nvPr/>
        </p:nvSpPr>
        <p:spPr bwMode="auto">
          <a:xfrm>
            <a:off x="3352800" y="1748135"/>
            <a:ext cx="304800" cy="457200"/>
          </a:xfrm>
          <a:prstGeom prst="upDownArrow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0" name="Up-Down Arrow 69"/>
          <p:cNvSpPr/>
          <p:nvPr/>
        </p:nvSpPr>
        <p:spPr bwMode="auto">
          <a:xfrm>
            <a:off x="3352800" y="2814935"/>
            <a:ext cx="304800" cy="457200"/>
          </a:xfrm>
          <a:prstGeom prst="upDownArrow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1" name="Up-Down Arrow 70"/>
          <p:cNvSpPr/>
          <p:nvPr/>
        </p:nvSpPr>
        <p:spPr bwMode="auto">
          <a:xfrm>
            <a:off x="3352800" y="3805535"/>
            <a:ext cx="304800" cy="457200"/>
          </a:xfrm>
          <a:prstGeom prst="upDownArrow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2" name="Up-Down Arrow 71"/>
          <p:cNvSpPr/>
          <p:nvPr/>
        </p:nvSpPr>
        <p:spPr bwMode="auto">
          <a:xfrm>
            <a:off x="3352800" y="4796135"/>
            <a:ext cx="304800" cy="457200"/>
          </a:xfrm>
          <a:prstGeom prst="upDownArrow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63" name="Straight Connector 62"/>
          <p:cNvCxnSpPr>
            <a:stCxn id="25" idx="2"/>
            <a:endCxn id="60" idx="0"/>
          </p:cNvCxnSpPr>
          <p:nvPr/>
        </p:nvCxnSpPr>
        <p:spPr bwMode="auto">
          <a:xfrm>
            <a:off x="7543800" y="1691045"/>
            <a:ext cx="0" cy="594955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60" idx="2"/>
            <a:endCxn id="61" idx="0"/>
          </p:cNvCxnSpPr>
          <p:nvPr/>
        </p:nvCxnSpPr>
        <p:spPr bwMode="auto">
          <a:xfrm>
            <a:off x="7543800" y="2686110"/>
            <a:ext cx="0" cy="59049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>
            <a:stCxn id="61" idx="2"/>
            <a:endCxn id="62" idx="0"/>
          </p:cNvCxnSpPr>
          <p:nvPr/>
        </p:nvCxnSpPr>
        <p:spPr bwMode="auto">
          <a:xfrm>
            <a:off x="7543800" y="3676710"/>
            <a:ext cx="0" cy="64758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Arrow Connector 76"/>
          <p:cNvCxnSpPr>
            <a:stCxn id="62" idx="2"/>
          </p:cNvCxnSpPr>
          <p:nvPr/>
        </p:nvCxnSpPr>
        <p:spPr bwMode="auto">
          <a:xfrm>
            <a:off x="7543800" y="5032176"/>
            <a:ext cx="0" cy="30182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AFBD-F6C1-4BBC-BE16-6ABDE0D892EA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4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1D61B-78F7-1C4D-82CF-46604DF240BE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010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Writing contiguous dataset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381000" y="990600"/>
            <a:ext cx="83820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b"/>
          <a:lstStyle/>
          <a:p>
            <a:pPr marL="228600" indent="-228600" algn="r" eaLnBrk="0" hangingPunct="0">
              <a:tabLst>
                <a:tab pos="3206750" algn="ctr"/>
              </a:tabLst>
              <a:defRPr/>
            </a:pPr>
            <a:r>
              <a:rPr lang="en-US" sz="2000" dirty="0">
                <a:latin typeface="Arial"/>
                <a:cs typeface="Arial"/>
              </a:rPr>
              <a:t>Application</a:t>
            </a:r>
            <a:r>
              <a:rPr lang="en-US" sz="2000" b="1" dirty="0">
                <a:cs typeface="+mn-cs"/>
              </a:rPr>
              <a:t> </a:t>
            </a:r>
            <a:r>
              <a:rPr lang="en-US" sz="2000" dirty="0">
                <a:latin typeface="Arial"/>
                <a:cs typeface="Arial"/>
              </a:rPr>
              <a:t>memory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457200" y="1162050"/>
            <a:ext cx="3886200" cy="2133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r>
              <a:rPr lang="en-US" sz="2000" dirty="0">
                <a:latin typeface="Arial"/>
                <a:cs typeface="Arial"/>
              </a:rPr>
              <a:t>Metadata </a:t>
            </a:r>
            <a:r>
              <a:rPr lang="en-US" sz="2000" dirty="0" smtClean="0">
                <a:latin typeface="Arial"/>
                <a:cs typeface="Arial"/>
              </a:rPr>
              <a:t>cache (MDC)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0664" name="Rectangle 24" descr="Large grid"/>
          <p:cNvSpPr>
            <a:spLocks noChangeArrowheads="1"/>
          </p:cNvSpPr>
          <p:nvPr/>
        </p:nvSpPr>
        <p:spPr bwMode="auto">
          <a:xfrm>
            <a:off x="5334000" y="1600200"/>
            <a:ext cx="3124200" cy="838200"/>
          </a:xfrm>
          <a:prstGeom prst="rect">
            <a:avLst/>
          </a:prstGeom>
          <a:pattFill prst="dotGrid">
            <a:fgClr>
              <a:schemeClr val="accent6">
                <a:lumMod val="75000"/>
              </a:schemeClr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67" name="Text Box 27"/>
          <p:cNvSpPr txBox="1">
            <a:spLocks noChangeArrowheads="1"/>
          </p:cNvSpPr>
          <p:nvPr/>
        </p:nvSpPr>
        <p:spPr bwMode="auto">
          <a:xfrm>
            <a:off x="5638800" y="183197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Dataset array data</a:t>
            </a:r>
          </a:p>
        </p:txBody>
      </p:sp>
      <p:sp>
        <p:nvSpPr>
          <p:cNvPr id="240668" name="AutoShape 28"/>
          <p:cNvSpPr>
            <a:spLocks noChangeArrowheads="1"/>
          </p:cNvSpPr>
          <p:nvPr/>
        </p:nvSpPr>
        <p:spPr bwMode="auto">
          <a:xfrm>
            <a:off x="2895600" y="1833563"/>
            <a:ext cx="1062038" cy="757237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85800" y="2000250"/>
            <a:ext cx="1828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81000" y="4876800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457200" y="50895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3" name="Rectangle 22" descr="Large grid"/>
          <p:cNvSpPr>
            <a:spLocks noChangeArrowheads="1"/>
          </p:cNvSpPr>
          <p:nvPr/>
        </p:nvSpPr>
        <p:spPr bwMode="auto">
          <a:xfrm>
            <a:off x="5334000" y="4892675"/>
            <a:ext cx="3200400" cy="685800"/>
          </a:xfrm>
          <a:prstGeom prst="rect">
            <a:avLst/>
          </a:prstGeom>
          <a:pattFill prst="dotGrid">
            <a:fgClr>
              <a:schemeClr val="folHlink"/>
            </a:fgClr>
            <a:bgClr>
              <a:srgbClr val="FFFFFF"/>
            </a:bgClr>
          </a:pattFill>
          <a:ln w="952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5791200" y="44958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Dataset array data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2362200" y="4892675"/>
            <a:ext cx="2438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8763000" y="4876800"/>
            <a:ext cx="152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667000" y="4876800"/>
            <a:ext cx="18288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    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5334000" y="2438400"/>
            <a:ext cx="0" cy="2438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8458200" y="2438400"/>
            <a:ext cx="0" cy="2438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2" idx="2"/>
            <a:endCxn id="41" idx="0"/>
          </p:cNvCxnSpPr>
          <p:nvPr/>
        </p:nvCxnSpPr>
        <p:spPr bwMode="auto">
          <a:xfrm>
            <a:off x="1600200" y="2609850"/>
            <a:ext cx="1981200" cy="226695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5" name="Elbow Connector 14"/>
          <p:cNvCxnSpPr>
            <a:stCxn id="41" idx="0"/>
            <a:endCxn id="33" idx="1"/>
          </p:cNvCxnSpPr>
          <p:nvPr/>
        </p:nvCxnSpPr>
        <p:spPr bwMode="auto">
          <a:xfrm rot="16200000" flipH="1">
            <a:off x="4278312" y="4179887"/>
            <a:ext cx="358775" cy="1752600"/>
          </a:xfrm>
          <a:prstGeom prst="bentConnector4">
            <a:avLst>
              <a:gd name="adj1" fmla="val -63717"/>
              <a:gd name="adj2" fmla="val 76087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957193" y="5791200"/>
            <a:ext cx="788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Raw data is written first. The header is written when flushed </a:t>
            </a:r>
          </a:p>
          <a:p>
            <a:r>
              <a:rPr lang="en-US" sz="2000" dirty="0" smtClean="0">
                <a:latin typeface="Arial"/>
                <a:cs typeface="Arial"/>
              </a:rPr>
              <a:t>to file (H5Dclose,  H5Fflush, or MDC flush done by the HDF5 library) </a:t>
            </a:r>
          </a:p>
        </p:txBody>
      </p:sp>
    </p:spTree>
    <p:extLst>
      <p:ext uri="{BB962C8B-B14F-4D97-AF65-F5344CB8AC3E}">
        <p14:creationId xmlns:p14="http://schemas.microsoft.com/office/powerpoint/2010/main" val="327685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  <p:bldP spid="41" grpId="0" animBg="1"/>
      <p:bldP spid="41" grpId="1" animBg="1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1D61B-78F7-1C4D-82CF-46604DF240BE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010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j-cs"/>
              </a:rPr>
              <a:t>Writing contiguous dataset with conversion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381000" y="990600"/>
            <a:ext cx="83820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b"/>
          <a:lstStyle/>
          <a:p>
            <a:pPr marL="228600" indent="-228600" algn="r" eaLnBrk="0" hangingPunct="0">
              <a:tabLst>
                <a:tab pos="3206750" algn="ctr"/>
              </a:tabLst>
              <a:defRPr/>
            </a:pPr>
            <a:r>
              <a:rPr lang="en-US" sz="2000" dirty="0">
                <a:latin typeface="Arial"/>
                <a:cs typeface="Arial"/>
              </a:rPr>
              <a:t>Application</a:t>
            </a:r>
            <a:r>
              <a:rPr lang="en-US" sz="2000" b="1" dirty="0">
                <a:cs typeface="+mn-cs"/>
              </a:rPr>
              <a:t> </a:t>
            </a:r>
            <a:r>
              <a:rPr lang="en-US" sz="2000" dirty="0">
                <a:latin typeface="Arial"/>
                <a:cs typeface="Arial"/>
              </a:rPr>
              <a:t>memory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457200" y="1162050"/>
            <a:ext cx="3886200" cy="2133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r>
              <a:rPr lang="en-US" sz="2000" dirty="0">
                <a:latin typeface="Arial"/>
                <a:cs typeface="Arial"/>
              </a:rPr>
              <a:t>Metadata </a:t>
            </a:r>
            <a:r>
              <a:rPr lang="en-US" sz="2000" dirty="0" smtClean="0">
                <a:latin typeface="Arial"/>
                <a:cs typeface="Arial"/>
              </a:rPr>
              <a:t>cache (MDC)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0664" name="Rectangle 24" descr="Large grid"/>
          <p:cNvSpPr>
            <a:spLocks noChangeArrowheads="1"/>
          </p:cNvSpPr>
          <p:nvPr/>
        </p:nvSpPr>
        <p:spPr bwMode="auto">
          <a:xfrm>
            <a:off x="5334000" y="1066800"/>
            <a:ext cx="3124200" cy="838200"/>
          </a:xfrm>
          <a:prstGeom prst="rect">
            <a:avLst/>
          </a:prstGeom>
          <a:pattFill prst="dotGrid">
            <a:fgClr>
              <a:schemeClr val="accent6">
                <a:lumMod val="75000"/>
              </a:schemeClr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67" name="Text Box 27"/>
          <p:cNvSpPr txBox="1">
            <a:spLocks noChangeArrowheads="1"/>
          </p:cNvSpPr>
          <p:nvPr/>
        </p:nvSpPr>
        <p:spPr bwMode="auto">
          <a:xfrm>
            <a:off x="5638800" y="12192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Dataset array data</a:t>
            </a:r>
          </a:p>
        </p:txBody>
      </p:sp>
      <p:sp>
        <p:nvSpPr>
          <p:cNvPr id="240668" name="AutoShape 28"/>
          <p:cNvSpPr>
            <a:spLocks noChangeArrowheads="1"/>
          </p:cNvSpPr>
          <p:nvPr/>
        </p:nvSpPr>
        <p:spPr bwMode="auto">
          <a:xfrm>
            <a:off x="2895600" y="1833563"/>
            <a:ext cx="1062038" cy="757237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85800" y="2000250"/>
            <a:ext cx="1828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81000" y="4876800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457200" y="50895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3" name="Rectangle 22" descr="Large grid"/>
          <p:cNvSpPr>
            <a:spLocks noChangeArrowheads="1"/>
          </p:cNvSpPr>
          <p:nvPr/>
        </p:nvSpPr>
        <p:spPr bwMode="auto">
          <a:xfrm>
            <a:off x="5334000" y="4876800"/>
            <a:ext cx="1600200" cy="701675"/>
          </a:xfrm>
          <a:prstGeom prst="rect">
            <a:avLst/>
          </a:prstGeom>
          <a:pattFill prst="dotGrid">
            <a:fgClr>
              <a:schemeClr val="folHlink"/>
            </a:fgClr>
            <a:bgClr>
              <a:srgbClr val="FFFFFF"/>
            </a:bgClr>
          </a:pattFill>
          <a:ln w="952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2362200" y="4892675"/>
            <a:ext cx="2438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8763000" y="4876800"/>
            <a:ext cx="152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667000" y="4876800"/>
            <a:ext cx="18288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    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4648200" y="2667000"/>
            <a:ext cx="685800" cy="22098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2" idx="2"/>
            <a:endCxn id="41" idx="0"/>
          </p:cNvCxnSpPr>
          <p:nvPr/>
        </p:nvCxnSpPr>
        <p:spPr bwMode="auto">
          <a:xfrm>
            <a:off x="1600200" y="2609850"/>
            <a:ext cx="1981200" cy="226695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5" name="Elbow Connector 14"/>
          <p:cNvCxnSpPr>
            <a:stCxn id="41" idx="0"/>
            <a:endCxn id="33" idx="1"/>
          </p:cNvCxnSpPr>
          <p:nvPr/>
        </p:nvCxnSpPr>
        <p:spPr bwMode="auto">
          <a:xfrm rot="16200000" flipH="1">
            <a:off x="4282281" y="4175919"/>
            <a:ext cx="350838" cy="1752600"/>
          </a:xfrm>
          <a:prstGeom prst="bentConnector4">
            <a:avLst>
              <a:gd name="adj1" fmla="val -65158"/>
              <a:gd name="adj2" fmla="val 76087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6200" y="5791200"/>
            <a:ext cx="8900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Raw data goes through conversion buffer. The header is written when flushed </a:t>
            </a:r>
          </a:p>
          <a:p>
            <a:r>
              <a:rPr lang="en-US" sz="2000" dirty="0" smtClean="0">
                <a:latin typeface="Arial"/>
                <a:cs typeface="Arial"/>
              </a:rPr>
              <a:t>to file (H5Dclose,  H5Fflush, or MDC flush done by HDF5 library)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648200" y="2133600"/>
            <a:ext cx="3962400" cy="533400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         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1MB conversion buffer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4648200" y="1905000"/>
            <a:ext cx="685800" cy="2286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240664" idx="2"/>
            <a:endCxn id="3" idx="0"/>
          </p:cNvCxnSpPr>
          <p:nvPr/>
        </p:nvCxnSpPr>
        <p:spPr bwMode="auto">
          <a:xfrm flipH="1">
            <a:off x="6629400" y="1905000"/>
            <a:ext cx="266700" cy="2286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9" name="Straight Connector 28"/>
          <p:cNvCxnSpPr>
            <a:stCxn id="240664" idx="0"/>
            <a:endCxn id="240664" idx="2"/>
          </p:cNvCxnSpPr>
          <p:nvPr/>
        </p:nvCxnSpPr>
        <p:spPr bwMode="auto">
          <a:xfrm>
            <a:off x="6896100" y="1066800"/>
            <a:ext cx="0" cy="8382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6934200" y="2667000"/>
            <a:ext cx="1676400" cy="22098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40664" idx="2"/>
          </p:cNvCxnSpPr>
          <p:nvPr/>
        </p:nvCxnSpPr>
        <p:spPr bwMode="auto">
          <a:xfrm flipH="1">
            <a:off x="4724400" y="1905000"/>
            <a:ext cx="2171700" cy="2286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endCxn id="3" idx="0"/>
          </p:cNvCxnSpPr>
          <p:nvPr/>
        </p:nvCxnSpPr>
        <p:spPr bwMode="auto">
          <a:xfrm flipH="1">
            <a:off x="6629400" y="1905000"/>
            <a:ext cx="1828800" cy="2286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648200" y="2743200"/>
            <a:ext cx="2286000" cy="21336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8534400" y="2667000"/>
            <a:ext cx="0" cy="22098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53" name="Rectangle 22" descr="Large grid"/>
          <p:cNvSpPr>
            <a:spLocks noChangeArrowheads="1"/>
          </p:cNvSpPr>
          <p:nvPr/>
        </p:nvSpPr>
        <p:spPr bwMode="auto">
          <a:xfrm>
            <a:off x="6934200" y="4876800"/>
            <a:ext cx="1600200" cy="701675"/>
          </a:xfrm>
          <a:prstGeom prst="rect">
            <a:avLst/>
          </a:prstGeom>
          <a:pattFill prst="dotGrid">
            <a:fgClr>
              <a:schemeClr val="folHlink"/>
            </a:fgClr>
            <a:bgClr>
              <a:srgbClr val="FFFFFF"/>
            </a:bgClr>
          </a:pattFill>
          <a:ln w="952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37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 animBg="1"/>
      <p:bldP spid="3" grpId="0" animBg="1"/>
      <p:bldP spid="3" grpId="1" animBg="1"/>
      <p:bldP spid="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i/o for contiguous dataset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6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16651D-3953-014B-9AC6-97D60D62D6EE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010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>
                <a:cs typeface="+mj-cs"/>
              </a:rPr>
              <a:t>Sub-setting of contiguous dataset</a:t>
            </a:r>
            <a:r>
              <a:rPr lang="en-US" sz="2400" i="1" smtClean="0">
                <a:cs typeface="+mj-cs"/>
              </a:rPr>
              <a:t/>
            </a:r>
            <a:br>
              <a:rPr lang="en-US" sz="2400" i="1" smtClean="0">
                <a:cs typeface="+mj-cs"/>
              </a:rPr>
            </a:br>
            <a:r>
              <a:rPr lang="en-US" sz="2400" i="1" smtClean="0">
                <a:cs typeface="+mj-cs"/>
              </a:rPr>
              <a:t>Series of adjacent rows</a:t>
            </a:r>
            <a:endParaRPr lang="en-US" sz="2800" i="1" smtClean="0">
              <a:cs typeface="+mj-cs"/>
            </a:endParaRP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304800" y="1814513"/>
            <a:ext cx="2590800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800" b="1">
              <a:solidFill>
                <a:schemeClr val="bg1"/>
              </a:solidFill>
              <a:cs typeface="+mn-cs"/>
            </a:endParaRP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76200" y="5167312"/>
            <a:ext cx="8915400" cy="7000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52400" y="53340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1279525" y="18288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2178050" y="240823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2178050" y="240823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cxnSp>
        <p:nvCxnSpPr>
          <p:cNvPr id="121875" name="AutoShape 19"/>
          <p:cNvCxnSpPr>
            <a:cxnSpLocks noChangeShapeType="1"/>
            <a:stCxn id="8" idx="1"/>
          </p:cNvCxnSpPr>
          <p:nvPr/>
        </p:nvCxnSpPr>
        <p:spPr bwMode="auto">
          <a:xfrm>
            <a:off x="3124200" y="2667000"/>
            <a:ext cx="2590800" cy="1905000"/>
          </a:xfrm>
          <a:prstGeom prst="bentConnector3">
            <a:avLst>
              <a:gd name="adj1" fmla="val 99545"/>
            </a:avLst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128856" y="1219200"/>
            <a:ext cx="39097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dirty="0">
                <a:latin typeface="Arial"/>
                <a:cs typeface="Arial"/>
              </a:rPr>
              <a:t>Application data in memory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4866523" y="5867400"/>
            <a:ext cx="38202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dirty="0">
                <a:latin typeface="Arial"/>
                <a:cs typeface="Arial"/>
              </a:rPr>
              <a:t>Subset </a:t>
            </a:r>
            <a:r>
              <a:rPr lang="en-US" dirty="0" smtClean="0">
                <a:latin typeface="Arial"/>
                <a:cs typeface="Arial"/>
              </a:rPr>
              <a:t>is contiguous</a:t>
            </a:r>
            <a:r>
              <a:rPr lang="en-US" dirty="0" smtClean="0">
                <a:cs typeface="+mn-cs"/>
              </a:rPr>
              <a:t> </a:t>
            </a:r>
            <a:r>
              <a:rPr lang="en-US" dirty="0">
                <a:latin typeface="Arial"/>
                <a:cs typeface="Arial"/>
              </a:rPr>
              <a:t>in file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4455351" y="2133600"/>
            <a:ext cx="26312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dirty="0">
                <a:latin typeface="Arial"/>
                <a:cs typeface="Arial"/>
              </a:rPr>
              <a:t>One I/O operation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5076963" y="4719935"/>
            <a:ext cx="928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Arial"/>
                <a:cs typeface="Arial"/>
              </a:rPr>
              <a:t>M rows</a:t>
            </a:r>
          </a:p>
        </p:txBody>
      </p:sp>
      <p:sp>
        <p:nvSpPr>
          <p:cNvPr id="121886" name="Rectangle 30"/>
          <p:cNvSpPr>
            <a:spLocks noChangeArrowheads="1"/>
          </p:cNvSpPr>
          <p:nvPr/>
        </p:nvSpPr>
        <p:spPr bwMode="auto">
          <a:xfrm>
            <a:off x="1600200" y="5181600"/>
            <a:ext cx="67056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887" name="Rectangle 31"/>
          <p:cNvSpPr>
            <a:spLocks noChangeArrowheads="1"/>
          </p:cNvSpPr>
          <p:nvPr/>
        </p:nvSpPr>
        <p:spPr bwMode="auto">
          <a:xfrm>
            <a:off x="3276600" y="5181600"/>
            <a:ext cx="838200" cy="685800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31750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888" name="Rectangle 32"/>
          <p:cNvSpPr>
            <a:spLocks noChangeArrowheads="1"/>
          </p:cNvSpPr>
          <p:nvPr/>
        </p:nvSpPr>
        <p:spPr bwMode="auto">
          <a:xfrm>
            <a:off x="4114800" y="5181600"/>
            <a:ext cx="838200" cy="685800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31750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890" name="Rectangle 34"/>
          <p:cNvSpPr>
            <a:spLocks noChangeArrowheads="1"/>
          </p:cNvSpPr>
          <p:nvPr/>
        </p:nvSpPr>
        <p:spPr bwMode="auto">
          <a:xfrm>
            <a:off x="4953000" y="5181600"/>
            <a:ext cx="838200" cy="685800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38100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891" name="Rectangle 35"/>
          <p:cNvSpPr>
            <a:spLocks noChangeArrowheads="1"/>
          </p:cNvSpPr>
          <p:nvPr/>
        </p:nvSpPr>
        <p:spPr bwMode="auto">
          <a:xfrm>
            <a:off x="5791200" y="5181600"/>
            <a:ext cx="838200" cy="685800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31750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892" name="Rectangle 36"/>
          <p:cNvSpPr>
            <a:spLocks noChangeArrowheads="1"/>
          </p:cNvSpPr>
          <p:nvPr/>
        </p:nvSpPr>
        <p:spPr bwMode="auto">
          <a:xfrm>
            <a:off x="6629400" y="5181600"/>
            <a:ext cx="838200" cy="685800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31750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04800" y="2209800"/>
            <a:ext cx="2590800" cy="914400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1884" name="Text Box 28"/>
          <p:cNvSpPr txBox="1">
            <a:spLocks noChangeArrowheads="1"/>
          </p:cNvSpPr>
          <p:nvPr/>
        </p:nvSpPr>
        <p:spPr bwMode="auto">
          <a:xfrm>
            <a:off x="3027511" y="1828800"/>
            <a:ext cx="10110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dirty="0" smtClean="0">
                <a:latin typeface="Arial"/>
                <a:cs typeface="Arial"/>
              </a:rPr>
              <a:t>M rows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384300" y="21336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dirty="0">
                <a:latin typeface="Arial"/>
                <a:cs typeface="Arial"/>
              </a:rPr>
              <a:t>N</a:t>
            </a: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2971800" y="5802868"/>
            <a:ext cx="13521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1800" dirty="0" smtClean="0">
                <a:latin typeface="Arial"/>
                <a:cs typeface="Arial"/>
              </a:rPr>
              <a:t>N elements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04800" y="2438400"/>
            <a:ext cx="2590800" cy="1524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Left Bracket 5"/>
          <p:cNvSpPr/>
          <p:nvPr/>
        </p:nvSpPr>
        <p:spPr bwMode="auto">
          <a:xfrm rot="5400000">
            <a:off x="5067300" y="2781300"/>
            <a:ext cx="609600" cy="4191000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Left Bracket 7"/>
          <p:cNvSpPr/>
          <p:nvPr/>
        </p:nvSpPr>
        <p:spPr bwMode="auto">
          <a:xfrm flipH="1">
            <a:off x="2895600" y="2209800"/>
            <a:ext cx="228600" cy="914400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4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16651D-3953-014B-9AC6-97D60D62D6EE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38100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cs typeface="+mj-cs"/>
              </a:rPr>
              <a:t>Sub-setting of contiguous dataset</a:t>
            </a:r>
            <a:r>
              <a:rPr lang="en-US" sz="2400" i="1" dirty="0" smtClean="0">
                <a:cs typeface="+mj-cs"/>
              </a:rPr>
              <a:t/>
            </a:r>
            <a:br>
              <a:rPr lang="en-US" sz="2400" i="1" dirty="0" smtClean="0">
                <a:cs typeface="+mj-cs"/>
              </a:rPr>
            </a:br>
            <a:r>
              <a:rPr lang="en-US" sz="2400" i="1" dirty="0"/>
              <a:t>Adjacent, partial rows</a:t>
            </a:r>
            <a:endParaRPr lang="en-US" sz="2800" i="1" dirty="0" smtClean="0">
              <a:cs typeface="+mj-cs"/>
            </a:endParaRP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304800" y="1814513"/>
            <a:ext cx="2590800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800" b="1">
              <a:solidFill>
                <a:schemeClr val="bg1"/>
              </a:solidFill>
              <a:cs typeface="+mn-cs"/>
            </a:endParaRP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76200" y="5167313"/>
            <a:ext cx="8915400" cy="7000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52400" y="53340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1279525" y="18288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2178050" y="240823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2178050" y="240823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128856" y="1219200"/>
            <a:ext cx="39097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dirty="0">
                <a:latin typeface="Arial"/>
                <a:cs typeface="Arial"/>
              </a:rPr>
              <a:t>Application data in memory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3276600" y="6015335"/>
            <a:ext cx="5436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dirty="0">
                <a:latin typeface="Arial"/>
                <a:cs typeface="Arial"/>
              </a:rPr>
              <a:t>Subset </a:t>
            </a:r>
            <a:r>
              <a:rPr lang="en-US" dirty="0" smtClean="0">
                <a:latin typeface="Arial"/>
                <a:cs typeface="Arial"/>
              </a:rPr>
              <a:t>is in M contiguous</a:t>
            </a:r>
            <a:r>
              <a:rPr lang="en-US" dirty="0">
                <a:cs typeface="+mn-cs"/>
              </a:rPr>
              <a:t> </a:t>
            </a:r>
            <a:r>
              <a:rPr lang="en-US" dirty="0" smtClean="0">
                <a:latin typeface="Arial"/>
                <a:cs typeface="Arial"/>
              </a:rPr>
              <a:t>blocks</a:t>
            </a:r>
            <a:r>
              <a:rPr lang="en-US" dirty="0" smtClean="0">
                <a:cs typeface="+mn-cs"/>
              </a:rPr>
              <a:t> </a:t>
            </a:r>
            <a:r>
              <a:rPr lang="en-US" dirty="0" smtClean="0">
                <a:latin typeface="Arial"/>
                <a:cs typeface="Arial"/>
              </a:rPr>
              <a:t>in </a:t>
            </a:r>
            <a:r>
              <a:rPr lang="en-US" dirty="0">
                <a:latin typeface="Arial"/>
                <a:cs typeface="Arial"/>
              </a:rPr>
              <a:t>file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5517536" y="2967335"/>
            <a:ext cx="30930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dirty="0" smtClean="0">
                <a:latin typeface="Arial"/>
                <a:cs typeface="Arial"/>
              </a:rPr>
              <a:t>Several </a:t>
            </a:r>
            <a:r>
              <a:rPr lang="en-US" dirty="0">
                <a:latin typeface="Arial"/>
                <a:cs typeface="Arial"/>
              </a:rPr>
              <a:t>I/O operation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7529753" y="4719935"/>
            <a:ext cx="928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Arial"/>
                <a:cs typeface="Arial"/>
              </a:rPr>
              <a:t>M </a:t>
            </a:r>
            <a:r>
              <a:rPr lang="en-US" sz="1800" dirty="0" smtClean="0">
                <a:latin typeface="Arial"/>
                <a:cs typeface="Arial"/>
              </a:rPr>
              <a:t>rows      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121886" name="Rectangle 30"/>
          <p:cNvSpPr>
            <a:spLocks noChangeArrowheads="1"/>
          </p:cNvSpPr>
          <p:nvPr/>
        </p:nvSpPr>
        <p:spPr bwMode="auto">
          <a:xfrm>
            <a:off x="1600200" y="5181600"/>
            <a:ext cx="67056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887" name="Rectangle 31"/>
          <p:cNvSpPr>
            <a:spLocks noChangeArrowheads="1"/>
          </p:cNvSpPr>
          <p:nvPr/>
        </p:nvSpPr>
        <p:spPr bwMode="auto">
          <a:xfrm>
            <a:off x="2133600" y="5181600"/>
            <a:ext cx="838200" cy="685800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31750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888" name="Rectangle 32"/>
          <p:cNvSpPr>
            <a:spLocks noChangeArrowheads="1"/>
          </p:cNvSpPr>
          <p:nvPr/>
        </p:nvSpPr>
        <p:spPr bwMode="auto">
          <a:xfrm>
            <a:off x="3352800" y="5181600"/>
            <a:ext cx="838200" cy="685800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31750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890" name="Rectangle 34"/>
          <p:cNvSpPr>
            <a:spLocks noChangeArrowheads="1"/>
          </p:cNvSpPr>
          <p:nvPr/>
        </p:nvSpPr>
        <p:spPr bwMode="auto">
          <a:xfrm>
            <a:off x="4572000" y="5181600"/>
            <a:ext cx="838200" cy="685800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38100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891" name="Rectangle 35"/>
          <p:cNvSpPr>
            <a:spLocks noChangeArrowheads="1"/>
          </p:cNvSpPr>
          <p:nvPr/>
        </p:nvSpPr>
        <p:spPr bwMode="auto">
          <a:xfrm>
            <a:off x="5867400" y="5181600"/>
            <a:ext cx="838200" cy="685800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31750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892" name="Rectangle 36"/>
          <p:cNvSpPr>
            <a:spLocks noChangeArrowheads="1"/>
          </p:cNvSpPr>
          <p:nvPr/>
        </p:nvSpPr>
        <p:spPr bwMode="auto">
          <a:xfrm>
            <a:off x="7162800" y="5181600"/>
            <a:ext cx="838200" cy="685800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31750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09600" y="2209800"/>
            <a:ext cx="1981200" cy="914400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1884" name="Text Box 28"/>
          <p:cNvSpPr txBox="1">
            <a:spLocks noChangeArrowheads="1"/>
          </p:cNvSpPr>
          <p:nvPr/>
        </p:nvSpPr>
        <p:spPr bwMode="auto">
          <a:xfrm>
            <a:off x="3027511" y="2800290"/>
            <a:ext cx="10110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dirty="0" smtClean="0">
                <a:latin typeface="Arial"/>
                <a:cs typeface="Arial"/>
              </a:rPr>
              <a:t>M rows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1828800" y="5879068"/>
            <a:ext cx="13521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1800" dirty="0" smtClean="0">
                <a:latin typeface="Arial"/>
                <a:cs typeface="Arial"/>
              </a:rPr>
              <a:t>N elements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09600" y="2438400"/>
            <a:ext cx="1981200" cy="1524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880354" y="1809690"/>
            <a:ext cx="14818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dirty="0" smtClean="0">
                <a:latin typeface="Arial"/>
                <a:cs typeface="Arial"/>
              </a:rPr>
              <a:t>N elements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24" name="Elbow Connector 23"/>
          <p:cNvCxnSpPr/>
          <p:nvPr/>
        </p:nvCxnSpPr>
        <p:spPr bwMode="auto">
          <a:xfrm rot="16200000" flipH="1">
            <a:off x="266700" y="2552700"/>
            <a:ext cx="2971800" cy="22860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21873" name="Elbow Connector 121872"/>
          <p:cNvCxnSpPr/>
          <p:nvPr/>
        </p:nvCxnSpPr>
        <p:spPr bwMode="auto">
          <a:xfrm>
            <a:off x="2590800" y="2514600"/>
            <a:ext cx="2819400" cy="2667000"/>
          </a:xfrm>
          <a:prstGeom prst="bentConnector3">
            <a:avLst>
              <a:gd name="adj1" fmla="val 9984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2242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16651D-3953-014B-9AC6-97D60D62D6EE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010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Sub-setting of contiguous dataset</a:t>
            </a:r>
            <a:r>
              <a:rPr lang="en-US" sz="2800" i="1" dirty="0"/>
              <a:t/>
            </a:r>
            <a:br>
              <a:rPr lang="en-US" sz="2800" i="1" dirty="0"/>
            </a:br>
            <a:r>
              <a:rPr lang="en-US" sz="2800" i="1" dirty="0" smtClean="0"/>
              <a:t>Extreme case: writing a column</a:t>
            </a:r>
            <a:endParaRPr lang="en-US" sz="2800" i="1" dirty="0" smtClean="0">
              <a:cs typeface="+mj-cs"/>
            </a:endParaRP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304800" y="1814513"/>
            <a:ext cx="2590800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800" b="1">
              <a:solidFill>
                <a:schemeClr val="bg1"/>
              </a:solidFill>
              <a:cs typeface="+mn-cs"/>
            </a:endParaRP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76200" y="5167312"/>
            <a:ext cx="8915400" cy="7000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76200" y="5318125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1279525" y="18288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2178050" y="240823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2178050" y="240823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128856" y="1219200"/>
            <a:ext cx="39097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dirty="0">
                <a:latin typeface="Arial"/>
                <a:cs typeface="Arial"/>
              </a:rPr>
              <a:t>Application data in memory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1361471" y="6015335"/>
            <a:ext cx="77065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dirty="0">
                <a:latin typeface="Arial"/>
                <a:cs typeface="Arial"/>
              </a:rPr>
              <a:t>Subset data is scattered in a file in M different </a:t>
            </a:r>
            <a:r>
              <a:rPr lang="en-US" dirty="0" smtClean="0">
                <a:latin typeface="Arial"/>
                <a:cs typeface="Arial"/>
              </a:rPr>
              <a:t>locations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4583918" y="3272135"/>
            <a:ext cx="38967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dirty="0" smtClean="0">
                <a:latin typeface="Arial"/>
                <a:cs typeface="Arial"/>
              </a:rPr>
              <a:t>Several small I</a:t>
            </a:r>
            <a:r>
              <a:rPr lang="en-US" dirty="0">
                <a:latin typeface="Arial"/>
                <a:cs typeface="Arial"/>
              </a:rPr>
              <a:t>/O operation</a:t>
            </a:r>
          </a:p>
        </p:txBody>
      </p:sp>
      <p:sp>
        <p:nvSpPr>
          <p:cNvPr id="121886" name="Rectangle 30"/>
          <p:cNvSpPr>
            <a:spLocks noChangeArrowheads="1"/>
          </p:cNvSpPr>
          <p:nvPr/>
        </p:nvSpPr>
        <p:spPr bwMode="auto">
          <a:xfrm>
            <a:off x="1600200" y="5181600"/>
            <a:ext cx="67056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887" name="Rectangle 31"/>
          <p:cNvSpPr>
            <a:spLocks noChangeArrowheads="1"/>
          </p:cNvSpPr>
          <p:nvPr/>
        </p:nvSpPr>
        <p:spPr bwMode="auto">
          <a:xfrm>
            <a:off x="2133600" y="5181600"/>
            <a:ext cx="228600" cy="685800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31750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888" name="Rectangle 32"/>
          <p:cNvSpPr>
            <a:spLocks noChangeArrowheads="1"/>
          </p:cNvSpPr>
          <p:nvPr/>
        </p:nvSpPr>
        <p:spPr bwMode="auto">
          <a:xfrm>
            <a:off x="3352800" y="5181600"/>
            <a:ext cx="228600" cy="685800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31750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890" name="Rectangle 34"/>
          <p:cNvSpPr>
            <a:spLocks noChangeArrowheads="1"/>
          </p:cNvSpPr>
          <p:nvPr/>
        </p:nvSpPr>
        <p:spPr bwMode="auto">
          <a:xfrm>
            <a:off x="4572000" y="5181600"/>
            <a:ext cx="228600" cy="685800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38100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891" name="Rectangle 35"/>
          <p:cNvSpPr>
            <a:spLocks noChangeArrowheads="1"/>
          </p:cNvSpPr>
          <p:nvPr/>
        </p:nvSpPr>
        <p:spPr bwMode="auto">
          <a:xfrm>
            <a:off x="5867400" y="5181600"/>
            <a:ext cx="228600" cy="685800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31750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892" name="Rectangle 36"/>
          <p:cNvSpPr>
            <a:spLocks noChangeArrowheads="1"/>
          </p:cNvSpPr>
          <p:nvPr/>
        </p:nvSpPr>
        <p:spPr bwMode="auto">
          <a:xfrm>
            <a:off x="7162800" y="5181600"/>
            <a:ext cx="228600" cy="685800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31750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884" name="Text Box 28"/>
          <p:cNvSpPr txBox="1">
            <a:spLocks noChangeArrowheads="1"/>
          </p:cNvSpPr>
          <p:nvPr/>
        </p:nvSpPr>
        <p:spPr bwMode="auto">
          <a:xfrm>
            <a:off x="1066800" y="2800290"/>
            <a:ext cx="10110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dirty="0" smtClean="0">
                <a:latin typeface="Arial"/>
                <a:cs typeface="Arial"/>
              </a:rPr>
              <a:t>M rows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2230610" y="4800600"/>
            <a:ext cx="1198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1800" dirty="0" smtClean="0">
                <a:latin typeface="Arial"/>
                <a:cs typeface="Arial"/>
              </a:rPr>
              <a:t>1 element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425839" y="3562290"/>
            <a:ext cx="12397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dirty="0" smtClean="0">
                <a:latin typeface="Arial"/>
                <a:cs typeface="Arial"/>
              </a:rPr>
              <a:t>1element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21873" name="Elbow Connector 121872"/>
          <p:cNvCxnSpPr>
            <a:endCxn id="121890" idx="0"/>
          </p:cNvCxnSpPr>
          <p:nvPr/>
        </p:nvCxnSpPr>
        <p:spPr bwMode="auto">
          <a:xfrm>
            <a:off x="1143000" y="2514600"/>
            <a:ext cx="3543300" cy="2667000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3" name="Rectangle 2"/>
          <p:cNvSpPr/>
          <p:nvPr/>
        </p:nvSpPr>
        <p:spPr bwMode="auto">
          <a:xfrm>
            <a:off x="762000" y="1828800"/>
            <a:ext cx="304800" cy="16764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1" name="Elbow Connector 10"/>
          <p:cNvCxnSpPr/>
          <p:nvPr/>
        </p:nvCxnSpPr>
        <p:spPr bwMode="auto">
          <a:xfrm rot="16200000" flipH="1">
            <a:off x="-38100" y="2933700"/>
            <a:ext cx="3276600" cy="1066800"/>
          </a:xfrm>
          <a:prstGeom prst="bentConnector3">
            <a:avLst>
              <a:gd name="adj1" fmla="val 388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916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92C00-3422-214D-8F1B-7FCE312C95C3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304800" y="5105400"/>
            <a:ext cx="8458200" cy="762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57" name="Rectangle 29"/>
          <p:cNvSpPr>
            <a:spLocks noChangeArrowheads="1"/>
          </p:cNvSpPr>
          <p:nvPr/>
        </p:nvSpPr>
        <p:spPr bwMode="auto">
          <a:xfrm>
            <a:off x="1676400" y="5105400"/>
            <a:ext cx="67056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010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>
                <a:cs typeface="+mj-cs"/>
              </a:rPr>
              <a:t>Sub-setting of contiguous dataset</a:t>
            </a:r>
            <a:br>
              <a:rPr lang="en-US" sz="2400" smtClean="0">
                <a:cs typeface="+mj-cs"/>
              </a:rPr>
            </a:br>
            <a:r>
              <a:rPr lang="en-US" sz="2400" i="1" smtClean="0">
                <a:cs typeface="+mj-cs"/>
              </a:rPr>
              <a:t>Data sieve buffer</a:t>
            </a:r>
            <a:endParaRPr lang="en-US" sz="2800" smtClean="0">
              <a:cs typeface="+mj-cs"/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533400" y="1981200"/>
            <a:ext cx="2590800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800" b="1">
              <a:solidFill>
                <a:schemeClr val="bg1"/>
              </a:solidFill>
              <a:cs typeface="+mn-cs"/>
            </a:endParaRP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304800" y="5318125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2406650" y="25749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406650" y="25749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152400" y="2605088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dirty="0">
                <a:latin typeface="Arial"/>
                <a:cs typeface="Arial"/>
              </a:rPr>
              <a:t>M</a:t>
            </a:r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6343650" y="48609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…</a:t>
            </a:r>
          </a:p>
        </p:txBody>
      </p:sp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-91103" y="990600"/>
            <a:ext cx="39097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dirty="0">
                <a:latin typeface="Arial"/>
                <a:cs typeface="Arial"/>
              </a:rPr>
              <a:t>Application data in memory</a:t>
            </a:r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3326731" y="4632325"/>
            <a:ext cx="13110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dirty="0">
                <a:latin typeface="Arial"/>
                <a:cs typeface="Arial"/>
              </a:rPr>
              <a:t>1 element</a:t>
            </a:r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762000" y="1981200"/>
            <a:ext cx="228600" cy="1676400"/>
          </a:xfrm>
          <a:prstGeom prst="rect">
            <a:avLst/>
          </a:prstGeom>
          <a:pattFill prst="pct10">
            <a:fgClr>
              <a:schemeClr val="hlink"/>
            </a:fgClr>
            <a:bgClr>
              <a:schemeClr val="bg1"/>
            </a:bgClr>
          </a:pattFill>
          <a:ln w="952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44" name="Rectangle 16"/>
          <p:cNvSpPr>
            <a:spLocks noChangeArrowheads="1"/>
          </p:cNvSpPr>
          <p:nvPr/>
        </p:nvSpPr>
        <p:spPr bwMode="auto">
          <a:xfrm>
            <a:off x="2971800" y="5105400"/>
            <a:ext cx="4876800" cy="762000"/>
          </a:xfrm>
          <a:prstGeom prst="rect">
            <a:avLst/>
          </a:prstGeom>
          <a:solidFill>
            <a:srgbClr val="99CC00">
              <a:alpha val="40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3505200" y="5105400"/>
            <a:ext cx="152400" cy="762000"/>
          </a:xfrm>
          <a:prstGeom prst="rect">
            <a:avLst/>
          </a:prstGeom>
          <a:pattFill prst="pct10">
            <a:fgClr>
              <a:schemeClr val="hlink"/>
            </a:fgClr>
            <a:bgClr>
              <a:schemeClr val="bg1"/>
            </a:bgClr>
          </a:pattFill>
          <a:ln w="952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4800600" y="5105400"/>
            <a:ext cx="152400" cy="762000"/>
          </a:xfrm>
          <a:prstGeom prst="rect">
            <a:avLst/>
          </a:prstGeom>
          <a:pattFill prst="pct10">
            <a:fgClr>
              <a:schemeClr val="hlink"/>
            </a:fgClr>
            <a:bgClr>
              <a:schemeClr val="bg1"/>
            </a:bgClr>
          </a:pattFill>
          <a:ln w="952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7391400" y="5105400"/>
            <a:ext cx="152400" cy="762000"/>
          </a:xfrm>
          <a:prstGeom prst="rect">
            <a:avLst/>
          </a:prstGeom>
          <a:pattFill prst="pct10">
            <a:fgClr>
              <a:schemeClr val="hlink"/>
            </a:fgClr>
            <a:bgClr>
              <a:schemeClr val="bg1"/>
            </a:bgClr>
          </a:pattFill>
          <a:ln w="952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3810000" y="2590800"/>
            <a:ext cx="4876800" cy="304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4343400" y="2590800"/>
            <a:ext cx="152400" cy="304800"/>
          </a:xfrm>
          <a:prstGeom prst="rect">
            <a:avLst/>
          </a:prstGeom>
          <a:pattFill prst="pct10">
            <a:fgClr>
              <a:schemeClr val="hlink"/>
            </a:fgClr>
            <a:bgClr>
              <a:schemeClr val="bg1"/>
            </a:bgClr>
          </a:pattFill>
          <a:ln w="952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5638800" y="2590800"/>
            <a:ext cx="152400" cy="304800"/>
          </a:xfrm>
          <a:prstGeom prst="rect">
            <a:avLst/>
          </a:prstGeom>
          <a:pattFill prst="pct10">
            <a:fgClr>
              <a:schemeClr val="hlink"/>
            </a:fgClr>
            <a:bgClr>
              <a:schemeClr val="bg1"/>
            </a:bgClr>
          </a:pattFill>
          <a:ln w="952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51" name="Rectangle 23"/>
          <p:cNvSpPr>
            <a:spLocks noChangeArrowheads="1"/>
          </p:cNvSpPr>
          <p:nvPr/>
        </p:nvSpPr>
        <p:spPr bwMode="auto">
          <a:xfrm>
            <a:off x="8229600" y="2590800"/>
            <a:ext cx="152400" cy="304800"/>
          </a:xfrm>
          <a:prstGeom prst="rect">
            <a:avLst/>
          </a:prstGeom>
          <a:pattFill prst="pct10">
            <a:fgClr>
              <a:schemeClr val="hlink"/>
            </a:fgClr>
            <a:bgClr>
              <a:schemeClr val="bg1"/>
            </a:bgClr>
          </a:pattFill>
          <a:ln w="952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52" name="Text Box 24"/>
          <p:cNvSpPr txBox="1">
            <a:spLocks noChangeArrowheads="1"/>
          </p:cNvSpPr>
          <p:nvPr/>
        </p:nvSpPr>
        <p:spPr bwMode="auto">
          <a:xfrm>
            <a:off x="3443613" y="1657290"/>
            <a:ext cx="56683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dirty="0">
                <a:latin typeface="Arial"/>
                <a:cs typeface="Arial"/>
              </a:rPr>
              <a:t>Data is </a:t>
            </a:r>
            <a:r>
              <a:rPr lang="en-US" sz="2000" dirty="0" smtClean="0">
                <a:latin typeface="Arial"/>
                <a:cs typeface="Arial"/>
              </a:rPr>
              <a:t>copied to a </a:t>
            </a:r>
            <a:r>
              <a:rPr lang="en-US" sz="2000" dirty="0">
                <a:latin typeface="Arial"/>
                <a:cs typeface="Arial"/>
              </a:rPr>
              <a:t>sieve buffer in memory </a:t>
            </a:r>
            <a:r>
              <a:rPr lang="en-US" sz="2000" dirty="0" smtClean="0">
                <a:latin typeface="Arial"/>
                <a:cs typeface="Arial"/>
              </a:rPr>
              <a:t>(64K)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24953" name="Text Box 25"/>
          <p:cNvSpPr txBox="1">
            <a:spLocks noChangeArrowheads="1"/>
          </p:cNvSpPr>
          <p:nvPr/>
        </p:nvSpPr>
        <p:spPr bwMode="auto">
          <a:xfrm>
            <a:off x="3765713" y="1981200"/>
            <a:ext cx="10823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1800" dirty="0" err="1">
                <a:latin typeface="Consolas"/>
                <a:cs typeface="Consolas"/>
              </a:rPr>
              <a:t>memcopy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124954" name="Line 26"/>
          <p:cNvSpPr>
            <a:spLocks noChangeShapeType="1"/>
          </p:cNvSpPr>
          <p:nvPr/>
        </p:nvSpPr>
        <p:spPr bwMode="auto">
          <a:xfrm flipH="1">
            <a:off x="2971800" y="2895600"/>
            <a:ext cx="838200" cy="2209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55" name="Line 27"/>
          <p:cNvSpPr>
            <a:spLocks noChangeShapeType="1"/>
          </p:cNvSpPr>
          <p:nvPr/>
        </p:nvSpPr>
        <p:spPr bwMode="auto">
          <a:xfrm flipH="1">
            <a:off x="7848600" y="2895600"/>
            <a:ext cx="838200" cy="2209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124956" name="AutoShape 28"/>
          <p:cNvCxnSpPr>
            <a:cxnSpLocks noChangeShapeType="1"/>
            <a:stCxn id="124943" idx="3"/>
            <a:endCxn id="124950" idx="0"/>
          </p:cNvCxnSpPr>
          <p:nvPr/>
        </p:nvCxnSpPr>
        <p:spPr bwMode="auto">
          <a:xfrm flipV="1">
            <a:off x="990600" y="2590800"/>
            <a:ext cx="4724400" cy="228600"/>
          </a:xfrm>
          <a:prstGeom prst="bentConnector4">
            <a:avLst>
              <a:gd name="adj1" fmla="val 49194"/>
              <a:gd name="adj2" fmla="val 20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994847" y="3714690"/>
            <a:ext cx="2870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dirty="0" smtClean="0">
                <a:latin typeface="Arial"/>
                <a:cs typeface="Arial"/>
              </a:rPr>
              <a:t>One write operation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313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FD70E7-BE8E-0242-A704-BB99DDB9EDEE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j-cs"/>
              </a:rPr>
              <a:t>Performance tuning for contiguous dataset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Datatype</a:t>
            </a:r>
            <a:r>
              <a:rPr lang="en-US" dirty="0" smtClean="0">
                <a:cs typeface="+mn-cs"/>
              </a:rPr>
              <a:t> conversion</a:t>
            </a:r>
          </a:p>
          <a:p>
            <a:pPr lvl="1" eaLnBrk="1" hangingPunct="1">
              <a:defRPr/>
            </a:pPr>
            <a:r>
              <a:rPr lang="en-US" dirty="0" smtClean="0"/>
              <a:t>Avoid for better performance</a:t>
            </a:r>
          </a:p>
          <a:p>
            <a:pPr lvl="1" eaLnBrk="1" hangingPunct="1">
              <a:defRPr/>
            </a:pPr>
            <a:r>
              <a:rPr lang="en-US" dirty="0" smtClean="0"/>
              <a:t>Use </a:t>
            </a:r>
            <a:r>
              <a:rPr lang="en-US" dirty="0" smtClean="0">
                <a:latin typeface="Courier New" charset="0"/>
              </a:rPr>
              <a:t>H5Pset_buffer</a:t>
            </a:r>
            <a:r>
              <a:rPr lang="en-US" dirty="0" smtClean="0"/>
              <a:t> function to customize conversion buffer size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Partial I/O</a:t>
            </a:r>
          </a:p>
          <a:p>
            <a:pPr lvl="1" eaLnBrk="1" hangingPunct="1">
              <a:defRPr/>
            </a:pPr>
            <a:r>
              <a:rPr lang="en-US" dirty="0" smtClean="0"/>
              <a:t>Write/read in big contiguous blocks </a:t>
            </a:r>
          </a:p>
          <a:p>
            <a:pPr lvl="1" eaLnBrk="1" hangingPunct="1">
              <a:defRPr/>
            </a:pPr>
            <a:r>
              <a:rPr lang="en-US" dirty="0" smtClean="0"/>
              <a:t>Use </a:t>
            </a:r>
            <a:r>
              <a:rPr lang="en-US" dirty="0" smtClean="0">
                <a:latin typeface="Courier New" charset="0"/>
              </a:rPr>
              <a:t>H5Pset_sieve_buf_size </a:t>
            </a:r>
            <a:r>
              <a:rPr lang="en-US" dirty="0" smtClean="0"/>
              <a:t>to improve performance for complex sub-setting</a:t>
            </a:r>
          </a:p>
          <a:p>
            <a:pPr lvl="1" eaLnBrk="1" hangingPunct="1">
              <a:defRPr/>
            </a:pPr>
            <a:r>
              <a:rPr lang="en-US" dirty="0" smtClean="0"/>
              <a:t>Caution: </a:t>
            </a:r>
          </a:p>
          <a:p>
            <a:pPr lvl="2" eaLnBrk="1" hangingPunct="1">
              <a:defRPr/>
            </a:pPr>
            <a:r>
              <a:rPr lang="en-US" dirty="0" smtClean="0"/>
              <a:t>Sieve buffer is allocated when the first write occurs and is released when the dataset is closed.</a:t>
            </a:r>
          </a:p>
          <a:p>
            <a:pPr lvl="2" eaLnBrk="1" hangingPunct="1">
              <a:defRPr/>
            </a:pPr>
            <a:r>
              <a:rPr lang="en-US" dirty="0" smtClean="0"/>
              <a:t>Memory will grow if there are a lot opened datasets.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84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for chunked dataset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1D61B-78F7-1C4D-82CF-46604DF240BE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cs typeface="+mj-cs"/>
              </a:rPr>
              <a:t>Recall: Chunked storage layout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381000" y="990600"/>
            <a:ext cx="83820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b"/>
          <a:lstStyle/>
          <a:p>
            <a:pPr marL="228600" indent="-228600" algn="r" eaLnBrk="0" hangingPunct="0">
              <a:tabLst>
                <a:tab pos="3206750" algn="ctr"/>
              </a:tabLst>
              <a:defRPr/>
            </a:pPr>
            <a:r>
              <a:rPr lang="en-US" sz="2000" dirty="0">
                <a:latin typeface="Arial"/>
                <a:cs typeface="Arial"/>
              </a:rPr>
              <a:t>Application</a:t>
            </a:r>
            <a:r>
              <a:rPr lang="en-US" sz="2000" b="1" dirty="0">
                <a:cs typeface="+mn-cs"/>
              </a:rPr>
              <a:t> </a:t>
            </a:r>
            <a:r>
              <a:rPr lang="en-US" sz="2000" dirty="0">
                <a:latin typeface="Arial"/>
                <a:cs typeface="Arial"/>
              </a:rPr>
              <a:t>memory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457200" y="1162050"/>
            <a:ext cx="3886200" cy="2133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r>
              <a:rPr lang="en-US" sz="2000" dirty="0">
                <a:latin typeface="Arial"/>
                <a:cs typeface="Arial"/>
              </a:rPr>
              <a:t>Metadata </a:t>
            </a:r>
            <a:r>
              <a:rPr lang="en-US" sz="2000" dirty="0" smtClean="0">
                <a:latin typeface="Arial"/>
                <a:cs typeface="Arial"/>
              </a:rPr>
              <a:t>cache (MDC)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0667" name="Text Box 27"/>
          <p:cNvSpPr txBox="1">
            <a:spLocks noChangeArrowheads="1"/>
          </p:cNvSpPr>
          <p:nvPr/>
        </p:nvSpPr>
        <p:spPr bwMode="auto">
          <a:xfrm>
            <a:off x="5638800" y="11430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Dataset array data</a:t>
            </a:r>
          </a:p>
        </p:txBody>
      </p:sp>
      <p:sp>
        <p:nvSpPr>
          <p:cNvPr id="240668" name="AutoShape 28"/>
          <p:cNvSpPr>
            <a:spLocks noChangeArrowheads="1"/>
          </p:cNvSpPr>
          <p:nvPr/>
        </p:nvSpPr>
        <p:spPr bwMode="auto">
          <a:xfrm>
            <a:off x="2895600" y="1833563"/>
            <a:ext cx="1062038" cy="757237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85800" y="2000250"/>
            <a:ext cx="1828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81000" y="4876800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457200" y="42672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600200" y="4892675"/>
            <a:ext cx="22098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6934200" y="4876800"/>
            <a:ext cx="19812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828800" y="4876800"/>
            <a:ext cx="18288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cxnSp>
        <p:nvCxnSpPr>
          <p:cNvPr id="8" name="Straight Arrow Connector 7"/>
          <p:cNvCxnSpPr>
            <a:stCxn id="2" idx="2"/>
            <a:endCxn id="41" idx="0"/>
          </p:cNvCxnSpPr>
          <p:nvPr/>
        </p:nvCxnSpPr>
        <p:spPr bwMode="auto">
          <a:xfrm>
            <a:off x="1600200" y="2609850"/>
            <a:ext cx="1143000" cy="226695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7" name="Rectangle 70"/>
          <p:cNvSpPr>
            <a:spLocks noChangeArrowheads="1"/>
          </p:cNvSpPr>
          <p:nvPr/>
        </p:nvSpPr>
        <p:spPr bwMode="auto">
          <a:xfrm>
            <a:off x="3048000" y="2667000"/>
            <a:ext cx="685800" cy="6858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600" dirty="0">
                <a:latin typeface="Arial"/>
                <a:cs typeface="Arial"/>
              </a:rPr>
              <a:t>Chunk</a:t>
            </a:r>
            <a:r>
              <a:rPr lang="en-US" sz="1600" b="1" dirty="0">
                <a:cs typeface="+mn-cs"/>
              </a:rPr>
              <a:t/>
            </a:r>
            <a:br>
              <a:rPr lang="en-US" sz="1600" b="1" dirty="0">
                <a:cs typeface="+mn-cs"/>
              </a:rPr>
            </a:br>
            <a:r>
              <a:rPr lang="en-US" sz="1600" dirty="0">
                <a:latin typeface="Arial"/>
                <a:cs typeface="Arial"/>
              </a:rPr>
              <a:t>index</a:t>
            </a:r>
          </a:p>
        </p:txBody>
      </p:sp>
      <p:sp>
        <p:nvSpPr>
          <p:cNvPr id="28" name="Rectangle 21" descr="Large grid"/>
          <p:cNvSpPr>
            <a:spLocks noChangeArrowheads="1"/>
          </p:cNvSpPr>
          <p:nvPr/>
        </p:nvSpPr>
        <p:spPr bwMode="auto">
          <a:xfrm>
            <a:off x="5334000" y="1754187"/>
            <a:ext cx="3048000" cy="838200"/>
          </a:xfrm>
          <a:prstGeom prst="rect">
            <a:avLst/>
          </a:prstGeom>
          <a:pattFill prst="dotGrid">
            <a:fgClr>
              <a:schemeClr val="folHlink"/>
            </a:fgClr>
            <a:bgClr>
              <a:srgbClr val="FFFFFF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" name="Line 39"/>
          <p:cNvSpPr>
            <a:spLocks noChangeShapeType="1"/>
          </p:cNvSpPr>
          <p:nvPr/>
        </p:nvSpPr>
        <p:spPr bwMode="auto">
          <a:xfrm>
            <a:off x="5943600" y="1773237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" name="Line 40"/>
          <p:cNvSpPr>
            <a:spLocks noChangeShapeType="1"/>
          </p:cNvSpPr>
          <p:nvPr/>
        </p:nvSpPr>
        <p:spPr bwMode="auto">
          <a:xfrm>
            <a:off x="6553200" y="1773237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4" name="Line 41"/>
          <p:cNvSpPr>
            <a:spLocks noChangeShapeType="1"/>
          </p:cNvSpPr>
          <p:nvPr/>
        </p:nvSpPr>
        <p:spPr bwMode="auto">
          <a:xfrm>
            <a:off x="7162800" y="1773237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>
            <a:off x="7772400" y="1773237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>
            <a:off x="5334000" y="2173287"/>
            <a:ext cx="304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" name="Rectangle 45" descr="Large grid"/>
          <p:cNvSpPr>
            <a:spLocks noChangeArrowheads="1"/>
          </p:cNvSpPr>
          <p:nvPr/>
        </p:nvSpPr>
        <p:spPr bwMode="auto">
          <a:xfrm>
            <a:off x="5334000" y="1754187"/>
            <a:ext cx="609600" cy="420688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A</a:t>
            </a:r>
          </a:p>
        </p:txBody>
      </p:sp>
      <p:sp>
        <p:nvSpPr>
          <p:cNvPr id="44" name="Rectangle 47" descr="Large grid"/>
          <p:cNvSpPr>
            <a:spLocks noChangeArrowheads="1"/>
          </p:cNvSpPr>
          <p:nvPr/>
        </p:nvSpPr>
        <p:spPr bwMode="auto">
          <a:xfrm>
            <a:off x="5943600" y="1752600"/>
            <a:ext cx="609600" cy="420687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B</a:t>
            </a:r>
          </a:p>
        </p:txBody>
      </p:sp>
      <p:sp>
        <p:nvSpPr>
          <p:cNvPr id="45" name="Rectangle 48" descr="Large grid"/>
          <p:cNvSpPr>
            <a:spLocks noChangeArrowheads="1"/>
          </p:cNvSpPr>
          <p:nvPr/>
        </p:nvSpPr>
        <p:spPr bwMode="auto">
          <a:xfrm>
            <a:off x="6553200" y="1752600"/>
            <a:ext cx="609600" cy="420687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46" name="Rectangle 55" descr="Large grid"/>
          <p:cNvSpPr>
            <a:spLocks noChangeArrowheads="1"/>
          </p:cNvSpPr>
          <p:nvPr/>
        </p:nvSpPr>
        <p:spPr bwMode="auto">
          <a:xfrm>
            <a:off x="7162800" y="1752600"/>
            <a:ext cx="609600" cy="420687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</a:p>
        </p:txBody>
      </p:sp>
      <p:cxnSp>
        <p:nvCxnSpPr>
          <p:cNvPr id="4" name="Elbow Connector 3"/>
          <p:cNvCxnSpPr>
            <a:stCxn id="2" idx="3"/>
            <a:endCxn id="27" idx="0"/>
          </p:cNvCxnSpPr>
          <p:nvPr/>
        </p:nvCxnSpPr>
        <p:spPr bwMode="auto">
          <a:xfrm>
            <a:off x="2514600" y="2305050"/>
            <a:ext cx="876300" cy="361950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70"/>
          <p:cNvSpPr>
            <a:spLocks noChangeArrowheads="1"/>
          </p:cNvSpPr>
          <p:nvPr/>
        </p:nvSpPr>
        <p:spPr bwMode="auto">
          <a:xfrm>
            <a:off x="7543800" y="4876800"/>
            <a:ext cx="685800" cy="6858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600" dirty="0">
                <a:latin typeface="Arial"/>
                <a:cs typeface="Arial"/>
              </a:rPr>
              <a:t>Chunk</a:t>
            </a:r>
            <a:r>
              <a:rPr lang="en-US" sz="1800" b="1" dirty="0">
                <a:cs typeface="+mn-cs"/>
              </a:rPr>
              <a:t/>
            </a:r>
            <a:br>
              <a:rPr lang="en-US" sz="1800" b="1" dirty="0">
                <a:cs typeface="+mn-cs"/>
              </a:rPr>
            </a:br>
            <a:r>
              <a:rPr lang="en-US" sz="1600" dirty="0">
                <a:latin typeface="Arial"/>
                <a:cs typeface="Arial"/>
              </a:rPr>
              <a:t>index</a:t>
            </a:r>
          </a:p>
        </p:txBody>
      </p:sp>
      <p:cxnSp>
        <p:nvCxnSpPr>
          <p:cNvPr id="16" name="Elbow Connector 15"/>
          <p:cNvCxnSpPr>
            <a:stCxn id="36" idx="2"/>
          </p:cNvCxnSpPr>
          <p:nvPr/>
        </p:nvCxnSpPr>
        <p:spPr bwMode="auto">
          <a:xfrm rot="5400000" flipH="1" flipV="1">
            <a:off x="5268914" y="2998787"/>
            <a:ext cx="15874" cy="5143502"/>
          </a:xfrm>
          <a:prstGeom prst="bentConnector4">
            <a:avLst>
              <a:gd name="adj1" fmla="val -1440091"/>
              <a:gd name="adj2" fmla="val 60741"/>
            </a:avLst>
          </a:prstGeom>
          <a:solidFill>
            <a:schemeClr val="accent1"/>
          </a:solidFill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49" descr="Large grid"/>
          <p:cNvSpPr>
            <a:spLocks noChangeArrowheads="1"/>
          </p:cNvSpPr>
          <p:nvPr/>
        </p:nvSpPr>
        <p:spPr bwMode="auto">
          <a:xfrm>
            <a:off x="838200" y="5029200"/>
            <a:ext cx="609600" cy="420688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endParaRPr lang="en-US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53" name="Rectangle 49" descr="Large grid"/>
          <p:cNvSpPr>
            <a:spLocks noChangeArrowheads="1"/>
          </p:cNvSpPr>
          <p:nvPr/>
        </p:nvSpPr>
        <p:spPr bwMode="auto">
          <a:xfrm>
            <a:off x="5715000" y="5029200"/>
            <a:ext cx="609600" cy="420688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Arial"/>
                <a:cs typeface="Arial"/>
              </a:rPr>
              <a:t>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4" name="Rectangle 49" descr="Large grid"/>
          <p:cNvSpPr>
            <a:spLocks noChangeArrowheads="1"/>
          </p:cNvSpPr>
          <p:nvPr/>
        </p:nvSpPr>
        <p:spPr bwMode="auto">
          <a:xfrm>
            <a:off x="4876800" y="5029200"/>
            <a:ext cx="609600" cy="420688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Arial"/>
                <a:cs typeface="Arial"/>
              </a:rPr>
              <a:t>B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5" name="Rectangle 49" descr="Large grid"/>
          <p:cNvSpPr>
            <a:spLocks noChangeArrowheads="1"/>
          </p:cNvSpPr>
          <p:nvPr/>
        </p:nvSpPr>
        <p:spPr bwMode="auto">
          <a:xfrm>
            <a:off x="4038600" y="5029200"/>
            <a:ext cx="609600" cy="420688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endParaRPr lang="en-US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240641" name="Elbow Connector 240640"/>
          <p:cNvCxnSpPr>
            <a:stCxn id="47" idx="0"/>
            <a:endCxn id="53" idx="0"/>
          </p:cNvCxnSpPr>
          <p:nvPr/>
        </p:nvCxnSpPr>
        <p:spPr bwMode="auto">
          <a:xfrm rot="16200000" flipH="1" flipV="1">
            <a:off x="6877050" y="4019550"/>
            <a:ext cx="152400" cy="1866900"/>
          </a:xfrm>
          <a:prstGeom prst="bentConnector3">
            <a:avLst>
              <a:gd name="adj1" fmla="val -1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0650" name="Elbow Connector 240649"/>
          <p:cNvCxnSpPr>
            <a:stCxn id="47" idx="0"/>
            <a:endCxn id="54" idx="0"/>
          </p:cNvCxnSpPr>
          <p:nvPr/>
        </p:nvCxnSpPr>
        <p:spPr bwMode="auto">
          <a:xfrm rot="16200000" flipH="1" flipV="1">
            <a:off x="6457950" y="3600450"/>
            <a:ext cx="152400" cy="2705100"/>
          </a:xfrm>
          <a:prstGeom prst="bentConnector3">
            <a:avLst>
              <a:gd name="adj1" fmla="val -297039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0674" name="TextBox 240673"/>
          <p:cNvSpPr txBox="1"/>
          <p:nvPr/>
        </p:nvSpPr>
        <p:spPr>
          <a:xfrm>
            <a:off x="1157882" y="6096000"/>
            <a:ext cx="7095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Raw data is stored in separate chunks in HDF5 file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76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7BC36-122F-494D-8E49-93D0068A153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010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Goal of this talk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029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Present what is happening to data inside the </a:t>
            </a:r>
            <a:r>
              <a:rPr lang="en-US" dirty="0">
                <a:cs typeface="+mn-cs"/>
              </a:rPr>
              <a:t>H</a:t>
            </a:r>
            <a:r>
              <a:rPr lang="en-US" dirty="0" smtClean="0">
                <a:cs typeface="+mn-cs"/>
              </a:rPr>
              <a:t>DF5 library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Show how application can control the HDF5 library behavior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Specifically:</a:t>
            </a:r>
          </a:p>
          <a:p>
            <a:pPr lvl="1" eaLnBrk="1" hangingPunct="1">
              <a:buFont typeface="Lucida Grande"/>
              <a:buChar char="-"/>
              <a:defRPr/>
            </a:pPr>
            <a:r>
              <a:rPr lang="en-US" dirty="0" smtClean="0"/>
              <a:t>Describe some basic operations and data structures and explain how they affect performance and storage sizes</a:t>
            </a:r>
          </a:p>
          <a:p>
            <a:pPr lvl="1" eaLnBrk="1" hangingPunct="1">
              <a:buFont typeface="Lucida Grande"/>
              <a:buChar char="-"/>
              <a:defRPr/>
            </a:pPr>
            <a:r>
              <a:rPr lang="en-US" dirty="0" smtClean="0"/>
              <a:t>Give some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recipes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 for how to improve performance</a:t>
            </a:r>
          </a:p>
          <a:p>
            <a:pPr eaLnBrk="1" hangingPunct="1">
              <a:buFont typeface="Wingdings" charset="0"/>
              <a:buChar char="ü"/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3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DD607-C1E7-3B47-9D3B-71716D97832B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HDF5 chunking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HDF5 library treats each chunk as atomic object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Compression is applied to each chunk</a:t>
            </a:r>
          </a:p>
          <a:p>
            <a:pPr lvl="1" eaLnBrk="1" hangingPunct="1">
              <a:defRPr/>
            </a:pPr>
            <a:r>
              <a:rPr lang="en-US" dirty="0" err="1" smtClean="0">
                <a:solidFill>
                  <a:schemeClr val="tx1"/>
                </a:solidFill>
              </a:rPr>
              <a:t>Datatype</a:t>
            </a:r>
            <a:r>
              <a:rPr lang="en-US" dirty="0" smtClean="0">
                <a:solidFill>
                  <a:schemeClr val="tx1"/>
                </a:solidFill>
              </a:rPr>
              <a:t> conversion, other filters applied per chunk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Chunk size greatly affects performance</a:t>
            </a:r>
          </a:p>
          <a:p>
            <a:pPr lvl="1" eaLnBrk="1" hangingPunct="1">
              <a:defRPr/>
            </a:pPr>
            <a:r>
              <a:rPr lang="en-US" dirty="0" smtClean="0"/>
              <a:t>Chunk overhead adds to file size</a:t>
            </a:r>
          </a:p>
          <a:p>
            <a:pPr lvl="1" eaLnBrk="1" hangingPunct="1">
              <a:defRPr/>
            </a:pPr>
            <a:r>
              <a:rPr lang="en-US" dirty="0" smtClean="0"/>
              <a:t>Chunk processing involves many steps</a:t>
            </a:r>
          </a:p>
        </p:txBody>
      </p:sp>
    </p:spTree>
    <p:extLst>
      <p:ext uri="{BB962C8B-B14F-4D97-AF65-F5344CB8AC3E}">
        <p14:creationId xmlns:p14="http://schemas.microsoft.com/office/powerpoint/2010/main" val="420025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DD607-C1E7-3B47-9D3B-71716D97832B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HDF5 chunk cache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Chunk cache (general points, details later)</a:t>
            </a:r>
          </a:p>
          <a:p>
            <a:pPr lvl="1" eaLnBrk="1" hangingPunct="1">
              <a:defRPr/>
            </a:pPr>
            <a:r>
              <a:rPr lang="en-US" dirty="0" smtClean="0"/>
              <a:t>Caches chunks for better performance; remains allocated across multiple calls</a:t>
            </a:r>
          </a:p>
          <a:p>
            <a:pPr lvl="1" eaLnBrk="1" hangingPunct="1">
              <a:defRPr/>
            </a:pPr>
            <a:r>
              <a:rPr lang="en-US" dirty="0" smtClean="0"/>
              <a:t>Created for each chunked dataset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Size of chunk cache is set for file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(d</a:t>
            </a:r>
            <a:r>
              <a:rPr lang="en-US" dirty="0" smtClean="0"/>
              <a:t>efault size 1MB)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Each chunked dataset has its own chunk cache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Chunk may be too big to fit into cache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Memory may grow if application keeps opening datasets</a:t>
            </a:r>
          </a:p>
        </p:txBody>
      </p:sp>
    </p:spTree>
    <p:extLst>
      <p:ext uri="{BB962C8B-B14F-4D97-AF65-F5344CB8AC3E}">
        <p14:creationId xmlns:p14="http://schemas.microsoft.com/office/powerpoint/2010/main" val="17979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9FB0C-689B-764A-A88F-85943C43C4BC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j-cs"/>
              </a:rPr>
              <a:t>HDF5 chunk cache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1219200" y="4343400"/>
            <a:ext cx="2438400" cy="1066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371600" y="4191000"/>
            <a:ext cx="2438400" cy="1066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228600" y="1447800"/>
            <a:ext cx="8686800" cy="426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5867400" y="5257800"/>
            <a:ext cx="320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dirty="0">
                <a:latin typeface="Arial"/>
                <a:cs typeface="Arial"/>
              </a:rPr>
              <a:t>Application memory</a:t>
            </a: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1295400" y="2266950"/>
            <a:ext cx="236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dirty="0">
                <a:latin typeface="Arial"/>
                <a:cs typeface="Arial"/>
              </a:rPr>
              <a:t>Metadata cache</a:t>
            </a:r>
          </a:p>
        </p:txBody>
      </p:sp>
      <p:sp>
        <p:nvSpPr>
          <p:cNvPr id="132109" name="Rectangle 13"/>
          <p:cNvSpPr>
            <a:spLocks noChangeArrowheads="1"/>
          </p:cNvSpPr>
          <p:nvPr/>
        </p:nvSpPr>
        <p:spPr bwMode="auto">
          <a:xfrm>
            <a:off x="5715000" y="1752600"/>
            <a:ext cx="22098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>
            <a:off x="5410200" y="2057400"/>
            <a:ext cx="2209800" cy="990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11" name="Rectangle 15"/>
          <p:cNvSpPr>
            <a:spLocks noChangeArrowheads="1"/>
          </p:cNvSpPr>
          <p:nvPr/>
        </p:nvSpPr>
        <p:spPr bwMode="auto">
          <a:xfrm>
            <a:off x="5181600" y="2514600"/>
            <a:ext cx="2057400" cy="990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12" name="Rectangle 16"/>
          <p:cNvSpPr>
            <a:spLocks noChangeArrowheads="1"/>
          </p:cNvSpPr>
          <p:nvPr/>
        </p:nvSpPr>
        <p:spPr bwMode="auto">
          <a:xfrm>
            <a:off x="4724400" y="2895600"/>
            <a:ext cx="22098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572000" y="3200400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Default 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size is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1MB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2114" name="Rectangle 18"/>
          <p:cNvSpPr>
            <a:spLocks noChangeArrowheads="1"/>
          </p:cNvSpPr>
          <p:nvPr/>
        </p:nvSpPr>
        <p:spPr bwMode="auto">
          <a:xfrm>
            <a:off x="5410200" y="2590800"/>
            <a:ext cx="304800" cy="228600"/>
          </a:xfrm>
          <a:prstGeom prst="rect">
            <a:avLst/>
          </a:prstGeom>
          <a:pattFill prst="dotGrid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15" name="Rectangle 19"/>
          <p:cNvSpPr>
            <a:spLocks noChangeArrowheads="1"/>
          </p:cNvSpPr>
          <p:nvPr/>
        </p:nvSpPr>
        <p:spPr bwMode="auto">
          <a:xfrm>
            <a:off x="5867400" y="2590800"/>
            <a:ext cx="304800" cy="228600"/>
          </a:xfrm>
          <a:prstGeom prst="rect">
            <a:avLst/>
          </a:prstGeom>
          <a:pattFill prst="dotGrid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16" name="Rectangle 20"/>
          <p:cNvSpPr>
            <a:spLocks noChangeArrowheads="1"/>
          </p:cNvSpPr>
          <p:nvPr/>
        </p:nvSpPr>
        <p:spPr bwMode="auto">
          <a:xfrm>
            <a:off x="6324600" y="2590800"/>
            <a:ext cx="304800" cy="228600"/>
          </a:xfrm>
          <a:prstGeom prst="rect">
            <a:avLst/>
          </a:prstGeom>
          <a:pattFill prst="dotGrid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17" name="Rectangle 21"/>
          <p:cNvSpPr>
            <a:spLocks noChangeArrowheads="1"/>
          </p:cNvSpPr>
          <p:nvPr/>
        </p:nvSpPr>
        <p:spPr bwMode="auto">
          <a:xfrm>
            <a:off x="6781800" y="2590800"/>
            <a:ext cx="304800" cy="228600"/>
          </a:xfrm>
          <a:prstGeom prst="rect">
            <a:avLst/>
          </a:prstGeom>
          <a:pattFill prst="dotGrid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18" name="Rectangle 22"/>
          <p:cNvSpPr>
            <a:spLocks noChangeArrowheads="1"/>
          </p:cNvSpPr>
          <p:nvPr/>
        </p:nvSpPr>
        <p:spPr bwMode="auto">
          <a:xfrm>
            <a:off x="5562600" y="2209800"/>
            <a:ext cx="2057400" cy="228600"/>
          </a:xfrm>
          <a:prstGeom prst="rect">
            <a:avLst/>
          </a:prstGeom>
          <a:pattFill prst="dotGrid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20" name="Rectangle 24" descr="Large grid"/>
          <p:cNvSpPr>
            <a:spLocks noChangeArrowheads="1"/>
          </p:cNvSpPr>
          <p:nvPr/>
        </p:nvSpPr>
        <p:spPr bwMode="auto">
          <a:xfrm>
            <a:off x="1371600" y="4267200"/>
            <a:ext cx="1066800" cy="1371600"/>
          </a:xfrm>
          <a:prstGeom prst="rect">
            <a:avLst/>
          </a:prstGeom>
          <a:pattFill prst="lgGrid">
            <a:fgClr>
              <a:schemeClr val="bg2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/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57200" y="1752600"/>
            <a:ext cx="3886200" cy="2133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r>
              <a:rPr lang="en-US" sz="2000" dirty="0">
                <a:latin typeface="Arial"/>
                <a:cs typeface="Arial"/>
              </a:rPr>
              <a:t>Metadata </a:t>
            </a:r>
            <a:r>
              <a:rPr lang="en-US" sz="2000" dirty="0" smtClean="0">
                <a:latin typeface="Arial"/>
                <a:cs typeface="Arial"/>
              </a:rPr>
              <a:t>cache (MDC)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2" name="AutoShape 28"/>
          <p:cNvSpPr>
            <a:spLocks noChangeArrowheads="1"/>
          </p:cNvSpPr>
          <p:nvPr/>
        </p:nvSpPr>
        <p:spPr bwMode="auto">
          <a:xfrm>
            <a:off x="2895600" y="2424113"/>
            <a:ext cx="1062038" cy="757237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33400" y="2209800"/>
            <a:ext cx="1828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1600200" y="3257490"/>
            <a:ext cx="28080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dirty="0">
                <a:latin typeface="Arial"/>
                <a:cs typeface="Arial"/>
              </a:rPr>
              <a:t>Chunking B-tree nodes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505200" y="4724400"/>
            <a:ext cx="1600200" cy="457200"/>
          </a:xfrm>
          <a:prstGeom prst="rect">
            <a:avLst/>
          </a:prstGeom>
          <a:pattFill prst="dotGrid">
            <a:fgClr>
              <a:schemeClr val="hlink"/>
            </a:fgClr>
            <a:bgClr>
              <a:srgbClr val="FFFFFF"/>
            </a:bgClr>
          </a:patt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5181600" y="3832592"/>
            <a:ext cx="3733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Chunk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caches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(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per dataset)</a:t>
            </a:r>
            <a:endParaRPr lang="en-US" sz="1800" b="1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3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990600" y="3962400"/>
            <a:ext cx="7010400" cy="10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5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7B19E-C765-3B47-9C4A-EB75DCA1B3C8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Writing chunked dataset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228600" y="1371600"/>
            <a:ext cx="8686800" cy="2057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 dirty="0">
              <a:cs typeface="+mn-cs"/>
            </a:endParaRPr>
          </a:p>
        </p:txBody>
      </p:sp>
      <p:sp>
        <p:nvSpPr>
          <p:cNvPr id="131076" name="Rectangle 4" descr="Large grid"/>
          <p:cNvSpPr>
            <a:spLocks noChangeArrowheads="1"/>
          </p:cNvSpPr>
          <p:nvPr/>
        </p:nvSpPr>
        <p:spPr bwMode="auto">
          <a:xfrm>
            <a:off x="762000" y="2743200"/>
            <a:ext cx="533400" cy="3048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131077" name="Rectangle 5" descr="Large grid"/>
          <p:cNvSpPr>
            <a:spLocks noChangeArrowheads="1"/>
          </p:cNvSpPr>
          <p:nvPr/>
        </p:nvSpPr>
        <p:spPr bwMode="auto">
          <a:xfrm>
            <a:off x="1295400" y="2743200"/>
            <a:ext cx="533400" cy="3048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078" name="Rectangle 6" descr="Large grid"/>
          <p:cNvSpPr>
            <a:spLocks noChangeArrowheads="1"/>
          </p:cNvSpPr>
          <p:nvPr/>
        </p:nvSpPr>
        <p:spPr bwMode="auto">
          <a:xfrm>
            <a:off x="1828800" y="2743200"/>
            <a:ext cx="533400" cy="3048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rgbClr val="008000"/>
                </a:solidFill>
                <a:latin typeface="Arial"/>
                <a:cs typeface="Arial"/>
              </a:rPr>
              <a:t>B</a:t>
            </a:r>
          </a:p>
        </p:txBody>
      </p:sp>
      <p:sp>
        <p:nvSpPr>
          <p:cNvPr id="131079" name="Rectangle 7" descr="Large grid"/>
          <p:cNvSpPr>
            <a:spLocks noChangeArrowheads="1"/>
          </p:cNvSpPr>
          <p:nvPr/>
        </p:nvSpPr>
        <p:spPr bwMode="auto">
          <a:xfrm>
            <a:off x="2362200" y="2743200"/>
            <a:ext cx="533400" cy="3048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080" name="Rectangle 8" descr="Large grid"/>
          <p:cNvSpPr>
            <a:spLocks noChangeArrowheads="1"/>
          </p:cNvSpPr>
          <p:nvPr/>
        </p:nvSpPr>
        <p:spPr bwMode="auto">
          <a:xfrm>
            <a:off x="762000" y="2438400"/>
            <a:ext cx="533400" cy="3048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</a:p>
        </p:txBody>
      </p:sp>
      <p:sp>
        <p:nvSpPr>
          <p:cNvPr id="131081" name="Rectangle 9" descr="Large grid"/>
          <p:cNvSpPr>
            <a:spLocks noChangeArrowheads="1"/>
          </p:cNvSpPr>
          <p:nvPr/>
        </p:nvSpPr>
        <p:spPr bwMode="auto">
          <a:xfrm>
            <a:off x="1295400" y="2438400"/>
            <a:ext cx="533400" cy="3048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082" name="Rectangle 10" descr="Large grid"/>
          <p:cNvSpPr>
            <a:spLocks noChangeArrowheads="1"/>
          </p:cNvSpPr>
          <p:nvPr/>
        </p:nvSpPr>
        <p:spPr bwMode="auto">
          <a:xfrm>
            <a:off x="1828800" y="2438400"/>
            <a:ext cx="533400" cy="3048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083" name="Rectangle 11" descr="Large grid"/>
          <p:cNvSpPr>
            <a:spLocks noChangeArrowheads="1"/>
          </p:cNvSpPr>
          <p:nvPr/>
        </p:nvSpPr>
        <p:spPr bwMode="auto">
          <a:xfrm>
            <a:off x="2362200" y="2438400"/>
            <a:ext cx="533400" cy="3048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084" name="Line 12"/>
          <p:cNvSpPr>
            <a:spLocks noChangeShapeType="1"/>
          </p:cNvSpPr>
          <p:nvPr/>
        </p:nvSpPr>
        <p:spPr bwMode="auto">
          <a:xfrm>
            <a:off x="762000" y="3048000"/>
            <a:ext cx="2133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085" name="Line 13"/>
          <p:cNvSpPr>
            <a:spLocks noChangeShapeType="1"/>
          </p:cNvSpPr>
          <p:nvPr/>
        </p:nvSpPr>
        <p:spPr bwMode="auto">
          <a:xfrm>
            <a:off x="762000" y="2743200"/>
            <a:ext cx="2133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088" name="Text Box 16"/>
          <p:cNvSpPr txBox="1">
            <a:spLocks noChangeArrowheads="1"/>
          </p:cNvSpPr>
          <p:nvPr/>
        </p:nvSpPr>
        <p:spPr bwMode="auto">
          <a:xfrm>
            <a:off x="228600" y="5478959"/>
            <a:ext cx="85994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eaLnBrk="0" hangingPunct="0">
              <a:defRPr/>
            </a:pPr>
            <a:r>
              <a:rPr lang="en-US" sz="2000" dirty="0" err="1" smtClean="0">
                <a:latin typeface="Arial"/>
                <a:cs typeface="Arial"/>
              </a:rPr>
              <a:t>Datatype</a:t>
            </a:r>
            <a:r>
              <a:rPr lang="en-US" sz="2000" dirty="0" smtClean="0">
                <a:latin typeface="Arial"/>
                <a:cs typeface="Arial"/>
              </a:rPr>
              <a:t> conversion is performed before chunked placed in cache</a:t>
            </a:r>
            <a:endParaRPr lang="en-US" sz="2000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sz="2000" dirty="0" smtClean="0">
                <a:latin typeface="Arial"/>
                <a:cs typeface="Arial"/>
              </a:rPr>
              <a:t>Chunk is written when evicted from cache</a:t>
            </a:r>
          </a:p>
          <a:p>
            <a:pPr eaLnBrk="0" hangingPunct="0">
              <a:defRPr/>
            </a:pPr>
            <a:r>
              <a:rPr lang="en-US" sz="2000" dirty="0" smtClean="0">
                <a:latin typeface="Arial"/>
                <a:cs typeface="Arial"/>
              </a:rPr>
              <a:t>Compression and other filters are applied on eviction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31089" name="Rectangle 17" descr="Large grid"/>
          <p:cNvSpPr>
            <a:spLocks noChangeArrowheads="1"/>
          </p:cNvSpPr>
          <p:nvPr/>
        </p:nvSpPr>
        <p:spPr bwMode="auto">
          <a:xfrm>
            <a:off x="4191000" y="4267200"/>
            <a:ext cx="1143000" cy="5334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</a:p>
        </p:txBody>
      </p:sp>
      <p:sp>
        <p:nvSpPr>
          <p:cNvPr id="131090" name="Rectangle 18" descr="Large grid"/>
          <p:cNvSpPr>
            <a:spLocks noChangeArrowheads="1"/>
          </p:cNvSpPr>
          <p:nvPr/>
        </p:nvSpPr>
        <p:spPr bwMode="auto">
          <a:xfrm>
            <a:off x="3124200" y="4267200"/>
            <a:ext cx="381000" cy="5334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rgbClr val="008000"/>
                </a:solidFill>
                <a:latin typeface="Arial"/>
                <a:cs typeface="Arial"/>
              </a:rPr>
              <a:t>B</a:t>
            </a:r>
          </a:p>
        </p:txBody>
      </p:sp>
      <p:sp>
        <p:nvSpPr>
          <p:cNvPr id="131091" name="Rectangle 19" descr="Large grid"/>
          <p:cNvSpPr>
            <a:spLocks noChangeArrowheads="1"/>
          </p:cNvSpPr>
          <p:nvPr/>
        </p:nvSpPr>
        <p:spPr bwMode="auto">
          <a:xfrm>
            <a:off x="6477000" y="4267200"/>
            <a:ext cx="685800" cy="5334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131092" name="Rectangle 20"/>
          <p:cNvSpPr>
            <a:spLocks noChangeArrowheads="1"/>
          </p:cNvSpPr>
          <p:nvPr/>
        </p:nvSpPr>
        <p:spPr bwMode="auto">
          <a:xfrm>
            <a:off x="5638800" y="2209800"/>
            <a:ext cx="22098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093" name="Rectangle 21" descr="Large grid"/>
          <p:cNvSpPr>
            <a:spLocks noChangeArrowheads="1"/>
          </p:cNvSpPr>
          <p:nvPr/>
        </p:nvSpPr>
        <p:spPr bwMode="auto">
          <a:xfrm>
            <a:off x="5791200" y="2438400"/>
            <a:ext cx="685800" cy="4572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</a:p>
        </p:txBody>
      </p:sp>
      <p:cxnSp>
        <p:nvCxnSpPr>
          <p:cNvPr id="131094" name="AutoShape 22"/>
          <p:cNvCxnSpPr>
            <a:cxnSpLocks noChangeShapeType="1"/>
          </p:cNvCxnSpPr>
          <p:nvPr/>
        </p:nvCxnSpPr>
        <p:spPr bwMode="auto">
          <a:xfrm rot="16200000" flipH="1">
            <a:off x="5772150" y="3143250"/>
            <a:ext cx="1295401" cy="800100"/>
          </a:xfrm>
          <a:prstGeom prst="bentConnector3">
            <a:avLst>
              <a:gd name="adj1" fmla="val 50000"/>
            </a:avLst>
          </a:prstGeom>
          <a:noFill/>
          <a:ln w="5715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1097189" y="4262735"/>
            <a:ext cx="15698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dirty="0" smtClean="0">
                <a:latin typeface="Arial"/>
                <a:cs typeface="Arial"/>
              </a:rPr>
              <a:t>HDF5 File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5930622" y="1752600"/>
            <a:ext cx="1681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dirty="0">
                <a:latin typeface="Arial"/>
                <a:cs typeface="Arial"/>
              </a:rPr>
              <a:t>Chunk cache</a:t>
            </a:r>
          </a:p>
        </p:txBody>
      </p:sp>
      <p:cxnSp>
        <p:nvCxnSpPr>
          <p:cNvPr id="131097" name="AutoShape 25"/>
          <p:cNvCxnSpPr>
            <a:cxnSpLocks noChangeShapeType="1"/>
          </p:cNvCxnSpPr>
          <p:nvPr/>
        </p:nvCxnSpPr>
        <p:spPr bwMode="auto">
          <a:xfrm rot="5400000" flipH="1" flipV="1">
            <a:off x="3257550" y="476250"/>
            <a:ext cx="381000" cy="4762500"/>
          </a:xfrm>
          <a:prstGeom prst="bentConnector4">
            <a:avLst>
              <a:gd name="adj1" fmla="val -60000"/>
              <a:gd name="adj2" fmla="val 45334"/>
            </a:avLst>
          </a:prstGeom>
          <a:noFill/>
          <a:ln w="38100">
            <a:solidFill>
              <a:srgbClr val="008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608089" y="1752600"/>
            <a:ext cx="21239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dirty="0">
                <a:latin typeface="Arial"/>
                <a:cs typeface="Arial"/>
              </a:rPr>
              <a:t>Chunked dataset</a:t>
            </a:r>
          </a:p>
        </p:txBody>
      </p:sp>
      <p:sp>
        <p:nvSpPr>
          <p:cNvPr id="131099" name="AutoShape 27" descr="Shingle"/>
          <p:cNvSpPr>
            <a:spLocks noChangeArrowheads="1"/>
          </p:cNvSpPr>
          <p:nvPr/>
        </p:nvSpPr>
        <p:spPr bwMode="auto">
          <a:xfrm>
            <a:off x="5943600" y="3276600"/>
            <a:ext cx="1066800" cy="304800"/>
          </a:xfrm>
          <a:prstGeom prst="flowChartMagneticDrum">
            <a:avLst/>
          </a:prstGeom>
          <a:pattFill prst="shingle">
            <a:fgClr>
              <a:schemeClr val="tx1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100" name="Line 28"/>
          <p:cNvSpPr>
            <a:spLocks noChangeShapeType="1"/>
          </p:cNvSpPr>
          <p:nvPr/>
        </p:nvSpPr>
        <p:spPr bwMode="auto">
          <a:xfrm>
            <a:off x="6019800" y="3429000"/>
            <a:ext cx="914400" cy="0"/>
          </a:xfrm>
          <a:prstGeom prst="line">
            <a:avLst/>
          </a:prstGeom>
          <a:noFill/>
          <a:ln w="762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102" name="Text Box 30"/>
          <p:cNvSpPr txBox="1">
            <a:spLocks noChangeArrowheads="1"/>
          </p:cNvSpPr>
          <p:nvPr/>
        </p:nvSpPr>
        <p:spPr bwMode="auto">
          <a:xfrm>
            <a:off x="7012640" y="3409890"/>
            <a:ext cx="17100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dirty="0">
                <a:latin typeface="Arial"/>
                <a:cs typeface="Arial"/>
              </a:rPr>
              <a:t>Filter pipeline</a:t>
            </a:r>
          </a:p>
        </p:txBody>
      </p:sp>
      <p:sp>
        <p:nvSpPr>
          <p:cNvPr id="131103" name="Line 31"/>
          <p:cNvSpPr>
            <a:spLocks noChangeShapeType="1"/>
          </p:cNvSpPr>
          <p:nvPr/>
        </p:nvSpPr>
        <p:spPr bwMode="auto">
          <a:xfrm>
            <a:off x="1295400" y="2438400"/>
            <a:ext cx="0" cy="609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104" name="Line 32"/>
          <p:cNvSpPr>
            <a:spLocks noChangeShapeType="1"/>
          </p:cNvSpPr>
          <p:nvPr/>
        </p:nvSpPr>
        <p:spPr bwMode="auto">
          <a:xfrm>
            <a:off x="1828800" y="2438400"/>
            <a:ext cx="0" cy="609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105" name="Line 33"/>
          <p:cNvSpPr>
            <a:spLocks noChangeShapeType="1"/>
          </p:cNvSpPr>
          <p:nvPr/>
        </p:nvSpPr>
        <p:spPr bwMode="auto">
          <a:xfrm>
            <a:off x="2362200" y="2438400"/>
            <a:ext cx="0" cy="609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106" name="Line 34"/>
          <p:cNvSpPr>
            <a:spLocks noChangeShapeType="1"/>
          </p:cNvSpPr>
          <p:nvPr/>
        </p:nvSpPr>
        <p:spPr bwMode="auto">
          <a:xfrm>
            <a:off x="2895600" y="2438400"/>
            <a:ext cx="0" cy="609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107" name="Line 35"/>
          <p:cNvSpPr>
            <a:spLocks noChangeShapeType="1"/>
          </p:cNvSpPr>
          <p:nvPr/>
        </p:nvSpPr>
        <p:spPr bwMode="auto">
          <a:xfrm>
            <a:off x="762000" y="2438400"/>
            <a:ext cx="0" cy="609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914400"/>
            <a:ext cx="380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Application memory space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181600" y="2819400"/>
            <a:ext cx="3886200" cy="1143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2209800"/>
            <a:ext cx="2275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Conversion  buffer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200400" y="2590800"/>
            <a:ext cx="2209800" cy="228600"/>
          </a:xfrm>
          <a:prstGeom prst="rect">
            <a:avLst/>
          </a:prstGeom>
          <a:pattFill prst="wave">
            <a:fgClr>
              <a:schemeClr val="bg2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7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i/o for chunked dataset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5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00BF9-236A-AC41-996B-2A0598C99BAD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smtClean="0">
                <a:cs typeface="+mj-cs"/>
              </a:rPr>
              <a:t>Partial I/O for chunked dataset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62400"/>
            <a:ext cx="8153400" cy="25908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smtClean="0">
                <a:cs typeface="+mn-cs"/>
              </a:rPr>
              <a:t>Example: write the green subset from the dataset , converting the data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>
                <a:cs typeface="+mn-cs"/>
              </a:rPr>
              <a:t>Dataset is stored as six chunks in the file.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>
                <a:cs typeface="+mn-cs"/>
              </a:rPr>
              <a:t>The subset spans four chunks, numbered 1-4 in the figure.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>
                <a:cs typeface="+mn-cs"/>
              </a:rPr>
              <a:t>Hence four chunks must be written to the file.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>
                <a:cs typeface="+mn-cs"/>
              </a:rPr>
              <a:t>But first, the four chunks must be read from the file, to preserve those parts of each chunk that are not to be overwritten.</a:t>
            </a:r>
          </a:p>
        </p:txBody>
      </p:sp>
      <p:sp>
        <p:nvSpPr>
          <p:cNvPr id="296964" name="Rectangle 4" descr="Large grid"/>
          <p:cNvSpPr>
            <a:spLocks noChangeArrowheads="1"/>
          </p:cNvSpPr>
          <p:nvPr/>
        </p:nvSpPr>
        <p:spPr bwMode="auto">
          <a:xfrm>
            <a:off x="2971800" y="2590800"/>
            <a:ext cx="1066800" cy="13716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965" name="Rectangle 5" descr="Large grid"/>
          <p:cNvSpPr>
            <a:spLocks noChangeArrowheads="1"/>
          </p:cNvSpPr>
          <p:nvPr/>
        </p:nvSpPr>
        <p:spPr bwMode="auto">
          <a:xfrm>
            <a:off x="4038600" y="2590800"/>
            <a:ext cx="1066800" cy="13716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966" name="Rectangle 6" descr="Large grid"/>
          <p:cNvSpPr>
            <a:spLocks noChangeArrowheads="1"/>
          </p:cNvSpPr>
          <p:nvPr/>
        </p:nvSpPr>
        <p:spPr bwMode="auto">
          <a:xfrm>
            <a:off x="5105400" y="2590800"/>
            <a:ext cx="1066800" cy="13716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967" name="Rectangle 7" descr="Large grid"/>
          <p:cNvSpPr>
            <a:spLocks noChangeArrowheads="1"/>
          </p:cNvSpPr>
          <p:nvPr/>
        </p:nvSpPr>
        <p:spPr bwMode="auto">
          <a:xfrm>
            <a:off x="2971800" y="1219200"/>
            <a:ext cx="1066800" cy="13716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968" name="Rectangle 8" descr="Large grid"/>
          <p:cNvSpPr>
            <a:spLocks noChangeArrowheads="1"/>
          </p:cNvSpPr>
          <p:nvPr/>
        </p:nvSpPr>
        <p:spPr bwMode="auto">
          <a:xfrm>
            <a:off x="4038600" y="1219200"/>
            <a:ext cx="1066800" cy="13716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969" name="Rectangle 9" descr="Large grid"/>
          <p:cNvSpPr>
            <a:spLocks noChangeArrowheads="1"/>
          </p:cNvSpPr>
          <p:nvPr/>
        </p:nvSpPr>
        <p:spPr bwMode="auto">
          <a:xfrm>
            <a:off x="5105400" y="1219200"/>
            <a:ext cx="1066800" cy="13716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970" name="Line 10"/>
          <p:cNvSpPr>
            <a:spLocks noChangeShapeType="1"/>
          </p:cNvSpPr>
          <p:nvPr/>
        </p:nvSpPr>
        <p:spPr bwMode="auto">
          <a:xfrm>
            <a:off x="6172200" y="1219200"/>
            <a:ext cx="0" cy="2743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971" name="Line 11"/>
          <p:cNvSpPr>
            <a:spLocks noChangeShapeType="1"/>
          </p:cNvSpPr>
          <p:nvPr/>
        </p:nvSpPr>
        <p:spPr bwMode="auto">
          <a:xfrm>
            <a:off x="2971800" y="1219200"/>
            <a:ext cx="0" cy="2743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972" name="Line 12"/>
          <p:cNvSpPr>
            <a:spLocks noChangeShapeType="1"/>
          </p:cNvSpPr>
          <p:nvPr/>
        </p:nvSpPr>
        <p:spPr bwMode="auto">
          <a:xfrm>
            <a:off x="2971800" y="1219200"/>
            <a:ext cx="32004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973" name="Line 13"/>
          <p:cNvSpPr>
            <a:spLocks noChangeShapeType="1"/>
          </p:cNvSpPr>
          <p:nvPr/>
        </p:nvSpPr>
        <p:spPr bwMode="auto">
          <a:xfrm flipV="1">
            <a:off x="6172200" y="2438400"/>
            <a:ext cx="152400" cy="152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974" name="Line 14"/>
          <p:cNvSpPr>
            <a:spLocks noChangeShapeType="1"/>
          </p:cNvSpPr>
          <p:nvPr/>
        </p:nvSpPr>
        <p:spPr bwMode="auto">
          <a:xfrm flipV="1">
            <a:off x="6172200" y="3810000"/>
            <a:ext cx="152400" cy="152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975" name="Line 15"/>
          <p:cNvSpPr>
            <a:spLocks noChangeShapeType="1"/>
          </p:cNvSpPr>
          <p:nvPr/>
        </p:nvSpPr>
        <p:spPr bwMode="auto">
          <a:xfrm>
            <a:off x="6324600" y="1066800"/>
            <a:ext cx="0" cy="2743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976" name="Rectangle 16" descr="Large grid"/>
          <p:cNvSpPr>
            <a:spLocks noChangeArrowheads="1"/>
          </p:cNvSpPr>
          <p:nvPr/>
        </p:nvSpPr>
        <p:spPr bwMode="auto">
          <a:xfrm>
            <a:off x="3581400" y="2057400"/>
            <a:ext cx="1524000" cy="1905000"/>
          </a:xfrm>
          <a:prstGeom prst="rect">
            <a:avLst/>
          </a:prstGeom>
          <a:pattFill prst="lgGrid">
            <a:fgClr>
              <a:srgbClr val="008000"/>
            </a:fgClr>
            <a:bgClr>
              <a:schemeClr val="bg1"/>
            </a:bgClr>
          </a:patt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977" name="Line 17"/>
          <p:cNvSpPr>
            <a:spLocks noChangeShapeType="1"/>
          </p:cNvSpPr>
          <p:nvPr/>
        </p:nvSpPr>
        <p:spPr bwMode="auto">
          <a:xfrm>
            <a:off x="5105400" y="1219200"/>
            <a:ext cx="0" cy="2743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978" name="Line 18"/>
          <p:cNvSpPr>
            <a:spLocks noChangeShapeType="1"/>
          </p:cNvSpPr>
          <p:nvPr/>
        </p:nvSpPr>
        <p:spPr bwMode="auto">
          <a:xfrm>
            <a:off x="4038600" y="1219200"/>
            <a:ext cx="0" cy="2743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979" name="Line 19"/>
          <p:cNvSpPr>
            <a:spLocks noChangeShapeType="1"/>
          </p:cNvSpPr>
          <p:nvPr/>
        </p:nvSpPr>
        <p:spPr bwMode="auto">
          <a:xfrm>
            <a:off x="2971800" y="2590800"/>
            <a:ext cx="32004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980" name="Line 20"/>
          <p:cNvSpPr>
            <a:spLocks noChangeShapeType="1"/>
          </p:cNvSpPr>
          <p:nvPr/>
        </p:nvSpPr>
        <p:spPr bwMode="auto">
          <a:xfrm>
            <a:off x="2971800" y="3962400"/>
            <a:ext cx="32004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981" name="Text Box 21"/>
          <p:cNvSpPr txBox="1">
            <a:spLocks noChangeArrowheads="1"/>
          </p:cNvSpPr>
          <p:nvPr/>
        </p:nvSpPr>
        <p:spPr bwMode="auto">
          <a:xfrm>
            <a:off x="3113088" y="1371600"/>
            <a:ext cx="32067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1</a:t>
            </a:r>
          </a:p>
        </p:txBody>
      </p:sp>
      <p:sp>
        <p:nvSpPr>
          <p:cNvPr id="296982" name="Text Box 22"/>
          <p:cNvSpPr txBox="1">
            <a:spLocks noChangeArrowheads="1"/>
          </p:cNvSpPr>
          <p:nvPr/>
        </p:nvSpPr>
        <p:spPr bwMode="auto">
          <a:xfrm>
            <a:off x="4251325" y="1371600"/>
            <a:ext cx="32067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2</a:t>
            </a:r>
          </a:p>
        </p:txBody>
      </p:sp>
      <p:sp>
        <p:nvSpPr>
          <p:cNvPr id="296983" name="Text Box 23"/>
          <p:cNvSpPr txBox="1">
            <a:spLocks noChangeArrowheads="1"/>
          </p:cNvSpPr>
          <p:nvPr/>
        </p:nvSpPr>
        <p:spPr bwMode="auto">
          <a:xfrm>
            <a:off x="3124200" y="2743200"/>
            <a:ext cx="32067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3</a:t>
            </a:r>
          </a:p>
        </p:txBody>
      </p:sp>
      <p:sp>
        <p:nvSpPr>
          <p:cNvPr id="296984" name="Text Box 24"/>
          <p:cNvSpPr txBox="1">
            <a:spLocks noChangeArrowheads="1"/>
          </p:cNvSpPr>
          <p:nvPr/>
        </p:nvSpPr>
        <p:spPr bwMode="auto">
          <a:xfrm>
            <a:off x="4267200" y="2743200"/>
            <a:ext cx="32067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4</a:t>
            </a:r>
          </a:p>
        </p:txBody>
      </p:sp>
      <p:sp>
        <p:nvSpPr>
          <p:cNvPr id="296985" name="Line 25"/>
          <p:cNvSpPr>
            <a:spLocks noChangeShapeType="1"/>
          </p:cNvSpPr>
          <p:nvPr/>
        </p:nvSpPr>
        <p:spPr bwMode="auto">
          <a:xfrm flipV="1">
            <a:off x="6172200" y="1066800"/>
            <a:ext cx="152400" cy="152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26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0C14D-6CA9-6C4B-93E8-B5870CDF249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1331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smtClean="0">
                <a:cs typeface="+mj-cs"/>
              </a:rPr>
              <a:t>Partial I/O for chunked dataset</a:t>
            </a:r>
          </a:p>
        </p:txBody>
      </p:sp>
      <p:sp>
        <p:nvSpPr>
          <p:cNvPr id="1331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3276600" y="1066800"/>
            <a:ext cx="57150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cs typeface="+mn-cs"/>
              </a:rPr>
              <a:t>For each of the four chunks: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200" dirty="0" smtClean="0"/>
              <a:t>Read chunk from file into chunk cache, unless it</a:t>
            </a:r>
            <a:r>
              <a:rPr lang="ja-JP" altLang="en-US" sz="2200" dirty="0" smtClean="0">
                <a:latin typeface="Arial"/>
              </a:rPr>
              <a:t>’</a:t>
            </a:r>
            <a:r>
              <a:rPr lang="en-US" sz="2200" dirty="0" smtClean="0"/>
              <a:t>s already there.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200" dirty="0" smtClean="0"/>
              <a:t>Determine which part of the chunk will be replaced by the selection.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200" dirty="0" smtClean="0"/>
              <a:t>Move those elements to conversion buffer and perform conversion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200" dirty="0" smtClean="0"/>
              <a:t>Move data elements to write  from application buffer to conversion buffer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200" dirty="0" smtClean="0"/>
              <a:t>Move those elements back from conversion buffer to chunk cache.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200" dirty="0" smtClean="0"/>
              <a:t>Apply filters (compression) when chunk is flushed from chunk cache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i="1" dirty="0" smtClean="0">
                <a:cs typeface="+mn-cs"/>
              </a:rPr>
              <a:t>For each element 3 </a:t>
            </a:r>
            <a:r>
              <a:rPr lang="en-US" sz="2400" i="1" dirty="0" err="1" smtClean="0">
                <a:cs typeface="+mn-cs"/>
              </a:rPr>
              <a:t>memcopy</a:t>
            </a:r>
            <a:r>
              <a:rPr lang="en-US" sz="2400" i="1" dirty="0" smtClean="0">
                <a:cs typeface="+mn-cs"/>
              </a:rPr>
              <a:t> performed</a:t>
            </a:r>
          </a:p>
        </p:txBody>
      </p:sp>
      <p:pic>
        <p:nvPicPr>
          <p:cNvPr id="80902" name="Picture 59" descr="chunk 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33563"/>
            <a:ext cx="2895600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18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11526F-5367-5E4E-BF21-C31C9C914838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j-cs"/>
              </a:rPr>
              <a:t>Partial I/O for chunked dataset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3200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381000" y="1905000"/>
            <a:ext cx="1828800" cy="2209800"/>
          </a:xfrm>
          <a:prstGeom prst="rect">
            <a:avLst/>
          </a:prstGeom>
          <a:solidFill>
            <a:srgbClr val="008000">
              <a:alpha val="2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5173" name="Rectangle 5" descr="Large grid"/>
          <p:cNvSpPr>
            <a:spLocks noChangeArrowheads="1"/>
          </p:cNvSpPr>
          <p:nvPr/>
        </p:nvSpPr>
        <p:spPr bwMode="auto">
          <a:xfrm>
            <a:off x="685800" y="2590800"/>
            <a:ext cx="1066800" cy="13716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5175" name="Line 7"/>
          <p:cNvSpPr>
            <a:spLocks noChangeShapeType="1"/>
          </p:cNvSpPr>
          <p:nvPr/>
        </p:nvSpPr>
        <p:spPr bwMode="auto">
          <a:xfrm flipV="1">
            <a:off x="1752600" y="3124200"/>
            <a:ext cx="152400" cy="152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5178" name="Rectangle 10" descr="Large grid"/>
          <p:cNvSpPr>
            <a:spLocks noChangeArrowheads="1"/>
          </p:cNvSpPr>
          <p:nvPr/>
        </p:nvSpPr>
        <p:spPr bwMode="auto">
          <a:xfrm>
            <a:off x="1295400" y="2590800"/>
            <a:ext cx="457200" cy="1371600"/>
          </a:xfrm>
          <a:prstGeom prst="rect">
            <a:avLst/>
          </a:prstGeom>
          <a:pattFill prst="lgGrid">
            <a:fgClr>
              <a:srgbClr val="008000"/>
            </a:fgClr>
            <a:bgClr>
              <a:srgbClr val="FFFFFF"/>
            </a:bgClr>
          </a:patt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762000" y="2819400"/>
            <a:ext cx="32067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3</a:t>
            </a:r>
          </a:p>
        </p:txBody>
      </p:sp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2819400" y="2895600"/>
            <a:ext cx="5105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4038600" y="2895600"/>
            <a:ext cx="2286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5182" name="Text Box 14"/>
          <p:cNvSpPr txBox="1">
            <a:spLocks noChangeArrowheads="1"/>
          </p:cNvSpPr>
          <p:nvPr/>
        </p:nvSpPr>
        <p:spPr bwMode="auto">
          <a:xfrm>
            <a:off x="6552138" y="2438400"/>
            <a:ext cx="22108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dirty="0">
                <a:latin typeface="Arial"/>
                <a:cs typeface="Arial"/>
              </a:rPr>
              <a:t>Conversion buffer</a:t>
            </a:r>
          </a:p>
        </p:txBody>
      </p:sp>
      <p:cxnSp>
        <p:nvCxnSpPr>
          <p:cNvPr id="135183" name="AutoShape 15"/>
          <p:cNvCxnSpPr>
            <a:cxnSpLocks noChangeShapeType="1"/>
            <a:stCxn id="135178" idx="0"/>
            <a:endCxn id="135181" idx="0"/>
          </p:cNvCxnSpPr>
          <p:nvPr/>
        </p:nvCxnSpPr>
        <p:spPr bwMode="auto">
          <a:xfrm rot="16200000" flipH="1">
            <a:off x="3200400" y="914400"/>
            <a:ext cx="304800" cy="3657600"/>
          </a:xfrm>
          <a:prstGeom prst="bentConnector3">
            <a:avLst>
              <a:gd name="adj1" fmla="val -75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5184" name="Text Box 16"/>
          <p:cNvSpPr txBox="1">
            <a:spLocks noChangeArrowheads="1"/>
          </p:cNvSpPr>
          <p:nvPr/>
        </p:nvSpPr>
        <p:spPr bwMode="auto">
          <a:xfrm>
            <a:off x="2481960" y="196209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dirty="0" err="1">
                <a:latin typeface="Arial"/>
                <a:cs typeface="Arial"/>
              </a:rPr>
              <a:t>m</a:t>
            </a:r>
            <a:r>
              <a:rPr lang="en-US" sz="2000" dirty="0" err="1" smtClean="0">
                <a:latin typeface="Arial"/>
                <a:cs typeface="Arial"/>
              </a:rPr>
              <a:t>emcopy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35185" name="AutoShape 17"/>
          <p:cNvCxnSpPr>
            <a:cxnSpLocks noChangeShapeType="1"/>
            <a:stCxn id="135181" idx="3"/>
            <a:endCxn id="135178" idx="2"/>
          </p:cNvCxnSpPr>
          <p:nvPr/>
        </p:nvCxnSpPr>
        <p:spPr bwMode="auto">
          <a:xfrm flipH="1">
            <a:off x="1524000" y="3086100"/>
            <a:ext cx="4800600" cy="876300"/>
          </a:xfrm>
          <a:prstGeom prst="bentConnector4">
            <a:avLst>
              <a:gd name="adj1" fmla="val -4762"/>
              <a:gd name="adj2" fmla="val 1260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5186" name="Text Box 18"/>
          <p:cNvSpPr txBox="1">
            <a:spLocks noChangeArrowheads="1"/>
          </p:cNvSpPr>
          <p:nvPr/>
        </p:nvSpPr>
        <p:spPr bwMode="auto">
          <a:xfrm>
            <a:off x="2989960" y="37338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dirty="0" err="1">
                <a:latin typeface="Arial"/>
                <a:cs typeface="Arial"/>
              </a:rPr>
              <a:t>m</a:t>
            </a:r>
            <a:r>
              <a:rPr lang="en-US" sz="2000" dirty="0" err="1" smtClean="0">
                <a:latin typeface="Arial"/>
                <a:cs typeface="Arial"/>
              </a:rPr>
              <a:t>emcopy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35187" name="Text Box 19"/>
          <p:cNvSpPr txBox="1">
            <a:spLocks noChangeArrowheads="1"/>
          </p:cNvSpPr>
          <p:nvPr/>
        </p:nvSpPr>
        <p:spPr bwMode="auto">
          <a:xfrm>
            <a:off x="6315748" y="4191000"/>
            <a:ext cx="24545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dirty="0">
                <a:latin typeface="Arial"/>
                <a:cs typeface="Arial"/>
              </a:rPr>
              <a:t>Application memory</a:t>
            </a:r>
          </a:p>
        </p:txBody>
      </p:sp>
      <p:sp>
        <p:nvSpPr>
          <p:cNvPr id="135188" name="Text Box 20"/>
          <p:cNvSpPr txBox="1">
            <a:spLocks noChangeArrowheads="1"/>
          </p:cNvSpPr>
          <p:nvPr/>
        </p:nvSpPr>
        <p:spPr bwMode="auto">
          <a:xfrm>
            <a:off x="444222" y="1524000"/>
            <a:ext cx="1681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dirty="0">
                <a:latin typeface="Arial"/>
                <a:cs typeface="Arial"/>
              </a:rPr>
              <a:t>Chunk cache</a:t>
            </a:r>
          </a:p>
        </p:txBody>
      </p:sp>
      <p:sp>
        <p:nvSpPr>
          <p:cNvPr id="135189" name="Rectangle 21"/>
          <p:cNvSpPr>
            <a:spLocks noChangeArrowheads="1"/>
          </p:cNvSpPr>
          <p:nvPr/>
        </p:nvSpPr>
        <p:spPr bwMode="auto">
          <a:xfrm>
            <a:off x="990600" y="5486400"/>
            <a:ext cx="6781800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5190" name="Rectangle 22"/>
          <p:cNvSpPr>
            <a:spLocks noChangeArrowheads="1"/>
          </p:cNvSpPr>
          <p:nvPr/>
        </p:nvSpPr>
        <p:spPr bwMode="auto">
          <a:xfrm>
            <a:off x="2667000" y="5486400"/>
            <a:ext cx="12192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135191" name="AutoShape 23"/>
          <p:cNvCxnSpPr>
            <a:cxnSpLocks noChangeShapeType="1"/>
            <a:stCxn id="135173" idx="2"/>
            <a:endCxn id="135190" idx="0"/>
          </p:cNvCxnSpPr>
          <p:nvPr/>
        </p:nvCxnSpPr>
        <p:spPr bwMode="auto">
          <a:xfrm rot="16200000" flipH="1">
            <a:off x="1485900" y="3695700"/>
            <a:ext cx="1524000" cy="2057400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5193" name="Text Box 25"/>
          <p:cNvSpPr txBox="1">
            <a:spLocks noChangeArrowheads="1"/>
          </p:cNvSpPr>
          <p:nvPr/>
        </p:nvSpPr>
        <p:spPr bwMode="auto">
          <a:xfrm>
            <a:off x="1099572" y="5543490"/>
            <a:ext cx="13388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35194" name="Text Box 26"/>
          <p:cNvSpPr txBox="1">
            <a:spLocks noChangeArrowheads="1"/>
          </p:cNvSpPr>
          <p:nvPr/>
        </p:nvSpPr>
        <p:spPr bwMode="auto">
          <a:xfrm>
            <a:off x="2748077" y="5546725"/>
            <a:ext cx="9284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Chunk</a:t>
            </a:r>
          </a:p>
        </p:txBody>
      </p:sp>
      <p:sp>
        <p:nvSpPr>
          <p:cNvPr id="135195" name="Text Box 27"/>
          <p:cNvSpPr txBox="1">
            <a:spLocks noChangeArrowheads="1"/>
          </p:cNvSpPr>
          <p:nvPr/>
        </p:nvSpPr>
        <p:spPr bwMode="auto">
          <a:xfrm>
            <a:off x="944268" y="4572000"/>
            <a:ext cx="3147015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latin typeface="Arial"/>
                <a:cs typeface="Arial"/>
              </a:rPr>
              <a:t>Compress and write to file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029200" y="1752600"/>
            <a:ext cx="457200" cy="381000"/>
          </a:xfrm>
          <a:prstGeom prst="rect">
            <a:avLst/>
          </a:prstGeom>
          <a:pattFill prst="dotGrid">
            <a:fgClr>
              <a:schemeClr val="bg2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410200" y="2895600"/>
            <a:ext cx="457200" cy="381000"/>
          </a:xfrm>
          <a:prstGeom prst="rect">
            <a:avLst/>
          </a:prstGeom>
          <a:pattFill prst="dotGrid">
            <a:fgClr>
              <a:schemeClr val="bg2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1" name="Elbow Connector 10"/>
          <p:cNvCxnSpPr>
            <a:stCxn id="2" idx="3"/>
            <a:endCxn id="36" idx="0"/>
          </p:cNvCxnSpPr>
          <p:nvPr/>
        </p:nvCxnSpPr>
        <p:spPr bwMode="auto">
          <a:xfrm>
            <a:off x="5486400" y="1943100"/>
            <a:ext cx="152400" cy="95250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5562600" y="211449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dirty="0" err="1">
                <a:latin typeface="Arial"/>
                <a:cs typeface="Arial"/>
              </a:rPr>
              <a:t>m</a:t>
            </a:r>
            <a:r>
              <a:rPr lang="en-US" sz="2000" dirty="0" err="1" smtClean="0">
                <a:latin typeface="Arial"/>
                <a:cs typeface="Arial"/>
              </a:rPr>
              <a:t>emcopy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13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for variable-length dataset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3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FE8C4-340B-CE43-B69D-FD908503BB34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j-cs"/>
              </a:rPr>
              <a:t>Examples of variable length data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String  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A[0]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i="1" dirty="0" smtClean="0"/>
              <a:t>the first string we want to write</a:t>
            </a:r>
            <a:r>
              <a:rPr lang="ja-JP" altLang="en-US" dirty="0" smtClean="0">
                <a:latin typeface="Arial"/>
              </a:rPr>
              <a:t>”</a:t>
            </a:r>
            <a:endParaRPr lang="en-US" dirty="0" smtClean="0"/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…………………………………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A[N-1] </a:t>
            </a:r>
            <a:r>
              <a:rPr lang="ja-JP" altLang="en-US" i="1" dirty="0" smtClean="0">
                <a:latin typeface="Arial"/>
              </a:rPr>
              <a:t>“</a:t>
            </a:r>
            <a:r>
              <a:rPr lang="en-US" i="1" dirty="0" smtClean="0"/>
              <a:t>the N-</a:t>
            </a:r>
            <a:r>
              <a:rPr lang="en-US" i="1" dirty="0" err="1" smtClean="0"/>
              <a:t>th</a:t>
            </a:r>
            <a:r>
              <a:rPr lang="en-US" i="1" dirty="0" smtClean="0"/>
              <a:t> string we want to write</a:t>
            </a:r>
            <a:r>
              <a:rPr lang="ja-JP" altLang="en-US" i="1" dirty="0" smtClean="0">
                <a:latin typeface="Arial"/>
              </a:rPr>
              <a:t>”</a:t>
            </a:r>
            <a:endParaRPr lang="en-US" i="1" dirty="0" smtClean="0"/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Each element is a record of variable-length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A[0]  (1,1,0,0,0,5,6,7,8,9)   [length = 10]        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A[1]  (0,0,110,2005)          [length = 4]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………………………..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A[N] (1,2,3,4,5,6,7,8,9,10,11,12,….,M)  [length = M]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dataset metadata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1C2C8-32C2-FE44-B44C-23BB8F8B7D49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Variable length data in HDF5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2578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>
                <a:latin typeface="Arial"/>
                <a:cs typeface="Arial"/>
              </a:rPr>
              <a:t>Variable length description in HDF5 application</a:t>
            </a:r>
          </a:p>
          <a:p>
            <a:pPr lvl="2" eaLnBrk="1" hangingPunct="1">
              <a:buFontTx/>
              <a:buNone/>
              <a:defRPr/>
            </a:pPr>
            <a:r>
              <a:rPr lang="en-US" sz="2800" dirty="0" err="1" smtClean="0">
                <a:latin typeface="Consolas"/>
                <a:cs typeface="Consolas"/>
              </a:rPr>
              <a:t>typedef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struct</a:t>
            </a:r>
            <a:r>
              <a:rPr lang="en-US" sz="2800" dirty="0" smtClean="0">
                <a:latin typeface="Consolas"/>
                <a:cs typeface="Consolas"/>
              </a:rPr>
              <a:t> {</a:t>
            </a:r>
          </a:p>
          <a:p>
            <a:pPr lvl="2" eaLnBrk="1" hangingPunct="1">
              <a:buFontTx/>
              <a:buNone/>
              <a:defRPr/>
            </a:pPr>
            <a:r>
              <a:rPr lang="en-US" sz="2800" dirty="0" smtClean="0">
                <a:latin typeface="Consolas"/>
                <a:cs typeface="Consolas"/>
              </a:rPr>
              <a:t>        </a:t>
            </a:r>
            <a:r>
              <a:rPr lang="en-US" sz="2800" dirty="0" err="1" smtClean="0">
                <a:latin typeface="Consolas"/>
                <a:cs typeface="Consolas"/>
              </a:rPr>
              <a:t>size_t</a:t>
            </a:r>
            <a:r>
              <a:rPr lang="en-US" sz="2800" dirty="0" smtClean="0">
                <a:latin typeface="Consolas"/>
                <a:cs typeface="Consolas"/>
              </a:rPr>
              <a:t> length;</a:t>
            </a:r>
          </a:p>
          <a:p>
            <a:pPr lvl="2" eaLnBrk="1" hangingPunct="1">
              <a:buFontTx/>
              <a:buNone/>
              <a:defRPr/>
            </a:pPr>
            <a:r>
              <a:rPr lang="en-US" sz="2800" dirty="0" smtClean="0">
                <a:latin typeface="Consolas"/>
                <a:cs typeface="Consolas"/>
              </a:rPr>
              <a:t>        void   *p;</a:t>
            </a:r>
          </a:p>
          <a:p>
            <a:pPr lvl="2" eaLnBrk="1" hangingPunct="1">
              <a:buFontTx/>
              <a:buNone/>
              <a:defRPr/>
            </a:pPr>
            <a:r>
              <a:rPr lang="en-US" sz="2800" dirty="0" smtClean="0">
                <a:latin typeface="Consolas"/>
                <a:cs typeface="Consolas"/>
              </a:rPr>
              <a:t>}</a:t>
            </a:r>
            <a:r>
              <a:rPr lang="en-US" sz="2800" dirty="0" err="1" smtClean="0">
                <a:latin typeface="Consolas"/>
                <a:cs typeface="Consolas"/>
              </a:rPr>
              <a:t>hvl_t</a:t>
            </a:r>
            <a:r>
              <a:rPr lang="en-US" sz="2800" dirty="0" smtClean="0">
                <a:latin typeface="Consolas"/>
                <a:cs typeface="Consolas"/>
              </a:rPr>
              <a:t>;</a:t>
            </a:r>
          </a:p>
          <a:p>
            <a:pPr lvl="1" eaLnBrk="1" hangingPunct="1">
              <a:defRPr/>
            </a:pPr>
            <a:r>
              <a:rPr lang="en-US" dirty="0" smtClean="0">
                <a:latin typeface="Arial"/>
                <a:cs typeface="Arial"/>
              </a:rPr>
              <a:t>Base type can be any HDF5 type</a:t>
            </a:r>
          </a:p>
          <a:p>
            <a:pPr lvl="2" eaLnBrk="1" hangingPunct="1">
              <a:buFontTx/>
              <a:buNone/>
              <a:defRPr/>
            </a:pPr>
            <a:r>
              <a:rPr lang="en-US" sz="2800" dirty="0" smtClean="0">
                <a:latin typeface="Consolas"/>
                <a:cs typeface="Consolas"/>
              </a:rPr>
              <a:t>H5Tvlen_create(</a:t>
            </a:r>
            <a:r>
              <a:rPr lang="en-US" sz="2800" dirty="0" err="1" smtClean="0">
                <a:latin typeface="Consolas"/>
                <a:cs typeface="Consolas"/>
              </a:rPr>
              <a:t>base_type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pPr lvl="1" eaLnBrk="1" hangingPunct="1">
              <a:defRPr/>
            </a:pPr>
            <a:r>
              <a:rPr lang="en-US" dirty="0" smtClean="0">
                <a:latin typeface="Arial"/>
                <a:cs typeface="Arial"/>
              </a:rPr>
              <a:t>~ 20 bytes overhead for each element</a:t>
            </a:r>
          </a:p>
          <a:p>
            <a:pPr lvl="1" eaLnBrk="1" hangingPunct="1">
              <a:defRPr/>
            </a:pPr>
            <a:r>
              <a:rPr lang="en-US" dirty="0" smtClean="0">
                <a:latin typeface="Arial"/>
                <a:cs typeface="Arial"/>
              </a:rPr>
              <a:t>Data cannot be compressed</a:t>
            </a:r>
          </a:p>
        </p:txBody>
      </p:sp>
    </p:spTree>
    <p:extLst>
      <p:ext uri="{BB962C8B-B14F-4D97-AF65-F5344CB8AC3E}">
        <p14:creationId xmlns:p14="http://schemas.microsoft.com/office/powerpoint/2010/main" val="367010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394C-C0BF-3346-BD2A-8F649CEB0AF0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228600" y="2743200"/>
            <a:ext cx="85344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5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j-cs"/>
              </a:rPr>
              <a:t>How variable length data is stored in HDF5</a:t>
            </a:r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5486400" y="2743200"/>
            <a:ext cx="29718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3192" name="Group 7"/>
          <p:cNvGrpSpPr>
            <a:grpSpLocks/>
          </p:cNvGrpSpPr>
          <p:nvPr/>
        </p:nvGrpSpPr>
        <p:grpSpPr bwMode="auto">
          <a:xfrm>
            <a:off x="7010400" y="2743200"/>
            <a:ext cx="457200" cy="762000"/>
            <a:chOff x="2736" y="1248"/>
            <a:chExt cx="288" cy="480"/>
          </a:xfrm>
        </p:grpSpPr>
        <p:sp>
          <p:nvSpPr>
            <p:cNvPr id="305160" name="Line 8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1" name="Line 9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2" name="Line 10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3" name="Line 11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4" name="Line 12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5" name="Line 13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6" name="Line 14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5167" name="Text Box 15"/>
          <p:cNvSpPr txBox="1">
            <a:spLocks noChangeArrowheads="1"/>
          </p:cNvSpPr>
          <p:nvPr/>
        </p:nvSpPr>
        <p:spPr bwMode="auto">
          <a:xfrm>
            <a:off x="5715000" y="2743200"/>
            <a:ext cx="914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Global heap</a:t>
            </a:r>
          </a:p>
        </p:txBody>
      </p:sp>
      <p:sp>
        <p:nvSpPr>
          <p:cNvPr id="305170" name="Text Box 18"/>
          <p:cNvSpPr txBox="1">
            <a:spLocks noChangeArrowheads="1"/>
          </p:cNvSpPr>
          <p:nvPr/>
        </p:nvSpPr>
        <p:spPr bwMode="auto">
          <a:xfrm>
            <a:off x="4495764" y="1219200"/>
            <a:ext cx="2216222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dirty="0">
                <a:latin typeface="Arial"/>
                <a:cs typeface="Arial"/>
              </a:rPr>
              <a:t>Actual variable 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length data</a:t>
            </a:r>
          </a:p>
        </p:txBody>
      </p:sp>
      <p:cxnSp>
        <p:nvCxnSpPr>
          <p:cNvPr id="305172" name="AutoShape 20"/>
          <p:cNvCxnSpPr>
            <a:cxnSpLocks noChangeShapeType="1"/>
            <a:stCxn id="305170" idx="3"/>
          </p:cNvCxnSpPr>
          <p:nvPr/>
        </p:nvCxnSpPr>
        <p:spPr bwMode="auto">
          <a:xfrm>
            <a:off x="6711986" y="1566988"/>
            <a:ext cx="527014" cy="110001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5173" name="Rectangle 21" descr="Large grid"/>
          <p:cNvSpPr>
            <a:spLocks noChangeArrowheads="1"/>
          </p:cNvSpPr>
          <p:nvPr/>
        </p:nvSpPr>
        <p:spPr bwMode="auto">
          <a:xfrm>
            <a:off x="3581400" y="2743200"/>
            <a:ext cx="1219200" cy="7620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3600" b="1">
              <a:solidFill>
                <a:srgbClr val="00001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cxnSp>
        <p:nvCxnSpPr>
          <p:cNvPr id="305174" name="AutoShape 22"/>
          <p:cNvCxnSpPr>
            <a:cxnSpLocks noChangeShapeType="1"/>
            <a:stCxn id="305175" idx="4"/>
            <a:endCxn id="305165" idx="1"/>
          </p:cNvCxnSpPr>
          <p:nvPr/>
        </p:nvCxnSpPr>
        <p:spPr bwMode="auto">
          <a:xfrm rot="16200000" flipH="1">
            <a:off x="5542757" y="1761331"/>
            <a:ext cx="419100" cy="3125787"/>
          </a:xfrm>
          <a:prstGeom prst="curvedConnector3">
            <a:avLst>
              <a:gd name="adj1" fmla="val 220453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5175" name="Oval 23"/>
          <p:cNvSpPr>
            <a:spLocks noChangeAspect="1" noChangeArrowheads="1"/>
          </p:cNvSpPr>
          <p:nvPr/>
        </p:nvSpPr>
        <p:spPr bwMode="auto">
          <a:xfrm>
            <a:off x="4111625" y="2959100"/>
            <a:ext cx="155575" cy="155575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000">
              <a:cs typeface="+mn-cs"/>
            </a:endParaRPr>
          </a:p>
        </p:txBody>
      </p:sp>
      <p:sp>
        <p:nvSpPr>
          <p:cNvPr id="305176" name="Text Box 24"/>
          <p:cNvSpPr txBox="1">
            <a:spLocks noChangeArrowheads="1"/>
          </p:cNvSpPr>
          <p:nvPr/>
        </p:nvSpPr>
        <p:spPr bwMode="auto">
          <a:xfrm>
            <a:off x="1524000" y="4647759"/>
            <a:ext cx="3886200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dirty="0">
                <a:latin typeface="Arial"/>
                <a:cs typeface="Arial"/>
              </a:rPr>
              <a:t>Dataset </a:t>
            </a:r>
            <a:r>
              <a:rPr lang="en-US" dirty="0" smtClean="0">
                <a:latin typeface="Arial"/>
                <a:cs typeface="Arial"/>
              </a:rPr>
              <a:t>with variable </a:t>
            </a:r>
            <a:r>
              <a:rPr lang="en-US" dirty="0">
                <a:latin typeface="Arial"/>
                <a:cs typeface="Arial"/>
              </a:rPr>
              <a:t>length </a:t>
            </a:r>
            <a:r>
              <a:rPr lang="en-US" dirty="0" smtClean="0">
                <a:latin typeface="Arial"/>
                <a:cs typeface="Arial"/>
              </a:rPr>
              <a:t>elements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5177" name="Text Box 25"/>
          <p:cNvSpPr txBox="1">
            <a:spLocks noChangeArrowheads="1"/>
          </p:cNvSpPr>
          <p:nvPr/>
        </p:nvSpPr>
        <p:spPr bwMode="auto">
          <a:xfrm>
            <a:off x="5410200" y="4028825"/>
            <a:ext cx="1776298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dirty="0">
                <a:latin typeface="Arial"/>
                <a:cs typeface="Arial"/>
              </a:rPr>
              <a:t>Pointer into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global heap</a:t>
            </a:r>
          </a:p>
        </p:txBody>
      </p:sp>
      <p:sp>
        <p:nvSpPr>
          <p:cNvPr id="305178" name="Text Box 26"/>
          <p:cNvSpPr txBox="1">
            <a:spLocks noChangeArrowheads="1"/>
          </p:cNvSpPr>
          <p:nvPr/>
        </p:nvSpPr>
        <p:spPr bwMode="auto">
          <a:xfrm>
            <a:off x="228600" y="2971800"/>
            <a:ext cx="1338953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HDF5 File</a:t>
            </a: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Arial"/>
              <a:cs typeface="Arial"/>
            </a:endParaRPr>
          </a:p>
        </p:txBody>
      </p:sp>
      <p:sp>
        <p:nvSpPr>
          <p:cNvPr id="305183" name="Rectangle 31"/>
          <p:cNvSpPr>
            <a:spLocks noChangeArrowheads="1"/>
          </p:cNvSpPr>
          <p:nvPr/>
        </p:nvSpPr>
        <p:spPr bwMode="auto">
          <a:xfrm>
            <a:off x="1600200" y="2768600"/>
            <a:ext cx="307975" cy="7318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5184" name="Text Box 32"/>
          <p:cNvSpPr txBox="1">
            <a:spLocks noChangeArrowheads="1"/>
          </p:cNvSpPr>
          <p:nvPr/>
        </p:nvSpPr>
        <p:spPr bwMode="auto">
          <a:xfrm>
            <a:off x="616728" y="4114800"/>
            <a:ext cx="2289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latin typeface="Arial"/>
                <a:cs typeface="Arial"/>
              </a:rPr>
              <a:t>Dataset header</a:t>
            </a:r>
          </a:p>
        </p:txBody>
      </p:sp>
      <p:sp>
        <p:nvSpPr>
          <p:cNvPr id="305185" name="Line 33"/>
          <p:cNvSpPr>
            <a:spLocks noChangeShapeType="1"/>
          </p:cNvSpPr>
          <p:nvPr/>
        </p:nvSpPr>
        <p:spPr bwMode="auto">
          <a:xfrm flipV="1">
            <a:off x="1600200" y="3505200"/>
            <a:ext cx="152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5194" name="AutoShape 42"/>
          <p:cNvCxnSpPr>
            <a:cxnSpLocks noChangeShapeType="1"/>
            <a:stCxn id="305183" idx="0"/>
            <a:endCxn id="305173" idx="0"/>
          </p:cNvCxnSpPr>
          <p:nvPr/>
        </p:nvCxnSpPr>
        <p:spPr bwMode="auto">
          <a:xfrm rot="16200000">
            <a:off x="2952750" y="1530351"/>
            <a:ext cx="39687" cy="2436812"/>
          </a:xfrm>
          <a:prstGeom prst="curvedConnector3">
            <a:avLst>
              <a:gd name="adj1" fmla="val 640000"/>
            </a:avLst>
          </a:prstGeom>
          <a:noFill/>
          <a:ln w="571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5195" name="Line 43"/>
          <p:cNvSpPr>
            <a:spLocks noChangeShapeType="1"/>
          </p:cNvSpPr>
          <p:nvPr/>
        </p:nvSpPr>
        <p:spPr bwMode="auto">
          <a:xfrm flipV="1">
            <a:off x="3581400" y="3581400"/>
            <a:ext cx="2286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79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A95B6F-B614-0C4D-9AD5-B6D33A7C8F83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Variable length datasets and I/O</a:t>
            </a:r>
          </a:p>
        </p:txBody>
      </p:sp>
      <p:sp>
        <p:nvSpPr>
          <p:cNvPr id="303162" name="Rectangle 58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cs typeface="+mn-cs"/>
              </a:rPr>
              <a:t>E</a:t>
            </a:r>
            <a:r>
              <a:rPr lang="en-US" dirty="0" smtClean="0">
                <a:solidFill>
                  <a:schemeClr val="tx1"/>
                </a:solidFill>
                <a:cs typeface="+mn-cs"/>
              </a:rPr>
              <a:t>lements from</a:t>
            </a:r>
            <a:r>
              <a:rPr lang="en-US" b="1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+mn-cs"/>
              </a:rPr>
              <a:t>application buffer “transferred” to/from heaps in the metadata cache during I/O</a:t>
            </a:r>
            <a:endParaRPr lang="en-US" dirty="0" smtClean="0">
              <a:cs typeface="+mn-cs"/>
            </a:endParaRP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381000" y="2743200"/>
            <a:ext cx="8001000" cy="3429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3161" name="Rectangle 57" descr="Large grid"/>
          <p:cNvSpPr>
            <a:spLocks noChangeArrowheads="1"/>
          </p:cNvSpPr>
          <p:nvPr/>
        </p:nvSpPr>
        <p:spPr bwMode="auto">
          <a:xfrm>
            <a:off x="4953000" y="4191000"/>
            <a:ext cx="1219200" cy="7620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3600" b="1">
              <a:solidFill>
                <a:srgbClr val="00001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457200" y="2971800"/>
            <a:ext cx="3810000" cy="2438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533400" y="3733800"/>
            <a:ext cx="2971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5244" name="Group 11"/>
          <p:cNvGrpSpPr>
            <a:grpSpLocks/>
          </p:cNvGrpSpPr>
          <p:nvPr/>
        </p:nvGrpSpPr>
        <p:grpSpPr bwMode="auto">
          <a:xfrm>
            <a:off x="2743200" y="3733800"/>
            <a:ext cx="457200" cy="762000"/>
            <a:chOff x="2736" y="1248"/>
            <a:chExt cx="288" cy="480"/>
          </a:xfrm>
        </p:grpSpPr>
        <p:sp>
          <p:nvSpPr>
            <p:cNvPr id="303116" name="Line 12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17" name="Line 13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18" name="Line 14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19" name="Line 15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20" name="Line 16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21" name="Line 17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22" name="Line 18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3123" name="Text Box 19"/>
          <p:cNvSpPr txBox="1">
            <a:spLocks noChangeArrowheads="1"/>
          </p:cNvSpPr>
          <p:nvPr/>
        </p:nvSpPr>
        <p:spPr bwMode="auto">
          <a:xfrm>
            <a:off x="609600" y="3810000"/>
            <a:ext cx="91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Global heap</a:t>
            </a:r>
          </a:p>
        </p:txBody>
      </p:sp>
      <p:sp>
        <p:nvSpPr>
          <p:cNvPr id="303124" name="Text Box 20"/>
          <p:cNvSpPr txBox="1">
            <a:spLocks noChangeArrowheads="1"/>
          </p:cNvSpPr>
          <p:nvPr/>
        </p:nvSpPr>
        <p:spPr bwMode="auto">
          <a:xfrm>
            <a:off x="5960656" y="2971800"/>
            <a:ext cx="21852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Application buffer</a:t>
            </a:r>
          </a:p>
        </p:txBody>
      </p:sp>
      <p:sp>
        <p:nvSpPr>
          <p:cNvPr id="303125" name="Text Box 21"/>
          <p:cNvSpPr txBox="1">
            <a:spLocks noChangeArrowheads="1"/>
          </p:cNvSpPr>
          <p:nvPr/>
        </p:nvSpPr>
        <p:spPr bwMode="auto">
          <a:xfrm>
            <a:off x="1724025" y="29114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sz="2000" b="1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sp>
        <p:nvSpPr>
          <p:cNvPr id="303126" name="Text Box 22"/>
          <p:cNvSpPr txBox="1">
            <a:spLocks noChangeArrowheads="1"/>
          </p:cNvSpPr>
          <p:nvPr/>
        </p:nvSpPr>
        <p:spPr bwMode="auto">
          <a:xfrm>
            <a:off x="4218204" y="3276600"/>
            <a:ext cx="12681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Raw data</a:t>
            </a:r>
          </a:p>
        </p:txBody>
      </p:sp>
      <p:cxnSp>
        <p:nvCxnSpPr>
          <p:cNvPr id="303135" name="AutoShape 31"/>
          <p:cNvCxnSpPr>
            <a:cxnSpLocks noChangeShapeType="1"/>
            <a:stCxn id="303136" idx="4"/>
            <a:endCxn id="303121" idx="1"/>
          </p:cNvCxnSpPr>
          <p:nvPr/>
        </p:nvCxnSpPr>
        <p:spPr bwMode="auto">
          <a:xfrm rot="16200000" flipV="1">
            <a:off x="4243388" y="3328988"/>
            <a:ext cx="47625" cy="2438400"/>
          </a:xfrm>
          <a:prstGeom prst="curvedConnector3">
            <a:avLst>
              <a:gd name="adj1" fmla="val -48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3136" name="Oval 32"/>
          <p:cNvSpPr>
            <a:spLocks noChangeArrowheads="1"/>
          </p:cNvSpPr>
          <p:nvPr/>
        </p:nvSpPr>
        <p:spPr bwMode="auto">
          <a:xfrm>
            <a:off x="541020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1764154" y="5543490"/>
            <a:ext cx="20097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Metadata cache</a:t>
            </a: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943600" y="3429000"/>
            <a:ext cx="2133600" cy="228600"/>
          </a:xfrm>
          <a:prstGeom prst="rect">
            <a:avLst/>
          </a:prstGeom>
          <a:pattFill prst="dotGrid">
            <a:fgClr>
              <a:srgbClr val="3366FF"/>
            </a:fgClr>
            <a:bgClr>
              <a:prstClr val="white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6319722" y="3886200"/>
            <a:ext cx="11255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Pointers</a:t>
            </a: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>
            <a:endCxn id="2" idx="1"/>
          </p:cNvCxnSpPr>
          <p:nvPr/>
        </p:nvCxnSpPr>
        <p:spPr bwMode="auto">
          <a:xfrm flipV="1">
            <a:off x="3124200" y="3543300"/>
            <a:ext cx="2819400" cy="571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2" name="Straight Arrow Connector 11"/>
          <p:cNvCxnSpPr>
            <a:stCxn id="303161" idx="0"/>
            <a:endCxn id="2" idx="2"/>
          </p:cNvCxnSpPr>
          <p:nvPr/>
        </p:nvCxnSpPr>
        <p:spPr bwMode="auto">
          <a:xfrm flipV="1">
            <a:off x="5562600" y="3657600"/>
            <a:ext cx="1447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363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45D72-8B61-2F48-9506-E69A4EB889A2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609600" y="1371600"/>
            <a:ext cx="8001000" cy="4495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1110" name="Rectangle 54"/>
          <p:cNvSpPr>
            <a:spLocks noChangeArrowheads="1"/>
          </p:cNvSpPr>
          <p:nvPr/>
        </p:nvSpPr>
        <p:spPr bwMode="auto">
          <a:xfrm>
            <a:off x="762000" y="1600200"/>
            <a:ext cx="3810000" cy="3657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j-cs"/>
              </a:rPr>
              <a:t>There may be more than one global heap</a:t>
            </a:r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838200" y="2362200"/>
            <a:ext cx="2971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7289" name="Group 51"/>
          <p:cNvGrpSpPr>
            <a:grpSpLocks/>
          </p:cNvGrpSpPr>
          <p:nvPr/>
        </p:nvGrpSpPr>
        <p:grpSpPr bwMode="auto">
          <a:xfrm>
            <a:off x="1828800" y="2362200"/>
            <a:ext cx="152400" cy="762000"/>
            <a:chOff x="1632" y="1248"/>
            <a:chExt cx="96" cy="480"/>
          </a:xfrm>
        </p:grpSpPr>
        <p:sp>
          <p:nvSpPr>
            <p:cNvPr id="301066" name="Line 10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7" name="Line 21"/>
            <p:cNvSpPr>
              <a:spLocks noChangeShapeType="1"/>
            </p:cNvSpPr>
            <p:nvPr/>
          </p:nvSpPr>
          <p:spPr bwMode="auto">
            <a:xfrm>
              <a:off x="17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9" name="Line 23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97290" name="Group 50"/>
          <p:cNvGrpSpPr>
            <a:grpSpLocks/>
          </p:cNvGrpSpPr>
          <p:nvPr/>
        </p:nvGrpSpPr>
        <p:grpSpPr bwMode="auto">
          <a:xfrm>
            <a:off x="3048000" y="2362200"/>
            <a:ext cx="457200" cy="762000"/>
            <a:chOff x="2736" y="1248"/>
            <a:chExt cx="288" cy="480"/>
          </a:xfrm>
        </p:grpSpPr>
        <p:sp>
          <p:nvSpPr>
            <p:cNvPr id="301067" name="Line 11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68" name="Line 12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8" name="Line 22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0" name="Line 24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1" name="Line 25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2" name="Line 26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3" name="Line 27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1084" name="Text Box 28"/>
          <p:cNvSpPr txBox="1">
            <a:spLocks noChangeArrowheads="1"/>
          </p:cNvSpPr>
          <p:nvPr/>
        </p:nvSpPr>
        <p:spPr bwMode="auto">
          <a:xfrm>
            <a:off x="914400" y="2438400"/>
            <a:ext cx="91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Global heap</a:t>
            </a:r>
          </a:p>
        </p:txBody>
      </p:sp>
      <p:sp>
        <p:nvSpPr>
          <p:cNvPr id="301085" name="Text Box 29"/>
          <p:cNvSpPr txBox="1">
            <a:spLocks noChangeArrowheads="1"/>
          </p:cNvSpPr>
          <p:nvPr/>
        </p:nvSpPr>
        <p:spPr bwMode="auto">
          <a:xfrm>
            <a:off x="6265456" y="1600200"/>
            <a:ext cx="21852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Application buffer</a:t>
            </a:r>
          </a:p>
        </p:txBody>
      </p:sp>
      <p:sp>
        <p:nvSpPr>
          <p:cNvPr id="301086" name="Text Box 30"/>
          <p:cNvSpPr txBox="1">
            <a:spLocks noChangeArrowheads="1"/>
          </p:cNvSpPr>
          <p:nvPr/>
        </p:nvSpPr>
        <p:spPr bwMode="auto">
          <a:xfrm>
            <a:off x="914400" y="14478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sz="2000" b="1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4724400" y="1809690"/>
            <a:ext cx="12681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Raw data</a:t>
            </a:r>
          </a:p>
        </p:txBody>
      </p:sp>
      <p:sp>
        <p:nvSpPr>
          <p:cNvPr id="301089" name="Rectangle 33"/>
          <p:cNvSpPr>
            <a:spLocks noChangeArrowheads="1"/>
          </p:cNvSpPr>
          <p:nvPr/>
        </p:nvSpPr>
        <p:spPr bwMode="auto">
          <a:xfrm>
            <a:off x="1143000" y="3505200"/>
            <a:ext cx="2209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64" name="Rectangle 8" descr="Large grid"/>
          <p:cNvSpPr>
            <a:spLocks noChangeArrowheads="1"/>
          </p:cNvSpPr>
          <p:nvPr/>
        </p:nvSpPr>
        <p:spPr bwMode="auto">
          <a:xfrm>
            <a:off x="5257800" y="2971800"/>
            <a:ext cx="2438400" cy="10668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1069" name="AutoShape 13"/>
          <p:cNvCxnSpPr>
            <a:cxnSpLocks noChangeShapeType="1"/>
            <a:stCxn id="301074" idx="4"/>
            <a:endCxn id="301114" idx="0"/>
          </p:cNvCxnSpPr>
          <p:nvPr/>
        </p:nvCxnSpPr>
        <p:spPr bwMode="auto">
          <a:xfrm rot="16200000" flipV="1">
            <a:off x="3757612" y="1090613"/>
            <a:ext cx="1171575" cy="3657600"/>
          </a:xfrm>
          <a:prstGeom prst="curvedConnector5">
            <a:avLst>
              <a:gd name="adj1" fmla="val -19514"/>
              <a:gd name="adj2" fmla="val 51042"/>
              <a:gd name="adj3" fmla="val 117074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1070" name="AutoShape 14"/>
          <p:cNvCxnSpPr>
            <a:cxnSpLocks noChangeShapeType="1"/>
            <a:stCxn id="301071" idx="4"/>
            <a:endCxn id="301082" idx="0"/>
          </p:cNvCxnSpPr>
          <p:nvPr/>
        </p:nvCxnSpPr>
        <p:spPr bwMode="auto">
          <a:xfrm rot="16200000" flipV="1">
            <a:off x="4062412" y="1624013"/>
            <a:ext cx="1019175" cy="2438400"/>
          </a:xfrm>
          <a:prstGeom prst="curvedConnector5">
            <a:avLst>
              <a:gd name="adj1" fmla="val -22431"/>
              <a:gd name="adj2" fmla="val 41667"/>
              <a:gd name="adj3" fmla="val 15031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1071" name="Oval 15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2" name="Oval 16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3" name="Oval 17"/>
          <p:cNvSpPr>
            <a:spLocks noChangeArrowheads="1"/>
          </p:cNvSpPr>
          <p:nvPr/>
        </p:nvSpPr>
        <p:spPr bwMode="auto">
          <a:xfrm>
            <a:off x="62484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4" name="Oval 18"/>
          <p:cNvSpPr>
            <a:spLocks noChangeArrowheads="1"/>
          </p:cNvSpPr>
          <p:nvPr/>
        </p:nvSpPr>
        <p:spPr bwMode="auto">
          <a:xfrm>
            <a:off x="60960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1075" name="AutoShape 19"/>
          <p:cNvCxnSpPr>
            <a:cxnSpLocks noChangeShapeType="1"/>
            <a:stCxn id="301072" idx="4"/>
            <a:endCxn id="301097" idx="0"/>
          </p:cNvCxnSpPr>
          <p:nvPr/>
        </p:nvCxnSpPr>
        <p:spPr bwMode="auto">
          <a:xfrm rot="16200000" flipV="1">
            <a:off x="4176712" y="823913"/>
            <a:ext cx="104775" cy="5410200"/>
          </a:xfrm>
          <a:prstGeom prst="curvedConnector5">
            <a:avLst>
              <a:gd name="adj1" fmla="val -306065"/>
              <a:gd name="adj2" fmla="val 50704"/>
              <a:gd name="adj3" fmla="val 290907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1076" name="AutoShape 20"/>
          <p:cNvCxnSpPr>
            <a:cxnSpLocks noChangeShapeType="1"/>
            <a:stCxn id="301073" idx="3"/>
            <a:endCxn id="301079" idx="1"/>
          </p:cNvCxnSpPr>
          <p:nvPr/>
        </p:nvCxnSpPr>
        <p:spPr bwMode="auto">
          <a:xfrm rot="16200000" flipV="1">
            <a:off x="3694113" y="1363662"/>
            <a:ext cx="787400" cy="4365625"/>
          </a:xfrm>
          <a:prstGeom prst="curvedConnector3">
            <a:avLst>
              <a:gd name="adj1" fmla="val -31856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7306" name="Group 49"/>
          <p:cNvGrpSpPr>
            <a:grpSpLocks/>
          </p:cNvGrpSpPr>
          <p:nvPr/>
        </p:nvGrpSpPr>
        <p:grpSpPr bwMode="auto">
          <a:xfrm>
            <a:off x="1143000" y="3505200"/>
            <a:ext cx="838200" cy="762000"/>
            <a:chOff x="2976" y="1968"/>
            <a:chExt cx="528" cy="480"/>
          </a:xfrm>
        </p:grpSpPr>
        <p:sp>
          <p:nvSpPr>
            <p:cNvPr id="301091" name="Line 35"/>
            <p:cNvSpPr>
              <a:spLocks noChangeShapeType="1"/>
            </p:cNvSpPr>
            <p:nvPr/>
          </p:nvSpPr>
          <p:spPr bwMode="auto">
            <a:xfrm>
              <a:off x="297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2" name="Line 36"/>
            <p:cNvSpPr>
              <a:spLocks noChangeShapeType="1"/>
            </p:cNvSpPr>
            <p:nvPr/>
          </p:nvSpPr>
          <p:spPr bwMode="auto">
            <a:xfrm>
              <a:off x="326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3" name="Line 37"/>
            <p:cNvSpPr>
              <a:spLocks noChangeShapeType="1"/>
            </p:cNvSpPr>
            <p:nvPr/>
          </p:nvSpPr>
          <p:spPr bwMode="auto">
            <a:xfrm>
              <a:off x="302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4" name="Line 38"/>
            <p:cNvSpPr>
              <a:spLocks noChangeShapeType="1"/>
            </p:cNvSpPr>
            <p:nvPr/>
          </p:nvSpPr>
          <p:spPr bwMode="auto">
            <a:xfrm>
              <a:off x="307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5" name="Line 39"/>
            <p:cNvSpPr>
              <a:spLocks noChangeShapeType="1"/>
            </p:cNvSpPr>
            <p:nvPr/>
          </p:nvSpPr>
          <p:spPr bwMode="auto">
            <a:xfrm>
              <a:off x="312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6" name="Line 40"/>
            <p:cNvSpPr>
              <a:spLocks noChangeShapeType="1"/>
            </p:cNvSpPr>
            <p:nvPr/>
          </p:nvSpPr>
          <p:spPr bwMode="auto">
            <a:xfrm>
              <a:off x="316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7" name="Line 41"/>
            <p:cNvSpPr>
              <a:spLocks noChangeShapeType="1"/>
            </p:cNvSpPr>
            <p:nvPr/>
          </p:nvSpPr>
          <p:spPr bwMode="auto">
            <a:xfrm>
              <a:off x="321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9" name="Line 43"/>
            <p:cNvSpPr>
              <a:spLocks noChangeShapeType="1"/>
            </p:cNvSpPr>
            <p:nvPr/>
          </p:nvSpPr>
          <p:spPr bwMode="auto">
            <a:xfrm>
              <a:off x="331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0" name="Line 44"/>
            <p:cNvSpPr>
              <a:spLocks noChangeShapeType="1"/>
            </p:cNvSpPr>
            <p:nvPr/>
          </p:nvSpPr>
          <p:spPr bwMode="auto">
            <a:xfrm>
              <a:off x="336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1" name="Line 45"/>
            <p:cNvSpPr>
              <a:spLocks noChangeShapeType="1"/>
            </p:cNvSpPr>
            <p:nvPr/>
          </p:nvSpPr>
          <p:spPr bwMode="auto">
            <a:xfrm>
              <a:off x="340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2" name="Line 46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3" name="Line 47"/>
            <p:cNvSpPr>
              <a:spLocks noChangeShapeType="1"/>
            </p:cNvSpPr>
            <p:nvPr/>
          </p:nvSpPr>
          <p:spPr bwMode="auto">
            <a:xfrm>
              <a:off x="350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1109" name="Text Box 53"/>
          <p:cNvSpPr txBox="1">
            <a:spLocks noChangeArrowheads="1"/>
          </p:cNvSpPr>
          <p:nvPr/>
        </p:nvSpPr>
        <p:spPr bwMode="auto">
          <a:xfrm>
            <a:off x="2209800" y="3565525"/>
            <a:ext cx="91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Global heap</a:t>
            </a:r>
          </a:p>
        </p:txBody>
      </p:sp>
      <p:grpSp>
        <p:nvGrpSpPr>
          <p:cNvPr id="97308" name="Group 60"/>
          <p:cNvGrpSpPr>
            <a:grpSpLocks/>
          </p:cNvGrpSpPr>
          <p:nvPr/>
        </p:nvGrpSpPr>
        <p:grpSpPr bwMode="auto">
          <a:xfrm>
            <a:off x="2438400" y="2362200"/>
            <a:ext cx="228600" cy="762000"/>
            <a:chOff x="1536" y="1248"/>
            <a:chExt cx="144" cy="480"/>
          </a:xfrm>
        </p:grpSpPr>
        <p:sp>
          <p:nvSpPr>
            <p:cNvPr id="301112" name="Line 56"/>
            <p:cNvSpPr>
              <a:spLocks noChangeShapeType="1"/>
            </p:cNvSpPr>
            <p:nvPr/>
          </p:nvSpPr>
          <p:spPr bwMode="auto">
            <a:xfrm>
              <a:off x="15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3" name="Line 57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4" name="Line 58"/>
            <p:cNvSpPr>
              <a:spLocks noChangeShapeType="1"/>
            </p:cNvSpPr>
            <p:nvPr/>
          </p:nvSpPr>
          <p:spPr bwMode="auto">
            <a:xfrm>
              <a:off x="15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5" name="Line 59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6" name="Rectangle 55"/>
          <p:cNvSpPr/>
          <p:nvPr/>
        </p:nvSpPr>
        <p:spPr bwMode="auto">
          <a:xfrm>
            <a:off x="6248400" y="2057400"/>
            <a:ext cx="2133600" cy="228600"/>
          </a:xfrm>
          <a:prstGeom prst="rect">
            <a:avLst/>
          </a:prstGeom>
          <a:pattFill prst="dotGrid">
            <a:fgClr>
              <a:srgbClr val="3366FF"/>
            </a:fgClr>
            <a:bgClr>
              <a:prstClr val="white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3962400" y="2133600"/>
            <a:ext cx="22098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H="1">
            <a:off x="3429000" y="2209800"/>
            <a:ext cx="2667000" cy="16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endCxn id="301064" idx="0"/>
          </p:cNvCxnSpPr>
          <p:nvPr/>
        </p:nvCxnSpPr>
        <p:spPr bwMode="auto">
          <a:xfrm flipH="1">
            <a:off x="6477000" y="2362200"/>
            <a:ext cx="7620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6934200" y="2438400"/>
            <a:ext cx="11255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Pointers</a:t>
            </a: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691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45D72-8B61-2F48-9506-E69A4EB889A2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609600" y="1371600"/>
            <a:ext cx="7924800" cy="3505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1110" name="Rectangle 54"/>
          <p:cNvSpPr>
            <a:spLocks noChangeArrowheads="1"/>
          </p:cNvSpPr>
          <p:nvPr/>
        </p:nvSpPr>
        <p:spPr bwMode="auto">
          <a:xfrm>
            <a:off x="762000" y="1981200"/>
            <a:ext cx="3733800" cy="2590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j-cs"/>
              </a:rPr>
              <a:t>VL dataset and I/O</a:t>
            </a:r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838200" y="2362200"/>
            <a:ext cx="2971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7289" name="Group 51"/>
          <p:cNvGrpSpPr>
            <a:grpSpLocks/>
          </p:cNvGrpSpPr>
          <p:nvPr/>
        </p:nvGrpSpPr>
        <p:grpSpPr bwMode="auto">
          <a:xfrm>
            <a:off x="1828800" y="2362200"/>
            <a:ext cx="152400" cy="762000"/>
            <a:chOff x="1632" y="1248"/>
            <a:chExt cx="96" cy="480"/>
          </a:xfrm>
        </p:grpSpPr>
        <p:sp>
          <p:nvSpPr>
            <p:cNvPr id="301066" name="Line 10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7" name="Line 21"/>
            <p:cNvSpPr>
              <a:spLocks noChangeShapeType="1"/>
            </p:cNvSpPr>
            <p:nvPr/>
          </p:nvSpPr>
          <p:spPr bwMode="auto">
            <a:xfrm>
              <a:off x="17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9" name="Line 23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97290" name="Group 50"/>
          <p:cNvGrpSpPr>
            <a:grpSpLocks/>
          </p:cNvGrpSpPr>
          <p:nvPr/>
        </p:nvGrpSpPr>
        <p:grpSpPr bwMode="auto">
          <a:xfrm>
            <a:off x="3048000" y="2362200"/>
            <a:ext cx="457200" cy="762000"/>
            <a:chOff x="2736" y="1248"/>
            <a:chExt cx="288" cy="480"/>
          </a:xfrm>
        </p:grpSpPr>
        <p:sp>
          <p:nvSpPr>
            <p:cNvPr id="301067" name="Line 11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68" name="Line 12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8" name="Line 22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0" name="Line 24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1" name="Line 25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2" name="Line 26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3" name="Line 27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1084" name="Text Box 28"/>
          <p:cNvSpPr txBox="1">
            <a:spLocks noChangeArrowheads="1"/>
          </p:cNvSpPr>
          <p:nvPr/>
        </p:nvSpPr>
        <p:spPr bwMode="auto">
          <a:xfrm>
            <a:off x="914400" y="2438400"/>
            <a:ext cx="91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Global heap</a:t>
            </a:r>
          </a:p>
        </p:txBody>
      </p:sp>
      <p:sp>
        <p:nvSpPr>
          <p:cNvPr id="301085" name="Text Box 29"/>
          <p:cNvSpPr txBox="1">
            <a:spLocks noChangeArrowheads="1"/>
          </p:cNvSpPr>
          <p:nvPr/>
        </p:nvSpPr>
        <p:spPr bwMode="auto">
          <a:xfrm>
            <a:off x="6265456" y="1371600"/>
            <a:ext cx="21852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Application buffer</a:t>
            </a:r>
          </a:p>
        </p:txBody>
      </p:sp>
      <p:sp>
        <p:nvSpPr>
          <p:cNvPr id="301086" name="Text Box 30"/>
          <p:cNvSpPr txBox="1">
            <a:spLocks noChangeArrowheads="1"/>
          </p:cNvSpPr>
          <p:nvPr/>
        </p:nvSpPr>
        <p:spPr bwMode="auto">
          <a:xfrm>
            <a:off x="914400" y="14478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sz="2000" b="1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sp>
        <p:nvSpPr>
          <p:cNvPr id="301089" name="Rectangle 33"/>
          <p:cNvSpPr>
            <a:spLocks noChangeArrowheads="1"/>
          </p:cNvSpPr>
          <p:nvPr/>
        </p:nvSpPr>
        <p:spPr bwMode="auto">
          <a:xfrm>
            <a:off x="1143000" y="3505200"/>
            <a:ext cx="2209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64" name="Rectangle 8" descr="Large grid"/>
          <p:cNvSpPr>
            <a:spLocks noChangeArrowheads="1"/>
          </p:cNvSpPr>
          <p:nvPr/>
        </p:nvSpPr>
        <p:spPr bwMode="auto">
          <a:xfrm>
            <a:off x="5257800" y="2971800"/>
            <a:ext cx="2438400" cy="10668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1069" name="AutoShape 13"/>
          <p:cNvCxnSpPr>
            <a:cxnSpLocks noChangeShapeType="1"/>
            <a:stCxn id="301074" idx="4"/>
            <a:endCxn id="301114" idx="0"/>
          </p:cNvCxnSpPr>
          <p:nvPr/>
        </p:nvCxnSpPr>
        <p:spPr bwMode="auto">
          <a:xfrm rot="16200000" flipV="1">
            <a:off x="3757612" y="1090613"/>
            <a:ext cx="1171575" cy="3657600"/>
          </a:xfrm>
          <a:prstGeom prst="curvedConnector5">
            <a:avLst>
              <a:gd name="adj1" fmla="val -19514"/>
              <a:gd name="adj2" fmla="val 51042"/>
              <a:gd name="adj3" fmla="val 117074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1070" name="AutoShape 14"/>
          <p:cNvCxnSpPr>
            <a:cxnSpLocks noChangeShapeType="1"/>
            <a:stCxn id="301071" idx="4"/>
            <a:endCxn id="301082" idx="0"/>
          </p:cNvCxnSpPr>
          <p:nvPr/>
        </p:nvCxnSpPr>
        <p:spPr bwMode="auto">
          <a:xfrm rot="16200000" flipV="1">
            <a:off x="4062412" y="1624013"/>
            <a:ext cx="1019175" cy="2438400"/>
          </a:xfrm>
          <a:prstGeom prst="curvedConnector5">
            <a:avLst>
              <a:gd name="adj1" fmla="val -22431"/>
              <a:gd name="adj2" fmla="val 41667"/>
              <a:gd name="adj3" fmla="val 15031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1071" name="Oval 15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2" name="Oval 16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3" name="Oval 17"/>
          <p:cNvSpPr>
            <a:spLocks noChangeArrowheads="1"/>
          </p:cNvSpPr>
          <p:nvPr/>
        </p:nvSpPr>
        <p:spPr bwMode="auto">
          <a:xfrm>
            <a:off x="62484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4" name="Oval 18"/>
          <p:cNvSpPr>
            <a:spLocks noChangeArrowheads="1"/>
          </p:cNvSpPr>
          <p:nvPr/>
        </p:nvSpPr>
        <p:spPr bwMode="auto">
          <a:xfrm>
            <a:off x="60960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1075" name="AutoShape 19"/>
          <p:cNvCxnSpPr>
            <a:cxnSpLocks noChangeShapeType="1"/>
            <a:stCxn id="301072" idx="4"/>
            <a:endCxn id="301097" idx="0"/>
          </p:cNvCxnSpPr>
          <p:nvPr/>
        </p:nvCxnSpPr>
        <p:spPr bwMode="auto">
          <a:xfrm rot="16200000" flipV="1">
            <a:off x="4176712" y="823913"/>
            <a:ext cx="104775" cy="5410200"/>
          </a:xfrm>
          <a:prstGeom prst="curvedConnector5">
            <a:avLst>
              <a:gd name="adj1" fmla="val -306065"/>
              <a:gd name="adj2" fmla="val 50704"/>
              <a:gd name="adj3" fmla="val 290907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1076" name="AutoShape 20"/>
          <p:cNvCxnSpPr>
            <a:cxnSpLocks noChangeShapeType="1"/>
            <a:stCxn id="301073" idx="3"/>
            <a:endCxn id="301079" idx="1"/>
          </p:cNvCxnSpPr>
          <p:nvPr/>
        </p:nvCxnSpPr>
        <p:spPr bwMode="auto">
          <a:xfrm rot="16200000" flipV="1">
            <a:off x="3694113" y="1363662"/>
            <a:ext cx="787400" cy="4365625"/>
          </a:xfrm>
          <a:prstGeom prst="curvedConnector3">
            <a:avLst>
              <a:gd name="adj1" fmla="val -31856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7306" name="Group 49"/>
          <p:cNvGrpSpPr>
            <a:grpSpLocks/>
          </p:cNvGrpSpPr>
          <p:nvPr/>
        </p:nvGrpSpPr>
        <p:grpSpPr bwMode="auto">
          <a:xfrm>
            <a:off x="1143000" y="3505200"/>
            <a:ext cx="838200" cy="762000"/>
            <a:chOff x="2976" y="1968"/>
            <a:chExt cx="528" cy="480"/>
          </a:xfrm>
        </p:grpSpPr>
        <p:sp>
          <p:nvSpPr>
            <p:cNvPr id="301091" name="Line 35"/>
            <p:cNvSpPr>
              <a:spLocks noChangeShapeType="1"/>
            </p:cNvSpPr>
            <p:nvPr/>
          </p:nvSpPr>
          <p:spPr bwMode="auto">
            <a:xfrm>
              <a:off x="297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2" name="Line 36"/>
            <p:cNvSpPr>
              <a:spLocks noChangeShapeType="1"/>
            </p:cNvSpPr>
            <p:nvPr/>
          </p:nvSpPr>
          <p:spPr bwMode="auto">
            <a:xfrm>
              <a:off x="326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3" name="Line 37"/>
            <p:cNvSpPr>
              <a:spLocks noChangeShapeType="1"/>
            </p:cNvSpPr>
            <p:nvPr/>
          </p:nvSpPr>
          <p:spPr bwMode="auto">
            <a:xfrm>
              <a:off x="302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4" name="Line 38"/>
            <p:cNvSpPr>
              <a:spLocks noChangeShapeType="1"/>
            </p:cNvSpPr>
            <p:nvPr/>
          </p:nvSpPr>
          <p:spPr bwMode="auto">
            <a:xfrm>
              <a:off x="307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5" name="Line 39"/>
            <p:cNvSpPr>
              <a:spLocks noChangeShapeType="1"/>
            </p:cNvSpPr>
            <p:nvPr/>
          </p:nvSpPr>
          <p:spPr bwMode="auto">
            <a:xfrm>
              <a:off x="312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6" name="Line 40"/>
            <p:cNvSpPr>
              <a:spLocks noChangeShapeType="1"/>
            </p:cNvSpPr>
            <p:nvPr/>
          </p:nvSpPr>
          <p:spPr bwMode="auto">
            <a:xfrm>
              <a:off x="316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7" name="Line 41"/>
            <p:cNvSpPr>
              <a:spLocks noChangeShapeType="1"/>
            </p:cNvSpPr>
            <p:nvPr/>
          </p:nvSpPr>
          <p:spPr bwMode="auto">
            <a:xfrm>
              <a:off x="321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9" name="Line 43"/>
            <p:cNvSpPr>
              <a:spLocks noChangeShapeType="1"/>
            </p:cNvSpPr>
            <p:nvPr/>
          </p:nvSpPr>
          <p:spPr bwMode="auto">
            <a:xfrm>
              <a:off x="331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0" name="Line 44"/>
            <p:cNvSpPr>
              <a:spLocks noChangeShapeType="1"/>
            </p:cNvSpPr>
            <p:nvPr/>
          </p:nvSpPr>
          <p:spPr bwMode="auto">
            <a:xfrm>
              <a:off x="336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1" name="Line 45"/>
            <p:cNvSpPr>
              <a:spLocks noChangeShapeType="1"/>
            </p:cNvSpPr>
            <p:nvPr/>
          </p:nvSpPr>
          <p:spPr bwMode="auto">
            <a:xfrm>
              <a:off x="340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2" name="Line 46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3" name="Line 47"/>
            <p:cNvSpPr>
              <a:spLocks noChangeShapeType="1"/>
            </p:cNvSpPr>
            <p:nvPr/>
          </p:nvSpPr>
          <p:spPr bwMode="auto">
            <a:xfrm>
              <a:off x="350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1109" name="Text Box 53"/>
          <p:cNvSpPr txBox="1">
            <a:spLocks noChangeArrowheads="1"/>
          </p:cNvSpPr>
          <p:nvPr/>
        </p:nvSpPr>
        <p:spPr bwMode="auto">
          <a:xfrm>
            <a:off x="2209800" y="3565525"/>
            <a:ext cx="91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Global heap</a:t>
            </a:r>
          </a:p>
        </p:txBody>
      </p:sp>
      <p:grpSp>
        <p:nvGrpSpPr>
          <p:cNvPr id="97308" name="Group 60"/>
          <p:cNvGrpSpPr>
            <a:grpSpLocks/>
          </p:cNvGrpSpPr>
          <p:nvPr/>
        </p:nvGrpSpPr>
        <p:grpSpPr bwMode="auto">
          <a:xfrm>
            <a:off x="2438400" y="2362200"/>
            <a:ext cx="228600" cy="762000"/>
            <a:chOff x="1536" y="1248"/>
            <a:chExt cx="144" cy="480"/>
          </a:xfrm>
        </p:grpSpPr>
        <p:sp>
          <p:nvSpPr>
            <p:cNvPr id="301112" name="Line 56"/>
            <p:cNvSpPr>
              <a:spLocks noChangeShapeType="1"/>
            </p:cNvSpPr>
            <p:nvPr/>
          </p:nvSpPr>
          <p:spPr bwMode="auto">
            <a:xfrm>
              <a:off x="15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3" name="Line 57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4" name="Line 58"/>
            <p:cNvSpPr>
              <a:spLocks noChangeShapeType="1"/>
            </p:cNvSpPr>
            <p:nvPr/>
          </p:nvSpPr>
          <p:spPr bwMode="auto">
            <a:xfrm>
              <a:off x="15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5" name="Line 59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6" name="Rectangle 55"/>
          <p:cNvSpPr/>
          <p:nvPr/>
        </p:nvSpPr>
        <p:spPr bwMode="auto">
          <a:xfrm>
            <a:off x="6248400" y="1905000"/>
            <a:ext cx="2133600" cy="228600"/>
          </a:xfrm>
          <a:prstGeom prst="rect">
            <a:avLst/>
          </a:prstGeom>
          <a:solidFill>
            <a:srgbClr val="3366F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" name="Straight Arrow Connector 4"/>
          <p:cNvCxnSpPr>
            <a:stCxn id="56" idx="1"/>
          </p:cNvCxnSpPr>
          <p:nvPr/>
        </p:nvCxnSpPr>
        <p:spPr bwMode="auto">
          <a:xfrm flipH="1">
            <a:off x="3276600" y="2019300"/>
            <a:ext cx="2971800" cy="800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endCxn id="301064" idx="0"/>
          </p:cNvCxnSpPr>
          <p:nvPr/>
        </p:nvCxnSpPr>
        <p:spPr bwMode="auto">
          <a:xfrm flipH="1">
            <a:off x="6477000" y="2133600"/>
            <a:ext cx="9906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228600" y="5334000"/>
            <a:ext cx="87630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" name="Text Box 57"/>
          <p:cNvSpPr txBox="1">
            <a:spLocks noChangeArrowheads="1"/>
          </p:cNvSpPr>
          <p:nvPr/>
        </p:nvSpPr>
        <p:spPr bwMode="auto">
          <a:xfrm>
            <a:off x="389450" y="5486400"/>
            <a:ext cx="13388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62" name="Rectangle 61" descr="Large grid"/>
          <p:cNvSpPr>
            <a:spLocks noChangeArrowheads="1"/>
          </p:cNvSpPr>
          <p:nvPr/>
        </p:nvSpPr>
        <p:spPr bwMode="auto">
          <a:xfrm>
            <a:off x="6019800" y="5349875"/>
            <a:ext cx="1143000" cy="731838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3581400" y="5334000"/>
            <a:ext cx="1066800" cy="73183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7696200" y="5334000"/>
            <a:ext cx="307975" cy="7318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66" name="AutoShape 68"/>
          <p:cNvCxnSpPr>
            <a:cxnSpLocks noChangeShapeType="1"/>
            <a:stCxn id="65" idx="0"/>
            <a:endCxn id="62" idx="0"/>
          </p:cNvCxnSpPr>
          <p:nvPr/>
        </p:nvCxnSpPr>
        <p:spPr bwMode="auto">
          <a:xfrm rot="16200000" flipH="1" flipV="1">
            <a:off x="7212806" y="4712494"/>
            <a:ext cx="15875" cy="1258888"/>
          </a:xfrm>
          <a:prstGeom prst="curvedConnector3">
            <a:avLst>
              <a:gd name="adj1" fmla="val -1440000"/>
            </a:avLst>
          </a:prstGeom>
          <a:noFill/>
          <a:ln w="571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AutoShape 73"/>
          <p:cNvCxnSpPr>
            <a:cxnSpLocks noChangeShapeType="1"/>
            <a:stCxn id="68" idx="2"/>
            <a:endCxn id="64" idx="2"/>
          </p:cNvCxnSpPr>
          <p:nvPr/>
        </p:nvCxnSpPr>
        <p:spPr bwMode="auto">
          <a:xfrm rot="5400000">
            <a:off x="5234781" y="4671219"/>
            <a:ext cx="274638" cy="2514600"/>
          </a:xfrm>
          <a:prstGeom prst="curvedConnector3">
            <a:avLst>
              <a:gd name="adj1" fmla="val 182657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8" name="Rectangle 76"/>
          <p:cNvSpPr>
            <a:spLocks noChangeArrowheads="1"/>
          </p:cNvSpPr>
          <p:nvPr/>
        </p:nvSpPr>
        <p:spPr bwMode="auto">
          <a:xfrm>
            <a:off x="6553200" y="56388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" name="Rectangle 80"/>
          <p:cNvSpPr>
            <a:spLocks noChangeArrowheads="1"/>
          </p:cNvSpPr>
          <p:nvPr/>
        </p:nvSpPr>
        <p:spPr bwMode="auto">
          <a:xfrm>
            <a:off x="1828800" y="5334000"/>
            <a:ext cx="609600" cy="73183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70" name="AutoShape 85"/>
          <p:cNvCxnSpPr>
            <a:cxnSpLocks noChangeShapeType="1"/>
            <a:stCxn id="71" idx="2"/>
            <a:endCxn id="69" idx="2"/>
          </p:cNvCxnSpPr>
          <p:nvPr/>
        </p:nvCxnSpPr>
        <p:spPr bwMode="auto">
          <a:xfrm rot="5400000">
            <a:off x="4434681" y="3642519"/>
            <a:ext cx="122238" cy="4724400"/>
          </a:xfrm>
          <a:prstGeom prst="curvedConnector3">
            <a:avLst>
              <a:gd name="adj1" fmla="val 489606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Rectangle 86"/>
          <p:cNvSpPr>
            <a:spLocks noChangeArrowheads="1"/>
          </p:cNvSpPr>
          <p:nvPr/>
        </p:nvSpPr>
        <p:spPr bwMode="auto">
          <a:xfrm>
            <a:off x="6781800" y="57912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3" name="Rectangle 82"/>
          <p:cNvSpPr/>
          <p:nvPr/>
        </p:nvSpPr>
        <p:spPr bwMode="auto">
          <a:xfrm rot="20734479">
            <a:off x="4733271" y="2143928"/>
            <a:ext cx="1058592" cy="228878"/>
          </a:xfrm>
          <a:prstGeom prst="rect">
            <a:avLst/>
          </a:prstGeom>
          <a:pattFill prst="wave">
            <a:fgClr>
              <a:schemeClr val="bg2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 rot="19144935">
            <a:off x="6591532" y="2499261"/>
            <a:ext cx="760099" cy="167933"/>
          </a:xfrm>
          <a:prstGeom prst="rect">
            <a:avLst/>
          </a:prstGeom>
          <a:pattFill prst="wave">
            <a:fgClr>
              <a:schemeClr val="bg2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5" name="Text Box 29"/>
          <p:cNvSpPr txBox="1">
            <a:spLocks noChangeArrowheads="1"/>
          </p:cNvSpPr>
          <p:nvPr/>
        </p:nvSpPr>
        <p:spPr bwMode="auto">
          <a:xfrm>
            <a:off x="6556957" y="4400490"/>
            <a:ext cx="11109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Memory</a:t>
            </a: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Arial"/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14600" y="1371600"/>
            <a:ext cx="2403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Conversion  buffers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>
            <a:endCxn id="83" idx="0"/>
          </p:cNvCxnSpPr>
          <p:nvPr/>
        </p:nvCxnSpPr>
        <p:spPr bwMode="auto">
          <a:xfrm>
            <a:off x="4572000" y="1752600"/>
            <a:ext cx="662058" cy="394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endCxn id="84" idx="0"/>
          </p:cNvCxnSpPr>
          <p:nvPr/>
        </p:nvCxnSpPr>
        <p:spPr bwMode="auto">
          <a:xfrm>
            <a:off x="4572000" y="1752600"/>
            <a:ext cx="2344586" cy="767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301089" idx="2"/>
          </p:cNvCxnSpPr>
          <p:nvPr/>
        </p:nvCxnSpPr>
        <p:spPr bwMode="auto">
          <a:xfrm flipH="1">
            <a:off x="2133600" y="4267200"/>
            <a:ext cx="1143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endCxn id="64" idx="0"/>
          </p:cNvCxnSpPr>
          <p:nvPr/>
        </p:nvCxnSpPr>
        <p:spPr bwMode="auto">
          <a:xfrm>
            <a:off x="2819400" y="3124200"/>
            <a:ext cx="1295400" cy="2209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1057" name="Straight Arrow Connector 301056"/>
          <p:cNvCxnSpPr>
            <a:stCxn id="301064" idx="2"/>
          </p:cNvCxnSpPr>
          <p:nvPr/>
        </p:nvCxnSpPr>
        <p:spPr bwMode="auto">
          <a:xfrm>
            <a:off x="6477000" y="4038600"/>
            <a:ext cx="762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3984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D0557-76E6-B049-B2D8-BA710164CE6C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Hints for variable length data I/O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Avoid closing/opening a file while writing VL datasets </a:t>
            </a:r>
          </a:p>
          <a:p>
            <a:pPr lvl="1" eaLnBrk="1" hangingPunct="1">
              <a:defRPr/>
            </a:pPr>
            <a:r>
              <a:rPr lang="en-US" smtClean="0"/>
              <a:t>Global heap information is lost</a:t>
            </a:r>
          </a:p>
          <a:p>
            <a:pPr lvl="1" eaLnBrk="1" hangingPunct="1">
              <a:defRPr/>
            </a:pPr>
            <a:r>
              <a:rPr lang="en-US" smtClean="0"/>
              <a:t>Global heaps may have unused space</a:t>
            </a:r>
            <a:endParaRPr lang="en-US" i="1" smtClean="0"/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Avoid alternately writing different VL datasets</a:t>
            </a:r>
          </a:p>
          <a:p>
            <a:pPr lvl="1" eaLnBrk="1" hangingPunct="1">
              <a:defRPr/>
            </a:pPr>
            <a:r>
              <a:rPr lang="en-US" smtClean="0"/>
              <a:t>Data from different datasets will go into to the same heap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If maximum length of the record is known, consider using fixed-length records and compression</a:t>
            </a:r>
          </a:p>
        </p:txBody>
      </p:sp>
    </p:spTree>
    <p:extLst>
      <p:ext uri="{BB962C8B-B14F-4D97-AF65-F5344CB8AC3E}">
        <p14:creationId xmlns:p14="http://schemas.microsoft.com/office/powerpoint/2010/main" val="284165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/>
              <a:t>Questions?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CE0D-01B3-4B6E-888D-222658E270B6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969DDC-C946-6843-9CC8-7C3CF641136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HDF5 Dataset</a:t>
            </a:r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Data array</a:t>
            </a:r>
          </a:p>
          <a:p>
            <a:pPr lvl="1" eaLnBrk="1" hangingPunct="1">
              <a:defRPr/>
            </a:pPr>
            <a:r>
              <a:rPr lang="en-US" dirty="0" smtClean="0"/>
              <a:t>Also called raw data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Metadata</a:t>
            </a:r>
          </a:p>
          <a:p>
            <a:pPr lvl="1" eaLnBrk="1" hangingPunct="1">
              <a:buFont typeface="Lucida Grande"/>
              <a:buChar char="-"/>
              <a:defRPr/>
            </a:pPr>
            <a:r>
              <a:rPr lang="en-US" dirty="0" err="1" smtClean="0"/>
              <a:t>Dataspace</a:t>
            </a:r>
            <a:endParaRPr lang="en-US" dirty="0" smtClean="0"/>
          </a:p>
          <a:p>
            <a:pPr lvl="2" eaLnBrk="1" hangingPunct="1">
              <a:buFont typeface="Lucida Grande"/>
              <a:buChar char="-"/>
              <a:defRPr/>
            </a:pPr>
            <a:r>
              <a:rPr lang="en-US" dirty="0" smtClean="0"/>
              <a:t>Rank, dimensions of dataset array</a:t>
            </a:r>
          </a:p>
          <a:p>
            <a:pPr lvl="1" eaLnBrk="1" hangingPunct="1">
              <a:buFont typeface="Lucida Grande"/>
              <a:buChar char="-"/>
              <a:defRPr/>
            </a:pPr>
            <a:r>
              <a:rPr lang="en-US" dirty="0" err="1" smtClean="0"/>
              <a:t>Datatype</a:t>
            </a:r>
            <a:endParaRPr lang="en-US" dirty="0" smtClean="0"/>
          </a:p>
          <a:p>
            <a:pPr lvl="2" eaLnBrk="1" hangingPunct="1">
              <a:buFont typeface="Lucida Grande"/>
              <a:buChar char="-"/>
              <a:defRPr/>
            </a:pPr>
            <a:r>
              <a:rPr lang="en-US" dirty="0" smtClean="0"/>
              <a:t> Information on how to interpret data</a:t>
            </a:r>
          </a:p>
          <a:p>
            <a:pPr lvl="1" eaLnBrk="1" hangingPunct="1">
              <a:buFont typeface="Lucida Grande"/>
              <a:buChar char="-"/>
              <a:defRPr/>
            </a:pPr>
            <a:r>
              <a:rPr lang="en-US" dirty="0" smtClean="0"/>
              <a:t>Storage Properties</a:t>
            </a:r>
          </a:p>
          <a:p>
            <a:pPr lvl="2" eaLnBrk="1" hangingPunct="1">
              <a:buFont typeface="Lucida Grande"/>
              <a:buChar char="-"/>
              <a:defRPr/>
            </a:pPr>
            <a:r>
              <a:rPr lang="en-US" dirty="0" smtClean="0"/>
              <a:t>How array is organized on disk</a:t>
            </a:r>
          </a:p>
          <a:p>
            <a:pPr lvl="1" eaLnBrk="1" hangingPunct="1">
              <a:buFont typeface="Lucida Grande"/>
              <a:buChar char="-"/>
              <a:defRPr/>
            </a:pPr>
            <a:r>
              <a:rPr lang="en-US" dirty="0" smtClean="0"/>
              <a:t>Attributes</a:t>
            </a:r>
          </a:p>
          <a:p>
            <a:pPr lvl="2" eaLnBrk="1" hangingPunct="1">
              <a:buFont typeface="Lucida Grande"/>
              <a:buChar char="-"/>
              <a:defRPr/>
            </a:pPr>
            <a:r>
              <a:rPr lang="en-US" dirty="0" smtClean="0"/>
              <a:t>User-defined metadata (optional)</a:t>
            </a:r>
          </a:p>
        </p:txBody>
      </p:sp>
    </p:spTree>
    <p:extLst>
      <p:ext uri="{BB962C8B-B14F-4D97-AF65-F5344CB8AC3E}">
        <p14:creationId xmlns:p14="http://schemas.microsoft.com/office/powerpoint/2010/main" val="147244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7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BBF850-6163-F142-A7F0-EB61328E00D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HDF5 dataset </a:t>
            </a:r>
            <a:r>
              <a:rPr lang="en-US" dirty="0">
                <a:cs typeface="+mj-cs"/>
              </a:rPr>
              <a:t>c</a:t>
            </a:r>
            <a:r>
              <a:rPr lang="en-US" dirty="0" smtClean="0">
                <a:cs typeface="+mj-cs"/>
              </a:rPr>
              <a:t>omponents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4876800" y="1447800"/>
            <a:ext cx="3886200" cy="4267200"/>
          </a:xfrm>
          <a:prstGeom prst="rect">
            <a:avLst/>
          </a:prstGeom>
          <a:solidFill>
            <a:srgbClr val="C0C0C0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C0C0C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>
            <a:flatTx/>
          </a:bodyPr>
          <a:lstStyle/>
          <a:p>
            <a:pPr algn="ctr" eaLnBrk="0" hangingPunct="0">
              <a:defRPr/>
            </a:pPr>
            <a:r>
              <a:rPr lang="en-US" dirty="0" smtClean="0">
                <a:latin typeface="Arial"/>
                <a:cs typeface="Arial"/>
              </a:rPr>
              <a:t>Dataset data array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457200" y="1371600"/>
            <a:ext cx="3962400" cy="4724400"/>
          </a:xfrm>
          <a:prstGeom prst="rect">
            <a:avLst/>
          </a:prstGeom>
          <a:solidFill>
            <a:srgbClr val="C0C0C0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C0C0C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>
            <a:flatTx/>
          </a:bodyPr>
          <a:lstStyle/>
          <a:p>
            <a:pPr algn="ctr" eaLnBrk="0" hangingPunct="0">
              <a:lnSpc>
                <a:spcPct val="70000"/>
              </a:lnSpc>
              <a:defRPr/>
            </a:pPr>
            <a:r>
              <a:rPr lang="en-US" dirty="0" smtClean="0">
                <a:latin typeface="Arial"/>
                <a:cs typeface="Arial"/>
              </a:rPr>
              <a:t>Dataset header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 rot="16200000">
            <a:off x="5650707" y="1861344"/>
            <a:ext cx="1350962" cy="2438400"/>
          </a:xfrm>
          <a:prstGeom prst="rect">
            <a:avLst/>
          </a:prstGeom>
          <a:solidFill>
            <a:srgbClr val="C0C0C0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 rot="16200000">
            <a:off x="6324600" y="217487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 rot="16200000">
            <a:off x="6326188" y="183832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45" name="Line 9"/>
          <p:cNvSpPr>
            <a:spLocks noChangeShapeType="1"/>
          </p:cNvSpPr>
          <p:nvPr/>
        </p:nvSpPr>
        <p:spPr bwMode="auto">
          <a:xfrm rot="16200000">
            <a:off x="6324600" y="1500188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 rot="21600000">
            <a:off x="5592763" y="23796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47" name="Line 11"/>
          <p:cNvSpPr>
            <a:spLocks noChangeShapeType="1"/>
          </p:cNvSpPr>
          <p:nvPr/>
        </p:nvSpPr>
        <p:spPr bwMode="auto">
          <a:xfrm rot="21600000">
            <a:off x="6080125" y="2379663"/>
            <a:ext cx="6350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48" name="Line 12"/>
          <p:cNvSpPr>
            <a:spLocks noChangeShapeType="1"/>
          </p:cNvSpPr>
          <p:nvPr/>
        </p:nvSpPr>
        <p:spPr bwMode="auto">
          <a:xfrm rot="21600000">
            <a:off x="6569075" y="2379663"/>
            <a:ext cx="4763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 rot="21600000">
            <a:off x="7056438" y="23796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 rot="16200000">
            <a:off x="5803107" y="2001044"/>
            <a:ext cx="1350962" cy="2438400"/>
          </a:xfrm>
          <a:prstGeom prst="rect">
            <a:avLst/>
          </a:prstGeom>
          <a:solidFill>
            <a:srgbClr val="C0C0C0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51" name="Line 15"/>
          <p:cNvSpPr>
            <a:spLocks noChangeShapeType="1"/>
          </p:cNvSpPr>
          <p:nvPr/>
        </p:nvSpPr>
        <p:spPr bwMode="auto">
          <a:xfrm rot="16200000">
            <a:off x="6477000" y="231457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 rot="16200000">
            <a:off x="6478588" y="197802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53" name="Line 17"/>
          <p:cNvSpPr>
            <a:spLocks noChangeShapeType="1"/>
          </p:cNvSpPr>
          <p:nvPr/>
        </p:nvSpPr>
        <p:spPr bwMode="auto">
          <a:xfrm rot="16200000">
            <a:off x="6477000" y="1639888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54" name="Line 18"/>
          <p:cNvSpPr>
            <a:spLocks noChangeShapeType="1"/>
          </p:cNvSpPr>
          <p:nvPr/>
        </p:nvSpPr>
        <p:spPr bwMode="auto">
          <a:xfrm rot="21600000">
            <a:off x="5745163" y="25193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55" name="Line 19"/>
          <p:cNvSpPr>
            <a:spLocks noChangeShapeType="1"/>
          </p:cNvSpPr>
          <p:nvPr/>
        </p:nvSpPr>
        <p:spPr bwMode="auto">
          <a:xfrm rot="21600000">
            <a:off x="6232525" y="2519363"/>
            <a:ext cx="6350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56" name="Line 20"/>
          <p:cNvSpPr>
            <a:spLocks noChangeShapeType="1"/>
          </p:cNvSpPr>
          <p:nvPr/>
        </p:nvSpPr>
        <p:spPr bwMode="auto">
          <a:xfrm rot="21600000">
            <a:off x="6721475" y="2519363"/>
            <a:ext cx="4763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57" name="Line 21"/>
          <p:cNvSpPr>
            <a:spLocks noChangeShapeType="1"/>
          </p:cNvSpPr>
          <p:nvPr/>
        </p:nvSpPr>
        <p:spPr bwMode="auto">
          <a:xfrm rot="21600000">
            <a:off x="7208838" y="25193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 rot="16200000">
            <a:off x="5955507" y="2140744"/>
            <a:ext cx="1350962" cy="2438400"/>
          </a:xfrm>
          <a:prstGeom prst="rect">
            <a:avLst/>
          </a:prstGeom>
          <a:solidFill>
            <a:srgbClr val="C0C0C0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59" name="Line 23"/>
          <p:cNvSpPr>
            <a:spLocks noChangeShapeType="1"/>
          </p:cNvSpPr>
          <p:nvPr/>
        </p:nvSpPr>
        <p:spPr bwMode="auto">
          <a:xfrm rot="16200000">
            <a:off x="6629400" y="245427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60" name="Line 24"/>
          <p:cNvSpPr>
            <a:spLocks noChangeShapeType="1"/>
          </p:cNvSpPr>
          <p:nvPr/>
        </p:nvSpPr>
        <p:spPr bwMode="auto">
          <a:xfrm rot="16200000">
            <a:off x="6630988" y="211772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61" name="Line 25"/>
          <p:cNvSpPr>
            <a:spLocks noChangeShapeType="1"/>
          </p:cNvSpPr>
          <p:nvPr/>
        </p:nvSpPr>
        <p:spPr bwMode="auto">
          <a:xfrm rot="16200000">
            <a:off x="6629400" y="1779588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 rot="21600000">
            <a:off x="5897563" y="26590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63" name="Line 27"/>
          <p:cNvSpPr>
            <a:spLocks noChangeShapeType="1"/>
          </p:cNvSpPr>
          <p:nvPr/>
        </p:nvSpPr>
        <p:spPr bwMode="auto">
          <a:xfrm rot="21600000">
            <a:off x="6384925" y="2659063"/>
            <a:ext cx="6350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64" name="Line 28"/>
          <p:cNvSpPr>
            <a:spLocks noChangeShapeType="1"/>
          </p:cNvSpPr>
          <p:nvPr/>
        </p:nvSpPr>
        <p:spPr bwMode="auto">
          <a:xfrm rot="21600000">
            <a:off x="6873875" y="2659063"/>
            <a:ext cx="4763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65" name="Line 29"/>
          <p:cNvSpPr>
            <a:spLocks noChangeShapeType="1"/>
          </p:cNvSpPr>
          <p:nvPr/>
        </p:nvSpPr>
        <p:spPr bwMode="auto">
          <a:xfrm rot="21600000">
            <a:off x="7361238" y="26590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66" name="Rectangle 30"/>
          <p:cNvSpPr>
            <a:spLocks noChangeArrowheads="1"/>
          </p:cNvSpPr>
          <p:nvPr/>
        </p:nvSpPr>
        <p:spPr bwMode="auto">
          <a:xfrm rot="16200000">
            <a:off x="6107906" y="2282032"/>
            <a:ext cx="1350963" cy="2438400"/>
          </a:xfrm>
          <a:prstGeom prst="rect">
            <a:avLst/>
          </a:prstGeom>
          <a:solidFill>
            <a:srgbClr val="C0C0C0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67" name="Line 31"/>
          <p:cNvSpPr>
            <a:spLocks noChangeShapeType="1"/>
          </p:cNvSpPr>
          <p:nvPr/>
        </p:nvSpPr>
        <p:spPr bwMode="auto">
          <a:xfrm rot="16200000">
            <a:off x="6781800" y="259397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68" name="Line 32"/>
          <p:cNvSpPr>
            <a:spLocks noChangeShapeType="1"/>
          </p:cNvSpPr>
          <p:nvPr/>
        </p:nvSpPr>
        <p:spPr bwMode="auto">
          <a:xfrm rot="16200000">
            <a:off x="6783388" y="225742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69" name="Line 33"/>
          <p:cNvSpPr>
            <a:spLocks noChangeShapeType="1"/>
          </p:cNvSpPr>
          <p:nvPr/>
        </p:nvSpPr>
        <p:spPr bwMode="auto">
          <a:xfrm rot="16200000">
            <a:off x="6781800" y="1919288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70" name="Line 34"/>
          <p:cNvSpPr>
            <a:spLocks noChangeShapeType="1"/>
          </p:cNvSpPr>
          <p:nvPr/>
        </p:nvSpPr>
        <p:spPr bwMode="auto">
          <a:xfrm rot="21600000">
            <a:off x="6049963" y="27987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71" name="Line 35"/>
          <p:cNvSpPr>
            <a:spLocks noChangeShapeType="1"/>
          </p:cNvSpPr>
          <p:nvPr/>
        </p:nvSpPr>
        <p:spPr bwMode="auto">
          <a:xfrm rot="21600000">
            <a:off x="6537325" y="2798763"/>
            <a:ext cx="6350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72" name="Line 36"/>
          <p:cNvSpPr>
            <a:spLocks noChangeShapeType="1"/>
          </p:cNvSpPr>
          <p:nvPr/>
        </p:nvSpPr>
        <p:spPr bwMode="auto">
          <a:xfrm rot="21600000">
            <a:off x="7026275" y="2798763"/>
            <a:ext cx="4763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73" name="Line 37"/>
          <p:cNvSpPr>
            <a:spLocks noChangeShapeType="1"/>
          </p:cNvSpPr>
          <p:nvPr/>
        </p:nvSpPr>
        <p:spPr bwMode="auto">
          <a:xfrm rot="21600000">
            <a:off x="7513638" y="27987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74" name="Rectangle 38"/>
          <p:cNvSpPr>
            <a:spLocks noChangeArrowheads="1"/>
          </p:cNvSpPr>
          <p:nvPr/>
        </p:nvSpPr>
        <p:spPr bwMode="auto">
          <a:xfrm rot="16200000">
            <a:off x="6260306" y="2421732"/>
            <a:ext cx="1350963" cy="2438400"/>
          </a:xfrm>
          <a:prstGeom prst="rect">
            <a:avLst/>
          </a:prstGeom>
          <a:solidFill>
            <a:srgbClr val="C0C0C0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75" name="Line 39"/>
          <p:cNvSpPr>
            <a:spLocks noChangeShapeType="1"/>
          </p:cNvSpPr>
          <p:nvPr/>
        </p:nvSpPr>
        <p:spPr bwMode="auto">
          <a:xfrm rot="16200000">
            <a:off x="6934200" y="273367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76" name="Line 40"/>
          <p:cNvSpPr>
            <a:spLocks noChangeShapeType="1"/>
          </p:cNvSpPr>
          <p:nvPr/>
        </p:nvSpPr>
        <p:spPr bwMode="auto">
          <a:xfrm rot="16200000">
            <a:off x="6935788" y="239712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77" name="Line 41"/>
          <p:cNvSpPr>
            <a:spLocks noChangeShapeType="1"/>
          </p:cNvSpPr>
          <p:nvPr/>
        </p:nvSpPr>
        <p:spPr bwMode="auto">
          <a:xfrm rot="16200000">
            <a:off x="6934200" y="2058988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78" name="Line 42"/>
          <p:cNvSpPr>
            <a:spLocks noChangeShapeType="1"/>
          </p:cNvSpPr>
          <p:nvPr/>
        </p:nvSpPr>
        <p:spPr bwMode="auto">
          <a:xfrm rot="21600000">
            <a:off x="6202363" y="29384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79" name="Line 43"/>
          <p:cNvSpPr>
            <a:spLocks noChangeShapeType="1"/>
          </p:cNvSpPr>
          <p:nvPr/>
        </p:nvSpPr>
        <p:spPr bwMode="auto">
          <a:xfrm rot="21600000">
            <a:off x="6689725" y="2938463"/>
            <a:ext cx="6350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80" name="Line 44"/>
          <p:cNvSpPr>
            <a:spLocks noChangeShapeType="1"/>
          </p:cNvSpPr>
          <p:nvPr/>
        </p:nvSpPr>
        <p:spPr bwMode="auto">
          <a:xfrm rot="21600000">
            <a:off x="7178675" y="2938463"/>
            <a:ext cx="4763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81" name="Line 45"/>
          <p:cNvSpPr>
            <a:spLocks noChangeShapeType="1"/>
          </p:cNvSpPr>
          <p:nvPr/>
        </p:nvSpPr>
        <p:spPr bwMode="auto">
          <a:xfrm rot="21600000">
            <a:off x="7666038" y="29384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82" name="Rectangle 46"/>
          <p:cNvSpPr>
            <a:spLocks noChangeArrowheads="1"/>
          </p:cNvSpPr>
          <p:nvPr/>
        </p:nvSpPr>
        <p:spPr bwMode="auto">
          <a:xfrm rot="16200000">
            <a:off x="6412706" y="2561432"/>
            <a:ext cx="1350963" cy="2438400"/>
          </a:xfrm>
          <a:prstGeom prst="rect">
            <a:avLst/>
          </a:prstGeom>
          <a:solidFill>
            <a:srgbClr val="C0C0C0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83" name="Line 47"/>
          <p:cNvSpPr>
            <a:spLocks noChangeShapeType="1"/>
          </p:cNvSpPr>
          <p:nvPr/>
        </p:nvSpPr>
        <p:spPr bwMode="auto">
          <a:xfrm rot="16200000">
            <a:off x="7086600" y="287337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84" name="Line 48"/>
          <p:cNvSpPr>
            <a:spLocks noChangeShapeType="1"/>
          </p:cNvSpPr>
          <p:nvPr/>
        </p:nvSpPr>
        <p:spPr bwMode="auto">
          <a:xfrm rot="16200000">
            <a:off x="7088188" y="253682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85" name="Line 49"/>
          <p:cNvSpPr>
            <a:spLocks noChangeShapeType="1"/>
          </p:cNvSpPr>
          <p:nvPr/>
        </p:nvSpPr>
        <p:spPr bwMode="auto">
          <a:xfrm rot="16200000">
            <a:off x="7086600" y="2198688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86" name="Line 50"/>
          <p:cNvSpPr>
            <a:spLocks noChangeShapeType="1"/>
          </p:cNvSpPr>
          <p:nvPr/>
        </p:nvSpPr>
        <p:spPr bwMode="auto">
          <a:xfrm rot="21600000">
            <a:off x="6354763" y="30781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87" name="Line 51"/>
          <p:cNvSpPr>
            <a:spLocks noChangeShapeType="1"/>
          </p:cNvSpPr>
          <p:nvPr/>
        </p:nvSpPr>
        <p:spPr bwMode="auto">
          <a:xfrm rot="21600000">
            <a:off x="6842125" y="3078163"/>
            <a:ext cx="6350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88" name="Line 52"/>
          <p:cNvSpPr>
            <a:spLocks noChangeShapeType="1"/>
          </p:cNvSpPr>
          <p:nvPr/>
        </p:nvSpPr>
        <p:spPr bwMode="auto">
          <a:xfrm rot="21600000">
            <a:off x="7331075" y="3078163"/>
            <a:ext cx="4763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89" name="Line 53"/>
          <p:cNvSpPr>
            <a:spLocks noChangeShapeType="1"/>
          </p:cNvSpPr>
          <p:nvPr/>
        </p:nvSpPr>
        <p:spPr bwMode="auto">
          <a:xfrm rot="21600000">
            <a:off x="7818438" y="30781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90" name="Rectangle 54"/>
          <p:cNvSpPr>
            <a:spLocks noChangeArrowheads="1"/>
          </p:cNvSpPr>
          <p:nvPr/>
        </p:nvSpPr>
        <p:spPr bwMode="auto">
          <a:xfrm rot="16200000">
            <a:off x="6565106" y="2701132"/>
            <a:ext cx="1350963" cy="2438400"/>
          </a:xfrm>
          <a:prstGeom prst="rect">
            <a:avLst/>
          </a:prstGeom>
          <a:solidFill>
            <a:srgbClr val="C0C0C0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91" name="Line 55"/>
          <p:cNvSpPr>
            <a:spLocks noChangeShapeType="1"/>
          </p:cNvSpPr>
          <p:nvPr/>
        </p:nvSpPr>
        <p:spPr bwMode="auto">
          <a:xfrm rot="16200000">
            <a:off x="7239000" y="301307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92" name="Line 56"/>
          <p:cNvSpPr>
            <a:spLocks noChangeShapeType="1"/>
          </p:cNvSpPr>
          <p:nvPr/>
        </p:nvSpPr>
        <p:spPr bwMode="auto">
          <a:xfrm rot="16200000">
            <a:off x="7240588" y="267652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93" name="Line 57"/>
          <p:cNvSpPr>
            <a:spLocks noChangeShapeType="1"/>
          </p:cNvSpPr>
          <p:nvPr/>
        </p:nvSpPr>
        <p:spPr bwMode="auto">
          <a:xfrm rot="16200000">
            <a:off x="7239000" y="2338388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94" name="Line 58"/>
          <p:cNvSpPr>
            <a:spLocks noChangeShapeType="1"/>
          </p:cNvSpPr>
          <p:nvPr/>
        </p:nvSpPr>
        <p:spPr bwMode="auto">
          <a:xfrm rot="21600000">
            <a:off x="6507163" y="32178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95" name="Line 59"/>
          <p:cNvSpPr>
            <a:spLocks noChangeShapeType="1"/>
          </p:cNvSpPr>
          <p:nvPr/>
        </p:nvSpPr>
        <p:spPr bwMode="auto">
          <a:xfrm rot="21600000">
            <a:off x="6994525" y="3217863"/>
            <a:ext cx="6350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96" name="Line 60"/>
          <p:cNvSpPr>
            <a:spLocks noChangeShapeType="1"/>
          </p:cNvSpPr>
          <p:nvPr/>
        </p:nvSpPr>
        <p:spPr bwMode="auto">
          <a:xfrm rot="21600000">
            <a:off x="7483475" y="3217863"/>
            <a:ext cx="4763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97" name="Line 61"/>
          <p:cNvSpPr>
            <a:spLocks noChangeShapeType="1"/>
          </p:cNvSpPr>
          <p:nvPr/>
        </p:nvSpPr>
        <p:spPr bwMode="auto">
          <a:xfrm rot="21600000">
            <a:off x="7970838" y="32178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98" name="Rectangle 62"/>
          <p:cNvSpPr>
            <a:spLocks noChangeArrowheads="1"/>
          </p:cNvSpPr>
          <p:nvPr/>
        </p:nvSpPr>
        <p:spPr bwMode="auto">
          <a:xfrm>
            <a:off x="990600" y="2147888"/>
            <a:ext cx="2743200" cy="1538287"/>
          </a:xfrm>
          <a:prstGeom prst="rect">
            <a:avLst/>
          </a:prstGeom>
          <a:solidFill>
            <a:schemeClr val="bg1">
              <a:alpha val="52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/>
        </p:spPr>
        <p:txBody>
          <a:bodyPr wrap="none" lIns="313869" tIns="0" rIns="313869" bIns="156935">
            <a:flatTx/>
          </a:bodyPr>
          <a:lstStyle/>
          <a:p>
            <a:pPr algn="ctr" eaLnBrk="0" hangingPunct="0">
              <a:defRPr/>
            </a:pPr>
            <a:r>
              <a:rPr lang="en-US" sz="2000" dirty="0" err="1">
                <a:latin typeface="Arial"/>
                <a:cs typeface="Arial"/>
              </a:rPr>
              <a:t>Dataspace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16799" name="Rectangle 63"/>
          <p:cNvSpPr>
            <a:spLocks noChangeArrowheads="1"/>
          </p:cNvSpPr>
          <p:nvPr/>
        </p:nvSpPr>
        <p:spPr bwMode="auto">
          <a:xfrm>
            <a:off x="1219200" y="2819400"/>
            <a:ext cx="506412" cy="263525"/>
          </a:xfrm>
          <a:prstGeom prst="rect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F8F8F8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>
            <a:flatTx/>
          </a:bodyPr>
          <a:lstStyle/>
          <a:p>
            <a:pPr algn="ctr" eaLnBrk="0" hangingPunct="0">
              <a:defRPr/>
            </a:pPr>
            <a:r>
              <a:rPr lang="en-US" sz="1600" dirty="0">
                <a:latin typeface="Arial"/>
                <a:cs typeface="Arial"/>
              </a:rPr>
              <a:t>3</a:t>
            </a:r>
          </a:p>
        </p:txBody>
      </p:sp>
      <p:sp>
        <p:nvSpPr>
          <p:cNvPr id="116800" name="Text Box 64"/>
          <p:cNvSpPr txBox="1">
            <a:spLocks noChangeArrowheads="1"/>
          </p:cNvSpPr>
          <p:nvPr/>
        </p:nvSpPr>
        <p:spPr bwMode="auto">
          <a:xfrm>
            <a:off x="1184275" y="2427288"/>
            <a:ext cx="657225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Rank</a:t>
            </a:r>
          </a:p>
        </p:txBody>
      </p:sp>
      <p:sp>
        <p:nvSpPr>
          <p:cNvPr id="116801" name="Rectangle 65"/>
          <p:cNvSpPr>
            <a:spLocks noChangeArrowheads="1"/>
          </p:cNvSpPr>
          <p:nvPr/>
        </p:nvSpPr>
        <p:spPr bwMode="auto">
          <a:xfrm>
            <a:off x="2363788" y="3144838"/>
            <a:ext cx="912812" cy="192087"/>
          </a:xfrm>
          <a:prstGeom prst="rect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F8F8F8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266236" tIns="133119" rIns="266236" bIns="133119" anchor="ctr">
            <a:flatTx/>
          </a:bodyPr>
          <a:lstStyle/>
          <a:p>
            <a:pPr algn="ctr" eaLnBrk="0" hangingPunct="0">
              <a:defRPr/>
            </a:pPr>
            <a:r>
              <a:rPr lang="en-US" sz="1600" dirty="0">
                <a:latin typeface="Arial"/>
                <a:cs typeface="Arial"/>
              </a:rPr>
              <a:t>Dim_2 = 5</a:t>
            </a:r>
          </a:p>
        </p:txBody>
      </p:sp>
      <p:sp>
        <p:nvSpPr>
          <p:cNvPr id="116802" name="Rectangle 66"/>
          <p:cNvSpPr>
            <a:spLocks noChangeArrowheads="1"/>
          </p:cNvSpPr>
          <p:nvPr/>
        </p:nvSpPr>
        <p:spPr bwMode="auto">
          <a:xfrm>
            <a:off x="2363788" y="2863850"/>
            <a:ext cx="912812" cy="193675"/>
          </a:xfrm>
          <a:prstGeom prst="rect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F8F8F8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266236" tIns="133119" rIns="266236" bIns="133119" anchor="ctr">
            <a:flatTx/>
          </a:bodyPr>
          <a:lstStyle/>
          <a:p>
            <a:pPr algn="ctr" eaLnBrk="0" hangingPunct="0">
              <a:defRPr/>
            </a:pPr>
            <a:r>
              <a:rPr lang="en-US" sz="1600" dirty="0">
                <a:latin typeface="Arial"/>
                <a:cs typeface="Arial"/>
              </a:rPr>
              <a:t>Dim_1 = 4</a:t>
            </a:r>
          </a:p>
        </p:txBody>
      </p:sp>
      <p:sp>
        <p:nvSpPr>
          <p:cNvPr id="116803" name="Text Box 67"/>
          <p:cNvSpPr txBox="1">
            <a:spLocks noChangeArrowheads="1"/>
          </p:cNvSpPr>
          <p:nvPr/>
        </p:nvSpPr>
        <p:spPr bwMode="auto">
          <a:xfrm>
            <a:off x="2174875" y="2444750"/>
            <a:ext cx="119062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8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Dimensions</a:t>
            </a:r>
          </a:p>
        </p:txBody>
      </p:sp>
      <p:sp>
        <p:nvSpPr>
          <p:cNvPr id="116804" name="Rectangle 68"/>
          <p:cNvSpPr>
            <a:spLocks noChangeArrowheads="1"/>
          </p:cNvSpPr>
          <p:nvPr/>
        </p:nvSpPr>
        <p:spPr bwMode="auto">
          <a:xfrm>
            <a:off x="2690813" y="4811713"/>
            <a:ext cx="1524000" cy="279400"/>
          </a:xfrm>
          <a:prstGeom prst="rect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F8F8F8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266236" tIns="133119" rIns="266236" bIns="133119" anchor="ctr">
            <a:flatTx/>
          </a:bodyPr>
          <a:lstStyle/>
          <a:p>
            <a:pPr algn="ctr" eaLnBrk="0" hangingPunct="0">
              <a:defRPr/>
            </a:pPr>
            <a:r>
              <a:rPr lang="en-US" sz="1600" dirty="0">
                <a:latin typeface="Arial"/>
                <a:cs typeface="Arial"/>
              </a:rPr>
              <a:t>Time = 32.</a:t>
            </a:r>
            <a:r>
              <a:rPr lang="en-US" sz="1600" b="1" dirty="0">
                <a:cs typeface="+mn-cs"/>
              </a:rPr>
              <a:t>4</a:t>
            </a:r>
          </a:p>
        </p:txBody>
      </p:sp>
      <p:sp>
        <p:nvSpPr>
          <p:cNvPr id="116805" name="Rectangle 69"/>
          <p:cNvSpPr>
            <a:spLocks noChangeArrowheads="1"/>
          </p:cNvSpPr>
          <p:nvPr/>
        </p:nvSpPr>
        <p:spPr bwMode="auto">
          <a:xfrm>
            <a:off x="2667000" y="5160963"/>
            <a:ext cx="1522413" cy="280987"/>
          </a:xfrm>
          <a:prstGeom prst="rect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F8F8F8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266236" tIns="133119" rIns="266236" bIns="133119" anchor="ctr">
            <a:flatTx/>
          </a:bodyPr>
          <a:lstStyle/>
          <a:p>
            <a:pPr algn="ctr" eaLnBrk="0" hangingPunct="0">
              <a:defRPr/>
            </a:pPr>
            <a:r>
              <a:rPr lang="en-US" sz="1600" dirty="0">
                <a:latin typeface="Arial"/>
                <a:cs typeface="Arial"/>
              </a:rPr>
              <a:t>Pressure</a:t>
            </a:r>
            <a:r>
              <a:rPr lang="en-US" sz="1600" b="1" dirty="0">
                <a:cs typeface="+mn-cs"/>
              </a:rPr>
              <a:t> </a:t>
            </a:r>
            <a:r>
              <a:rPr lang="en-US" sz="1600" dirty="0">
                <a:latin typeface="Arial"/>
                <a:cs typeface="Arial"/>
              </a:rPr>
              <a:t>= 987</a:t>
            </a:r>
          </a:p>
        </p:txBody>
      </p:sp>
      <p:sp>
        <p:nvSpPr>
          <p:cNvPr id="116806" name="Rectangle 70"/>
          <p:cNvSpPr>
            <a:spLocks noChangeArrowheads="1"/>
          </p:cNvSpPr>
          <p:nvPr/>
        </p:nvSpPr>
        <p:spPr bwMode="auto">
          <a:xfrm>
            <a:off x="2667000" y="5511800"/>
            <a:ext cx="1524000" cy="279400"/>
          </a:xfrm>
          <a:prstGeom prst="rect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F8F8F8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266236" tIns="133119" rIns="266236" bIns="133119" anchor="ctr">
            <a:flatTx/>
          </a:bodyPr>
          <a:lstStyle/>
          <a:p>
            <a:pPr algn="ctr" eaLnBrk="0" hangingPunct="0">
              <a:defRPr/>
            </a:pPr>
            <a:r>
              <a:rPr lang="en-US" sz="1600" dirty="0">
                <a:latin typeface="Arial"/>
                <a:cs typeface="Arial"/>
              </a:rPr>
              <a:t>Temp = 56</a:t>
            </a:r>
          </a:p>
        </p:txBody>
      </p:sp>
      <p:sp>
        <p:nvSpPr>
          <p:cNvPr id="116807" name="Text Box 71"/>
          <p:cNvSpPr txBox="1">
            <a:spLocks noChangeArrowheads="1"/>
          </p:cNvSpPr>
          <p:nvPr/>
        </p:nvSpPr>
        <p:spPr bwMode="auto">
          <a:xfrm>
            <a:off x="2819400" y="4502150"/>
            <a:ext cx="1268413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Attributes</a:t>
            </a:r>
          </a:p>
        </p:txBody>
      </p:sp>
      <p:sp>
        <p:nvSpPr>
          <p:cNvPr id="116808" name="Rectangle 72"/>
          <p:cNvSpPr>
            <a:spLocks noChangeArrowheads="1"/>
          </p:cNvSpPr>
          <p:nvPr/>
        </p:nvSpPr>
        <p:spPr bwMode="auto">
          <a:xfrm>
            <a:off x="654050" y="5084763"/>
            <a:ext cx="1479550" cy="280987"/>
          </a:xfrm>
          <a:prstGeom prst="rect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F8F8F8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>
            <a:flatTx/>
          </a:bodyPr>
          <a:lstStyle/>
          <a:p>
            <a:pPr algn="ctr" eaLnBrk="0" hangingPunct="0">
              <a:defRPr/>
            </a:pPr>
            <a:r>
              <a:rPr lang="en-US" sz="1600" dirty="0">
                <a:latin typeface="Arial"/>
                <a:cs typeface="Arial"/>
              </a:rPr>
              <a:t>Chunked</a:t>
            </a:r>
          </a:p>
        </p:txBody>
      </p:sp>
      <p:sp>
        <p:nvSpPr>
          <p:cNvPr id="116809" name="Rectangle 73"/>
          <p:cNvSpPr>
            <a:spLocks noChangeArrowheads="1"/>
          </p:cNvSpPr>
          <p:nvPr/>
        </p:nvSpPr>
        <p:spPr bwMode="auto">
          <a:xfrm>
            <a:off x="654050" y="5435600"/>
            <a:ext cx="1479550" cy="279400"/>
          </a:xfrm>
          <a:prstGeom prst="rect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F8F8F8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>
            <a:flatTx/>
          </a:bodyPr>
          <a:lstStyle/>
          <a:p>
            <a:pPr algn="ctr" eaLnBrk="0" hangingPunct="0">
              <a:defRPr/>
            </a:pPr>
            <a:r>
              <a:rPr lang="en-US" sz="1600" dirty="0">
                <a:latin typeface="Arial"/>
                <a:cs typeface="Arial"/>
              </a:rPr>
              <a:t>Compressed</a:t>
            </a:r>
          </a:p>
        </p:txBody>
      </p:sp>
      <p:sp>
        <p:nvSpPr>
          <p:cNvPr id="116810" name="Rectangle 74"/>
          <p:cNvSpPr>
            <a:spLocks noChangeArrowheads="1"/>
          </p:cNvSpPr>
          <p:nvPr/>
        </p:nvSpPr>
        <p:spPr bwMode="auto">
          <a:xfrm>
            <a:off x="2363788" y="3424238"/>
            <a:ext cx="912812" cy="192087"/>
          </a:xfrm>
          <a:prstGeom prst="rect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F8F8F8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266236" tIns="133119" rIns="266236" bIns="133119" anchor="ctr">
            <a:flatTx/>
          </a:bodyPr>
          <a:lstStyle/>
          <a:p>
            <a:pPr algn="ctr" eaLnBrk="0" hangingPunct="0">
              <a:defRPr/>
            </a:pPr>
            <a:r>
              <a:rPr lang="en-US" sz="1600" dirty="0">
                <a:latin typeface="Arial"/>
                <a:cs typeface="Arial"/>
              </a:rPr>
              <a:t>Dim_3 = 7</a:t>
            </a:r>
          </a:p>
        </p:txBody>
      </p:sp>
      <p:sp>
        <p:nvSpPr>
          <p:cNvPr id="116811" name="Text Box 75"/>
          <p:cNvSpPr txBox="1">
            <a:spLocks noChangeArrowheads="1"/>
          </p:cNvSpPr>
          <p:nvPr/>
        </p:nvSpPr>
        <p:spPr bwMode="auto">
          <a:xfrm>
            <a:off x="852488" y="4775200"/>
            <a:ext cx="976312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Storage info</a:t>
            </a:r>
          </a:p>
        </p:txBody>
      </p:sp>
      <p:sp>
        <p:nvSpPr>
          <p:cNvPr id="116812" name="Rectangle 76"/>
          <p:cNvSpPr>
            <a:spLocks noChangeArrowheads="1"/>
          </p:cNvSpPr>
          <p:nvPr/>
        </p:nvSpPr>
        <p:spPr bwMode="auto">
          <a:xfrm>
            <a:off x="685800" y="4291013"/>
            <a:ext cx="1828800" cy="280987"/>
          </a:xfrm>
          <a:prstGeom prst="rect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F8F8F8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>
            <a:flatTx/>
          </a:bodyPr>
          <a:lstStyle/>
          <a:p>
            <a:pPr algn="ctr" eaLnBrk="0" hangingPunct="0">
              <a:defRPr/>
            </a:pPr>
            <a:r>
              <a:rPr lang="en-US" sz="1600" dirty="0">
                <a:latin typeface="Arial"/>
                <a:cs typeface="Arial"/>
              </a:rPr>
              <a:t>IEEE 32-bit float</a:t>
            </a:r>
          </a:p>
        </p:txBody>
      </p:sp>
      <p:sp>
        <p:nvSpPr>
          <p:cNvPr id="116813" name="Text Box 77"/>
          <p:cNvSpPr txBox="1">
            <a:spLocks noChangeArrowheads="1"/>
          </p:cNvSpPr>
          <p:nvPr/>
        </p:nvSpPr>
        <p:spPr bwMode="auto">
          <a:xfrm>
            <a:off x="762000" y="3962400"/>
            <a:ext cx="976313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 algn="ctr" eaLnBrk="0" hangingPunct="0">
              <a:defRPr/>
            </a:pPr>
            <a:r>
              <a:rPr lang="en-US" sz="2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Datatype</a:t>
            </a: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2480" y="6096000"/>
            <a:ext cx="14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Metadata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28280" y="6096000"/>
            <a:ext cx="148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Raw data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97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0149A-1952-4A4E-805E-752CEA7777E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HDF5 metadata</a:t>
            </a:r>
          </a:p>
        </p:txBody>
      </p:sp>
      <p:sp>
        <p:nvSpPr>
          <p:cNvPr id="26522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HDF5 metadata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Information about HDF5 objects used by the HDF5 library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Examples: object headers, B-tree nodes for group, B-Tree nodes for chunks, heaps, super-block, etc.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Usually small compared to raw data sizes (KB vs. MB-GB)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371600" y="152400"/>
            <a:ext cx="701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defRPr/>
            </a:pPr>
            <a:endParaRPr lang="en-US" sz="2800">
              <a:solidFill>
                <a:srgbClr val="000000"/>
              </a:solidFill>
              <a:latin typeface="Garamond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19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1D61B-78F7-1C4D-82CF-46604DF240B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cs typeface="+mj-cs"/>
              </a:rPr>
              <a:t>HDF5 metadata cache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381000" y="990600"/>
            <a:ext cx="83820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b"/>
          <a:lstStyle/>
          <a:p>
            <a:pPr marL="228600" indent="-228600" algn="r" eaLnBrk="0" hangingPunct="0">
              <a:tabLst>
                <a:tab pos="3206750" algn="ctr"/>
              </a:tabLst>
              <a:defRPr/>
            </a:pPr>
            <a:r>
              <a:rPr lang="en-US" sz="2000" dirty="0">
                <a:latin typeface="Arial"/>
                <a:cs typeface="Arial"/>
              </a:rPr>
              <a:t>Application</a:t>
            </a:r>
            <a:r>
              <a:rPr lang="en-US" sz="2000" b="1" dirty="0">
                <a:cs typeface="+mn-cs"/>
              </a:rPr>
              <a:t> </a:t>
            </a:r>
            <a:r>
              <a:rPr lang="en-US" sz="2000" dirty="0">
                <a:latin typeface="Arial"/>
                <a:cs typeface="Arial"/>
              </a:rPr>
              <a:t>memory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457200" y="1162050"/>
            <a:ext cx="3886200" cy="2133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r>
              <a:rPr lang="en-US" sz="2000" dirty="0">
                <a:latin typeface="Arial"/>
                <a:cs typeface="Arial"/>
              </a:rPr>
              <a:t>Metadata </a:t>
            </a:r>
            <a:r>
              <a:rPr lang="en-US" sz="2000" dirty="0" smtClean="0">
                <a:latin typeface="Arial"/>
                <a:cs typeface="Arial"/>
              </a:rPr>
              <a:t>cache (MDC)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0654" name="Rectangle 14"/>
          <p:cNvSpPr>
            <a:spLocks noChangeArrowheads="1"/>
          </p:cNvSpPr>
          <p:nvPr/>
        </p:nvSpPr>
        <p:spPr bwMode="auto">
          <a:xfrm>
            <a:off x="381000" y="4876800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8" name="Text Box 18"/>
          <p:cNvSpPr txBox="1">
            <a:spLocks noChangeArrowheads="1"/>
          </p:cNvSpPr>
          <p:nvPr/>
        </p:nvSpPr>
        <p:spPr bwMode="auto">
          <a:xfrm>
            <a:off x="457200" y="496887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0662" name="Rectangle 22" descr="Large grid"/>
          <p:cNvSpPr>
            <a:spLocks noChangeArrowheads="1"/>
          </p:cNvSpPr>
          <p:nvPr/>
        </p:nvSpPr>
        <p:spPr bwMode="auto">
          <a:xfrm>
            <a:off x="5334000" y="4892675"/>
            <a:ext cx="3200400" cy="685800"/>
          </a:xfrm>
          <a:prstGeom prst="rect">
            <a:avLst/>
          </a:prstGeom>
          <a:pattFill prst="dotGrid">
            <a:fgClr>
              <a:schemeClr val="bg2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sp>
        <p:nvSpPr>
          <p:cNvPr id="240664" name="Rectangle 24" descr="Large grid"/>
          <p:cNvSpPr>
            <a:spLocks noChangeArrowheads="1"/>
          </p:cNvSpPr>
          <p:nvPr/>
        </p:nvSpPr>
        <p:spPr bwMode="auto">
          <a:xfrm>
            <a:off x="5334000" y="1600200"/>
            <a:ext cx="3124200" cy="838200"/>
          </a:xfrm>
          <a:prstGeom prst="rect">
            <a:avLst/>
          </a:prstGeom>
          <a:pattFill prst="dotGrid">
            <a:fgClr>
              <a:schemeClr val="accent6">
                <a:lumMod val="75000"/>
              </a:schemeClr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67" name="Text Box 27"/>
          <p:cNvSpPr txBox="1">
            <a:spLocks noChangeArrowheads="1"/>
          </p:cNvSpPr>
          <p:nvPr/>
        </p:nvSpPr>
        <p:spPr bwMode="auto">
          <a:xfrm>
            <a:off x="5638800" y="183197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Dataset array data</a:t>
            </a:r>
          </a:p>
        </p:txBody>
      </p:sp>
      <p:sp>
        <p:nvSpPr>
          <p:cNvPr id="240668" name="AutoShape 28"/>
          <p:cNvSpPr>
            <a:spLocks noChangeArrowheads="1"/>
          </p:cNvSpPr>
          <p:nvPr/>
        </p:nvSpPr>
        <p:spPr bwMode="auto">
          <a:xfrm>
            <a:off x="2895600" y="1833563"/>
            <a:ext cx="1062038" cy="757237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69" name="Text Box 29"/>
          <p:cNvSpPr txBox="1">
            <a:spLocks noChangeArrowheads="1"/>
          </p:cNvSpPr>
          <p:nvPr/>
        </p:nvSpPr>
        <p:spPr bwMode="auto">
          <a:xfrm>
            <a:off x="1447800" y="4191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HDF5 metadata</a:t>
            </a:r>
          </a:p>
        </p:txBody>
      </p:sp>
      <p:sp>
        <p:nvSpPr>
          <p:cNvPr id="240670" name="Text Box 30"/>
          <p:cNvSpPr txBox="1">
            <a:spLocks noChangeArrowheads="1"/>
          </p:cNvSpPr>
          <p:nvPr/>
        </p:nvSpPr>
        <p:spPr bwMode="auto">
          <a:xfrm>
            <a:off x="5791200" y="44958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Dataset array data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85800" y="2000250"/>
            <a:ext cx="1828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2362200" y="4892675"/>
            <a:ext cx="6858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038600" y="4876800"/>
            <a:ext cx="3810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8763000" y="4876800"/>
            <a:ext cx="152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661" y="3581400"/>
            <a:ext cx="906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Dataset header resides in MDC. MDC is handled by HDF5 library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2661" y="5634335"/>
            <a:ext cx="6274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Metadata is mixed with raw data in HDF5 file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2" name="Rectangle 22" descr="Large grid"/>
          <p:cNvSpPr>
            <a:spLocks noChangeArrowheads="1"/>
          </p:cNvSpPr>
          <p:nvPr/>
        </p:nvSpPr>
        <p:spPr bwMode="auto">
          <a:xfrm>
            <a:off x="3048000" y="4876800"/>
            <a:ext cx="990600" cy="685800"/>
          </a:xfrm>
          <a:prstGeom prst="rect">
            <a:avLst/>
          </a:prstGeom>
          <a:pattFill prst="dotGrid">
            <a:fgClr>
              <a:schemeClr val="bg2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cxnSp>
        <p:nvCxnSpPr>
          <p:cNvPr id="6" name="Straight Arrow Connector 5"/>
          <p:cNvCxnSpPr>
            <a:stCxn id="240669" idx="2"/>
            <a:endCxn id="28" idx="0"/>
          </p:cNvCxnSpPr>
          <p:nvPr/>
        </p:nvCxnSpPr>
        <p:spPr bwMode="auto">
          <a:xfrm>
            <a:off x="2590800" y="4587875"/>
            <a:ext cx="1143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240669" idx="2"/>
            <a:endCxn id="29" idx="0"/>
          </p:cNvCxnSpPr>
          <p:nvPr/>
        </p:nvCxnSpPr>
        <p:spPr bwMode="auto">
          <a:xfrm>
            <a:off x="2590800" y="4587875"/>
            <a:ext cx="1638300" cy="288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3638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template2">
  <a:themeElements>
    <a:clrScheme name="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Presentation on product or servic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1_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1_Presentation on product or serv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2">
  <a:themeElements>
    <a:clrScheme name="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Presentation on product or servic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product or service</Template>
  <TotalTime>40468</TotalTime>
  <Words>2698</Words>
  <Application>Microsoft Macintosh PowerPoint</Application>
  <PresentationFormat>On-screen Show (4:3)</PresentationFormat>
  <Paragraphs>636</Paragraphs>
  <Slides>56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template2</vt:lpstr>
      <vt:lpstr>Theme1</vt:lpstr>
      <vt:lpstr>1_template2</vt:lpstr>
      <vt:lpstr>HDF5 Datasets and I/O</vt:lpstr>
      <vt:lpstr>Outline</vt:lpstr>
      <vt:lpstr>HDF5 Layers</vt:lpstr>
      <vt:lpstr>Goal of this talk</vt:lpstr>
      <vt:lpstr>HDF5 dataset metadata</vt:lpstr>
      <vt:lpstr>HDF5 Dataset</vt:lpstr>
      <vt:lpstr>HDF5 dataset components</vt:lpstr>
      <vt:lpstr>HDF5 metadata</vt:lpstr>
      <vt:lpstr>HDF5 metadata cache</vt:lpstr>
      <vt:lpstr>HDF5 metadata cache</vt:lpstr>
      <vt:lpstr>HDF5 dataset storage layouts</vt:lpstr>
      <vt:lpstr>HDF5 datasets storage layouts</vt:lpstr>
      <vt:lpstr>Contiguous storage layout</vt:lpstr>
      <vt:lpstr>Contiguous storage layout</vt:lpstr>
      <vt:lpstr>External storage layout</vt:lpstr>
      <vt:lpstr>External storage layout</vt:lpstr>
      <vt:lpstr>Chunked storage layout</vt:lpstr>
      <vt:lpstr>Chunked storage layout</vt:lpstr>
      <vt:lpstr>Compact  storage layout</vt:lpstr>
      <vt:lpstr>Compact storage layout</vt:lpstr>
      <vt:lpstr>Factors affecting I/O performance</vt:lpstr>
      <vt:lpstr>HDF5 data structures</vt:lpstr>
      <vt:lpstr>Operations on data inside HDF5 library</vt:lpstr>
      <vt:lpstr>Operations on data inside HDF5 library</vt:lpstr>
      <vt:lpstr>I/O performance </vt:lpstr>
      <vt:lpstr>I/O with different storage layouts</vt:lpstr>
      <vt:lpstr>Writing compact dataset</vt:lpstr>
      <vt:lpstr>Writing compact dataset</vt:lpstr>
      <vt:lpstr>Writing contiguous dataset</vt:lpstr>
      <vt:lpstr>Writing contiguous dataset</vt:lpstr>
      <vt:lpstr>Writing contiguous dataset with conversion</vt:lpstr>
      <vt:lpstr>Partial i/o for contiguous dataset</vt:lpstr>
      <vt:lpstr>Sub-setting of contiguous dataset Series of adjacent rows</vt:lpstr>
      <vt:lpstr>Sub-setting of contiguous dataset Adjacent, partial rows</vt:lpstr>
      <vt:lpstr>Sub-setting of contiguous dataset Extreme case: writing a column</vt:lpstr>
      <vt:lpstr>Sub-setting of contiguous dataset Data sieve buffer</vt:lpstr>
      <vt:lpstr>Performance tuning for contiguous dataset</vt:lpstr>
      <vt:lpstr>i/o for chunked dataset</vt:lpstr>
      <vt:lpstr>Recall: Chunked storage layout</vt:lpstr>
      <vt:lpstr>HDF5 chunking</vt:lpstr>
      <vt:lpstr>HDF5 chunk cache</vt:lpstr>
      <vt:lpstr>HDF5 chunk cache</vt:lpstr>
      <vt:lpstr>Writing chunked dataset</vt:lpstr>
      <vt:lpstr>Partial i/o for chunked dataset</vt:lpstr>
      <vt:lpstr>Partial I/O for chunked dataset</vt:lpstr>
      <vt:lpstr>Partial I/O for chunked dataset</vt:lpstr>
      <vt:lpstr>Partial I/O for chunked dataset</vt:lpstr>
      <vt:lpstr>i/o for variable-length dataset</vt:lpstr>
      <vt:lpstr>Examples of variable length data</vt:lpstr>
      <vt:lpstr>Variable length data in HDF5</vt:lpstr>
      <vt:lpstr>How variable length data is stored in HDF5</vt:lpstr>
      <vt:lpstr>Variable length datasets and I/O</vt:lpstr>
      <vt:lpstr>There may be more than one global heap</vt:lpstr>
      <vt:lpstr>VL dataset and I/O</vt:lpstr>
      <vt:lpstr>Hints for variable length data I/O</vt:lpstr>
      <vt:lpstr>Thank You!</vt:lpstr>
    </vt:vector>
  </TitlesOfParts>
  <Company>The HDF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HDF5 in support of heterogeneous databases</dc:title>
  <dc:subject>HDF5 intro, databases</dc:subject>
  <dc:creator>Mike Folk</dc:creator>
  <cp:keywords>HDF5, databases</cp:keywords>
  <cp:lastModifiedBy>Elena Pourmal</cp:lastModifiedBy>
  <cp:revision>681</cp:revision>
  <cp:lastPrinted>2012-05-29T07:43:56Z</cp:lastPrinted>
  <dcterms:created xsi:type="dcterms:W3CDTF">2006-05-18T14:39:14Z</dcterms:created>
  <dcterms:modified xsi:type="dcterms:W3CDTF">2012-05-29T12:15:32Z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TC010178481033</vt:lpwstr>
  </property>
</Properties>
</file>