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8" r:id="rId2"/>
    <p:sldMasterId id="2147483833" r:id="rId3"/>
  </p:sldMasterIdLst>
  <p:notesMasterIdLst>
    <p:notesMasterId r:id="rId39"/>
  </p:notesMasterIdLst>
  <p:handoutMasterIdLst>
    <p:handoutMasterId r:id="rId40"/>
  </p:handoutMasterIdLst>
  <p:sldIdLst>
    <p:sldId id="256" r:id="rId4"/>
    <p:sldId id="1055" r:id="rId5"/>
    <p:sldId id="1112" r:id="rId6"/>
    <p:sldId id="1136" r:id="rId7"/>
    <p:sldId id="1137" r:id="rId8"/>
    <p:sldId id="1134" r:id="rId9"/>
    <p:sldId id="1138" r:id="rId10"/>
    <p:sldId id="1139" r:id="rId11"/>
    <p:sldId id="1140" r:id="rId12"/>
    <p:sldId id="1131" r:id="rId13"/>
    <p:sldId id="1141" r:id="rId14"/>
    <p:sldId id="1116" r:id="rId15"/>
    <p:sldId id="1133" r:id="rId16"/>
    <p:sldId id="1129" r:id="rId17"/>
    <p:sldId id="1151" r:id="rId18"/>
    <p:sldId id="1150" r:id="rId19"/>
    <p:sldId id="1142" r:id="rId20"/>
    <p:sldId id="1143" r:id="rId21"/>
    <p:sldId id="1145" r:id="rId22"/>
    <p:sldId id="1146" r:id="rId23"/>
    <p:sldId id="1147" r:id="rId24"/>
    <p:sldId id="1148" r:id="rId25"/>
    <p:sldId id="1149" r:id="rId26"/>
    <p:sldId id="1117" r:id="rId27"/>
    <p:sldId id="1130" r:id="rId28"/>
    <p:sldId id="1127" r:id="rId29"/>
    <p:sldId id="1128" r:id="rId30"/>
    <p:sldId id="1154" r:id="rId31"/>
    <p:sldId id="1155" r:id="rId32"/>
    <p:sldId id="1118" r:id="rId33"/>
    <p:sldId id="1152" r:id="rId34"/>
    <p:sldId id="1094" r:id="rId35"/>
    <p:sldId id="1091" r:id="rId36"/>
    <p:sldId id="1153" r:id="rId37"/>
    <p:sldId id="1105" r:id="rId38"/>
  </p:sldIdLst>
  <p:sldSz cx="9144000" cy="6858000" type="screen4x3"/>
  <p:notesSz cx="9296400" cy="6881813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dfadmin" initials="h" lastIdx="1" clrIdx="0"/>
  <p:cmAuthor id="1" name="Elena Pourma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000066"/>
    <a:srgbClr val="969696"/>
    <a:srgbClr val="808080"/>
    <a:srgbClr val="B2B2B2"/>
    <a:srgbClr val="3366FF"/>
    <a:srgbClr val="DDDDD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1935" autoAdjust="0"/>
  </p:normalViewPr>
  <p:slideViewPr>
    <p:cSldViewPr showGuides="1">
      <p:cViewPr>
        <p:scale>
          <a:sx n="54" d="100"/>
          <a:sy n="54" d="100"/>
        </p:scale>
        <p:origin x="-2208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4" Type="http://schemas.openxmlformats.org/officeDocument/2006/relationships/slide" Target="slides/slide33.xml"/><Relationship Id="rId5" Type="http://schemas.openxmlformats.org/officeDocument/2006/relationships/slide" Target="slides/slide34.xml"/><Relationship Id="rId1" Type="http://schemas.openxmlformats.org/officeDocument/2006/relationships/slide" Target="slides/slide1.xml"/><Relationship Id="rId2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134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134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06D3714-838B-4D1C-94BE-382616B28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243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8938" y="517525"/>
            <a:ext cx="3440112" cy="2579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0083" y="3269097"/>
            <a:ext cx="6816235" cy="30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243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43BA370-1D01-44FA-82A7-089D3FB33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2588" y="515938"/>
            <a:ext cx="3441700" cy="25812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974" y="3269096"/>
            <a:ext cx="6812018" cy="3097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8CBD9-7BC7-414A-BFA6-B8BCE844570B}" type="slidenum">
              <a:rPr lang="en-US"/>
              <a:pPr/>
              <a:t>20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4C9D3-FB22-8D42-87C2-1591F0E53356}" type="slidenum">
              <a:rPr lang="en-US"/>
              <a:pPr/>
              <a:t>21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268861"/>
            <a:ext cx="7437120" cy="309681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1D2A1-CE1F-7E4D-B1B6-164E5A621C0F}" type="slidenum">
              <a:rPr lang="en-US"/>
              <a:pPr/>
              <a:t>22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5CF05-1844-0F46-9E9E-F8DBFDD96A4B}" type="slidenum">
              <a:rPr lang="en-US"/>
              <a:pPr/>
              <a:t>23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B5DAF6-B369-7A46-9FA8-F34D4134A8EE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2B7E1-5130-47B7-A634-55AF1CF255D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62" y="3269096"/>
            <a:ext cx="7436277" cy="3097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7D571C-D170-1148-8E65-069F48E8867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FB20E7-0582-E846-BD79-9341A07B0B8E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FB20E7-0582-E846-BD79-9341A07B0B8E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89C049-48E9-CD41-A08F-D16BC9885775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89C049-48E9-CD41-A08F-D16BC9885775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89C049-48E9-CD41-A08F-D16BC9885775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7350" y="515938"/>
            <a:ext cx="3443288" cy="2582862"/>
          </a:xfrm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69" y="3268861"/>
            <a:ext cx="6821664" cy="309681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366" tIns="45182" rIns="90366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1FDFF-AF26-BE41-B703-E4533311B2B8}" type="slidenum">
              <a:rPr lang="en-US"/>
              <a:pPr/>
              <a:t>17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27350" y="515938"/>
            <a:ext cx="3441700" cy="2581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9942" y="3269332"/>
            <a:ext cx="6816518" cy="30965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23" tIns="45862" rIns="91723" bIns="45862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10400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B00-2272-4B28-88BE-3425C01440B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C8137F8-14EC-9F42-BE55-24CD1D4F4B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00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1" descr="hdf 7pp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828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fld id="{5A3AD11C-B4D8-4D3F-B349-5D890DBDE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37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7ABA3-A1A1-4707-AFAF-690E37C775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133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1385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02BCC6-A6E9-4477-A97A-8C49FEE5DB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9828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D25F5-1A27-497B-9B5D-3F1318B16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370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CFA244-EDC7-4175-86F8-3DE121B614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957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483536-7513-45D1-A0A0-45AB5C105D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3567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42C270-2C40-4F17-B7F6-6B154A88FC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183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7924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9812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1CD06F-8A6C-4685-92B6-A0B67BBA17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5493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33D186-D835-4A5A-8453-DC07395837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6634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0C489-B96D-4165-BD5C-3CDAE6B43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29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9812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7769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A91D-70C3-4ED4-B251-33D1B903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17" Type="http://schemas.openxmlformats.org/officeDocument/2006/relationships/image" Target="../media/image5.jpeg"/><Relationship Id="rId18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48" r:id="rId14"/>
    <p:sldLayoutId id="2147483816" r:id="rId15"/>
    <p:sldLayoutId id="2147483849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92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629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04F65656-5A70-4E45-ABD8-D5F46971B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df bluegreenotxt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df 0line"/>
          <p:cNvPicPr>
            <a:picLocks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17" r:id="rId15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hdfgroup.org/doc_resource/SZIP/Commercial_szip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hdfgroup.org/services/contribution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elp@hdfgorup.org" TargetMode="External"/><Relationship Id="rId3" Type="http://schemas.openxmlformats.org/officeDocument/2006/relationships/hyperlink" Target="http://www.hdfgroup.org/services/contribution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r.informatik.uni-hamburg.de/research/projects/icomex/mafisc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dfgroup.org/HDF5/doc1.6/Filter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Filters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77000" cy="1066800"/>
          </a:xfrm>
        </p:spPr>
        <p:txBody>
          <a:bodyPr/>
          <a:lstStyle/>
          <a:p>
            <a:r>
              <a:rPr lang="en-US" sz="3200" dirty="0" smtClean="0"/>
              <a:t>Using filters and compression in HDF5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752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BBACB0C-D97E-AD45-8030-596420B30F01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10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Applying filters to a dataset</a:t>
            </a:r>
            <a:endParaRPr lang="en-US" dirty="0">
              <a:latin typeface="Arial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001000" cy="49530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dcpl_id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= H5Pcreate(H5P_DATASET_CREATE);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cdims</a:t>
            </a:r>
            <a:r>
              <a:rPr lang="en-US" sz="2600" dirty="0">
                <a:latin typeface="Consolas"/>
                <a:cs typeface="Consolas"/>
              </a:rPr>
              <a:t>[0] = 100;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cdims</a:t>
            </a:r>
            <a:r>
              <a:rPr lang="en-US" sz="2600" dirty="0">
                <a:latin typeface="Consolas"/>
                <a:cs typeface="Consolas"/>
              </a:rPr>
              <a:t>[1] = 100;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H5Pset_chunk(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dcpl_id</a:t>
            </a: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2, 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cdims</a:t>
            </a: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rgbClr val="008000"/>
                </a:solidFill>
                <a:latin typeface="Consolas"/>
                <a:cs typeface="Consolas"/>
              </a:rPr>
              <a:t>H5Pset_shuffle(</a:t>
            </a:r>
            <a:r>
              <a:rPr lang="en-US" sz="2600" dirty="0" err="1" smtClean="0">
                <a:solidFill>
                  <a:srgbClr val="008000"/>
                </a:solidFill>
                <a:latin typeface="Consolas"/>
                <a:cs typeface="Consolas"/>
              </a:rPr>
              <a:t>dcpl</a:t>
            </a:r>
            <a:r>
              <a:rPr lang="en-US" sz="2600" dirty="0" smtClean="0">
                <a:solidFill>
                  <a:srgbClr val="008000"/>
                </a:solidFill>
                <a:latin typeface="Consolas"/>
                <a:cs typeface="Consolas"/>
              </a:rPr>
              <a:t>);</a:t>
            </a:r>
            <a:endParaRPr lang="en-US" sz="26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i="1" dirty="0">
                <a:solidFill>
                  <a:srgbClr val="169940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solidFill>
                  <a:srgbClr val="169940"/>
                </a:solidFill>
                <a:latin typeface="Consolas"/>
                <a:cs typeface="Consolas"/>
              </a:rPr>
              <a:t>H5Pset_deflate(</a:t>
            </a:r>
            <a:r>
              <a:rPr lang="en-US" sz="2600" dirty="0" err="1" smtClean="0">
                <a:solidFill>
                  <a:srgbClr val="169940"/>
                </a:solidFill>
                <a:latin typeface="Consolas"/>
                <a:cs typeface="Consolas"/>
              </a:rPr>
              <a:t>dcpl_id</a:t>
            </a:r>
            <a:r>
              <a:rPr lang="en-US" sz="2600" dirty="0">
                <a:solidFill>
                  <a:srgbClr val="169940"/>
                </a:solidFill>
                <a:latin typeface="Consolas"/>
                <a:cs typeface="Consolas"/>
              </a:rPr>
              <a:t>, 9);</a:t>
            </a:r>
            <a:endParaRPr lang="en-US" sz="2600" i="1" dirty="0">
              <a:solidFill>
                <a:srgbClr val="169940"/>
              </a:solidFill>
              <a:latin typeface="Consolas"/>
              <a:cs typeface="Consolas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dset_id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= H5Dcreate (…, </a:t>
            </a:r>
            <a:r>
              <a:rPr lang="en-US" sz="2600" dirty="0" err="1" smtClean="0">
                <a:solidFill>
                  <a:srgbClr val="008000"/>
                </a:solidFill>
                <a:latin typeface="Consolas"/>
                <a:cs typeface="Consolas"/>
              </a:rPr>
              <a:t>dcpl_id</a:t>
            </a:r>
            <a:r>
              <a:rPr lang="en-US" sz="2600" dirty="0">
                <a:latin typeface="Consolas"/>
                <a:cs typeface="Consolas"/>
              </a:rPr>
              <a:t>)</a:t>
            </a:r>
            <a:r>
              <a:rPr lang="en-US" sz="2600" dirty="0" smtClean="0">
                <a:latin typeface="Consolas"/>
                <a:cs typeface="Consolas"/>
              </a:rPr>
              <a:t>;</a:t>
            </a:r>
            <a:endParaRPr lang="en-US" sz="2600" dirty="0">
              <a:latin typeface="Consolas"/>
              <a:cs typeface="Consolas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H5Pclose(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dcpl_id</a:t>
            </a:r>
            <a:r>
              <a:rPr lang="en-US" sz="2600" dirty="0">
                <a:latin typeface="Consolas"/>
                <a:cs typeface="Consolas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68596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752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BBACB0C-D97E-AD45-8030-596420B30F01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11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Applying filters to a group</a:t>
            </a:r>
            <a:endParaRPr lang="en-US" dirty="0">
              <a:latin typeface="Arial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001000" cy="49530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latin typeface="Consolas"/>
                <a:cs typeface="Consolas"/>
              </a:rPr>
              <a:t>g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cpl_id</a:t>
            </a:r>
            <a:r>
              <a:rPr lang="en-US" sz="26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= H5Pcreate(</a:t>
            </a:r>
            <a:r>
              <a:rPr lang="en-US" sz="2600" dirty="0" smtClean="0">
                <a:latin typeface="Consolas"/>
                <a:cs typeface="Consolas"/>
              </a:rPr>
              <a:t>H5P_GROUP_CREATE</a:t>
            </a:r>
            <a:r>
              <a:rPr lang="en-US" sz="2600" dirty="0">
                <a:latin typeface="Consolas"/>
                <a:cs typeface="Consolas"/>
              </a:rPr>
              <a:t>);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 smtClean="0">
                <a:solidFill>
                  <a:srgbClr val="169940"/>
                </a:solidFill>
                <a:latin typeface="Consolas"/>
                <a:cs typeface="Consolas"/>
              </a:rPr>
              <a:t> H5Pset_deflate(</a:t>
            </a:r>
            <a:r>
              <a:rPr lang="en-US" sz="2600" dirty="0" err="1" smtClean="0">
                <a:solidFill>
                  <a:srgbClr val="169940"/>
                </a:solidFill>
                <a:latin typeface="Consolas"/>
                <a:cs typeface="Consolas"/>
              </a:rPr>
              <a:t>dcpl_id</a:t>
            </a:r>
            <a:r>
              <a:rPr lang="en-US" sz="2600" dirty="0">
                <a:solidFill>
                  <a:srgbClr val="169940"/>
                </a:solidFill>
                <a:latin typeface="Consolas"/>
                <a:cs typeface="Consolas"/>
              </a:rPr>
              <a:t>, 9);</a:t>
            </a:r>
            <a:endParaRPr lang="en-US" sz="2600" i="1" dirty="0">
              <a:solidFill>
                <a:srgbClr val="169940"/>
              </a:solidFill>
              <a:latin typeface="Consolas"/>
              <a:cs typeface="Consolas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group_id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= </a:t>
            </a:r>
            <a:r>
              <a:rPr lang="en-US" sz="2600" dirty="0" smtClean="0">
                <a:latin typeface="Consolas"/>
                <a:cs typeface="Consolas"/>
              </a:rPr>
              <a:t>H5Gcreate </a:t>
            </a:r>
            <a:r>
              <a:rPr lang="en-US" sz="2600" dirty="0">
                <a:latin typeface="Consolas"/>
                <a:cs typeface="Consolas"/>
              </a:rPr>
              <a:t>(…, </a:t>
            </a:r>
            <a:r>
              <a:rPr lang="en-US" sz="2600" dirty="0" err="1" smtClean="0">
                <a:solidFill>
                  <a:srgbClr val="008000"/>
                </a:solidFill>
                <a:latin typeface="Consolas"/>
                <a:cs typeface="Consolas"/>
              </a:rPr>
              <a:t>gcpl_id</a:t>
            </a:r>
            <a:r>
              <a:rPr lang="en-US" sz="2600" dirty="0" smtClean="0">
                <a:solidFill>
                  <a:srgbClr val="008000"/>
                </a:solidFill>
                <a:latin typeface="Consolas"/>
                <a:cs typeface="Consolas"/>
              </a:rPr>
              <a:t>, </a:t>
            </a:r>
            <a:r>
              <a:rPr lang="en-US" sz="2600" dirty="0" smtClean="0">
                <a:latin typeface="Consolas"/>
                <a:cs typeface="Consolas"/>
              </a:rPr>
              <a:t>…);</a:t>
            </a:r>
            <a:endParaRPr lang="en-US" sz="2600" dirty="0">
              <a:latin typeface="Consolas"/>
              <a:cs typeface="Consolas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H5Pclose(</a:t>
            </a:r>
            <a:r>
              <a:rPr lang="en-US" sz="2600" dirty="0" err="1">
                <a:solidFill>
                  <a:schemeClr val="tx1"/>
                </a:solidFill>
                <a:latin typeface="Consolas"/>
                <a:cs typeface="Consolas"/>
              </a:rPr>
              <a:t>g</a:t>
            </a:r>
            <a:r>
              <a:rPr lang="en-US" sz="2600" dirty="0" err="1" smtClean="0">
                <a:solidFill>
                  <a:schemeClr val="tx1"/>
                </a:solidFill>
                <a:latin typeface="Consolas"/>
                <a:cs typeface="Consolas"/>
              </a:rPr>
              <a:t>cpl_id</a:t>
            </a:r>
            <a:r>
              <a:rPr lang="en-US" sz="2600" dirty="0">
                <a:latin typeface="Consolas"/>
                <a:cs typeface="Consolas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Consolas"/>
                <a:cs typeface="Consolas"/>
              </a:rPr>
              <a:t>         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355023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filters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HDF5 Filters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data transformation</a:t>
            </a:r>
          </a:p>
          <a:p>
            <a:r>
              <a:rPr lang="en-US" dirty="0" smtClean="0"/>
              <a:t>Data shuffling</a:t>
            </a:r>
          </a:p>
          <a:p>
            <a:r>
              <a:rPr lang="en-US" dirty="0" smtClean="0"/>
              <a:t>Checksum</a:t>
            </a:r>
          </a:p>
          <a:p>
            <a:r>
              <a:rPr lang="en-US" dirty="0" smtClean="0"/>
              <a:t>Data compression</a:t>
            </a:r>
          </a:p>
          <a:p>
            <a:pPr lvl="1" eaLnBrk="1" hangingPunct="1">
              <a:lnSpc>
                <a:spcPct val="90000"/>
              </a:lnSpc>
              <a:buClrTx/>
              <a:buFont typeface="Lucida Grande"/>
              <a:buChar char="-"/>
            </a:pPr>
            <a:r>
              <a:rPr lang="en-US" dirty="0">
                <a:latin typeface="Arial" charset="0"/>
                <a:cs typeface="Arial" charset="0"/>
              </a:rPr>
              <a:t>Scale + offset 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ClrTx/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en-US" dirty="0" smtClean="0">
                <a:latin typeface="Arial" charset="0"/>
                <a:cs typeface="Arial" charset="0"/>
              </a:rPr>
              <a:t>bit</a:t>
            </a:r>
          </a:p>
          <a:p>
            <a:pPr lvl="1" eaLnBrk="1" hangingPunct="1">
              <a:lnSpc>
                <a:spcPct val="90000"/>
              </a:lnSpc>
              <a:buClrTx/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GZIP (deflate)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SZIP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6822-8A2E-438A-8FF5-7FF0DBFC3E36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3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676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94B4D8D-09FF-9E48-8DFC-BA30E0F6FC80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14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Checking available HDF5 Filters 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API (</a:t>
            </a:r>
            <a:r>
              <a:rPr lang="en-US" dirty="0" smtClean="0">
                <a:latin typeface="Consolas"/>
                <a:cs typeface="Consolas"/>
              </a:rPr>
              <a:t>H5Zfilter_avail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Check libhdf5.settings file</a:t>
            </a:r>
          </a:p>
          <a:p>
            <a:pPr marL="0" indent="0">
              <a:buNone/>
            </a:pPr>
            <a:r>
              <a:rPr lang="en-US" sz="2400" dirty="0"/>
              <a:t>Features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</a:t>
            </a:r>
            <a:r>
              <a:rPr lang="en-US" sz="2400" dirty="0" smtClean="0"/>
              <a:t> </a:t>
            </a:r>
            <a:r>
              <a:rPr lang="en-US" sz="2400" dirty="0"/>
              <a:t>Parallel HDF5: no</a:t>
            </a:r>
          </a:p>
          <a:p>
            <a:pPr marL="0" indent="0">
              <a:buNone/>
            </a:pPr>
            <a:r>
              <a:rPr lang="en-US" sz="2400" dirty="0" smtClean="0"/>
              <a:t>                  ……………………………………………….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  </a:t>
            </a:r>
            <a:r>
              <a:rPr lang="en-US" sz="2400" dirty="0"/>
              <a:t>I/O filters (external): deflate(</a:t>
            </a:r>
            <a:r>
              <a:rPr lang="en-US" sz="2400" dirty="0" err="1"/>
              <a:t>zlib</a:t>
            </a:r>
            <a:r>
              <a:rPr lang="en-US" sz="2400" dirty="0"/>
              <a:t>),</a:t>
            </a:r>
            <a:r>
              <a:rPr lang="en-US" sz="2400" dirty="0" err="1"/>
              <a:t>szip</a:t>
            </a:r>
            <a:r>
              <a:rPr lang="en-US" sz="2400" dirty="0"/>
              <a:t>(encoder)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   I</a:t>
            </a:r>
            <a:r>
              <a:rPr lang="en-US" sz="2400" dirty="0"/>
              <a:t>/O filters (internal): shuffle,fletcher32,nbit,scaleoffset</a:t>
            </a:r>
          </a:p>
          <a:p>
            <a:pPr marL="0" indent="0">
              <a:buNone/>
            </a:pPr>
            <a:r>
              <a:rPr lang="en-US" sz="2400" dirty="0" smtClean="0"/>
              <a:t>                  ……………………………………………….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3457120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676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94B4D8D-09FF-9E48-8DFC-BA30E0F6FC80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15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External HDF5 Filters 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External HDF5 filters rely on the third-party libraries installed on the system</a:t>
            </a:r>
          </a:p>
          <a:p>
            <a:pPr lvl="1"/>
            <a:r>
              <a:rPr lang="en-US" dirty="0" smtClean="0"/>
              <a:t>GZIP</a:t>
            </a:r>
          </a:p>
          <a:p>
            <a:pPr lvl="2"/>
            <a:r>
              <a:rPr lang="en-US" dirty="0" smtClean="0"/>
              <a:t>By default HDF5 configure uses ZLIB installed on the system</a:t>
            </a:r>
          </a:p>
          <a:p>
            <a:pPr lvl="2"/>
            <a:r>
              <a:rPr lang="en-US" dirty="0" smtClean="0"/>
              <a:t>Configure will proceed if ZLIB is not found on the system</a:t>
            </a:r>
          </a:p>
          <a:p>
            <a:pPr lvl="1"/>
            <a:r>
              <a:rPr lang="en-US" dirty="0" smtClean="0"/>
              <a:t>SZIP (added by NASA request)</a:t>
            </a:r>
          </a:p>
          <a:p>
            <a:pPr lvl="2"/>
            <a:r>
              <a:rPr lang="en-US" dirty="0" smtClean="0"/>
              <a:t>Optional; have to be configured in using –with-</a:t>
            </a:r>
            <a:r>
              <a:rPr lang="en-US" dirty="0" err="1" smtClean="0"/>
              <a:t>szlib</a:t>
            </a:r>
            <a:r>
              <a:rPr lang="en-US" dirty="0" smtClean="0"/>
              <a:t>=/path….</a:t>
            </a:r>
          </a:p>
          <a:p>
            <a:pPr lvl="2"/>
            <a:r>
              <a:rPr lang="en-US" dirty="0" smtClean="0"/>
              <a:t>Configure will proceed if SZIP is not found</a:t>
            </a:r>
          </a:p>
          <a:p>
            <a:pPr lvl="2"/>
            <a:r>
              <a:rPr lang="en-US" dirty="0" smtClean="0"/>
              <a:t>Comes with a </a:t>
            </a:r>
            <a:r>
              <a:rPr lang="en-US" dirty="0"/>
              <a:t>license </a:t>
            </a:r>
            <a:r>
              <a:rPr lang="en-US" dirty="0">
                <a:hlinkClick r:id="rId3"/>
              </a:rPr>
              <a:t>http://www.hdfgroup.org/doc_resource/SZIP/</a:t>
            </a:r>
            <a:r>
              <a:rPr lang="en-US" dirty="0" smtClean="0">
                <a:hlinkClick r:id="rId3"/>
              </a:rPr>
              <a:t>Commercial_szip.html</a:t>
            </a:r>
            <a:endParaRPr lang="en-US" dirty="0" smtClean="0"/>
          </a:p>
          <a:p>
            <a:pPr lvl="2"/>
            <a:r>
              <a:rPr lang="en-US" dirty="0" smtClean="0"/>
              <a:t>Decoder is free; for encoder see the license</a:t>
            </a:r>
            <a:r>
              <a:rPr lang="en-US" dirty="0"/>
              <a:t> </a:t>
            </a:r>
            <a:r>
              <a:rPr lang="en-US" dirty="0" smtClean="0"/>
              <a:t>terms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5067" y="511386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68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676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94B4D8D-09FF-9E48-8DFC-BA30E0F6FC80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16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Internal HDF5 Filters 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filters are implemented by The HDF Group and come with the library</a:t>
            </a:r>
          </a:p>
          <a:p>
            <a:r>
              <a:rPr lang="en-US" dirty="0" smtClean="0"/>
              <a:t>HDF5 internal filters can be configured out using   –disable-filters=“</a:t>
            </a:r>
            <a:r>
              <a:rPr lang="en-US" sz="2800" dirty="0" smtClean="0"/>
              <a:t>filter1, filter2, ..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FLETCHER32</a:t>
            </a:r>
          </a:p>
          <a:p>
            <a:pPr lvl="1"/>
            <a:r>
              <a:rPr lang="en-US" dirty="0" smtClean="0"/>
              <a:t>SHUFFLE</a:t>
            </a:r>
          </a:p>
          <a:p>
            <a:pPr lvl="1"/>
            <a:r>
              <a:rPr lang="en-US" dirty="0" smtClean="0"/>
              <a:t>SCALEOFFSET</a:t>
            </a:r>
          </a:p>
          <a:p>
            <a:pPr lvl="1"/>
            <a:r>
              <a:rPr lang="en-US" dirty="0" smtClean="0"/>
              <a:t>NBIT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5067" y="511386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43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1696-A8E6-8042-AD74-EE1D0B735006}" type="slidenum">
              <a:rPr lang="en-US"/>
              <a:pPr/>
              <a:t>17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Checksum f</a:t>
            </a:r>
            <a:r>
              <a:rPr lang="en-US" dirty="0" smtClean="0">
                <a:solidFill>
                  <a:schemeClr val="tx1"/>
                </a:solidFill>
              </a:rPr>
              <a:t>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458200" cy="28194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Predefined HDF5 filter (</a:t>
            </a:r>
            <a:r>
              <a:rPr lang="en-US" dirty="0" smtClean="0">
                <a:latin typeface="Consolas"/>
                <a:cs typeface="Consolas"/>
              </a:rPr>
              <a:t>H5Pset_fletcher32)</a:t>
            </a:r>
            <a:endParaRPr lang="en-US" dirty="0" smtClean="0"/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Error detection for raw data</a:t>
            </a:r>
          </a:p>
          <a:p>
            <a:r>
              <a:rPr lang="en-US" dirty="0" smtClean="0"/>
              <a:t>What:</a:t>
            </a:r>
          </a:p>
          <a:p>
            <a:pPr lvl="1"/>
            <a:r>
              <a:rPr lang="en-US" dirty="0" smtClean="0"/>
              <a:t>Implements Fletcher32 </a:t>
            </a:r>
            <a:r>
              <a:rPr lang="en-US" dirty="0"/>
              <a:t>checksum </a:t>
            </a:r>
            <a:r>
              <a:rPr lang="en-US" dirty="0" smtClean="0"/>
              <a:t>algorithm</a:t>
            </a:r>
            <a:endParaRPr lang="en-US" sz="2600" dirty="0"/>
          </a:p>
        </p:txBody>
      </p:sp>
      <p:sp>
        <p:nvSpPr>
          <p:cNvPr id="1072233" name="Rectangle 105" descr="Large grid"/>
          <p:cNvSpPr>
            <a:spLocks noChangeArrowheads="1"/>
          </p:cNvSpPr>
          <p:nvPr/>
        </p:nvSpPr>
        <p:spPr bwMode="auto">
          <a:xfrm>
            <a:off x="1447800" y="4653260"/>
            <a:ext cx="1676400" cy="10668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234" name="Rectangle 106" descr="Large grid"/>
          <p:cNvSpPr>
            <a:spLocks noChangeArrowheads="1"/>
          </p:cNvSpPr>
          <p:nvPr/>
        </p:nvSpPr>
        <p:spPr bwMode="auto">
          <a:xfrm>
            <a:off x="5029200" y="4500860"/>
            <a:ext cx="838200" cy="6096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235" name="Rectangle 107"/>
          <p:cNvSpPr>
            <a:spLocks noChangeArrowheads="1"/>
          </p:cNvSpPr>
          <p:nvPr/>
        </p:nvSpPr>
        <p:spPr bwMode="auto">
          <a:xfrm>
            <a:off x="4876800" y="450086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236" name="Rectangle 108" descr="Large grid"/>
          <p:cNvSpPr>
            <a:spLocks noChangeArrowheads="1"/>
          </p:cNvSpPr>
          <p:nvPr/>
        </p:nvSpPr>
        <p:spPr bwMode="auto">
          <a:xfrm>
            <a:off x="5029200" y="5339060"/>
            <a:ext cx="838200" cy="6096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237" name="Rectangle 109"/>
          <p:cNvSpPr>
            <a:spLocks noChangeArrowheads="1"/>
          </p:cNvSpPr>
          <p:nvPr/>
        </p:nvSpPr>
        <p:spPr bwMode="auto">
          <a:xfrm>
            <a:off x="4876800" y="533906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238" name="Rectangle 110" descr="Large grid"/>
          <p:cNvSpPr>
            <a:spLocks noChangeArrowheads="1"/>
          </p:cNvSpPr>
          <p:nvPr/>
        </p:nvSpPr>
        <p:spPr bwMode="auto">
          <a:xfrm>
            <a:off x="6400800" y="5339060"/>
            <a:ext cx="838200" cy="6096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239" name="Rectangle 111"/>
          <p:cNvSpPr>
            <a:spLocks noChangeArrowheads="1"/>
          </p:cNvSpPr>
          <p:nvPr/>
        </p:nvSpPr>
        <p:spPr bwMode="auto">
          <a:xfrm>
            <a:off x="6248400" y="533906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240" name="Rectangle 112" descr="Large grid"/>
          <p:cNvSpPr>
            <a:spLocks noChangeArrowheads="1"/>
          </p:cNvSpPr>
          <p:nvPr/>
        </p:nvSpPr>
        <p:spPr bwMode="auto">
          <a:xfrm>
            <a:off x="6400800" y="4500860"/>
            <a:ext cx="838200" cy="6096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241" name="Rectangle 113"/>
          <p:cNvSpPr>
            <a:spLocks noChangeArrowheads="1"/>
          </p:cNvSpPr>
          <p:nvPr/>
        </p:nvSpPr>
        <p:spPr bwMode="auto">
          <a:xfrm>
            <a:off x="6248400" y="450086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242" name="AutoShape 114"/>
          <p:cNvSpPr>
            <a:spLocks noChangeArrowheads="1"/>
          </p:cNvSpPr>
          <p:nvPr/>
        </p:nvSpPr>
        <p:spPr bwMode="auto">
          <a:xfrm>
            <a:off x="3657600" y="495806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243" name="Text Box 115"/>
          <p:cNvSpPr txBox="1">
            <a:spLocks noChangeArrowheads="1"/>
          </p:cNvSpPr>
          <p:nvPr/>
        </p:nvSpPr>
        <p:spPr bwMode="auto">
          <a:xfrm>
            <a:off x="2743200" y="5786735"/>
            <a:ext cx="24597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Checksum value</a:t>
            </a:r>
          </a:p>
        </p:txBody>
      </p:sp>
      <p:sp>
        <p:nvSpPr>
          <p:cNvPr id="1072244" name="Line 116"/>
          <p:cNvSpPr>
            <a:spLocks noChangeShapeType="1"/>
          </p:cNvSpPr>
          <p:nvPr/>
        </p:nvSpPr>
        <p:spPr bwMode="auto">
          <a:xfrm flipV="1">
            <a:off x="4191000" y="549146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2246" name="Text Box 118"/>
          <p:cNvSpPr txBox="1">
            <a:spLocks noChangeArrowheads="1"/>
          </p:cNvSpPr>
          <p:nvPr/>
        </p:nvSpPr>
        <p:spPr bwMode="auto">
          <a:xfrm>
            <a:off x="1600200" y="3886200"/>
            <a:ext cx="1296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Memory</a:t>
            </a:r>
          </a:p>
        </p:txBody>
      </p:sp>
      <p:sp>
        <p:nvSpPr>
          <p:cNvPr id="18" name="Text Box 118"/>
          <p:cNvSpPr txBox="1">
            <a:spLocks noChangeArrowheads="1"/>
          </p:cNvSpPr>
          <p:nvPr/>
        </p:nvSpPr>
        <p:spPr bwMode="auto">
          <a:xfrm>
            <a:off x="5409452" y="3886200"/>
            <a:ext cx="680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1D73-0816-BC49-B266-AF8A4AE357B5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filter</a:t>
            </a:r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Predefined HDF5 </a:t>
            </a:r>
            <a:r>
              <a:rPr lang="en-US" dirty="0" smtClean="0"/>
              <a:t>filter (</a:t>
            </a:r>
            <a:r>
              <a:rPr lang="en-US" dirty="0" smtClean="0">
                <a:latin typeface="Consolas"/>
                <a:cs typeface="Consolas"/>
              </a:rPr>
              <a:t>H5Pset_shuffle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Why: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compression of unused bytes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What: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Changes byte </a:t>
            </a:r>
            <a:r>
              <a:rPr lang="en-US" dirty="0"/>
              <a:t>order in a stream of data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19200" y="3962400"/>
            <a:ext cx="6858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 b="1">
                <a:latin typeface="Arial" charset="0"/>
              </a:rPr>
              <a:t>00 00 00 01   00 00 00 17   00 00 00 2B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0375" y="5334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CC3300"/>
                </a:solidFill>
                <a:latin typeface="Arial" charset="0"/>
              </a:rPr>
              <a:t>00 00 00</a:t>
            </a:r>
            <a:endParaRPr lang="en-US" sz="2400" dirty="0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67200" y="5334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00 00 00</a:t>
            </a:r>
            <a:endParaRPr lang="en-US" sz="24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62600" y="5334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1">
                <a:solidFill>
                  <a:srgbClr val="33CC33"/>
                </a:solidFill>
                <a:latin typeface="Arial" charset="0"/>
              </a:rPr>
              <a:t>01 17 2B</a:t>
            </a:r>
            <a:endParaRPr lang="en-US" sz="2400">
              <a:solidFill>
                <a:srgbClr val="33CC33"/>
              </a:solidFill>
              <a:latin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19200" y="3962400"/>
            <a:ext cx="6858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Arial" charset="0"/>
              </a:rPr>
              <a:t>00 </a:t>
            </a:r>
            <a:r>
              <a:rPr lang="en-US" sz="2400" b="1" dirty="0">
                <a:solidFill>
                  <a:srgbClr val="CC3300"/>
                </a:solidFill>
                <a:latin typeface="Arial" charset="0"/>
              </a:rPr>
              <a:t>00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00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33CC33"/>
                </a:solidFill>
                <a:latin typeface="Arial" charset="0"/>
              </a:rPr>
              <a:t>01</a:t>
            </a:r>
            <a:r>
              <a:rPr lang="en-US" sz="2400" b="1" dirty="0">
                <a:latin typeface="Arial" charset="0"/>
              </a:rPr>
              <a:t>   00 </a:t>
            </a:r>
            <a:r>
              <a:rPr lang="en-US" sz="2400" b="1" dirty="0">
                <a:solidFill>
                  <a:srgbClr val="CC3300"/>
                </a:solidFill>
                <a:latin typeface="Arial" charset="0"/>
              </a:rPr>
              <a:t>00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00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33CC33"/>
                </a:solidFill>
                <a:latin typeface="Arial" charset="0"/>
              </a:rPr>
              <a:t>17</a:t>
            </a:r>
            <a:r>
              <a:rPr lang="en-US" sz="2400" b="1" dirty="0">
                <a:latin typeface="Arial" charset="0"/>
              </a:rPr>
              <a:t>   00 </a:t>
            </a:r>
            <a:r>
              <a:rPr lang="en-US" sz="2400" b="1" dirty="0">
                <a:solidFill>
                  <a:srgbClr val="CC3300"/>
                </a:solidFill>
                <a:latin typeface="Arial" charset="0"/>
              </a:rPr>
              <a:t>00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00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33CC33"/>
                </a:solidFill>
                <a:latin typeface="Arial" charset="0"/>
              </a:rPr>
              <a:t>2B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676400" y="5334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00 00 00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981200" y="4343400"/>
            <a:ext cx="0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2514600" y="4343400"/>
            <a:ext cx="1295400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3048000" y="4343400"/>
            <a:ext cx="2590800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60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2716-A1DB-DF47-8142-0728B5D99FA4}" type="slidenum">
              <a:rPr lang="en-US"/>
              <a:pPr/>
              <a:t>19</a:t>
            </a:fld>
            <a:endParaRPr lang="en-US"/>
          </a:p>
        </p:txBody>
      </p:sp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172200" cy="508000"/>
          </a:xfrm>
        </p:spPr>
        <p:txBody>
          <a:bodyPr/>
          <a:lstStyle/>
          <a:p>
            <a:r>
              <a:rPr lang="en-US" dirty="0"/>
              <a:t>Effect of data </a:t>
            </a:r>
            <a:r>
              <a:rPr lang="en-US" dirty="0" smtClean="0"/>
              <a:t>shuffling</a:t>
            </a:r>
            <a:endParaRPr lang="en-US" dirty="0"/>
          </a:p>
        </p:txBody>
      </p:sp>
      <p:graphicFrame>
        <p:nvGraphicFramePr>
          <p:cNvPr id="1078301" name="Group 2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92416209"/>
              </p:ext>
            </p:extLst>
          </p:nvPr>
        </p:nvGraphicFramePr>
        <p:xfrm>
          <a:off x="533400" y="3352800"/>
          <a:ext cx="7772400" cy="205740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File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Total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Write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Shuffle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102.9MB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671.049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629.45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Shuffle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67.34MB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83.353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78.268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78294" name="Text Box 22"/>
          <p:cNvSpPr txBox="1">
            <a:spLocks noChangeArrowheads="1"/>
          </p:cNvSpPr>
          <p:nvPr/>
        </p:nvSpPr>
        <p:spPr bwMode="auto">
          <a:xfrm>
            <a:off x="457200" y="1143000"/>
            <a:ext cx="749435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H5Pset_shuffle</a:t>
            </a:r>
            <a:r>
              <a:rPr lang="en-US" sz="2400" dirty="0" smtClean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followed by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H5Pset_deflate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Write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4-byte integer dataset 256x256x1024 (256MB)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Using chunks of 256x16x1024 (16MB)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Values: random integers between 0 and 255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7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HDF5 filters</a:t>
            </a:r>
          </a:p>
          <a:p>
            <a:r>
              <a:rPr lang="en-US" dirty="0" smtClean="0"/>
              <a:t>HDF5 filters</a:t>
            </a:r>
          </a:p>
          <a:p>
            <a:r>
              <a:rPr lang="en-US" dirty="0" smtClean="0"/>
              <a:t>Other filters and how to find them</a:t>
            </a:r>
          </a:p>
          <a:p>
            <a:r>
              <a:rPr lang="en-US" dirty="0" smtClean="0"/>
              <a:t>How to add your own filter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480E-1E3F-9C4F-9219-6163E0D08EC2}" type="slidenum">
              <a:rPr lang="en-US"/>
              <a:pPr/>
              <a:t>20</a:t>
            </a:fld>
            <a:endParaRPr lang="en-US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N-bit compression filter</a:t>
            </a:r>
            <a:endParaRPr lang="en-US" dirty="0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Predefined HDF5 filter </a:t>
            </a:r>
            <a:r>
              <a:rPr lang="en-US" dirty="0"/>
              <a:t>(</a:t>
            </a:r>
            <a:r>
              <a:rPr lang="en-US" dirty="0" smtClean="0">
                <a:latin typeface="Consolas"/>
                <a:cs typeface="Consolas"/>
              </a:rPr>
              <a:t>H5Pset_nbit)</a:t>
            </a:r>
            <a:endParaRPr lang="en-US" dirty="0" smtClean="0"/>
          </a:p>
          <a:p>
            <a:r>
              <a:rPr lang="en-US" dirty="0" smtClean="0"/>
              <a:t>Why</a:t>
            </a:r>
            <a:r>
              <a:rPr lang="en-US" dirty="0"/>
              <a:t>: </a:t>
            </a:r>
          </a:p>
          <a:p>
            <a:pPr lvl="1">
              <a:buFontTx/>
              <a:buNone/>
            </a:pPr>
            <a:r>
              <a:rPr lang="en-US" dirty="0"/>
              <a:t>Compact storage for user-defined </a:t>
            </a:r>
            <a:r>
              <a:rPr lang="en-US" dirty="0" err="1"/>
              <a:t>datatypes</a:t>
            </a:r>
            <a:endParaRPr lang="en-US" dirty="0"/>
          </a:p>
          <a:p>
            <a:r>
              <a:rPr lang="en-US" dirty="0"/>
              <a:t>What:</a:t>
            </a:r>
          </a:p>
          <a:p>
            <a:pPr lvl="1"/>
            <a:r>
              <a:rPr lang="en-US" dirty="0"/>
              <a:t>When data stored on disk, padding bits chopped off and only significant bits stored</a:t>
            </a:r>
          </a:p>
          <a:p>
            <a:pPr lvl="1"/>
            <a:r>
              <a:rPr lang="en-US" dirty="0"/>
              <a:t>Supports most </a:t>
            </a:r>
            <a:r>
              <a:rPr lang="en-US" dirty="0" err="1"/>
              <a:t>datatypes</a:t>
            </a:r>
            <a:endParaRPr lang="en-US" dirty="0"/>
          </a:p>
          <a:p>
            <a:pPr lvl="1"/>
            <a:r>
              <a:rPr lang="en-US" dirty="0"/>
              <a:t>Works with compound </a:t>
            </a:r>
            <a:r>
              <a:rPr lang="en-US" dirty="0" err="1"/>
              <a:t>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F6DD-D25A-8444-BC0C-3DEE963CD4E8}" type="slidenum">
              <a:rPr lang="en-US"/>
              <a:pPr/>
              <a:t>21</a:t>
            </a:fld>
            <a:endParaRPr lang="en-US"/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1158875" y="4876800"/>
            <a:ext cx="2651125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3186113" y="2301875"/>
            <a:ext cx="2741612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N-bit compression example</a:t>
            </a:r>
          </a:p>
        </p:txBody>
      </p:sp>
      <p:sp>
        <p:nvSpPr>
          <p:cNvPr id="544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In memory, one value of N-Bit datatype is stored like this: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CC"/>
                </a:solidFill>
                <a:latin typeface="Courier New" charset="0"/>
              </a:rPr>
              <a:t>	</a:t>
            </a:r>
            <a:r>
              <a:rPr lang="en-US" sz="2000" b="1">
                <a:solidFill>
                  <a:srgbClr val="0000CC"/>
                </a:solidFill>
                <a:latin typeface="Courier New" charset="0"/>
              </a:rPr>
              <a:t>| byte 3 | byte 2 | byte 1 | byte 0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000CC"/>
                </a:solidFill>
                <a:latin typeface="Courier New" charset="0"/>
              </a:rPr>
              <a:t>	|????????|????SPPP|PPPPPPPP|PPPP????|</a:t>
            </a:r>
          </a:p>
          <a:p>
            <a:pPr>
              <a:lnSpc>
                <a:spcPct val="80000"/>
              </a:lnSpc>
            </a:pPr>
            <a:endParaRPr lang="en-US" sz="200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>
                <a:latin typeface="Courier New" charset="0"/>
              </a:rPr>
              <a:t>S-sign bit  P-significant bit  ?-padding bit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</a:t>
            </a:r>
          </a:p>
          <a:p>
            <a:pPr>
              <a:lnSpc>
                <a:spcPct val="80000"/>
              </a:lnSpc>
            </a:pPr>
            <a:r>
              <a:rPr lang="en-US" sz="2400"/>
              <a:t>After passing through the N-Bit filter, all padding bits are chopped off, and the bits are stored on disk like this: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000CC"/>
                </a:solidFill>
                <a:latin typeface="Courier New" charset="0"/>
              </a:rPr>
              <a:t>	|    1st value    |    2nd value   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000CC"/>
                </a:solidFill>
                <a:latin typeface="Courier New" charset="0"/>
              </a:rPr>
              <a:t>	|SPPPPPPP PPPPPPPP|SPPPPPPP PPPPPPPP|...</a:t>
            </a:r>
          </a:p>
          <a:p>
            <a:pPr>
              <a:lnSpc>
                <a:spcPct val="80000"/>
              </a:lnSpc>
            </a:pPr>
            <a:endParaRPr lang="en-US" sz="200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400"/>
              <a:t>Opposite (decompress) when going from disk to memory</a:t>
            </a: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20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DA99-3E79-244F-AB69-CC9C6D0DB03A}" type="slidenum">
              <a:rPr lang="en-US"/>
              <a:pPr/>
              <a:t>22</a:t>
            </a:fld>
            <a:endParaRPr lang="en-US"/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Scale+offset</a:t>
            </a:r>
            <a:r>
              <a:rPr lang="en-US" dirty="0" smtClean="0"/>
              <a:t>”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filter 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Predefined HDF5 filter (</a:t>
            </a:r>
            <a:r>
              <a:rPr lang="en-US" sz="3200" dirty="0" smtClean="0">
                <a:latin typeface="Consolas"/>
                <a:cs typeface="Consolas"/>
              </a:rPr>
              <a:t>H5Pset_scaleoffset)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Why: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less storage when less precision needed</a:t>
            </a:r>
          </a:p>
          <a:p>
            <a:r>
              <a:rPr lang="en-US" sz="3200" dirty="0">
                <a:solidFill>
                  <a:schemeClr val="tx1"/>
                </a:solidFill>
              </a:rPr>
              <a:t>What: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Performs scale/offset operation on each value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Truncates result to fewer bits before storing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Currently supports integers and floats </a:t>
            </a:r>
          </a:p>
        </p:txBody>
      </p:sp>
    </p:spTree>
    <p:extLst>
      <p:ext uri="{BB962C8B-B14F-4D97-AF65-F5344CB8AC3E}">
        <p14:creationId xmlns:p14="http://schemas.microsoft.com/office/powerpoint/2010/main" val="32297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877A-2D7A-EE48-B284-3B081B640349}" type="slidenum">
              <a:rPr lang="en-US"/>
              <a:pPr/>
              <a:t>23</a:t>
            </a:fld>
            <a:endParaRPr lang="en-US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with floating-point type</a:t>
            </a: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Data: </a:t>
            </a:r>
            <a:r>
              <a:rPr lang="en-US" sz="2400" b="1">
                <a:solidFill>
                  <a:srgbClr val="0000CC"/>
                </a:solidFill>
                <a:latin typeface="Courier New" charset="0"/>
              </a:rPr>
              <a:t>{104.561, 99.459, 100.545, 105.644}</a:t>
            </a:r>
          </a:p>
          <a:p>
            <a:pPr>
              <a:lnSpc>
                <a:spcPct val="80000"/>
              </a:lnSpc>
            </a:pPr>
            <a:r>
              <a:rPr lang="en-US" sz="2800"/>
              <a:t>Choose scaling factor: decimal precision to keep</a:t>
            </a:r>
            <a:br>
              <a:rPr lang="en-US" sz="2800"/>
            </a:br>
            <a:r>
              <a:rPr lang="en-US" sz="2800"/>
              <a:t>E.g. </a:t>
            </a:r>
            <a:r>
              <a:rPr lang="en-US" sz="2800" b="1">
                <a:solidFill>
                  <a:srgbClr val="0000CC"/>
                </a:solidFill>
              </a:rPr>
              <a:t>scale factor </a:t>
            </a:r>
            <a:r>
              <a:rPr lang="en-US" sz="2400" b="1">
                <a:solidFill>
                  <a:srgbClr val="0000CC"/>
                </a:solidFill>
                <a:latin typeface="Courier New" charset="0"/>
              </a:rPr>
              <a:t>D = 2</a:t>
            </a: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1. Find minimum value (offset): </a:t>
            </a:r>
            <a:r>
              <a:rPr lang="en-US" sz="2400" b="1">
                <a:solidFill>
                  <a:srgbClr val="0000CC"/>
                </a:solidFill>
                <a:latin typeface="Courier New" charset="0"/>
              </a:rPr>
              <a:t>99.459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2. Subtract minimum value from each element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Result: </a:t>
            </a:r>
            <a:r>
              <a:rPr lang="en-US" sz="2400" b="1">
                <a:solidFill>
                  <a:srgbClr val="0000CC"/>
                </a:solidFill>
                <a:latin typeface="Courier New" charset="0"/>
              </a:rPr>
              <a:t>{5.102, 0, 1.086, 6.185}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3. Scale data by multiplying </a:t>
            </a:r>
            <a:r>
              <a:rPr lang="en-US" sz="2400" b="1">
                <a:solidFill>
                  <a:srgbClr val="0000CC"/>
                </a:solidFill>
                <a:latin typeface="Courier New" charset="0"/>
              </a:rPr>
              <a:t>10</a:t>
            </a:r>
            <a:r>
              <a:rPr lang="en-US" sz="2400" b="1" baseline="30000">
                <a:solidFill>
                  <a:srgbClr val="0000CC"/>
                </a:solidFill>
                <a:latin typeface="Courier New" charset="0"/>
              </a:rPr>
              <a:t>D</a:t>
            </a:r>
            <a:r>
              <a:rPr lang="en-US" sz="2400" b="1">
                <a:solidFill>
                  <a:srgbClr val="0000CC"/>
                </a:solidFill>
                <a:latin typeface="Courier New" charset="0"/>
              </a:rPr>
              <a:t> = 100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Result: </a:t>
            </a:r>
            <a:r>
              <a:rPr lang="en-US" sz="2400" b="1">
                <a:solidFill>
                  <a:srgbClr val="0000CC"/>
                </a:solidFill>
                <a:latin typeface="Courier New" charset="0"/>
              </a:rPr>
              <a:t>{510.2, 0, 108.6, 618.5}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4. Round the data to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Result: </a:t>
            </a:r>
            <a:r>
              <a:rPr lang="en-US" sz="2400" b="1">
                <a:solidFill>
                  <a:srgbClr val="0000CC"/>
                </a:solidFill>
                <a:latin typeface="Courier New" charset="0"/>
              </a:rPr>
              <a:t>{510 , 0, 109, 619}</a:t>
            </a:r>
            <a:br>
              <a:rPr lang="en-US" sz="2400" b="1">
                <a:solidFill>
                  <a:srgbClr val="0000CC"/>
                </a:solidFill>
                <a:latin typeface="Courier New" charset="0"/>
              </a:rPr>
            </a:br>
            <a:r>
              <a:rPr lang="en-US" sz="2800"/>
              <a:t>	5. Pack and store using min number of bits </a:t>
            </a:r>
            <a:endParaRPr lang="en-US" sz="2800" b="1" i="1"/>
          </a:p>
        </p:txBody>
      </p:sp>
    </p:spTree>
    <p:extLst>
      <p:ext uri="{BB962C8B-B14F-4D97-AF65-F5344CB8AC3E}">
        <p14:creationId xmlns:p14="http://schemas.microsoft.com/office/powerpoint/2010/main" val="85327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HDF5 filters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752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May 30-31, 2012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HDF5 Workshop at PSI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42F058C-1BD6-5A4B-B4E3-7D4E4819BB9E}" type="slidenum">
              <a:rPr lang="en-US" sz="1200">
                <a:solidFill>
                  <a:schemeClr val="bg1"/>
                </a:solidFill>
                <a:latin typeface="Arial" charset="0"/>
              </a:rPr>
              <a:pPr eaLnBrk="1" hangingPunct="1"/>
              <a:t>25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Third-party HDF5 filters</a:t>
            </a:r>
            <a:endParaRPr lang="en-US" dirty="0">
              <a:latin typeface="Arial" charset="0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53400" cy="5486400"/>
          </a:xfrm>
        </p:spPr>
        <p:txBody>
          <a:bodyPr/>
          <a:lstStyle/>
          <a:p>
            <a:pPr marL="1828800" lvl="3" indent="-45720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571500" indent="-457200" eaLnBrk="1" hangingPunct="1">
              <a:lnSpc>
                <a:spcPct val="90000"/>
              </a:lnSpc>
            </a:pPr>
            <a:r>
              <a:rPr lang="en-US" sz="3400" dirty="0">
                <a:latin typeface="Arial" charset="0"/>
                <a:cs typeface="Arial" charset="0"/>
              </a:rPr>
              <a:t>Compression methods supported by HDF5 u</a:t>
            </a:r>
            <a:r>
              <a:rPr lang="en-US" sz="3400" dirty="0" smtClean="0">
                <a:latin typeface="Arial" charset="0"/>
                <a:cs typeface="Arial" charset="0"/>
              </a:rPr>
              <a:t>ser</a:t>
            </a:r>
            <a:r>
              <a:rPr lang="en-US" altLang="ja-JP" sz="3400" dirty="0" smtClean="0">
                <a:latin typeface="Arial" charset="0"/>
                <a:cs typeface="Arial" charset="0"/>
              </a:rPr>
              <a:t> </a:t>
            </a:r>
            <a:r>
              <a:rPr lang="en-US" altLang="ja-JP" sz="3400" dirty="0">
                <a:latin typeface="Arial" charset="0"/>
                <a:cs typeface="Arial" charset="0"/>
              </a:rPr>
              <a:t>community</a:t>
            </a:r>
            <a:endParaRPr lang="en-US" altLang="ja-JP" sz="2600" dirty="0">
              <a:latin typeface="Arial" charset="0"/>
              <a:cs typeface="Arial" charset="0"/>
            </a:endParaRPr>
          </a:p>
          <a:p>
            <a:pPr marL="971550" lvl="1" indent="-457200" eaLnBrk="1" hangingPunct="1">
              <a:lnSpc>
                <a:spcPct val="90000"/>
              </a:lnSpc>
              <a:buFontTx/>
              <a:buNone/>
            </a:pPr>
            <a:r>
              <a:rPr lang="en-US" dirty="0">
                <a:hlinkClick r:id="rId3"/>
              </a:rPr>
              <a:t>http://www.hdfgroup.org/services/</a:t>
            </a:r>
            <a:r>
              <a:rPr lang="en-US" dirty="0" smtClean="0">
                <a:hlinkClick r:id="rId3"/>
              </a:rPr>
              <a:t>contributions</a:t>
            </a:r>
            <a:r>
              <a:rPr lang="en-US" dirty="0" smtClean="0"/>
              <a:t> </a:t>
            </a:r>
          </a:p>
          <a:p>
            <a:pPr marL="971550" lvl="1" indent="-457200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LZO, BZIP2, BLOSC (</a:t>
            </a:r>
            <a:r>
              <a:rPr lang="en-US" dirty="0" err="1">
                <a:latin typeface="Arial" charset="0"/>
                <a:cs typeface="Arial" charset="0"/>
              </a:rPr>
              <a:t>PyTables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marL="971550" lvl="1" indent="-457200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LZF (</a:t>
            </a:r>
            <a:r>
              <a:rPr lang="en-US" dirty="0">
                <a:latin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cs typeface="Arial" charset="0"/>
              </a:rPr>
              <a:t>5py)</a:t>
            </a:r>
          </a:p>
          <a:p>
            <a:pPr marL="971550" lvl="1" indent="-457200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MAFISC </a:t>
            </a:r>
          </a:p>
          <a:p>
            <a:pPr marL="1371600" lvl="2" indent="-457200" eaLnBrk="1" hangingPunct="1">
              <a:lnSpc>
                <a:spcPct val="90000"/>
              </a:lnSpc>
              <a:buFont typeface="Lucida Grande"/>
              <a:buChar char="-"/>
            </a:pPr>
            <a:r>
              <a:rPr lang="en-US" dirty="0" smtClean="0">
                <a:latin typeface="Arial" charset="0"/>
                <a:cs typeface="Arial" charset="0"/>
              </a:rPr>
              <a:t>The Website has a patch for external module loader</a:t>
            </a:r>
            <a:endParaRPr lang="en-US" dirty="0">
              <a:latin typeface="Arial" charset="0"/>
              <a:cs typeface="Arial" charset="0"/>
            </a:endParaRPr>
          </a:p>
          <a:p>
            <a:pPr marL="971550" lvl="1" indent="-45720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10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your own filter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 </a:t>
            </a:r>
            <a:r>
              <a:rPr lang="en-US" dirty="0"/>
              <a:t>filter is </a:t>
            </a:r>
            <a:r>
              <a:rPr lang="en-US" dirty="0" smtClean="0"/>
              <a:t>bidirectional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Handles </a:t>
            </a:r>
            <a:r>
              <a:rPr lang="en-US" dirty="0"/>
              <a:t>both input and output to the </a:t>
            </a:r>
            <a:r>
              <a:rPr lang="en-US" dirty="0" smtClean="0"/>
              <a:t>file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A flag </a:t>
            </a:r>
            <a:r>
              <a:rPr lang="en-US" dirty="0"/>
              <a:t>is passed to the filter to indicate the </a:t>
            </a:r>
            <a:r>
              <a:rPr lang="en-US" dirty="0" smtClean="0"/>
              <a:t>direction</a:t>
            </a:r>
            <a:endParaRPr lang="en-US" dirty="0"/>
          </a:p>
          <a:p>
            <a:pPr lvl="1"/>
            <a:r>
              <a:rPr lang="en-US" dirty="0" smtClean="0"/>
              <a:t>The filter </a:t>
            </a:r>
          </a:p>
          <a:p>
            <a:pPr lvl="2">
              <a:buFont typeface="Lucida Grande"/>
              <a:buChar char="-"/>
            </a:pPr>
            <a:r>
              <a:rPr lang="en-US" dirty="0"/>
              <a:t>R</a:t>
            </a:r>
            <a:r>
              <a:rPr lang="en-US" dirty="0" smtClean="0"/>
              <a:t>eads data </a:t>
            </a:r>
            <a:r>
              <a:rPr lang="en-US" dirty="0"/>
              <a:t>from a </a:t>
            </a:r>
            <a:r>
              <a:rPr lang="en-US" dirty="0" smtClean="0"/>
              <a:t>buffer 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Performs transformation </a:t>
            </a:r>
            <a:r>
              <a:rPr lang="en-US" dirty="0"/>
              <a:t>on the </a:t>
            </a:r>
            <a:r>
              <a:rPr lang="en-US" dirty="0" smtClean="0"/>
              <a:t>data</a:t>
            </a:r>
            <a:r>
              <a:rPr lang="en-US" dirty="0"/>
              <a:t> </a:t>
            </a:r>
            <a:endParaRPr lang="en-US" dirty="0" smtClean="0"/>
          </a:p>
          <a:p>
            <a:pPr lvl="2">
              <a:buFont typeface="Lucida Grande"/>
              <a:buChar char="-"/>
            </a:pPr>
            <a:r>
              <a:rPr lang="en-US" dirty="0" smtClean="0"/>
              <a:t>Places </a:t>
            </a:r>
            <a:r>
              <a:rPr lang="en-US" dirty="0"/>
              <a:t>the result in the same or new </a:t>
            </a:r>
            <a:r>
              <a:rPr lang="en-US" dirty="0" smtClean="0"/>
              <a:t>buffer</a:t>
            </a:r>
          </a:p>
          <a:p>
            <a:pPr lvl="2">
              <a:buFont typeface="Lucida Grande"/>
              <a:buChar char="-"/>
            </a:pPr>
            <a:r>
              <a:rPr lang="en-US" dirty="0"/>
              <a:t>R</a:t>
            </a:r>
            <a:r>
              <a:rPr lang="en-US" dirty="0" smtClean="0"/>
              <a:t>eturns </a:t>
            </a:r>
            <a:r>
              <a:rPr lang="en-US" dirty="0"/>
              <a:t>the buffer pointer and size to the </a:t>
            </a:r>
            <a:r>
              <a:rPr lang="en-US" dirty="0" smtClean="0"/>
              <a:t>caller 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Returns zero </a:t>
            </a:r>
            <a:r>
              <a:rPr lang="en-US" dirty="0"/>
              <a:t>to indicate a </a:t>
            </a:r>
            <a:r>
              <a:rPr lang="en-US" dirty="0" smtClean="0"/>
              <a:t>failure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D4385-CCCA-4BBF-AB19-415EBC87934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1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proceed?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Implement a filter (See </a:t>
            </a:r>
            <a:r>
              <a:rPr lang="en-US" dirty="0">
                <a:latin typeface="Consolas"/>
                <a:cs typeface="Consolas"/>
              </a:rPr>
              <a:t>H5Zregister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Arial"/>
                <a:cs typeface="Arial"/>
              </a:rPr>
              <a:t>in RM)</a:t>
            </a:r>
          </a:p>
          <a:p>
            <a:pPr lvl="2"/>
            <a:r>
              <a:rPr lang="en-US" dirty="0">
                <a:latin typeface="Arial"/>
                <a:cs typeface="Arial"/>
              </a:rPr>
              <a:t>See </a:t>
            </a:r>
            <a:r>
              <a:rPr lang="en-US" dirty="0" smtClean="0">
                <a:latin typeface="Arial"/>
                <a:cs typeface="Arial"/>
              </a:rPr>
              <a:t>H5Zdeflate.c in the HDF5 </a:t>
            </a:r>
            <a:r>
              <a:rPr lang="en-US" dirty="0" err="1" smtClean="0">
                <a:latin typeface="Arial"/>
                <a:cs typeface="Arial"/>
              </a:rPr>
              <a:t>src</a:t>
            </a:r>
            <a:r>
              <a:rPr lang="en-US" dirty="0" smtClean="0">
                <a:latin typeface="Arial"/>
                <a:cs typeface="Arial"/>
              </a:rPr>
              <a:t> directory for ideas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Application will need to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Register filter with the HDF5 library using </a:t>
            </a:r>
            <a:r>
              <a:rPr lang="en-US" dirty="0" smtClean="0">
                <a:latin typeface="Consolas"/>
                <a:cs typeface="Consolas"/>
              </a:rPr>
              <a:t>H5Zregister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>
                <a:latin typeface="Arial"/>
                <a:cs typeface="Arial"/>
              </a:rPr>
              <a:t>Add filter to pipeline using </a:t>
            </a:r>
            <a:r>
              <a:rPr lang="en-US" dirty="0" smtClean="0">
                <a:latin typeface="Consolas"/>
                <a:cs typeface="Consolas"/>
              </a:rPr>
              <a:t>H5Pset_filter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Follow the HDF5 programming model as usual</a:t>
            </a:r>
          </a:p>
          <a:p>
            <a:pPr marL="914400" lvl="2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D4385-CCCA-4BBF-AB19-415EBC87934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Adding BZIP2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Arial"/>
                <a:cs typeface="Arial"/>
              </a:rPr>
              <a:t>Source:</a:t>
            </a:r>
          </a:p>
          <a:p>
            <a:pPr marL="457200" lvl="1" indent="0">
              <a:buNone/>
            </a:pPr>
            <a:r>
              <a:rPr lang="en-US" dirty="0" smtClean="0">
                <a:latin typeface="Arial"/>
                <a:cs typeface="Arial"/>
              </a:rPr>
              <a:t>h5ex_d_bzip2</a:t>
            </a:r>
            <a:r>
              <a:rPr lang="en-US" dirty="0">
                <a:latin typeface="Arial"/>
                <a:cs typeface="Arial"/>
              </a:rPr>
              <a:t>.c h5bzip2.h H5Zbzip2.</a:t>
            </a:r>
            <a:r>
              <a:rPr lang="en-US" dirty="0" smtClean="0">
                <a:latin typeface="Arial"/>
                <a:cs typeface="Arial"/>
              </a:rPr>
              <a:t>c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Compile</a:t>
            </a:r>
          </a:p>
          <a:p>
            <a:pPr marL="457200" lvl="1" indent="0">
              <a:buNone/>
            </a:pPr>
            <a:r>
              <a:rPr lang="en-US" dirty="0" smtClean="0">
                <a:latin typeface="Arial"/>
                <a:cs typeface="Arial"/>
              </a:rPr>
              <a:t>%h5cc </a:t>
            </a:r>
            <a:r>
              <a:rPr lang="en-US" dirty="0">
                <a:latin typeface="Arial"/>
                <a:cs typeface="Arial"/>
              </a:rPr>
              <a:t>h5ex_d_bzip2.c </a:t>
            </a:r>
            <a:r>
              <a:rPr lang="en-US" dirty="0" smtClean="0">
                <a:latin typeface="Arial"/>
                <a:cs typeface="Arial"/>
              </a:rPr>
              <a:t>H5Zbzip2</a:t>
            </a:r>
            <a:r>
              <a:rPr lang="en-US" dirty="0">
                <a:latin typeface="Arial"/>
                <a:cs typeface="Arial"/>
              </a:rPr>
              <a:t>.</a:t>
            </a:r>
            <a:r>
              <a:rPr lang="en-US" dirty="0" smtClean="0">
                <a:latin typeface="Arial"/>
                <a:cs typeface="Arial"/>
              </a:rPr>
              <a:t>c –lbz2</a:t>
            </a:r>
            <a:endParaRPr lang="en-US" dirty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914400" lvl="2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D4385-CCCA-4BBF-AB19-415EBC87934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HDF5 filters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register new filter with us?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 request to </a:t>
            </a:r>
            <a:r>
              <a:rPr lang="en-US" dirty="0" smtClean="0">
                <a:hlinkClick r:id="rId2"/>
              </a:rPr>
              <a:t>help@hdfgroup.org</a:t>
            </a:r>
            <a:endParaRPr lang="en-US" dirty="0" smtClean="0"/>
          </a:p>
          <a:p>
            <a:r>
              <a:rPr lang="en-US" dirty="0" smtClean="0"/>
              <a:t>Provide</a:t>
            </a:r>
          </a:p>
          <a:p>
            <a:pPr lvl="1"/>
            <a:r>
              <a:rPr lang="en-US" dirty="0" smtClean="0"/>
              <a:t>Filter information</a:t>
            </a:r>
          </a:p>
          <a:p>
            <a:pPr lvl="1"/>
            <a:r>
              <a:rPr lang="en-US" dirty="0" smtClean="0"/>
              <a:t>Maintainer contact information</a:t>
            </a:r>
          </a:p>
          <a:p>
            <a:r>
              <a:rPr lang="en-US" dirty="0" smtClean="0"/>
              <a:t>Get filter unique identifier </a:t>
            </a:r>
          </a:p>
          <a:p>
            <a:r>
              <a:rPr lang="en-US" dirty="0" smtClean="0"/>
              <a:t>Filter info will </a:t>
            </a:r>
            <a:r>
              <a:rPr lang="en-US" dirty="0"/>
              <a:t>be available 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://www.hdfgroup.org/services/</a:t>
            </a:r>
            <a:r>
              <a:rPr lang="en-US" sz="2800" dirty="0" smtClean="0">
                <a:hlinkClick r:id="rId3"/>
              </a:rPr>
              <a:t>contributions.html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Example: h5dump output on BZIP2 data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4500" dirty="0" smtClean="0"/>
              <a:t>HDF5 </a:t>
            </a:r>
            <a:r>
              <a:rPr lang="de-DE" sz="4500" dirty="0"/>
              <a:t>"h5ex_d_bzip2.h5" {</a:t>
            </a:r>
          </a:p>
          <a:p>
            <a:pPr marL="0" indent="0">
              <a:buNone/>
            </a:pPr>
            <a:r>
              <a:rPr lang="de-DE" sz="4500" dirty="0"/>
              <a:t>GROUP "/" {</a:t>
            </a:r>
          </a:p>
          <a:p>
            <a:pPr marL="0" indent="0">
              <a:buNone/>
            </a:pPr>
            <a:r>
              <a:rPr lang="de-DE" sz="4500" dirty="0"/>
              <a:t>   DATASET "DS-bzip2" {</a:t>
            </a:r>
          </a:p>
          <a:p>
            <a:pPr marL="0" indent="0">
              <a:buNone/>
            </a:pPr>
            <a:r>
              <a:rPr lang="de-DE" sz="4500" dirty="0"/>
              <a:t>     </a:t>
            </a:r>
            <a:r>
              <a:rPr lang="de-DE" sz="4500" dirty="0" smtClean="0"/>
              <a:t>...</a:t>
            </a:r>
            <a:endParaRPr lang="de-DE" sz="4500" dirty="0"/>
          </a:p>
          <a:p>
            <a:pPr marL="0" indent="0">
              <a:buNone/>
            </a:pPr>
            <a:r>
              <a:rPr lang="de-DE" sz="4500" dirty="0"/>
              <a:t>      }</a:t>
            </a:r>
          </a:p>
          <a:p>
            <a:pPr marL="0" indent="0">
              <a:buNone/>
            </a:pPr>
            <a:r>
              <a:rPr lang="de-DE" sz="4500" dirty="0"/>
              <a:t>      FILTERS {</a:t>
            </a:r>
          </a:p>
          <a:p>
            <a:pPr marL="0" indent="0">
              <a:buNone/>
            </a:pPr>
            <a:r>
              <a:rPr lang="de-DE" sz="4500" dirty="0"/>
              <a:t>         </a:t>
            </a:r>
            <a:r>
              <a:rPr lang="de-DE" sz="4500" dirty="0">
                <a:solidFill>
                  <a:srgbClr val="FF0000"/>
                </a:solidFill>
              </a:rPr>
              <a:t>UNKNOWN_FILTER</a:t>
            </a:r>
            <a:r>
              <a:rPr lang="de-DE" sz="4500" dirty="0"/>
              <a:t> {</a:t>
            </a:r>
          </a:p>
          <a:p>
            <a:pPr marL="0" indent="0">
              <a:buNone/>
            </a:pPr>
            <a:r>
              <a:rPr lang="de-DE" sz="4500" dirty="0"/>
              <a:t>            FILTER_ID 305</a:t>
            </a:r>
          </a:p>
          <a:p>
            <a:pPr marL="0" indent="0">
              <a:buNone/>
            </a:pPr>
            <a:r>
              <a:rPr lang="de-DE" sz="4500" dirty="0"/>
              <a:t>            COMMENT bzip2</a:t>
            </a:r>
          </a:p>
          <a:p>
            <a:pPr marL="0" indent="0">
              <a:buNone/>
            </a:pPr>
            <a:r>
              <a:rPr lang="de-DE" sz="4500" dirty="0"/>
              <a:t>            PARAMS { 9 }</a:t>
            </a:r>
          </a:p>
          <a:p>
            <a:pPr marL="0" indent="0">
              <a:buNone/>
            </a:pPr>
            <a:r>
              <a:rPr lang="de-DE" sz="4500" dirty="0"/>
              <a:t>         }</a:t>
            </a:r>
          </a:p>
          <a:p>
            <a:pPr marL="0" indent="0">
              <a:buNone/>
            </a:pPr>
            <a:r>
              <a:rPr lang="de-DE" sz="4500" dirty="0"/>
              <a:t>      }</a:t>
            </a:r>
          </a:p>
          <a:p>
            <a:pPr marL="0" indent="0">
              <a:buNone/>
            </a:pPr>
            <a:r>
              <a:rPr lang="de-DE" sz="4500" dirty="0"/>
              <a:t>   </a:t>
            </a:r>
            <a:r>
              <a:rPr lang="de-DE" sz="4500" dirty="0" smtClean="0"/>
              <a:t>.....</a:t>
            </a:r>
            <a:endParaRPr lang="de-DE" sz="4500" dirty="0"/>
          </a:p>
          <a:p>
            <a:pPr marL="0" indent="0">
              <a:buNone/>
            </a:pPr>
            <a:r>
              <a:rPr lang="de-DE" sz="4500" dirty="0"/>
              <a:t>      }</a:t>
            </a:r>
          </a:p>
          <a:p>
            <a:pPr marL="0" indent="0">
              <a:buNone/>
            </a:pPr>
            <a:r>
              <a:rPr lang="de-DE" sz="4500" dirty="0"/>
              <a:t>     </a:t>
            </a:r>
            <a:r>
              <a:rPr lang="de-DE" sz="4500" dirty="0">
                <a:solidFill>
                  <a:srgbClr val="FF0000"/>
                </a:solidFill>
              </a:rPr>
              <a:t> DATA {h5dump </a:t>
            </a:r>
            <a:r>
              <a:rPr lang="de-DE" sz="4500" dirty="0" err="1">
                <a:solidFill>
                  <a:srgbClr val="FF0000"/>
                </a:solidFill>
              </a:rPr>
              <a:t>error</a:t>
            </a:r>
            <a:r>
              <a:rPr lang="de-DE" sz="4500" dirty="0">
                <a:solidFill>
                  <a:srgbClr val="FF0000"/>
                </a:solidFill>
              </a:rPr>
              <a:t>: </a:t>
            </a:r>
            <a:r>
              <a:rPr lang="de-DE" sz="4500" dirty="0" err="1">
                <a:solidFill>
                  <a:srgbClr val="FF0000"/>
                </a:solidFill>
              </a:rPr>
              <a:t>unable</a:t>
            </a:r>
            <a:r>
              <a:rPr lang="de-DE" sz="4500" dirty="0">
                <a:solidFill>
                  <a:srgbClr val="FF0000"/>
                </a:solidFill>
              </a:rPr>
              <a:t> </a:t>
            </a:r>
            <a:r>
              <a:rPr lang="de-DE" sz="4500" dirty="0" err="1">
                <a:solidFill>
                  <a:srgbClr val="FF0000"/>
                </a:solidFill>
              </a:rPr>
              <a:t>to</a:t>
            </a:r>
            <a:r>
              <a:rPr lang="de-DE" sz="4500" dirty="0">
                <a:solidFill>
                  <a:srgbClr val="FF0000"/>
                </a:solidFill>
              </a:rPr>
              <a:t> </a:t>
            </a:r>
            <a:r>
              <a:rPr lang="de-DE" sz="4500" dirty="0" err="1">
                <a:solidFill>
                  <a:srgbClr val="FF0000"/>
                </a:solidFill>
              </a:rPr>
              <a:t>print</a:t>
            </a:r>
            <a:r>
              <a:rPr lang="de-DE" sz="4500" dirty="0">
                <a:solidFill>
                  <a:srgbClr val="FF0000"/>
                </a:solidFill>
              </a:rPr>
              <a:t> </a:t>
            </a:r>
            <a:r>
              <a:rPr lang="de-DE" sz="4500" dirty="0" err="1">
                <a:solidFill>
                  <a:srgbClr val="FF0000"/>
                </a:solidFill>
              </a:rPr>
              <a:t>data</a:t>
            </a:r>
            <a:endParaRPr lang="de-DE" sz="4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sz="4500" dirty="0"/>
          </a:p>
          <a:p>
            <a:pPr marL="0" indent="0">
              <a:buNone/>
            </a:pPr>
            <a:r>
              <a:rPr lang="de-DE" sz="4500" dirty="0"/>
              <a:t>      }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Problem with using custom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“Off the shelf” HDF5 tools do not work with the third-party filters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5dump, MATLAB and IDL, etc.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Modify HDF5 source with your code</a:t>
            </a:r>
          </a:p>
          <a:p>
            <a:pPr lvl="1"/>
            <a:r>
              <a:rPr lang="en-US" dirty="0" smtClean="0"/>
              <a:t>Use a </a:t>
            </a:r>
            <a:r>
              <a:rPr lang="en-US" dirty="0"/>
              <a:t>patch from </a:t>
            </a:r>
            <a:r>
              <a:rPr lang="en-US" dirty="0">
                <a:hlinkClick r:id="rId3"/>
              </a:rPr>
              <a:t>http://wr.informatik.uni-hamburg.de/research/projects/icomex/</a:t>
            </a:r>
            <a:r>
              <a:rPr lang="en-US" dirty="0" smtClean="0">
                <a:hlinkClick r:id="rId3"/>
              </a:rPr>
              <a:t>mafisc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Future improvements</a:t>
            </a:r>
          </a:p>
        </p:txBody>
      </p:sp>
      <p:sp>
        <p:nvSpPr>
          <p:cNvPr id="29699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048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2048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2048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89E55-5E7C-435B-8D0C-BCA675A07393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Proposal in 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the HDF5 file format and library that allows a dynamic library to be loaded for performing filter operations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Portable solution between UNIX and Windows is required</a:t>
            </a:r>
          </a:p>
          <a:p>
            <a:pPr lvl="1"/>
            <a:r>
              <a:rPr lang="en-US" dirty="0" smtClean="0"/>
              <a:t>Increased maintenance cost</a:t>
            </a:r>
          </a:p>
          <a:p>
            <a:pPr lvl="2"/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Code maintenance</a:t>
            </a:r>
          </a:p>
          <a:p>
            <a:pPr lvl="2"/>
            <a:r>
              <a:rPr lang="en-US" dirty="0" smtClean="0"/>
              <a:t>Documentation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CE0D-01B3-4B6E-888D-222658E270B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HDF5 filter?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transformation performed by the HDF5 library during I/O operations</a:t>
            </a:r>
          </a:p>
          <a:p>
            <a:pPr lvl="1"/>
            <a:r>
              <a:rPr lang="en-US" dirty="0" smtClean="0"/>
              <a:t>HDF5 filters (or </a:t>
            </a:r>
            <a:r>
              <a:rPr lang="en-US" i="1" dirty="0" smtClean="0"/>
              <a:t>built</a:t>
            </a:r>
            <a:r>
              <a:rPr lang="en-US" i="1" dirty="0"/>
              <a:t>-in </a:t>
            </a:r>
            <a:r>
              <a:rPr lang="en-US" dirty="0" smtClean="0"/>
              <a:t>filters)</a:t>
            </a:r>
          </a:p>
          <a:p>
            <a:pPr lvl="2"/>
            <a:r>
              <a:rPr lang="en-US" dirty="0" smtClean="0"/>
              <a:t>Supported by The HDF Group</a:t>
            </a:r>
          </a:p>
          <a:p>
            <a:pPr lvl="2"/>
            <a:r>
              <a:rPr lang="en-US" dirty="0" smtClean="0"/>
              <a:t>Come with the HDF5 library source code</a:t>
            </a:r>
          </a:p>
          <a:p>
            <a:pPr lvl="1"/>
            <a:r>
              <a:rPr lang="en-US" dirty="0" smtClean="0"/>
              <a:t>User-defined filters</a:t>
            </a:r>
          </a:p>
          <a:p>
            <a:pPr lvl="2"/>
            <a:r>
              <a:rPr lang="en-US" dirty="0" smtClean="0"/>
              <a:t>Filters written by  HDF5 users and/or available with some applications (</a:t>
            </a:r>
            <a:r>
              <a:rPr lang="en-US" dirty="0"/>
              <a:t>h</a:t>
            </a:r>
            <a:r>
              <a:rPr lang="en-US" dirty="0" smtClean="0"/>
              <a:t>5py, </a:t>
            </a:r>
            <a:r>
              <a:rPr lang="en-US" dirty="0" err="1" smtClean="0"/>
              <a:t>PyTables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May be or may not be registered with The HDF Group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7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ilters </a:t>
            </a:r>
            <a:r>
              <a:rPr lang="en-US" dirty="0"/>
              <a:t>are arranged in a pipeline so </a:t>
            </a:r>
            <a:r>
              <a:rPr lang="en-US" dirty="0" smtClean="0"/>
              <a:t>the output </a:t>
            </a:r>
            <a:r>
              <a:rPr lang="en-US" dirty="0"/>
              <a:t>of one filter becomes the input of the next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The filter pipeline can be only applied to</a:t>
            </a:r>
          </a:p>
          <a:p>
            <a:pPr lvl="1">
              <a:buFont typeface="Lucida Grande"/>
              <a:buChar char="-"/>
            </a:pPr>
            <a:r>
              <a:rPr lang="en-US" i="1" dirty="0"/>
              <a:t>C</a:t>
            </a:r>
            <a:r>
              <a:rPr lang="en-US" i="1" dirty="0" smtClean="0"/>
              <a:t>hunked</a:t>
            </a:r>
            <a:r>
              <a:rPr lang="en-US" dirty="0" smtClean="0"/>
              <a:t> dataset</a:t>
            </a:r>
          </a:p>
          <a:p>
            <a:pPr lvl="2">
              <a:buFont typeface="Lucida Grande"/>
              <a:buChar char="-"/>
            </a:pPr>
            <a:r>
              <a:rPr lang="en-US" dirty="0"/>
              <a:t>HDF5 library passes </a:t>
            </a:r>
            <a:r>
              <a:rPr lang="en-US" dirty="0" smtClean="0"/>
              <a:t>each chunk through the filter pipeline </a:t>
            </a:r>
            <a:r>
              <a:rPr lang="en-US" dirty="0"/>
              <a:t>on the way to or from </a:t>
            </a:r>
            <a:r>
              <a:rPr lang="en-US" dirty="0" smtClean="0"/>
              <a:t>disk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Group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Link names are stored in a local heap, which may be compressed with a filter pipeline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3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990600" y="3962400"/>
            <a:ext cx="70104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7B19E-C765-3B47-9C4A-EB75DCA1B3C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Filter pipeline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228600" y="1371600"/>
            <a:ext cx="8686800" cy="2057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 dirty="0">
              <a:cs typeface="+mn-cs"/>
            </a:endParaRPr>
          </a:p>
        </p:txBody>
      </p:sp>
      <p:sp>
        <p:nvSpPr>
          <p:cNvPr id="131076" name="Rectangle 4" descr="Large grid"/>
          <p:cNvSpPr>
            <a:spLocks noChangeArrowheads="1"/>
          </p:cNvSpPr>
          <p:nvPr/>
        </p:nvSpPr>
        <p:spPr bwMode="auto">
          <a:xfrm>
            <a:off x="762000" y="27432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31077" name="Rectangle 5" descr="Large grid"/>
          <p:cNvSpPr>
            <a:spLocks noChangeArrowheads="1"/>
          </p:cNvSpPr>
          <p:nvPr/>
        </p:nvSpPr>
        <p:spPr bwMode="auto">
          <a:xfrm>
            <a:off x="1295400" y="27432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78" name="Rectangle 6" descr="Large grid"/>
          <p:cNvSpPr>
            <a:spLocks noChangeArrowheads="1"/>
          </p:cNvSpPr>
          <p:nvPr/>
        </p:nvSpPr>
        <p:spPr bwMode="auto">
          <a:xfrm>
            <a:off x="1828800" y="27432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131079" name="Rectangle 7" descr="Large grid"/>
          <p:cNvSpPr>
            <a:spLocks noChangeArrowheads="1"/>
          </p:cNvSpPr>
          <p:nvPr/>
        </p:nvSpPr>
        <p:spPr bwMode="auto">
          <a:xfrm>
            <a:off x="2362200" y="27432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0" name="Rectangle 8" descr="Large grid"/>
          <p:cNvSpPr>
            <a:spLocks noChangeArrowheads="1"/>
          </p:cNvSpPr>
          <p:nvPr/>
        </p:nvSpPr>
        <p:spPr bwMode="auto">
          <a:xfrm>
            <a:off x="762000" y="24384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31081" name="Rectangle 9" descr="Large grid"/>
          <p:cNvSpPr>
            <a:spLocks noChangeArrowheads="1"/>
          </p:cNvSpPr>
          <p:nvPr/>
        </p:nvSpPr>
        <p:spPr bwMode="auto">
          <a:xfrm>
            <a:off x="1295400" y="24384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2" name="Rectangle 10" descr="Large grid"/>
          <p:cNvSpPr>
            <a:spLocks noChangeArrowheads="1"/>
          </p:cNvSpPr>
          <p:nvPr/>
        </p:nvSpPr>
        <p:spPr bwMode="auto">
          <a:xfrm>
            <a:off x="1828800" y="24384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3" name="Rectangle 11" descr="Large grid"/>
          <p:cNvSpPr>
            <a:spLocks noChangeArrowheads="1"/>
          </p:cNvSpPr>
          <p:nvPr/>
        </p:nvSpPr>
        <p:spPr bwMode="auto">
          <a:xfrm>
            <a:off x="2362200" y="2438400"/>
            <a:ext cx="533400" cy="3048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>
            <a:off x="762000" y="3048000"/>
            <a:ext cx="2133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762000" y="2743200"/>
            <a:ext cx="2133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4540250" y="4343400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…………..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228600" y="5478959"/>
            <a:ext cx="8686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0" hangingPunct="0">
              <a:defRPr/>
            </a:pPr>
            <a:r>
              <a:rPr lang="en-US" sz="2000" dirty="0" smtClean="0">
                <a:latin typeface="Arial"/>
                <a:cs typeface="Arial"/>
              </a:rPr>
              <a:t>Filters are applied in a user-specified order when the HDF5 library performs I/O operations on a chunk or on a group heap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1089" name="Rectangle 17" descr="Large grid"/>
          <p:cNvSpPr>
            <a:spLocks noChangeArrowheads="1"/>
          </p:cNvSpPr>
          <p:nvPr/>
        </p:nvSpPr>
        <p:spPr bwMode="auto">
          <a:xfrm>
            <a:off x="2895600" y="4267200"/>
            <a:ext cx="1143000" cy="5334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31090" name="Rectangle 18" descr="Large grid"/>
          <p:cNvSpPr>
            <a:spLocks noChangeArrowheads="1"/>
          </p:cNvSpPr>
          <p:nvPr/>
        </p:nvSpPr>
        <p:spPr bwMode="auto">
          <a:xfrm>
            <a:off x="1447800" y="4267200"/>
            <a:ext cx="381000" cy="5334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131091" name="Rectangle 19" descr="Large grid"/>
          <p:cNvSpPr>
            <a:spLocks noChangeArrowheads="1"/>
          </p:cNvSpPr>
          <p:nvPr/>
        </p:nvSpPr>
        <p:spPr bwMode="auto">
          <a:xfrm>
            <a:off x="6477000" y="4267200"/>
            <a:ext cx="685800" cy="5334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5638800" y="2209800"/>
            <a:ext cx="22098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093" name="Rectangle 21" descr="Large grid"/>
          <p:cNvSpPr>
            <a:spLocks noChangeArrowheads="1"/>
          </p:cNvSpPr>
          <p:nvPr/>
        </p:nvSpPr>
        <p:spPr bwMode="auto">
          <a:xfrm>
            <a:off x="5791200" y="2438400"/>
            <a:ext cx="685800" cy="457200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5715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cxnSp>
        <p:nvCxnSpPr>
          <p:cNvPr id="131094" name="AutoShape 22"/>
          <p:cNvCxnSpPr>
            <a:cxnSpLocks noChangeShapeType="1"/>
          </p:cNvCxnSpPr>
          <p:nvPr/>
        </p:nvCxnSpPr>
        <p:spPr bwMode="auto">
          <a:xfrm rot="16200000" flipH="1">
            <a:off x="5772150" y="3143250"/>
            <a:ext cx="1295401" cy="800100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202629" y="3810000"/>
            <a:ext cx="680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>
                <a:latin typeface="Arial"/>
                <a:cs typeface="Arial"/>
              </a:rPr>
              <a:t>File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5930622" y="1752600"/>
            <a:ext cx="1681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Chunk cache</a:t>
            </a:r>
          </a:p>
        </p:txBody>
      </p:sp>
      <p:cxnSp>
        <p:nvCxnSpPr>
          <p:cNvPr id="131097" name="AutoShape 25"/>
          <p:cNvCxnSpPr>
            <a:cxnSpLocks noChangeShapeType="1"/>
            <a:stCxn id="131076" idx="2"/>
            <a:endCxn id="131093" idx="1"/>
          </p:cNvCxnSpPr>
          <p:nvPr/>
        </p:nvCxnSpPr>
        <p:spPr bwMode="auto">
          <a:xfrm rot="5400000" flipH="1" flipV="1">
            <a:off x="3219450" y="476250"/>
            <a:ext cx="381000" cy="4762500"/>
          </a:xfrm>
          <a:prstGeom prst="bentConnector4">
            <a:avLst>
              <a:gd name="adj1" fmla="val -60000"/>
              <a:gd name="adj2" fmla="val 52801"/>
            </a:avLst>
          </a:prstGeom>
          <a:noFill/>
          <a:ln w="19050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608089" y="1752600"/>
            <a:ext cx="2123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Chunked dataset</a:t>
            </a:r>
          </a:p>
        </p:txBody>
      </p:sp>
      <p:sp>
        <p:nvSpPr>
          <p:cNvPr id="131099" name="AutoShape 27" descr="Shingle"/>
          <p:cNvSpPr>
            <a:spLocks noChangeArrowheads="1"/>
          </p:cNvSpPr>
          <p:nvPr/>
        </p:nvSpPr>
        <p:spPr bwMode="auto">
          <a:xfrm>
            <a:off x="5943600" y="3276600"/>
            <a:ext cx="1066800" cy="304800"/>
          </a:xfrm>
          <a:prstGeom prst="flowChartMagneticDrum">
            <a:avLst/>
          </a:prstGeom>
          <a:pattFill prst="shingle">
            <a:fgClr>
              <a:schemeClr val="tx1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6019800" y="3429000"/>
            <a:ext cx="914400" cy="0"/>
          </a:xfrm>
          <a:prstGeom prst="line">
            <a:avLst/>
          </a:prstGeom>
          <a:noFill/>
          <a:ln w="762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7012640" y="3409890"/>
            <a:ext cx="1710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Filter pipeline</a:t>
            </a:r>
          </a:p>
        </p:txBody>
      </p:sp>
      <p:sp>
        <p:nvSpPr>
          <p:cNvPr id="131103" name="Line 31"/>
          <p:cNvSpPr>
            <a:spLocks noChangeShapeType="1"/>
          </p:cNvSpPr>
          <p:nvPr/>
        </p:nvSpPr>
        <p:spPr bwMode="auto">
          <a:xfrm>
            <a:off x="12954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4" name="Line 32"/>
          <p:cNvSpPr>
            <a:spLocks noChangeShapeType="1"/>
          </p:cNvSpPr>
          <p:nvPr/>
        </p:nvSpPr>
        <p:spPr bwMode="auto">
          <a:xfrm>
            <a:off x="18288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5" name="Line 33"/>
          <p:cNvSpPr>
            <a:spLocks noChangeShapeType="1"/>
          </p:cNvSpPr>
          <p:nvPr/>
        </p:nvSpPr>
        <p:spPr bwMode="auto">
          <a:xfrm>
            <a:off x="23622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6" name="Line 34"/>
          <p:cNvSpPr>
            <a:spLocks noChangeShapeType="1"/>
          </p:cNvSpPr>
          <p:nvPr/>
        </p:nvSpPr>
        <p:spPr bwMode="auto">
          <a:xfrm>
            <a:off x="28956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1107" name="Line 35"/>
          <p:cNvSpPr>
            <a:spLocks noChangeShapeType="1"/>
          </p:cNvSpPr>
          <p:nvPr/>
        </p:nvSpPr>
        <p:spPr bwMode="auto">
          <a:xfrm>
            <a:off x="762000" y="2438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380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Application memory space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181600" y="2819400"/>
            <a:ext cx="3886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352800" y="1524000"/>
            <a:ext cx="1600200" cy="381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 smtClean="0">
                <a:latin typeface="Arial" pitchFamily="34" charset="0"/>
              </a:rPr>
              <a:t>    X Y Z</a:t>
            </a:r>
            <a:endParaRPr kumimoji="0" lang="en-US" sz="18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1295400"/>
            <a:ext cx="153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Group heap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8" name="AutoShape 27" descr="Shingle"/>
          <p:cNvSpPr>
            <a:spLocks noChangeArrowheads="1"/>
          </p:cNvSpPr>
          <p:nvPr/>
        </p:nvSpPr>
        <p:spPr bwMode="auto">
          <a:xfrm>
            <a:off x="3505200" y="3505200"/>
            <a:ext cx="1524000" cy="304800"/>
          </a:xfrm>
          <a:prstGeom prst="flowChartMagneticDrum">
            <a:avLst/>
          </a:prstGeom>
          <a:pattFill prst="shingle">
            <a:fgClr>
              <a:schemeClr val="tx1"/>
            </a:fgClr>
            <a:bgClr>
              <a:srgbClr val="FFFFFF"/>
            </a:bgClr>
          </a:pattFill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17" name="Elbow Connector 16"/>
          <p:cNvCxnSpPr>
            <a:stCxn id="9" idx="2"/>
            <a:endCxn id="48" idx="1"/>
          </p:cNvCxnSpPr>
          <p:nvPr/>
        </p:nvCxnSpPr>
        <p:spPr bwMode="auto">
          <a:xfrm rot="10800000" flipH="1" flipV="1">
            <a:off x="3352800" y="1714500"/>
            <a:ext cx="152400" cy="1943100"/>
          </a:xfrm>
          <a:prstGeom prst="bentConnector3">
            <a:avLst>
              <a:gd name="adj1" fmla="val -150000"/>
            </a:avLst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Elbow Connector 19"/>
          <p:cNvCxnSpPr>
            <a:stCxn id="48" idx="4"/>
          </p:cNvCxnSpPr>
          <p:nvPr/>
        </p:nvCxnSpPr>
        <p:spPr bwMode="auto">
          <a:xfrm>
            <a:off x="5029200" y="3657600"/>
            <a:ext cx="152400" cy="3810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 flipV="1">
            <a:off x="4572000" y="4038600"/>
            <a:ext cx="1524000" cy="381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2000" y="4019490"/>
            <a:ext cx="153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Group heap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>
            <a:stCxn id="48" idx="1"/>
            <a:endCxn id="48" idx="4"/>
          </p:cNvCxnSpPr>
          <p:nvPr/>
        </p:nvCxnSpPr>
        <p:spPr bwMode="auto">
          <a:xfrm>
            <a:off x="3505200" y="3657600"/>
            <a:ext cx="152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1905000" y="3562290"/>
            <a:ext cx="1710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Arial"/>
                <a:cs typeface="Arial"/>
              </a:rPr>
              <a:t>Filter pipeline</a:t>
            </a:r>
          </a:p>
        </p:txBody>
      </p:sp>
    </p:spTree>
    <p:extLst>
      <p:ext uri="{BB962C8B-B14F-4D97-AF65-F5344CB8AC3E}">
        <p14:creationId xmlns:p14="http://schemas.microsoft.com/office/powerpoint/2010/main" val="340447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pipeline </a:t>
            </a:r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Operations on the HDF5 filter pipeline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http://www.hdfgroup.org/HDF5/doc1.6/</a:t>
            </a:r>
            <a:r>
              <a:rPr lang="en-US" sz="2400" dirty="0" smtClean="0">
                <a:hlinkClick r:id="rId2"/>
              </a:rPr>
              <a:t>Filters.html</a:t>
            </a:r>
            <a:endParaRPr lang="en-US" sz="2400" dirty="0" smtClean="0"/>
          </a:p>
          <a:p>
            <a:pPr lvl="1"/>
            <a:r>
              <a:rPr lang="en-US" dirty="0" smtClean="0"/>
              <a:t>Defining a pipeline</a:t>
            </a:r>
          </a:p>
          <a:p>
            <a:pPr lvl="2">
              <a:buFont typeface="Lucida Grande"/>
              <a:buChar char="-"/>
            </a:pPr>
            <a:r>
              <a:rPr lang="en-US" dirty="0" smtClean="0">
                <a:latin typeface="Arial"/>
                <a:cs typeface="Arial"/>
              </a:rPr>
              <a:t>Use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Arial"/>
                <a:cs typeface="Arial"/>
              </a:rPr>
              <a:t>a sequence of the </a:t>
            </a:r>
            <a:r>
              <a:rPr lang="en-US" dirty="0" smtClean="0">
                <a:latin typeface="Consolas"/>
                <a:cs typeface="Consolas"/>
              </a:rPr>
              <a:t>H5Pset_filter</a:t>
            </a:r>
            <a:r>
              <a:rPr lang="en-US" dirty="0" smtClean="0"/>
              <a:t> calls or predefined API , e.g., </a:t>
            </a:r>
            <a:r>
              <a:rPr lang="en-US" dirty="0" smtClean="0">
                <a:latin typeface="Consolas"/>
                <a:cs typeface="Consolas"/>
              </a:rPr>
              <a:t>H5Pset_deflate, on </a:t>
            </a:r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i="1" dirty="0" smtClean="0">
                <a:latin typeface="Arial"/>
                <a:cs typeface="Arial"/>
              </a:rPr>
              <a:t>dataset</a:t>
            </a:r>
            <a:r>
              <a:rPr lang="en-US" dirty="0" smtClean="0">
                <a:latin typeface="Arial"/>
                <a:cs typeface="Arial"/>
              </a:rPr>
              <a:t> or </a:t>
            </a:r>
            <a:r>
              <a:rPr lang="en-US" i="1" dirty="0" smtClean="0">
                <a:latin typeface="Arial"/>
                <a:cs typeface="Arial"/>
              </a:rPr>
              <a:t>group creation </a:t>
            </a:r>
            <a:r>
              <a:rPr lang="en-US" dirty="0" smtClean="0">
                <a:latin typeface="Arial"/>
                <a:cs typeface="Arial"/>
              </a:rPr>
              <a:t>property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Arial"/>
                <a:cs typeface="Arial"/>
              </a:rPr>
              <a:t>to create a pipeline</a:t>
            </a:r>
          </a:p>
          <a:p>
            <a:pPr lvl="2">
              <a:buFont typeface="Lucida Grande"/>
              <a:buChar char="-"/>
            </a:pPr>
            <a:r>
              <a:rPr lang="en-US" dirty="0" smtClean="0">
                <a:latin typeface="Arial"/>
                <a:cs typeface="Arial"/>
              </a:rPr>
              <a:t>On write, the filters are applied in the order they were specified</a:t>
            </a:r>
          </a:p>
          <a:p>
            <a:pPr lvl="2">
              <a:buFont typeface="Lucida Grande"/>
              <a:buChar char="-"/>
            </a:pPr>
            <a:r>
              <a:rPr lang="en-US" dirty="0" smtClean="0">
                <a:latin typeface="Arial"/>
                <a:cs typeface="Arial"/>
              </a:rPr>
              <a:t>On read, the </a:t>
            </a:r>
            <a:r>
              <a:rPr lang="en-US" dirty="0">
                <a:latin typeface="Arial"/>
                <a:cs typeface="Arial"/>
              </a:rPr>
              <a:t>filters are applied in the </a:t>
            </a:r>
            <a:r>
              <a:rPr lang="en-US" dirty="0" smtClean="0">
                <a:latin typeface="Arial"/>
                <a:cs typeface="Arial"/>
              </a:rPr>
              <a:t>reverse order </a:t>
            </a:r>
            <a:r>
              <a:rPr lang="en-US" dirty="0">
                <a:latin typeface="Arial"/>
                <a:cs typeface="Arial"/>
              </a:rPr>
              <a:t>they were </a:t>
            </a:r>
            <a:r>
              <a:rPr lang="en-US" dirty="0" smtClean="0">
                <a:latin typeface="Arial"/>
                <a:cs typeface="Arial"/>
              </a:rPr>
              <a:t>specified (last one in the pipeline is applied first)</a:t>
            </a:r>
            <a:endParaRPr lang="en-US" dirty="0">
              <a:latin typeface="Arial"/>
              <a:cs typeface="Arial"/>
            </a:endParaRPr>
          </a:p>
          <a:p>
            <a:pPr lvl="2">
              <a:buFont typeface="Lucida Grande"/>
              <a:buChar char="-"/>
            </a:pPr>
            <a:r>
              <a:rPr lang="en-US" i="1" dirty="0" smtClean="0">
                <a:latin typeface="Arial"/>
                <a:cs typeface="Arial"/>
              </a:rPr>
              <a:t>It is the user’s responsibility to create a meaningful pipeline</a:t>
            </a:r>
          </a:p>
          <a:p>
            <a:pPr lvl="2">
              <a:buFont typeface="Lucida Grande"/>
              <a:buChar char="-"/>
            </a:pPr>
            <a:endParaRPr lang="en-US" dirty="0"/>
          </a:p>
          <a:p>
            <a:pPr lvl="2">
              <a:buFont typeface="Lucida Grande"/>
              <a:buChar char="-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pipeline </a:t>
            </a:r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Operations on the HDF5 filter pipeline</a:t>
            </a:r>
          </a:p>
          <a:p>
            <a:pPr lvl="1"/>
            <a:r>
              <a:rPr lang="en-US" dirty="0" smtClean="0"/>
              <a:t>Query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Number of filters in a pipeline</a:t>
            </a:r>
          </a:p>
          <a:p>
            <a:pPr lvl="3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H5Pget_nfilters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Information about a filter using filter identifier</a:t>
            </a:r>
          </a:p>
          <a:p>
            <a:pPr lvl="3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H5Pget_filter_by_id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Check if a filter is available in the library</a:t>
            </a:r>
          </a:p>
          <a:p>
            <a:pPr lvl="3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H5Zfilter_avail</a:t>
            </a:r>
          </a:p>
          <a:p>
            <a:pPr lvl="1"/>
            <a:r>
              <a:rPr lang="en-US" dirty="0" smtClean="0"/>
              <a:t>Modify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Change properties of existing filter</a:t>
            </a:r>
          </a:p>
          <a:p>
            <a:pPr lvl="3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H5Pmodify_filter</a:t>
            </a:r>
          </a:p>
          <a:p>
            <a:pPr lvl="2">
              <a:buFont typeface="Lucida Grande"/>
              <a:buChar char="-"/>
            </a:pPr>
            <a:r>
              <a:rPr lang="en-US" dirty="0" smtClean="0"/>
              <a:t>Remove filter from pipeline</a:t>
            </a:r>
          </a:p>
          <a:p>
            <a:pPr lvl="3">
              <a:buFont typeface="Lucida Grande"/>
              <a:buChar char="-"/>
            </a:pPr>
            <a:r>
              <a:rPr lang="en-US" dirty="0" smtClean="0">
                <a:latin typeface="Consolas"/>
                <a:cs typeface="Consolas"/>
              </a:rPr>
              <a:t>H5Premove_filter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6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pipeline </a:t>
            </a:r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Filter pipeline is permanent for dataset or a group</a:t>
            </a:r>
          </a:p>
          <a:p>
            <a:pPr lvl="1"/>
            <a:r>
              <a:rPr lang="en-US" dirty="0" smtClean="0"/>
              <a:t>Filters are part of an HDF5 object (group or dataset) creation property</a:t>
            </a:r>
          </a:p>
          <a:p>
            <a:pPr lvl="1"/>
            <a:r>
              <a:rPr lang="en-US" dirty="0" smtClean="0"/>
              <a:t>The object’s filter pipeline cannot be modified after the object has been created</a:t>
            </a:r>
          </a:p>
          <a:p>
            <a:pPr lvl="1"/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6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1_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1_Presentation on product or serv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39169</TotalTime>
  <Words>1861</Words>
  <Application>Microsoft Macintosh PowerPoint</Application>
  <PresentationFormat>On-screen Show (4:3)</PresentationFormat>
  <Paragraphs>406</Paragraphs>
  <Slides>35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template2</vt:lpstr>
      <vt:lpstr>Theme1</vt:lpstr>
      <vt:lpstr>1_template2</vt:lpstr>
      <vt:lpstr>HDF5 Filters</vt:lpstr>
      <vt:lpstr>Outline</vt:lpstr>
      <vt:lpstr>Introduction to HDF5 filters</vt:lpstr>
      <vt:lpstr>What is an HDF5 filter?</vt:lpstr>
      <vt:lpstr>HDF5 filters</vt:lpstr>
      <vt:lpstr>Filter pipeline</vt:lpstr>
      <vt:lpstr>Filter pipeline programming model</vt:lpstr>
      <vt:lpstr>Filter pipeline programming model</vt:lpstr>
      <vt:lpstr>Filter pipeline programming model</vt:lpstr>
      <vt:lpstr>Applying filters to a dataset</vt:lpstr>
      <vt:lpstr>Applying filters to a group</vt:lpstr>
      <vt:lpstr>HDF5 filters</vt:lpstr>
      <vt:lpstr>Types of HDF5 Filters</vt:lpstr>
      <vt:lpstr>Checking available HDF5 Filters </vt:lpstr>
      <vt:lpstr>External HDF5 Filters </vt:lpstr>
      <vt:lpstr>Internal HDF5 Filters </vt:lpstr>
      <vt:lpstr>Checksum filter</vt:lpstr>
      <vt:lpstr>Shuffling filter</vt:lpstr>
      <vt:lpstr>Effect of data shuffling</vt:lpstr>
      <vt:lpstr>N-bit compression filter</vt:lpstr>
      <vt:lpstr>N-bit compression example</vt:lpstr>
      <vt:lpstr>“Scale+offset”  filter </vt:lpstr>
      <vt:lpstr>Example with floating-point type</vt:lpstr>
      <vt:lpstr>Third Party HDF5 filters</vt:lpstr>
      <vt:lpstr>Third-party HDF5 filters</vt:lpstr>
      <vt:lpstr>How to add your own filter</vt:lpstr>
      <vt:lpstr>Filter design considerations</vt:lpstr>
      <vt:lpstr>How to proceed?</vt:lpstr>
      <vt:lpstr>Example: Adding BZIP2 compression</vt:lpstr>
      <vt:lpstr>How to register new filter with us?</vt:lpstr>
      <vt:lpstr>Example: h5dump output on BZIP2 data</vt:lpstr>
      <vt:lpstr>Problem with using custom filter</vt:lpstr>
      <vt:lpstr>Future improvements</vt:lpstr>
      <vt:lpstr>Proposal in works</vt:lpstr>
      <vt:lpstr>Thank You!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HDF5 in support of heterogeneous databases</dc:title>
  <dc:subject>HDF5 intro, databases</dc:subject>
  <dc:creator>Mike Folk</dc:creator>
  <cp:keywords>HDF5, databases</cp:keywords>
  <cp:lastModifiedBy>Elena Pourmal</cp:lastModifiedBy>
  <cp:revision>574</cp:revision>
  <cp:lastPrinted>2012-04-15T19:39:37Z</cp:lastPrinted>
  <dcterms:created xsi:type="dcterms:W3CDTF">2006-05-18T14:39:14Z</dcterms:created>
  <dcterms:modified xsi:type="dcterms:W3CDTF">2012-05-30T05:38:31Z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