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80"/>
  </p:notesMasterIdLst>
  <p:handoutMasterIdLst>
    <p:handoutMasterId r:id="rId81"/>
  </p:handoutMasterIdLst>
  <p:sldIdLst>
    <p:sldId id="256" r:id="rId4"/>
    <p:sldId id="1113" r:id="rId5"/>
    <p:sldId id="1055" r:id="rId6"/>
    <p:sldId id="1112" r:id="rId7"/>
    <p:sldId id="1166" r:id="rId8"/>
    <p:sldId id="1167" r:id="rId9"/>
    <p:sldId id="1116" r:id="rId10"/>
    <p:sldId id="1168" r:id="rId11"/>
    <p:sldId id="1118" r:id="rId12"/>
    <p:sldId id="1119" r:id="rId13"/>
    <p:sldId id="1120" r:id="rId14"/>
    <p:sldId id="1121" r:id="rId15"/>
    <p:sldId id="1123" r:id="rId16"/>
    <p:sldId id="1169" r:id="rId17"/>
    <p:sldId id="1171" r:id="rId18"/>
    <p:sldId id="1170" r:id="rId19"/>
    <p:sldId id="1122" r:id="rId20"/>
    <p:sldId id="1176" r:id="rId21"/>
    <p:sldId id="1177" r:id="rId22"/>
    <p:sldId id="1163" r:id="rId23"/>
    <p:sldId id="1128" r:id="rId24"/>
    <p:sldId id="1129" r:id="rId25"/>
    <p:sldId id="1130" r:id="rId26"/>
    <p:sldId id="1131" r:id="rId27"/>
    <p:sldId id="1132" r:id="rId28"/>
    <p:sldId id="1133" r:id="rId29"/>
    <p:sldId id="1134" r:id="rId30"/>
    <p:sldId id="1135" r:id="rId31"/>
    <p:sldId id="1164" r:id="rId32"/>
    <p:sldId id="1174" r:id="rId33"/>
    <p:sldId id="1136" r:id="rId34"/>
    <p:sldId id="1137" r:id="rId35"/>
    <p:sldId id="1175" r:id="rId36"/>
    <p:sldId id="1173" r:id="rId37"/>
    <p:sldId id="1172" r:id="rId38"/>
    <p:sldId id="1178" r:id="rId39"/>
    <p:sldId id="1139" r:id="rId40"/>
    <p:sldId id="1138" r:id="rId41"/>
    <p:sldId id="1165" r:id="rId42"/>
    <p:sldId id="1140" r:id="rId43"/>
    <p:sldId id="1141" r:id="rId44"/>
    <p:sldId id="1142" r:id="rId45"/>
    <p:sldId id="1143" r:id="rId46"/>
    <p:sldId id="1144" r:id="rId47"/>
    <p:sldId id="1145" r:id="rId48"/>
    <p:sldId id="1146" r:id="rId49"/>
    <p:sldId id="1147" r:id="rId50"/>
    <p:sldId id="1148" r:id="rId51"/>
    <p:sldId id="1149" r:id="rId52"/>
    <p:sldId id="1150" r:id="rId53"/>
    <p:sldId id="1151" r:id="rId54"/>
    <p:sldId id="1152" r:id="rId55"/>
    <p:sldId id="1153" r:id="rId56"/>
    <p:sldId id="1154" r:id="rId57"/>
    <p:sldId id="1155" r:id="rId58"/>
    <p:sldId id="1156" r:id="rId59"/>
    <p:sldId id="1157" r:id="rId60"/>
    <p:sldId id="1158" r:id="rId61"/>
    <p:sldId id="1159" r:id="rId62"/>
    <p:sldId id="1160" r:id="rId63"/>
    <p:sldId id="1161" r:id="rId64"/>
    <p:sldId id="1162" r:id="rId65"/>
    <p:sldId id="1179" r:id="rId66"/>
    <p:sldId id="1180" r:id="rId67"/>
    <p:sldId id="1181" r:id="rId68"/>
    <p:sldId id="1182" r:id="rId69"/>
    <p:sldId id="1183" r:id="rId70"/>
    <p:sldId id="1186" r:id="rId71"/>
    <p:sldId id="1184" r:id="rId72"/>
    <p:sldId id="1189" r:id="rId73"/>
    <p:sldId id="1187" r:id="rId74"/>
    <p:sldId id="1188" r:id="rId75"/>
    <p:sldId id="1190" r:id="rId76"/>
    <p:sldId id="1191" r:id="rId77"/>
    <p:sldId id="1192" r:id="rId78"/>
    <p:sldId id="1105" r:id="rId79"/>
  </p:sldIdLst>
  <p:sldSz cx="9144000" cy="6858000" type="screen4x3"/>
  <p:notesSz cx="9296400" cy="6881813"/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459" autoAdjust="0"/>
    <p:restoredTop sz="87266" autoAdjust="0"/>
  </p:normalViewPr>
  <p:slideViewPr>
    <p:cSldViewPr showGuides="1">
      <p:cViewPr>
        <p:scale>
          <a:sx n="59" d="100"/>
          <a:sy n="59" d="100"/>
        </p:scale>
        <p:origin x="-227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commentAuthors" Target="commentAuthors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DFDE42-8EA7-934D-A7C5-EA34E5D8F5F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BAD0C8-3F41-7D45-BDC2-5595C00CE9D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6" tIns="45182" rIns="90366" bIns="45182"/>
          <a:lstStyle/>
          <a:p>
            <a:r>
              <a:rPr lang="en-US"/>
              <a:t>More data will be written in this case</a:t>
            </a:r>
          </a:p>
          <a:p>
            <a:r>
              <a:rPr lang="en-US"/>
              <a:t>Ghost zones are filled with fill value unless fill value is disabled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3871B5-E580-934A-A3AA-0DDCD7A0082C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3871B5-E580-934A-A3AA-0DDCD7A0082C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FB20E7-0582-E846-BD79-9341A07B0B8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CC5D6D-E666-4E4D-94E2-47F953B8B108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789054-8DED-BC4E-8D61-7F8745D2397F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EAD9B4-4C36-7049-A649-A9F42FD74700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BDA3AA-B2C1-E04A-BC3F-4318C20515D3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386F0C-53F1-734A-97D1-A549C8E2D9B6}" type="slidenum">
              <a:rPr lang="en-US" sz="1200"/>
              <a:pPr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96E0C4-FFB5-5540-8850-960C54BB8AF1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A8BEE0-78BA-0D41-9553-7FA699F522B2}" type="slidenum">
              <a:rPr lang="en-US" sz="120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FA2A6E-5C9B-5B44-9019-3F09462E564D}" type="slidenum">
              <a:rPr lang="en-US" sz="1200"/>
              <a:pPr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98350A-5D21-2D4E-883D-D206E62E0516}" type="slidenum">
              <a:rPr lang="en-US" sz="1200"/>
              <a:pPr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9A1CD2-EEB4-1F4B-8985-3CE1CE0847EE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053126-C050-0644-B598-EB538CBDE5E6}" type="slidenum">
              <a:rPr lang="en-US" sz="1200"/>
              <a:pPr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BAD0C8-3F41-7D45-BDC2-5595C00CE9D9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6" tIns="45182" rIns="90366" bIns="45182"/>
          <a:lstStyle/>
          <a:p>
            <a:r>
              <a:rPr lang="en-US"/>
              <a:t>More data will be written in this case</a:t>
            </a:r>
          </a:p>
          <a:p>
            <a:r>
              <a:rPr lang="en-US"/>
              <a:t>Ghost zones are filled with fill value unless fill value is disabled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C90E0B-AEA5-D349-9E27-D2CFD4A71571}" type="slidenum">
              <a:rPr lang="en-US" sz="120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CAFB6C-40BB-5340-8B93-7756F7FD3B2D}" type="slidenum">
              <a:rPr lang="en-US" sz="1200"/>
              <a:pPr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8C6B95-A0AE-AA43-84E4-1D0C31485C14}" type="slidenum">
              <a:rPr lang="en-US" sz="1200"/>
              <a:pPr/>
              <a:t>45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D0AA4B-65AA-9745-8AD9-506AEFC35AC3}" type="slidenum">
              <a:rPr lang="en-US" sz="1200"/>
              <a:pPr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2MB chunk </a:t>
            </a:r>
            <a:r>
              <a:rPr lang="en-US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fit to 1MB cache. Chunk is allocated in the file, and written once with the first frame in the chunk, then HDF5 writes one frame at a time, writing 20x49 + 20 times = 1000 plus small I/O for </a:t>
            </a:r>
            <a:r>
              <a:rPr lang="en-US" altLang="ja-JP" dirty="0" err="1"/>
              <a:t>metatdata</a:t>
            </a:r>
            <a:r>
              <a:rPr lang="en-US" altLang="ja-JP" dirty="0"/>
              <a:t>. Almost twice the size participates in I/O</a:t>
            </a:r>
          </a:p>
          <a:p>
            <a:endParaRPr lang="en-US" dirty="0"/>
          </a:p>
          <a:p>
            <a:r>
              <a:rPr lang="en-US" dirty="0"/>
              <a:t>2MB chunk does fit into 5MB cache, we write 50 frames at once, when we fill the chunk and do it 20 times only!</a:t>
            </a:r>
          </a:p>
          <a:p>
            <a:endParaRPr lang="en-US" dirty="0"/>
          </a:p>
          <a:p>
            <a:r>
              <a:rPr lang="en-US" dirty="0"/>
              <a:t>In case of compression situation is even worse: we need to write chunk every time we write a frame, then read it back to write another frame, etc.</a:t>
            </a:r>
          </a:p>
          <a:p>
            <a:r>
              <a:rPr lang="en-US" dirty="0"/>
              <a:t>For each plane we write chunk 1000; in order to modify plane 2-50 (49 of them) in one chunk , we have to read the chunk 49 times x 20 times (number of chunks), so we get 1000 (writes) + 980 (reads).</a:t>
            </a:r>
          </a:p>
          <a:p>
            <a:r>
              <a:rPr lang="en-US" dirty="0"/>
              <a:t>We do 1000 writes and 980 reads for raw data.</a:t>
            </a:r>
          </a:p>
          <a:p>
            <a:r>
              <a:rPr lang="en-US" dirty="0"/>
              <a:t>Bigger cache works nicely.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1DD4940-B551-3646-A4FA-F13F5255309C}" type="slidenum">
              <a:rPr lang="en-US" sz="1200"/>
              <a:pPr/>
              <a:t>47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AE9368-9C02-B945-B026-E246A8E8E88C}" type="slidenum">
              <a:rPr lang="en-US" sz="1200"/>
              <a:pPr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First case: to read one plane, we need to read each chunk (20 I/Os) and do it 100 times (number of rows) (doesn</a:t>
            </a:r>
            <a:r>
              <a:rPr lang="ja-JP" altLang="en-US"/>
              <a:t>’</a:t>
            </a:r>
            <a:r>
              <a:rPr lang="en-US" altLang="ja-JP"/>
              <a:t>t fit into cache)</a:t>
            </a:r>
          </a:p>
          <a:p>
            <a:r>
              <a:rPr lang="en-US"/>
              <a:t>Second case: to read one plane we need to read each chunk (100 I/O) and do it 100 times (for each row)</a:t>
            </a:r>
          </a:p>
          <a:p>
            <a:r>
              <a:rPr lang="en-US"/>
              <a:t>Third case: cache is bypassed; reads from the  file 1000 x 100 (for each row) = 100000</a:t>
            </a:r>
          </a:p>
          <a:p>
            <a:r>
              <a:rPr lang="en-US"/>
              <a:t>Fourth case: chunk fits into cache, so for one plane we do 100 reads to bring in all chunks, then do it 100 times for each row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1CF0901-CA30-5F4E-83DC-5A502157F714}" type="slidenum">
              <a:rPr lang="en-US" sz="1200"/>
              <a:pPr/>
              <a:t>56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 difference for the first two cases and fourth one (for first two we always bring chunk into memory and uncompress), the third one fits into cache</a:t>
            </a:r>
          </a:p>
          <a:p>
            <a:r>
              <a:rPr lang="en-US"/>
              <a:t>In the third case, chunk doesn</a:t>
            </a:r>
            <a:r>
              <a:rPr lang="ja-JP" altLang="en-US"/>
              <a:t>’</a:t>
            </a:r>
            <a:r>
              <a:rPr lang="en-US" altLang="ja-JP"/>
              <a:t>t fit into cache  and library reads directly from the file getting one element at a time (1000x 100 (# of rows)  x 100 (# columns)  = 10000000) </a:t>
            </a:r>
            <a:endParaRPr lang="en-US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060EB6-D8C6-1D43-90FE-907B2A455F12}" type="slidenum">
              <a:rPr lang="en-US" sz="1200"/>
              <a:pPr/>
              <a:t>60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A84FEE-173C-244A-932C-02A85E25A257}" type="slidenum">
              <a:rPr lang="en-US" sz="1200"/>
              <a:pPr/>
              <a:t>61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four chunks are compressed</a:t>
            </a:r>
            <a:r>
              <a:rPr lang="en-US" baseline="0" dirty="0" smtClean="0"/>
              <a:t> in the file. Other chunks are stored uncompressed.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52165E-8C10-074C-8444-A425485B008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6A2AE1-02FF-7A4B-9990-0796B8ED4D2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9DF93-2931-5149-866B-84BA5695F1F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2B2116-F688-2548-95CF-07FB88C685F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639FC7-37BB-814A-8CDF-E0E14357DFE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Chunking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Performance issues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57488DB-8DF6-4A43-9C64-7CCFC840F230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Why HDF5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chunking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137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If used appropriately chunking improves partial  I/O for big datasets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  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2849" name="Rectangle 107"/>
          <p:cNvSpPr>
            <a:spLocks noChangeArrowheads="1"/>
          </p:cNvSpPr>
          <p:nvPr/>
        </p:nvSpPr>
        <p:spPr bwMode="auto">
          <a:xfrm>
            <a:off x="1143000" y="2590800"/>
            <a:ext cx="3581400" cy="1504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0" name="Line 108"/>
          <p:cNvSpPr>
            <a:spLocks noChangeShapeType="1"/>
          </p:cNvSpPr>
          <p:nvPr/>
        </p:nvSpPr>
        <p:spPr bwMode="auto">
          <a:xfrm>
            <a:off x="35306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1" name="Line 109"/>
          <p:cNvSpPr>
            <a:spLocks noChangeShapeType="1"/>
          </p:cNvSpPr>
          <p:nvPr/>
        </p:nvSpPr>
        <p:spPr bwMode="auto">
          <a:xfrm>
            <a:off x="37295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2" name="Line 110"/>
          <p:cNvSpPr>
            <a:spLocks noChangeShapeType="1"/>
          </p:cNvSpPr>
          <p:nvPr/>
        </p:nvSpPr>
        <p:spPr bwMode="auto">
          <a:xfrm>
            <a:off x="39285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3" name="Line 111"/>
          <p:cNvSpPr>
            <a:spLocks noChangeShapeType="1"/>
          </p:cNvSpPr>
          <p:nvPr/>
        </p:nvSpPr>
        <p:spPr bwMode="auto">
          <a:xfrm>
            <a:off x="41275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Line 112"/>
          <p:cNvSpPr>
            <a:spLocks noChangeShapeType="1"/>
          </p:cNvSpPr>
          <p:nvPr/>
        </p:nvSpPr>
        <p:spPr bwMode="auto">
          <a:xfrm>
            <a:off x="43264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Line 113"/>
          <p:cNvSpPr>
            <a:spLocks noChangeShapeType="1"/>
          </p:cNvSpPr>
          <p:nvPr/>
        </p:nvSpPr>
        <p:spPr bwMode="auto">
          <a:xfrm>
            <a:off x="45254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6" name="Line 114"/>
          <p:cNvSpPr>
            <a:spLocks noChangeShapeType="1"/>
          </p:cNvSpPr>
          <p:nvPr/>
        </p:nvSpPr>
        <p:spPr bwMode="auto">
          <a:xfrm>
            <a:off x="1143000" y="274129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7" name="Line 115"/>
          <p:cNvSpPr>
            <a:spLocks noChangeShapeType="1"/>
          </p:cNvSpPr>
          <p:nvPr/>
        </p:nvSpPr>
        <p:spPr bwMode="auto">
          <a:xfrm>
            <a:off x="1143000" y="289179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8" name="Line 116"/>
          <p:cNvSpPr>
            <a:spLocks noChangeShapeType="1"/>
          </p:cNvSpPr>
          <p:nvPr/>
        </p:nvSpPr>
        <p:spPr bwMode="auto">
          <a:xfrm>
            <a:off x="23368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9" name="Line 117"/>
          <p:cNvSpPr>
            <a:spLocks noChangeShapeType="1"/>
          </p:cNvSpPr>
          <p:nvPr/>
        </p:nvSpPr>
        <p:spPr bwMode="auto">
          <a:xfrm>
            <a:off x="25357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Line 118"/>
          <p:cNvSpPr>
            <a:spLocks noChangeShapeType="1"/>
          </p:cNvSpPr>
          <p:nvPr/>
        </p:nvSpPr>
        <p:spPr bwMode="auto">
          <a:xfrm>
            <a:off x="27347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Line 119"/>
          <p:cNvSpPr>
            <a:spLocks noChangeShapeType="1"/>
          </p:cNvSpPr>
          <p:nvPr/>
        </p:nvSpPr>
        <p:spPr bwMode="auto">
          <a:xfrm>
            <a:off x="29337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2" name="Line 120"/>
          <p:cNvSpPr>
            <a:spLocks noChangeShapeType="1"/>
          </p:cNvSpPr>
          <p:nvPr/>
        </p:nvSpPr>
        <p:spPr bwMode="auto">
          <a:xfrm>
            <a:off x="31326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3" name="Line 121"/>
          <p:cNvSpPr>
            <a:spLocks noChangeShapeType="1"/>
          </p:cNvSpPr>
          <p:nvPr/>
        </p:nvSpPr>
        <p:spPr bwMode="auto">
          <a:xfrm>
            <a:off x="33316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4" name="Line 122"/>
          <p:cNvSpPr>
            <a:spLocks noChangeShapeType="1"/>
          </p:cNvSpPr>
          <p:nvPr/>
        </p:nvSpPr>
        <p:spPr bwMode="auto">
          <a:xfrm>
            <a:off x="11430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5" name="Line 123"/>
          <p:cNvSpPr>
            <a:spLocks noChangeShapeType="1"/>
          </p:cNvSpPr>
          <p:nvPr/>
        </p:nvSpPr>
        <p:spPr bwMode="auto">
          <a:xfrm>
            <a:off x="13419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6" name="Line 124"/>
          <p:cNvSpPr>
            <a:spLocks noChangeShapeType="1"/>
          </p:cNvSpPr>
          <p:nvPr/>
        </p:nvSpPr>
        <p:spPr bwMode="auto">
          <a:xfrm>
            <a:off x="15409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7" name="Line 125"/>
          <p:cNvSpPr>
            <a:spLocks noChangeShapeType="1"/>
          </p:cNvSpPr>
          <p:nvPr/>
        </p:nvSpPr>
        <p:spPr bwMode="auto">
          <a:xfrm>
            <a:off x="1739900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8" name="Line 126"/>
          <p:cNvSpPr>
            <a:spLocks noChangeShapeType="1"/>
          </p:cNvSpPr>
          <p:nvPr/>
        </p:nvSpPr>
        <p:spPr bwMode="auto">
          <a:xfrm>
            <a:off x="1938867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9" name="Line 127"/>
          <p:cNvSpPr>
            <a:spLocks noChangeShapeType="1"/>
          </p:cNvSpPr>
          <p:nvPr/>
        </p:nvSpPr>
        <p:spPr bwMode="auto">
          <a:xfrm>
            <a:off x="2137833" y="259080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" name="Line 128"/>
          <p:cNvSpPr>
            <a:spLocks noChangeShapeType="1"/>
          </p:cNvSpPr>
          <p:nvPr/>
        </p:nvSpPr>
        <p:spPr bwMode="auto">
          <a:xfrm>
            <a:off x="1143000" y="304228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" name="Line 129"/>
          <p:cNvSpPr>
            <a:spLocks noChangeShapeType="1"/>
          </p:cNvSpPr>
          <p:nvPr/>
        </p:nvSpPr>
        <p:spPr bwMode="auto">
          <a:xfrm>
            <a:off x="1143000" y="319278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" name="Line 130"/>
          <p:cNvSpPr>
            <a:spLocks noChangeShapeType="1"/>
          </p:cNvSpPr>
          <p:nvPr/>
        </p:nvSpPr>
        <p:spPr bwMode="auto">
          <a:xfrm>
            <a:off x="1143000" y="33432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" name="Line 131"/>
          <p:cNvSpPr>
            <a:spLocks noChangeShapeType="1"/>
          </p:cNvSpPr>
          <p:nvPr/>
        </p:nvSpPr>
        <p:spPr bwMode="auto">
          <a:xfrm>
            <a:off x="1143000" y="349377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4" name="Line 132"/>
          <p:cNvSpPr>
            <a:spLocks noChangeShapeType="1"/>
          </p:cNvSpPr>
          <p:nvPr/>
        </p:nvSpPr>
        <p:spPr bwMode="auto">
          <a:xfrm>
            <a:off x="1143000" y="3657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" name="Line 133"/>
          <p:cNvSpPr>
            <a:spLocks noChangeShapeType="1"/>
          </p:cNvSpPr>
          <p:nvPr/>
        </p:nvSpPr>
        <p:spPr bwMode="auto">
          <a:xfrm>
            <a:off x="1143000" y="3886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234"/>
          <p:cNvGrpSpPr>
            <a:grpSpLocks/>
          </p:cNvGrpSpPr>
          <p:nvPr/>
        </p:nvGrpSpPr>
        <p:grpSpPr bwMode="auto">
          <a:xfrm>
            <a:off x="6172200" y="2838450"/>
            <a:ext cx="1524000" cy="1047750"/>
            <a:chOff x="4876800" y="2762250"/>
            <a:chExt cx="1524000" cy="1047750"/>
          </a:xfrm>
        </p:grpSpPr>
        <p:grpSp>
          <p:nvGrpSpPr>
            <p:cNvPr id="32805" name="Group 135"/>
            <p:cNvGrpSpPr>
              <a:grpSpLocks/>
            </p:cNvGrpSpPr>
            <p:nvPr/>
          </p:nvGrpSpPr>
          <p:grpSpPr bwMode="auto">
            <a:xfrm>
              <a:off x="4876800" y="2762250"/>
              <a:ext cx="457200" cy="476250"/>
              <a:chOff x="576" y="480"/>
              <a:chExt cx="288" cy="240"/>
            </a:xfrm>
          </p:grpSpPr>
          <p:sp>
            <p:nvSpPr>
              <p:cNvPr id="32839" name="Rectangle 136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0" name="Line 137"/>
              <p:cNvSpPr>
                <a:spLocks noChangeShapeType="1"/>
              </p:cNvSpPr>
              <p:nvPr/>
            </p:nvSpPr>
            <p:spPr bwMode="auto">
              <a:xfrm>
                <a:off x="62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1" name="Line 138"/>
              <p:cNvSpPr>
                <a:spLocks noChangeShapeType="1"/>
              </p:cNvSpPr>
              <p:nvPr/>
            </p:nvSpPr>
            <p:spPr bwMode="auto">
              <a:xfrm>
                <a:off x="720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2" name="Line 139"/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3" name="Line 140"/>
              <p:cNvSpPr>
                <a:spLocks noChangeShapeType="1"/>
              </p:cNvSpPr>
              <p:nvPr/>
            </p:nvSpPr>
            <p:spPr bwMode="auto">
              <a:xfrm>
                <a:off x="768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4" name="Line 141"/>
              <p:cNvSpPr>
                <a:spLocks noChangeShapeType="1"/>
              </p:cNvSpPr>
              <p:nvPr/>
            </p:nvSpPr>
            <p:spPr bwMode="auto">
              <a:xfrm>
                <a:off x="816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5" name="Line 142"/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6" name="Line 143"/>
              <p:cNvSpPr>
                <a:spLocks noChangeShapeType="1"/>
              </p:cNvSpPr>
              <p:nvPr/>
            </p:nvSpPr>
            <p:spPr bwMode="auto">
              <a:xfrm>
                <a:off x="576" y="6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7" name="Line 144"/>
              <p:cNvSpPr>
                <a:spLocks noChangeShapeType="1"/>
              </p:cNvSpPr>
              <p:nvPr/>
            </p:nvSpPr>
            <p:spPr bwMode="auto">
              <a:xfrm>
                <a:off x="576" y="5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8" name="Line 145"/>
              <p:cNvSpPr>
                <a:spLocks noChangeShapeType="1"/>
              </p:cNvSpPr>
              <p:nvPr/>
            </p:nvSpPr>
            <p:spPr bwMode="auto">
              <a:xfrm>
                <a:off x="576" y="6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06" name="Group 157"/>
            <p:cNvGrpSpPr>
              <a:grpSpLocks/>
            </p:cNvGrpSpPr>
            <p:nvPr/>
          </p:nvGrpSpPr>
          <p:grpSpPr bwMode="auto">
            <a:xfrm>
              <a:off x="4876800" y="3333750"/>
              <a:ext cx="457200" cy="476250"/>
              <a:chOff x="576" y="480"/>
              <a:chExt cx="288" cy="240"/>
            </a:xfrm>
          </p:grpSpPr>
          <p:sp>
            <p:nvSpPr>
              <p:cNvPr id="32829" name="Rectangle 158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0" name="Line 159"/>
              <p:cNvSpPr>
                <a:spLocks noChangeShapeType="1"/>
              </p:cNvSpPr>
              <p:nvPr/>
            </p:nvSpPr>
            <p:spPr bwMode="auto">
              <a:xfrm>
                <a:off x="62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1" name="Line 160"/>
              <p:cNvSpPr>
                <a:spLocks noChangeShapeType="1"/>
              </p:cNvSpPr>
              <p:nvPr/>
            </p:nvSpPr>
            <p:spPr bwMode="auto">
              <a:xfrm>
                <a:off x="720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2" name="Line 161"/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3" name="Line 162"/>
              <p:cNvSpPr>
                <a:spLocks noChangeShapeType="1"/>
              </p:cNvSpPr>
              <p:nvPr/>
            </p:nvSpPr>
            <p:spPr bwMode="auto">
              <a:xfrm>
                <a:off x="768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4" name="Line 163"/>
              <p:cNvSpPr>
                <a:spLocks noChangeShapeType="1"/>
              </p:cNvSpPr>
              <p:nvPr/>
            </p:nvSpPr>
            <p:spPr bwMode="auto">
              <a:xfrm>
                <a:off x="816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5" name="Line 164"/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6" name="Line 165"/>
              <p:cNvSpPr>
                <a:spLocks noChangeShapeType="1"/>
              </p:cNvSpPr>
              <p:nvPr/>
            </p:nvSpPr>
            <p:spPr bwMode="auto">
              <a:xfrm>
                <a:off x="576" y="6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7" name="Line 166"/>
              <p:cNvSpPr>
                <a:spLocks noChangeShapeType="1"/>
              </p:cNvSpPr>
              <p:nvPr/>
            </p:nvSpPr>
            <p:spPr bwMode="auto">
              <a:xfrm>
                <a:off x="576" y="5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8" name="Line 167"/>
              <p:cNvSpPr>
                <a:spLocks noChangeShapeType="1"/>
              </p:cNvSpPr>
              <p:nvPr/>
            </p:nvSpPr>
            <p:spPr bwMode="auto">
              <a:xfrm>
                <a:off x="576" y="6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07" name="Group 179"/>
            <p:cNvGrpSpPr>
              <a:grpSpLocks/>
            </p:cNvGrpSpPr>
            <p:nvPr/>
          </p:nvGrpSpPr>
          <p:grpSpPr bwMode="auto">
            <a:xfrm>
              <a:off x="5943600" y="3333750"/>
              <a:ext cx="457200" cy="476250"/>
              <a:chOff x="576" y="480"/>
              <a:chExt cx="288" cy="240"/>
            </a:xfrm>
          </p:grpSpPr>
          <p:sp>
            <p:nvSpPr>
              <p:cNvPr id="32819" name="Rectangle 180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181"/>
              <p:cNvSpPr>
                <a:spLocks noChangeShapeType="1"/>
              </p:cNvSpPr>
              <p:nvPr/>
            </p:nvSpPr>
            <p:spPr bwMode="auto">
              <a:xfrm>
                <a:off x="62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182"/>
              <p:cNvSpPr>
                <a:spLocks noChangeShapeType="1"/>
              </p:cNvSpPr>
              <p:nvPr/>
            </p:nvSpPr>
            <p:spPr bwMode="auto">
              <a:xfrm>
                <a:off x="720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183"/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184"/>
              <p:cNvSpPr>
                <a:spLocks noChangeShapeType="1"/>
              </p:cNvSpPr>
              <p:nvPr/>
            </p:nvSpPr>
            <p:spPr bwMode="auto">
              <a:xfrm>
                <a:off x="768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Line 185"/>
              <p:cNvSpPr>
                <a:spLocks noChangeShapeType="1"/>
              </p:cNvSpPr>
              <p:nvPr/>
            </p:nvSpPr>
            <p:spPr bwMode="auto">
              <a:xfrm>
                <a:off x="816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Line 186"/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Line 187"/>
              <p:cNvSpPr>
                <a:spLocks noChangeShapeType="1"/>
              </p:cNvSpPr>
              <p:nvPr/>
            </p:nvSpPr>
            <p:spPr bwMode="auto">
              <a:xfrm>
                <a:off x="576" y="6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7" name="Line 188"/>
              <p:cNvSpPr>
                <a:spLocks noChangeShapeType="1"/>
              </p:cNvSpPr>
              <p:nvPr/>
            </p:nvSpPr>
            <p:spPr bwMode="auto">
              <a:xfrm>
                <a:off x="576" y="5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8" name="Line 189"/>
              <p:cNvSpPr>
                <a:spLocks noChangeShapeType="1"/>
              </p:cNvSpPr>
              <p:nvPr/>
            </p:nvSpPr>
            <p:spPr bwMode="auto">
              <a:xfrm>
                <a:off x="576" y="6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08" name="Group 190"/>
            <p:cNvGrpSpPr>
              <a:grpSpLocks/>
            </p:cNvGrpSpPr>
            <p:nvPr/>
          </p:nvGrpSpPr>
          <p:grpSpPr bwMode="auto">
            <a:xfrm>
              <a:off x="5943600" y="2762250"/>
              <a:ext cx="457200" cy="476250"/>
              <a:chOff x="576" y="480"/>
              <a:chExt cx="288" cy="240"/>
            </a:xfrm>
          </p:grpSpPr>
          <p:sp>
            <p:nvSpPr>
              <p:cNvPr id="32809" name="Rectangle 19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192"/>
              <p:cNvSpPr>
                <a:spLocks noChangeShapeType="1"/>
              </p:cNvSpPr>
              <p:nvPr/>
            </p:nvSpPr>
            <p:spPr bwMode="auto">
              <a:xfrm>
                <a:off x="62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193"/>
              <p:cNvSpPr>
                <a:spLocks noChangeShapeType="1"/>
              </p:cNvSpPr>
              <p:nvPr/>
            </p:nvSpPr>
            <p:spPr bwMode="auto">
              <a:xfrm>
                <a:off x="720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Line 194"/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Line 195"/>
              <p:cNvSpPr>
                <a:spLocks noChangeShapeType="1"/>
              </p:cNvSpPr>
              <p:nvPr/>
            </p:nvSpPr>
            <p:spPr bwMode="auto">
              <a:xfrm>
                <a:off x="768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4" name="Line 196"/>
              <p:cNvSpPr>
                <a:spLocks noChangeShapeType="1"/>
              </p:cNvSpPr>
              <p:nvPr/>
            </p:nvSpPr>
            <p:spPr bwMode="auto">
              <a:xfrm>
                <a:off x="816" y="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Line 197"/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6" name="Line 198"/>
              <p:cNvSpPr>
                <a:spLocks noChangeShapeType="1"/>
              </p:cNvSpPr>
              <p:nvPr/>
            </p:nvSpPr>
            <p:spPr bwMode="auto">
              <a:xfrm>
                <a:off x="576" y="6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199"/>
              <p:cNvSpPr>
                <a:spLocks noChangeShapeType="1"/>
              </p:cNvSpPr>
              <p:nvPr/>
            </p:nvSpPr>
            <p:spPr bwMode="auto">
              <a:xfrm>
                <a:off x="576" y="5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00"/>
              <p:cNvSpPr>
                <a:spLocks noChangeShapeType="1"/>
              </p:cNvSpPr>
              <p:nvPr/>
            </p:nvSpPr>
            <p:spPr bwMode="auto">
              <a:xfrm>
                <a:off x="576" y="6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776" name="Text Box 203"/>
          <p:cNvSpPr txBox="1">
            <a:spLocks noChangeArrowheads="1"/>
          </p:cNvSpPr>
          <p:nvPr/>
        </p:nvSpPr>
        <p:spPr bwMode="auto">
          <a:xfrm>
            <a:off x="1143000" y="28765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2800"/>
          </a:p>
        </p:txBody>
      </p:sp>
      <p:grpSp>
        <p:nvGrpSpPr>
          <p:cNvPr id="32777" name="Group 146"/>
          <p:cNvGrpSpPr>
            <a:grpSpLocks/>
          </p:cNvGrpSpPr>
          <p:nvPr/>
        </p:nvGrpSpPr>
        <p:grpSpPr bwMode="auto">
          <a:xfrm>
            <a:off x="6705600" y="2838450"/>
            <a:ext cx="457200" cy="476250"/>
            <a:chOff x="576" y="480"/>
            <a:chExt cx="288" cy="240"/>
          </a:xfrm>
        </p:grpSpPr>
        <p:sp>
          <p:nvSpPr>
            <p:cNvPr id="32795" name="Rectangle 1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1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1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1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1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1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8" name="Group 168"/>
          <p:cNvGrpSpPr>
            <a:grpSpLocks/>
          </p:cNvGrpSpPr>
          <p:nvPr/>
        </p:nvGrpSpPr>
        <p:grpSpPr bwMode="auto">
          <a:xfrm>
            <a:off x="6705600" y="3409950"/>
            <a:ext cx="457200" cy="476250"/>
            <a:chOff x="576" y="480"/>
            <a:chExt cx="288" cy="240"/>
          </a:xfrm>
        </p:grpSpPr>
        <p:sp>
          <p:nvSpPr>
            <p:cNvPr id="32785" name="Rectangle 169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70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171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172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173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74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75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6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77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78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9" name="Text Box 206"/>
          <p:cNvSpPr txBox="1">
            <a:spLocks noChangeArrowheads="1"/>
          </p:cNvSpPr>
          <p:nvPr/>
        </p:nvSpPr>
        <p:spPr bwMode="auto">
          <a:xfrm>
            <a:off x="1447800" y="46482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latin typeface="Arial" charset="0"/>
              </a:rPr>
              <a:t>Only two chunks are involved in I/O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143000" y="3048000"/>
            <a:ext cx="3581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204"/>
          <p:cNvSpPr>
            <a:spLocks noChangeArrowheads="1"/>
          </p:cNvSpPr>
          <p:nvPr/>
        </p:nvSpPr>
        <p:spPr bwMode="auto">
          <a:xfrm>
            <a:off x="3429000" y="3048000"/>
            <a:ext cx="381000" cy="609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705600" y="28194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705600" y="33528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205"/>
          <p:cNvSpPr>
            <a:spLocks noChangeArrowheads="1"/>
          </p:cNvSpPr>
          <p:nvPr/>
        </p:nvSpPr>
        <p:spPr bwMode="auto">
          <a:xfrm>
            <a:off x="6781800" y="3048000"/>
            <a:ext cx="3048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1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828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7199AC-1E44-7E42-B2B0-FD2A7FE8044B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Creating </a:t>
            </a:r>
            <a:r>
              <a:rPr lang="en-US" dirty="0" smtClean="0">
                <a:latin typeface="Arial" charset="0"/>
              </a:rPr>
              <a:t>a chunked </a:t>
            </a:r>
            <a:r>
              <a:rPr lang="en-US" dirty="0">
                <a:latin typeface="Arial" charset="0"/>
              </a:rPr>
              <a:t>d</a:t>
            </a:r>
            <a:r>
              <a:rPr lang="en-US" dirty="0" smtClean="0">
                <a:latin typeface="Arial" charset="0"/>
              </a:rPr>
              <a:t>ataset</a:t>
            </a:r>
            <a:endParaRPr lang="en-US" dirty="0">
              <a:latin typeface="Arial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Programming model</a:t>
            </a:r>
          </a:p>
          <a:p>
            <a:pPr lvl="1" eaLnBrk="1" hangingPunct="1">
              <a:lnSpc>
                <a:spcPct val="80000"/>
              </a:lnSpc>
              <a:buFont typeface="Lucida Grande"/>
              <a:buChar char="-"/>
            </a:pPr>
            <a:r>
              <a:rPr lang="en-US" sz="2400" dirty="0" smtClean="0">
                <a:latin typeface="Arial" charset="0"/>
              </a:rPr>
              <a:t>Create </a:t>
            </a:r>
            <a:r>
              <a:rPr lang="en-US" sz="2400" dirty="0">
                <a:latin typeface="Arial" charset="0"/>
              </a:rPr>
              <a:t>a dataset creation property </a:t>
            </a:r>
            <a:r>
              <a:rPr lang="en-US" sz="2400" dirty="0" smtClean="0">
                <a:latin typeface="Arial" charset="0"/>
              </a:rPr>
              <a:t>list</a:t>
            </a: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Lucida Grande"/>
              <a:buChar char="-"/>
            </a:pPr>
            <a:r>
              <a:rPr lang="en-US" sz="2400" dirty="0">
                <a:latin typeface="Arial" charset="0"/>
              </a:rPr>
              <a:t>Set property list to use chunked storage </a:t>
            </a:r>
            <a:r>
              <a:rPr lang="en-US" sz="2400" dirty="0" smtClean="0">
                <a:latin typeface="Arial" charset="0"/>
              </a:rPr>
              <a:t>layout</a:t>
            </a: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Lucida Grande"/>
              <a:buChar char="-"/>
            </a:pPr>
            <a:r>
              <a:rPr lang="en-US" sz="2400" dirty="0">
                <a:latin typeface="Arial" charset="0"/>
              </a:rPr>
              <a:t>Create dataset with the </a:t>
            </a:r>
            <a:r>
              <a:rPr lang="en-US" sz="2400" dirty="0" smtClean="0">
                <a:latin typeface="Arial" charset="0"/>
              </a:rPr>
              <a:t>property list</a:t>
            </a:r>
            <a:endParaRPr lang="en-US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FF00"/>
                </a:solidFill>
                <a:latin typeface="Courier New" charset="0"/>
              </a:rPr>
              <a:t>  </a:t>
            </a:r>
            <a:r>
              <a:rPr lang="en-US" sz="2000" b="1" dirty="0" smtClean="0">
                <a:solidFill>
                  <a:srgbClr val="FFFF00"/>
                </a:solidFill>
                <a:latin typeface="Courier New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= </a:t>
            </a:r>
            <a:r>
              <a:rPr lang="en-US" sz="2400" dirty="0">
                <a:latin typeface="Consolas"/>
                <a:cs typeface="Consolas"/>
              </a:rPr>
              <a:t>H5Pcreate(H5P_DATASET_CREATE);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rank = 2;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ch_dims</a:t>
            </a:r>
            <a:r>
              <a:rPr lang="en-US" sz="2400" dirty="0">
                <a:latin typeface="Consolas"/>
                <a:cs typeface="Consolas"/>
              </a:rPr>
              <a:t>[0] = 100;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ch_dims</a:t>
            </a:r>
            <a:r>
              <a:rPr lang="en-US" sz="2400" dirty="0">
                <a:latin typeface="Consolas"/>
                <a:cs typeface="Consolas"/>
              </a:rPr>
              <a:t>[1] = 200;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>
                <a:solidFill>
                  <a:srgbClr val="169940"/>
                </a:solidFill>
                <a:latin typeface="Consolas"/>
                <a:cs typeface="Consolas"/>
              </a:rPr>
              <a:t>H5Pset_chunk(</a:t>
            </a:r>
            <a:r>
              <a:rPr lang="en-US" sz="2400" dirty="0" err="1">
                <a:solidFill>
                  <a:srgbClr val="169940"/>
                </a:solidFill>
                <a:latin typeface="Consolas"/>
                <a:cs typeface="Consolas"/>
              </a:rPr>
              <a:t>dcpl_id</a:t>
            </a:r>
            <a:r>
              <a:rPr lang="en-US" sz="2400" dirty="0">
                <a:solidFill>
                  <a:srgbClr val="169940"/>
                </a:solidFill>
                <a:latin typeface="Consolas"/>
                <a:cs typeface="Consolas"/>
              </a:rPr>
              <a:t>, rank, </a:t>
            </a:r>
            <a:r>
              <a:rPr lang="en-US" sz="2400" dirty="0" err="1">
                <a:solidFill>
                  <a:srgbClr val="169940"/>
                </a:solidFill>
                <a:latin typeface="Consolas"/>
                <a:cs typeface="Consolas"/>
              </a:rPr>
              <a:t>ch_dims</a:t>
            </a:r>
            <a:r>
              <a:rPr lang="en-US" sz="2400" dirty="0">
                <a:solidFill>
                  <a:srgbClr val="169940"/>
                </a:solidFill>
                <a:latin typeface="Consolas"/>
                <a:cs typeface="Consolas"/>
              </a:rPr>
              <a:t>);</a:t>
            </a:r>
            <a:endParaRPr lang="en-US" sz="2400" i="1" dirty="0">
              <a:solidFill>
                <a:srgbClr val="16994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dset_id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smtClean="0">
                <a:latin typeface="Consolas"/>
                <a:cs typeface="Consolas"/>
              </a:rPr>
              <a:t>H5Dcreate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>
                <a:latin typeface="Consolas"/>
                <a:cs typeface="Consolas"/>
              </a:rPr>
              <a:t>…, </a:t>
            </a:r>
            <a:r>
              <a:rPr lang="en-US" sz="2200" b="1" dirty="0" err="1">
                <a:solidFill>
                  <a:srgbClr val="008000"/>
                </a:solidFill>
                <a:latin typeface="Consolas"/>
                <a:cs typeface="Consolas"/>
              </a:rPr>
              <a:t>dcpl_id</a:t>
            </a:r>
            <a:r>
              <a:rPr lang="en-US" sz="2200" dirty="0">
                <a:latin typeface="Consolas"/>
                <a:cs typeface="Consolas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H5Pclose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200" dirty="0">
                <a:latin typeface="Consolas"/>
                <a:cs typeface="Consolas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Arial" charset="0"/>
              </a:rPr>
              <a:t>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7244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327"/>
          <p:cNvSpPr>
            <a:spLocks noChangeArrowheads="1"/>
          </p:cNvSpPr>
          <p:nvPr/>
        </p:nvSpPr>
        <p:spPr bwMode="auto">
          <a:xfrm>
            <a:off x="198120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328"/>
          <p:cNvSpPr>
            <a:spLocks noChangeArrowheads="1"/>
          </p:cNvSpPr>
          <p:nvPr/>
        </p:nvSpPr>
        <p:spPr bwMode="auto">
          <a:xfrm>
            <a:off x="286512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331"/>
          <p:cNvSpPr>
            <a:spLocks noChangeArrowheads="1"/>
          </p:cNvSpPr>
          <p:nvPr/>
        </p:nvSpPr>
        <p:spPr bwMode="auto">
          <a:xfrm>
            <a:off x="463296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332"/>
          <p:cNvSpPr>
            <a:spLocks noChangeArrowheads="1"/>
          </p:cNvSpPr>
          <p:nvPr/>
        </p:nvSpPr>
        <p:spPr bwMode="auto">
          <a:xfrm>
            <a:off x="374904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330"/>
          <p:cNvSpPr>
            <a:spLocks noChangeArrowheads="1"/>
          </p:cNvSpPr>
          <p:nvPr/>
        </p:nvSpPr>
        <p:spPr bwMode="auto">
          <a:xfrm>
            <a:off x="551688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333"/>
          <p:cNvSpPr>
            <a:spLocks noChangeArrowheads="1"/>
          </p:cNvSpPr>
          <p:nvPr/>
        </p:nvSpPr>
        <p:spPr bwMode="auto">
          <a:xfrm>
            <a:off x="198120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334"/>
          <p:cNvSpPr>
            <a:spLocks noChangeArrowheads="1"/>
          </p:cNvSpPr>
          <p:nvPr/>
        </p:nvSpPr>
        <p:spPr bwMode="auto">
          <a:xfrm>
            <a:off x="286512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335"/>
          <p:cNvSpPr>
            <a:spLocks noChangeArrowheads="1"/>
          </p:cNvSpPr>
          <p:nvPr/>
        </p:nvSpPr>
        <p:spPr bwMode="auto">
          <a:xfrm>
            <a:off x="551688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336"/>
          <p:cNvSpPr>
            <a:spLocks noChangeArrowheads="1"/>
          </p:cNvSpPr>
          <p:nvPr/>
        </p:nvSpPr>
        <p:spPr bwMode="auto">
          <a:xfrm>
            <a:off x="463296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337"/>
          <p:cNvSpPr>
            <a:spLocks noChangeArrowheads="1"/>
          </p:cNvSpPr>
          <p:nvPr/>
        </p:nvSpPr>
        <p:spPr bwMode="auto">
          <a:xfrm>
            <a:off x="374904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DE0791-D5A2-514A-AB40-56853CBB1607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Chunked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ataset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304800" y="762000"/>
            <a:ext cx="830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Things to remember: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Chunk always has the same rank as a dataset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Chunk</a:t>
            </a:r>
            <a:r>
              <a:rPr lang="ja-JP" altLang="en-US" sz="2800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2800" dirty="0">
                <a:solidFill>
                  <a:srgbClr val="000000"/>
                </a:solidFill>
                <a:latin typeface="Arial" charset="0"/>
              </a:rPr>
              <a:t>s dimensions do not need to be factors of dataset</a:t>
            </a:r>
            <a:r>
              <a:rPr lang="ja-JP" altLang="en-US" sz="2800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2800" dirty="0">
                <a:solidFill>
                  <a:srgbClr val="000000"/>
                </a:solidFill>
                <a:latin typeface="Arial" charset="0"/>
              </a:rPr>
              <a:t>s dimensions 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i="1" dirty="0">
                <a:solidFill>
                  <a:srgbClr val="000000"/>
                </a:solidFill>
                <a:latin typeface="Arial" charset="0"/>
              </a:rPr>
              <a:t>Caution: May cause </a:t>
            </a:r>
            <a:r>
              <a:rPr lang="en-US" sz="2800" b="1" i="1" dirty="0">
                <a:solidFill>
                  <a:srgbClr val="000000"/>
                </a:solidFill>
                <a:latin typeface="Arial" charset="0"/>
              </a:rPr>
              <a:t>more</a:t>
            </a:r>
            <a:r>
              <a:rPr lang="en-US" sz="2800" i="1" dirty="0">
                <a:solidFill>
                  <a:srgbClr val="000000"/>
                </a:solidFill>
                <a:latin typeface="Arial" charset="0"/>
              </a:rPr>
              <a:t> I/O than desired (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see 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grey portions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of the chunks below</a:t>
            </a:r>
            <a:r>
              <a:rPr lang="en-US" sz="2800" i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" name="Rectangle 326"/>
          <p:cNvSpPr>
            <a:spLocks noChangeArrowheads="1"/>
          </p:cNvSpPr>
          <p:nvPr/>
        </p:nvSpPr>
        <p:spPr bwMode="auto">
          <a:xfrm>
            <a:off x="1981200" y="3657600"/>
            <a:ext cx="3962400" cy="1828800"/>
          </a:xfrm>
          <a:prstGeom prst="rect">
            <a:avLst/>
          </a:prstGeom>
          <a:solidFill>
            <a:srgbClr val="3366FF">
              <a:alpha val="3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1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494192F-B52C-A541-93AB-A49E7472CFD2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13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Arial" charset="0"/>
              </a:rPr>
              <a:t>Writing or </a:t>
            </a:r>
            <a:r>
              <a:rPr lang="en-US" sz="3000" dirty="0" smtClean="0">
                <a:latin typeface="Arial" charset="0"/>
              </a:rPr>
              <a:t>reading a chunked </a:t>
            </a:r>
            <a:r>
              <a:rPr lang="en-US" sz="3000" dirty="0">
                <a:latin typeface="Arial" charset="0"/>
              </a:rPr>
              <a:t>d</a:t>
            </a:r>
            <a:r>
              <a:rPr lang="en-US" sz="3000" dirty="0" smtClean="0">
                <a:latin typeface="Arial" charset="0"/>
              </a:rPr>
              <a:t>ataset</a:t>
            </a:r>
            <a:endParaRPr lang="en-US" sz="3000" dirty="0">
              <a:latin typeface="Arial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Chunking </a:t>
            </a:r>
            <a:r>
              <a:rPr lang="en-US" sz="2800" dirty="0" smtClean="0">
                <a:latin typeface="Arial" charset="0"/>
              </a:rPr>
              <a:t>storage mechanism </a:t>
            </a:r>
            <a:r>
              <a:rPr lang="en-US" sz="2800" dirty="0">
                <a:latin typeface="Arial" charset="0"/>
              </a:rPr>
              <a:t>is transparent to </a:t>
            </a:r>
            <a:r>
              <a:rPr lang="en-US" sz="2800" dirty="0" smtClean="0">
                <a:latin typeface="Arial" charset="0"/>
              </a:rPr>
              <a:t>application </a:t>
            </a:r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Use the same set of operation as for contiguous dataset, for example</a:t>
            </a:r>
            <a:r>
              <a:rPr lang="en-US" sz="2800" dirty="0" smtClean="0">
                <a:latin typeface="Arial" charset="0"/>
              </a:rPr>
              <a:t>,</a:t>
            </a:r>
            <a:r>
              <a:rPr lang="en-US" sz="2400" b="1" dirty="0" smtClean="0">
                <a:latin typeface="Courier New" charset="0"/>
              </a:rPr>
              <a:t>        </a:t>
            </a:r>
          </a:p>
          <a:p>
            <a:pPr marL="0" indent="0" eaLnBrk="1" hangingPunct="1">
              <a:buNone/>
            </a:pPr>
            <a:r>
              <a:rPr lang="en-US" sz="2400" b="1" dirty="0">
                <a:latin typeface="Courier New" charset="0"/>
                <a:cs typeface="Consolas"/>
              </a:rPr>
              <a:t> </a:t>
            </a:r>
            <a:r>
              <a:rPr lang="en-US" sz="2400" b="1" dirty="0" smtClean="0">
                <a:latin typeface="Courier New" charset="0"/>
                <a:cs typeface="Consolas"/>
              </a:rPr>
              <a:t>         </a:t>
            </a:r>
            <a:r>
              <a:rPr lang="en-US" sz="2400" dirty="0" smtClean="0">
                <a:latin typeface="Consolas"/>
                <a:cs typeface="Consolas"/>
              </a:rPr>
              <a:t>H5Dopen</a:t>
            </a:r>
            <a:r>
              <a:rPr lang="en-US" sz="2400" dirty="0">
                <a:latin typeface="Consolas"/>
                <a:cs typeface="Consolas"/>
              </a:rPr>
              <a:t>(…);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/>
                <a:cs typeface="Consolas"/>
              </a:rPr>
              <a:t>           </a:t>
            </a:r>
            <a:r>
              <a:rPr lang="en-US" sz="2400" dirty="0" smtClean="0">
                <a:latin typeface="Consolas"/>
                <a:cs typeface="Consolas"/>
              </a:rPr>
              <a:t>H5Sselect_hyperslab(</a:t>
            </a:r>
            <a:r>
              <a:rPr lang="en-US" sz="2400" dirty="0">
                <a:latin typeface="Consolas"/>
                <a:cs typeface="Consolas"/>
              </a:rPr>
              <a:t>…);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nsolas"/>
                <a:cs typeface="Consolas"/>
              </a:rPr>
              <a:t>           H5Dread(…); 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urier New" charset="0"/>
              </a:rPr>
              <a:t>              </a:t>
            </a:r>
            <a:endParaRPr lang="en-US" sz="1800" dirty="0">
              <a:latin typeface="Courier New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Selections do not need to </a:t>
            </a:r>
            <a:r>
              <a:rPr lang="en-US" sz="2800" dirty="0" smtClean="0">
                <a:latin typeface="Arial" charset="0"/>
              </a:rPr>
              <a:t>align precisely </a:t>
            </a:r>
            <a:r>
              <a:rPr lang="en-US" sz="2800" dirty="0">
                <a:latin typeface="Arial" charset="0"/>
              </a:rPr>
              <a:t>with the chunks </a:t>
            </a:r>
            <a:r>
              <a:rPr lang="en-US" sz="2800" dirty="0" smtClean="0">
                <a:latin typeface="Arial" charset="0"/>
              </a:rPr>
              <a:t>boundaries</a:t>
            </a:r>
            <a:endParaRPr lang="en-US" sz="28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000" b="1" dirty="0">
                <a:latin typeface="Courier New" charset="0"/>
              </a:rPr>
              <a:t>             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69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494192F-B52C-A541-93AB-A49E7472CFD2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Extending a dataset</a:t>
            </a:r>
            <a:endParaRPr lang="en-US" dirty="0">
              <a:latin typeface="Arial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Chunking storage is required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Programming model</a:t>
            </a:r>
          </a:p>
          <a:p>
            <a:pPr marL="1009650" lvl="1" indent="-609600" eaLnBrk="1" hangingPunct="1">
              <a:buFont typeface="Lucida Grande"/>
              <a:buChar char="-"/>
            </a:pPr>
            <a:r>
              <a:rPr lang="en-US" dirty="0" smtClean="0">
                <a:latin typeface="Arial" charset="0"/>
              </a:rPr>
              <a:t>Set new extent with H5Dextent</a:t>
            </a:r>
            <a:endParaRPr lang="en-US" dirty="0">
              <a:latin typeface="Arial" charset="0"/>
            </a:endParaRPr>
          </a:p>
          <a:p>
            <a:pPr marL="1009650" lvl="1" indent="-609600" eaLnBrk="1" hangingPunct="1">
              <a:buFont typeface="Lucida Grande"/>
              <a:buChar char="-"/>
            </a:pPr>
            <a:r>
              <a:rPr lang="en-US" dirty="0" smtClean="0">
                <a:latin typeface="Arial" charset="0"/>
              </a:rPr>
              <a:t>Select </a:t>
            </a:r>
            <a:r>
              <a:rPr lang="en-US" dirty="0" err="1" smtClean="0">
                <a:latin typeface="Arial" charset="0"/>
              </a:rPr>
              <a:t>hyperslab</a:t>
            </a:r>
            <a:endParaRPr lang="en-US" dirty="0" smtClean="0">
              <a:latin typeface="Arial" charset="0"/>
            </a:endParaRPr>
          </a:p>
          <a:p>
            <a:pPr marL="1009650" lvl="1" indent="-609600" eaLnBrk="1" hangingPunct="1">
              <a:buFont typeface="Lucida Grande"/>
              <a:buChar char="-"/>
            </a:pPr>
            <a:r>
              <a:rPr lang="en-US" dirty="0" smtClean="0">
                <a:latin typeface="Arial" charset="0"/>
                <a:cs typeface="Consolas"/>
              </a:rPr>
              <a:t>Write data</a:t>
            </a:r>
            <a:endParaRPr lang="en-US" dirty="0">
              <a:latin typeface="Consolas"/>
              <a:cs typeface="Consolas"/>
            </a:endParaRPr>
          </a:p>
          <a:p>
            <a:pPr marL="609600" indent="-609600" eaLnBrk="1" hangingPunct="1">
              <a:buFontTx/>
              <a:buNone/>
            </a:pPr>
            <a:r>
              <a:rPr lang="en-US" sz="1800" b="1" dirty="0">
                <a:latin typeface="Courier New" charset="0"/>
              </a:rPr>
              <a:t>              </a:t>
            </a:r>
            <a:endParaRPr lang="en-US" sz="1800" dirty="0">
              <a:latin typeface="Courier New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b="1" dirty="0" smtClean="0">
                <a:latin typeface="Courier New" charset="0"/>
              </a:rPr>
              <a:t>             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5334000" y="3276600"/>
            <a:ext cx="1371600" cy="22098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3276600"/>
            <a:ext cx="457200" cy="3200400"/>
          </a:xfrm>
          <a:prstGeom prst="rect">
            <a:avLst/>
          </a:prstGeom>
          <a:pattFill prst="dotGrid">
            <a:fgClr>
              <a:srgbClr val="0000CC"/>
            </a:fgClr>
            <a:bgClr>
              <a:prstClr val="white"/>
            </a:bgClr>
          </a:patt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410200" y="3276600"/>
            <a:ext cx="1688123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366FF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334000" y="3276600"/>
            <a:ext cx="0" cy="323577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366FF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5334000" y="3276600"/>
            <a:ext cx="1828800" cy="32004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6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HDF5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Chunked storage is required</a:t>
            </a:r>
          </a:p>
          <a:p>
            <a:r>
              <a:rPr lang="en-US" dirty="0" smtClean="0"/>
              <a:t>Types of filters</a:t>
            </a:r>
          </a:p>
          <a:p>
            <a:pPr lvl="1"/>
            <a:r>
              <a:rPr lang="en-US" dirty="0" smtClean="0"/>
              <a:t>Algebraic Data transformation</a:t>
            </a:r>
          </a:p>
          <a:p>
            <a:pPr lvl="1"/>
            <a:r>
              <a:rPr lang="en-US" dirty="0" smtClean="0"/>
              <a:t>Data shuffling</a:t>
            </a:r>
          </a:p>
          <a:p>
            <a:pPr lvl="1"/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Data compression</a:t>
            </a:r>
          </a:p>
          <a:p>
            <a:pPr lvl="2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>
                <a:latin typeface="Arial" charset="0"/>
                <a:cs typeface="Arial" charset="0"/>
              </a:rPr>
              <a:t>Scale + offset 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cs typeface="Arial" charset="0"/>
              </a:rPr>
              <a:t>bit</a:t>
            </a:r>
          </a:p>
          <a:p>
            <a:pPr lvl="2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GZIP (deflate)</a:t>
            </a:r>
          </a:p>
          <a:p>
            <a:pPr lvl="2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SZIP</a:t>
            </a:r>
          </a:p>
          <a:p>
            <a:pPr marL="914400" lvl="4" indent="-457200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cs typeface="Arial" charset="0"/>
              </a:rPr>
              <a:t>Compression methods supported by HDF5 </a:t>
            </a:r>
            <a:r>
              <a:rPr lang="en-US" sz="3000" dirty="0" smtClean="0">
                <a:latin typeface="Arial" charset="0"/>
                <a:cs typeface="Arial" charset="0"/>
              </a:rPr>
              <a:t>User</a:t>
            </a:r>
            <a:r>
              <a:rPr lang="en-US" altLang="ja-JP" sz="3000" dirty="0" smtClean="0">
                <a:latin typeface="Arial" charset="0"/>
                <a:cs typeface="Arial" charset="0"/>
              </a:rPr>
              <a:t> </a:t>
            </a:r>
            <a:r>
              <a:rPr lang="en-US" altLang="ja-JP" sz="3000" dirty="0">
                <a:latin typeface="Arial" charset="0"/>
                <a:cs typeface="Arial" charset="0"/>
              </a:rPr>
              <a:t>C</a:t>
            </a:r>
            <a:r>
              <a:rPr lang="en-US" altLang="ja-JP" sz="3000" dirty="0" smtClean="0">
                <a:latin typeface="Arial" charset="0"/>
                <a:cs typeface="Arial" charset="0"/>
              </a:rPr>
              <a:t>ommunity</a:t>
            </a:r>
            <a:endParaRPr lang="en-US" sz="3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Lucida Grande"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9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BACB0C-D97E-AD45-8030-596420B30F01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Applying filters to a dataset</a:t>
            </a:r>
            <a:endParaRPr lang="en-US" dirty="0">
              <a:latin typeface="Arial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010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= </a:t>
            </a:r>
            <a:r>
              <a:rPr lang="en-US" sz="2600" dirty="0">
                <a:latin typeface="Consolas"/>
                <a:cs typeface="Consolas"/>
              </a:rPr>
              <a:t>H5Pcreate(H5P_DATASET_CREATE);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cdims</a:t>
            </a:r>
            <a:r>
              <a:rPr lang="en-US" sz="2600" dirty="0">
                <a:latin typeface="Consolas"/>
                <a:cs typeface="Consolas"/>
              </a:rPr>
              <a:t>[0] = 100;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cdims</a:t>
            </a:r>
            <a:r>
              <a:rPr lang="en-US" sz="2600" dirty="0">
                <a:latin typeface="Consolas"/>
                <a:cs typeface="Consolas"/>
              </a:rPr>
              <a:t>[1] = 100;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H5Pset_chunk(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2, 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cdims</a:t>
            </a: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latin typeface="Consolas"/>
                <a:cs typeface="Consolas"/>
              </a:rPr>
              <a:t>H5Pset_shuffle(</a:t>
            </a:r>
            <a:r>
              <a:rPr lang="en-US" sz="2600" dirty="0" err="1" smtClean="0">
                <a:solidFill>
                  <a:srgbClr val="008000"/>
                </a:solidFill>
                <a:latin typeface="Consolas"/>
                <a:cs typeface="Consolas"/>
              </a:rPr>
              <a:t>dcpl</a:t>
            </a:r>
            <a:r>
              <a:rPr lang="en-US" sz="2600" dirty="0" smtClean="0">
                <a:solidFill>
                  <a:srgbClr val="008000"/>
                </a:solidFill>
                <a:latin typeface="Consolas"/>
                <a:cs typeface="Consolas"/>
              </a:rPr>
              <a:t>);</a:t>
            </a:r>
            <a:endParaRPr lang="en-US" sz="26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i="1" dirty="0">
                <a:solidFill>
                  <a:srgbClr val="169940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169940"/>
                </a:solidFill>
                <a:latin typeface="Consolas"/>
                <a:cs typeface="Consolas"/>
              </a:rPr>
              <a:t>H5Pset_deflate(</a:t>
            </a:r>
            <a:r>
              <a:rPr lang="en-US" sz="2600" dirty="0" err="1" smtClean="0">
                <a:solidFill>
                  <a:srgbClr val="169940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solidFill>
                  <a:srgbClr val="169940"/>
                </a:solidFill>
                <a:latin typeface="Consolas"/>
                <a:cs typeface="Consolas"/>
              </a:rPr>
              <a:t>, 9);</a:t>
            </a:r>
            <a:endParaRPr lang="en-US" sz="2600" i="1" dirty="0">
              <a:solidFill>
                <a:srgbClr val="16994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dset_id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= </a:t>
            </a:r>
            <a:r>
              <a:rPr lang="en-US" sz="2600" dirty="0" smtClean="0">
                <a:latin typeface="Consolas"/>
                <a:cs typeface="Consolas"/>
              </a:rPr>
              <a:t>H5Dcreate(</a:t>
            </a:r>
            <a:r>
              <a:rPr lang="en-US" sz="2600" dirty="0">
                <a:latin typeface="Consolas"/>
                <a:cs typeface="Consolas"/>
              </a:rPr>
              <a:t>…, </a:t>
            </a:r>
            <a:r>
              <a:rPr lang="en-US" sz="2600" dirty="0" err="1" smtClean="0">
                <a:solidFill>
                  <a:srgbClr val="008000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en-US" sz="2600" dirty="0" smtClean="0">
                <a:latin typeface="Consolas"/>
                <a:cs typeface="Consolas"/>
              </a:rPr>
              <a:t>;</a:t>
            </a:r>
            <a:endParaRPr lang="en-US" sz="2600" dirty="0"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H5Pclose(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latin typeface="Consolas"/>
                <a:cs typeface="Consolas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1159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Check point</a:t>
            </a:r>
            <a:endParaRPr lang="en-US" sz="3600" dirty="0">
              <a:latin typeface="Arial" charset="0"/>
            </a:endParaRPr>
          </a:p>
        </p:txBody>
      </p:sp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1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Can I change chunk size after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a dataset is created?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No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U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se h5repack to change a storage layout or chunking/compression parameters</a:t>
            </a:r>
            <a:endParaRPr lang="en-US" sz="32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Why shouldn’t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ja-JP" sz="3200" dirty="0" smtClean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altLang="ja-JP" sz="3200" dirty="0">
                <a:solidFill>
                  <a:srgbClr val="000000"/>
                </a:solidFill>
                <a:latin typeface="Arial" charset="0"/>
              </a:rPr>
              <a:t>make a chunk with dimension sizes equal to one</a:t>
            </a:r>
            <a:r>
              <a:rPr lang="en-US" altLang="ja-JP" sz="32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 sz="3200" i="1" dirty="0" smtClean="0">
                <a:solidFill>
                  <a:srgbClr val="000000"/>
                </a:solidFill>
                <a:latin typeface="Arial" charset="0"/>
              </a:rPr>
              <a:t>Next slide…</a:t>
            </a:r>
            <a:endParaRPr lang="en-US" altLang="ja-JP" sz="3200" i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32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16" name="Slide Number Placeholder 27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6258D62-C632-EC4E-A836-D538CD061F14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17" name="Footer Placeholder 27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2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 – </a:t>
            </a:r>
            <a:r>
              <a:rPr lang="en-US" dirty="0"/>
              <a:t>c</a:t>
            </a:r>
            <a:r>
              <a:rPr lang="en-US" dirty="0" smtClean="0"/>
              <a:t>hunk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Chunks are too small</a:t>
            </a:r>
          </a:p>
          <a:p>
            <a:pPr lvl="1"/>
            <a:r>
              <a:rPr lang="en-US" dirty="0" smtClean="0"/>
              <a:t>File has too many chunks</a:t>
            </a:r>
          </a:p>
          <a:p>
            <a:pPr lvl="1"/>
            <a:r>
              <a:rPr lang="en-US" dirty="0" smtClean="0"/>
              <a:t>Extra metadata increases file size</a:t>
            </a:r>
          </a:p>
          <a:p>
            <a:pPr lvl="1"/>
            <a:r>
              <a:rPr lang="en-US" dirty="0" smtClean="0"/>
              <a:t>Extra time to look up each chunk</a:t>
            </a:r>
          </a:p>
          <a:p>
            <a:pPr lvl="1"/>
            <a:r>
              <a:rPr lang="en-US" dirty="0" smtClean="0"/>
              <a:t>More I/O since each chunk is stored independently</a:t>
            </a:r>
          </a:p>
          <a:p>
            <a:pPr lvl="1"/>
            <a:r>
              <a:rPr lang="en-US" dirty="0" smtClean="0"/>
              <a:t>Larger chunks results in fewer chunk lookups, smaller file size, and fewer I/O </a:t>
            </a:r>
            <a:r>
              <a:rPr lang="en-US" dirty="0" err="1" smtClean="0"/>
              <a:t>opertions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4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 – </a:t>
            </a:r>
            <a:r>
              <a:rPr lang="en-US" dirty="0"/>
              <a:t>c</a:t>
            </a:r>
            <a:r>
              <a:rPr lang="en-US" dirty="0" smtClean="0"/>
              <a:t>hunk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Chunks are too large</a:t>
            </a:r>
          </a:p>
          <a:p>
            <a:pPr lvl="1"/>
            <a:r>
              <a:rPr lang="en-US" dirty="0" smtClean="0"/>
              <a:t>Set chunk size to be the same as the dataset size to enable compression on contiguous dataset</a:t>
            </a:r>
          </a:p>
          <a:p>
            <a:pPr lvl="2"/>
            <a:r>
              <a:rPr lang="en-US" dirty="0" smtClean="0"/>
              <a:t>Entire chunk has to be read and uncompressed before performing any operations</a:t>
            </a:r>
          </a:p>
          <a:p>
            <a:pPr lvl="2"/>
            <a:r>
              <a:rPr lang="en-US" dirty="0" smtClean="0"/>
              <a:t>Great performance penalty for reading a small subset</a:t>
            </a:r>
          </a:p>
          <a:p>
            <a:pPr lvl="2"/>
            <a:r>
              <a:rPr lang="en-US" dirty="0" smtClean="0"/>
              <a:t>Entire chunk has to be in memory and may cause OS to page memory to disk, slowing down the entire system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1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Goal </a:t>
            </a:r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To help you with understanding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how 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HDF5 chunking works, so you can efficiently store and retrieve data from HDF5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484" name="Slide Number Placeholder 27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95DE57E-6591-204B-B789-EDD3B587119F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5" name="Footer Placeholder 27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1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considerations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 for using chunk storage and chunk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>
                <a:latin typeface="Arial" charset="0"/>
              </a:rPr>
              <a:t>Accessing a row in contiguous dataset </a:t>
            </a:r>
          </a:p>
        </p:txBody>
      </p:sp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68F5912-806D-3B48-9B2F-7FB4CEFE0373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33528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12"/>
          <p:cNvSpPr>
            <a:spLocks noChangeArrowheads="1"/>
          </p:cNvSpPr>
          <p:nvPr/>
        </p:nvSpPr>
        <p:spPr bwMode="auto">
          <a:xfrm>
            <a:off x="38100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13"/>
          <p:cNvSpPr>
            <a:spLocks noChangeArrowheads="1"/>
          </p:cNvSpPr>
          <p:nvPr/>
        </p:nvSpPr>
        <p:spPr bwMode="auto">
          <a:xfrm>
            <a:off x="42672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14"/>
          <p:cNvSpPr>
            <a:spLocks noChangeArrowheads="1"/>
          </p:cNvSpPr>
          <p:nvPr/>
        </p:nvSpPr>
        <p:spPr bwMode="auto">
          <a:xfrm>
            <a:off x="47244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Rectangle 15"/>
          <p:cNvSpPr>
            <a:spLocks noChangeArrowheads="1"/>
          </p:cNvSpPr>
          <p:nvPr/>
        </p:nvSpPr>
        <p:spPr bwMode="auto">
          <a:xfrm>
            <a:off x="51816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16"/>
          <p:cNvSpPr>
            <a:spLocks noChangeArrowheads="1"/>
          </p:cNvSpPr>
          <p:nvPr/>
        </p:nvSpPr>
        <p:spPr bwMode="auto">
          <a:xfrm>
            <a:off x="56388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Rectangle 17"/>
          <p:cNvSpPr>
            <a:spLocks noChangeArrowheads="1"/>
          </p:cNvSpPr>
          <p:nvPr/>
        </p:nvSpPr>
        <p:spPr bwMode="auto">
          <a:xfrm>
            <a:off x="60960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Rectangle 18"/>
          <p:cNvSpPr>
            <a:spLocks noChangeArrowheads="1"/>
          </p:cNvSpPr>
          <p:nvPr/>
        </p:nvSpPr>
        <p:spPr bwMode="auto">
          <a:xfrm>
            <a:off x="65532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Rectangle 19"/>
          <p:cNvSpPr>
            <a:spLocks noChangeArrowheads="1"/>
          </p:cNvSpPr>
          <p:nvPr/>
        </p:nvSpPr>
        <p:spPr bwMode="auto">
          <a:xfrm>
            <a:off x="70104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Rectangle 20"/>
          <p:cNvSpPr>
            <a:spLocks noChangeArrowheads="1"/>
          </p:cNvSpPr>
          <p:nvPr/>
        </p:nvSpPr>
        <p:spPr bwMode="auto">
          <a:xfrm>
            <a:off x="74676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Rectangle 21"/>
          <p:cNvSpPr>
            <a:spLocks noChangeArrowheads="1"/>
          </p:cNvSpPr>
          <p:nvPr/>
        </p:nvSpPr>
        <p:spPr bwMode="auto">
          <a:xfrm>
            <a:off x="33528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Rectangle 22"/>
          <p:cNvSpPr>
            <a:spLocks noChangeArrowheads="1"/>
          </p:cNvSpPr>
          <p:nvPr/>
        </p:nvSpPr>
        <p:spPr bwMode="auto">
          <a:xfrm>
            <a:off x="38100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23"/>
          <p:cNvSpPr>
            <a:spLocks noChangeArrowheads="1"/>
          </p:cNvSpPr>
          <p:nvPr/>
        </p:nvSpPr>
        <p:spPr bwMode="auto">
          <a:xfrm>
            <a:off x="42672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Rectangle 24"/>
          <p:cNvSpPr>
            <a:spLocks noChangeArrowheads="1"/>
          </p:cNvSpPr>
          <p:nvPr/>
        </p:nvSpPr>
        <p:spPr bwMode="auto">
          <a:xfrm>
            <a:off x="47244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25"/>
          <p:cNvSpPr>
            <a:spLocks noChangeArrowheads="1"/>
          </p:cNvSpPr>
          <p:nvPr/>
        </p:nvSpPr>
        <p:spPr bwMode="auto">
          <a:xfrm>
            <a:off x="51816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Rectangle 26"/>
          <p:cNvSpPr>
            <a:spLocks noChangeArrowheads="1"/>
          </p:cNvSpPr>
          <p:nvPr/>
        </p:nvSpPr>
        <p:spPr bwMode="auto">
          <a:xfrm>
            <a:off x="56388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Rectangle 27"/>
          <p:cNvSpPr>
            <a:spLocks noChangeArrowheads="1"/>
          </p:cNvSpPr>
          <p:nvPr/>
        </p:nvSpPr>
        <p:spPr bwMode="auto">
          <a:xfrm>
            <a:off x="60960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Rectangle 28"/>
          <p:cNvSpPr>
            <a:spLocks noChangeArrowheads="1"/>
          </p:cNvSpPr>
          <p:nvPr/>
        </p:nvSpPr>
        <p:spPr bwMode="auto">
          <a:xfrm>
            <a:off x="65532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Rectangle 29"/>
          <p:cNvSpPr>
            <a:spLocks noChangeArrowheads="1"/>
          </p:cNvSpPr>
          <p:nvPr/>
        </p:nvSpPr>
        <p:spPr bwMode="auto">
          <a:xfrm>
            <a:off x="70104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Rectangle 30"/>
          <p:cNvSpPr>
            <a:spLocks noChangeArrowheads="1"/>
          </p:cNvSpPr>
          <p:nvPr/>
        </p:nvSpPr>
        <p:spPr bwMode="auto">
          <a:xfrm>
            <a:off x="74676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Rectangle 31"/>
          <p:cNvSpPr>
            <a:spLocks noChangeArrowheads="1"/>
          </p:cNvSpPr>
          <p:nvPr/>
        </p:nvSpPr>
        <p:spPr bwMode="auto">
          <a:xfrm>
            <a:off x="33528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Rectangle 32"/>
          <p:cNvSpPr>
            <a:spLocks noChangeArrowheads="1"/>
          </p:cNvSpPr>
          <p:nvPr/>
        </p:nvSpPr>
        <p:spPr bwMode="auto">
          <a:xfrm>
            <a:off x="38100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Rectangle 33"/>
          <p:cNvSpPr>
            <a:spLocks noChangeArrowheads="1"/>
          </p:cNvSpPr>
          <p:nvPr/>
        </p:nvSpPr>
        <p:spPr bwMode="auto">
          <a:xfrm>
            <a:off x="42672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Rectangle 34"/>
          <p:cNvSpPr>
            <a:spLocks noChangeArrowheads="1"/>
          </p:cNvSpPr>
          <p:nvPr/>
        </p:nvSpPr>
        <p:spPr bwMode="auto">
          <a:xfrm>
            <a:off x="47244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Rectangle 35"/>
          <p:cNvSpPr>
            <a:spLocks noChangeArrowheads="1"/>
          </p:cNvSpPr>
          <p:nvPr/>
        </p:nvSpPr>
        <p:spPr bwMode="auto">
          <a:xfrm>
            <a:off x="51816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Rectangle 36"/>
          <p:cNvSpPr>
            <a:spLocks noChangeArrowheads="1"/>
          </p:cNvSpPr>
          <p:nvPr/>
        </p:nvSpPr>
        <p:spPr bwMode="auto">
          <a:xfrm>
            <a:off x="56388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Rectangle 37"/>
          <p:cNvSpPr>
            <a:spLocks noChangeArrowheads="1"/>
          </p:cNvSpPr>
          <p:nvPr/>
        </p:nvSpPr>
        <p:spPr bwMode="auto">
          <a:xfrm>
            <a:off x="60960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Rectangle 38"/>
          <p:cNvSpPr>
            <a:spLocks noChangeArrowheads="1"/>
          </p:cNvSpPr>
          <p:nvPr/>
        </p:nvSpPr>
        <p:spPr bwMode="auto">
          <a:xfrm>
            <a:off x="65532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Rectangle 39"/>
          <p:cNvSpPr>
            <a:spLocks noChangeArrowheads="1"/>
          </p:cNvSpPr>
          <p:nvPr/>
        </p:nvSpPr>
        <p:spPr bwMode="auto">
          <a:xfrm>
            <a:off x="70104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40"/>
          <p:cNvSpPr>
            <a:spLocks noChangeArrowheads="1"/>
          </p:cNvSpPr>
          <p:nvPr/>
        </p:nvSpPr>
        <p:spPr bwMode="auto">
          <a:xfrm>
            <a:off x="74676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Rectangle 41"/>
          <p:cNvSpPr>
            <a:spLocks noChangeArrowheads="1"/>
          </p:cNvSpPr>
          <p:nvPr/>
        </p:nvSpPr>
        <p:spPr bwMode="auto">
          <a:xfrm>
            <a:off x="33528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Rectangle 42"/>
          <p:cNvSpPr>
            <a:spLocks noChangeArrowheads="1"/>
          </p:cNvSpPr>
          <p:nvPr/>
        </p:nvSpPr>
        <p:spPr bwMode="auto">
          <a:xfrm>
            <a:off x="38100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Rectangle 43"/>
          <p:cNvSpPr>
            <a:spLocks noChangeArrowheads="1"/>
          </p:cNvSpPr>
          <p:nvPr/>
        </p:nvSpPr>
        <p:spPr bwMode="auto">
          <a:xfrm>
            <a:off x="42672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Rectangle 44"/>
          <p:cNvSpPr>
            <a:spLocks noChangeArrowheads="1"/>
          </p:cNvSpPr>
          <p:nvPr/>
        </p:nvSpPr>
        <p:spPr bwMode="auto">
          <a:xfrm>
            <a:off x="47244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45"/>
          <p:cNvSpPr>
            <a:spLocks noChangeArrowheads="1"/>
          </p:cNvSpPr>
          <p:nvPr/>
        </p:nvSpPr>
        <p:spPr bwMode="auto">
          <a:xfrm>
            <a:off x="51816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Rectangle 46"/>
          <p:cNvSpPr>
            <a:spLocks noChangeArrowheads="1"/>
          </p:cNvSpPr>
          <p:nvPr/>
        </p:nvSpPr>
        <p:spPr bwMode="auto">
          <a:xfrm>
            <a:off x="56388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Rectangle 47"/>
          <p:cNvSpPr>
            <a:spLocks noChangeArrowheads="1"/>
          </p:cNvSpPr>
          <p:nvPr/>
        </p:nvSpPr>
        <p:spPr bwMode="auto">
          <a:xfrm>
            <a:off x="60960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Rectangle 48"/>
          <p:cNvSpPr>
            <a:spLocks noChangeArrowheads="1"/>
          </p:cNvSpPr>
          <p:nvPr/>
        </p:nvSpPr>
        <p:spPr bwMode="auto">
          <a:xfrm>
            <a:off x="65532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Rectangle 49"/>
          <p:cNvSpPr>
            <a:spLocks noChangeArrowheads="1"/>
          </p:cNvSpPr>
          <p:nvPr/>
        </p:nvSpPr>
        <p:spPr bwMode="auto">
          <a:xfrm>
            <a:off x="70104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50"/>
          <p:cNvSpPr>
            <a:spLocks noChangeArrowheads="1"/>
          </p:cNvSpPr>
          <p:nvPr/>
        </p:nvSpPr>
        <p:spPr bwMode="auto">
          <a:xfrm>
            <a:off x="74676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Rectangle 51"/>
          <p:cNvSpPr>
            <a:spLocks noChangeArrowheads="1"/>
          </p:cNvSpPr>
          <p:nvPr/>
        </p:nvSpPr>
        <p:spPr bwMode="auto">
          <a:xfrm>
            <a:off x="33528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Rectangle 52"/>
          <p:cNvSpPr>
            <a:spLocks noChangeArrowheads="1"/>
          </p:cNvSpPr>
          <p:nvPr/>
        </p:nvSpPr>
        <p:spPr bwMode="auto">
          <a:xfrm>
            <a:off x="38100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Rectangle 53"/>
          <p:cNvSpPr>
            <a:spLocks noChangeArrowheads="1"/>
          </p:cNvSpPr>
          <p:nvPr/>
        </p:nvSpPr>
        <p:spPr bwMode="auto">
          <a:xfrm>
            <a:off x="42672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Rectangle 54"/>
          <p:cNvSpPr>
            <a:spLocks noChangeArrowheads="1"/>
          </p:cNvSpPr>
          <p:nvPr/>
        </p:nvSpPr>
        <p:spPr bwMode="auto">
          <a:xfrm>
            <a:off x="47244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Rectangle 55"/>
          <p:cNvSpPr>
            <a:spLocks noChangeArrowheads="1"/>
          </p:cNvSpPr>
          <p:nvPr/>
        </p:nvSpPr>
        <p:spPr bwMode="auto">
          <a:xfrm>
            <a:off x="51816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Rectangle 56"/>
          <p:cNvSpPr>
            <a:spLocks noChangeArrowheads="1"/>
          </p:cNvSpPr>
          <p:nvPr/>
        </p:nvSpPr>
        <p:spPr bwMode="auto">
          <a:xfrm>
            <a:off x="56388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Rectangle 57"/>
          <p:cNvSpPr>
            <a:spLocks noChangeArrowheads="1"/>
          </p:cNvSpPr>
          <p:nvPr/>
        </p:nvSpPr>
        <p:spPr bwMode="auto">
          <a:xfrm>
            <a:off x="60960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Rectangle 58"/>
          <p:cNvSpPr>
            <a:spLocks noChangeArrowheads="1"/>
          </p:cNvSpPr>
          <p:nvPr/>
        </p:nvSpPr>
        <p:spPr bwMode="auto">
          <a:xfrm>
            <a:off x="65532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Rectangle 59"/>
          <p:cNvSpPr>
            <a:spLocks noChangeArrowheads="1"/>
          </p:cNvSpPr>
          <p:nvPr/>
        </p:nvSpPr>
        <p:spPr bwMode="auto">
          <a:xfrm>
            <a:off x="70104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Rectangle 60"/>
          <p:cNvSpPr>
            <a:spLocks noChangeArrowheads="1"/>
          </p:cNvSpPr>
          <p:nvPr/>
        </p:nvSpPr>
        <p:spPr bwMode="auto">
          <a:xfrm>
            <a:off x="74676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Rectangle 61"/>
          <p:cNvSpPr>
            <a:spLocks noChangeArrowheads="1"/>
          </p:cNvSpPr>
          <p:nvPr/>
        </p:nvSpPr>
        <p:spPr bwMode="auto">
          <a:xfrm>
            <a:off x="33528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Rectangle 62"/>
          <p:cNvSpPr>
            <a:spLocks noChangeArrowheads="1"/>
          </p:cNvSpPr>
          <p:nvPr/>
        </p:nvSpPr>
        <p:spPr bwMode="auto">
          <a:xfrm>
            <a:off x="38100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Rectangle 63"/>
          <p:cNvSpPr>
            <a:spLocks noChangeArrowheads="1"/>
          </p:cNvSpPr>
          <p:nvPr/>
        </p:nvSpPr>
        <p:spPr bwMode="auto">
          <a:xfrm>
            <a:off x="42672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Rectangle 64"/>
          <p:cNvSpPr>
            <a:spLocks noChangeArrowheads="1"/>
          </p:cNvSpPr>
          <p:nvPr/>
        </p:nvSpPr>
        <p:spPr bwMode="auto">
          <a:xfrm>
            <a:off x="47244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Rectangle 65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Rectangle 66"/>
          <p:cNvSpPr>
            <a:spLocks noChangeArrowheads="1"/>
          </p:cNvSpPr>
          <p:nvPr/>
        </p:nvSpPr>
        <p:spPr bwMode="auto">
          <a:xfrm>
            <a:off x="56388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Rectangle 67"/>
          <p:cNvSpPr>
            <a:spLocks noChangeArrowheads="1"/>
          </p:cNvSpPr>
          <p:nvPr/>
        </p:nvSpPr>
        <p:spPr bwMode="auto">
          <a:xfrm>
            <a:off x="60960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Rectangle 68"/>
          <p:cNvSpPr>
            <a:spLocks noChangeArrowheads="1"/>
          </p:cNvSpPr>
          <p:nvPr/>
        </p:nvSpPr>
        <p:spPr bwMode="auto">
          <a:xfrm>
            <a:off x="65532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3" name="Rectangle 69"/>
          <p:cNvSpPr>
            <a:spLocks noChangeArrowheads="1"/>
          </p:cNvSpPr>
          <p:nvPr/>
        </p:nvSpPr>
        <p:spPr bwMode="auto">
          <a:xfrm>
            <a:off x="70104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4" name="Rectangle 70"/>
          <p:cNvSpPr>
            <a:spLocks noChangeArrowheads="1"/>
          </p:cNvSpPr>
          <p:nvPr/>
        </p:nvSpPr>
        <p:spPr bwMode="auto">
          <a:xfrm>
            <a:off x="74676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5" name="Rectangle 71"/>
          <p:cNvSpPr>
            <a:spLocks noChangeArrowheads="1"/>
          </p:cNvSpPr>
          <p:nvPr/>
        </p:nvSpPr>
        <p:spPr bwMode="auto">
          <a:xfrm>
            <a:off x="33528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6" name="Rectangle 72"/>
          <p:cNvSpPr>
            <a:spLocks noChangeArrowheads="1"/>
          </p:cNvSpPr>
          <p:nvPr/>
        </p:nvSpPr>
        <p:spPr bwMode="auto">
          <a:xfrm>
            <a:off x="38100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7" name="Rectangle 73"/>
          <p:cNvSpPr>
            <a:spLocks noChangeArrowheads="1"/>
          </p:cNvSpPr>
          <p:nvPr/>
        </p:nvSpPr>
        <p:spPr bwMode="auto">
          <a:xfrm>
            <a:off x="42672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8" name="Rectangle 74"/>
          <p:cNvSpPr>
            <a:spLocks noChangeArrowheads="1"/>
          </p:cNvSpPr>
          <p:nvPr/>
        </p:nvSpPr>
        <p:spPr bwMode="auto">
          <a:xfrm>
            <a:off x="47244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9" name="Rectangle 75"/>
          <p:cNvSpPr>
            <a:spLocks noChangeArrowheads="1"/>
          </p:cNvSpPr>
          <p:nvPr/>
        </p:nvSpPr>
        <p:spPr bwMode="auto">
          <a:xfrm>
            <a:off x="51816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0" name="Rectangle 76"/>
          <p:cNvSpPr>
            <a:spLocks noChangeArrowheads="1"/>
          </p:cNvSpPr>
          <p:nvPr/>
        </p:nvSpPr>
        <p:spPr bwMode="auto">
          <a:xfrm>
            <a:off x="56388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1" name="Rectangle 77"/>
          <p:cNvSpPr>
            <a:spLocks noChangeArrowheads="1"/>
          </p:cNvSpPr>
          <p:nvPr/>
        </p:nvSpPr>
        <p:spPr bwMode="auto">
          <a:xfrm>
            <a:off x="60960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2" name="Rectangle 78"/>
          <p:cNvSpPr>
            <a:spLocks noChangeArrowheads="1"/>
          </p:cNvSpPr>
          <p:nvPr/>
        </p:nvSpPr>
        <p:spPr bwMode="auto">
          <a:xfrm>
            <a:off x="65532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3" name="Rectangle 79"/>
          <p:cNvSpPr>
            <a:spLocks noChangeArrowheads="1"/>
          </p:cNvSpPr>
          <p:nvPr/>
        </p:nvSpPr>
        <p:spPr bwMode="auto">
          <a:xfrm>
            <a:off x="70104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4" name="Rectangle 80"/>
          <p:cNvSpPr>
            <a:spLocks noChangeArrowheads="1"/>
          </p:cNvSpPr>
          <p:nvPr/>
        </p:nvSpPr>
        <p:spPr bwMode="auto">
          <a:xfrm>
            <a:off x="74676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5" name="Rectangle 81"/>
          <p:cNvSpPr>
            <a:spLocks noChangeArrowheads="1"/>
          </p:cNvSpPr>
          <p:nvPr/>
        </p:nvSpPr>
        <p:spPr bwMode="auto">
          <a:xfrm>
            <a:off x="33528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6" name="Rectangle 82"/>
          <p:cNvSpPr>
            <a:spLocks noChangeArrowheads="1"/>
          </p:cNvSpPr>
          <p:nvPr/>
        </p:nvSpPr>
        <p:spPr bwMode="auto">
          <a:xfrm>
            <a:off x="38100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7" name="Rectangle 83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8" name="Rectangle 84"/>
          <p:cNvSpPr>
            <a:spLocks noChangeArrowheads="1"/>
          </p:cNvSpPr>
          <p:nvPr/>
        </p:nvSpPr>
        <p:spPr bwMode="auto">
          <a:xfrm>
            <a:off x="47244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9" name="Rectangle 85"/>
          <p:cNvSpPr>
            <a:spLocks noChangeArrowheads="1"/>
          </p:cNvSpPr>
          <p:nvPr/>
        </p:nvSpPr>
        <p:spPr bwMode="auto">
          <a:xfrm>
            <a:off x="51816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0" name="Rectangle 86"/>
          <p:cNvSpPr>
            <a:spLocks noChangeArrowheads="1"/>
          </p:cNvSpPr>
          <p:nvPr/>
        </p:nvSpPr>
        <p:spPr bwMode="auto">
          <a:xfrm>
            <a:off x="56388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1" name="Rectangle 87"/>
          <p:cNvSpPr>
            <a:spLocks noChangeArrowheads="1"/>
          </p:cNvSpPr>
          <p:nvPr/>
        </p:nvSpPr>
        <p:spPr bwMode="auto">
          <a:xfrm>
            <a:off x="60960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2" name="Rectangle 88"/>
          <p:cNvSpPr>
            <a:spLocks noChangeArrowheads="1"/>
          </p:cNvSpPr>
          <p:nvPr/>
        </p:nvSpPr>
        <p:spPr bwMode="auto">
          <a:xfrm>
            <a:off x="65532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3" name="Rectangle 89"/>
          <p:cNvSpPr>
            <a:spLocks noChangeArrowheads="1"/>
          </p:cNvSpPr>
          <p:nvPr/>
        </p:nvSpPr>
        <p:spPr bwMode="auto">
          <a:xfrm>
            <a:off x="70104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4" name="Rectangle 90"/>
          <p:cNvSpPr>
            <a:spLocks noChangeArrowheads="1"/>
          </p:cNvSpPr>
          <p:nvPr/>
        </p:nvSpPr>
        <p:spPr bwMode="auto">
          <a:xfrm>
            <a:off x="74676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5" name="TextBox 96"/>
          <p:cNvSpPr txBox="1">
            <a:spLocks noChangeArrowheads="1"/>
          </p:cNvSpPr>
          <p:nvPr/>
        </p:nvSpPr>
        <p:spPr bwMode="auto">
          <a:xfrm>
            <a:off x="152400" y="45720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One seek is needed to find the starting location of row of data. Data is read/written using one disk access.</a:t>
            </a:r>
          </a:p>
          <a:p>
            <a:pPr eaLnBrk="1" hangingPunct="1"/>
            <a:endParaRPr lang="en-US"/>
          </a:p>
        </p:txBody>
      </p:sp>
      <p:sp>
        <p:nvSpPr>
          <p:cNvPr id="102" name="Notched Right Arrow 101"/>
          <p:cNvSpPr/>
          <p:nvPr/>
        </p:nvSpPr>
        <p:spPr bwMode="auto">
          <a:xfrm>
            <a:off x="1981200" y="1828800"/>
            <a:ext cx="1828800" cy="2286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0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Accessing a row in chunked dataset </a:t>
            </a:r>
          </a:p>
        </p:txBody>
      </p:sp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3C63DB-FE9F-1E43-BBAB-9F137F69BE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22860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12"/>
          <p:cNvSpPr>
            <a:spLocks noChangeArrowheads="1"/>
          </p:cNvSpPr>
          <p:nvPr/>
        </p:nvSpPr>
        <p:spPr bwMode="auto">
          <a:xfrm>
            <a:off x="27432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32004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14"/>
          <p:cNvSpPr>
            <a:spLocks noChangeArrowheads="1"/>
          </p:cNvSpPr>
          <p:nvPr/>
        </p:nvSpPr>
        <p:spPr bwMode="auto">
          <a:xfrm>
            <a:off x="36576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41148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6"/>
          <p:cNvSpPr>
            <a:spLocks noChangeArrowheads="1"/>
          </p:cNvSpPr>
          <p:nvPr/>
        </p:nvSpPr>
        <p:spPr bwMode="auto">
          <a:xfrm>
            <a:off x="45720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7"/>
          <p:cNvSpPr>
            <a:spLocks noChangeArrowheads="1"/>
          </p:cNvSpPr>
          <p:nvPr/>
        </p:nvSpPr>
        <p:spPr bwMode="auto">
          <a:xfrm>
            <a:off x="50292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8"/>
          <p:cNvSpPr>
            <a:spLocks noChangeArrowheads="1"/>
          </p:cNvSpPr>
          <p:nvPr/>
        </p:nvSpPr>
        <p:spPr bwMode="auto">
          <a:xfrm>
            <a:off x="54864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Rectangle 19"/>
          <p:cNvSpPr>
            <a:spLocks noChangeArrowheads="1"/>
          </p:cNvSpPr>
          <p:nvPr/>
        </p:nvSpPr>
        <p:spPr bwMode="auto">
          <a:xfrm>
            <a:off x="59436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20"/>
          <p:cNvSpPr>
            <a:spLocks noChangeArrowheads="1"/>
          </p:cNvSpPr>
          <p:nvPr/>
        </p:nvSpPr>
        <p:spPr bwMode="auto">
          <a:xfrm>
            <a:off x="6400800" y="2132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21"/>
          <p:cNvSpPr>
            <a:spLocks noChangeArrowheads="1"/>
          </p:cNvSpPr>
          <p:nvPr/>
        </p:nvSpPr>
        <p:spPr bwMode="auto">
          <a:xfrm>
            <a:off x="22860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Rectangle 22"/>
          <p:cNvSpPr>
            <a:spLocks noChangeArrowheads="1"/>
          </p:cNvSpPr>
          <p:nvPr/>
        </p:nvSpPr>
        <p:spPr bwMode="auto">
          <a:xfrm>
            <a:off x="27432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23"/>
          <p:cNvSpPr>
            <a:spLocks noChangeArrowheads="1"/>
          </p:cNvSpPr>
          <p:nvPr/>
        </p:nvSpPr>
        <p:spPr bwMode="auto">
          <a:xfrm>
            <a:off x="32004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4"/>
          <p:cNvSpPr>
            <a:spLocks noChangeArrowheads="1"/>
          </p:cNvSpPr>
          <p:nvPr/>
        </p:nvSpPr>
        <p:spPr bwMode="auto">
          <a:xfrm>
            <a:off x="36576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25"/>
          <p:cNvSpPr>
            <a:spLocks noChangeArrowheads="1"/>
          </p:cNvSpPr>
          <p:nvPr/>
        </p:nvSpPr>
        <p:spPr bwMode="auto">
          <a:xfrm>
            <a:off x="41148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Rectangle 26"/>
          <p:cNvSpPr>
            <a:spLocks noChangeArrowheads="1"/>
          </p:cNvSpPr>
          <p:nvPr/>
        </p:nvSpPr>
        <p:spPr bwMode="auto">
          <a:xfrm>
            <a:off x="45720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Rectangle 27"/>
          <p:cNvSpPr>
            <a:spLocks noChangeArrowheads="1"/>
          </p:cNvSpPr>
          <p:nvPr/>
        </p:nvSpPr>
        <p:spPr bwMode="auto">
          <a:xfrm>
            <a:off x="50292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Rectangle 28"/>
          <p:cNvSpPr>
            <a:spLocks noChangeArrowheads="1"/>
          </p:cNvSpPr>
          <p:nvPr/>
        </p:nvSpPr>
        <p:spPr bwMode="auto">
          <a:xfrm>
            <a:off x="54864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Rectangle 29"/>
          <p:cNvSpPr>
            <a:spLocks noChangeArrowheads="1"/>
          </p:cNvSpPr>
          <p:nvPr/>
        </p:nvSpPr>
        <p:spPr bwMode="auto">
          <a:xfrm>
            <a:off x="59436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30"/>
          <p:cNvSpPr>
            <a:spLocks noChangeArrowheads="1"/>
          </p:cNvSpPr>
          <p:nvPr/>
        </p:nvSpPr>
        <p:spPr bwMode="auto">
          <a:xfrm>
            <a:off x="6400800" y="2513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31"/>
          <p:cNvSpPr>
            <a:spLocks noChangeArrowheads="1"/>
          </p:cNvSpPr>
          <p:nvPr/>
        </p:nvSpPr>
        <p:spPr bwMode="auto">
          <a:xfrm>
            <a:off x="2286000" y="2894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Rectangle 32"/>
          <p:cNvSpPr>
            <a:spLocks noChangeArrowheads="1"/>
          </p:cNvSpPr>
          <p:nvPr/>
        </p:nvSpPr>
        <p:spPr bwMode="auto">
          <a:xfrm>
            <a:off x="27432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Rectangle 33"/>
          <p:cNvSpPr>
            <a:spLocks noChangeArrowheads="1"/>
          </p:cNvSpPr>
          <p:nvPr/>
        </p:nvSpPr>
        <p:spPr bwMode="auto">
          <a:xfrm>
            <a:off x="32004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34"/>
          <p:cNvSpPr>
            <a:spLocks noChangeArrowheads="1"/>
          </p:cNvSpPr>
          <p:nvPr/>
        </p:nvSpPr>
        <p:spPr bwMode="auto">
          <a:xfrm>
            <a:off x="36576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Rectangle 35"/>
          <p:cNvSpPr>
            <a:spLocks noChangeArrowheads="1"/>
          </p:cNvSpPr>
          <p:nvPr/>
        </p:nvSpPr>
        <p:spPr bwMode="auto">
          <a:xfrm>
            <a:off x="41148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36"/>
          <p:cNvSpPr>
            <a:spLocks noChangeArrowheads="1"/>
          </p:cNvSpPr>
          <p:nvPr/>
        </p:nvSpPr>
        <p:spPr bwMode="auto">
          <a:xfrm>
            <a:off x="45720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7"/>
          <p:cNvSpPr>
            <a:spLocks noChangeArrowheads="1"/>
          </p:cNvSpPr>
          <p:nvPr/>
        </p:nvSpPr>
        <p:spPr bwMode="auto">
          <a:xfrm>
            <a:off x="50292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Rectangle 38"/>
          <p:cNvSpPr>
            <a:spLocks noChangeArrowheads="1"/>
          </p:cNvSpPr>
          <p:nvPr/>
        </p:nvSpPr>
        <p:spPr bwMode="auto">
          <a:xfrm>
            <a:off x="54864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Rectangle 39"/>
          <p:cNvSpPr>
            <a:spLocks noChangeArrowheads="1"/>
          </p:cNvSpPr>
          <p:nvPr/>
        </p:nvSpPr>
        <p:spPr bwMode="auto">
          <a:xfrm>
            <a:off x="59436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Rectangle 40"/>
          <p:cNvSpPr>
            <a:spLocks noChangeArrowheads="1"/>
          </p:cNvSpPr>
          <p:nvPr/>
        </p:nvSpPr>
        <p:spPr bwMode="auto">
          <a:xfrm>
            <a:off x="6400800" y="2894013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Rectangle 41"/>
          <p:cNvSpPr>
            <a:spLocks noChangeArrowheads="1"/>
          </p:cNvSpPr>
          <p:nvPr/>
        </p:nvSpPr>
        <p:spPr bwMode="auto">
          <a:xfrm>
            <a:off x="22860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42"/>
          <p:cNvSpPr>
            <a:spLocks noChangeArrowheads="1"/>
          </p:cNvSpPr>
          <p:nvPr/>
        </p:nvSpPr>
        <p:spPr bwMode="auto">
          <a:xfrm>
            <a:off x="27432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Rectangle 43"/>
          <p:cNvSpPr>
            <a:spLocks noChangeArrowheads="1"/>
          </p:cNvSpPr>
          <p:nvPr/>
        </p:nvSpPr>
        <p:spPr bwMode="auto">
          <a:xfrm>
            <a:off x="32004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Rectangle 44"/>
          <p:cNvSpPr>
            <a:spLocks noChangeArrowheads="1"/>
          </p:cNvSpPr>
          <p:nvPr/>
        </p:nvSpPr>
        <p:spPr bwMode="auto">
          <a:xfrm>
            <a:off x="36576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Rectangle 45"/>
          <p:cNvSpPr>
            <a:spLocks noChangeArrowheads="1"/>
          </p:cNvSpPr>
          <p:nvPr/>
        </p:nvSpPr>
        <p:spPr bwMode="auto">
          <a:xfrm>
            <a:off x="41148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Rectangle 46"/>
          <p:cNvSpPr>
            <a:spLocks noChangeArrowheads="1"/>
          </p:cNvSpPr>
          <p:nvPr/>
        </p:nvSpPr>
        <p:spPr bwMode="auto">
          <a:xfrm>
            <a:off x="45720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7"/>
          <p:cNvSpPr>
            <a:spLocks noChangeArrowheads="1"/>
          </p:cNvSpPr>
          <p:nvPr/>
        </p:nvSpPr>
        <p:spPr bwMode="auto">
          <a:xfrm>
            <a:off x="50292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Rectangle 48"/>
          <p:cNvSpPr>
            <a:spLocks noChangeArrowheads="1"/>
          </p:cNvSpPr>
          <p:nvPr/>
        </p:nvSpPr>
        <p:spPr bwMode="auto">
          <a:xfrm>
            <a:off x="54864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Rectangle 49"/>
          <p:cNvSpPr>
            <a:spLocks noChangeArrowheads="1"/>
          </p:cNvSpPr>
          <p:nvPr/>
        </p:nvSpPr>
        <p:spPr bwMode="auto">
          <a:xfrm>
            <a:off x="59436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50"/>
          <p:cNvSpPr>
            <a:spLocks noChangeArrowheads="1"/>
          </p:cNvSpPr>
          <p:nvPr/>
        </p:nvSpPr>
        <p:spPr bwMode="auto">
          <a:xfrm>
            <a:off x="6400800" y="3275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Rectangle 51"/>
          <p:cNvSpPr>
            <a:spLocks noChangeArrowheads="1"/>
          </p:cNvSpPr>
          <p:nvPr/>
        </p:nvSpPr>
        <p:spPr bwMode="auto">
          <a:xfrm>
            <a:off x="22860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52"/>
          <p:cNvSpPr>
            <a:spLocks noChangeArrowheads="1"/>
          </p:cNvSpPr>
          <p:nvPr/>
        </p:nvSpPr>
        <p:spPr bwMode="auto">
          <a:xfrm>
            <a:off x="27432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Rectangle 53"/>
          <p:cNvSpPr>
            <a:spLocks noChangeArrowheads="1"/>
          </p:cNvSpPr>
          <p:nvPr/>
        </p:nvSpPr>
        <p:spPr bwMode="auto">
          <a:xfrm>
            <a:off x="32004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Rectangle 54"/>
          <p:cNvSpPr>
            <a:spLocks noChangeArrowheads="1"/>
          </p:cNvSpPr>
          <p:nvPr/>
        </p:nvSpPr>
        <p:spPr bwMode="auto">
          <a:xfrm>
            <a:off x="36576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Rectangle 55"/>
          <p:cNvSpPr>
            <a:spLocks noChangeArrowheads="1"/>
          </p:cNvSpPr>
          <p:nvPr/>
        </p:nvSpPr>
        <p:spPr bwMode="auto">
          <a:xfrm>
            <a:off x="41148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6"/>
          <p:cNvSpPr>
            <a:spLocks noChangeArrowheads="1"/>
          </p:cNvSpPr>
          <p:nvPr/>
        </p:nvSpPr>
        <p:spPr bwMode="auto">
          <a:xfrm>
            <a:off x="45720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7"/>
          <p:cNvSpPr>
            <a:spLocks noChangeArrowheads="1"/>
          </p:cNvSpPr>
          <p:nvPr/>
        </p:nvSpPr>
        <p:spPr bwMode="auto">
          <a:xfrm>
            <a:off x="50292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Rectangle 58"/>
          <p:cNvSpPr>
            <a:spLocks noChangeArrowheads="1"/>
          </p:cNvSpPr>
          <p:nvPr/>
        </p:nvSpPr>
        <p:spPr bwMode="auto">
          <a:xfrm>
            <a:off x="54864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Rectangle 59"/>
          <p:cNvSpPr>
            <a:spLocks noChangeArrowheads="1"/>
          </p:cNvSpPr>
          <p:nvPr/>
        </p:nvSpPr>
        <p:spPr bwMode="auto">
          <a:xfrm>
            <a:off x="59436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60"/>
          <p:cNvSpPr>
            <a:spLocks noChangeArrowheads="1"/>
          </p:cNvSpPr>
          <p:nvPr/>
        </p:nvSpPr>
        <p:spPr bwMode="auto">
          <a:xfrm>
            <a:off x="6400800" y="3656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Rectangle 61"/>
          <p:cNvSpPr>
            <a:spLocks noChangeArrowheads="1"/>
          </p:cNvSpPr>
          <p:nvPr/>
        </p:nvSpPr>
        <p:spPr bwMode="auto">
          <a:xfrm>
            <a:off x="22860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Rectangle 62"/>
          <p:cNvSpPr>
            <a:spLocks noChangeArrowheads="1"/>
          </p:cNvSpPr>
          <p:nvPr/>
        </p:nvSpPr>
        <p:spPr bwMode="auto">
          <a:xfrm>
            <a:off x="27432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Rectangle 63"/>
          <p:cNvSpPr>
            <a:spLocks noChangeArrowheads="1"/>
          </p:cNvSpPr>
          <p:nvPr/>
        </p:nvSpPr>
        <p:spPr bwMode="auto">
          <a:xfrm>
            <a:off x="32004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Rectangle 64"/>
          <p:cNvSpPr>
            <a:spLocks noChangeArrowheads="1"/>
          </p:cNvSpPr>
          <p:nvPr/>
        </p:nvSpPr>
        <p:spPr bwMode="auto">
          <a:xfrm>
            <a:off x="36576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Rectangle 65"/>
          <p:cNvSpPr>
            <a:spLocks noChangeArrowheads="1"/>
          </p:cNvSpPr>
          <p:nvPr/>
        </p:nvSpPr>
        <p:spPr bwMode="auto">
          <a:xfrm>
            <a:off x="41148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6"/>
          <p:cNvSpPr>
            <a:spLocks noChangeArrowheads="1"/>
          </p:cNvSpPr>
          <p:nvPr/>
        </p:nvSpPr>
        <p:spPr bwMode="auto">
          <a:xfrm>
            <a:off x="45720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Rectangle 67"/>
          <p:cNvSpPr>
            <a:spLocks noChangeArrowheads="1"/>
          </p:cNvSpPr>
          <p:nvPr/>
        </p:nvSpPr>
        <p:spPr bwMode="auto">
          <a:xfrm>
            <a:off x="50292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Rectangle 68"/>
          <p:cNvSpPr>
            <a:spLocks noChangeArrowheads="1"/>
          </p:cNvSpPr>
          <p:nvPr/>
        </p:nvSpPr>
        <p:spPr bwMode="auto">
          <a:xfrm>
            <a:off x="54864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Rectangle 69"/>
          <p:cNvSpPr>
            <a:spLocks noChangeArrowheads="1"/>
          </p:cNvSpPr>
          <p:nvPr/>
        </p:nvSpPr>
        <p:spPr bwMode="auto">
          <a:xfrm>
            <a:off x="59436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Rectangle 70"/>
          <p:cNvSpPr>
            <a:spLocks noChangeArrowheads="1"/>
          </p:cNvSpPr>
          <p:nvPr/>
        </p:nvSpPr>
        <p:spPr bwMode="auto">
          <a:xfrm>
            <a:off x="64008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Rectangle 71"/>
          <p:cNvSpPr>
            <a:spLocks noChangeArrowheads="1"/>
          </p:cNvSpPr>
          <p:nvPr/>
        </p:nvSpPr>
        <p:spPr bwMode="auto">
          <a:xfrm>
            <a:off x="22860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Rectangle 72"/>
          <p:cNvSpPr>
            <a:spLocks noChangeArrowheads="1"/>
          </p:cNvSpPr>
          <p:nvPr/>
        </p:nvSpPr>
        <p:spPr bwMode="auto">
          <a:xfrm>
            <a:off x="27432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Rectangle 73"/>
          <p:cNvSpPr>
            <a:spLocks noChangeArrowheads="1"/>
          </p:cNvSpPr>
          <p:nvPr/>
        </p:nvSpPr>
        <p:spPr bwMode="auto">
          <a:xfrm>
            <a:off x="32004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6" name="Rectangle 74"/>
          <p:cNvSpPr>
            <a:spLocks noChangeArrowheads="1"/>
          </p:cNvSpPr>
          <p:nvPr/>
        </p:nvSpPr>
        <p:spPr bwMode="auto">
          <a:xfrm>
            <a:off x="36576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Rectangle 75"/>
          <p:cNvSpPr>
            <a:spLocks noChangeArrowheads="1"/>
          </p:cNvSpPr>
          <p:nvPr/>
        </p:nvSpPr>
        <p:spPr bwMode="auto">
          <a:xfrm>
            <a:off x="41148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8" name="Rectangle 76"/>
          <p:cNvSpPr>
            <a:spLocks noChangeArrowheads="1"/>
          </p:cNvSpPr>
          <p:nvPr/>
        </p:nvSpPr>
        <p:spPr bwMode="auto">
          <a:xfrm>
            <a:off x="45720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Rectangle 77"/>
          <p:cNvSpPr>
            <a:spLocks noChangeArrowheads="1"/>
          </p:cNvSpPr>
          <p:nvPr/>
        </p:nvSpPr>
        <p:spPr bwMode="auto">
          <a:xfrm>
            <a:off x="50292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0" name="Rectangle 78"/>
          <p:cNvSpPr>
            <a:spLocks noChangeArrowheads="1"/>
          </p:cNvSpPr>
          <p:nvPr/>
        </p:nvSpPr>
        <p:spPr bwMode="auto">
          <a:xfrm>
            <a:off x="54864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Rectangle 79"/>
          <p:cNvSpPr>
            <a:spLocks noChangeArrowheads="1"/>
          </p:cNvSpPr>
          <p:nvPr/>
        </p:nvSpPr>
        <p:spPr bwMode="auto">
          <a:xfrm>
            <a:off x="59436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2" name="Rectangle 80"/>
          <p:cNvSpPr>
            <a:spLocks noChangeArrowheads="1"/>
          </p:cNvSpPr>
          <p:nvPr/>
        </p:nvSpPr>
        <p:spPr bwMode="auto">
          <a:xfrm>
            <a:off x="6400800" y="4418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3" name="Rectangle 81"/>
          <p:cNvSpPr>
            <a:spLocks noChangeArrowheads="1"/>
          </p:cNvSpPr>
          <p:nvPr/>
        </p:nvSpPr>
        <p:spPr bwMode="auto">
          <a:xfrm>
            <a:off x="22860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4" name="Rectangle 82"/>
          <p:cNvSpPr>
            <a:spLocks noChangeArrowheads="1"/>
          </p:cNvSpPr>
          <p:nvPr/>
        </p:nvSpPr>
        <p:spPr bwMode="auto">
          <a:xfrm>
            <a:off x="27432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Rectangle 83"/>
          <p:cNvSpPr>
            <a:spLocks noChangeArrowheads="1"/>
          </p:cNvSpPr>
          <p:nvPr/>
        </p:nvSpPr>
        <p:spPr bwMode="auto">
          <a:xfrm>
            <a:off x="32004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Rectangle 84"/>
          <p:cNvSpPr>
            <a:spLocks noChangeArrowheads="1"/>
          </p:cNvSpPr>
          <p:nvPr/>
        </p:nvSpPr>
        <p:spPr bwMode="auto">
          <a:xfrm>
            <a:off x="36576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Rectangle 85"/>
          <p:cNvSpPr>
            <a:spLocks noChangeArrowheads="1"/>
          </p:cNvSpPr>
          <p:nvPr/>
        </p:nvSpPr>
        <p:spPr bwMode="auto">
          <a:xfrm>
            <a:off x="41148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Rectangle 86"/>
          <p:cNvSpPr>
            <a:spLocks noChangeArrowheads="1"/>
          </p:cNvSpPr>
          <p:nvPr/>
        </p:nvSpPr>
        <p:spPr bwMode="auto">
          <a:xfrm>
            <a:off x="45720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9" name="Rectangle 87"/>
          <p:cNvSpPr>
            <a:spLocks noChangeArrowheads="1"/>
          </p:cNvSpPr>
          <p:nvPr/>
        </p:nvSpPr>
        <p:spPr bwMode="auto">
          <a:xfrm>
            <a:off x="50292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Rectangle 88"/>
          <p:cNvSpPr>
            <a:spLocks noChangeArrowheads="1"/>
          </p:cNvSpPr>
          <p:nvPr/>
        </p:nvSpPr>
        <p:spPr bwMode="auto">
          <a:xfrm>
            <a:off x="54864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1" name="Rectangle 89"/>
          <p:cNvSpPr>
            <a:spLocks noChangeArrowheads="1"/>
          </p:cNvSpPr>
          <p:nvPr/>
        </p:nvSpPr>
        <p:spPr bwMode="auto">
          <a:xfrm>
            <a:off x="59436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Rectangle 90"/>
          <p:cNvSpPr>
            <a:spLocks noChangeArrowheads="1"/>
          </p:cNvSpPr>
          <p:nvPr/>
        </p:nvSpPr>
        <p:spPr bwMode="auto">
          <a:xfrm>
            <a:off x="6400800" y="4799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TextBox 96"/>
          <p:cNvSpPr txBox="1">
            <a:spLocks noChangeArrowheads="1"/>
          </p:cNvSpPr>
          <p:nvPr/>
        </p:nvSpPr>
        <p:spPr bwMode="auto">
          <a:xfrm>
            <a:off x="381000" y="5257800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Five seeks </a:t>
            </a:r>
            <a:r>
              <a:rPr lang="en-US" dirty="0" smtClean="0">
                <a:latin typeface="Arial" charset="0"/>
              </a:rPr>
              <a:t>are needed, one for </a:t>
            </a:r>
            <a:r>
              <a:rPr lang="en-US" dirty="0">
                <a:latin typeface="Arial" charset="0"/>
              </a:rPr>
              <a:t>each chunk. Data is read/written using five disk accesses. Chunking storage is less efficient than contiguous storage.</a:t>
            </a:r>
          </a:p>
          <a:p>
            <a:pPr eaLnBrk="1" hangingPunct="1"/>
            <a:endParaRPr lang="en-US" dirty="0"/>
          </a:p>
        </p:txBody>
      </p:sp>
      <p:cxnSp>
        <p:nvCxnSpPr>
          <p:cNvPr id="53334" name="Straight Connector 93"/>
          <p:cNvCxnSpPr>
            <a:cxnSpLocks noChangeShapeType="1"/>
          </p:cNvCxnSpPr>
          <p:nvPr/>
        </p:nvCxnSpPr>
        <p:spPr bwMode="auto">
          <a:xfrm>
            <a:off x="2286000" y="3656013"/>
            <a:ext cx="4572000" cy="317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35" name="Straight Connector 99"/>
          <p:cNvCxnSpPr>
            <a:cxnSpLocks noChangeShapeType="1"/>
          </p:cNvCxnSpPr>
          <p:nvPr/>
        </p:nvCxnSpPr>
        <p:spPr bwMode="auto">
          <a:xfrm rot="5400000">
            <a:off x="761207" y="36568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36" name="Straight Connector 100"/>
          <p:cNvCxnSpPr>
            <a:cxnSpLocks noChangeShapeType="1"/>
          </p:cNvCxnSpPr>
          <p:nvPr/>
        </p:nvCxnSpPr>
        <p:spPr bwMode="auto">
          <a:xfrm rot="5400000">
            <a:off x="5333207" y="3655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37" name="Straight Connector 101"/>
          <p:cNvCxnSpPr>
            <a:cxnSpLocks noChangeShapeType="1"/>
          </p:cNvCxnSpPr>
          <p:nvPr/>
        </p:nvCxnSpPr>
        <p:spPr bwMode="auto">
          <a:xfrm rot="5400000">
            <a:off x="4418807" y="3655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38" name="Straight Connector 102"/>
          <p:cNvCxnSpPr>
            <a:cxnSpLocks noChangeShapeType="1"/>
          </p:cNvCxnSpPr>
          <p:nvPr/>
        </p:nvCxnSpPr>
        <p:spPr bwMode="auto">
          <a:xfrm rot="5400000">
            <a:off x="3504407" y="3655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39" name="Straight Connector 103"/>
          <p:cNvCxnSpPr>
            <a:cxnSpLocks noChangeShapeType="1"/>
          </p:cNvCxnSpPr>
          <p:nvPr/>
        </p:nvCxnSpPr>
        <p:spPr bwMode="auto">
          <a:xfrm rot="5400000">
            <a:off x="2590007" y="3655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40" name="Straight Connector 104"/>
          <p:cNvCxnSpPr>
            <a:cxnSpLocks noChangeShapeType="1"/>
          </p:cNvCxnSpPr>
          <p:nvPr/>
        </p:nvCxnSpPr>
        <p:spPr bwMode="auto">
          <a:xfrm rot="5400000">
            <a:off x="1675607" y="3655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41" name="Straight Connector 105"/>
          <p:cNvCxnSpPr>
            <a:cxnSpLocks noChangeShapeType="1"/>
          </p:cNvCxnSpPr>
          <p:nvPr/>
        </p:nvCxnSpPr>
        <p:spPr bwMode="auto">
          <a:xfrm>
            <a:off x="2286000" y="2132013"/>
            <a:ext cx="4572000" cy="317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42" name="Straight Connector 106"/>
          <p:cNvCxnSpPr>
            <a:cxnSpLocks noChangeShapeType="1"/>
          </p:cNvCxnSpPr>
          <p:nvPr/>
        </p:nvCxnSpPr>
        <p:spPr bwMode="auto">
          <a:xfrm>
            <a:off x="2286000" y="5178425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Curved Down Arrow 123"/>
          <p:cNvSpPr/>
          <p:nvPr/>
        </p:nvSpPr>
        <p:spPr bwMode="auto">
          <a:xfrm>
            <a:off x="2590800" y="990600"/>
            <a:ext cx="762000" cy="1143000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   </a:t>
            </a:r>
          </a:p>
        </p:txBody>
      </p:sp>
      <p:sp>
        <p:nvSpPr>
          <p:cNvPr id="125" name="Curved Down Arrow 124"/>
          <p:cNvSpPr/>
          <p:nvPr/>
        </p:nvSpPr>
        <p:spPr bwMode="auto">
          <a:xfrm>
            <a:off x="3505200" y="990600"/>
            <a:ext cx="762000" cy="1143000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6" name="Curved Down Arrow 125"/>
          <p:cNvSpPr/>
          <p:nvPr/>
        </p:nvSpPr>
        <p:spPr bwMode="auto">
          <a:xfrm>
            <a:off x="4419600" y="990600"/>
            <a:ext cx="762000" cy="1143000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7" name="Curved Down Arrow 126"/>
          <p:cNvSpPr/>
          <p:nvPr/>
        </p:nvSpPr>
        <p:spPr bwMode="auto">
          <a:xfrm>
            <a:off x="5410200" y="990600"/>
            <a:ext cx="762000" cy="1143000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8" name="Curved Down Arrow 127"/>
          <p:cNvSpPr/>
          <p:nvPr/>
        </p:nvSpPr>
        <p:spPr bwMode="auto">
          <a:xfrm>
            <a:off x="1676400" y="990600"/>
            <a:ext cx="762000" cy="1143000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49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Check point</a:t>
            </a:r>
            <a:endParaRPr lang="en-US" dirty="0">
              <a:latin typeface="Arial" charset="0"/>
            </a:endParaRPr>
          </a:p>
        </p:txBody>
      </p:sp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828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How might I improve this situation, if it is common to access my data in this way?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2284413" y="2817813"/>
            <a:ext cx="4573587" cy="3049587"/>
            <a:chOff x="2284411" y="2818606"/>
            <a:chExt cx="4573589" cy="3048794"/>
          </a:xfrm>
        </p:grpSpPr>
        <p:sp>
          <p:nvSpPr>
            <p:cNvPr id="55303" name="Rectangle 108"/>
            <p:cNvSpPr>
              <a:spLocks noChangeArrowheads="1"/>
            </p:cNvSpPr>
            <p:nvPr/>
          </p:nvSpPr>
          <p:spPr bwMode="auto">
            <a:xfrm>
              <a:off x="22860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Rectangle 109"/>
            <p:cNvSpPr>
              <a:spLocks noChangeArrowheads="1"/>
            </p:cNvSpPr>
            <p:nvPr/>
          </p:nvSpPr>
          <p:spPr bwMode="auto">
            <a:xfrm>
              <a:off x="27432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Rectangle 110"/>
            <p:cNvSpPr>
              <a:spLocks noChangeArrowheads="1"/>
            </p:cNvSpPr>
            <p:nvPr/>
          </p:nvSpPr>
          <p:spPr bwMode="auto">
            <a:xfrm>
              <a:off x="32004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Rectangle 111"/>
            <p:cNvSpPr>
              <a:spLocks noChangeArrowheads="1"/>
            </p:cNvSpPr>
            <p:nvPr/>
          </p:nvSpPr>
          <p:spPr bwMode="auto">
            <a:xfrm>
              <a:off x="36576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Rectangle 112"/>
            <p:cNvSpPr>
              <a:spLocks noChangeArrowheads="1"/>
            </p:cNvSpPr>
            <p:nvPr/>
          </p:nvSpPr>
          <p:spPr bwMode="auto">
            <a:xfrm>
              <a:off x="41148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Rectangle 113"/>
            <p:cNvSpPr>
              <a:spLocks noChangeArrowheads="1"/>
            </p:cNvSpPr>
            <p:nvPr/>
          </p:nvSpPr>
          <p:spPr bwMode="auto">
            <a:xfrm>
              <a:off x="45720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Rectangle 114"/>
            <p:cNvSpPr>
              <a:spLocks noChangeArrowheads="1"/>
            </p:cNvSpPr>
            <p:nvPr/>
          </p:nvSpPr>
          <p:spPr bwMode="auto">
            <a:xfrm>
              <a:off x="50292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Rectangle 115"/>
            <p:cNvSpPr>
              <a:spLocks noChangeArrowheads="1"/>
            </p:cNvSpPr>
            <p:nvPr/>
          </p:nvSpPr>
          <p:spPr bwMode="auto">
            <a:xfrm>
              <a:off x="54864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116"/>
            <p:cNvSpPr>
              <a:spLocks noChangeArrowheads="1"/>
            </p:cNvSpPr>
            <p:nvPr/>
          </p:nvSpPr>
          <p:spPr bwMode="auto">
            <a:xfrm>
              <a:off x="59436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Rectangle 117"/>
            <p:cNvSpPr>
              <a:spLocks noChangeArrowheads="1"/>
            </p:cNvSpPr>
            <p:nvPr/>
          </p:nvSpPr>
          <p:spPr bwMode="auto">
            <a:xfrm>
              <a:off x="6400800" y="2818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Rectangle 118"/>
            <p:cNvSpPr>
              <a:spLocks noChangeArrowheads="1"/>
            </p:cNvSpPr>
            <p:nvPr/>
          </p:nvSpPr>
          <p:spPr bwMode="auto">
            <a:xfrm>
              <a:off x="22860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Rectangle 119"/>
            <p:cNvSpPr>
              <a:spLocks noChangeArrowheads="1"/>
            </p:cNvSpPr>
            <p:nvPr/>
          </p:nvSpPr>
          <p:spPr bwMode="auto">
            <a:xfrm>
              <a:off x="27432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Rectangle 120"/>
            <p:cNvSpPr>
              <a:spLocks noChangeArrowheads="1"/>
            </p:cNvSpPr>
            <p:nvPr/>
          </p:nvSpPr>
          <p:spPr bwMode="auto">
            <a:xfrm>
              <a:off x="32004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Rectangle 121"/>
            <p:cNvSpPr>
              <a:spLocks noChangeArrowheads="1"/>
            </p:cNvSpPr>
            <p:nvPr/>
          </p:nvSpPr>
          <p:spPr bwMode="auto">
            <a:xfrm>
              <a:off x="36576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Rectangle 122"/>
            <p:cNvSpPr>
              <a:spLocks noChangeArrowheads="1"/>
            </p:cNvSpPr>
            <p:nvPr/>
          </p:nvSpPr>
          <p:spPr bwMode="auto">
            <a:xfrm>
              <a:off x="41148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Rectangle 128"/>
            <p:cNvSpPr>
              <a:spLocks noChangeArrowheads="1"/>
            </p:cNvSpPr>
            <p:nvPr/>
          </p:nvSpPr>
          <p:spPr bwMode="auto">
            <a:xfrm>
              <a:off x="45720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Rectangle 129"/>
            <p:cNvSpPr>
              <a:spLocks noChangeArrowheads="1"/>
            </p:cNvSpPr>
            <p:nvPr/>
          </p:nvSpPr>
          <p:spPr bwMode="auto">
            <a:xfrm>
              <a:off x="50292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Rectangle 130"/>
            <p:cNvSpPr>
              <a:spLocks noChangeArrowheads="1"/>
            </p:cNvSpPr>
            <p:nvPr/>
          </p:nvSpPr>
          <p:spPr bwMode="auto">
            <a:xfrm>
              <a:off x="54864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Rectangle 131"/>
            <p:cNvSpPr>
              <a:spLocks noChangeArrowheads="1"/>
            </p:cNvSpPr>
            <p:nvPr/>
          </p:nvSpPr>
          <p:spPr bwMode="auto">
            <a:xfrm>
              <a:off x="59436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Rectangle 132"/>
            <p:cNvSpPr>
              <a:spLocks noChangeArrowheads="1"/>
            </p:cNvSpPr>
            <p:nvPr/>
          </p:nvSpPr>
          <p:spPr bwMode="auto">
            <a:xfrm>
              <a:off x="6400800" y="3199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Rectangle 133"/>
            <p:cNvSpPr>
              <a:spLocks noChangeArrowheads="1"/>
            </p:cNvSpPr>
            <p:nvPr/>
          </p:nvSpPr>
          <p:spPr bwMode="auto">
            <a:xfrm>
              <a:off x="2286000" y="3580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Rectangle 134"/>
            <p:cNvSpPr>
              <a:spLocks noChangeArrowheads="1"/>
            </p:cNvSpPr>
            <p:nvPr/>
          </p:nvSpPr>
          <p:spPr bwMode="auto">
            <a:xfrm>
              <a:off x="27432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Rectangle 135"/>
            <p:cNvSpPr>
              <a:spLocks noChangeArrowheads="1"/>
            </p:cNvSpPr>
            <p:nvPr/>
          </p:nvSpPr>
          <p:spPr bwMode="auto">
            <a:xfrm>
              <a:off x="32004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Rectangle 136"/>
            <p:cNvSpPr>
              <a:spLocks noChangeArrowheads="1"/>
            </p:cNvSpPr>
            <p:nvPr/>
          </p:nvSpPr>
          <p:spPr bwMode="auto">
            <a:xfrm>
              <a:off x="36576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Rectangle 137"/>
            <p:cNvSpPr>
              <a:spLocks noChangeArrowheads="1"/>
            </p:cNvSpPr>
            <p:nvPr/>
          </p:nvSpPr>
          <p:spPr bwMode="auto">
            <a:xfrm>
              <a:off x="41148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Rectangle 138"/>
            <p:cNvSpPr>
              <a:spLocks noChangeArrowheads="1"/>
            </p:cNvSpPr>
            <p:nvPr/>
          </p:nvSpPr>
          <p:spPr bwMode="auto">
            <a:xfrm>
              <a:off x="45720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Rectangle 139"/>
            <p:cNvSpPr>
              <a:spLocks noChangeArrowheads="1"/>
            </p:cNvSpPr>
            <p:nvPr/>
          </p:nvSpPr>
          <p:spPr bwMode="auto">
            <a:xfrm>
              <a:off x="50292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Rectangle 140"/>
            <p:cNvSpPr>
              <a:spLocks noChangeArrowheads="1"/>
            </p:cNvSpPr>
            <p:nvPr/>
          </p:nvSpPr>
          <p:spPr bwMode="auto">
            <a:xfrm>
              <a:off x="54864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Rectangle 141"/>
            <p:cNvSpPr>
              <a:spLocks noChangeArrowheads="1"/>
            </p:cNvSpPr>
            <p:nvPr/>
          </p:nvSpPr>
          <p:spPr bwMode="auto">
            <a:xfrm>
              <a:off x="59436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Rectangle 142"/>
            <p:cNvSpPr>
              <a:spLocks noChangeArrowheads="1"/>
            </p:cNvSpPr>
            <p:nvPr/>
          </p:nvSpPr>
          <p:spPr bwMode="auto">
            <a:xfrm>
              <a:off x="6400800" y="3580606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Rectangle 143"/>
            <p:cNvSpPr>
              <a:spLocks noChangeArrowheads="1"/>
            </p:cNvSpPr>
            <p:nvPr/>
          </p:nvSpPr>
          <p:spPr bwMode="auto">
            <a:xfrm>
              <a:off x="22860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Rectangle 144"/>
            <p:cNvSpPr>
              <a:spLocks noChangeArrowheads="1"/>
            </p:cNvSpPr>
            <p:nvPr/>
          </p:nvSpPr>
          <p:spPr bwMode="auto">
            <a:xfrm>
              <a:off x="27432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Rectangle 145"/>
            <p:cNvSpPr>
              <a:spLocks noChangeArrowheads="1"/>
            </p:cNvSpPr>
            <p:nvPr/>
          </p:nvSpPr>
          <p:spPr bwMode="auto">
            <a:xfrm>
              <a:off x="32004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Rectangle 146"/>
            <p:cNvSpPr>
              <a:spLocks noChangeArrowheads="1"/>
            </p:cNvSpPr>
            <p:nvPr/>
          </p:nvSpPr>
          <p:spPr bwMode="auto">
            <a:xfrm>
              <a:off x="36576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Rectangle 147"/>
            <p:cNvSpPr>
              <a:spLocks noChangeArrowheads="1"/>
            </p:cNvSpPr>
            <p:nvPr/>
          </p:nvSpPr>
          <p:spPr bwMode="auto">
            <a:xfrm>
              <a:off x="41148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Rectangle 148"/>
            <p:cNvSpPr>
              <a:spLocks noChangeArrowheads="1"/>
            </p:cNvSpPr>
            <p:nvPr/>
          </p:nvSpPr>
          <p:spPr bwMode="auto">
            <a:xfrm>
              <a:off x="45720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9" name="Rectangle 149"/>
            <p:cNvSpPr>
              <a:spLocks noChangeArrowheads="1"/>
            </p:cNvSpPr>
            <p:nvPr/>
          </p:nvSpPr>
          <p:spPr bwMode="auto">
            <a:xfrm>
              <a:off x="50292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Rectangle 150"/>
            <p:cNvSpPr>
              <a:spLocks noChangeArrowheads="1"/>
            </p:cNvSpPr>
            <p:nvPr/>
          </p:nvSpPr>
          <p:spPr bwMode="auto">
            <a:xfrm>
              <a:off x="54864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Rectangle 151"/>
            <p:cNvSpPr>
              <a:spLocks noChangeArrowheads="1"/>
            </p:cNvSpPr>
            <p:nvPr/>
          </p:nvSpPr>
          <p:spPr bwMode="auto">
            <a:xfrm>
              <a:off x="59436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2" name="Rectangle 152"/>
            <p:cNvSpPr>
              <a:spLocks noChangeArrowheads="1"/>
            </p:cNvSpPr>
            <p:nvPr/>
          </p:nvSpPr>
          <p:spPr bwMode="auto">
            <a:xfrm>
              <a:off x="6400800" y="3961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Rectangle 153"/>
            <p:cNvSpPr>
              <a:spLocks noChangeArrowheads="1"/>
            </p:cNvSpPr>
            <p:nvPr/>
          </p:nvSpPr>
          <p:spPr bwMode="auto">
            <a:xfrm>
              <a:off x="22860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4" name="Rectangle 154"/>
            <p:cNvSpPr>
              <a:spLocks noChangeArrowheads="1"/>
            </p:cNvSpPr>
            <p:nvPr/>
          </p:nvSpPr>
          <p:spPr bwMode="auto">
            <a:xfrm>
              <a:off x="27432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Rectangle 155"/>
            <p:cNvSpPr>
              <a:spLocks noChangeArrowheads="1"/>
            </p:cNvSpPr>
            <p:nvPr/>
          </p:nvSpPr>
          <p:spPr bwMode="auto">
            <a:xfrm>
              <a:off x="32004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Rectangle 156"/>
            <p:cNvSpPr>
              <a:spLocks noChangeArrowheads="1"/>
            </p:cNvSpPr>
            <p:nvPr/>
          </p:nvSpPr>
          <p:spPr bwMode="auto">
            <a:xfrm>
              <a:off x="36576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7" name="Rectangle 157"/>
            <p:cNvSpPr>
              <a:spLocks noChangeArrowheads="1"/>
            </p:cNvSpPr>
            <p:nvPr/>
          </p:nvSpPr>
          <p:spPr bwMode="auto">
            <a:xfrm>
              <a:off x="41148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8" name="Rectangle 158"/>
            <p:cNvSpPr>
              <a:spLocks noChangeArrowheads="1"/>
            </p:cNvSpPr>
            <p:nvPr/>
          </p:nvSpPr>
          <p:spPr bwMode="auto">
            <a:xfrm>
              <a:off x="45720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9" name="Rectangle 159"/>
            <p:cNvSpPr>
              <a:spLocks noChangeArrowheads="1"/>
            </p:cNvSpPr>
            <p:nvPr/>
          </p:nvSpPr>
          <p:spPr bwMode="auto">
            <a:xfrm>
              <a:off x="50292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Rectangle 160"/>
            <p:cNvSpPr>
              <a:spLocks noChangeArrowheads="1"/>
            </p:cNvSpPr>
            <p:nvPr/>
          </p:nvSpPr>
          <p:spPr bwMode="auto">
            <a:xfrm>
              <a:off x="54864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1" name="Rectangle 161"/>
            <p:cNvSpPr>
              <a:spLocks noChangeArrowheads="1"/>
            </p:cNvSpPr>
            <p:nvPr/>
          </p:nvSpPr>
          <p:spPr bwMode="auto">
            <a:xfrm>
              <a:off x="59436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2" name="Rectangle 162"/>
            <p:cNvSpPr>
              <a:spLocks noChangeArrowheads="1"/>
            </p:cNvSpPr>
            <p:nvPr/>
          </p:nvSpPr>
          <p:spPr bwMode="auto">
            <a:xfrm>
              <a:off x="6400800" y="4342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3" name="Rectangle 163"/>
            <p:cNvSpPr>
              <a:spLocks noChangeArrowheads="1"/>
            </p:cNvSpPr>
            <p:nvPr/>
          </p:nvSpPr>
          <p:spPr bwMode="auto">
            <a:xfrm>
              <a:off x="22860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Rectangle 164"/>
            <p:cNvSpPr>
              <a:spLocks noChangeArrowheads="1"/>
            </p:cNvSpPr>
            <p:nvPr/>
          </p:nvSpPr>
          <p:spPr bwMode="auto">
            <a:xfrm>
              <a:off x="27432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Rectangle 165"/>
            <p:cNvSpPr>
              <a:spLocks noChangeArrowheads="1"/>
            </p:cNvSpPr>
            <p:nvPr/>
          </p:nvSpPr>
          <p:spPr bwMode="auto">
            <a:xfrm>
              <a:off x="32004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Rectangle 166"/>
            <p:cNvSpPr>
              <a:spLocks noChangeArrowheads="1"/>
            </p:cNvSpPr>
            <p:nvPr/>
          </p:nvSpPr>
          <p:spPr bwMode="auto">
            <a:xfrm>
              <a:off x="36576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Rectangle 167"/>
            <p:cNvSpPr>
              <a:spLocks noChangeArrowheads="1"/>
            </p:cNvSpPr>
            <p:nvPr/>
          </p:nvSpPr>
          <p:spPr bwMode="auto">
            <a:xfrm>
              <a:off x="41148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Rectangle 168"/>
            <p:cNvSpPr>
              <a:spLocks noChangeArrowheads="1"/>
            </p:cNvSpPr>
            <p:nvPr/>
          </p:nvSpPr>
          <p:spPr bwMode="auto">
            <a:xfrm>
              <a:off x="45720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9" name="Rectangle 169"/>
            <p:cNvSpPr>
              <a:spLocks noChangeArrowheads="1"/>
            </p:cNvSpPr>
            <p:nvPr/>
          </p:nvSpPr>
          <p:spPr bwMode="auto">
            <a:xfrm>
              <a:off x="50292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0" name="Rectangle 170"/>
            <p:cNvSpPr>
              <a:spLocks noChangeArrowheads="1"/>
            </p:cNvSpPr>
            <p:nvPr/>
          </p:nvSpPr>
          <p:spPr bwMode="auto">
            <a:xfrm>
              <a:off x="54864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1" name="Rectangle 171"/>
            <p:cNvSpPr>
              <a:spLocks noChangeArrowheads="1"/>
            </p:cNvSpPr>
            <p:nvPr/>
          </p:nvSpPr>
          <p:spPr bwMode="auto">
            <a:xfrm>
              <a:off x="59436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2" name="Rectangle 172"/>
            <p:cNvSpPr>
              <a:spLocks noChangeArrowheads="1"/>
            </p:cNvSpPr>
            <p:nvPr/>
          </p:nvSpPr>
          <p:spPr bwMode="auto">
            <a:xfrm>
              <a:off x="6400800" y="4723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3" name="Rectangle 173"/>
            <p:cNvSpPr>
              <a:spLocks noChangeArrowheads="1"/>
            </p:cNvSpPr>
            <p:nvPr/>
          </p:nvSpPr>
          <p:spPr bwMode="auto">
            <a:xfrm>
              <a:off x="22860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4" name="Rectangle 174"/>
            <p:cNvSpPr>
              <a:spLocks noChangeArrowheads="1"/>
            </p:cNvSpPr>
            <p:nvPr/>
          </p:nvSpPr>
          <p:spPr bwMode="auto">
            <a:xfrm>
              <a:off x="27432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5" name="Rectangle 175"/>
            <p:cNvSpPr>
              <a:spLocks noChangeArrowheads="1"/>
            </p:cNvSpPr>
            <p:nvPr/>
          </p:nvSpPr>
          <p:spPr bwMode="auto">
            <a:xfrm>
              <a:off x="32004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Rectangle 176"/>
            <p:cNvSpPr>
              <a:spLocks noChangeArrowheads="1"/>
            </p:cNvSpPr>
            <p:nvPr/>
          </p:nvSpPr>
          <p:spPr bwMode="auto">
            <a:xfrm>
              <a:off x="36576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Rectangle 177"/>
            <p:cNvSpPr>
              <a:spLocks noChangeArrowheads="1"/>
            </p:cNvSpPr>
            <p:nvPr/>
          </p:nvSpPr>
          <p:spPr bwMode="auto">
            <a:xfrm>
              <a:off x="41148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8" name="Rectangle 178"/>
            <p:cNvSpPr>
              <a:spLocks noChangeArrowheads="1"/>
            </p:cNvSpPr>
            <p:nvPr/>
          </p:nvSpPr>
          <p:spPr bwMode="auto">
            <a:xfrm>
              <a:off x="45720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9" name="Rectangle 179"/>
            <p:cNvSpPr>
              <a:spLocks noChangeArrowheads="1"/>
            </p:cNvSpPr>
            <p:nvPr/>
          </p:nvSpPr>
          <p:spPr bwMode="auto">
            <a:xfrm>
              <a:off x="50292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0" name="Rectangle 180"/>
            <p:cNvSpPr>
              <a:spLocks noChangeArrowheads="1"/>
            </p:cNvSpPr>
            <p:nvPr/>
          </p:nvSpPr>
          <p:spPr bwMode="auto">
            <a:xfrm>
              <a:off x="54864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1" name="Rectangle 181"/>
            <p:cNvSpPr>
              <a:spLocks noChangeArrowheads="1"/>
            </p:cNvSpPr>
            <p:nvPr/>
          </p:nvSpPr>
          <p:spPr bwMode="auto">
            <a:xfrm>
              <a:off x="59436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2" name="Rectangle 182"/>
            <p:cNvSpPr>
              <a:spLocks noChangeArrowheads="1"/>
            </p:cNvSpPr>
            <p:nvPr/>
          </p:nvSpPr>
          <p:spPr bwMode="auto">
            <a:xfrm>
              <a:off x="6400800" y="5104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3" name="Rectangle 183"/>
            <p:cNvSpPr>
              <a:spLocks noChangeArrowheads="1"/>
            </p:cNvSpPr>
            <p:nvPr/>
          </p:nvSpPr>
          <p:spPr bwMode="auto">
            <a:xfrm>
              <a:off x="22860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4" name="Rectangle 184"/>
            <p:cNvSpPr>
              <a:spLocks noChangeArrowheads="1"/>
            </p:cNvSpPr>
            <p:nvPr/>
          </p:nvSpPr>
          <p:spPr bwMode="auto">
            <a:xfrm>
              <a:off x="27432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5" name="Rectangle 185"/>
            <p:cNvSpPr>
              <a:spLocks noChangeArrowheads="1"/>
            </p:cNvSpPr>
            <p:nvPr/>
          </p:nvSpPr>
          <p:spPr bwMode="auto">
            <a:xfrm>
              <a:off x="32004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6" name="Rectangle 186"/>
            <p:cNvSpPr>
              <a:spLocks noChangeArrowheads="1"/>
            </p:cNvSpPr>
            <p:nvPr/>
          </p:nvSpPr>
          <p:spPr bwMode="auto">
            <a:xfrm>
              <a:off x="36576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7" name="Rectangle 187"/>
            <p:cNvSpPr>
              <a:spLocks noChangeArrowheads="1"/>
            </p:cNvSpPr>
            <p:nvPr/>
          </p:nvSpPr>
          <p:spPr bwMode="auto">
            <a:xfrm>
              <a:off x="41148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8" name="Rectangle 188"/>
            <p:cNvSpPr>
              <a:spLocks noChangeArrowheads="1"/>
            </p:cNvSpPr>
            <p:nvPr/>
          </p:nvSpPr>
          <p:spPr bwMode="auto">
            <a:xfrm>
              <a:off x="45720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9" name="Rectangle 189"/>
            <p:cNvSpPr>
              <a:spLocks noChangeArrowheads="1"/>
            </p:cNvSpPr>
            <p:nvPr/>
          </p:nvSpPr>
          <p:spPr bwMode="auto">
            <a:xfrm>
              <a:off x="50292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0" name="Rectangle 190"/>
            <p:cNvSpPr>
              <a:spLocks noChangeArrowheads="1"/>
            </p:cNvSpPr>
            <p:nvPr/>
          </p:nvSpPr>
          <p:spPr bwMode="auto">
            <a:xfrm>
              <a:off x="54864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1" name="Rectangle 191"/>
            <p:cNvSpPr>
              <a:spLocks noChangeArrowheads="1"/>
            </p:cNvSpPr>
            <p:nvPr/>
          </p:nvSpPr>
          <p:spPr bwMode="auto">
            <a:xfrm>
              <a:off x="59436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2" name="Rectangle 192"/>
            <p:cNvSpPr>
              <a:spLocks noChangeArrowheads="1"/>
            </p:cNvSpPr>
            <p:nvPr/>
          </p:nvSpPr>
          <p:spPr bwMode="auto">
            <a:xfrm>
              <a:off x="6400800" y="5485606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383" name="Straight Connector 193"/>
            <p:cNvCxnSpPr>
              <a:cxnSpLocks noChangeShapeType="1"/>
            </p:cNvCxnSpPr>
            <p:nvPr/>
          </p:nvCxnSpPr>
          <p:spPr bwMode="auto">
            <a:xfrm>
              <a:off x="2286000" y="4342606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761205" y="4342606"/>
              <a:ext cx="3048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5" name="Straight Connector 195"/>
            <p:cNvCxnSpPr>
              <a:cxnSpLocks noChangeShapeType="1"/>
            </p:cNvCxnSpPr>
            <p:nvPr/>
          </p:nvCxnSpPr>
          <p:spPr bwMode="auto">
            <a:xfrm rot="5400000">
              <a:off x="5333206" y="4341812"/>
              <a:ext cx="3048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6" name="Straight Connector 200"/>
            <p:cNvCxnSpPr>
              <a:cxnSpLocks noChangeShapeType="1"/>
            </p:cNvCxnSpPr>
            <p:nvPr/>
          </p:nvCxnSpPr>
          <p:spPr bwMode="auto">
            <a:xfrm>
              <a:off x="2286000" y="2818606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7" name="Straight Connector 201"/>
            <p:cNvCxnSpPr>
              <a:cxnSpLocks noChangeShapeType="1"/>
            </p:cNvCxnSpPr>
            <p:nvPr/>
          </p:nvCxnSpPr>
          <p:spPr bwMode="auto">
            <a:xfrm>
              <a:off x="2286000" y="5865018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8" name="Straight Connector 202"/>
            <p:cNvCxnSpPr>
              <a:cxnSpLocks noChangeShapeType="1"/>
            </p:cNvCxnSpPr>
            <p:nvPr/>
          </p:nvCxnSpPr>
          <p:spPr bwMode="auto">
            <a:xfrm>
              <a:off x="2286000" y="3200400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9" name="Straight Connector 203"/>
            <p:cNvCxnSpPr>
              <a:cxnSpLocks noChangeShapeType="1"/>
            </p:cNvCxnSpPr>
            <p:nvPr/>
          </p:nvCxnSpPr>
          <p:spPr bwMode="auto">
            <a:xfrm>
              <a:off x="2286000" y="3581400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90" name="Straight Connector 204"/>
            <p:cNvCxnSpPr>
              <a:cxnSpLocks noChangeShapeType="1"/>
            </p:cNvCxnSpPr>
            <p:nvPr/>
          </p:nvCxnSpPr>
          <p:spPr bwMode="auto">
            <a:xfrm>
              <a:off x="2286000" y="3962400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91" name="Straight Connector 205"/>
            <p:cNvCxnSpPr>
              <a:cxnSpLocks noChangeShapeType="1"/>
            </p:cNvCxnSpPr>
            <p:nvPr/>
          </p:nvCxnSpPr>
          <p:spPr bwMode="auto">
            <a:xfrm>
              <a:off x="2286000" y="4722812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92" name="Straight Connector 206"/>
            <p:cNvCxnSpPr>
              <a:cxnSpLocks noChangeShapeType="1"/>
            </p:cNvCxnSpPr>
            <p:nvPr/>
          </p:nvCxnSpPr>
          <p:spPr bwMode="auto">
            <a:xfrm>
              <a:off x="2286000" y="5103812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93" name="Straight Connector 207"/>
            <p:cNvCxnSpPr>
              <a:cxnSpLocks noChangeShapeType="1"/>
            </p:cNvCxnSpPr>
            <p:nvPr/>
          </p:nvCxnSpPr>
          <p:spPr bwMode="auto">
            <a:xfrm>
              <a:off x="2286000" y="5484812"/>
              <a:ext cx="4572000" cy="15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1" name="Slide Number Placeholder 20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8C9A23-879A-F645-A6EB-E0D870D78727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23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5302" name="Footer Placeholder 2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9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Accessing data in contiguous dataset </a:t>
            </a:r>
          </a:p>
        </p:txBody>
      </p:sp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A636CA-3B97-2A4F-960C-71B557F26E1C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38100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12"/>
          <p:cNvSpPr>
            <a:spLocks noChangeArrowheads="1"/>
          </p:cNvSpPr>
          <p:nvPr/>
        </p:nvSpPr>
        <p:spPr bwMode="auto">
          <a:xfrm>
            <a:off x="42672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13"/>
          <p:cNvSpPr>
            <a:spLocks noChangeArrowheads="1"/>
          </p:cNvSpPr>
          <p:nvPr/>
        </p:nvSpPr>
        <p:spPr bwMode="auto">
          <a:xfrm>
            <a:off x="47244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81600" y="1143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353" name="Rectangle 15"/>
          <p:cNvSpPr>
            <a:spLocks noChangeArrowheads="1"/>
          </p:cNvSpPr>
          <p:nvPr/>
        </p:nvSpPr>
        <p:spPr bwMode="auto">
          <a:xfrm>
            <a:off x="56388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6"/>
          <p:cNvSpPr>
            <a:spLocks noChangeArrowheads="1"/>
          </p:cNvSpPr>
          <p:nvPr/>
        </p:nvSpPr>
        <p:spPr bwMode="auto">
          <a:xfrm>
            <a:off x="60960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Rectangle 17"/>
          <p:cNvSpPr>
            <a:spLocks noChangeArrowheads="1"/>
          </p:cNvSpPr>
          <p:nvPr/>
        </p:nvSpPr>
        <p:spPr bwMode="auto">
          <a:xfrm>
            <a:off x="65532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8"/>
          <p:cNvSpPr>
            <a:spLocks noChangeArrowheads="1"/>
          </p:cNvSpPr>
          <p:nvPr/>
        </p:nvSpPr>
        <p:spPr bwMode="auto">
          <a:xfrm>
            <a:off x="70104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Rectangle 19"/>
          <p:cNvSpPr>
            <a:spLocks noChangeArrowheads="1"/>
          </p:cNvSpPr>
          <p:nvPr/>
        </p:nvSpPr>
        <p:spPr bwMode="auto">
          <a:xfrm>
            <a:off x="74676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20"/>
          <p:cNvSpPr>
            <a:spLocks noChangeArrowheads="1"/>
          </p:cNvSpPr>
          <p:nvPr/>
        </p:nvSpPr>
        <p:spPr bwMode="auto">
          <a:xfrm>
            <a:off x="7924800" y="1143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Rectangle 21"/>
          <p:cNvSpPr>
            <a:spLocks noChangeArrowheads="1"/>
          </p:cNvSpPr>
          <p:nvPr/>
        </p:nvSpPr>
        <p:spPr bwMode="auto">
          <a:xfrm>
            <a:off x="38100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Rectangle 22"/>
          <p:cNvSpPr>
            <a:spLocks noChangeArrowheads="1"/>
          </p:cNvSpPr>
          <p:nvPr/>
        </p:nvSpPr>
        <p:spPr bwMode="auto">
          <a:xfrm>
            <a:off x="42672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23"/>
          <p:cNvSpPr>
            <a:spLocks noChangeArrowheads="1"/>
          </p:cNvSpPr>
          <p:nvPr/>
        </p:nvSpPr>
        <p:spPr bwMode="auto">
          <a:xfrm>
            <a:off x="47244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5181600" y="1524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363" name="Rectangle 25"/>
          <p:cNvSpPr>
            <a:spLocks noChangeArrowheads="1"/>
          </p:cNvSpPr>
          <p:nvPr/>
        </p:nvSpPr>
        <p:spPr bwMode="auto">
          <a:xfrm>
            <a:off x="56388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Rectangle 26"/>
          <p:cNvSpPr>
            <a:spLocks noChangeArrowheads="1"/>
          </p:cNvSpPr>
          <p:nvPr/>
        </p:nvSpPr>
        <p:spPr bwMode="auto">
          <a:xfrm>
            <a:off x="60960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Rectangle 27"/>
          <p:cNvSpPr>
            <a:spLocks noChangeArrowheads="1"/>
          </p:cNvSpPr>
          <p:nvPr/>
        </p:nvSpPr>
        <p:spPr bwMode="auto">
          <a:xfrm>
            <a:off x="65532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28"/>
          <p:cNvSpPr>
            <a:spLocks noChangeArrowheads="1"/>
          </p:cNvSpPr>
          <p:nvPr/>
        </p:nvSpPr>
        <p:spPr bwMode="auto">
          <a:xfrm>
            <a:off x="70104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Rectangle 29"/>
          <p:cNvSpPr>
            <a:spLocks noChangeArrowheads="1"/>
          </p:cNvSpPr>
          <p:nvPr/>
        </p:nvSpPr>
        <p:spPr bwMode="auto">
          <a:xfrm>
            <a:off x="74676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30"/>
          <p:cNvSpPr>
            <a:spLocks noChangeArrowheads="1"/>
          </p:cNvSpPr>
          <p:nvPr/>
        </p:nvSpPr>
        <p:spPr bwMode="auto">
          <a:xfrm>
            <a:off x="7924800" y="152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Rectangle 31"/>
          <p:cNvSpPr>
            <a:spLocks noChangeArrowheads="1"/>
          </p:cNvSpPr>
          <p:nvPr/>
        </p:nvSpPr>
        <p:spPr bwMode="auto">
          <a:xfrm>
            <a:off x="3810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Rectangle 32"/>
          <p:cNvSpPr>
            <a:spLocks noChangeArrowheads="1"/>
          </p:cNvSpPr>
          <p:nvPr/>
        </p:nvSpPr>
        <p:spPr bwMode="auto">
          <a:xfrm>
            <a:off x="4267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Rectangle 33"/>
          <p:cNvSpPr>
            <a:spLocks noChangeArrowheads="1"/>
          </p:cNvSpPr>
          <p:nvPr/>
        </p:nvSpPr>
        <p:spPr bwMode="auto">
          <a:xfrm>
            <a:off x="4724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1905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373" name="Rectangle 35"/>
          <p:cNvSpPr>
            <a:spLocks noChangeArrowheads="1"/>
          </p:cNvSpPr>
          <p:nvPr/>
        </p:nvSpPr>
        <p:spPr bwMode="auto">
          <a:xfrm>
            <a:off x="5638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Rectangle 36"/>
          <p:cNvSpPr>
            <a:spLocks noChangeArrowheads="1"/>
          </p:cNvSpPr>
          <p:nvPr/>
        </p:nvSpPr>
        <p:spPr bwMode="auto">
          <a:xfrm>
            <a:off x="6096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Rectangle 37"/>
          <p:cNvSpPr>
            <a:spLocks noChangeArrowheads="1"/>
          </p:cNvSpPr>
          <p:nvPr/>
        </p:nvSpPr>
        <p:spPr bwMode="auto">
          <a:xfrm>
            <a:off x="6553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Rectangle 38"/>
          <p:cNvSpPr>
            <a:spLocks noChangeArrowheads="1"/>
          </p:cNvSpPr>
          <p:nvPr/>
        </p:nvSpPr>
        <p:spPr bwMode="auto">
          <a:xfrm>
            <a:off x="7010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39"/>
          <p:cNvSpPr>
            <a:spLocks noChangeArrowheads="1"/>
          </p:cNvSpPr>
          <p:nvPr/>
        </p:nvSpPr>
        <p:spPr bwMode="auto">
          <a:xfrm>
            <a:off x="74676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Rectangle 40"/>
          <p:cNvSpPr>
            <a:spLocks noChangeArrowheads="1"/>
          </p:cNvSpPr>
          <p:nvPr/>
        </p:nvSpPr>
        <p:spPr bwMode="auto">
          <a:xfrm>
            <a:off x="7924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Rectangle 41"/>
          <p:cNvSpPr>
            <a:spLocks noChangeArrowheads="1"/>
          </p:cNvSpPr>
          <p:nvPr/>
        </p:nvSpPr>
        <p:spPr bwMode="auto">
          <a:xfrm>
            <a:off x="38100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Rectangle 42"/>
          <p:cNvSpPr>
            <a:spLocks noChangeArrowheads="1"/>
          </p:cNvSpPr>
          <p:nvPr/>
        </p:nvSpPr>
        <p:spPr bwMode="auto">
          <a:xfrm>
            <a:off x="42672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Rectangle 43"/>
          <p:cNvSpPr>
            <a:spLocks noChangeArrowheads="1"/>
          </p:cNvSpPr>
          <p:nvPr/>
        </p:nvSpPr>
        <p:spPr bwMode="auto">
          <a:xfrm>
            <a:off x="47244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181600" y="2286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383" name="Rectangle 45"/>
          <p:cNvSpPr>
            <a:spLocks noChangeArrowheads="1"/>
          </p:cNvSpPr>
          <p:nvPr/>
        </p:nvSpPr>
        <p:spPr bwMode="auto">
          <a:xfrm>
            <a:off x="56388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Rectangle 46"/>
          <p:cNvSpPr>
            <a:spLocks noChangeArrowheads="1"/>
          </p:cNvSpPr>
          <p:nvPr/>
        </p:nvSpPr>
        <p:spPr bwMode="auto">
          <a:xfrm>
            <a:off x="60960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Rectangle 47"/>
          <p:cNvSpPr>
            <a:spLocks noChangeArrowheads="1"/>
          </p:cNvSpPr>
          <p:nvPr/>
        </p:nvSpPr>
        <p:spPr bwMode="auto">
          <a:xfrm>
            <a:off x="65532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Rectangle 48"/>
          <p:cNvSpPr>
            <a:spLocks noChangeArrowheads="1"/>
          </p:cNvSpPr>
          <p:nvPr/>
        </p:nvSpPr>
        <p:spPr bwMode="auto">
          <a:xfrm>
            <a:off x="70104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Rectangle 49"/>
          <p:cNvSpPr>
            <a:spLocks noChangeArrowheads="1"/>
          </p:cNvSpPr>
          <p:nvPr/>
        </p:nvSpPr>
        <p:spPr bwMode="auto">
          <a:xfrm>
            <a:off x="74676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Rectangle 50"/>
          <p:cNvSpPr>
            <a:spLocks noChangeArrowheads="1"/>
          </p:cNvSpPr>
          <p:nvPr/>
        </p:nvSpPr>
        <p:spPr bwMode="auto">
          <a:xfrm>
            <a:off x="7924800" y="2286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Rectangle 51"/>
          <p:cNvSpPr>
            <a:spLocks noChangeArrowheads="1"/>
          </p:cNvSpPr>
          <p:nvPr/>
        </p:nvSpPr>
        <p:spPr bwMode="auto">
          <a:xfrm>
            <a:off x="38100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Rectangle 52"/>
          <p:cNvSpPr>
            <a:spLocks noChangeArrowheads="1"/>
          </p:cNvSpPr>
          <p:nvPr/>
        </p:nvSpPr>
        <p:spPr bwMode="auto">
          <a:xfrm>
            <a:off x="42672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Rectangle 53"/>
          <p:cNvSpPr>
            <a:spLocks noChangeArrowheads="1"/>
          </p:cNvSpPr>
          <p:nvPr/>
        </p:nvSpPr>
        <p:spPr bwMode="auto">
          <a:xfrm>
            <a:off x="47244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5181600" y="2667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393" name="Rectangle 55"/>
          <p:cNvSpPr>
            <a:spLocks noChangeArrowheads="1"/>
          </p:cNvSpPr>
          <p:nvPr/>
        </p:nvSpPr>
        <p:spPr bwMode="auto">
          <a:xfrm>
            <a:off x="56388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Rectangle 56"/>
          <p:cNvSpPr>
            <a:spLocks noChangeArrowheads="1"/>
          </p:cNvSpPr>
          <p:nvPr/>
        </p:nvSpPr>
        <p:spPr bwMode="auto">
          <a:xfrm>
            <a:off x="60960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5" name="Rectangle 57"/>
          <p:cNvSpPr>
            <a:spLocks noChangeArrowheads="1"/>
          </p:cNvSpPr>
          <p:nvPr/>
        </p:nvSpPr>
        <p:spPr bwMode="auto">
          <a:xfrm>
            <a:off x="65532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Rectangle 58"/>
          <p:cNvSpPr>
            <a:spLocks noChangeArrowheads="1"/>
          </p:cNvSpPr>
          <p:nvPr/>
        </p:nvSpPr>
        <p:spPr bwMode="auto">
          <a:xfrm>
            <a:off x="70104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Rectangle 59"/>
          <p:cNvSpPr>
            <a:spLocks noChangeArrowheads="1"/>
          </p:cNvSpPr>
          <p:nvPr/>
        </p:nvSpPr>
        <p:spPr bwMode="auto">
          <a:xfrm>
            <a:off x="74676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Rectangle 60"/>
          <p:cNvSpPr>
            <a:spLocks noChangeArrowheads="1"/>
          </p:cNvSpPr>
          <p:nvPr/>
        </p:nvSpPr>
        <p:spPr bwMode="auto">
          <a:xfrm>
            <a:off x="7924800" y="2667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9" name="Rectangle 61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0" name="Rectangle 62"/>
          <p:cNvSpPr>
            <a:spLocks noChangeArrowheads="1"/>
          </p:cNvSpPr>
          <p:nvPr/>
        </p:nvSpPr>
        <p:spPr bwMode="auto">
          <a:xfrm>
            <a:off x="42672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1" name="Rectangle 63"/>
          <p:cNvSpPr>
            <a:spLocks noChangeArrowheads="1"/>
          </p:cNvSpPr>
          <p:nvPr/>
        </p:nvSpPr>
        <p:spPr bwMode="auto">
          <a:xfrm>
            <a:off x="4724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5181600" y="3048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403" name="Rectangle 65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4" name="Rectangle 66"/>
          <p:cNvSpPr>
            <a:spLocks noChangeArrowheads="1"/>
          </p:cNvSpPr>
          <p:nvPr/>
        </p:nvSpPr>
        <p:spPr bwMode="auto">
          <a:xfrm>
            <a:off x="60960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5" name="Rectangle 67"/>
          <p:cNvSpPr>
            <a:spLocks noChangeArrowheads="1"/>
          </p:cNvSpPr>
          <p:nvPr/>
        </p:nvSpPr>
        <p:spPr bwMode="auto">
          <a:xfrm>
            <a:off x="65532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6" name="Rectangle 68"/>
          <p:cNvSpPr>
            <a:spLocks noChangeArrowheads="1"/>
          </p:cNvSpPr>
          <p:nvPr/>
        </p:nvSpPr>
        <p:spPr bwMode="auto">
          <a:xfrm>
            <a:off x="7010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7" name="Rectangle 69"/>
          <p:cNvSpPr>
            <a:spLocks noChangeArrowheads="1"/>
          </p:cNvSpPr>
          <p:nvPr/>
        </p:nvSpPr>
        <p:spPr bwMode="auto">
          <a:xfrm>
            <a:off x="74676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8" name="Rectangle 70"/>
          <p:cNvSpPr>
            <a:spLocks noChangeArrowheads="1"/>
          </p:cNvSpPr>
          <p:nvPr/>
        </p:nvSpPr>
        <p:spPr bwMode="auto">
          <a:xfrm>
            <a:off x="79248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9" name="Rectangle 71"/>
          <p:cNvSpPr>
            <a:spLocks noChangeArrowheads="1"/>
          </p:cNvSpPr>
          <p:nvPr/>
        </p:nvSpPr>
        <p:spPr bwMode="auto">
          <a:xfrm>
            <a:off x="38100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0" name="Rectangle 72"/>
          <p:cNvSpPr>
            <a:spLocks noChangeArrowheads="1"/>
          </p:cNvSpPr>
          <p:nvPr/>
        </p:nvSpPr>
        <p:spPr bwMode="auto">
          <a:xfrm>
            <a:off x="42672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1" name="Rectangle 73"/>
          <p:cNvSpPr>
            <a:spLocks noChangeArrowheads="1"/>
          </p:cNvSpPr>
          <p:nvPr/>
        </p:nvSpPr>
        <p:spPr bwMode="auto">
          <a:xfrm>
            <a:off x="47244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 bwMode="auto">
          <a:xfrm>
            <a:off x="5181600" y="3429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413" name="Rectangle 75"/>
          <p:cNvSpPr>
            <a:spLocks noChangeArrowheads="1"/>
          </p:cNvSpPr>
          <p:nvPr/>
        </p:nvSpPr>
        <p:spPr bwMode="auto">
          <a:xfrm>
            <a:off x="56388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4" name="Rectangle 76"/>
          <p:cNvSpPr>
            <a:spLocks noChangeArrowheads="1"/>
          </p:cNvSpPr>
          <p:nvPr/>
        </p:nvSpPr>
        <p:spPr bwMode="auto">
          <a:xfrm>
            <a:off x="60960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5" name="Rectangle 77"/>
          <p:cNvSpPr>
            <a:spLocks noChangeArrowheads="1"/>
          </p:cNvSpPr>
          <p:nvPr/>
        </p:nvSpPr>
        <p:spPr bwMode="auto">
          <a:xfrm>
            <a:off x="65532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6" name="Rectangle 78"/>
          <p:cNvSpPr>
            <a:spLocks noChangeArrowheads="1"/>
          </p:cNvSpPr>
          <p:nvPr/>
        </p:nvSpPr>
        <p:spPr bwMode="auto">
          <a:xfrm>
            <a:off x="70104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7" name="Rectangle 79"/>
          <p:cNvSpPr>
            <a:spLocks noChangeArrowheads="1"/>
          </p:cNvSpPr>
          <p:nvPr/>
        </p:nvSpPr>
        <p:spPr bwMode="auto">
          <a:xfrm>
            <a:off x="74676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8" name="Rectangle 80"/>
          <p:cNvSpPr>
            <a:spLocks noChangeArrowheads="1"/>
          </p:cNvSpPr>
          <p:nvPr/>
        </p:nvSpPr>
        <p:spPr bwMode="auto">
          <a:xfrm>
            <a:off x="79248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9" name="Rectangle 81"/>
          <p:cNvSpPr>
            <a:spLocks noChangeArrowheads="1"/>
          </p:cNvSpPr>
          <p:nvPr/>
        </p:nvSpPr>
        <p:spPr bwMode="auto">
          <a:xfrm>
            <a:off x="38100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0" name="Rectangle 82"/>
          <p:cNvSpPr>
            <a:spLocks noChangeArrowheads="1"/>
          </p:cNvSpPr>
          <p:nvPr/>
        </p:nvSpPr>
        <p:spPr bwMode="auto">
          <a:xfrm>
            <a:off x="42672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1" name="Rectangle 83"/>
          <p:cNvSpPr>
            <a:spLocks noChangeArrowheads="1"/>
          </p:cNvSpPr>
          <p:nvPr/>
        </p:nvSpPr>
        <p:spPr bwMode="auto">
          <a:xfrm>
            <a:off x="47244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5181600" y="38100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423" name="Rectangle 85"/>
          <p:cNvSpPr>
            <a:spLocks noChangeArrowheads="1"/>
          </p:cNvSpPr>
          <p:nvPr/>
        </p:nvSpPr>
        <p:spPr bwMode="auto">
          <a:xfrm>
            <a:off x="56388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4" name="Rectangle 86"/>
          <p:cNvSpPr>
            <a:spLocks noChangeArrowheads="1"/>
          </p:cNvSpPr>
          <p:nvPr/>
        </p:nvSpPr>
        <p:spPr bwMode="auto">
          <a:xfrm>
            <a:off x="60960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5" name="Rectangle 87"/>
          <p:cNvSpPr>
            <a:spLocks noChangeArrowheads="1"/>
          </p:cNvSpPr>
          <p:nvPr/>
        </p:nvSpPr>
        <p:spPr bwMode="auto">
          <a:xfrm>
            <a:off x="65532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6" name="Rectangle 88"/>
          <p:cNvSpPr>
            <a:spLocks noChangeArrowheads="1"/>
          </p:cNvSpPr>
          <p:nvPr/>
        </p:nvSpPr>
        <p:spPr bwMode="auto">
          <a:xfrm>
            <a:off x="70104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7" name="Rectangle 89"/>
          <p:cNvSpPr>
            <a:spLocks noChangeArrowheads="1"/>
          </p:cNvSpPr>
          <p:nvPr/>
        </p:nvSpPr>
        <p:spPr bwMode="auto">
          <a:xfrm>
            <a:off x="74676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8" name="Rectangle 90"/>
          <p:cNvSpPr>
            <a:spLocks noChangeArrowheads="1"/>
          </p:cNvSpPr>
          <p:nvPr/>
        </p:nvSpPr>
        <p:spPr bwMode="auto">
          <a:xfrm>
            <a:off x="79248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9" name="TextBox 96"/>
          <p:cNvSpPr txBox="1">
            <a:spLocks noChangeArrowheads="1"/>
          </p:cNvSpPr>
          <p:nvPr/>
        </p:nvSpPr>
        <p:spPr bwMode="auto">
          <a:xfrm>
            <a:off x="152400" y="4691063"/>
            <a:ext cx="8991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M seeks are needed to find the starting location of the element. Data is read/written using M disk accesses. Performance may be very bad. </a:t>
            </a:r>
          </a:p>
          <a:p>
            <a:pPr eaLnBrk="1" hangingPunct="1"/>
            <a:endParaRPr lang="en-US"/>
          </a:p>
        </p:txBody>
      </p:sp>
      <p:sp>
        <p:nvSpPr>
          <p:cNvPr id="92" name="Notched Right Arrow 91"/>
          <p:cNvSpPr/>
          <p:nvPr/>
        </p:nvSpPr>
        <p:spPr bwMode="auto">
          <a:xfrm>
            <a:off x="2209800" y="1295400"/>
            <a:ext cx="29718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5" name="Curved Left Arrow 94"/>
          <p:cNvSpPr/>
          <p:nvPr/>
        </p:nvSpPr>
        <p:spPr bwMode="auto">
          <a:xfrm>
            <a:off x="8382000" y="1295400"/>
            <a:ext cx="228600" cy="2286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6" name="Curved Right Arrow 95"/>
          <p:cNvSpPr/>
          <p:nvPr/>
        </p:nvSpPr>
        <p:spPr bwMode="auto">
          <a:xfrm>
            <a:off x="3581400" y="1524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8" name="Notched Right Arrow 97"/>
          <p:cNvSpPr/>
          <p:nvPr/>
        </p:nvSpPr>
        <p:spPr bwMode="auto">
          <a:xfrm>
            <a:off x="5638800" y="12954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0" name="Curved Left Arrow 99"/>
          <p:cNvSpPr/>
          <p:nvPr/>
        </p:nvSpPr>
        <p:spPr bwMode="auto">
          <a:xfrm>
            <a:off x="8382000" y="1676400"/>
            <a:ext cx="228600" cy="3048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" name="Curved Right Arrow 101"/>
          <p:cNvSpPr/>
          <p:nvPr/>
        </p:nvSpPr>
        <p:spPr bwMode="auto">
          <a:xfrm>
            <a:off x="3581400" y="1905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3" name="Notched Right Arrow 102"/>
          <p:cNvSpPr/>
          <p:nvPr/>
        </p:nvSpPr>
        <p:spPr bwMode="auto">
          <a:xfrm>
            <a:off x="5638800" y="16002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4" name="Curved Left Arrow 103"/>
          <p:cNvSpPr/>
          <p:nvPr/>
        </p:nvSpPr>
        <p:spPr bwMode="auto">
          <a:xfrm>
            <a:off x="8382000" y="2057400"/>
            <a:ext cx="228600" cy="2286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5" name="Notched Right Arrow 104"/>
          <p:cNvSpPr/>
          <p:nvPr/>
        </p:nvSpPr>
        <p:spPr bwMode="auto">
          <a:xfrm>
            <a:off x="5638800" y="20574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6" name="Curved Left Arrow 105"/>
          <p:cNvSpPr/>
          <p:nvPr/>
        </p:nvSpPr>
        <p:spPr bwMode="auto">
          <a:xfrm>
            <a:off x="8382000" y="2362200"/>
            <a:ext cx="228600" cy="3048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7" name="Notched Right Arrow 106"/>
          <p:cNvSpPr/>
          <p:nvPr/>
        </p:nvSpPr>
        <p:spPr bwMode="auto">
          <a:xfrm>
            <a:off x="5638800" y="23622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9" name="Notched Right Arrow 108"/>
          <p:cNvSpPr/>
          <p:nvPr/>
        </p:nvSpPr>
        <p:spPr bwMode="auto">
          <a:xfrm>
            <a:off x="5638800" y="27432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1" name="Curved Right Arrow 110"/>
          <p:cNvSpPr/>
          <p:nvPr/>
        </p:nvSpPr>
        <p:spPr bwMode="auto">
          <a:xfrm>
            <a:off x="3581400" y="2286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2" name="Curved Right Arrow 111"/>
          <p:cNvSpPr/>
          <p:nvPr/>
        </p:nvSpPr>
        <p:spPr bwMode="auto">
          <a:xfrm>
            <a:off x="3581400" y="2667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3" name="Curved Right Arrow 112"/>
          <p:cNvSpPr/>
          <p:nvPr/>
        </p:nvSpPr>
        <p:spPr bwMode="auto">
          <a:xfrm>
            <a:off x="3581400" y="3048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4" name="Curved Right Arrow 113"/>
          <p:cNvSpPr/>
          <p:nvPr/>
        </p:nvSpPr>
        <p:spPr bwMode="auto">
          <a:xfrm>
            <a:off x="3581400" y="3429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5" name="Curved Right Arrow 114"/>
          <p:cNvSpPr/>
          <p:nvPr/>
        </p:nvSpPr>
        <p:spPr bwMode="auto">
          <a:xfrm>
            <a:off x="3581400" y="3810000"/>
            <a:ext cx="1600200" cy="30480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6" name="Notched Right Arrow 115"/>
          <p:cNvSpPr/>
          <p:nvPr/>
        </p:nvSpPr>
        <p:spPr bwMode="auto">
          <a:xfrm>
            <a:off x="5638800" y="32004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7" name="Notched Right Arrow 116"/>
          <p:cNvSpPr/>
          <p:nvPr/>
        </p:nvSpPr>
        <p:spPr bwMode="auto">
          <a:xfrm>
            <a:off x="5638800" y="3581400"/>
            <a:ext cx="27432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8" name="Curved Left Arrow 117"/>
          <p:cNvSpPr/>
          <p:nvPr/>
        </p:nvSpPr>
        <p:spPr bwMode="auto">
          <a:xfrm>
            <a:off x="8382000" y="2819400"/>
            <a:ext cx="228600" cy="3048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9" name="Curved Left Arrow 118"/>
          <p:cNvSpPr/>
          <p:nvPr/>
        </p:nvSpPr>
        <p:spPr bwMode="auto">
          <a:xfrm>
            <a:off x="8305800" y="3276600"/>
            <a:ext cx="304800" cy="2286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0" name="Curved Left Arrow 119"/>
          <p:cNvSpPr/>
          <p:nvPr/>
        </p:nvSpPr>
        <p:spPr bwMode="auto">
          <a:xfrm>
            <a:off x="8382000" y="3657600"/>
            <a:ext cx="304800" cy="228600"/>
          </a:xfrm>
          <a:prstGeom prst="curvedLeftArrow">
            <a:avLst>
              <a:gd name="adj1" fmla="val 25000"/>
              <a:gd name="adj2" fmla="val 35390"/>
              <a:gd name="adj3" fmla="val 25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7452" name="TextBox 120"/>
          <p:cNvSpPr txBox="1">
            <a:spLocks noChangeArrowheads="1"/>
          </p:cNvSpPr>
          <p:nvPr/>
        </p:nvSpPr>
        <p:spPr bwMode="auto">
          <a:xfrm>
            <a:off x="1490663" y="2581275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M rows</a:t>
            </a:r>
          </a:p>
        </p:txBody>
      </p:sp>
    </p:spTree>
    <p:extLst>
      <p:ext uri="{BB962C8B-B14F-4D97-AF65-F5344CB8AC3E}">
        <p14:creationId xmlns:p14="http://schemas.microsoft.com/office/powerpoint/2010/main" val="83910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Motivation for </a:t>
            </a:r>
            <a:r>
              <a:rPr lang="en-US" dirty="0" smtClean="0">
                <a:latin typeface="Arial" charset="0"/>
              </a:rPr>
              <a:t>chunk </a:t>
            </a:r>
            <a:r>
              <a:rPr lang="en-US" dirty="0">
                <a:latin typeface="Arial" charset="0"/>
              </a:rPr>
              <a:t>storage</a:t>
            </a:r>
          </a:p>
        </p:txBody>
      </p:sp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828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31491D-C893-BA4B-9DE2-90BCE6E7AA2C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32004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36576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114800" y="1219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00" name="Rectangle 14"/>
          <p:cNvSpPr>
            <a:spLocks noChangeArrowheads="1"/>
          </p:cNvSpPr>
          <p:nvPr/>
        </p:nvSpPr>
        <p:spPr bwMode="auto">
          <a:xfrm>
            <a:off x="45720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Rectangle 15"/>
          <p:cNvSpPr>
            <a:spLocks noChangeArrowheads="1"/>
          </p:cNvSpPr>
          <p:nvPr/>
        </p:nvSpPr>
        <p:spPr bwMode="auto">
          <a:xfrm>
            <a:off x="50292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Rectangle 16"/>
          <p:cNvSpPr>
            <a:spLocks noChangeArrowheads="1"/>
          </p:cNvSpPr>
          <p:nvPr/>
        </p:nvSpPr>
        <p:spPr bwMode="auto">
          <a:xfrm>
            <a:off x="54864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Rectangle 17"/>
          <p:cNvSpPr>
            <a:spLocks noChangeArrowheads="1"/>
          </p:cNvSpPr>
          <p:nvPr/>
        </p:nvSpPr>
        <p:spPr bwMode="auto">
          <a:xfrm>
            <a:off x="59436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Rectangle 18"/>
          <p:cNvSpPr>
            <a:spLocks noChangeArrowheads="1"/>
          </p:cNvSpPr>
          <p:nvPr/>
        </p:nvSpPr>
        <p:spPr bwMode="auto">
          <a:xfrm>
            <a:off x="64008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Rectangle 19"/>
          <p:cNvSpPr>
            <a:spLocks noChangeArrowheads="1"/>
          </p:cNvSpPr>
          <p:nvPr/>
        </p:nvSpPr>
        <p:spPr bwMode="auto">
          <a:xfrm>
            <a:off x="68580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Rectangle 20"/>
          <p:cNvSpPr>
            <a:spLocks noChangeArrowheads="1"/>
          </p:cNvSpPr>
          <p:nvPr/>
        </p:nvSpPr>
        <p:spPr bwMode="auto">
          <a:xfrm>
            <a:off x="7315200" y="121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32004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Rectangle 22"/>
          <p:cNvSpPr>
            <a:spLocks noChangeArrowheads="1"/>
          </p:cNvSpPr>
          <p:nvPr/>
        </p:nvSpPr>
        <p:spPr bwMode="auto">
          <a:xfrm>
            <a:off x="36576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4114800" y="1600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10" name="Rectangle 24"/>
          <p:cNvSpPr>
            <a:spLocks noChangeArrowheads="1"/>
          </p:cNvSpPr>
          <p:nvPr/>
        </p:nvSpPr>
        <p:spPr bwMode="auto">
          <a:xfrm>
            <a:off x="45720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Rectangle 25"/>
          <p:cNvSpPr>
            <a:spLocks noChangeArrowheads="1"/>
          </p:cNvSpPr>
          <p:nvPr/>
        </p:nvSpPr>
        <p:spPr bwMode="auto">
          <a:xfrm>
            <a:off x="50292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Rectangle 26"/>
          <p:cNvSpPr>
            <a:spLocks noChangeArrowheads="1"/>
          </p:cNvSpPr>
          <p:nvPr/>
        </p:nvSpPr>
        <p:spPr bwMode="auto">
          <a:xfrm>
            <a:off x="54864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Rectangle 27"/>
          <p:cNvSpPr>
            <a:spLocks noChangeArrowheads="1"/>
          </p:cNvSpPr>
          <p:nvPr/>
        </p:nvSpPr>
        <p:spPr bwMode="auto">
          <a:xfrm>
            <a:off x="59436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Rectangle 28"/>
          <p:cNvSpPr>
            <a:spLocks noChangeArrowheads="1"/>
          </p:cNvSpPr>
          <p:nvPr/>
        </p:nvSpPr>
        <p:spPr bwMode="auto">
          <a:xfrm>
            <a:off x="64008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Rectangle 29"/>
          <p:cNvSpPr>
            <a:spLocks noChangeArrowheads="1"/>
          </p:cNvSpPr>
          <p:nvPr/>
        </p:nvSpPr>
        <p:spPr bwMode="auto">
          <a:xfrm>
            <a:off x="68580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Rectangle 30"/>
          <p:cNvSpPr>
            <a:spLocks noChangeArrowheads="1"/>
          </p:cNvSpPr>
          <p:nvPr/>
        </p:nvSpPr>
        <p:spPr bwMode="auto">
          <a:xfrm>
            <a:off x="7315200" y="1600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Rectangle 31"/>
          <p:cNvSpPr>
            <a:spLocks noChangeArrowheads="1"/>
          </p:cNvSpPr>
          <p:nvPr/>
        </p:nvSpPr>
        <p:spPr bwMode="auto">
          <a:xfrm>
            <a:off x="32004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Rectangle 32"/>
          <p:cNvSpPr>
            <a:spLocks noChangeArrowheads="1"/>
          </p:cNvSpPr>
          <p:nvPr/>
        </p:nvSpPr>
        <p:spPr bwMode="auto">
          <a:xfrm>
            <a:off x="36576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1981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20" name="Rectangle 34"/>
          <p:cNvSpPr>
            <a:spLocks noChangeArrowheads="1"/>
          </p:cNvSpPr>
          <p:nvPr/>
        </p:nvSpPr>
        <p:spPr bwMode="auto">
          <a:xfrm>
            <a:off x="45720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Rectangle 35"/>
          <p:cNvSpPr>
            <a:spLocks noChangeArrowheads="1"/>
          </p:cNvSpPr>
          <p:nvPr/>
        </p:nvSpPr>
        <p:spPr bwMode="auto">
          <a:xfrm>
            <a:off x="50292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Rectangle 36"/>
          <p:cNvSpPr>
            <a:spLocks noChangeArrowheads="1"/>
          </p:cNvSpPr>
          <p:nvPr/>
        </p:nvSpPr>
        <p:spPr bwMode="auto">
          <a:xfrm>
            <a:off x="54864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Rectangle 37"/>
          <p:cNvSpPr>
            <a:spLocks noChangeArrowheads="1"/>
          </p:cNvSpPr>
          <p:nvPr/>
        </p:nvSpPr>
        <p:spPr bwMode="auto">
          <a:xfrm>
            <a:off x="59436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Rectangle 38"/>
          <p:cNvSpPr>
            <a:spLocks noChangeArrowheads="1"/>
          </p:cNvSpPr>
          <p:nvPr/>
        </p:nvSpPr>
        <p:spPr bwMode="auto">
          <a:xfrm>
            <a:off x="64008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Rectangle 39"/>
          <p:cNvSpPr>
            <a:spLocks noChangeArrowheads="1"/>
          </p:cNvSpPr>
          <p:nvPr/>
        </p:nvSpPr>
        <p:spPr bwMode="auto">
          <a:xfrm>
            <a:off x="68580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Rectangle 40"/>
          <p:cNvSpPr>
            <a:spLocks noChangeArrowheads="1"/>
          </p:cNvSpPr>
          <p:nvPr/>
        </p:nvSpPr>
        <p:spPr bwMode="auto">
          <a:xfrm>
            <a:off x="7315200" y="198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Rectangle 41"/>
          <p:cNvSpPr>
            <a:spLocks noChangeArrowheads="1"/>
          </p:cNvSpPr>
          <p:nvPr/>
        </p:nvSpPr>
        <p:spPr bwMode="auto">
          <a:xfrm>
            <a:off x="32004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Rectangle 42"/>
          <p:cNvSpPr>
            <a:spLocks noChangeArrowheads="1"/>
          </p:cNvSpPr>
          <p:nvPr/>
        </p:nvSpPr>
        <p:spPr bwMode="auto">
          <a:xfrm>
            <a:off x="36576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4114800" y="2362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30" name="Rectangle 44"/>
          <p:cNvSpPr>
            <a:spLocks noChangeArrowheads="1"/>
          </p:cNvSpPr>
          <p:nvPr/>
        </p:nvSpPr>
        <p:spPr bwMode="auto">
          <a:xfrm>
            <a:off x="45720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Rectangle 45"/>
          <p:cNvSpPr>
            <a:spLocks noChangeArrowheads="1"/>
          </p:cNvSpPr>
          <p:nvPr/>
        </p:nvSpPr>
        <p:spPr bwMode="auto">
          <a:xfrm>
            <a:off x="50292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Rectangle 46"/>
          <p:cNvSpPr>
            <a:spLocks noChangeArrowheads="1"/>
          </p:cNvSpPr>
          <p:nvPr/>
        </p:nvSpPr>
        <p:spPr bwMode="auto">
          <a:xfrm>
            <a:off x="54864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Rectangle 47"/>
          <p:cNvSpPr>
            <a:spLocks noChangeArrowheads="1"/>
          </p:cNvSpPr>
          <p:nvPr/>
        </p:nvSpPr>
        <p:spPr bwMode="auto">
          <a:xfrm>
            <a:off x="59436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Rectangle 48"/>
          <p:cNvSpPr>
            <a:spLocks noChangeArrowheads="1"/>
          </p:cNvSpPr>
          <p:nvPr/>
        </p:nvSpPr>
        <p:spPr bwMode="auto">
          <a:xfrm>
            <a:off x="64008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Rectangle 49"/>
          <p:cNvSpPr>
            <a:spLocks noChangeArrowheads="1"/>
          </p:cNvSpPr>
          <p:nvPr/>
        </p:nvSpPr>
        <p:spPr bwMode="auto">
          <a:xfrm>
            <a:off x="68580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Rectangle 50"/>
          <p:cNvSpPr>
            <a:spLocks noChangeArrowheads="1"/>
          </p:cNvSpPr>
          <p:nvPr/>
        </p:nvSpPr>
        <p:spPr bwMode="auto">
          <a:xfrm>
            <a:off x="7315200" y="2362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7" name="Rectangle 51"/>
          <p:cNvSpPr>
            <a:spLocks noChangeArrowheads="1"/>
          </p:cNvSpPr>
          <p:nvPr/>
        </p:nvSpPr>
        <p:spPr bwMode="auto">
          <a:xfrm>
            <a:off x="32004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8" name="Rectangle 52"/>
          <p:cNvSpPr>
            <a:spLocks noChangeArrowheads="1"/>
          </p:cNvSpPr>
          <p:nvPr/>
        </p:nvSpPr>
        <p:spPr bwMode="auto">
          <a:xfrm>
            <a:off x="36576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 bwMode="auto">
          <a:xfrm>
            <a:off x="4114800" y="2743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40" name="Rectangle 54"/>
          <p:cNvSpPr>
            <a:spLocks noChangeArrowheads="1"/>
          </p:cNvSpPr>
          <p:nvPr/>
        </p:nvSpPr>
        <p:spPr bwMode="auto">
          <a:xfrm>
            <a:off x="45720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1" name="Rectangle 55"/>
          <p:cNvSpPr>
            <a:spLocks noChangeArrowheads="1"/>
          </p:cNvSpPr>
          <p:nvPr/>
        </p:nvSpPr>
        <p:spPr bwMode="auto">
          <a:xfrm>
            <a:off x="50292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2" name="Rectangle 56"/>
          <p:cNvSpPr>
            <a:spLocks noChangeArrowheads="1"/>
          </p:cNvSpPr>
          <p:nvPr/>
        </p:nvSpPr>
        <p:spPr bwMode="auto">
          <a:xfrm>
            <a:off x="54864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Rectangle 57"/>
          <p:cNvSpPr>
            <a:spLocks noChangeArrowheads="1"/>
          </p:cNvSpPr>
          <p:nvPr/>
        </p:nvSpPr>
        <p:spPr bwMode="auto">
          <a:xfrm>
            <a:off x="59436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4" name="Rectangle 58"/>
          <p:cNvSpPr>
            <a:spLocks noChangeArrowheads="1"/>
          </p:cNvSpPr>
          <p:nvPr/>
        </p:nvSpPr>
        <p:spPr bwMode="auto">
          <a:xfrm>
            <a:off x="64008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5" name="Rectangle 59"/>
          <p:cNvSpPr>
            <a:spLocks noChangeArrowheads="1"/>
          </p:cNvSpPr>
          <p:nvPr/>
        </p:nvSpPr>
        <p:spPr bwMode="auto">
          <a:xfrm>
            <a:off x="68580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6" name="Rectangle 60"/>
          <p:cNvSpPr>
            <a:spLocks noChangeArrowheads="1"/>
          </p:cNvSpPr>
          <p:nvPr/>
        </p:nvSpPr>
        <p:spPr bwMode="auto">
          <a:xfrm>
            <a:off x="7315200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7" name="Rectangle 61"/>
          <p:cNvSpPr>
            <a:spLocks noChangeArrowheads="1"/>
          </p:cNvSpPr>
          <p:nvPr/>
        </p:nvSpPr>
        <p:spPr bwMode="auto">
          <a:xfrm>
            <a:off x="32004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Rectangle 62"/>
          <p:cNvSpPr>
            <a:spLocks noChangeArrowheads="1"/>
          </p:cNvSpPr>
          <p:nvPr/>
        </p:nvSpPr>
        <p:spPr bwMode="auto">
          <a:xfrm>
            <a:off x="36576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114800" y="3124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50" name="Rectangle 64"/>
          <p:cNvSpPr>
            <a:spLocks noChangeArrowheads="1"/>
          </p:cNvSpPr>
          <p:nvPr/>
        </p:nvSpPr>
        <p:spPr bwMode="auto">
          <a:xfrm>
            <a:off x="45720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1" name="Rectangle 65"/>
          <p:cNvSpPr>
            <a:spLocks noChangeArrowheads="1"/>
          </p:cNvSpPr>
          <p:nvPr/>
        </p:nvSpPr>
        <p:spPr bwMode="auto">
          <a:xfrm>
            <a:off x="50292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2" name="Rectangle 66"/>
          <p:cNvSpPr>
            <a:spLocks noChangeArrowheads="1"/>
          </p:cNvSpPr>
          <p:nvPr/>
        </p:nvSpPr>
        <p:spPr bwMode="auto">
          <a:xfrm>
            <a:off x="54864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3" name="Rectangle 67"/>
          <p:cNvSpPr>
            <a:spLocks noChangeArrowheads="1"/>
          </p:cNvSpPr>
          <p:nvPr/>
        </p:nvSpPr>
        <p:spPr bwMode="auto">
          <a:xfrm>
            <a:off x="59436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4" name="Rectangle 68"/>
          <p:cNvSpPr>
            <a:spLocks noChangeArrowheads="1"/>
          </p:cNvSpPr>
          <p:nvPr/>
        </p:nvSpPr>
        <p:spPr bwMode="auto">
          <a:xfrm>
            <a:off x="64008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5" name="Rectangle 69"/>
          <p:cNvSpPr>
            <a:spLocks noChangeArrowheads="1"/>
          </p:cNvSpPr>
          <p:nvPr/>
        </p:nvSpPr>
        <p:spPr bwMode="auto">
          <a:xfrm>
            <a:off x="68580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6" name="Rectangle 70"/>
          <p:cNvSpPr>
            <a:spLocks noChangeArrowheads="1"/>
          </p:cNvSpPr>
          <p:nvPr/>
        </p:nvSpPr>
        <p:spPr bwMode="auto">
          <a:xfrm>
            <a:off x="7315200" y="3124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7" name="Rectangle 71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8" name="Rectangle 72"/>
          <p:cNvSpPr>
            <a:spLocks noChangeArrowheads="1"/>
          </p:cNvSpPr>
          <p:nvPr/>
        </p:nvSpPr>
        <p:spPr bwMode="auto">
          <a:xfrm>
            <a:off x="36576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3505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60" name="Rectangle 74"/>
          <p:cNvSpPr>
            <a:spLocks noChangeArrowheads="1"/>
          </p:cNvSpPr>
          <p:nvPr/>
        </p:nvSpPr>
        <p:spPr bwMode="auto">
          <a:xfrm>
            <a:off x="45720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Rectangle 75"/>
          <p:cNvSpPr>
            <a:spLocks noChangeArrowheads="1"/>
          </p:cNvSpPr>
          <p:nvPr/>
        </p:nvSpPr>
        <p:spPr bwMode="auto">
          <a:xfrm>
            <a:off x="50292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Rectangle 76"/>
          <p:cNvSpPr>
            <a:spLocks noChangeArrowheads="1"/>
          </p:cNvSpPr>
          <p:nvPr/>
        </p:nvSpPr>
        <p:spPr bwMode="auto">
          <a:xfrm>
            <a:off x="54864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3" name="Rectangle 77"/>
          <p:cNvSpPr>
            <a:spLocks noChangeArrowheads="1"/>
          </p:cNvSpPr>
          <p:nvPr/>
        </p:nvSpPr>
        <p:spPr bwMode="auto">
          <a:xfrm>
            <a:off x="59436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Rectangle 78"/>
          <p:cNvSpPr>
            <a:spLocks noChangeArrowheads="1"/>
          </p:cNvSpPr>
          <p:nvPr/>
        </p:nvSpPr>
        <p:spPr bwMode="auto">
          <a:xfrm>
            <a:off x="64008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Rectangle 79"/>
          <p:cNvSpPr>
            <a:spLocks noChangeArrowheads="1"/>
          </p:cNvSpPr>
          <p:nvPr/>
        </p:nvSpPr>
        <p:spPr bwMode="auto">
          <a:xfrm>
            <a:off x="68580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Rectangle 80"/>
          <p:cNvSpPr>
            <a:spLocks noChangeArrowheads="1"/>
          </p:cNvSpPr>
          <p:nvPr/>
        </p:nvSpPr>
        <p:spPr bwMode="auto">
          <a:xfrm>
            <a:off x="7315200" y="3505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Rectangle 81"/>
          <p:cNvSpPr>
            <a:spLocks noChangeArrowheads="1"/>
          </p:cNvSpPr>
          <p:nvPr/>
        </p:nvSpPr>
        <p:spPr bwMode="auto">
          <a:xfrm>
            <a:off x="32004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Rectangle 82"/>
          <p:cNvSpPr>
            <a:spLocks noChangeArrowheads="1"/>
          </p:cNvSpPr>
          <p:nvPr/>
        </p:nvSpPr>
        <p:spPr bwMode="auto">
          <a:xfrm>
            <a:off x="36576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4114800" y="38862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70" name="Rectangle 84"/>
          <p:cNvSpPr>
            <a:spLocks noChangeArrowheads="1"/>
          </p:cNvSpPr>
          <p:nvPr/>
        </p:nvSpPr>
        <p:spPr bwMode="auto">
          <a:xfrm>
            <a:off x="45720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Rectangle 85"/>
          <p:cNvSpPr>
            <a:spLocks noChangeArrowheads="1"/>
          </p:cNvSpPr>
          <p:nvPr/>
        </p:nvSpPr>
        <p:spPr bwMode="auto">
          <a:xfrm>
            <a:off x="50292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2" name="Rectangle 86"/>
          <p:cNvSpPr>
            <a:spLocks noChangeArrowheads="1"/>
          </p:cNvSpPr>
          <p:nvPr/>
        </p:nvSpPr>
        <p:spPr bwMode="auto">
          <a:xfrm>
            <a:off x="54864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3" name="Rectangle 87"/>
          <p:cNvSpPr>
            <a:spLocks noChangeArrowheads="1"/>
          </p:cNvSpPr>
          <p:nvPr/>
        </p:nvSpPr>
        <p:spPr bwMode="auto">
          <a:xfrm>
            <a:off x="59436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4" name="Rectangle 88"/>
          <p:cNvSpPr>
            <a:spLocks noChangeArrowheads="1"/>
          </p:cNvSpPr>
          <p:nvPr/>
        </p:nvSpPr>
        <p:spPr bwMode="auto">
          <a:xfrm>
            <a:off x="64008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5" name="Rectangle 89"/>
          <p:cNvSpPr>
            <a:spLocks noChangeArrowheads="1"/>
          </p:cNvSpPr>
          <p:nvPr/>
        </p:nvSpPr>
        <p:spPr bwMode="auto">
          <a:xfrm>
            <a:off x="68580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6" name="Rectangle 90"/>
          <p:cNvSpPr>
            <a:spLocks noChangeArrowheads="1"/>
          </p:cNvSpPr>
          <p:nvPr/>
        </p:nvSpPr>
        <p:spPr bwMode="auto">
          <a:xfrm>
            <a:off x="7315200" y="3886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7" name="TextBox 96"/>
          <p:cNvSpPr txBox="1">
            <a:spLocks noChangeArrowheads="1"/>
          </p:cNvSpPr>
          <p:nvPr/>
        </p:nvSpPr>
        <p:spPr bwMode="auto">
          <a:xfrm>
            <a:off x="647700" y="4754563"/>
            <a:ext cx="8115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Two seeks are needed to find two chunks. Data is read/written using two disk accesses. For this pattern chunking helps with I/O performance. </a:t>
            </a:r>
          </a:p>
          <a:p>
            <a:pPr eaLnBrk="1" hangingPunct="1"/>
            <a:endParaRPr lang="en-US"/>
          </a:p>
        </p:txBody>
      </p:sp>
      <p:cxnSp>
        <p:nvCxnSpPr>
          <p:cNvPr id="59478" name="Straight Connector 93"/>
          <p:cNvCxnSpPr>
            <a:cxnSpLocks noChangeShapeType="1"/>
          </p:cNvCxnSpPr>
          <p:nvPr/>
        </p:nvCxnSpPr>
        <p:spPr bwMode="auto">
          <a:xfrm>
            <a:off x="3200400" y="27432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79" name="Straight Connector 99"/>
          <p:cNvCxnSpPr>
            <a:cxnSpLocks noChangeShapeType="1"/>
          </p:cNvCxnSpPr>
          <p:nvPr/>
        </p:nvCxnSpPr>
        <p:spPr bwMode="auto">
          <a:xfrm rot="5400000">
            <a:off x="1675607" y="2743994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0" name="Straight Connector 100"/>
          <p:cNvCxnSpPr>
            <a:cxnSpLocks noChangeShapeType="1"/>
          </p:cNvCxnSpPr>
          <p:nvPr/>
        </p:nvCxnSpPr>
        <p:spPr bwMode="auto">
          <a:xfrm rot="5400000">
            <a:off x="6247607" y="27424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1" name="Straight Connector 101"/>
          <p:cNvCxnSpPr>
            <a:cxnSpLocks noChangeShapeType="1"/>
          </p:cNvCxnSpPr>
          <p:nvPr/>
        </p:nvCxnSpPr>
        <p:spPr bwMode="auto">
          <a:xfrm rot="5400000">
            <a:off x="5333207" y="27424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2" name="Straight Connector 102"/>
          <p:cNvCxnSpPr>
            <a:cxnSpLocks noChangeShapeType="1"/>
          </p:cNvCxnSpPr>
          <p:nvPr/>
        </p:nvCxnSpPr>
        <p:spPr bwMode="auto">
          <a:xfrm rot="5400000">
            <a:off x="4418807" y="27424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3" name="Straight Connector 103"/>
          <p:cNvCxnSpPr>
            <a:cxnSpLocks noChangeShapeType="1"/>
          </p:cNvCxnSpPr>
          <p:nvPr/>
        </p:nvCxnSpPr>
        <p:spPr bwMode="auto">
          <a:xfrm rot="5400000">
            <a:off x="3504407" y="27424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4" name="Straight Connector 104"/>
          <p:cNvCxnSpPr>
            <a:cxnSpLocks noChangeShapeType="1"/>
          </p:cNvCxnSpPr>
          <p:nvPr/>
        </p:nvCxnSpPr>
        <p:spPr bwMode="auto">
          <a:xfrm rot="5400000">
            <a:off x="2590007" y="27424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5" name="Straight Connector 105"/>
          <p:cNvCxnSpPr>
            <a:cxnSpLocks noChangeShapeType="1"/>
          </p:cNvCxnSpPr>
          <p:nvPr/>
        </p:nvCxnSpPr>
        <p:spPr bwMode="auto">
          <a:xfrm>
            <a:off x="3200400" y="12192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86" name="Straight Connector 106"/>
          <p:cNvCxnSpPr>
            <a:cxnSpLocks noChangeShapeType="1"/>
          </p:cNvCxnSpPr>
          <p:nvPr/>
        </p:nvCxnSpPr>
        <p:spPr bwMode="auto">
          <a:xfrm>
            <a:off x="3200400" y="4265613"/>
            <a:ext cx="4572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Notched Right Arrow 108"/>
          <p:cNvSpPr/>
          <p:nvPr/>
        </p:nvSpPr>
        <p:spPr bwMode="auto">
          <a:xfrm>
            <a:off x="1143000" y="1143000"/>
            <a:ext cx="29718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0" name="Notched Right Arrow 109"/>
          <p:cNvSpPr/>
          <p:nvPr/>
        </p:nvSpPr>
        <p:spPr bwMode="auto">
          <a:xfrm>
            <a:off x="1143000" y="2667000"/>
            <a:ext cx="2971800" cy="152400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9489" name="TextBox 110"/>
          <p:cNvSpPr txBox="1">
            <a:spLocks noChangeArrowheads="1"/>
          </p:cNvSpPr>
          <p:nvPr/>
        </p:nvSpPr>
        <p:spPr bwMode="auto">
          <a:xfrm>
            <a:off x="1490663" y="1981200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M rows</a:t>
            </a:r>
          </a:p>
        </p:txBody>
      </p:sp>
    </p:spTree>
    <p:extLst>
      <p:ext uri="{BB962C8B-B14F-4D97-AF65-F5344CB8AC3E}">
        <p14:creationId xmlns:p14="http://schemas.microsoft.com/office/powerpoint/2010/main" val="18700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Check point</a:t>
            </a:r>
            <a:endParaRPr lang="en-US" dirty="0">
              <a:latin typeface="Arial" charset="0"/>
            </a:endParaRPr>
          </a:p>
        </p:txBody>
      </p:sp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If I know I shall always access a column at a time, what size and shape should I make my chunks?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4" name="Slide Number Placeholder 27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A72554-08EB-8C4D-B3D7-093598BCCC19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45" name="Footer Placeholder 27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4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Motivation for chunk cache</a:t>
            </a:r>
          </a:p>
        </p:txBody>
      </p:sp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828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B155FA-497A-5844-9ED7-47DAE9E9B5EA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22875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12"/>
          <p:cNvSpPr>
            <a:spLocks noChangeArrowheads="1"/>
          </p:cNvSpPr>
          <p:nvPr/>
        </p:nvSpPr>
        <p:spPr bwMode="auto">
          <a:xfrm>
            <a:off x="27447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13"/>
          <p:cNvSpPr>
            <a:spLocks noChangeArrowheads="1"/>
          </p:cNvSpPr>
          <p:nvPr/>
        </p:nvSpPr>
        <p:spPr bwMode="auto">
          <a:xfrm>
            <a:off x="32019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14"/>
          <p:cNvSpPr>
            <a:spLocks noChangeArrowheads="1"/>
          </p:cNvSpPr>
          <p:nvPr/>
        </p:nvSpPr>
        <p:spPr bwMode="auto">
          <a:xfrm>
            <a:off x="36591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41163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6"/>
          <p:cNvSpPr>
            <a:spLocks noChangeArrowheads="1"/>
          </p:cNvSpPr>
          <p:nvPr/>
        </p:nvSpPr>
        <p:spPr bwMode="auto">
          <a:xfrm>
            <a:off x="45735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7"/>
          <p:cNvSpPr>
            <a:spLocks noChangeArrowheads="1"/>
          </p:cNvSpPr>
          <p:nvPr/>
        </p:nvSpPr>
        <p:spPr bwMode="auto">
          <a:xfrm>
            <a:off x="50307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8"/>
          <p:cNvSpPr>
            <a:spLocks noChangeArrowheads="1"/>
          </p:cNvSpPr>
          <p:nvPr/>
        </p:nvSpPr>
        <p:spPr bwMode="auto">
          <a:xfrm>
            <a:off x="54879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9"/>
          <p:cNvSpPr>
            <a:spLocks noChangeArrowheads="1"/>
          </p:cNvSpPr>
          <p:nvPr/>
        </p:nvSpPr>
        <p:spPr bwMode="auto">
          <a:xfrm>
            <a:off x="59451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Rectangle 20"/>
          <p:cNvSpPr>
            <a:spLocks noChangeArrowheads="1"/>
          </p:cNvSpPr>
          <p:nvPr/>
        </p:nvSpPr>
        <p:spPr bwMode="auto">
          <a:xfrm>
            <a:off x="64023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Rectangle 21"/>
          <p:cNvSpPr>
            <a:spLocks noChangeArrowheads="1"/>
          </p:cNvSpPr>
          <p:nvPr/>
        </p:nvSpPr>
        <p:spPr bwMode="auto">
          <a:xfrm>
            <a:off x="22875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Rectangle 22"/>
          <p:cNvSpPr>
            <a:spLocks noChangeArrowheads="1"/>
          </p:cNvSpPr>
          <p:nvPr/>
        </p:nvSpPr>
        <p:spPr bwMode="auto">
          <a:xfrm>
            <a:off x="27447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Rectangle 23"/>
          <p:cNvSpPr>
            <a:spLocks noChangeArrowheads="1"/>
          </p:cNvSpPr>
          <p:nvPr/>
        </p:nvSpPr>
        <p:spPr bwMode="auto">
          <a:xfrm>
            <a:off x="32019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Rectangle 24"/>
          <p:cNvSpPr>
            <a:spLocks noChangeArrowheads="1"/>
          </p:cNvSpPr>
          <p:nvPr/>
        </p:nvSpPr>
        <p:spPr bwMode="auto">
          <a:xfrm>
            <a:off x="36591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Rectangle 25"/>
          <p:cNvSpPr>
            <a:spLocks noChangeArrowheads="1"/>
          </p:cNvSpPr>
          <p:nvPr/>
        </p:nvSpPr>
        <p:spPr bwMode="auto">
          <a:xfrm>
            <a:off x="41163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Rectangle 26"/>
          <p:cNvSpPr>
            <a:spLocks noChangeArrowheads="1"/>
          </p:cNvSpPr>
          <p:nvPr/>
        </p:nvSpPr>
        <p:spPr bwMode="auto">
          <a:xfrm>
            <a:off x="45735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Rectangle 27"/>
          <p:cNvSpPr>
            <a:spLocks noChangeArrowheads="1"/>
          </p:cNvSpPr>
          <p:nvPr/>
        </p:nvSpPr>
        <p:spPr bwMode="auto">
          <a:xfrm>
            <a:off x="50307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Rectangle 28"/>
          <p:cNvSpPr>
            <a:spLocks noChangeArrowheads="1"/>
          </p:cNvSpPr>
          <p:nvPr/>
        </p:nvSpPr>
        <p:spPr bwMode="auto">
          <a:xfrm>
            <a:off x="54879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Rectangle 29"/>
          <p:cNvSpPr>
            <a:spLocks noChangeArrowheads="1"/>
          </p:cNvSpPr>
          <p:nvPr/>
        </p:nvSpPr>
        <p:spPr bwMode="auto">
          <a:xfrm>
            <a:off x="59451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Rectangle 30"/>
          <p:cNvSpPr>
            <a:spLocks noChangeArrowheads="1"/>
          </p:cNvSpPr>
          <p:nvPr/>
        </p:nvSpPr>
        <p:spPr bwMode="auto">
          <a:xfrm>
            <a:off x="64023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Rectangle 31"/>
          <p:cNvSpPr>
            <a:spLocks noChangeArrowheads="1"/>
          </p:cNvSpPr>
          <p:nvPr/>
        </p:nvSpPr>
        <p:spPr bwMode="auto">
          <a:xfrm>
            <a:off x="22875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Rectangle 32"/>
          <p:cNvSpPr>
            <a:spLocks noChangeArrowheads="1"/>
          </p:cNvSpPr>
          <p:nvPr/>
        </p:nvSpPr>
        <p:spPr bwMode="auto">
          <a:xfrm>
            <a:off x="27447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2019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591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163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35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3519" name="Rectangle 37"/>
          <p:cNvSpPr>
            <a:spLocks noChangeArrowheads="1"/>
          </p:cNvSpPr>
          <p:nvPr/>
        </p:nvSpPr>
        <p:spPr bwMode="auto">
          <a:xfrm>
            <a:off x="50307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Rectangle 38"/>
          <p:cNvSpPr>
            <a:spLocks noChangeArrowheads="1"/>
          </p:cNvSpPr>
          <p:nvPr/>
        </p:nvSpPr>
        <p:spPr bwMode="auto">
          <a:xfrm>
            <a:off x="54879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Rectangle 39"/>
          <p:cNvSpPr>
            <a:spLocks noChangeArrowheads="1"/>
          </p:cNvSpPr>
          <p:nvPr/>
        </p:nvSpPr>
        <p:spPr bwMode="auto">
          <a:xfrm>
            <a:off x="59451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Rectangle 40"/>
          <p:cNvSpPr>
            <a:spLocks noChangeArrowheads="1"/>
          </p:cNvSpPr>
          <p:nvPr/>
        </p:nvSpPr>
        <p:spPr bwMode="auto">
          <a:xfrm>
            <a:off x="64023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Rectangle 41"/>
          <p:cNvSpPr>
            <a:spLocks noChangeArrowheads="1"/>
          </p:cNvSpPr>
          <p:nvPr/>
        </p:nvSpPr>
        <p:spPr bwMode="auto">
          <a:xfrm>
            <a:off x="22875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Rectangle 42"/>
          <p:cNvSpPr>
            <a:spLocks noChangeArrowheads="1"/>
          </p:cNvSpPr>
          <p:nvPr/>
        </p:nvSpPr>
        <p:spPr bwMode="auto">
          <a:xfrm>
            <a:off x="27447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Rectangle 43"/>
          <p:cNvSpPr>
            <a:spLocks noChangeArrowheads="1"/>
          </p:cNvSpPr>
          <p:nvPr/>
        </p:nvSpPr>
        <p:spPr bwMode="auto">
          <a:xfrm>
            <a:off x="3201988" y="2438400"/>
            <a:ext cx="457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Rectangle 44"/>
          <p:cNvSpPr>
            <a:spLocks noChangeArrowheads="1"/>
          </p:cNvSpPr>
          <p:nvPr/>
        </p:nvSpPr>
        <p:spPr bwMode="auto">
          <a:xfrm>
            <a:off x="3659188" y="2438400"/>
            <a:ext cx="457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4116388" y="2438400"/>
            <a:ext cx="457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573588" y="2438400"/>
            <a:ext cx="457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3529" name="Rectangle 47"/>
          <p:cNvSpPr>
            <a:spLocks noChangeArrowheads="1"/>
          </p:cNvSpPr>
          <p:nvPr/>
        </p:nvSpPr>
        <p:spPr bwMode="auto">
          <a:xfrm>
            <a:off x="50307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Rectangle 48"/>
          <p:cNvSpPr>
            <a:spLocks noChangeArrowheads="1"/>
          </p:cNvSpPr>
          <p:nvPr/>
        </p:nvSpPr>
        <p:spPr bwMode="auto">
          <a:xfrm>
            <a:off x="54879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Rectangle 49"/>
          <p:cNvSpPr>
            <a:spLocks noChangeArrowheads="1"/>
          </p:cNvSpPr>
          <p:nvPr/>
        </p:nvSpPr>
        <p:spPr bwMode="auto">
          <a:xfrm>
            <a:off x="59451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Rectangle 50"/>
          <p:cNvSpPr>
            <a:spLocks noChangeArrowheads="1"/>
          </p:cNvSpPr>
          <p:nvPr/>
        </p:nvSpPr>
        <p:spPr bwMode="auto">
          <a:xfrm>
            <a:off x="64023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Rectangle 51"/>
          <p:cNvSpPr>
            <a:spLocks noChangeArrowheads="1"/>
          </p:cNvSpPr>
          <p:nvPr/>
        </p:nvSpPr>
        <p:spPr bwMode="auto">
          <a:xfrm>
            <a:off x="22875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Rectangle 52"/>
          <p:cNvSpPr>
            <a:spLocks noChangeArrowheads="1"/>
          </p:cNvSpPr>
          <p:nvPr/>
        </p:nvSpPr>
        <p:spPr bwMode="auto">
          <a:xfrm>
            <a:off x="27447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Rectangle 53"/>
          <p:cNvSpPr>
            <a:spLocks noChangeArrowheads="1"/>
          </p:cNvSpPr>
          <p:nvPr/>
        </p:nvSpPr>
        <p:spPr bwMode="auto">
          <a:xfrm>
            <a:off x="32019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Rectangle 54"/>
          <p:cNvSpPr>
            <a:spLocks noChangeArrowheads="1"/>
          </p:cNvSpPr>
          <p:nvPr/>
        </p:nvSpPr>
        <p:spPr bwMode="auto">
          <a:xfrm>
            <a:off x="36591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Rectangle 55"/>
          <p:cNvSpPr>
            <a:spLocks noChangeArrowheads="1"/>
          </p:cNvSpPr>
          <p:nvPr/>
        </p:nvSpPr>
        <p:spPr bwMode="auto">
          <a:xfrm>
            <a:off x="41163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Rectangle 56"/>
          <p:cNvSpPr>
            <a:spLocks noChangeArrowheads="1"/>
          </p:cNvSpPr>
          <p:nvPr/>
        </p:nvSpPr>
        <p:spPr bwMode="auto">
          <a:xfrm>
            <a:off x="45735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9" name="Rectangle 57"/>
          <p:cNvSpPr>
            <a:spLocks noChangeArrowheads="1"/>
          </p:cNvSpPr>
          <p:nvPr/>
        </p:nvSpPr>
        <p:spPr bwMode="auto">
          <a:xfrm>
            <a:off x="50307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0" name="Rectangle 58"/>
          <p:cNvSpPr>
            <a:spLocks noChangeArrowheads="1"/>
          </p:cNvSpPr>
          <p:nvPr/>
        </p:nvSpPr>
        <p:spPr bwMode="auto">
          <a:xfrm>
            <a:off x="54879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1" name="Rectangle 59"/>
          <p:cNvSpPr>
            <a:spLocks noChangeArrowheads="1"/>
          </p:cNvSpPr>
          <p:nvPr/>
        </p:nvSpPr>
        <p:spPr bwMode="auto">
          <a:xfrm>
            <a:off x="59451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2" name="Rectangle 60"/>
          <p:cNvSpPr>
            <a:spLocks noChangeArrowheads="1"/>
          </p:cNvSpPr>
          <p:nvPr/>
        </p:nvSpPr>
        <p:spPr bwMode="auto">
          <a:xfrm>
            <a:off x="64023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3" name="Rectangle 61"/>
          <p:cNvSpPr>
            <a:spLocks noChangeArrowheads="1"/>
          </p:cNvSpPr>
          <p:nvPr/>
        </p:nvSpPr>
        <p:spPr bwMode="auto">
          <a:xfrm>
            <a:off x="22875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Rectangle 62"/>
          <p:cNvSpPr>
            <a:spLocks noChangeArrowheads="1"/>
          </p:cNvSpPr>
          <p:nvPr/>
        </p:nvSpPr>
        <p:spPr bwMode="auto">
          <a:xfrm>
            <a:off x="27447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Rectangle 63"/>
          <p:cNvSpPr>
            <a:spLocks noChangeArrowheads="1"/>
          </p:cNvSpPr>
          <p:nvPr/>
        </p:nvSpPr>
        <p:spPr bwMode="auto">
          <a:xfrm>
            <a:off x="32019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6" name="Rectangle 64"/>
          <p:cNvSpPr>
            <a:spLocks noChangeArrowheads="1"/>
          </p:cNvSpPr>
          <p:nvPr/>
        </p:nvSpPr>
        <p:spPr bwMode="auto">
          <a:xfrm>
            <a:off x="36591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7" name="Rectangle 65"/>
          <p:cNvSpPr>
            <a:spLocks noChangeArrowheads="1"/>
          </p:cNvSpPr>
          <p:nvPr/>
        </p:nvSpPr>
        <p:spPr bwMode="auto">
          <a:xfrm>
            <a:off x="41163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8" name="Rectangle 66"/>
          <p:cNvSpPr>
            <a:spLocks noChangeArrowheads="1"/>
          </p:cNvSpPr>
          <p:nvPr/>
        </p:nvSpPr>
        <p:spPr bwMode="auto">
          <a:xfrm>
            <a:off x="45735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9" name="Rectangle 67"/>
          <p:cNvSpPr>
            <a:spLocks noChangeArrowheads="1"/>
          </p:cNvSpPr>
          <p:nvPr/>
        </p:nvSpPr>
        <p:spPr bwMode="auto">
          <a:xfrm>
            <a:off x="50307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0" name="Rectangle 68"/>
          <p:cNvSpPr>
            <a:spLocks noChangeArrowheads="1"/>
          </p:cNvSpPr>
          <p:nvPr/>
        </p:nvSpPr>
        <p:spPr bwMode="auto">
          <a:xfrm>
            <a:off x="54879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1" name="Rectangle 69"/>
          <p:cNvSpPr>
            <a:spLocks noChangeArrowheads="1"/>
          </p:cNvSpPr>
          <p:nvPr/>
        </p:nvSpPr>
        <p:spPr bwMode="auto">
          <a:xfrm>
            <a:off x="59451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Rectangle 70"/>
          <p:cNvSpPr>
            <a:spLocks noChangeArrowheads="1"/>
          </p:cNvSpPr>
          <p:nvPr/>
        </p:nvSpPr>
        <p:spPr bwMode="auto">
          <a:xfrm>
            <a:off x="64023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Rectangle 71"/>
          <p:cNvSpPr>
            <a:spLocks noChangeArrowheads="1"/>
          </p:cNvSpPr>
          <p:nvPr/>
        </p:nvSpPr>
        <p:spPr bwMode="auto">
          <a:xfrm>
            <a:off x="22875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4" name="Rectangle 72"/>
          <p:cNvSpPr>
            <a:spLocks noChangeArrowheads="1"/>
          </p:cNvSpPr>
          <p:nvPr/>
        </p:nvSpPr>
        <p:spPr bwMode="auto">
          <a:xfrm>
            <a:off x="27447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5" name="Rectangle 73"/>
          <p:cNvSpPr>
            <a:spLocks noChangeArrowheads="1"/>
          </p:cNvSpPr>
          <p:nvPr/>
        </p:nvSpPr>
        <p:spPr bwMode="auto">
          <a:xfrm>
            <a:off x="32019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6" name="Rectangle 74"/>
          <p:cNvSpPr>
            <a:spLocks noChangeArrowheads="1"/>
          </p:cNvSpPr>
          <p:nvPr/>
        </p:nvSpPr>
        <p:spPr bwMode="auto">
          <a:xfrm>
            <a:off x="36591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7" name="Rectangle 75"/>
          <p:cNvSpPr>
            <a:spLocks noChangeArrowheads="1"/>
          </p:cNvSpPr>
          <p:nvPr/>
        </p:nvSpPr>
        <p:spPr bwMode="auto">
          <a:xfrm>
            <a:off x="41163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8" name="Rectangle 76"/>
          <p:cNvSpPr>
            <a:spLocks noChangeArrowheads="1"/>
          </p:cNvSpPr>
          <p:nvPr/>
        </p:nvSpPr>
        <p:spPr bwMode="auto">
          <a:xfrm>
            <a:off x="45735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9" name="Rectangle 77"/>
          <p:cNvSpPr>
            <a:spLocks noChangeArrowheads="1"/>
          </p:cNvSpPr>
          <p:nvPr/>
        </p:nvSpPr>
        <p:spPr bwMode="auto">
          <a:xfrm>
            <a:off x="50307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0" name="Rectangle 78"/>
          <p:cNvSpPr>
            <a:spLocks noChangeArrowheads="1"/>
          </p:cNvSpPr>
          <p:nvPr/>
        </p:nvSpPr>
        <p:spPr bwMode="auto">
          <a:xfrm>
            <a:off x="54879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1" name="Rectangle 79"/>
          <p:cNvSpPr>
            <a:spLocks noChangeArrowheads="1"/>
          </p:cNvSpPr>
          <p:nvPr/>
        </p:nvSpPr>
        <p:spPr bwMode="auto">
          <a:xfrm>
            <a:off x="59451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2" name="Rectangle 80"/>
          <p:cNvSpPr>
            <a:spLocks noChangeArrowheads="1"/>
          </p:cNvSpPr>
          <p:nvPr/>
        </p:nvSpPr>
        <p:spPr bwMode="auto">
          <a:xfrm>
            <a:off x="64023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3" name="Rectangle 81"/>
          <p:cNvSpPr>
            <a:spLocks noChangeArrowheads="1"/>
          </p:cNvSpPr>
          <p:nvPr/>
        </p:nvSpPr>
        <p:spPr bwMode="auto">
          <a:xfrm>
            <a:off x="22875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4" name="Rectangle 82"/>
          <p:cNvSpPr>
            <a:spLocks noChangeArrowheads="1"/>
          </p:cNvSpPr>
          <p:nvPr/>
        </p:nvSpPr>
        <p:spPr bwMode="auto">
          <a:xfrm>
            <a:off x="27447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5" name="Rectangle 83"/>
          <p:cNvSpPr>
            <a:spLocks noChangeArrowheads="1"/>
          </p:cNvSpPr>
          <p:nvPr/>
        </p:nvSpPr>
        <p:spPr bwMode="auto">
          <a:xfrm>
            <a:off x="32019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6" name="Rectangle 84"/>
          <p:cNvSpPr>
            <a:spLocks noChangeArrowheads="1"/>
          </p:cNvSpPr>
          <p:nvPr/>
        </p:nvSpPr>
        <p:spPr bwMode="auto">
          <a:xfrm>
            <a:off x="36591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7" name="Rectangle 85"/>
          <p:cNvSpPr>
            <a:spLocks noChangeArrowheads="1"/>
          </p:cNvSpPr>
          <p:nvPr/>
        </p:nvSpPr>
        <p:spPr bwMode="auto">
          <a:xfrm>
            <a:off x="41163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8" name="Rectangle 86"/>
          <p:cNvSpPr>
            <a:spLocks noChangeArrowheads="1"/>
          </p:cNvSpPr>
          <p:nvPr/>
        </p:nvSpPr>
        <p:spPr bwMode="auto">
          <a:xfrm>
            <a:off x="45735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Rectangle 87"/>
          <p:cNvSpPr>
            <a:spLocks noChangeArrowheads="1"/>
          </p:cNvSpPr>
          <p:nvPr/>
        </p:nvSpPr>
        <p:spPr bwMode="auto">
          <a:xfrm>
            <a:off x="50307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Rectangle 88"/>
          <p:cNvSpPr>
            <a:spLocks noChangeArrowheads="1"/>
          </p:cNvSpPr>
          <p:nvPr/>
        </p:nvSpPr>
        <p:spPr bwMode="auto">
          <a:xfrm>
            <a:off x="54879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1" name="Rectangle 89"/>
          <p:cNvSpPr>
            <a:spLocks noChangeArrowheads="1"/>
          </p:cNvSpPr>
          <p:nvPr/>
        </p:nvSpPr>
        <p:spPr bwMode="auto">
          <a:xfrm>
            <a:off x="59451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Rectangle 90"/>
          <p:cNvSpPr>
            <a:spLocks noChangeArrowheads="1"/>
          </p:cNvSpPr>
          <p:nvPr/>
        </p:nvSpPr>
        <p:spPr bwMode="auto">
          <a:xfrm>
            <a:off x="64023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3" name="TextBox 96"/>
          <p:cNvSpPr txBox="1">
            <a:spLocks noChangeArrowheads="1"/>
          </p:cNvSpPr>
          <p:nvPr/>
        </p:nvSpPr>
        <p:spPr bwMode="auto">
          <a:xfrm>
            <a:off x="647700" y="4549775"/>
            <a:ext cx="8115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Selection shown is written by two H5Dwrite calls (one for each row). </a:t>
            </a:r>
          </a:p>
          <a:p>
            <a:pPr eaLnBrk="1" hangingPunct="1"/>
            <a:r>
              <a:rPr lang="en-US">
                <a:latin typeface="Arial" charset="0"/>
              </a:rPr>
              <a:t>Chunks A and B are accessed twice (one time for each row). If both chunks fit into cache, only two I/O accesses needed to write the shown selections. </a:t>
            </a:r>
          </a:p>
          <a:p>
            <a:pPr eaLnBrk="1" hangingPunct="1"/>
            <a:endParaRPr lang="en-US"/>
          </a:p>
        </p:txBody>
      </p:sp>
      <p:cxnSp>
        <p:nvCxnSpPr>
          <p:cNvPr id="63574" name="Straight Connector 93"/>
          <p:cNvCxnSpPr>
            <a:cxnSpLocks noChangeShapeType="1"/>
          </p:cNvCxnSpPr>
          <p:nvPr/>
        </p:nvCxnSpPr>
        <p:spPr bwMode="auto">
          <a:xfrm>
            <a:off x="2287588" y="28194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75" name="Straight Connector 99"/>
          <p:cNvCxnSpPr>
            <a:cxnSpLocks noChangeShapeType="1"/>
          </p:cNvCxnSpPr>
          <p:nvPr/>
        </p:nvCxnSpPr>
        <p:spPr bwMode="auto">
          <a:xfrm rot="5400000">
            <a:off x="762794" y="2818606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76" name="Straight Connector 100"/>
          <p:cNvCxnSpPr>
            <a:cxnSpLocks noChangeShapeType="1"/>
          </p:cNvCxnSpPr>
          <p:nvPr/>
        </p:nvCxnSpPr>
        <p:spPr bwMode="auto">
          <a:xfrm rot="5400000">
            <a:off x="53347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77" name="Straight Connector 101"/>
          <p:cNvCxnSpPr>
            <a:cxnSpLocks noChangeShapeType="1"/>
          </p:cNvCxnSpPr>
          <p:nvPr/>
        </p:nvCxnSpPr>
        <p:spPr bwMode="auto">
          <a:xfrm rot="5400000">
            <a:off x="44203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78" name="Straight Connector 102"/>
          <p:cNvCxnSpPr>
            <a:cxnSpLocks noChangeShapeType="1"/>
          </p:cNvCxnSpPr>
          <p:nvPr/>
        </p:nvCxnSpPr>
        <p:spPr bwMode="auto">
          <a:xfrm rot="5400000">
            <a:off x="35059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79" name="Straight Connector 103"/>
          <p:cNvCxnSpPr>
            <a:cxnSpLocks noChangeShapeType="1"/>
          </p:cNvCxnSpPr>
          <p:nvPr/>
        </p:nvCxnSpPr>
        <p:spPr bwMode="auto">
          <a:xfrm rot="5400000">
            <a:off x="25915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80" name="Straight Connector 104"/>
          <p:cNvCxnSpPr>
            <a:cxnSpLocks noChangeShapeType="1"/>
          </p:cNvCxnSpPr>
          <p:nvPr/>
        </p:nvCxnSpPr>
        <p:spPr bwMode="auto">
          <a:xfrm rot="5400000">
            <a:off x="16771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81" name="Straight Connector 105"/>
          <p:cNvCxnSpPr>
            <a:cxnSpLocks noChangeShapeType="1"/>
          </p:cNvCxnSpPr>
          <p:nvPr/>
        </p:nvCxnSpPr>
        <p:spPr bwMode="auto">
          <a:xfrm>
            <a:off x="2287588" y="12954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82" name="Straight Connector 106"/>
          <p:cNvCxnSpPr>
            <a:cxnSpLocks noChangeShapeType="1"/>
          </p:cNvCxnSpPr>
          <p:nvPr/>
        </p:nvCxnSpPr>
        <p:spPr bwMode="auto">
          <a:xfrm>
            <a:off x="2287588" y="4340225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83" name="TextBox 98"/>
          <p:cNvSpPr txBox="1">
            <a:spLocks noChangeArrowheads="1"/>
          </p:cNvSpPr>
          <p:nvPr/>
        </p:nvSpPr>
        <p:spPr bwMode="auto">
          <a:xfrm>
            <a:off x="3429000" y="763588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3584" name="TextBox 107"/>
          <p:cNvSpPr txBox="1">
            <a:spLocks noChangeArrowheads="1"/>
          </p:cNvSpPr>
          <p:nvPr/>
        </p:nvSpPr>
        <p:spPr bwMode="auto">
          <a:xfrm>
            <a:off x="4267200" y="763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115" name="Notched Right Arrow 114"/>
          <p:cNvSpPr/>
          <p:nvPr/>
        </p:nvSpPr>
        <p:spPr bwMode="auto">
          <a:xfrm>
            <a:off x="1371600" y="1981200"/>
            <a:ext cx="1828800" cy="22860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3586" name="Notched Right Arrow 115"/>
          <p:cNvSpPr>
            <a:spLocks noChangeArrowheads="1"/>
          </p:cNvSpPr>
          <p:nvPr/>
        </p:nvSpPr>
        <p:spPr bwMode="auto">
          <a:xfrm>
            <a:off x="1371600" y="2362200"/>
            <a:ext cx="1828800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Curved Down Arrow 116"/>
          <p:cNvSpPr/>
          <p:nvPr/>
        </p:nvSpPr>
        <p:spPr bwMode="auto">
          <a:xfrm>
            <a:off x="3733800" y="914400"/>
            <a:ext cx="533400" cy="114300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118" name="Curved Down Arrow 117"/>
          <p:cNvSpPr/>
          <p:nvPr/>
        </p:nvSpPr>
        <p:spPr bwMode="auto">
          <a:xfrm>
            <a:off x="3733800" y="1905000"/>
            <a:ext cx="533400" cy="53340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63589" name="TextBox 108"/>
          <p:cNvSpPr txBox="1">
            <a:spLocks noChangeArrowheads="1"/>
          </p:cNvSpPr>
          <p:nvPr/>
        </p:nvSpPr>
        <p:spPr bwMode="auto">
          <a:xfrm>
            <a:off x="889000" y="1524000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H5Dwrite</a:t>
            </a:r>
          </a:p>
        </p:txBody>
      </p:sp>
      <p:sp>
        <p:nvSpPr>
          <p:cNvPr id="63590" name="TextBox 109"/>
          <p:cNvSpPr txBox="1">
            <a:spLocks noChangeArrowheads="1"/>
          </p:cNvSpPr>
          <p:nvPr/>
        </p:nvSpPr>
        <p:spPr bwMode="auto">
          <a:xfrm>
            <a:off x="838200" y="2433638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H5Dwrite</a:t>
            </a:r>
          </a:p>
        </p:txBody>
      </p:sp>
    </p:spTree>
    <p:extLst>
      <p:ext uri="{BB962C8B-B14F-4D97-AF65-F5344CB8AC3E}">
        <p14:creationId xmlns:p14="http://schemas.microsoft.com/office/powerpoint/2010/main" val="38591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Motivation for chunk cache</a:t>
            </a:r>
          </a:p>
        </p:txBody>
      </p:sp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05E9234-9681-BD41-9816-B74642AE553B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28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22875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12"/>
          <p:cNvSpPr>
            <a:spLocks noChangeArrowheads="1"/>
          </p:cNvSpPr>
          <p:nvPr/>
        </p:nvSpPr>
        <p:spPr bwMode="auto">
          <a:xfrm>
            <a:off x="27447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13"/>
          <p:cNvSpPr>
            <a:spLocks noChangeArrowheads="1"/>
          </p:cNvSpPr>
          <p:nvPr/>
        </p:nvSpPr>
        <p:spPr bwMode="auto">
          <a:xfrm>
            <a:off x="32019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14"/>
          <p:cNvSpPr>
            <a:spLocks noChangeArrowheads="1"/>
          </p:cNvSpPr>
          <p:nvPr/>
        </p:nvSpPr>
        <p:spPr bwMode="auto">
          <a:xfrm>
            <a:off x="36591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15"/>
          <p:cNvSpPr>
            <a:spLocks noChangeArrowheads="1"/>
          </p:cNvSpPr>
          <p:nvPr/>
        </p:nvSpPr>
        <p:spPr bwMode="auto">
          <a:xfrm>
            <a:off x="41163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6"/>
          <p:cNvSpPr>
            <a:spLocks noChangeArrowheads="1"/>
          </p:cNvSpPr>
          <p:nvPr/>
        </p:nvSpPr>
        <p:spPr bwMode="auto">
          <a:xfrm>
            <a:off x="45735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Rectangle 17"/>
          <p:cNvSpPr>
            <a:spLocks noChangeArrowheads="1"/>
          </p:cNvSpPr>
          <p:nvPr/>
        </p:nvSpPr>
        <p:spPr bwMode="auto">
          <a:xfrm>
            <a:off x="50307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8"/>
          <p:cNvSpPr>
            <a:spLocks noChangeArrowheads="1"/>
          </p:cNvSpPr>
          <p:nvPr/>
        </p:nvSpPr>
        <p:spPr bwMode="auto">
          <a:xfrm>
            <a:off x="54879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Rectangle 19"/>
          <p:cNvSpPr>
            <a:spLocks noChangeArrowheads="1"/>
          </p:cNvSpPr>
          <p:nvPr/>
        </p:nvSpPr>
        <p:spPr bwMode="auto">
          <a:xfrm>
            <a:off x="59451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Rectangle 20"/>
          <p:cNvSpPr>
            <a:spLocks noChangeArrowheads="1"/>
          </p:cNvSpPr>
          <p:nvPr/>
        </p:nvSpPr>
        <p:spPr bwMode="auto">
          <a:xfrm>
            <a:off x="6402388" y="129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Rectangle 21"/>
          <p:cNvSpPr>
            <a:spLocks noChangeArrowheads="1"/>
          </p:cNvSpPr>
          <p:nvPr/>
        </p:nvSpPr>
        <p:spPr bwMode="auto">
          <a:xfrm>
            <a:off x="22875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Rectangle 22"/>
          <p:cNvSpPr>
            <a:spLocks noChangeArrowheads="1"/>
          </p:cNvSpPr>
          <p:nvPr/>
        </p:nvSpPr>
        <p:spPr bwMode="auto">
          <a:xfrm>
            <a:off x="27447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Rectangle 23"/>
          <p:cNvSpPr>
            <a:spLocks noChangeArrowheads="1"/>
          </p:cNvSpPr>
          <p:nvPr/>
        </p:nvSpPr>
        <p:spPr bwMode="auto">
          <a:xfrm>
            <a:off x="32019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Rectangle 24"/>
          <p:cNvSpPr>
            <a:spLocks noChangeArrowheads="1"/>
          </p:cNvSpPr>
          <p:nvPr/>
        </p:nvSpPr>
        <p:spPr bwMode="auto">
          <a:xfrm>
            <a:off x="36591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Rectangle 25"/>
          <p:cNvSpPr>
            <a:spLocks noChangeArrowheads="1"/>
          </p:cNvSpPr>
          <p:nvPr/>
        </p:nvSpPr>
        <p:spPr bwMode="auto">
          <a:xfrm>
            <a:off x="41163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Rectangle 26"/>
          <p:cNvSpPr>
            <a:spLocks noChangeArrowheads="1"/>
          </p:cNvSpPr>
          <p:nvPr/>
        </p:nvSpPr>
        <p:spPr bwMode="auto">
          <a:xfrm>
            <a:off x="45735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Rectangle 27"/>
          <p:cNvSpPr>
            <a:spLocks noChangeArrowheads="1"/>
          </p:cNvSpPr>
          <p:nvPr/>
        </p:nvSpPr>
        <p:spPr bwMode="auto">
          <a:xfrm>
            <a:off x="50307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Rectangle 28"/>
          <p:cNvSpPr>
            <a:spLocks noChangeArrowheads="1"/>
          </p:cNvSpPr>
          <p:nvPr/>
        </p:nvSpPr>
        <p:spPr bwMode="auto">
          <a:xfrm>
            <a:off x="54879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Rectangle 29"/>
          <p:cNvSpPr>
            <a:spLocks noChangeArrowheads="1"/>
          </p:cNvSpPr>
          <p:nvPr/>
        </p:nvSpPr>
        <p:spPr bwMode="auto">
          <a:xfrm>
            <a:off x="59451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30"/>
          <p:cNvSpPr>
            <a:spLocks noChangeArrowheads="1"/>
          </p:cNvSpPr>
          <p:nvPr/>
        </p:nvSpPr>
        <p:spPr bwMode="auto">
          <a:xfrm>
            <a:off x="6402388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Rectangle 31"/>
          <p:cNvSpPr>
            <a:spLocks noChangeArrowheads="1"/>
          </p:cNvSpPr>
          <p:nvPr/>
        </p:nvSpPr>
        <p:spPr bwMode="auto">
          <a:xfrm>
            <a:off x="22875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Rectangle 32"/>
          <p:cNvSpPr>
            <a:spLocks noChangeArrowheads="1"/>
          </p:cNvSpPr>
          <p:nvPr/>
        </p:nvSpPr>
        <p:spPr bwMode="auto">
          <a:xfrm>
            <a:off x="27447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2019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591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163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3588" y="2057400"/>
            <a:ext cx="457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5567" name="Rectangle 37"/>
          <p:cNvSpPr>
            <a:spLocks noChangeArrowheads="1"/>
          </p:cNvSpPr>
          <p:nvPr/>
        </p:nvSpPr>
        <p:spPr bwMode="auto">
          <a:xfrm>
            <a:off x="50307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Rectangle 38"/>
          <p:cNvSpPr>
            <a:spLocks noChangeArrowheads="1"/>
          </p:cNvSpPr>
          <p:nvPr/>
        </p:nvSpPr>
        <p:spPr bwMode="auto">
          <a:xfrm>
            <a:off x="54879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Rectangle 39"/>
          <p:cNvSpPr>
            <a:spLocks noChangeArrowheads="1"/>
          </p:cNvSpPr>
          <p:nvPr/>
        </p:nvSpPr>
        <p:spPr bwMode="auto">
          <a:xfrm>
            <a:off x="59451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Rectangle 40"/>
          <p:cNvSpPr>
            <a:spLocks noChangeArrowheads="1"/>
          </p:cNvSpPr>
          <p:nvPr/>
        </p:nvSpPr>
        <p:spPr bwMode="auto">
          <a:xfrm>
            <a:off x="6402388" y="2057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Rectangle 41"/>
          <p:cNvSpPr>
            <a:spLocks noChangeArrowheads="1"/>
          </p:cNvSpPr>
          <p:nvPr/>
        </p:nvSpPr>
        <p:spPr bwMode="auto">
          <a:xfrm>
            <a:off x="22875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Rectangle 42"/>
          <p:cNvSpPr>
            <a:spLocks noChangeArrowheads="1"/>
          </p:cNvSpPr>
          <p:nvPr/>
        </p:nvSpPr>
        <p:spPr bwMode="auto">
          <a:xfrm>
            <a:off x="27447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Rectangle 43"/>
          <p:cNvSpPr>
            <a:spLocks noChangeArrowheads="1"/>
          </p:cNvSpPr>
          <p:nvPr/>
        </p:nvSpPr>
        <p:spPr bwMode="auto">
          <a:xfrm>
            <a:off x="3201988" y="2438400"/>
            <a:ext cx="457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Rectangle 44"/>
          <p:cNvSpPr>
            <a:spLocks noChangeArrowheads="1"/>
          </p:cNvSpPr>
          <p:nvPr/>
        </p:nvSpPr>
        <p:spPr bwMode="auto">
          <a:xfrm>
            <a:off x="3659188" y="2438400"/>
            <a:ext cx="457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4116388" y="2438400"/>
            <a:ext cx="457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573588" y="2438400"/>
            <a:ext cx="457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5577" name="Rectangle 47"/>
          <p:cNvSpPr>
            <a:spLocks noChangeArrowheads="1"/>
          </p:cNvSpPr>
          <p:nvPr/>
        </p:nvSpPr>
        <p:spPr bwMode="auto">
          <a:xfrm>
            <a:off x="50307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Rectangle 48"/>
          <p:cNvSpPr>
            <a:spLocks noChangeArrowheads="1"/>
          </p:cNvSpPr>
          <p:nvPr/>
        </p:nvSpPr>
        <p:spPr bwMode="auto">
          <a:xfrm>
            <a:off x="54879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Rectangle 49"/>
          <p:cNvSpPr>
            <a:spLocks noChangeArrowheads="1"/>
          </p:cNvSpPr>
          <p:nvPr/>
        </p:nvSpPr>
        <p:spPr bwMode="auto">
          <a:xfrm>
            <a:off x="59451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Rectangle 50"/>
          <p:cNvSpPr>
            <a:spLocks noChangeArrowheads="1"/>
          </p:cNvSpPr>
          <p:nvPr/>
        </p:nvSpPr>
        <p:spPr bwMode="auto">
          <a:xfrm>
            <a:off x="6402388" y="2438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Rectangle 51"/>
          <p:cNvSpPr>
            <a:spLocks noChangeArrowheads="1"/>
          </p:cNvSpPr>
          <p:nvPr/>
        </p:nvSpPr>
        <p:spPr bwMode="auto">
          <a:xfrm>
            <a:off x="22875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Rectangle 52"/>
          <p:cNvSpPr>
            <a:spLocks noChangeArrowheads="1"/>
          </p:cNvSpPr>
          <p:nvPr/>
        </p:nvSpPr>
        <p:spPr bwMode="auto">
          <a:xfrm>
            <a:off x="27447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Rectangle 53"/>
          <p:cNvSpPr>
            <a:spLocks noChangeArrowheads="1"/>
          </p:cNvSpPr>
          <p:nvPr/>
        </p:nvSpPr>
        <p:spPr bwMode="auto">
          <a:xfrm>
            <a:off x="32019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Rectangle 54"/>
          <p:cNvSpPr>
            <a:spLocks noChangeArrowheads="1"/>
          </p:cNvSpPr>
          <p:nvPr/>
        </p:nvSpPr>
        <p:spPr bwMode="auto">
          <a:xfrm>
            <a:off x="36591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Rectangle 55"/>
          <p:cNvSpPr>
            <a:spLocks noChangeArrowheads="1"/>
          </p:cNvSpPr>
          <p:nvPr/>
        </p:nvSpPr>
        <p:spPr bwMode="auto">
          <a:xfrm>
            <a:off x="41163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Rectangle 56"/>
          <p:cNvSpPr>
            <a:spLocks noChangeArrowheads="1"/>
          </p:cNvSpPr>
          <p:nvPr/>
        </p:nvSpPr>
        <p:spPr bwMode="auto">
          <a:xfrm>
            <a:off x="45735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Rectangle 57"/>
          <p:cNvSpPr>
            <a:spLocks noChangeArrowheads="1"/>
          </p:cNvSpPr>
          <p:nvPr/>
        </p:nvSpPr>
        <p:spPr bwMode="auto">
          <a:xfrm>
            <a:off x="50307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Rectangle 58"/>
          <p:cNvSpPr>
            <a:spLocks noChangeArrowheads="1"/>
          </p:cNvSpPr>
          <p:nvPr/>
        </p:nvSpPr>
        <p:spPr bwMode="auto">
          <a:xfrm>
            <a:off x="54879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Rectangle 59"/>
          <p:cNvSpPr>
            <a:spLocks noChangeArrowheads="1"/>
          </p:cNvSpPr>
          <p:nvPr/>
        </p:nvSpPr>
        <p:spPr bwMode="auto">
          <a:xfrm>
            <a:off x="59451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Rectangle 60"/>
          <p:cNvSpPr>
            <a:spLocks noChangeArrowheads="1"/>
          </p:cNvSpPr>
          <p:nvPr/>
        </p:nvSpPr>
        <p:spPr bwMode="auto">
          <a:xfrm>
            <a:off x="6402388" y="2819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Rectangle 61"/>
          <p:cNvSpPr>
            <a:spLocks noChangeArrowheads="1"/>
          </p:cNvSpPr>
          <p:nvPr/>
        </p:nvSpPr>
        <p:spPr bwMode="auto">
          <a:xfrm>
            <a:off x="22875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Rectangle 62"/>
          <p:cNvSpPr>
            <a:spLocks noChangeArrowheads="1"/>
          </p:cNvSpPr>
          <p:nvPr/>
        </p:nvSpPr>
        <p:spPr bwMode="auto">
          <a:xfrm>
            <a:off x="27447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Rectangle 63"/>
          <p:cNvSpPr>
            <a:spLocks noChangeArrowheads="1"/>
          </p:cNvSpPr>
          <p:nvPr/>
        </p:nvSpPr>
        <p:spPr bwMode="auto">
          <a:xfrm>
            <a:off x="32019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Rectangle 64"/>
          <p:cNvSpPr>
            <a:spLocks noChangeArrowheads="1"/>
          </p:cNvSpPr>
          <p:nvPr/>
        </p:nvSpPr>
        <p:spPr bwMode="auto">
          <a:xfrm>
            <a:off x="36591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Rectangle 65"/>
          <p:cNvSpPr>
            <a:spLocks noChangeArrowheads="1"/>
          </p:cNvSpPr>
          <p:nvPr/>
        </p:nvSpPr>
        <p:spPr bwMode="auto">
          <a:xfrm>
            <a:off x="41163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Rectangle 66"/>
          <p:cNvSpPr>
            <a:spLocks noChangeArrowheads="1"/>
          </p:cNvSpPr>
          <p:nvPr/>
        </p:nvSpPr>
        <p:spPr bwMode="auto">
          <a:xfrm>
            <a:off x="45735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Rectangle 67"/>
          <p:cNvSpPr>
            <a:spLocks noChangeArrowheads="1"/>
          </p:cNvSpPr>
          <p:nvPr/>
        </p:nvSpPr>
        <p:spPr bwMode="auto">
          <a:xfrm>
            <a:off x="50307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8" name="Rectangle 68"/>
          <p:cNvSpPr>
            <a:spLocks noChangeArrowheads="1"/>
          </p:cNvSpPr>
          <p:nvPr/>
        </p:nvSpPr>
        <p:spPr bwMode="auto">
          <a:xfrm>
            <a:off x="54879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9" name="Rectangle 69"/>
          <p:cNvSpPr>
            <a:spLocks noChangeArrowheads="1"/>
          </p:cNvSpPr>
          <p:nvPr/>
        </p:nvSpPr>
        <p:spPr bwMode="auto">
          <a:xfrm>
            <a:off x="59451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0" name="Rectangle 70"/>
          <p:cNvSpPr>
            <a:spLocks noChangeArrowheads="1"/>
          </p:cNvSpPr>
          <p:nvPr/>
        </p:nvSpPr>
        <p:spPr bwMode="auto">
          <a:xfrm>
            <a:off x="6402388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1" name="Rectangle 71"/>
          <p:cNvSpPr>
            <a:spLocks noChangeArrowheads="1"/>
          </p:cNvSpPr>
          <p:nvPr/>
        </p:nvSpPr>
        <p:spPr bwMode="auto">
          <a:xfrm>
            <a:off x="22875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2" name="Rectangle 72"/>
          <p:cNvSpPr>
            <a:spLocks noChangeArrowheads="1"/>
          </p:cNvSpPr>
          <p:nvPr/>
        </p:nvSpPr>
        <p:spPr bwMode="auto">
          <a:xfrm>
            <a:off x="27447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3" name="Rectangle 73"/>
          <p:cNvSpPr>
            <a:spLocks noChangeArrowheads="1"/>
          </p:cNvSpPr>
          <p:nvPr/>
        </p:nvSpPr>
        <p:spPr bwMode="auto">
          <a:xfrm>
            <a:off x="32019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4" name="Rectangle 74"/>
          <p:cNvSpPr>
            <a:spLocks noChangeArrowheads="1"/>
          </p:cNvSpPr>
          <p:nvPr/>
        </p:nvSpPr>
        <p:spPr bwMode="auto">
          <a:xfrm>
            <a:off x="36591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5" name="Rectangle 75"/>
          <p:cNvSpPr>
            <a:spLocks noChangeArrowheads="1"/>
          </p:cNvSpPr>
          <p:nvPr/>
        </p:nvSpPr>
        <p:spPr bwMode="auto">
          <a:xfrm>
            <a:off x="41163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6" name="Rectangle 76"/>
          <p:cNvSpPr>
            <a:spLocks noChangeArrowheads="1"/>
          </p:cNvSpPr>
          <p:nvPr/>
        </p:nvSpPr>
        <p:spPr bwMode="auto">
          <a:xfrm>
            <a:off x="45735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7" name="Rectangle 77"/>
          <p:cNvSpPr>
            <a:spLocks noChangeArrowheads="1"/>
          </p:cNvSpPr>
          <p:nvPr/>
        </p:nvSpPr>
        <p:spPr bwMode="auto">
          <a:xfrm>
            <a:off x="50307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8" name="Rectangle 78"/>
          <p:cNvSpPr>
            <a:spLocks noChangeArrowheads="1"/>
          </p:cNvSpPr>
          <p:nvPr/>
        </p:nvSpPr>
        <p:spPr bwMode="auto">
          <a:xfrm>
            <a:off x="54879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9" name="Rectangle 79"/>
          <p:cNvSpPr>
            <a:spLocks noChangeArrowheads="1"/>
          </p:cNvSpPr>
          <p:nvPr/>
        </p:nvSpPr>
        <p:spPr bwMode="auto">
          <a:xfrm>
            <a:off x="59451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0" name="Rectangle 80"/>
          <p:cNvSpPr>
            <a:spLocks noChangeArrowheads="1"/>
          </p:cNvSpPr>
          <p:nvPr/>
        </p:nvSpPr>
        <p:spPr bwMode="auto">
          <a:xfrm>
            <a:off x="6402388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1" name="Rectangle 81"/>
          <p:cNvSpPr>
            <a:spLocks noChangeArrowheads="1"/>
          </p:cNvSpPr>
          <p:nvPr/>
        </p:nvSpPr>
        <p:spPr bwMode="auto">
          <a:xfrm>
            <a:off x="22875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2" name="Rectangle 82"/>
          <p:cNvSpPr>
            <a:spLocks noChangeArrowheads="1"/>
          </p:cNvSpPr>
          <p:nvPr/>
        </p:nvSpPr>
        <p:spPr bwMode="auto">
          <a:xfrm>
            <a:off x="27447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3" name="Rectangle 83"/>
          <p:cNvSpPr>
            <a:spLocks noChangeArrowheads="1"/>
          </p:cNvSpPr>
          <p:nvPr/>
        </p:nvSpPr>
        <p:spPr bwMode="auto">
          <a:xfrm>
            <a:off x="32019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4" name="Rectangle 84"/>
          <p:cNvSpPr>
            <a:spLocks noChangeArrowheads="1"/>
          </p:cNvSpPr>
          <p:nvPr/>
        </p:nvSpPr>
        <p:spPr bwMode="auto">
          <a:xfrm>
            <a:off x="36591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5" name="Rectangle 85"/>
          <p:cNvSpPr>
            <a:spLocks noChangeArrowheads="1"/>
          </p:cNvSpPr>
          <p:nvPr/>
        </p:nvSpPr>
        <p:spPr bwMode="auto">
          <a:xfrm>
            <a:off x="41163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6" name="Rectangle 86"/>
          <p:cNvSpPr>
            <a:spLocks noChangeArrowheads="1"/>
          </p:cNvSpPr>
          <p:nvPr/>
        </p:nvSpPr>
        <p:spPr bwMode="auto">
          <a:xfrm>
            <a:off x="45735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7" name="Rectangle 87"/>
          <p:cNvSpPr>
            <a:spLocks noChangeArrowheads="1"/>
          </p:cNvSpPr>
          <p:nvPr/>
        </p:nvSpPr>
        <p:spPr bwMode="auto">
          <a:xfrm>
            <a:off x="50307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8" name="Rectangle 88"/>
          <p:cNvSpPr>
            <a:spLocks noChangeArrowheads="1"/>
          </p:cNvSpPr>
          <p:nvPr/>
        </p:nvSpPr>
        <p:spPr bwMode="auto">
          <a:xfrm>
            <a:off x="54879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9" name="Rectangle 89"/>
          <p:cNvSpPr>
            <a:spLocks noChangeArrowheads="1"/>
          </p:cNvSpPr>
          <p:nvPr/>
        </p:nvSpPr>
        <p:spPr bwMode="auto">
          <a:xfrm>
            <a:off x="59451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0" name="Rectangle 90"/>
          <p:cNvSpPr>
            <a:spLocks noChangeArrowheads="1"/>
          </p:cNvSpPr>
          <p:nvPr/>
        </p:nvSpPr>
        <p:spPr bwMode="auto">
          <a:xfrm>
            <a:off x="6402388" y="39608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1" name="TextBox 96"/>
          <p:cNvSpPr txBox="1">
            <a:spLocks noChangeArrowheads="1"/>
          </p:cNvSpPr>
          <p:nvPr/>
        </p:nvSpPr>
        <p:spPr bwMode="auto">
          <a:xfrm>
            <a:off x="647700" y="4678363"/>
            <a:ext cx="8115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Question: What happens if there is a space for only one chunk at a time?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cxnSp>
        <p:nvCxnSpPr>
          <p:cNvPr id="65622" name="Straight Connector 93"/>
          <p:cNvCxnSpPr>
            <a:cxnSpLocks noChangeShapeType="1"/>
          </p:cNvCxnSpPr>
          <p:nvPr/>
        </p:nvCxnSpPr>
        <p:spPr bwMode="auto">
          <a:xfrm>
            <a:off x="2287588" y="28194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3" name="Straight Connector 99"/>
          <p:cNvCxnSpPr>
            <a:cxnSpLocks noChangeShapeType="1"/>
          </p:cNvCxnSpPr>
          <p:nvPr/>
        </p:nvCxnSpPr>
        <p:spPr bwMode="auto">
          <a:xfrm rot="5400000">
            <a:off x="762794" y="2818606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4" name="Straight Connector 100"/>
          <p:cNvCxnSpPr>
            <a:cxnSpLocks noChangeShapeType="1"/>
          </p:cNvCxnSpPr>
          <p:nvPr/>
        </p:nvCxnSpPr>
        <p:spPr bwMode="auto">
          <a:xfrm rot="5400000">
            <a:off x="53347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5" name="Straight Connector 101"/>
          <p:cNvCxnSpPr>
            <a:cxnSpLocks noChangeShapeType="1"/>
          </p:cNvCxnSpPr>
          <p:nvPr/>
        </p:nvCxnSpPr>
        <p:spPr bwMode="auto">
          <a:xfrm rot="5400000">
            <a:off x="44203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6" name="Straight Connector 102"/>
          <p:cNvCxnSpPr>
            <a:cxnSpLocks noChangeShapeType="1"/>
          </p:cNvCxnSpPr>
          <p:nvPr/>
        </p:nvCxnSpPr>
        <p:spPr bwMode="auto">
          <a:xfrm rot="5400000">
            <a:off x="35059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7" name="Straight Connector 103"/>
          <p:cNvCxnSpPr>
            <a:cxnSpLocks noChangeShapeType="1"/>
          </p:cNvCxnSpPr>
          <p:nvPr/>
        </p:nvCxnSpPr>
        <p:spPr bwMode="auto">
          <a:xfrm rot="5400000">
            <a:off x="25915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8" name="Straight Connector 104"/>
          <p:cNvCxnSpPr>
            <a:cxnSpLocks noChangeShapeType="1"/>
          </p:cNvCxnSpPr>
          <p:nvPr/>
        </p:nvCxnSpPr>
        <p:spPr bwMode="auto">
          <a:xfrm rot="5400000">
            <a:off x="1677194" y="2817019"/>
            <a:ext cx="3048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29" name="Straight Connector 105"/>
          <p:cNvCxnSpPr>
            <a:cxnSpLocks noChangeShapeType="1"/>
          </p:cNvCxnSpPr>
          <p:nvPr/>
        </p:nvCxnSpPr>
        <p:spPr bwMode="auto">
          <a:xfrm>
            <a:off x="2287588" y="1295400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30" name="Straight Connector 106"/>
          <p:cNvCxnSpPr>
            <a:cxnSpLocks noChangeShapeType="1"/>
          </p:cNvCxnSpPr>
          <p:nvPr/>
        </p:nvCxnSpPr>
        <p:spPr bwMode="auto">
          <a:xfrm>
            <a:off x="2287588" y="4340225"/>
            <a:ext cx="4572000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631" name="TextBox 98"/>
          <p:cNvSpPr txBox="1">
            <a:spLocks noChangeArrowheads="1"/>
          </p:cNvSpPr>
          <p:nvPr/>
        </p:nvSpPr>
        <p:spPr bwMode="auto">
          <a:xfrm>
            <a:off x="3429000" y="763588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5632" name="TextBox 107"/>
          <p:cNvSpPr txBox="1">
            <a:spLocks noChangeArrowheads="1"/>
          </p:cNvSpPr>
          <p:nvPr/>
        </p:nvSpPr>
        <p:spPr bwMode="auto">
          <a:xfrm>
            <a:off x="4267200" y="763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115" name="Notched Right Arrow 114"/>
          <p:cNvSpPr/>
          <p:nvPr/>
        </p:nvSpPr>
        <p:spPr bwMode="auto">
          <a:xfrm>
            <a:off x="1371600" y="1981200"/>
            <a:ext cx="1828800" cy="22860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5634" name="Notched Right Arrow 115"/>
          <p:cNvSpPr>
            <a:spLocks noChangeArrowheads="1"/>
          </p:cNvSpPr>
          <p:nvPr/>
        </p:nvSpPr>
        <p:spPr bwMode="auto">
          <a:xfrm>
            <a:off x="1371600" y="2362200"/>
            <a:ext cx="1828800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635" name="TextBox 108"/>
          <p:cNvSpPr txBox="1">
            <a:spLocks noChangeArrowheads="1"/>
          </p:cNvSpPr>
          <p:nvPr/>
        </p:nvSpPr>
        <p:spPr bwMode="auto">
          <a:xfrm>
            <a:off x="889000" y="1524000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H5Dwrite</a:t>
            </a:r>
          </a:p>
        </p:txBody>
      </p:sp>
      <p:sp>
        <p:nvSpPr>
          <p:cNvPr id="65636" name="TextBox 109"/>
          <p:cNvSpPr txBox="1">
            <a:spLocks noChangeArrowheads="1"/>
          </p:cNvSpPr>
          <p:nvPr/>
        </p:nvSpPr>
        <p:spPr bwMode="auto">
          <a:xfrm>
            <a:off x="838200" y="2433638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H5Dwrite</a:t>
            </a:r>
          </a:p>
        </p:txBody>
      </p:sp>
    </p:spTree>
    <p:extLst>
      <p:ext uri="{BB962C8B-B14F-4D97-AF65-F5344CB8AC3E}">
        <p14:creationId xmlns:p14="http://schemas.microsoft.com/office/powerpoint/2010/main" val="61424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chunk cache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HDF5 chunking overview</a:t>
            </a:r>
          </a:p>
          <a:p>
            <a:r>
              <a:rPr lang="en-US" dirty="0" smtClean="0"/>
              <a:t>I/O considerations </a:t>
            </a:r>
          </a:p>
          <a:p>
            <a:r>
              <a:rPr lang="en-US" dirty="0" smtClean="0"/>
              <a:t>HDF5 chunk cache</a:t>
            </a:r>
          </a:p>
          <a:p>
            <a:r>
              <a:rPr lang="en-US" dirty="0" smtClean="0"/>
              <a:t>Case study or how to avoid performance pitfalls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Current THG efforts</a:t>
            </a:r>
          </a:p>
          <a:p>
            <a:pPr lvl="1"/>
            <a:r>
              <a:rPr lang="en-US" dirty="0" smtClean="0"/>
              <a:t>Proposals in works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HDF5 raw data chunk cache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Improves performance whenever the same chunks are read or written multiple </a:t>
            </a:r>
            <a:r>
              <a:rPr lang="en-US" dirty="0" smtClean="0">
                <a:latin typeface="Arial" charset="0"/>
              </a:rPr>
              <a:t>times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Chunk cache is per dataset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1FF06B-1D06-2C4B-AAD9-B66C21C89D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Reading row selection</a:t>
            </a:r>
            <a:endParaRPr lang="en-US" dirty="0">
              <a:latin typeface="Arial" charset="0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1FF06B-1D06-2C4B-AAD9-B66C21C89D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Rectangle 327"/>
          <p:cNvSpPr>
            <a:spLocks noChangeArrowheads="1"/>
          </p:cNvSpPr>
          <p:nvPr/>
        </p:nvSpPr>
        <p:spPr bwMode="auto">
          <a:xfrm>
            <a:off x="15240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28"/>
          <p:cNvSpPr>
            <a:spLocks noChangeArrowheads="1"/>
          </p:cNvSpPr>
          <p:nvPr/>
        </p:nvSpPr>
        <p:spPr bwMode="auto">
          <a:xfrm>
            <a:off x="126492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32"/>
          <p:cNvSpPr>
            <a:spLocks noChangeArrowheads="1"/>
          </p:cNvSpPr>
          <p:nvPr/>
        </p:nvSpPr>
        <p:spPr bwMode="auto">
          <a:xfrm>
            <a:off x="243840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33"/>
          <p:cNvSpPr>
            <a:spLocks noChangeArrowheads="1"/>
          </p:cNvSpPr>
          <p:nvPr/>
        </p:nvSpPr>
        <p:spPr bwMode="auto">
          <a:xfrm>
            <a:off x="152400" y="52197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34"/>
          <p:cNvSpPr>
            <a:spLocks noChangeArrowheads="1"/>
          </p:cNvSpPr>
          <p:nvPr/>
        </p:nvSpPr>
        <p:spPr bwMode="auto">
          <a:xfrm>
            <a:off x="1264920" y="52197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37"/>
          <p:cNvSpPr>
            <a:spLocks noChangeArrowheads="1"/>
          </p:cNvSpPr>
          <p:nvPr/>
        </p:nvSpPr>
        <p:spPr bwMode="auto">
          <a:xfrm>
            <a:off x="2438400" y="52197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5181600" y="2362200"/>
            <a:ext cx="3810000" cy="25146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36"/>
          <p:cNvSpPr>
            <a:spLocks noChangeArrowheads="1"/>
          </p:cNvSpPr>
          <p:nvPr/>
        </p:nvSpPr>
        <p:spPr bwMode="auto">
          <a:xfrm>
            <a:off x="6705600" y="26289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6"/>
          <p:cNvSpPr>
            <a:spLocks noChangeArrowheads="1"/>
          </p:cNvSpPr>
          <p:nvPr/>
        </p:nvSpPr>
        <p:spPr bwMode="auto">
          <a:xfrm>
            <a:off x="6705600" y="2628900"/>
            <a:ext cx="838200" cy="4953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36"/>
          <p:cNvSpPr>
            <a:spLocks noChangeArrowheads="1"/>
          </p:cNvSpPr>
          <p:nvPr/>
        </p:nvSpPr>
        <p:spPr bwMode="auto">
          <a:xfrm>
            <a:off x="5410200" y="26289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36"/>
          <p:cNvSpPr>
            <a:spLocks noChangeArrowheads="1"/>
          </p:cNvSpPr>
          <p:nvPr/>
        </p:nvSpPr>
        <p:spPr bwMode="auto">
          <a:xfrm>
            <a:off x="7924800" y="26289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36"/>
          <p:cNvSpPr>
            <a:spLocks noChangeArrowheads="1"/>
          </p:cNvSpPr>
          <p:nvPr/>
        </p:nvSpPr>
        <p:spPr bwMode="auto">
          <a:xfrm>
            <a:off x="5410200" y="2628900"/>
            <a:ext cx="838200" cy="4953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36"/>
          <p:cNvSpPr>
            <a:spLocks noChangeArrowheads="1"/>
          </p:cNvSpPr>
          <p:nvPr/>
        </p:nvSpPr>
        <p:spPr bwMode="auto">
          <a:xfrm>
            <a:off x="7924800" y="2628900"/>
            <a:ext cx="838200" cy="4953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4302" y="35052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9702" y="35007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53400" y="35052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6096000"/>
            <a:ext cx="292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Chunks in HDF5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72269" y="4419600"/>
            <a:ext cx="1981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5562600" cy="6096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143000"/>
            <a:ext cx="257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Application buffer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Rectangle 336"/>
          <p:cNvSpPr>
            <a:spLocks noChangeArrowheads="1"/>
          </p:cNvSpPr>
          <p:nvPr/>
        </p:nvSpPr>
        <p:spPr bwMode="auto">
          <a:xfrm>
            <a:off x="1295400" y="21336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6"/>
          <p:cNvSpPr>
            <a:spLocks noChangeArrowheads="1"/>
          </p:cNvSpPr>
          <p:nvPr/>
        </p:nvSpPr>
        <p:spPr bwMode="auto">
          <a:xfrm>
            <a:off x="1295400" y="2133600"/>
            <a:ext cx="762000" cy="12954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36"/>
          <p:cNvSpPr>
            <a:spLocks noChangeArrowheads="1"/>
          </p:cNvSpPr>
          <p:nvPr/>
        </p:nvSpPr>
        <p:spPr bwMode="auto">
          <a:xfrm>
            <a:off x="152400" y="21336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336"/>
          <p:cNvSpPr>
            <a:spLocks noChangeArrowheads="1"/>
          </p:cNvSpPr>
          <p:nvPr/>
        </p:nvSpPr>
        <p:spPr bwMode="auto">
          <a:xfrm>
            <a:off x="2438400" y="2133600"/>
            <a:ext cx="83820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336"/>
          <p:cNvSpPr>
            <a:spLocks noChangeArrowheads="1"/>
          </p:cNvSpPr>
          <p:nvPr/>
        </p:nvSpPr>
        <p:spPr bwMode="auto">
          <a:xfrm>
            <a:off x="152400" y="2133600"/>
            <a:ext cx="838200" cy="12954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36"/>
          <p:cNvSpPr>
            <a:spLocks noChangeArrowheads="1"/>
          </p:cNvSpPr>
          <p:nvPr/>
        </p:nvSpPr>
        <p:spPr bwMode="auto">
          <a:xfrm>
            <a:off x="2438400" y="2133600"/>
            <a:ext cx="838200" cy="1295400"/>
          </a:xfrm>
          <a:prstGeom prst="rect">
            <a:avLst/>
          </a:prstGeom>
          <a:solidFill>
            <a:srgbClr val="3366FF">
              <a:alpha val="26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6502" y="30099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502" y="30054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1068" y="30099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1295400" y="2590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438400" y="25908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52400" y="25908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52400" y="30480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12954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2438400" y="30480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urved Connector 83"/>
          <p:cNvCxnSpPr>
            <a:stCxn id="54" idx="2"/>
            <a:endCxn id="37" idx="2"/>
          </p:cNvCxnSpPr>
          <p:nvPr/>
        </p:nvCxnSpPr>
        <p:spPr bwMode="auto">
          <a:xfrm rot="16200000" flipH="1">
            <a:off x="2952750" y="1085850"/>
            <a:ext cx="495300" cy="5257800"/>
          </a:xfrm>
          <a:prstGeom prst="curvedConnector3">
            <a:avLst>
              <a:gd name="adj1" fmla="val 14615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urved Connector 85"/>
          <p:cNvCxnSpPr>
            <a:stCxn id="59" idx="2"/>
            <a:endCxn id="32" idx="2"/>
          </p:cNvCxnSpPr>
          <p:nvPr/>
        </p:nvCxnSpPr>
        <p:spPr bwMode="auto">
          <a:xfrm rot="16200000" flipH="1">
            <a:off x="4156939" y="994639"/>
            <a:ext cx="495300" cy="5440222"/>
          </a:xfrm>
          <a:prstGeom prst="curvedConnector3">
            <a:avLst>
              <a:gd name="adj1" fmla="val 14615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urved Connector 87"/>
          <p:cNvCxnSpPr>
            <a:stCxn id="60" idx="2"/>
            <a:endCxn id="38" idx="2"/>
          </p:cNvCxnSpPr>
          <p:nvPr/>
        </p:nvCxnSpPr>
        <p:spPr bwMode="auto">
          <a:xfrm rot="16200000" flipH="1">
            <a:off x="5348800" y="967299"/>
            <a:ext cx="490835" cy="5499366"/>
          </a:xfrm>
          <a:prstGeom prst="curvedConnector3">
            <a:avLst>
              <a:gd name="adj1" fmla="val 14657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1600200" y="1143000"/>
            <a:ext cx="2667000" cy="381000"/>
          </a:xfrm>
          <a:prstGeom prst="rect">
            <a:avLst/>
          </a:prstGeom>
          <a:solidFill>
            <a:srgbClr val="3366FF">
              <a:alpha val="30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1" name="Straight Arrow Connector 90"/>
          <p:cNvCxnSpPr>
            <a:stCxn id="39" idx="0"/>
          </p:cNvCxnSpPr>
          <p:nvPr/>
        </p:nvCxnSpPr>
        <p:spPr bwMode="auto">
          <a:xfrm flipH="1" flipV="1">
            <a:off x="1676400" y="1524000"/>
            <a:ext cx="415290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36" idx="0"/>
            <a:endCxn id="89" idx="2"/>
          </p:cNvCxnSpPr>
          <p:nvPr/>
        </p:nvCxnSpPr>
        <p:spPr bwMode="auto">
          <a:xfrm flipH="1" flipV="1">
            <a:off x="2933700" y="1524000"/>
            <a:ext cx="419100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0"/>
          </p:cNvCxnSpPr>
          <p:nvPr/>
        </p:nvCxnSpPr>
        <p:spPr bwMode="auto">
          <a:xfrm flipH="1" flipV="1">
            <a:off x="3657600" y="1524000"/>
            <a:ext cx="468630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7590" name="Rectangle 67589"/>
          <p:cNvSpPr/>
          <p:nvPr/>
        </p:nvSpPr>
        <p:spPr bwMode="auto">
          <a:xfrm>
            <a:off x="152400" y="1981200"/>
            <a:ext cx="3429000" cy="45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7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HDF5 </a:t>
            </a:r>
            <a:r>
              <a:rPr lang="en-US" dirty="0" smtClean="0">
                <a:latin typeface="Arial" charset="0"/>
              </a:rPr>
              <a:t>chunk </a:t>
            </a:r>
            <a:r>
              <a:rPr lang="en-US" dirty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ache </a:t>
            </a:r>
            <a:r>
              <a:rPr lang="en-US" dirty="0">
                <a:latin typeface="Arial" charset="0"/>
              </a:rPr>
              <a:t>APIs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nsolas"/>
                <a:cs typeface="Consolas"/>
              </a:rPr>
              <a:t>H5Pset_chunk_cache</a:t>
            </a:r>
            <a:r>
              <a:rPr lang="en-US" dirty="0">
                <a:latin typeface="Arial" charset="0"/>
              </a:rPr>
              <a:t> sets raw data chunk cache parameters for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dataset</a:t>
            </a:r>
          </a:p>
          <a:p>
            <a:pPr lvl="1" eaLnBrk="1" hangingPunct="1">
              <a:buFont typeface="Lucida Grande"/>
              <a:buChar char="-"/>
            </a:pPr>
            <a:r>
              <a:rPr lang="en-US" sz="2600" dirty="0" smtClean="0">
                <a:latin typeface="Consolas"/>
                <a:ea typeface="Courier New" charset="0"/>
                <a:cs typeface="Consolas"/>
              </a:rPr>
              <a:t>H5Pset_chunk_cache </a:t>
            </a:r>
            <a:r>
              <a:rPr lang="en-US" sz="2600" dirty="0">
                <a:latin typeface="Consolas"/>
                <a:ea typeface="Courier New" charset="0"/>
                <a:cs typeface="Consolas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nsolas"/>
                <a:ea typeface="Courier New" charset="0"/>
                <a:cs typeface="Consolas"/>
              </a:rPr>
              <a:t>dapl</a:t>
            </a:r>
            <a:r>
              <a:rPr lang="en-US" sz="2600" dirty="0">
                <a:latin typeface="Consolas"/>
                <a:ea typeface="Courier New" charset="0"/>
                <a:cs typeface="Consolas"/>
              </a:rPr>
              <a:t>, </a:t>
            </a:r>
            <a:r>
              <a:rPr lang="en-US" sz="2600" dirty="0" smtClean="0">
                <a:latin typeface="Consolas"/>
                <a:ea typeface="Courier New" charset="0"/>
                <a:cs typeface="Consolas"/>
              </a:rPr>
              <a:t>…);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H5Pset_cache</a:t>
            </a:r>
            <a:r>
              <a:rPr lang="en-US" dirty="0">
                <a:latin typeface="Arial" charset="0"/>
              </a:rPr>
              <a:t> sets raw data chunk cache parameters for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all datasets in a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file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 smtClean="0">
                <a:latin typeface="Consolas"/>
                <a:ea typeface="ＭＳ Ｐゴシック" charset="0"/>
                <a:cs typeface="Consolas"/>
              </a:rPr>
              <a:t>H5Pset_cache (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ＭＳ Ｐゴシック" charset="0"/>
                <a:cs typeface="Consolas"/>
              </a:rPr>
              <a:t>fapl</a:t>
            </a:r>
            <a:r>
              <a:rPr lang="en-US" dirty="0" smtClean="0">
                <a:latin typeface="Consolas"/>
                <a:ea typeface="ＭＳ Ｐゴシック" charset="0"/>
                <a:cs typeface="Consolas"/>
              </a:rPr>
              <a:t>, …);</a:t>
            </a:r>
          </a:p>
          <a:p>
            <a:pPr eaLnBrk="1" hangingPunct="1">
              <a:buFont typeface="Arial"/>
              <a:buChar char="•"/>
            </a:pPr>
            <a:r>
              <a:rPr lang="en-US" dirty="0" smtClean="0"/>
              <a:t>Other parameters to control chunk cache</a:t>
            </a:r>
          </a:p>
          <a:p>
            <a:pPr lvl="1" eaLnBrk="1" hangingPunct="1">
              <a:buFont typeface="Lucida Grande"/>
              <a:buChar char="-"/>
            </a:pPr>
            <a:r>
              <a:rPr lang="en-US" i="1" dirty="0" err="1"/>
              <a:t>n</a:t>
            </a:r>
            <a:r>
              <a:rPr lang="en-US" i="1" dirty="0" err="1" smtClean="0"/>
              <a:t>bytes</a:t>
            </a:r>
            <a:r>
              <a:rPr lang="en-US" dirty="0" smtClean="0"/>
              <a:t> </a:t>
            </a:r>
            <a:r>
              <a:rPr lang="en-US" dirty="0"/>
              <a:t>– total size in bytes (1MB)</a:t>
            </a:r>
            <a:endParaRPr lang="en-US" i="1" dirty="0"/>
          </a:p>
          <a:p>
            <a:pPr lvl="1" eaLnBrk="1" hangingPunct="1">
              <a:buFont typeface="Lucida Grande"/>
              <a:buChar char="-"/>
            </a:pPr>
            <a:r>
              <a:rPr lang="en-US" i="1" dirty="0" err="1"/>
              <a:t>n</a:t>
            </a:r>
            <a:r>
              <a:rPr lang="en-US" i="1" dirty="0" err="1" smtClean="0"/>
              <a:t>slots</a:t>
            </a:r>
            <a:r>
              <a:rPr lang="en-US" dirty="0" smtClean="0"/>
              <a:t> – number of slots in a hash table (521)</a:t>
            </a:r>
          </a:p>
          <a:p>
            <a:pPr lvl="1" eaLnBrk="1" hangingPunct="1">
              <a:buFont typeface="Lucida Grande"/>
              <a:buChar char="-"/>
            </a:pPr>
            <a:r>
              <a:rPr lang="en-US" i="1" dirty="0" smtClean="0"/>
              <a:t>w0</a:t>
            </a:r>
            <a:r>
              <a:rPr lang="en-US" dirty="0" smtClean="0"/>
              <a:t> – preemption policy (0.75)</a:t>
            </a:r>
            <a:endParaRPr lang="en-US" dirty="0" smtClean="0">
              <a:latin typeface="Consolas"/>
              <a:ea typeface="ＭＳ Ｐゴシック" charset="0"/>
              <a:cs typeface="Consolas"/>
            </a:endParaRPr>
          </a:p>
          <a:p>
            <a:pPr lvl="1" eaLnBrk="1" hangingPunct="1">
              <a:buFontTx/>
              <a:buNone/>
            </a:pPr>
            <a:endParaRPr lang="en-US" sz="2400" b="1" dirty="0">
              <a:latin typeface="Courier New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sz="2400" b="1" dirty="0">
              <a:latin typeface="Courier New" charset="0"/>
              <a:ea typeface="ＭＳ Ｐゴシック" charset="0"/>
            </a:endParaRPr>
          </a:p>
        </p:txBody>
      </p:sp>
      <p:sp>
        <p:nvSpPr>
          <p:cNvPr id="6861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057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8146F8B-2C52-1748-89C3-6C7C04D12E9B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861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HDF5 raw data chunk cache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Chunk </a:t>
            </a:r>
            <a:r>
              <a:rPr lang="en-US" sz="2800" dirty="0" smtClean="0">
                <a:latin typeface="Arial"/>
                <a:cs typeface="Arial"/>
              </a:rPr>
              <a:t>stays in cache until evicted</a:t>
            </a:r>
          </a:p>
          <a:p>
            <a:pPr lvl="1" eaLnBrk="1" hangingPunct="1"/>
            <a:r>
              <a:rPr lang="en-US" altLang="ja-JP" sz="2600" dirty="0" smtClean="0">
                <a:latin typeface="Arial"/>
                <a:cs typeface="Arial"/>
              </a:rPr>
              <a:t>Space’s id needed for new chunks</a:t>
            </a:r>
          </a:p>
          <a:p>
            <a:pPr lvl="1" eaLnBrk="1" hangingPunct="1"/>
            <a:r>
              <a:rPr lang="en-US" altLang="ja-JP" sz="2600" dirty="0" smtClean="0">
                <a:latin typeface="Arial"/>
                <a:cs typeface="Arial"/>
              </a:rPr>
              <a:t>Hash values collide</a:t>
            </a:r>
          </a:p>
          <a:p>
            <a:pPr eaLnBrk="1" hangingPunct="1"/>
            <a:r>
              <a:rPr lang="en-US" sz="2600" dirty="0"/>
              <a:t>The chunk preemption </a:t>
            </a:r>
            <a:r>
              <a:rPr lang="en-US" sz="2600" dirty="0" smtClean="0"/>
              <a:t>policy defined by the parameter w0,   0≤ w0 ≤ 1</a:t>
            </a:r>
          </a:p>
          <a:p>
            <a:pPr lvl="1" eaLnBrk="1" hangingPunct="1"/>
            <a:r>
              <a:rPr lang="en-US" sz="2400" dirty="0" smtClean="0"/>
              <a:t>Determines when </a:t>
            </a:r>
            <a:r>
              <a:rPr lang="en-US" sz="2400" dirty="0" smtClean="0"/>
              <a:t>to evict fully read </a:t>
            </a:r>
            <a:r>
              <a:rPr lang="en-US" sz="2400" dirty="0"/>
              <a:t>or written </a:t>
            </a:r>
            <a:r>
              <a:rPr lang="en-US" sz="2400" dirty="0" smtClean="0"/>
              <a:t>chunks from cache</a:t>
            </a:r>
          </a:p>
          <a:p>
            <a:pPr lvl="1" eaLnBrk="1" hangingPunct="1"/>
            <a:r>
              <a:rPr lang="en-US" sz="2400" dirty="0" smtClean="0"/>
              <a:t>0 </a:t>
            </a:r>
            <a:r>
              <a:rPr lang="en-US" sz="2400" dirty="0"/>
              <a:t>means fully </a:t>
            </a:r>
            <a:r>
              <a:rPr lang="en-US" sz="2400" dirty="0" smtClean="0"/>
              <a:t>read </a:t>
            </a:r>
            <a:r>
              <a:rPr lang="en-US" sz="2400" dirty="0"/>
              <a:t>or written chunks are treated no differently than other chunks (the preemption is strictly LRU)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1 </a:t>
            </a:r>
            <a:r>
              <a:rPr lang="en-US" sz="2400" dirty="0"/>
              <a:t>means fully read or written chunks are always preempted before other </a:t>
            </a:r>
            <a:r>
              <a:rPr lang="en-US" sz="2400" dirty="0" smtClean="0"/>
              <a:t>chunks</a:t>
            </a:r>
          </a:p>
          <a:p>
            <a:pPr lvl="1" eaLnBrk="1" hangingPunct="1"/>
            <a:r>
              <a:rPr lang="en-US" sz="2400" dirty="0" smtClean="0"/>
              <a:t>If application </a:t>
            </a:r>
            <a:r>
              <a:rPr lang="en-US" sz="2400" dirty="0"/>
              <a:t>only reads or writes data once, this can be safely set to 1. Otherwise, this should be set lower, depending on how often you re-read or re-write the same </a:t>
            </a:r>
            <a:r>
              <a:rPr lang="en-US" sz="2400" dirty="0" smtClean="0"/>
              <a:t>data</a:t>
            </a:r>
            <a:endParaRPr lang="en-US" altLang="ja-JP" sz="2400" dirty="0">
              <a:latin typeface="Arial"/>
              <a:cs typeface="Arial"/>
            </a:endParaRPr>
          </a:p>
          <a:p>
            <a:pPr marL="0" indent="0" eaLnBrk="1" hangingPunct="1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1FF06B-1D06-2C4B-AAD9-B66C21C89D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33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5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HDF5 raw data chunk cache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Current </a:t>
            </a:r>
            <a:r>
              <a:rPr lang="en-US" sz="2800" dirty="0">
                <a:latin typeface="Arial"/>
                <a:cs typeface="Arial"/>
              </a:rPr>
              <a:t>implementation </a:t>
            </a:r>
            <a:r>
              <a:rPr lang="en-US" sz="2800" dirty="0" smtClean="0">
                <a:latin typeface="Arial"/>
                <a:cs typeface="Arial"/>
              </a:rPr>
              <a:t>doesn‘t</a:t>
            </a:r>
            <a:r>
              <a:rPr lang="en-US" altLang="ja-JP" sz="2800" dirty="0" smtClean="0">
                <a:latin typeface="Arial"/>
                <a:cs typeface="Arial"/>
              </a:rPr>
              <a:t> </a:t>
            </a:r>
            <a:r>
              <a:rPr lang="en-US" altLang="ja-JP" sz="2800" dirty="0">
                <a:latin typeface="Arial"/>
                <a:cs typeface="Arial"/>
              </a:rPr>
              <a:t>adjust parameters automatically (cache size, size of hash table</a:t>
            </a:r>
            <a:r>
              <a:rPr lang="en-US" altLang="ja-JP" sz="2800" dirty="0" smtClean="0">
                <a:latin typeface="Arial"/>
                <a:cs typeface="Arial"/>
              </a:rPr>
              <a:t>)</a:t>
            </a:r>
            <a:endParaRPr lang="en-US" altLang="ja-JP" sz="2800" dirty="0">
              <a:latin typeface="Arial"/>
              <a:cs typeface="Arial"/>
            </a:endParaRPr>
          </a:p>
          <a:p>
            <a:pPr eaLnBrk="1" hangingPunct="1"/>
            <a:r>
              <a:rPr lang="en-US" sz="2800" dirty="0">
                <a:latin typeface="Arial"/>
                <a:cs typeface="Arial"/>
              </a:rPr>
              <a:t>Chunks are indexed with a simple hash </a:t>
            </a:r>
            <a:r>
              <a:rPr lang="en-US" sz="2800" dirty="0" smtClean="0">
                <a:latin typeface="Arial"/>
                <a:cs typeface="Arial"/>
              </a:rPr>
              <a:t>table</a:t>
            </a:r>
            <a:endParaRPr lang="en-US" sz="2800" dirty="0">
              <a:latin typeface="Arial"/>
              <a:cs typeface="Arial"/>
            </a:endParaRPr>
          </a:p>
          <a:p>
            <a:pPr eaLnBrk="1" hangingPunct="1"/>
            <a:r>
              <a:rPr lang="en-US" sz="2800" dirty="0">
                <a:latin typeface="Arial"/>
                <a:cs typeface="Arial"/>
              </a:rPr>
              <a:t>Hash function = (</a:t>
            </a:r>
            <a:r>
              <a:rPr lang="en-US" sz="2800" i="1" dirty="0" err="1">
                <a:latin typeface="Arial"/>
                <a:cs typeface="Arial"/>
              </a:rPr>
              <a:t>cindex</a:t>
            </a:r>
            <a:r>
              <a:rPr lang="en-US" sz="2800" dirty="0">
                <a:latin typeface="Arial"/>
                <a:cs typeface="Arial"/>
              </a:rPr>
              <a:t> mod </a:t>
            </a:r>
            <a:r>
              <a:rPr lang="en-US" sz="2800" i="1" dirty="0" err="1">
                <a:latin typeface="Arial"/>
                <a:cs typeface="Arial"/>
              </a:rPr>
              <a:t>nslots</a:t>
            </a:r>
            <a:r>
              <a:rPr lang="en-US" sz="2800" dirty="0">
                <a:latin typeface="Arial"/>
                <a:cs typeface="Arial"/>
              </a:rPr>
              <a:t>), where </a:t>
            </a:r>
            <a:r>
              <a:rPr lang="en-US" sz="2800" i="1" dirty="0" err="1">
                <a:latin typeface="Arial"/>
                <a:cs typeface="Arial"/>
              </a:rPr>
              <a:t>cindex</a:t>
            </a:r>
            <a:r>
              <a:rPr lang="en-US" sz="2800" dirty="0">
                <a:latin typeface="Arial"/>
                <a:cs typeface="Arial"/>
              </a:rPr>
              <a:t> is the linear index into a hypothetical array of chunks and </a:t>
            </a:r>
            <a:r>
              <a:rPr lang="en-US" sz="2800" i="1" dirty="0" err="1">
                <a:latin typeface="Arial"/>
                <a:cs typeface="Arial"/>
              </a:rPr>
              <a:t>nslots</a:t>
            </a:r>
            <a:r>
              <a:rPr lang="en-US" sz="2800" dirty="0">
                <a:latin typeface="Arial"/>
                <a:cs typeface="Arial"/>
              </a:rPr>
              <a:t> is the size of hash </a:t>
            </a:r>
            <a:r>
              <a:rPr lang="en-US" sz="2800" dirty="0" smtClean="0">
                <a:latin typeface="Arial"/>
                <a:cs typeface="Arial"/>
              </a:rPr>
              <a:t>table  </a:t>
            </a:r>
            <a:endParaRPr lang="en-US" sz="2800" dirty="0">
              <a:latin typeface="Arial"/>
              <a:cs typeface="Arial"/>
            </a:endParaRPr>
          </a:p>
          <a:p>
            <a:pPr eaLnBrk="1" hangingPunct="1"/>
            <a:r>
              <a:rPr lang="en-US" sz="2800" dirty="0">
                <a:latin typeface="Arial"/>
                <a:cs typeface="Arial"/>
              </a:rPr>
              <a:t>Only one of several chunks with the same hash value stays in </a:t>
            </a:r>
            <a:r>
              <a:rPr lang="en-US" sz="2800" dirty="0" smtClean="0">
                <a:latin typeface="Arial"/>
                <a:cs typeface="Arial"/>
              </a:rPr>
              <a:t>cache</a:t>
            </a:r>
            <a:endParaRPr lang="en-US" sz="2800" dirty="0">
              <a:latin typeface="Arial"/>
              <a:cs typeface="Arial"/>
            </a:endParaRPr>
          </a:p>
          <a:p>
            <a:pPr eaLnBrk="1" hangingPunct="1"/>
            <a:r>
              <a:rPr lang="en-US" sz="2800" i="1" dirty="0" err="1" smtClean="0">
                <a:latin typeface="Arial"/>
                <a:cs typeface="Arial"/>
              </a:rPr>
              <a:t>nslots</a:t>
            </a:r>
            <a:r>
              <a:rPr lang="en-US" sz="2800" i="1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should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 a prime number to minimize the number of hash value collisions</a:t>
            </a:r>
            <a:r>
              <a:rPr lang="en-US" sz="2800" i="1" dirty="0">
                <a:latin typeface="Arial"/>
                <a:cs typeface="Arial"/>
              </a:rPr>
              <a:t>.</a:t>
            </a:r>
          </a:p>
          <a:p>
            <a:pPr eaLnBrk="1" hangingPunct="1"/>
            <a:endParaRPr lang="en-US" sz="2800" dirty="0">
              <a:latin typeface="Arial"/>
              <a:cs typeface="Arial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1FF06B-1D06-2C4B-AAD9-B66C21C89D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5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327"/>
          <p:cNvSpPr>
            <a:spLocks noChangeArrowheads="1"/>
          </p:cNvSpPr>
          <p:nvPr/>
        </p:nvSpPr>
        <p:spPr bwMode="auto">
          <a:xfrm>
            <a:off x="76200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328"/>
          <p:cNvSpPr>
            <a:spLocks noChangeArrowheads="1"/>
          </p:cNvSpPr>
          <p:nvPr/>
        </p:nvSpPr>
        <p:spPr bwMode="auto">
          <a:xfrm>
            <a:off x="164592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331"/>
          <p:cNvSpPr>
            <a:spLocks noChangeArrowheads="1"/>
          </p:cNvSpPr>
          <p:nvPr/>
        </p:nvSpPr>
        <p:spPr bwMode="auto">
          <a:xfrm>
            <a:off x="341376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332"/>
          <p:cNvSpPr>
            <a:spLocks noChangeArrowheads="1"/>
          </p:cNvSpPr>
          <p:nvPr/>
        </p:nvSpPr>
        <p:spPr bwMode="auto">
          <a:xfrm>
            <a:off x="252984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330"/>
          <p:cNvSpPr>
            <a:spLocks noChangeArrowheads="1"/>
          </p:cNvSpPr>
          <p:nvPr/>
        </p:nvSpPr>
        <p:spPr bwMode="auto">
          <a:xfrm>
            <a:off x="4297680" y="3657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333"/>
          <p:cNvSpPr>
            <a:spLocks noChangeArrowheads="1"/>
          </p:cNvSpPr>
          <p:nvPr/>
        </p:nvSpPr>
        <p:spPr bwMode="auto">
          <a:xfrm>
            <a:off x="76200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334"/>
          <p:cNvSpPr>
            <a:spLocks noChangeArrowheads="1"/>
          </p:cNvSpPr>
          <p:nvPr/>
        </p:nvSpPr>
        <p:spPr bwMode="auto">
          <a:xfrm>
            <a:off x="164592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335"/>
          <p:cNvSpPr>
            <a:spLocks noChangeArrowheads="1"/>
          </p:cNvSpPr>
          <p:nvPr/>
        </p:nvSpPr>
        <p:spPr bwMode="auto">
          <a:xfrm>
            <a:off x="429768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336"/>
          <p:cNvSpPr>
            <a:spLocks noChangeArrowheads="1"/>
          </p:cNvSpPr>
          <p:nvPr/>
        </p:nvSpPr>
        <p:spPr bwMode="auto">
          <a:xfrm>
            <a:off x="341376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337"/>
          <p:cNvSpPr>
            <a:spLocks noChangeArrowheads="1"/>
          </p:cNvSpPr>
          <p:nvPr/>
        </p:nvSpPr>
        <p:spPr bwMode="auto">
          <a:xfrm>
            <a:off x="2529840" y="4991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DE0791-D5A2-514A-AB40-56853CBB1607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Pitfall – improper hash table (</a:t>
            </a:r>
            <a:r>
              <a:rPr lang="en-US" sz="2800" dirty="0" err="1" smtClean="0">
                <a:solidFill>
                  <a:schemeClr val="tx1"/>
                </a:solidFill>
                <a:latin typeface="Consolas"/>
                <a:cs typeface="Consolas"/>
              </a:rPr>
              <a:t>nslots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685800" y="76200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What will happen in this case when </a:t>
            </a:r>
            <a:r>
              <a:rPr lang="en-US" sz="2800" i="1" dirty="0" err="1" smtClean="0">
                <a:solidFill>
                  <a:srgbClr val="000000"/>
                </a:solidFill>
                <a:latin typeface="Arial" charset="0"/>
              </a:rPr>
              <a:t>nslots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= 5 and application reads by columns?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                                                    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                                            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333"/>
          <p:cNvSpPr>
            <a:spLocks noChangeArrowheads="1"/>
          </p:cNvSpPr>
          <p:nvPr/>
        </p:nvSpPr>
        <p:spPr bwMode="auto">
          <a:xfrm>
            <a:off x="762000" y="2324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334"/>
          <p:cNvSpPr>
            <a:spLocks noChangeArrowheads="1"/>
          </p:cNvSpPr>
          <p:nvPr/>
        </p:nvSpPr>
        <p:spPr bwMode="auto">
          <a:xfrm>
            <a:off x="1645920" y="2324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35"/>
          <p:cNvSpPr>
            <a:spLocks noChangeArrowheads="1"/>
          </p:cNvSpPr>
          <p:nvPr/>
        </p:nvSpPr>
        <p:spPr bwMode="auto">
          <a:xfrm>
            <a:off x="4297680" y="2324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336"/>
          <p:cNvSpPr>
            <a:spLocks noChangeArrowheads="1"/>
          </p:cNvSpPr>
          <p:nvPr/>
        </p:nvSpPr>
        <p:spPr bwMode="auto">
          <a:xfrm>
            <a:off x="3413760" y="2324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37"/>
          <p:cNvSpPr>
            <a:spLocks noChangeArrowheads="1"/>
          </p:cNvSpPr>
          <p:nvPr/>
        </p:nvSpPr>
        <p:spPr bwMode="auto">
          <a:xfrm>
            <a:off x="2529840" y="2324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326"/>
          <p:cNvSpPr>
            <a:spLocks noChangeArrowheads="1"/>
          </p:cNvSpPr>
          <p:nvPr/>
        </p:nvSpPr>
        <p:spPr bwMode="auto">
          <a:xfrm>
            <a:off x="762000" y="2362200"/>
            <a:ext cx="152400" cy="3962400"/>
          </a:xfrm>
          <a:prstGeom prst="rect">
            <a:avLst/>
          </a:prstGeom>
          <a:solidFill>
            <a:srgbClr val="3366FF">
              <a:alpha val="3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43000" y="2362200"/>
            <a:ext cx="152400" cy="3962400"/>
          </a:xfrm>
          <a:prstGeom prst="rect">
            <a:avLst/>
          </a:prstGeom>
          <a:solidFill>
            <a:srgbClr val="3366FF">
              <a:alpha val="3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24000" y="2362200"/>
            <a:ext cx="152400" cy="3962400"/>
          </a:xfrm>
          <a:prstGeom prst="rect">
            <a:avLst/>
          </a:prstGeom>
          <a:solidFill>
            <a:srgbClr val="3366FF">
              <a:alpha val="3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5849" y="4110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302" y="54102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7432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2514600"/>
            <a:ext cx="3967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A will be evicted </a:t>
            </a:r>
          </a:p>
          <a:p>
            <a:r>
              <a:rPr lang="en-US" dirty="0" smtClean="0">
                <a:latin typeface="Arial"/>
                <a:cs typeface="Arial"/>
              </a:rPr>
              <a:t>as soon as data from chunk</a:t>
            </a:r>
          </a:p>
          <a:p>
            <a:r>
              <a:rPr lang="en-US" dirty="0" smtClean="0">
                <a:latin typeface="Arial"/>
                <a:cs typeface="Arial"/>
              </a:rPr>
              <a:t>B is needed; the same with</a:t>
            </a:r>
          </a:p>
          <a:p>
            <a:r>
              <a:rPr lang="en-US" dirty="0" smtClean="0">
                <a:latin typeface="Arial"/>
                <a:cs typeface="Arial"/>
              </a:rPr>
              <a:t>C; C will be evicted as </a:t>
            </a:r>
          </a:p>
          <a:p>
            <a:r>
              <a:rPr lang="en-US" dirty="0" smtClean="0">
                <a:latin typeface="Arial"/>
                <a:cs typeface="Arial"/>
              </a:rPr>
              <a:t>soon as the second row</a:t>
            </a:r>
          </a:p>
          <a:p>
            <a:r>
              <a:rPr lang="en-US" dirty="0" smtClean="0">
                <a:latin typeface="Arial"/>
                <a:cs typeface="Arial"/>
              </a:rPr>
              <a:t>is read, etc.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 lot of chunk swapping!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904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Pitfall – cache is not big enough (</a:t>
            </a:r>
            <a:r>
              <a:rPr lang="en-US" sz="2800" dirty="0" err="1" smtClean="0">
                <a:latin typeface="Consolas"/>
                <a:cs typeface="Consolas"/>
              </a:rPr>
              <a:t>nbytes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800" dirty="0">
              <a:latin typeface="Arial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All chunks in selection will be read into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the cache and then written to disk (if writing) and evicted</a:t>
            </a:r>
          </a:p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If application revisits the same chunks, they will have to be read and possibly written again</a:t>
            </a:r>
          </a:p>
          <a:p>
            <a:pPr eaLnBrk="1" hangingPunct="1"/>
            <a:endParaRPr lang="en-US" sz="2800" dirty="0">
              <a:latin typeface="Arial"/>
              <a:cs typeface="Arial"/>
            </a:endParaRPr>
          </a:p>
        </p:txBody>
      </p:sp>
      <p:sp>
        <p:nvSpPr>
          <p:cNvPr id="675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1FF06B-1D06-2C4B-AAD9-B66C21C89D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Pitfall – cache is not big enough (</a:t>
            </a:r>
            <a:r>
              <a:rPr lang="en-US" sz="2800" dirty="0" err="1">
                <a:latin typeface="Consolas"/>
                <a:cs typeface="Consolas"/>
              </a:rPr>
              <a:t>nbytes</a:t>
            </a:r>
            <a:r>
              <a:rPr lang="en-US" sz="2800" dirty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B7AD386-A289-0E40-B04B-2C8C4BF961AD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4648200" y="1371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13716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1371600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688" name="Rectangle 14"/>
          <p:cNvSpPr>
            <a:spLocks noChangeArrowheads="1"/>
          </p:cNvSpPr>
          <p:nvPr/>
        </p:nvSpPr>
        <p:spPr bwMode="auto">
          <a:xfrm>
            <a:off x="6019800" y="1371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752600"/>
            <a:ext cx="457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62600" y="1752600"/>
            <a:ext cx="457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692" name="Rectangle 24"/>
          <p:cNvSpPr>
            <a:spLocks noChangeArrowheads="1"/>
          </p:cNvSpPr>
          <p:nvPr/>
        </p:nvSpPr>
        <p:spPr bwMode="auto">
          <a:xfrm>
            <a:off x="6019800" y="1752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31"/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5105400" y="2133600"/>
            <a:ext cx="457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62600" y="2133600"/>
            <a:ext cx="457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696" name="Rectangle 34"/>
          <p:cNvSpPr>
            <a:spLocks noChangeArrowheads="1"/>
          </p:cNvSpPr>
          <p:nvPr/>
        </p:nvSpPr>
        <p:spPr bwMode="auto">
          <a:xfrm>
            <a:off x="6019800" y="2133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Rectangle 41"/>
          <p:cNvSpPr>
            <a:spLocks noChangeArrowheads="1"/>
          </p:cNvSpPr>
          <p:nvPr/>
        </p:nvSpPr>
        <p:spPr bwMode="auto">
          <a:xfrm>
            <a:off x="4648200" y="2514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 bwMode="auto">
          <a:xfrm>
            <a:off x="5105400" y="2514600"/>
            <a:ext cx="4572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62600" y="2514600"/>
            <a:ext cx="4572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700" name="Rectangle 44"/>
          <p:cNvSpPr>
            <a:spLocks noChangeArrowheads="1"/>
          </p:cNvSpPr>
          <p:nvPr/>
        </p:nvSpPr>
        <p:spPr bwMode="auto">
          <a:xfrm>
            <a:off x="6019800" y="2514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Rectangle 51"/>
          <p:cNvSpPr>
            <a:spLocks noChangeArrowheads="1"/>
          </p:cNvSpPr>
          <p:nvPr/>
        </p:nvSpPr>
        <p:spPr bwMode="auto">
          <a:xfrm>
            <a:off x="4648200" y="2895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5105400" y="28956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562600" y="28956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704" name="Rectangle 54"/>
          <p:cNvSpPr>
            <a:spLocks noChangeArrowheads="1"/>
          </p:cNvSpPr>
          <p:nvPr/>
        </p:nvSpPr>
        <p:spPr bwMode="auto">
          <a:xfrm>
            <a:off x="6019800" y="2895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Rectangle 61"/>
          <p:cNvSpPr>
            <a:spLocks noChangeArrowheads="1"/>
          </p:cNvSpPr>
          <p:nvPr/>
        </p:nvSpPr>
        <p:spPr bwMode="auto">
          <a:xfrm>
            <a:off x="4648200" y="3276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5105400" y="3276600"/>
            <a:ext cx="45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562600" y="3276600"/>
            <a:ext cx="45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708" name="Rectangle 64"/>
          <p:cNvSpPr>
            <a:spLocks noChangeArrowheads="1"/>
          </p:cNvSpPr>
          <p:nvPr/>
        </p:nvSpPr>
        <p:spPr bwMode="auto">
          <a:xfrm>
            <a:off x="6019800" y="3276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Rectangle 71"/>
          <p:cNvSpPr>
            <a:spLocks noChangeArrowheads="1"/>
          </p:cNvSpPr>
          <p:nvPr/>
        </p:nvSpPr>
        <p:spPr bwMode="auto">
          <a:xfrm>
            <a:off x="46482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5105400" y="3657600"/>
            <a:ext cx="4572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562600" y="3657600"/>
            <a:ext cx="4572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712" name="Rectangle 74"/>
          <p:cNvSpPr>
            <a:spLocks noChangeArrowheads="1"/>
          </p:cNvSpPr>
          <p:nvPr/>
        </p:nvSpPr>
        <p:spPr bwMode="auto">
          <a:xfrm>
            <a:off x="60198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Rectangle 81"/>
          <p:cNvSpPr>
            <a:spLocks noChangeArrowheads="1"/>
          </p:cNvSpPr>
          <p:nvPr/>
        </p:nvSpPr>
        <p:spPr bwMode="auto">
          <a:xfrm>
            <a:off x="46482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/>
          <p:cNvSpPr/>
          <p:nvPr/>
        </p:nvSpPr>
        <p:spPr bwMode="auto">
          <a:xfrm>
            <a:off x="5105400" y="4037013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562600" y="4037013"/>
            <a:ext cx="4572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1716" name="Rectangle 84"/>
          <p:cNvSpPr>
            <a:spLocks noChangeArrowheads="1"/>
          </p:cNvSpPr>
          <p:nvPr/>
        </p:nvSpPr>
        <p:spPr bwMode="auto">
          <a:xfrm>
            <a:off x="6019800" y="40370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TextBox 96"/>
          <p:cNvSpPr txBox="1">
            <a:spLocks noChangeArrowheads="1"/>
          </p:cNvSpPr>
          <p:nvPr/>
        </p:nvSpPr>
        <p:spPr bwMode="auto">
          <a:xfrm>
            <a:off x="228600" y="4549775"/>
            <a:ext cx="8115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both chunks fit into cache, 2 disks accesses are needed to read the </a:t>
            </a:r>
            <a:r>
              <a:rPr lang="en-US" dirty="0" smtClean="0">
                <a:latin typeface="Arial" charset="0"/>
              </a:rPr>
              <a:t>data</a:t>
            </a:r>
            <a:endParaRPr lang="en-US" dirty="0">
              <a:latin typeface="Arial" charset="0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one chunk fits into cache, 2M disks accesses are needed to read the data (compare with M accesses for contiguous </a:t>
            </a:r>
            <a:r>
              <a:rPr lang="en-US" dirty="0" smtClean="0">
                <a:latin typeface="Arial" charset="0"/>
              </a:rPr>
              <a:t>storage!)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/>
          </a:p>
        </p:txBody>
      </p:sp>
      <p:cxnSp>
        <p:nvCxnSpPr>
          <p:cNvPr id="71718" name="Straight Connector 99"/>
          <p:cNvCxnSpPr>
            <a:cxnSpLocks noChangeShapeType="1"/>
          </p:cNvCxnSpPr>
          <p:nvPr/>
        </p:nvCxnSpPr>
        <p:spPr bwMode="auto">
          <a:xfrm rot="5400000">
            <a:off x="3123407" y="28948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9" name="Straight Connector 103"/>
          <p:cNvCxnSpPr>
            <a:cxnSpLocks noChangeShapeType="1"/>
          </p:cNvCxnSpPr>
          <p:nvPr/>
        </p:nvCxnSpPr>
        <p:spPr bwMode="auto">
          <a:xfrm rot="5400000">
            <a:off x="4952207" y="2893219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0" name="Straight Connector 104"/>
          <p:cNvCxnSpPr>
            <a:cxnSpLocks noChangeShapeType="1"/>
          </p:cNvCxnSpPr>
          <p:nvPr/>
        </p:nvCxnSpPr>
        <p:spPr bwMode="auto">
          <a:xfrm rot="5400000">
            <a:off x="4037807" y="2894806"/>
            <a:ext cx="3048000" cy="15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1" name="Straight Connector 105"/>
          <p:cNvCxnSpPr>
            <a:cxnSpLocks noChangeShapeType="1"/>
          </p:cNvCxnSpPr>
          <p:nvPr/>
        </p:nvCxnSpPr>
        <p:spPr bwMode="auto">
          <a:xfrm>
            <a:off x="4648200" y="1371600"/>
            <a:ext cx="1827213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2" name="Straight Connector 106"/>
          <p:cNvCxnSpPr>
            <a:cxnSpLocks noChangeShapeType="1"/>
          </p:cNvCxnSpPr>
          <p:nvPr/>
        </p:nvCxnSpPr>
        <p:spPr bwMode="auto">
          <a:xfrm>
            <a:off x="4648200" y="4416425"/>
            <a:ext cx="1827213" cy="317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3" name="TextBox 98"/>
          <p:cNvSpPr txBox="1">
            <a:spLocks noChangeArrowheads="1"/>
          </p:cNvSpPr>
          <p:nvPr/>
        </p:nvSpPr>
        <p:spPr bwMode="auto">
          <a:xfrm>
            <a:off x="4875213" y="839788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71724" name="TextBox 107"/>
          <p:cNvSpPr txBox="1">
            <a:spLocks noChangeArrowheads="1"/>
          </p:cNvSpPr>
          <p:nvPr/>
        </p:nvSpPr>
        <p:spPr bwMode="auto">
          <a:xfrm>
            <a:off x="5678488" y="8397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71725" name="TextBox 110"/>
          <p:cNvSpPr txBox="1">
            <a:spLocks noChangeArrowheads="1"/>
          </p:cNvSpPr>
          <p:nvPr/>
        </p:nvSpPr>
        <p:spPr bwMode="auto">
          <a:xfrm>
            <a:off x="304800" y="1295400"/>
            <a:ext cx="3589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M rows</a:t>
            </a:r>
          </a:p>
          <a:p>
            <a:pPr eaLnBrk="1" hangingPunct="1"/>
            <a:r>
              <a:rPr lang="en-US" dirty="0">
                <a:latin typeface="Arial" charset="0"/>
              </a:rPr>
              <a:t>Each row is read by a</a:t>
            </a:r>
          </a:p>
          <a:p>
            <a:pPr eaLnBrk="1" hangingPunct="1"/>
            <a:r>
              <a:rPr lang="en-US" dirty="0">
                <a:latin typeface="Arial" charset="0"/>
              </a:rPr>
              <a:t>separate call to H5Dread</a:t>
            </a:r>
          </a:p>
        </p:txBody>
      </p:sp>
    </p:spTree>
    <p:extLst>
      <p:ext uri="{BB962C8B-B14F-4D97-AF65-F5344CB8AC3E}">
        <p14:creationId xmlns:p14="http://schemas.microsoft.com/office/powerpoint/2010/main" val="7112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Hints for </a:t>
            </a:r>
            <a:r>
              <a:rPr lang="en-US" dirty="0" smtClean="0">
                <a:latin typeface="Arial" charset="0"/>
              </a:rPr>
              <a:t>using chunk cache settings</a:t>
            </a:r>
            <a:endParaRPr lang="en-US" dirty="0">
              <a:latin typeface="Arial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Chunk dimension sizes should align as closely as possible with </a:t>
            </a:r>
            <a:r>
              <a:rPr lang="en-US" sz="2600" dirty="0" err="1">
                <a:latin typeface="Arial" charset="0"/>
              </a:rPr>
              <a:t>hyperslab</a:t>
            </a:r>
            <a:r>
              <a:rPr lang="en-US" sz="2600" dirty="0">
                <a:latin typeface="Arial" charset="0"/>
              </a:rPr>
              <a:t> dimensions for read/write</a:t>
            </a:r>
          </a:p>
          <a:p>
            <a:pPr eaLnBrk="1" hangingPunct="1"/>
            <a:r>
              <a:rPr lang="en-US" sz="2600" dirty="0">
                <a:latin typeface="Arial" charset="0"/>
              </a:rPr>
              <a:t>Chunk cache size </a:t>
            </a:r>
            <a:r>
              <a:rPr lang="en-US" sz="2600" dirty="0" smtClean="0">
                <a:latin typeface="Arial" charset="0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nbytes</a:t>
            </a:r>
            <a:r>
              <a:rPr lang="en-US" sz="2600" dirty="0">
                <a:latin typeface="Arial" charset="0"/>
              </a:rPr>
              <a:t>) should be large enough to hold all the chunks in a selection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If this is not possible, it may be best to disable chunk caching altogether (set </a:t>
            </a:r>
            <a:r>
              <a:rPr lang="en-US" sz="2400" dirty="0" err="1" smtClean="0">
                <a:latin typeface="Consolas"/>
                <a:ea typeface="ＭＳ Ｐゴシック" charset="0"/>
                <a:cs typeface="Consolas"/>
              </a:rPr>
              <a:t>nbytes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to 0)</a:t>
            </a:r>
          </a:p>
          <a:p>
            <a:pPr eaLnBrk="1" hangingPunct="1"/>
            <a:r>
              <a:rPr lang="en-US" sz="2600" dirty="0" err="1" smtClean="0">
                <a:latin typeface="Consolas"/>
                <a:cs typeface="Consolas"/>
              </a:rPr>
              <a:t>nslots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should be a prime number that is at least 10 to 100 times the number of chunks that can fit into </a:t>
            </a:r>
            <a:r>
              <a:rPr lang="en-US" sz="2600" dirty="0" err="1" smtClean="0">
                <a:latin typeface="Consolas"/>
                <a:cs typeface="Consolas"/>
              </a:rPr>
              <a:t>nbytes</a:t>
            </a:r>
            <a:endParaRPr lang="en-US" sz="2600" dirty="0">
              <a:latin typeface="Consolas"/>
              <a:cs typeface="Consolas"/>
            </a:endParaRPr>
          </a:p>
          <a:p>
            <a:pPr eaLnBrk="1" hangingPunct="1"/>
            <a:r>
              <a:rPr lang="en-US" sz="2600" dirty="0" smtClean="0">
                <a:latin typeface="Arial"/>
                <a:cs typeface="Arial"/>
              </a:rPr>
              <a:t>w0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should be set to 1 if chunks that have been fully read/written will never be read/written again</a:t>
            </a:r>
          </a:p>
        </p:txBody>
      </p:sp>
      <p:sp>
        <p:nvSpPr>
          <p:cNvPr id="706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506B5DB-2F74-6C44-A71D-48090E2F7E9F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38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to See Something Once Than Hear About it Hundred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chunking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Case study: </a:t>
            </a:r>
            <a:r>
              <a:rPr lang="en-US" dirty="0" smtClean="0">
                <a:latin typeface="Arial" charset="0"/>
              </a:rPr>
              <a:t>writing </a:t>
            </a:r>
            <a:r>
              <a:rPr lang="en-US" dirty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hunked </a:t>
            </a:r>
            <a:r>
              <a:rPr lang="en-US" dirty="0">
                <a:latin typeface="Arial" charset="0"/>
              </a:rPr>
              <a:t>d</a:t>
            </a:r>
            <a:r>
              <a:rPr lang="en-US" dirty="0" smtClean="0">
                <a:latin typeface="Arial" charset="0"/>
              </a:rPr>
              <a:t>ataset</a:t>
            </a:r>
            <a:endParaRPr lang="en-US" dirty="0">
              <a:latin typeface="Arial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1000x100x100 dataset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4 byte integers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Random values 0-99</a:t>
            </a:r>
          </a:p>
          <a:p>
            <a:pPr eaLnBrk="1" hangingPunct="1"/>
            <a:r>
              <a:rPr lang="en-US" dirty="0">
                <a:latin typeface="Arial" charset="0"/>
              </a:rPr>
              <a:t>50x100x100 chunks (20 total)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Chunk size: 2 MB</a:t>
            </a:r>
          </a:p>
          <a:p>
            <a:pPr eaLnBrk="1" hangingPunct="1"/>
            <a:r>
              <a:rPr lang="en-US" dirty="0">
                <a:latin typeface="Arial" charset="0"/>
              </a:rPr>
              <a:t>Write the entire dataset using 1x100x100 slices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Slices are written sequentially</a:t>
            </a:r>
          </a:p>
          <a:p>
            <a:pPr eaLnBrk="1" hangingPunct="1"/>
            <a:r>
              <a:rPr lang="en-US" dirty="0">
                <a:latin typeface="Arial" charset="0"/>
              </a:rPr>
              <a:t>Chunk cache size 1MB (default) compared with chunk cache size </a:t>
            </a:r>
            <a:r>
              <a:rPr lang="en-US" dirty="0" smtClean="0">
                <a:latin typeface="Arial" charset="0"/>
              </a:rPr>
              <a:t>of 5MB</a:t>
            </a:r>
            <a:endParaRPr lang="en-US" dirty="0">
              <a:latin typeface="Arial" charset="0"/>
            </a:endParaRPr>
          </a:p>
        </p:txBody>
      </p:sp>
      <p:sp>
        <p:nvSpPr>
          <p:cNvPr id="7373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37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AB1E95-1E8D-314A-8F2A-FF5E54B8BFC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37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Test </a:t>
            </a:r>
            <a:r>
              <a:rPr lang="en-US" dirty="0" smtClean="0">
                <a:latin typeface="Arial" charset="0"/>
              </a:rPr>
              <a:t>setup</a:t>
            </a:r>
            <a:endParaRPr lang="en-US" dirty="0">
              <a:latin typeface="Arial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20 Chunks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Arial" charset="0"/>
              </a:rPr>
              <a:t>1000 slices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8000"/>
              </a:solidFill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Chunk size ~ 2MB</a:t>
            </a:r>
          </a:p>
          <a:p>
            <a:pPr eaLnBrk="1" hangingPunct="1"/>
            <a:r>
              <a:rPr lang="en-US" dirty="0">
                <a:latin typeface="Arial" charset="0"/>
              </a:rPr>
              <a:t>Total size ~ 40MB</a:t>
            </a:r>
          </a:p>
          <a:p>
            <a:pPr eaLnBrk="1" hangingPunct="1"/>
            <a:r>
              <a:rPr lang="en-US" dirty="0">
                <a:latin typeface="Arial" charset="0"/>
              </a:rPr>
              <a:t>Each </a:t>
            </a:r>
            <a:r>
              <a:rPr lang="en-US" dirty="0" smtClean="0">
                <a:latin typeface="Arial" charset="0"/>
              </a:rPr>
              <a:t>slice ~ </a:t>
            </a:r>
            <a:r>
              <a:rPr lang="en-US" dirty="0">
                <a:latin typeface="Arial" charset="0"/>
              </a:rPr>
              <a:t>40KB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00600" y="2362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10400" y="4419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23622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800600" y="4419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9800" y="2667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0" y="29718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rgbClr val="BEB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3429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810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10400" y="2362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3200" y="3124200"/>
            <a:ext cx="3048000" cy="228600"/>
          </a:xfrm>
          <a:prstGeom prst="straightConnector1">
            <a:avLst/>
          </a:prstGeom>
          <a:ln w="28575">
            <a:solidFill>
              <a:srgbClr val="BEBF1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90800" y="1981200"/>
            <a:ext cx="3429000" cy="685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90800" y="1981200"/>
            <a:ext cx="3048000" cy="1066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90800" y="1981200"/>
            <a:ext cx="2590800" cy="1447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1981200"/>
            <a:ext cx="2209800" cy="1828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38800" y="3048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70" name="Date Placeholder 22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057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77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A207AE7-BB45-AB42-B684-54268452F69C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772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4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4600" y="23622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Aside: Writing dataset with contiguous storage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19800" y="26670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1000 disk accesses to write 1000 planes</a:t>
            </a:r>
          </a:p>
          <a:p>
            <a:pPr eaLnBrk="1" hangingPunct="1"/>
            <a:r>
              <a:rPr lang="en-US">
                <a:latin typeface="Arial" charset="0"/>
              </a:rPr>
              <a:t>Total size written 40MB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00600" y="2362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10400" y="4419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00600" y="4419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5000" y="29718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9" name="Date Placeholder 22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810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1DE8DA-D259-8F4A-81F6-33C156AB1D2B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811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57800" y="33528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8100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10400" y="2362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4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05600" y="2819400"/>
            <a:ext cx="2209800" cy="2057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3124200"/>
            <a:ext cx="2209800" cy="2057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3505200"/>
            <a:ext cx="2209800" cy="2057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886200"/>
            <a:ext cx="2209800" cy="2057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Writing chunked dataset</a:t>
            </a:r>
          </a:p>
        </p:txBody>
      </p:sp>
      <p:sp>
        <p:nvSpPr>
          <p:cNvPr id="7783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Example: Chunk fits into cache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Chunk is filled in cache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and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then written to disk</a:t>
            </a:r>
          </a:p>
          <a:p>
            <a:pPr eaLnBrk="1" hangingPunct="1"/>
            <a:r>
              <a:rPr lang="en-US" dirty="0">
                <a:latin typeface="Arial" charset="0"/>
              </a:rPr>
              <a:t>20 disk accesses are needed</a:t>
            </a:r>
          </a:p>
          <a:p>
            <a:pPr eaLnBrk="1" hangingPunct="1"/>
            <a:r>
              <a:rPr lang="en-US" dirty="0">
                <a:latin typeface="Arial" charset="0"/>
              </a:rPr>
              <a:t>Total size written 40MB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81600" y="2819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91400" y="48768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81600" y="48768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4038600"/>
            <a:ext cx="2209800" cy="2057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4267200"/>
            <a:ext cx="2209800" cy="2057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391400" y="2819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7" name="Date Placeholder 22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057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783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4EB0FE5-DA9C-5F42-8FAE-46938892A534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43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7839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7840" name="Straight Connector 23"/>
          <p:cNvCxnSpPr>
            <a:cxnSpLocks noChangeShapeType="1"/>
          </p:cNvCxnSpPr>
          <p:nvPr/>
        </p:nvCxnSpPr>
        <p:spPr bwMode="auto">
          <a:xfrm flipV="1">
            <a:off x="5181600" y="2819400"/>
            <a:ext cx="152400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1" name="Straight Connector 24"/>
          <p:cNvCxnSpPr>
            <a:cxnSpLocks noChangeShapeType="1"/>
          </p:cNvCxnSpPr>
          <p:nvPr/>
        </p:nvCxnSpPr>
        <p:spPr bwMode="auto">
          <a:xfrm flipV="1">
            <a:off x="7391400" y="2819400"/>
            <a:ext cx="152400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2" name="Straight Connector 25"/>
          <p:cNvCxnSpPr>
            <a:cxnSpLocks noChangeShapeType="1"/>
          </p:cNvCxnSpPr>
          <p:nvPr/>
        </p:nvCxnSpPr>
        <p:spPr bwMode="auto">
          <a:xfrm flipV="1">
            <a:off x="7391400" y="4876800"/>
            <a:ext cx="152400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981200" y="39624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6400" y="42672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7200" y="3962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28800" y="5105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7200" y="5029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71600" y="45720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49530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54102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828800" y="3962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52" name="TextBox 38"/>
          <p:cNvSpPr txBox="1">
            <a:spLocks noChangeArrowheads="1"/>
          </p:cNvSpPr>
          <p:nvPr/>
        </p:nvSpPr>
        <p:spPr bwMode="auto">
          <a:xfrm>
            <a:off x="1981200" y="6229350"/>
            <a:ext cx="383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 disk access for contiguous</a:t>
            </a:r>
          </a:p>
        </p:txBody>
      </p:sp>
    </p:spTree>
    <p:extLst>
      <p:ext uri="{BB962C8B-B14F-4D97-AF65-F5344CB8AC3E}">
        <p14:creationId xmlns:p14="http://schemas.microsoft.com/office/powerpoint/2010/main" val="153299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Writing chunked dataset</a:t>
            </a:r>
          </a:p>
        </p:txBody>
      </p:sp>
      <p:sp>
        <p:nvSpPr>
          <p:cNvPr id="78850" name="Date Placeholder 22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057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85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C0DFC84-B0D8-B744-A63F-7CDDE0163C77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852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853" name="Content Placeholder 34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486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Example: Chunk doesn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t fit into cache</a:t>
            </a:r>
          </a:p>
          <a:p>
            <a:pPr eaLnBrk="1" hangingPunct="1"/>
            <a:r>
              <a:rPr lang="en-US" sz="2800" i="1">
                <a:latin typeface="Arial" charset="0"/>
              </a:rPr>
              <a:t>For each chunk (20 total)</a:t>
            </a:r>
          </a:p>
          <a:p>
            <a:pPr marL="1371600" lvl="2" indent="-457200" eaLnBrk="1" hangingPunct="1">
              <a:buFont typeface="Garamond" charset="0"/>
              <a:buAutoNum type="arabicPeriod"/>
            </a:pPr>
            <a:r>
              <a:rPr lang="en-US" sz="2400" i="1">
                <a:latin typeface="Arial" charset="0"/>
                <a:cs typeface="Arial" charset="0"/>
              </a:rPr>
              <a:t>Fill chunk in memory with the first plane and write it to the file</a:t>
            </a:r>
          </a:p>
          <a:p>
            <a:pPr marL="1371600" lvl="2" indent="-457200" eaLnBrk="1" hangingPunct="1">
              <a:buFont typeface="Garamond" charset="0"/>
              <a:buAutoNum type="arabicPeriod"/>
            </a:pPr>
            <a:r>
              <a:rPr lang="en-US" sz="2400" i="1">
                <a:latin typeface="Arial" charset="0"/>
                <a:cs typeface="Arial" charset="0"/>
              </a:rPr>
              <a:t>Write 49 new planes to file directly</a:t>
            </a:r>
          </a:p>
          <a:p>
            <a:pPr eaLnBrk="1" hangingPunct="1"/>
            <a:r>
              <a:rPr lang="en-US" sz="2800" i="1">
                <a:latin typeface="Arial" charset="0"/>
              </a:rPr>
              <a:t>End For</a:t>
            </a:r>
          </a:p>
          <a:p>
            <a:pPr eaLnBrk="1" hangingPunct="1"/>
            <a:r>
              <a:rPr lang="en-US" sz="2800">
                <a:latin typeface="Arial" charset="0"/>
              </a:rPr>
              <a:t>Total disk accesses 20 x(1 + 49)= 1000</a:t>
            </a:r>
          </a:p>
          <a:p>
            <a:pPr eaLnBrk="1" hangingPunct="1"/>
            <a:r>
              <a:rPr lang="en-US" sz="2800">
                <a:latin typeface="Arial" charset="0"/>
              </a:rPr>
              <a:t>Total data written ~80MB (vs. 40MB)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15200" y="4800600"/>
            <a:ext cx="1371600" cy="1143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62800" y="4953000"/>
            <a:ext cx="1371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34200" y="5181600"/>
            <a:ext cx="1371600" cy="1143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</a:t>
            </a:r>
          </a:p>
        </p:txBody>
      </p:sp>
      <p:sp>
        <p:nvSpPr>
          <p:cNvPr id="78857" name="Date Placeholder 22"/>
          <p:cNvSpPr txBox="1">
            <a:spLocks/>
          </p:cNvSpPr>
          <p:nvPr/>
        </p:nvSpPr>
        <p:spPr bwMode="auto">
          <a:xfrm>
            <a:off x="381000" y="54102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charset="0"/>
              </a:rPr>
              <a:t>November 3-5, 2009</a:t>
            </a:r>
          </a:p>
        </p:txBody>
      </p:sp>
      <p:sp>
        <p:nvSpPr>
          <p:cNvPr id="78858" name="Slide Number Placeholder 23"/>
          <p:cNvSpPr txBox="1">
            <a:spLocks/>
          </p:cNvSpPr>
          <p:nvPr/>
        </p:nvSpPr>
        <p:spPr bwMode="auto">
          <a:xfrm>
            <a:off x="6477000" y="5410200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4F71B2AC-EADC-9E4A-9153-BFD2FE294FFE}" type="slidenum">
              <a:rPr lang="en-US" sz="1200">
                <a:solidFill>
                  <a:schemeClr val="bg1"/>
                </a:solidFill>
                <a:latin typeface="Arial" charset="0"/>
              </a:rPr>
              <a:pPr algn="ctr" eaLnBrk="1" hangingPunct="1"/>
              <a:t>44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859" name="Footer Placeholder 24"/>
          <p:cNvSpPr txBox="1">
            <a:spLocks/>
          </p:cNvSpPr>
          <p:nvPr/>
        </p:nvSpPr>
        <p:spPr bwMode="auto">
          <a:xfrm>
            <a:off x="2362200" y="5410200"/>
            <a:ext cx="396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  <a:latin typeface="Arial" charset="0"/>
              </a:rPr>
              <a:t>HDF/HDF-EOS Workshop XIII</a:t>
            </a:r>
          </a:p>
        </p:txBody>
      </p:sp>
      <p:cxnSp>
        <p:nvCxnSpPr>
          <p:cNvPr id="78860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8305800" y="48006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Straight Connector 61"/>
          <p:cNvCxnSpPr>
            <a:cxnSpLocks noChangeShapeType="1"/>
          </p:cNvCxnSpPr>
          <p:nvPr/>
        </p:nvCxnSpPr>
        <p:spPr bwMode="auto">
          <a:xfrm rot="5400000" flipH="1" flipV="1">
            <a:off x="8305800" y="59436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2" name="Rectangle 62"/>
          <p:cNvSpPr>
            <a:spLocks noChangeArrowheads="1"/>
          </p:cNvSpPr>
          <p:nvPr/>
        </p:nvSpPr>
        <p:spPr bwMode="auto">
          <a:xfrm>
            <a:off x="381000" y="44958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</a:t>
            </a:r>
            <a:r>
              <a:rPr lang="en-US" sz="2000">
                <a:latin typeface="Arial" charset="0"/>
              </a:rPr>
              <a:t>B</a:t>
            </a:r>
          </a:p>
        </p:txBody>
      </p:sp>
      <p:sp>
        <p:nvSpPr>
          <p:cNvPr id="78863" name="Rectangle 63"/>
          <p:cNvSpPr>
            <a:spLocks noChangeArrowheads="1"/>
          </p:cNvSpPr>
          <p:nvPr/>
        </p:nvSpPr>
        <p:spPr bwMode="auto">
          <a:xfrm>
            <a:off x="381000" y="57150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</a:t>
            </a:r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65" name="Cube 64"/>
          <p:cNvSpPr/>
          <p:nvPr/>
        </p:nvSpPr>
        <p:spPr bwMode="auto">
          <a:xfrm>
            <a:off x="2895600" y="5562600"/>
            <a:ext cx="1219200" cy="76200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8865" name="Rectangle 65"/>
          <p:cNvSpPr>
            <a:spLocks noChangeArrowheads="1"/>
          </p:cNvSpPr>
          <p:nvPr/>
        </p:nvSpPr>
        <p:spPr bwMode="auto">
          <a:xfrm>
            <a:off x="2895600" y="5791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</a:t>
            </a:r>
            <a:r>
              <a:rPr lang="en-US" sz="2000">
                <a:latin typeface="Arial" charset="0"/>
              </a:rPr>
              <a:t>A</a:t>
            </a:r>
          </a:p>
        </p:txBody>
      </p:sp>
      <p:cxnSp>
        <p:nvCxnSpPr>
          <p:cNvPr id="78866" name="Straight Arrow Connector 66"/>
          <p:cNvCxnSpPr>
            <a:cxnSpLocks noChangeShapeType="1"/>
            <a:endCxn id="65" idx="2"/>
          </p:cNvCxnSpPr>
          <p:nvPr/>
        </p:nvCxnSpPr>
        <p:spPr bwMode="auto">
          <a:xfrm>
            <a:off x="1371600" y="6019800"/>
            <a:ext cx="1524000" cy="190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Straight Arrow Connector 67"/>
          <p:cNvCxnSpPr>
            <a:cxnSpLocks noChangeShapeType="1"/>
          </p:cNvCxnSpPr>
          <p:nvPr/>
        </p:nvCxnSpPr>
        <p:spPr bwMode="auto">
          <a:xfrm flipV="1">
            <a:off x="4038600" y="5181600"/>
            <a:ext cx="2895600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Frame 68"/>
          <p:cNvSpPr/>
          <p:nvPr/>
        </p:nvSpPr>
        <p:spPr bwMode="auto">
          <a:xfrm>
            <a:off x="2362200" y="5334000"/>
            <a:ext cx="2209800" cy="1219200"/>
          </a:xfrm>
          <a:prstGeom prst="fram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8869" name="TextBox 69"/>
          <p:cNvSpPr txBox="1">
            <a:spLocks noChangeArrowheads="1"/>
          </p:cNvSpPr>
          <p:nvPr/>
        </p:nvSpPr>
        <p:spPr bwMode="auto">
          <a:xfrm>
            <a:off x="2362200" y="48720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Chunk cache</a:t>
            </a:r>
          </a:p>
        </p:txBody>
      </p:sp>
      <p:sp>
        <p:nvSpPr>
          <p:cNvPr id="78870" name="TextBox 70"/>
          <p:cNvSpPr txBox="1">
            <a:spLocks noChangeArrowheads="1"/>
          </p:cNvSpPr>
          <p:nvPr/>
        </p:nvSpPr>
        <p:spPr bwMode="auto">
          <a:xfrm>
            <a:off x="7620000" y="4800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cxnSp>
        <p:nvCxnSpPr>
          <p:cNvPr id="78871" name="Straight Connector 71"/>
          <p:cNvCxnSpPr>
            <a:cxnSpLocks noChangeShapeType="1"/>
          </p:cNvCxnSpPr>
          <p:nvPr/>
        </p:nvCxnSpPr>
        <p:spPr bwMode="auto">
          <a:xfrm rot="5400000" flipH="1" flipV="1">
            <a:off x="6934200" y="48006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2" name="Elbow Connector 72"/>
          <p:cNvCxnSpPr>
            <a:cxnSpLocks noChangeShapeType="1"/>
            <a:stCxn id="78862" idx="3"/>
          </p:cNvCxnSpPr>
          <p:nvPr/>
        </p:nvCxnSpPr>
        <p:spPr bwMode="auto">
          <a:xfrm>
            <a:off x="1371600" y="4876800"/>
            <a:ext cx="5791200" cy="762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2295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Writing compressed chunked dataset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Example: Chunk fits into cache</a:t>
            </a:r>
          </a:p>
          <a:p>
            <a:pPr eaLnBrk="1" hangingPunct="1"/>
            <a:r>
              <a:rPr lang="en-US" sz="2800" i="1">
                <a:latin typeface="Arial" charset="0"/>
              </a:rPr>
              <a:t>For each chunk (20 total)</a:t>
            </a:r>
          </a:p>
          <a:p>
            <a:pPr marL="1371600" lvl="2" indent="-457200" eaLnBrk="1" hangingPunct="1">
              <a:buFont typeface="Garamond" charset="0"/>
              <a:buAutoNum type="arabicPeriod"/>
            </a:pPr>
            <a:r>
              <a:rPr lang="en-US" sz="2400" i="1">
                <a:latin typeface="Arial" charset="0"/>
                <a:cs typeface="Arial" charset="0"/>
              </a:rPr>
              <a:t>Fill chunk in memory, compress it and write it to file</a:t>
            </a:r>
          </a:p>
          <a:p>
            <a:pPr eaLnBrk="1" hangingPunct="1"/>
            <a:r>
              <a:rPr lang="en-US" sz="2800" i="1">
                <a:latin typeface="Arial" charset="0"/>
              </a:rPr>
              <a:t>End For</a:t>
            </a:r>
          </a:p>
          <a:p>
            <a:pPr eaLnBrk="1" hangingPunct="1"/>
            <a:r>
              <a:rPr lang="en-US" sz="2800">
                <a:latin typeface="Arial" charset="0"/>
              </a:rPr>
              <a:t>Total disk accesses 20 </a:t>
            </a:r>
          </a:p>
          <a:p>
            <a:pPr eaLnBrk="1" hangingPunct="1"/>
            <a:r>
              <a:rPr lang="en-US" sz="2800">
                <a:latin typeface="Arial" charset="0"/>
              </a:rPr>
              <a:t>Total data written less than 40MB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                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                   </a:t>
            </a:r>
          </a:p>
        </p:txBody>
      </p:sp>
      <p:sp>
        <p:nvSpPr>
          <p:cNvPr id="79875" name="Date Placeholder 22"/>
          <p:cNvSpPr>
            <a:spLocks noGrp="1"/>
          </p:cNvSpPr>
          <p:nvPr>
            <p:ph type="dt" sz="quarter" idx="10"/>
          </p:nvPr>
        </p:nvSpPr>
        <p:spPr>
          <a:xfrm>
            <a:off x="152400" y="6629400"/>
            <a:ext cx="2362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9876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C0CAADD-C7DC-7C44-9D85-5C747CAF269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9877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6013" y="4667250"/>
            <a:ext cx="990600" cy="838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3613" y="4819650"/>
            <a:ext cx="9906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5013" y="5048250"/>
            <a:ext cx="990600" cy="8382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</a:t>
            </a:r>
          </a:p>
        </p:txBody>
      </p:sp>
      <p:sp>
        <p:nvSpPr>
          <p:cNvPr id="79881" name="Date Placeholder 22"/>
          <p:cNvSpPr txBox="1">
            <a:spLocks/>
          </p:cNvSpPr>
          <p:nvPr/>
        </p:nvSpPr>
        <p:spPr bwMode="auto">
          <a:xfrm>
            <a:off x="760413" y="520065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charset="0"/>
              </a:rPr>
              <a:t>November 3-5, 2009</a:t>
            </a:r>
          </a:p>
        </p:txBody>
      </p:sp>
      <p:sp>
        <p:nvSpPr>
          <p:cNvPr id="79882" name="Slide Number Placeholder 23"/>
          <p:cNvSpPr txBox="1">
            <a:spLocks/>
          </p:cNvSpPr>
          <p:nvPr/>
        </p:nvSpPr>
        <p:spPr bwMode="auto">
          <a:xfrm>
            <a:off x="6932613" y="5200650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31ADDDCD-F639-EB47-B7B9-BB03B76036E1}" type="slidenum">
              <a:rPr lang="en-US" sz="1200">
                <a:solidFill>
                  <a:schemeClr val="bg1"/>
                </a:solidFill>
                <a:latin typeface="Arial" charset="0"/>
              </a:rPr>
              <a:pPr algn="ctr" eaLnBrk="1" hangingPunct="1"/>
              <a:t>45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9883" name="Straight Connector 27"/>
          <p:cNvCxnSpPr>
            <a:cxnSpLocks noChangeShapeType="1"/>
          </p:cNvCxnSpPr>
          <p:nvPr/>
        </p:nvCxnSpPr>
        <p:spPr bwMode="auto">
          <a:xfrm rot="5400000" flipH="1" flipV="1">
            <a:off x="4265613" y="466725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4265613" y="550545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5" name="Rectangle 29"/>
          <p:cNvSpPr>
            <a:spLocks noChangeArrowheads="1"/>
          </p:cNvSpPr>
          <p:nvPr/>
        </p:nvSpPr>
        <p:spPr bwMode="auto">
          <a:xfrm>
            <a:off x="760413" y="428625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</a:t>
            </a:r>
            <a:r>
              <a:rPr lang="en-US" sz="2000">
                <a:latin typeface="Arial" charset="0"/>
              </a:rPr>
              <a:t>B</a:t>
            </a:r>
          </a:p>
        </p:txBody>
      </p:sp>
      <p:sp>
        <p:nvSpPr>
          <p:cNvPr id="79886" name="Rectangle 30"/>
          <p:cNvSpPr>
            <a:spLocks noChangeArrowheads="1"/>
          </p:cNvSpPr>
          <p:nvPr/>
        </p:nvSpPr>
        <p:spPr bwMode="auto">
          <a:xfrm>
            <a:off x="760413" y="550545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</a:t>
            </a:r>
            <a:r>
              <a:rPr lang="en-US" sz="2000">
                <a:latin typeface="Arial" charset="0"/>
              </a:rPr>
              <a:t>A</a:t>
            </a:r>
          </a:p>
        </p:txBody>
      </p:sp>
      <p:cxnSp>
        <p:nvCxnSpPr>
          <p:cNvPr id="79887" name="Straight Arrow Connector 33"/>
          <p:cNvCxnSpPr>
            <a:cxnSpLocks noChangeShapeType="1"/>
          </p:cNvCxnSpPr>
          <p:nvPr/>
        </p:nvCxnSpPr>
        <p:spPr bwMode="auto">
          <a:xfrm>
            <a:off x="1751013" y="5810250"/>
            <a:ext cx="1524000" cy="190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Frame 35"/>
          <p:cNvSpPr/>
          <p:nvPr/>
        </p:nvSpPr>
        <p:spPr bwMode="auto">
          <a:xfrm>
            <a:off x="2741613" y="4210050"/>
            <a:ext cx="2209800" cy="2133600"/>
          </a:xfrm>
          <a:prstGeom prst="fram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9889" name="TextBox 36"/>
          <p:cNvSpPr txBox="1">
            <a:spLocks noChangeArrowheads="1"/>
          </p:cNvSpPr>
          <p:nvPr/>
        </p:nvSpPr>
        <p:spPr bwMode="auto">
          <a:xfrm>
            <a:off x="3041650" y="41148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Chunk cache</a:t>
            </a:r>
          </a:p>
        </p:txBody>
      </p:sp>
      <p:sp>
        <p:nvSpPr>
          <p:cNvPr id="79890" name="TextBox 37"/>
          <p:cNvSpPr txBox="1">
            <a:spLocks noChangeArrowheads="1"/>
          </p:cNvSpPr>
          <p:nvPr/>
        </p:nvSpPr>
        <p:spPr bwMode="auto">
          <a:xfrm>
            <a:off x="3722688" y="46672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79891" name="TextBox 38"/>
          <p:cNvSpPr txBox="1">
            <a:spLocks noChangeArrowheads="1"/>
          </p:cNvSpPr>
          <p:nvPr/>
        </p:nvSpPr>
        <p:spPr bwMode="auto">
          <a:xfrm>
            <a:off x="6627813" y="4129088"/>
            <a:ext cx="2135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Chunk in a file</a:t>
            </a:r>
          </a:p>
        </p:txBody>
      </p:sp>
      <p:cxnSp>
        <p:nvCxnSpPr>
          <p:cNvPr id="79892" name="Straight Connector 39"/>
          <p:cNvCxnSpPr>
            <a:cxnSpLocks noChangeShapeType="1"/>
          </p:cNvCxnSpPr>
          <p:nvPr/>
        </p:nvCxnSpPr>
        <p:spPr bwMode="auto">
          <a:xfrm rot="5400000" flipH="1" flipV="1">
            <a:off x="3275013" y="466725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3" name="Elbow Connector 40"/>
          <p:cNvCxnSpPr>
            <a:cxnSpLocks noChangeShapeType="1"/>
            <a:stCxn id="79885" idx="3"/>
          </p:cNvCxnSpPr>
          <p:nvPr/>
        </p:nvCxnSpPr>
        <p:spPr bwMode="auto">
          <a:xfrm>
            <a:off x="1751013" y="4667250"/>
            <a:ext cx="1752600" cy="1524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>
          <a:xfrm>
            <a:off x="7313613" y="4672013"/>
            <a:ext cx="990600" cy="838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9895" name="Straight Connector 53"/>
          <p:cNvCxnSpPr>
            <a:cxnSpLocks noChangeShapeType="1"/>
          </p:cNvCxnSpPr>
          <p:nvPr/>
        </p:nvCxnSpPr>
        <p:spPr bwMode="auto">
          <a:xfrm rot="5400000" flipH="1" flipV="1">
            <a:off x="7923213" y="4672013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Straight Connector 54"/>
          <p:cNvCxnSpPr>
            <a:cxnSpLocks noChangeShapeType="1"/>
          </p:cNvCxnSpPr>
          <p:nvPr/>
        </p:nvCxnSpPr>
        <p:spPr bwMode="auto">
          <a:xfrm rot="5400000" flipH="1" flipV="1">
            <a:off x="7923213" y="5510213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7" name="TextBox 55"/>
          <p:cNvSpPr txBox="1">
            <a:spLocks noChangeArrowheads="1"/>
          </p:cNvSpPr>
          <p:nvPr/>
        </p:nvSpPr>
        <p:spPr bwMode="auto">
          <a:xfrm>
            <a:off x="7380288" y="46672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cxnSp>
        <p:nvCxnSpPr>
          <p:cNvPr id="79898" name="Straight Connector 62"/>
          <p:cNvCxnSpPr>
            <a:cxnSpLocks noChangeShapeType="1"/>
          </p:cNvCxnSpPr>
          <p:nvPr/>
        </p:nvCxnSpPr>
        <p:spPr bwMode="auto">
          <a:xfrm rot="5400000" flipH="1" flipV="1">
            <a:off x="6932613" y="4672013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7313613" y="4667250"/>
            <a:ext cx="9906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61213" y="4819650"/>
            <a:ext cx="9906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2613" y="5053013"/>
            <a:ext cx="990600" cy="8382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</a:t>
            </a:r>
          </a:p>
        </p:txBody>
      </p:sp>
      <p:cxnSp>
        <p:nvCxnSpPr>
          <p:cNvPr id="79902" name="Straight Arrow Connector 66"/>
          <p:cNvCxnSpPr>
            <a:cxnSpLocks noChangeShapeType="1"/>
          </p:cNvCxnSpPr>
          <p:nvPr/>
        </p:nvCxnSpPr>
        <p:spPr bwMode="auto">
          <a:xfrm>
            <a:off x="4799013" y="5048250"/>
            <a:ext cx="2133600" cy="1588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3" name="Straight Connector 70"/>
          <p:cNvCxnSpPr>
            <a:cxnSpLocks noChangeShapeType="1"/>
          </p:cNvCxnSpPr>
          <p:nvPr/>
        </p:nvCxnSpPr>
        <p:spPr bwMode="auto">
          <a:xfrm rot="5400000" flipH="1" flipV="1">
            <a:off x="7923213" y="466725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534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104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Writing compressed chunked dataset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324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r>
              <a:rPr lang="en-US" sz="4500" dirty="0" smtClean="0">
                <a:latin typeface="Arial" charset="0"/>
              </a:rPr>
              <a:t>Example</a:t>
            </a:r>
            <a:r>
              <a:rPr lang="en-US" sz="4500" dirty="0">
                <a:latin typeface="Arial" charset="0"/>
              </a:rPr>
              <a:t>: Chunk </a:t>
            </a:r>
            <a:r>
              <a:rPr lang="en-US" sz="4500" dirty="0" smtClean="0">
                <a:latin typeface="Arial" charset="0"/>
              </a:rPr>
              <a:t>doesn‘t</a:t>
            </a:r>
            <a:r>
              <a:rPr lang="en-US" altLang="ja-JP" sz="4500" dirty="0" smtClean="0">
                <a:latin typeface="Arial" charset="0"/>
              </a:rPr>
              <a:t>  </a:t>
            </a:r>
            <a:r>
              <a:rPr lang="en-US" altLang="ja-JP" sz="4500" dirty="0">
                <a:latin typeface="Arial" charset="0"/>
              </a:rPr>
              <a:t>fit into </a:t>
            </a:r>
            <a:r>
              <a:rPr lang="en-US" altLang="ja-JP" sz="4500" dirty="0" smtClean="0">
                <a:latin typeface="Arial" charset="0"/>
              </a:rPr>
              <a:t>cache</a:t>
            </a:r>
            <a:endParaRPr lang="en-US" altLang="ja-JP" sz="4000" dirty="0">
              <a:latin typeface="Arial" charset="0"/>
            </a:endParaRPr>
          </a:p>
          <a:p>
            <a:pPr lvl="1" eaLnBrk="1" hangingPunct="1"/>
            <a:r>
              <a:rPr lang="en-US" sz="3500" i="1" dirty="0">
                <a:latin typeface="Arial" charset="0"/>
                <a:cs typeface="Arial" charset="0"/>
              </a:rPr>
              <a:t>For each chunk (20 total)</a:t>
            </a:r>
          </a:p>
          <a:p>
            <a:pPr marL="1828800" lvl="3" indent="-457200" eaLnBrk="1" hangingPunct="1"/>
            <a:r>
              <a:rPr lang="en-US" sz="3500" i="1" dirty="0">
                <a:latin typeface="Arial" charset="0"/>
                <a:cs typeface="Arial" charset="0"/>
              </a:rPr>
              <a:t>Fill chunk with the first plane, compress, write to a file</a:t>
            </a:r>
          </a:p>
          <a:p>
            <a:pPr marL="1828800" lvl="3" indent="-457200" eaLnBrk="1" hangingPunct="1"/>
            <a:r>
              <a:rPr lang="en-US" sz="3500" i="1" dirty="0">
                <a:latin typeface="Arial" charset="0"/>
                <a:cs typeface="Arial" charset="0"/>
              </a:rPr>
              <a:t>For each new plane (49 planes)</a:t>
            </a:r>
          </a:p>
          <a:p>
            <a:pPr marL="2286000" lvl="4" indent="-457200" eaLnBrk="1" hangingPunct="1"/>
            <a:r>
              <a:rPr lang="en-US" sz="3500" i="1" dirty="0">
                <a:solidFill>
                  <a:srgbClr val="000090"/>
                </a:solidFill>
                <a:latin typeface="Arial" charset="0"/>
                <a:cs typeface="Arial" charset="0"/>
              </a:rPr>
              <a:t>Read</a:t>
            </a:r>
            <a:r>
              <a:rPr lang="en-US" sz="3500" i="1" dirty="0">
                <a:latin typeface="Arial" charset="0"/>
                <a:cs typeface="Arial" charset="0"/>
              </a:rPr>
              <a:t> chunk back</a:t>
            </a:r>
          </a:p>
          <a:p>
            <a:pPr marL="2286000" lvl="4" indent="-457200" eaLnBrk="1" hangingPunct="1"/>
            <a:r>
              <a:rPr lang="en-US" sz="3500" i="1" dirty="0">
                <a:latin typeface="Arial" charset="0"/>
                <a:cs typeface="Arial" charset="0"/>
              </a:rPr>
              <a:t>Fill chunk with the plane</a:t>
            </a:r>
          </a:p>
          <a:p>
            <a:pPr marL="2286000" lvl="4" indent="-457200" eaLnBrk="1" hangingPunct="1"/>
            <a:r>
              <a:rPr lang="en-US" sz="3500" i="1" dirty="0">
                <a:latin typeface="Arial" charset="0"/>
                <a:cs typeface="Arial" charset="0"/>
              </a:rPr>
              <a:t>Compress</a:t>
            </a:r>
          </a:p>
          <a:p>
            <a:pPr marL="2286000" lvl="4" indent="-457200" eaLnBrk="1" hangingPunct="1"/>
            <a:r>
              <a:rPr lang="en-US" sz="3500" i="1" dirty="0">
                <a:solidFill>
                  <a:srgbClr val="000090"/>
                </a:solidFill>
                <a:latin typeface="Arial" charset="0"/>
                <a:cs typeface="Arial" charset="0"/>
              </a:rPr>
              <a:t>Write</a:t>
            </a:r>
            <a:r>
              <a:rPr lang="en-US" sz="3500" i="1" dirty="0">
                <a:latin typeface="Arial" charset="0"/>
                <a:cs typeface="Arial" charset="0"/>
              </a:rPr>
              <a:t> chunk to a file</a:t>
            </a:r>
          </a:p>
          <a:p>
            <a:pPr marL="1828800" lvl="3" indent="-457200" eaLnBrk="1" hangingPunct="1"/>
            <a:r>
              <a:rPr lang="en-US" sz="3500" i="1" dirty="0">
                <a:latin typeface="Arial" charset="0"/>
                <a:cs typeface="Arial" charset="0"/>
              </a:rPr>
              <a:t>End For</a:t>
            </a:r>
          </a:p>
          <a:p>
            <a:pPr lvl="1" eaLnBrk="1" hangingPunct="1"/>
            <a:r>
              <a:rPr lang="en-US" sz="3500" i="1" dirty="0">
                <a:latin typeface="Arial" charset="0"/>
                <a:cs typeface="Arial" charset="0"/>
              </a:rPr>
              <a:t>End For</a:t>
            </a:r>
          </a:p>
          <a:p>
            <a:pPr lvl="1" eaLnBrk="1" hangingPunct="1"/>
            <a:r>
              <a:rPr lang="en-US" sz="3500" dirty="0">
                <a:latin typeface="Arial" charset="0"/>
                <a:cs typeface="Arial" charset="0"/>
              </a:rPr>
              <a:t>Total disk accesses 20 x(1+2x49)= 1980</a:t>
            </a:r>
          </a:p>
          <a:p>
            <a:pPr lvl="1" eaLnBrk="1" hangingPunct="1"/>
            <a:r>
              <a:rPr lang="en-US" sz="3500" dirty="0">
                <a:latin typeface="Arial" charset="0"/>
                <a:cs typeface="Arial" charset="0"/>
              </a:rPr>
              <a:t>Total data written and read ? (see next slide)</a:t>
            </a:r>
          </a:p>
          <a:p>
            <a:pPr lvl="1" eaLnBrk="1" hangingPunct="1"/>
            <a:r>
              <a:rPr lang="en-US" sz="3500" dirty="0">
                <a:solidFill>
                  <a:srgbClr val="008000"/>
                </a:solidFill>
                <a:latin typeface="Arial" charset="0"/>
                <a:cs typeface="Arial" charset="0"/>
              </a:rPr>
              <a:t>Note:</a:t>
            </a:r>
            <a:r>
              <a:rPr lang="en-US" sz="3500" dirty="0">
                <a:latin typeface="Arial" charset="0"/>
                <a:cs typeface="Arial" charset="0"/>
              </a:rPr>
              <a:t> </a:t>
            </a:r>
            <a:r>
              <a:rPr lang="en-US" sz="3500" dirty="0">
                <a:solidFill>
                  <a:srgbClr val="008000"/>
                </a:solidFill>
                <a:latin typeface="Arial" charset="0"/>
                <a:cs typeface="Arial" charset="0"/>
              </a:rPr>
              <a:t>HDF5 can probably detect such behavior and increase cache size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           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</a:rPr>
              <a:t>                   </a:t>
            </a:r>
          </a:p>
        </p:txBody>
      </p:sp>
      <p:sp>
        <p:nvSpPr>
          <p:cNvPr id="81923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083A587-7DE6-974A-91A7-E3001005B0CE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24" name="Footer Placeholder 2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25" name="Date Placeholder 22"/>
          <p:cNvSpPr txBox="1">
            <a:spLocks/>
          </p:cNvSpPr>
          <p:nvPr/>
        </p:nvSpPr>
        <p:spPr bwMode="auto">
          <a:xfrm>
            <a:off x="152400" y="6629400"/>
            <a:ext cx="2362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charset="0"/>
              </a:rPr>
              <a:t>November 3-5, 2009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7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4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Effect of </a:t>
            </a:r>
            <a:r>
              <a:rPr lang="en-US" dirty="0" smtClean="0">
                <a:latin typeface="Arial" charset="0"/>
              </a:rPr>
              <a:t>chunk </a:t>
            </a:r>
            <a:r>
              <a:rPr lang="en-US" dirty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ache </a:t>
            </a:r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ize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write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96768"/>
              </p:ext>
            </p:extLst>
          </p:nvPr>
        </p:nvGraphicFramePr>
        <p:xfrm>
          <a:off x="457200" y="1676400"/>
          <a:ext cx="8229600" cy="17065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7843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Cache size</a:t>
                      </a:r>
                    </a:p>
                  </a:txBody>
                  <a:tcPr marT="56752" marB="56752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I/O operations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 data written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File size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</a:tr>
              <a:tr h="4611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 MB (default)</a:t>
                      </a:r>
                    </a:p>
                  </a:txBody>
                  <a:tcPr marT="56752" marB="56752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1002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75.54 MB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38.15 MB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4611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 MB</a:t>
                      </a:r>
                    </a:p>
                  </a:txBody>
                  <a:tcPr marT="56752" marB="56752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38.16 MB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38.15 MB</a:t>
                      </a:r>
                    </a:p>
                  </a:txBody>
                  <a:tcPr marT="56752" marB="56752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989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No compression, chunk size is 2MB</a:t>
            </a:r>
          </a:p>
        </p:txBody>
      </p:sp>
      <p:sp>
        <p:nvSpPr>
          <p:cNvPr id="83990" name="TextBox 7"/>
          <p:cNvSpPr txBox="1">
            <a:spLocks noChangeArrowheads="1"/>
          </p:cNvSpPr>
          <p:nvPr/>
        </p:nvSpPr>
        <p:spPr bwMode="auto">
          <a:xfrm>
            <a:off x="457200" y="35052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Gzip compression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55246"/>
              </p:ext>
            </p:extLst>
          </p:nvPr>
        </p:nvGraphicFramePr>
        <p:xfrm>
          <a:off x="457200" y="4114800"/>
          <a:ext cx="8229600" cy="226218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7493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Cache size</a:t>
                      </a:r>
                    </a:p>
                  </a:txBody>
                  <a:tcPr marT="54584" marB="54584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I/O operations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 data written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34D26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File size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</a:tr>
              <a:tr h="106938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 MB (default)</a:t>
                      </a:r>
                    </a:p>
                  </a:txBody>
                  <a:tcPr marT="54584" marB="54584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1982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335.42 MB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(322.34 MB read)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13.08 MB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44349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 MB</a:t>
                      </a:r>
                    </a:p>
                  </a:txBody>
                  <a:tcPr marT="54584" marB="54584"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22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13.08 MB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13.08 MB</a:t>
                      </a:r>
                    </a:p>
                  </a:txBody>
                  <a:tcPr marT="54584" marB="54584"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01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01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B65E4D0-4095-154A-BBE0-437F2B6F8C7A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012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5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Effect of </a:t>
            </a:r>
            <a:r>
              <a:rPr lang="en-US" dirty="0" smtClean="0">
                <a:latin typeface="Arial" charset="0"/>
              </a:rPr>
              <a:t>chunk </a:t>
            </a:r>
            <a:r>
              <a:rPr lang="en-US" dirty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ache </a:t>
            </a:r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ize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write</a:t>
            </a:r>
            <a:endParaRPr lang="en-US" dirty="0">
              <a:latin typeface="Arial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With the 1 MB cache size, a chunk will not fit into the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cs typeface="Arial" charset="0"/>
              </a:rPr>
              <a:t>All writes to the dataset must be immediately written to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cs typeface="Arial" charset="0"/>
              </a:rPr>
              <a:t>With compression, the entire chunk must be read and rewritten every time a part of the chunk is written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>
                <a:latin typeface="Arial" charset="0"/>
                <a:cs typeface="Arial" charset="0"/>
              </a:rPr>
              <a:t>Data must also be decompressed and recompressed each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>
                <a:latin typeface="Arial" charset="0"/>
                <a:cs typeface="Arial" charset="0"/>
              </a:rPr>
              <a:t>Non sequential writes could result in a larger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Without compression, the entire chunk must be written when it is first written to the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If the selection were not contiguous on disk, it could require as much as 1 I/O disk access for each element</a:t>
            </a:r>
          </a:p>
        </p:txBody>
      </p:sp>
      <p:sp>
        <p:nvSpPr>
          <p:cNvPr id="860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EEE2113-774D-9249-AD59-F370E1CF079A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48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60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Effect of </a:t>
            </a:r>
            <a:r>
              <a:rPr lang="en-US" dirty="0" smtClean="0">
                <a:latin typeface="Arial" charset="0"/>
              </a:rPr>
              <a:t>chunk </a:t>
            </a:r>
            <a:r>
              <a:rPr lang="en-US" dirty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ache </a:t>
            </a:r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ize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write</a:t>
            </a:r>
            <a:endParaRPr lang="en-US" dirty="0">
              <a:latin typeface="Arial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With the 5 MB cache size, the chunk is written only after it is full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Drastically reduces the number of I/O operations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Reduces the amount of data that must be written (and read)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Reduces processing time, especially with </a:t>
            </a:r>
            <a:r>
              <a:rPr lang="en-US" dirty="0" smtClean="0">
                <a:latin typeface="Arial" charset="0"/>
                <a:cs typeface="Arial" charset="0"/>
              </a:rPr>
              <a:t>a compression </a:t>
            </a:r>
            <a:r>
              <a:rPr lang="en-US" dirty="0">
                <a:latin typeface="Arial" charset="0"/>
                <a:cs typeface="Arial" charset="0"/>
              </a:rPr>
              <a:t>filter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0F9E402-958B-424A-B40B-9151619CD9D9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49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704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6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BF850-6163-F142-A7F0-EB61328E00D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HDF5 Dataset Components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447800"/>
            <a:ext cx="3886200" cy="426720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Dataset data array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7200" y="1371600"/>
            <a:ext cx="3962400" cy="472440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>
            <a:flatTx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dirty="0" smtClean="0">
                <a:latin typeface="Arial"/>
                <a:cs typeface="Arial"/>
              </a:rPr>
              <a:t>Dataset header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rot="16200000">
            <a:off x="5650707" y="18613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rot="16200000">
            <a:off x="6324600" y="21748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 rot="16200000">
            <a:off x="6326188" y="18383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 rot="16200000">
            <a:off x="6324600" y="15001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rot="21600000">
            <a:off x="5592763" y="23796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rot="21600000">
            <a:off x="6080125" y="23796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rot="21600000">
            <a:off x="6569075" y="23796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rot="21600000">
            <a:off x="7056438" y="23796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 rot="16200000">
            <a:off x="5803107" y="20010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 rot="16200000">
            <a:off x="6477000" y="23145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rot="16200000">
            <a:off x="6478588" y="19780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rot="16200000">
            <a:off x="6477000" y="16398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 rot="21600000">
            <a:off x="5745163" y="25193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rot="21600000">
            <a:off x="6232525" y="25193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 rot="21600000">
            <a:off x="6721475" y="25193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 rot="21600000">
            <a:off x="7208838" y="25193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 rot="16200000">
            <a:off x="5955507" y="2140744"/>
            <a:ext cx="1350962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 rot="16200000">
            <a:off x="6629400" y="24542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0" name="Line 24"/>
          <p:cNvSpPr>
            <a:spLocks noChangeShapeType="1"/>
          </p:cNvSpPr>
          <p:nvPr/>
        </p:nvSpPr>
        <p:spPr bwMode="auto">
          <a:xfrm rot="16200000">
            <a:off x="6630988" y="21177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rot="16200000">
            <a:off x="6629400" y="17795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rot="21600000">
            <a:off x="5897563" y="26590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 rot="21600000">
            <a:off x="6384925" y="26590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rot="21600000">
            <a:off x="6873875" y="26590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 rot="21600000">
            <a:off x="7361238" y="26590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 rot="16200000">
            <a:off x="6107906" y="22820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rot="16200000">
            <a:off x="6781800" y="25939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 rot="16200000">
            <a:off x="6783388" y="22574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rot="16200000">
            <a:off x="6781800" y="19192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rot="21600000">
            <a:off x="6049963" y="27987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rot="21600000">
            <a:off x="6537325" y="27987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rot="21600000">
            <a:off x="7026275" y="27987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rot="21600000">
            <a:off x="7513638" y="27987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4" name="Rectangle 38"/>
          <p:cNvSpPr>
            <a:spLocks noChangeArrowheads="1"/>
          </p:cNvSpPr>
          <p:nvPr/>
        </p:nvSpPr>
        <p:spPr bwMode="auto">
          <a:xfrm rot="16200000">
            <a:off x="6260306" y="24217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 rot="16200000">
            <a:off x="6934200" y="27336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rot="16200000">
            <a:off x="6935788" y="23971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 rot="16200000">
            <a:off x="6934200" y="20589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 rot="21600000">
            <a:off x="6202363" y="29384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 rot="21600000">
            <a:off x="6689725" y="29384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rot="21600000">
            <a:off x="7178675" y="29384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 rot="21600000">
            <a:off x="7666038" y="29384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2" name="Rectangle 46"/>
          <p:cNvSpPr>
            <a:spLocks noChangeArrowheads="1"/>
          </p:cNvSpPr>
          <p:nvPr/>
        </p:nvSpPr>
        <p:spPr bwMode="auto">
          <a:xfrm rot="16200000">
            <a:off x="6412706" y="25614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rot="16200000">
            <a:off x="7086600" y="28733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 rot="16200000">
            <a:off x="7088188" y="25368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 rot="16200000">
            <a:off x="7086600" y="21986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 rot="21600000">
            <a:off x="6354763" y="30781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 rot="21600000">
            <a:off x="6842125" y="30781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 rot="21600000">
            <a:off x="7331075" y="30781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89" name="Line 53"/>
          <p:cNvSpPr>
            <a:spLocks noChangeShapeType="1"/>
          </p:cNvSpPr>
          <p:nvPr/>
        </p:nvSpPr>
        <p:spPr bwMode="auto">
          <a:xfrm rot="21600000">
            <a:off x="7818438" y="30781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0" name="Rectangle 54"/>
          <p:cNvSpPr>
            <a:spLocks noChangeArrowheads="1"/>
          </p:cNvSpPr>
          <p:nvPr/>
        </p:nvSpPr>
        <p:spPr bwMode="auto">
          <a:xfrm rot="16200000">
            <a:off x="6565106" y="2701132"/>
            <a:ext cx="1350963" cy="2438400"/>
          </a:xfrm>
          <a:prstGeom prst="rect">
            <a:avLst/>
          </a:prstGeom>
          <a:solidFill>
            <a:srgbClr val="C0C0C0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1" name="Line 55"/>
          <p:cNvSpPr>
            <a:spLocks noChangeShapeType="1"/>
          </p:cNvSpPr>
          <p:nvPr/>
        </p:nvSpPr>
        <p:spPr bwMode="auto">
          <a:xfrm rot="16200000">
            <a:off x="7239000" y="301307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2" name="Line 56"/>
          <p:cNvSpPr>
            <a:spLocks noChangeShapeType="1"/>
          </p:cNvSpPr>
          <p:nvPr/>
        </p:nvSpPr>
        <p:spPr bwMode="auto">
          <a:xfrm rot="16200000">
            <a:off x="7240588" y="2676525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3" name="Line 57"/>
          <p:cNvSpPr>
            <a:spLocks noChangeShapeType="1"/>
          </p:cNvSpPr>
          <p:nvPr/>
        </p:nvSpPr>
        <p:spPr bwMode="auto">
          <a:xfrm rot="16200000">
            <a:off x="7239000" y="2338388"/>
            <a:ext cx="0" cy="2438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 rot="21600000">
            <a:off x="6507163" y="32178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 rot="21600000">
            <a:off x="6994525" y="3217863"/>
            <a:ext cx="6350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6" name="Line 60"/>
          <p:cNvSpPr>
            <a:spLocks noChangeShapeType="1"/>
          </p:cNvSpPr>
          <p:nvPr/>
        </p:nvSpPr>
        <p:spPr bwMode="auto">
          <a:xfrm rot="21600000">
            <a:off x="7483475" y="3217863"/>
            <a:ext cx="4763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7" name="Line 61"/>
          <p:cNvSpPr>
            <a:spLocks noChangeShapeType="1"/>
          </p:cNvSpPr>
          <p:nvPr/>
        </p:nvSpPr>
        <p:spPr bwMode="auto">
          <a:xfrm rot="21600000">
            <a:off x="7970838" y="3217863"/>
            <a:ext cx="4762" cy="13509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98" name="Rectangle 62"/>
          <p:cNvSpPr>
            <a:spLocks noChangeArrowheads="1"/>
          </p:cNvSpPr>
          <p:nvPr/>
        </p:nvSpPr>
        <p:spPr bwMode="auto">
          <a:xfrm>
            <a:off x="990600" y="2147888"/>
            <a:ext cx="2743200" cy="1538287"/>
          </a:xfrm>
          <a:prstGeom prst="rect">
            <a:avLst/>
          </a:prstGeom>
          <a:solidFill>
            <a:schemeClr val="bg1">
              <a:alpha val="52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/>
        </p:spPr>
        <p:txBody>
          <a:bodyPr wrap="none" lIns="313869" tIns="0" rIns="313869" bIns="156935">
            <a:flatTx/>
          </a:bodyPr>
          <a:lstStyle/>
          <a:p>
            <a:pPr algn="ctr" eaLnBrk="0" hangingPunct="0">
              <a:defRPr/>
            </a:pPr>
            <a:r>
              <a:rPr lang="en-US" sz="2000" dirty="0" err="1">
                <a:latin typeface="Arial"/>
                <a:cs typeface="Arial"/>
              </a:rPr>
              <a:t>Dataspace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6799" name="Rectangle 63"/>
          <p:cNvSpPr>
            <a:spLocks noChangeArrowheads="1"/>
          </p:cNvSpPr>
          <p:nvPr/>
        </p:nvSpPr>
        <p:spPr bwMode="auto">
          <a:xfrm>
            <a:off x="1219200" y="2819400"/>
            <a:ext cx="506412" cy="263525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16800" name="Text Box 64"/>
          <p:cNvSpPr txBox="1">
            <a:spLocks noChangeArrowheads="1"/>
          </p:cNvSpPr>
          <p:nvPr/>
        </p:nvSpPr>
        <p:spPr bwMode="auto">
          <a:xfrm>
            <a:off x="1184275" y="2427288"/>
            <a:ext cx="65722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Rank</a:t>
            </a:r>
          </a:p>
        </p:txBody>
      </p:sp>
      <p:sp>
        <p:nvSpPr>
          <p:cNvPr id="116801" name="Rectangle 65"/>
          <p:cNvSpPr>
            <a:spLocks noChangeArrowheads="1"/>
          </p:cNvSpPr>
          <p:nvPr/>
        </p:nvSpPr>
        <p:spPr bwMode="auto">
          <a:xfrm>
            <a:off x="2363788" y="3144838"/>
            <a:ext cx="912812" cy="1920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Dim_2 = 5</a:t>
            </a:r>
          </a:p>
        </p:txBody>
      </p:sp>
      <p:sp>
        <p:nvSpPr>
          <p:cNvPr id="116802" name="Rectangle 66"/>
          <p:cNvSpPr>
            <a:spLocks noChangeArrowheads="1"/>
          </p:cNvSpPr>
          <p:nvPr/>
        </p:nvSpPr>
        <p:spPr bwMode="auto">
          <a:xfrm>
            <a:off x="2363788" y="2863850"/>
            <a:ext cx="912812" cy="193675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Dim_1 = 4</a:t>
            </a:r>
          </a:p>
        </p:txBody>
      </p:sp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2174875" y="2444750"/>
            <a:ext cx="11906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Dimensions</a:t>
            </a:r>
          </a:p>
        </p:txBody>
      </p:sp>
      <p:sp>
        <p:nvSpPr>
          <p:cNvPr id="116804" name="Rectangle 68"/>
          <p:cNvSpPr>
            <a:spLocks noChangeArrowheads="1"/>
          </p:cNvSpPr>
          <p:nvPr/>
        </p:nvSpPr>
        <p:spPr bwMode="auto">
          <a:xfrm>
            <a:off x="2690813" y="4811713"/>
            <a:ext cx="152400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Time = </a:t>
            </a:r>
            <a:r>
              <a:rPr lang="en-US" sz="1600" dirty="0" smtClean="0">
                <a:latin typeface="Arial"/>
                <a:cs typeface="Arial"/>
              </a:rPr>
              <a:t>32.4</a:t>
            </a:r>
            <a:endParaRPr lang="en-US" sz="1600" b="1" dirty="0">
              <a:cs typeface="+mn-cs"/>
            </a:endParaRPr>
          </a:p>
        </p:txBody>
      </p:sp>
      <p:sp>
        <p:nvSpPr>
          <p:cNvPr id="116805" name="Rectangle 69"/>
          <p:cNvSpPr>
            <a:spLocks noChangeArrowheads="1"/>
          </p:cNvSpPr>
          <p:nvPr/>
        </p:nvSpPr>
        <p:spPr bwMode="auto">
          <a:xfrm>
            <a:off x="2667000" y="5160963"/>
            <a:ext cx="1522413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Pressure</a:t>
            </a:r>
            <a:r>
              <a:rPr lang="en-US" sz="1600" b="1" dirty="0">
                <a:cs typeface="+mn-cs"/>
              </a:rPr>
              <a:t> </a:t>
            </a:r>
            <a:r>
              <a:rPr lang="en-US" sz="1600" dirty="0">
                <a:latin typeface="Arial"/>
                <a:cs typeface="Arial"/>
              </a:rPr>
              <a:t>= 987</a:t>
            </a:r>
          </a:p>
        </p:txBody>
      </p:sp>
      <p:sp>
        <p:nvSpPr>
          <p:cNvPr id="116806" name="Rectangle 70"/>
          <p:cNvSpPr>
            <a:spLocks noChangeArrowheads="1"/>
          </p:cNvSpPr>
          <p:nvPr/>
        </p:nvSpPr>
        <p:spPr bwMode="auto">
          <a:xfrm>
            <a:off x="2667000" y="5511800"/>
            <a:ext cx="152400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Temp = 56</a:t>
            </a:r>
          </a:p>
        </p:txBody>
      </p:sp>
      <p:sp>
        <p:nvSpPr>
          <p:cNvPr id="116807" name="Text Box 71"/>
          <p:cNvSpPr txBox="1">
            <a:spLocks noChangeArrowheads="1"/>
          </p:cNvSpPr>
          <p:nvPr/>
        </p:nvSpPr>
        <p:spPr bwMode="auto">
          <a:xfrm>
            <a:off x="2819400" y="4502150"/>
            <a:ext cx="126841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Attributes</a:t>
            </a:r>
          </a:p>
        </p:txBody>
      </p:sp>
      <p:sp>
        <p:nvSpPr>
          <p:cNvPr id="116808" name="Rectangle 72"/>
          <p:cNvSpPr>
            <a:spLocks noChangeArrowheads="1"/>
          </p:cNvSpPr>
          <p:nvPr/>
        </p:nvSpPr>
        <p:spPr bwMode="auto">
          <a:xfrm>
            <a:off x="654050" y="5084763"/>
            <a:ext cx="1479550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Chunked</a:t>
            </a:r>
          </a:p>
        </p:txBody>
      </p:sp>
      <p:sp>
        <p:nvSpPr>
          <p:cNvPr id="116809" name="Rectangle 73"/>
          <p:cNvSpPr>
            <a:spLocks noChangeArrowheads="1"/>
          </p:cNvSpPr>
          <p:nvPr/>
        </p:nvSpPr>
        <p:spPr bwMode="auto">
          <a:xfrm>
            <a:off x="654050" y="5435600"/>
            <a:ext cx="1479550" cy="279400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Compressed</a:t>
            </a:r>
          </a:p>
        </p:txBody>
      </p:sp>
      <p:sp>
        <p:nvSpPr>
          <p:cNvPr id="116810" name="Rectangle 74"/>
          <p:cNvSpPr>
            <a:spLocks noChangeArrowheads="1"/>
          </p:cNvSpPr>
          <p:nvPr/>
        </p:nvSpPr>
        <p:spPr bwMode="auto">
          <a:xfrm>
            <a:off x="2363788" y="3424238"/>
            <a:ext cx="912812" cy="1920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66236" tIns="133119" rIns="266236" bIns="133119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Dim_3 = 7</a:t>
            </a:r>
          </a:p>
        </p:txBody>
      </p:sp>
      <p:sp>
        <p:nvSpPr>
          <p:cNvPr id="116811" name="Text Box 75"/>
          <p:cNvSpPr txBox="1">
            <a:spLocks noChangeArrowheads="1"/>
          </p:cNvSpPr>
          <p:nvPr/>
        </p:nvSpPr>
        <p:spPr bwMode="auto">
          <a:xfrm>
            <a:off x="852488" y="4775200"/>
            <a:ext cx="9763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Storage info</a:t>
            </a:r>
          </a:p>
        </p:txBody>
      </p:sp>
      <p:sp>
        <p:nvSpPr>
          <p:cNvPr id="116812" name="Rectangle 76"/>
          <p:cNvSpPr>
            <a:spLocks noChangeArrowheads="1"/>
          </p:cNvSpPr>
          <p:nvPr/>
        </p:nvSpPr>
        <p:spPr bwMode="auto">
          <a:xfrm>
            <a:off x="685800" y="4291013"/>
            <a:ext cx="1828800" cy="280987"/>
          </a:xfrm>
          <a:prstGeom prst="rect">
            <a:avLst/>
          </a:prstGeom>
          <a:solidFill>
            <a:srgbClr val="F8F8F8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F8F8F8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>
            <a:flatTx/>
          </a:bodyPr>
          <a:lstStyle/>
          <a:p>
            <a:pPr algn="ctr" eaLnBrk="0" hangingPunct="0">
              <a:defRPr/>
            </a:pPr>
            <a:r>
              <a:rPr lang="en-US" sz="1600" dirty="0">
                <a:latin typeface="Arial"/>
                <a:cs typeface="Arial"/>
              </a:rPr>
              <a:t>IEEE 32-bit float</a:t>
            </a:r>
          </a:p>
        </p:txBody>
      </p:sp>
      <p:sp>
        <p:nvSpPr>
          <p:cNvPr id="116813" name="Text Box 77"/>
          <p:cNvSpPr txBox="1">
            <a:spLocks noChangeArrowheads="1"/>
          </p:cNvSpPr>
          <p:nvPr/>
        </p:nvSpPr>
        <p:spPr bwMode="auto">
          <a:xfrm>
            <a:off x="762000" y="3962400"/>
            <a:ext cx="97631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13869" tIns="156935" rIns="313869" bIns="156935" anchor="ctr"/>
          <a:lstStyle/>
          <a:p>
            <a:pPr algn="ctr" eaLnBrk="0" hangingPunct="0"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Arial"/>
              </a:rPr>
              <a:t>Datatype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2480" y="6096000"/>
            <a:ext cx="1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8280" y="6096000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Conclusion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It is important to make sure that a chunk will fit into the raw data chunk cache</a:t>
            </a:r>
          </a:p>
          <a:p>
            <a:pPr eaLnBrk="1" hangingPunct="1"/>
            <a:r>
              <a:rPr lang="en-US">
                <a:latin typeface="Arial" charset="0"/>
              </a:rPr>
              <a:t>If you will be writing to multiple chunks at once, you should increase the cache size even more</a:t>
            </a:r>
          </a:p>
          <a:p>
            <a:pPr eaLnBrk="1" hangingPunct="1"/>
            <a:r>
              <a:rPr lang="en-US">
                <a:latin typeface="Arial" charset="0"/>
              </a:rPr>
              <a:t>Try to design chunk dimensions to minimize the number you will be writing to at once</a:t>
            </a:r>
          </a:p>
        </p:txBody>
      </p:sp>
      <p:sp>
        <p:nvSpPr>
          <p:cNvPr id="880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E55BE9B-4B24-9449-9C1A-5ECFE5DFD40C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3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Reading </a:t>
            </a:r>
            <a:r>
              <a:rPr lang="en-US" dirty="0" smtClean="0">
                <a:latin typeface="Arial" charset="0"/>
              </a:rPr>
              <a:t>chunked </a:t>
            </a:r>
            <a:r>
              <a:rPr lang="en-US" dirty="0">
                <a:latin typeface="Arial" charset="0"/>
              </a:rPr>
              <a:t>d</a:t>
            </a:r>
            <a:r>
              <a:rPr lang="en-US" dirty="0" smtClean="0">
                <a:latin typeface="Arial" charset="0"/>
              </a:rPr>
              <a:t>ataset</a:t>
            </a:r>
            <a:endParaRPr lang="en-US" dirty="0">
              <a:latin typeface="Arial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 the same dataset, again by slices, but the slices cross through all the chunks</a:t>
            </a:r>
          </a:p>
          <a:p>
            <a:pPr eaLnBrk="1" hangingPunct="1"/>
            <a:r>
              <a:rPr lang="en-US">
                <a:latin typeface="Arial" charset="0"/>
              </a:rPr>
              <a:t>2 orientations for read plane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Plane includes fastest changing dimension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Plane does not include fastest changing dimension</a:t>
            </a:r>
          </a:p>
          <a:p>
            <a:pPr eaLnBrk="1" hangingPunct="1"/>
            <a:r>
              <a:rPr lang="en-US">
                <a:latin typeface="Arial" charset="0"/>
              </a:rPr>
              <a:t>Measure total read operations, and total size read</a:t>
            </a:r>
          </a:p>
          <a:p>
            <a:pPr eaLnBrk="1" hangingPunct="1"/>
            <a:r>
              <a:rPr lang="en-US">
                <a:latin typeface="Arial" charset="0"/>
              </a:rPr>
              <a:t>Chunk sizes of 50x100x100, and 10x100x100</a:t>
            </a:r>
          </a:p>
          <a:p>
            <a:pPr eaLnBrk="1" hangingPunct="1"/>
            <a:r>
              <a:rPr lang="en-US">
                <a:latin typeface="Arial" charset="0"/>
              </a:rPr>
              <a:t>1 MB cache</a:t>
            </a:r>
          </a:p>
        </p:txBody>
      </p:sp>
      <p:sp>
        <p:nvSpPr>
          <p:cNvPr id="890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9F136B-AA6E-B04C-81CA-A00E7521CB25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90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7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86400" y="1905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458200" cy="5486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Chunks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Read slices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Vertical and horizontal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22098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25908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29718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8" name="Parallelogram 33"/>
          <p:cNvSpPr>
            <a:spLocks noChangeArrowheads="1"/>
          </p:cNvSpPr>
          <p:nvPr/>
        </p:nvSpPr>
        <p:spPr bwMode="auto">
          <a:xfrm>
            <a:off x="3962400" y="2286000"/>
            <a:ext cx="3733800" cy="1447800"/>
          </a:xfrm>
          <a:prstGeom prst="parallelogram">
            <a:avLst>
              <a:gd name="adj" fmla="val 105355"/>
            </a:avLst>
          </a:prstGeom>
          <a:solidFill>
            <a:srgbClr val="FF66FF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62600" y="4267200"/>
            <a:ext cx="1219200" cy="1588"/>
          </a:xfrm>
          <a:prstGeom prst="line">
            <a:avLst/>
          </a:prstGeom>
          <a:ln w="285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62600" y="4648200"/>
            <a:ext cx="838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62600" y="5029200"/>
            <a:ext cx="457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 rot="18979361">
            <a:off x="4600575" y="2911475"/>
            <a:ext cx="3509963" cy="1487488"/>
          </a:xfrm>
          <a:prstGeom prst="parallelogram">
            <a:avLst>
              <a:gd name="adj" fmla="val 96016"/>
            </a:avLst>
          </a:prstGeom>
          <a:solidFill>
            <a:schemeClr val="bg2">
              <a:alpha val="81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Diagonal Stripe 44"/>
          <p:cNvSpPr/>
          <p:nvPr/>
        </p:nvSpPr>
        <p:spPr bwMode="auto">
          <a:xfrm rot="10800000">
            <a:off x="5572125" y="2286000"/>
            <a:ext cx="1538288" cy="1447800"/>
          </a:xfrm>
          <a:prstGeom prst="diagStripe">
            <a:avLst>
              <a:gd name="adj" fmla="val 60938"/>
            </a:avLst>
          </a:prstGeom>
          <a:solidFill>
            <a:srgbClr val="FF66FF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0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Test </a:t>
            </a:r>
            <a:r>
              <a:rPr lang="en-US" dirty="0" smtClean="0">
                <a:latin typeface="Arial" charset="0"/>
              </a:rPr>
              <a:t>setup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72200" y="3962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62400" y="3962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1524000"/>
            <a:ext cx="3352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28800" y="1524000"/>
            <a:ext cx="3124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524000"/>
            <a:ext cx="2667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28800" y="1524000"/>
            <a:ext cx="2286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72200" y="19050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62400" y="19050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34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0135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038348A-72C8-314F-B34B-69167C564543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0136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0137" name="Straight Connector 37"/>
          <p:cNvCxnSpPr>
            <a:cxnSpLocks noChangeShapeType="1"/>
          </p:cNvCxnSpPr>
          <p:nvPr/>
        </p:nvCxnSpPr>
        <p:spPr bwMode="auto">
          <a:xfrm>
            <a:off x="4800600" y="29718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8" name="Straight Connector 40"/>
          <p:cNvCxnSpPr>
            <a:cxnSpLocks noChangeShapeType="1"/>
          </p:cNvCxnSpPr>
          <p:nvPr/>
        </p:nvCxnSpPr>
        <p:spPr bwMode="auto">
          <a:xfrm>
            <a:off x="5181600" y="25908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9" name="Straight Connector 45"/>
          <p:cNvCxnSpPr>
            <a:cxnSpLocks noChangeShapeType="1"/>
          </p:cNvCxnSpPr>
          <p:nvPr/>
        </p:nvCxnSpPr>
        <p:spPr bwMode="auto">
          <a:xfrm rot="5400000">
            <a:off x="5791994" y="3780631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0" name="Straight Connector 50"/>
          <p:cNvCxnSpPr>
            <a:cxnSpLocks noChangeShapeType="1"/>
          </p:cNvCxnSpPr>
          <p:nvPr/>
        </p:nvCxnSpPr>
        <p:spPr bwMode="auto">
          <a:xfrm rot="5400000">
            <a:off x="6249194" y="3352006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1" name="Straight Connector 51"/>
          <p:cNvCxnSpPr>
            <a:cxnSpLocks noChangeShapeType="1"/>
          </p:cNvCxnSpPr>
          <p:nvPr/>
        </p:nvCxnSpPr>
        <p:spPr bwMode="auto">
          <a:xfrm rot="5400000">
            <a:off x="6439694" y="3161506"/>
            <a:ext cx="1905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2" name="Straight Connector 40"/>
          <p:cNvCxnSpPr>
            <a:cxnSpLocks noChangeShapeType="1"/>
          </p:cNvCxnSpPr>
          <p:nvPr/>
        </p:nvCxnSpPr>
        <p:spPr bwMode="auto">
          <a:xfrm>
            <a:off x="6477000" y="2209800"/>
            <a:ext cx="685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3" name="TextBox 31"/>
          <p:cNvSpPr txBox="1">
            <a:spLocks noChangeArrowheads="1"/>
          </p:cNvSpPr>
          <p:nvPr/>
        </p:nvSpPr>
        <p:spPr bwMode="auto">
          <a:xfrm rot="-5400000">
            <a:off x="3455987" y="414496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0144" name="TextBox 32"/>
          <p:cNvSpPr txBox="1">
            <a:spLocks noChangeArrowheads="1"/>
          </p:cNvSpPr>
          <p:nvPr/>
        </p:nvSpPr>
        <p:spPr bwMode="auto">
          <a:xfrm>
            <a:off x="4635500" y="5410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0145" name="TextBox 33"/>
          <p:cNvSpPr txBox="1">
            <a:spLocks noChangeArrowheads="1"/>
          </p:cNvSpPr>
          <p:nvPr/>
        </p:nvSpPr>
        <p:spPr bwMode="auto">
          <a:xfrm rot="-2513355">
            <a:off x="6675438" y="46212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52913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5600" y="27432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458200" cy="54864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</a:rPr>
              <a:t>Repeat 100 times for each plane</a:t>
            </a:r>
          </a:p>
          <a:p>
            <a:pPr lvl="1" eaLnBrk="1" hangingPunct="1"/>
            <a:r>
              <a:rPr lang="en-US" i="1">
                <a:latin typeface="Arial" charset="0"/>
                <a:cs typeface="Arial" charset="0"/>
              </a:rPr>
              <a:t>Repeat 1000 times</a:t>
            </a:r>
          </a:p>
          <a:p>
            <a:pPr lvl="2" eaLnBrk="1" hangingPunct="1"/>
            <a:r>
              <a:rPr lang="en-US" i="1">
                <a:latin typeface="Arial" charset="0"/>
                <a:cs typeface="Arial" charset="0"/>
              </a:rPr>
              <a:t>Read a row</a:t>
            </a:r>
          </a:p>
          <a:p>
            <a:pPr lvl="2" eaLnBrk="1" hangingPunct="1"/>
            <a:r>
              <a:rPr lang="en-US" i="1">
                <a:latin typeface="Arial" charset="0"/>
                <a:cs typeface="Arial" charset="0"/>
              </a:rPr>
              <a:t>Seek to the beginning of the next read</a:t>
            </a:r>
          </a:p>
          <a:p>
            <a:pPr eaLnBrk="1" hangingPunct="1"/>
            <a:r>
              <a:rPr lang="en-US">
                <a:latin typeface="Arial" charset="0"/>
              </a:rPr>
              <a:t>Total </a:t>
            </a:r>
            <a:r>
              <a:rPr lang="en-US">
                <a:solidFill>
                  <a:srgbClr val="000090"/>
                </a:solidFill>
                <a:latin typeface="Arial" charset="0"/>
              </a:rPr>
              <a:t>10</a:t>
            </a:r>
            <a:r>
              <a:rPr lang="en-US" baseline="30000">
                <a:solidFill>
                  <a:srgbClr val="000090"/>
                </a:solidFill>
                <a:latin typeface="Arial" charset="0"/>
              </a:rPr>
              <a:t>5</a:t>
            </a:r>
            <a:r>
              <a:rPr lang="en-US">
                <a:latin typeface="Arial" charset="0"/>
              </a:rPr>
              <a:t> disk accesses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1139" name="Parallelogram 33"/>
          <p:cNvSpPr>
            <a:spLocks noChangeArrowheads="1"/>
          </p:cNvSpPr>
          <p:nvPr/>
        </p:nvSpPr>
        <p:spPr bwMode="auto">
          <a:xfrm>
            <a:off x="5181600" y="3124200"/>
            <a:ext cx="3733800" cy="1447800"/>
          </a:xfrm>
          <a:prstGeom prst="parallelogram">
            <a:avLst>
              <a:gd name="adj" fmla="val 105355"/>
            </a:avLst>
          </a:prstGeom>
          <a:solidFill>
            <a:srgbClr val="FF66FF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Diagonal Stripe 44"/>
          <p:cNvSpPr/>
          <p:nvPr/>
        </p:nvSpPr>
        <p:spPr bwMode="auto">
          <a:xfrm rot="10800000">
            <a:off x="6791325" y="3124200"/>
            <a:ext cx="1538288" cy="1447800"/>
          </a:xfrm>
          <a:prstGeom prst="diagStripe">
            <a:avLst>
              <a:gd name="adj" fmla="val 60938"/>
            </a:avLst>
          </a:prstGeom>
          <a:solidFill>
            <a:srgbClr val="FF66FF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11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Aside:  Reading from contiguous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91400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81600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4191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391400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81600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147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1148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04333B-3B56-AD4A-A80E-52BEF95C2297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53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1149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1150" name="Straight Arrow Connector 37"/>
          <p:cNvCxnSpPr>
            <a:cxnSpLocks noChangeShapeType="1"/>
          </p:cNvCxnSpPr>
          <p:nvPr/>
        </p:nvCxnSpPr>
        <p:spPr bwMode="auto">
          <a:xfrm>
            <a:off x="5181600" y="4572000"/>
            <a:ext cx="2209800" cy="1588"/>
          </a:xfrm>
          <a:prstGeom prst="straightConnector1">
            <a:avLst/>
          </a:prstGeom>
          <a:noFill/>
          <a:ln w="539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1" name="Straight Arrow Connector 46"/>
          <p:cNvCxnSpPr>
            <a:cxnSpLocks noChangeShapeType="1"/>
          </p:cNvCxnSpPr>
          <p:nvPr/>
        </p:nvCxnSpPr>
        <p:spPr bwMode="auto">
          <a:xfrm rot="10800000">
            <a:off x="5486400" y="4343400"/>
            <a:ext cx="1828800" cy="228600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2" name="Straight Arrow Connector 48"/>
          <p:cNvCxnSpPr>
            <a:cxnSpLocks noChangeShapeType="1"/>
          </p:cNvCxnSpPr>
          <p:nvPr/>
        </p:nvCxnSpPr>
        <p:spPr bwMode="auto">
          <a:xfrm>
            <a:off x="5410200" y="4343400"/>
            <a:ext cx="2209800" cy="1588"/>
          </a:xfrm>
          <a:prstGeom prst="straightConnector1">
            <a:avLst/>
          </a:prstGeom>
          <a:noFill/>
          <a:ln w="539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3" name="Straight Arrow Connector 49"/>
          <p:cNvCxnSpPr>
            <a:cxnSpLocks noChangeShapeType="1"/>
          </p:cNvCxnSpPr>
          <p:nvPr/>
        </p:nvCxnSpPr>
        <p:spPr bwMode="auto">
          <a:xfrm>
            <a:off x="5715000" y="4114800"/>
            <a:ext cx="2209800" cy="1588"/>
          </a:xfrm>
          <a:prstGeom prst="straightConnector1">
            <a:avLst/>
          </a:prstGeom>
          <a:noFill/>
          <a:ln w="539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4" name="Straight Arrow Connector 50"/>
          <p:cNvCxnSpPr>
            <a:cxnSpLocks noChangeShapeType="1"/>
          </p:cNvCxnSpPr>
          <p:nvPr/>
        </p:nvCxnSpPr>
        <p:spPr bwMode="auto">
          <a:xfrm>
            <a:off x="5943600" y="3886200"/>
            <a:ext cx="2209800" cy="1588"/>
          </a:xfrm>
          <a:prstGeom prst="straightConnector1">
            <a:avLst/>
          </a:prstGeom>
          <a:noFill/>
          <a:ln w="539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5" name="Straight Arrow Connector 51"/>
          <p:cNvCxnSpPr>
            <a:cxnSpLocks noChangeShapeType="1"/>
          </p:cNvCxnSpPr>
          <p:nvPr/>
        </p:nvCxnSpPr>
        <p:spPr bwMode="auto">
          <a:xfrm>
            <a:off x="838200" y="4951413"/>
            <a:ext cx="2209800" cy="1587"/>
          </a:xfrm>
          <a:prstGeom prst="straightConnector1">
            <a:avLst/>
          </a:prstGeom>
          <a:noFill/>
          <a:ln w="539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6" name="TextBox 52"/>
          <p:cNvSpPr txBox="1">
            <a:spLocks noChangeArrowheads="1"/>
          </p:cNvSpPr>
          <p:nvPr/>
        </p:nvSpPr>
        <p:spPr bwMode="auto">
          <a:xfrm>
            <a:off x="1447800" y="44196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read</a:t>
            </a:r>
          </a:p>
        </p:txBody>
      </p:sp>
      <p:cxnSp>
        <p:nvCxnSpPr>
          <p:cNvPr id="91157" name="Straight Arrow Connector 54"/>
          <p:cNvCxnSpPr>
            <a:cxnSpLocks noChangeShapeType="1"/>
          </p:cNvCxnSpPr>
          <p:nvPr/>
        </p:nvCxnSpPr>
        <p:spPr bwMode="auto">
          <a:xfrm>
            <a:off x="838200" y="5637213"/>
            <a:ext cx="2209800" cy="1587"/>
          </a:xfrm>
          <a:prstGeom prst="straightConnector1">
            <a:avLst/>
          </a:prstGeom>
          <a:noFill/>
          <a:ln w="47625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8" name="TextBox 55"/>
          <p:cNvSpPr txBox="1">
            <a:spLocks noChangeArrowheads="1"/>
          </p:cNvSpPr>
          <p:nvPr/>
        </p:nvSpPr>
        <p:spPr bwMode="auto">
          <a:xfrm>
            <a:off x="1447800" y="51768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seek</a:t>
            </a:r>
          </a:p>
        </p:txBody>
      </p:sp>
      <p:cxnSp>
        <p:nvCxnSpPr>
          <p:cNvPr id="91159" name="Straight Arrow Connector 28"/>
          <p:cNvCxnSpPr>
            <a:cxnSpLocks noChangeShapeType="1"/>
          </p:cNvCxnSpPr>
          <p:nvPr/>
        </p:nvCxnSpPr>
        <p:spPr bwMode="auto">
          <a:xfrm rot="10800000">
            <a:off x="5638800" y="4114800"/>
            <a:ext cx="1828800" cy="228600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0" name="Straight Arrow Connector 29"/>
          <p:cNvCxnSpPr>
            <a:cxnSpLocks noChangeShapeType="1"/>
          </p:cNvCxnSpPr>
          <p:nvPr/>
        </p:nvCxnSpPr>
        <p:spPr bwMode="auto">
          <a:xfrm rot="10800000">
            <a:off x="5867400" y="3886200"/>
            <a:ext cx="1828800" cy="228600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61" name="TextBox 30"/>
          <p:cNvSpPr txBox="1">
            <a:spLocks noChangeArrowheads="1"/>
          </p:cNvSpPr>
          <p:nvPr/>
        </p:nvSpPr>
        <p:spPr bwMode="auto">
          <a:xfrm rot="-5400000">
            <a:off x="4635500" y="5321301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1162" name="TextBox 32"/>
          <p:cNvSpPr txBox="1">
            <a:spLocks noChangeArrowheads="1"/>
          </p:cNvSpPr>
          <p:nvPr/>
        </p:nvSpPr>
        <p:spPr bwMode="auto">
          <a:xfrm rot="-2565861">
            <a:off x="5359400" y="317500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</a:t>
            </a:r>
          </a:p>
        </p:txBody>
      </p:sp>
      <p:sp>
        <p:nvSpPr>
          <p:cNvPr id="91163" name="TextBox 33"/>
          <p:cNvSpPr txBox="1">
            <a:spLocks noChangeArrowheads="1"/>
          </p:cNvSpPr>
          <p:nvPr/>
        </p:nvSpPr>
        <p:spPr bwMode="auto">
          <a:xfrm>
            <a:off x="6092825" y="6172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2574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0" y="22098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79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No compression; chunk fits into cache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plane (100 total)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chunk (20 total)</a:t>
            </a:r>
          </a:p>
          <a:p>
            <a:pPr lvl="3" eaLnBrk="1" hangingPunct="1"/>
            <a:r>
              <a:rPr lang="en-US" i="1">
                <a:latin typeface="Arial" charset="0"/>
                <a:cs typeface="Arial" charset="0"/>
              </a:rPr>
              <a:t>Read chunk</a:t>
            </a:r>
          </a:p>
          <a:p>
            <a:pPr lvl="3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Extract 50 rows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 For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 For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Total </a:t>
            </a:r>
            <a:r>
              <a:rPr lang="en-US">
                <a:solidFill>
                  <a:srgbClr val="000090"/>
                </a:solidFill>
                <a:latin typeface="Arial" charset="0"/>
              </a:rPr>
              <a:t>2000</a:t>
            </a:r>
            <a:r>
              <a:rPr lang="en-US">
                <a:solidFill>
                  <a:schemeClr val="tx1"/>
                </a:solidFill>
                <a:latin typeface="Arial" charset="0"/>
              </a:rPr>
              <a:t> disk accesses</a:t>
            </a:r>
          </a:p>
          <a:p>
            <a:pPr eaLnBrk="1" hangingPunct="1"/>
            <a:r>
              <a:rPr lang="en-US">
                <a:latin typeface="Arial" charset="0"/>
              </a:rPr>
              <a:t>Chunk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fit into cache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Data is read directly</a:t>
            </a: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from the file </a:t>
            </a:r>
          </a:p>
          <a:p>
            <a:pPr lvl="1" eaLnBrk="1" hangingPunct="1">
              <a:buClr>
                <a:srgbClr val="000090"/>
              </a:buClr>
            </a:pPr>
            <a:r>
              <a:rPr lang="en-US">
                <a:solidFill>
                  <a:srgbClr val="000090"/>
                </a:solidFill>
                <a:latin typeface="Arial" charset="0"/>
                <a:cs typeface="Arial" charset="0"/>
              </a:rPr>
              <a:t>10</a:t>
            </a:r>
            <a:r>
              <a:rPr lang="en-US" baseline="30000">
                <a:solidFill>
                  <a:srgbClr val="000090"/>
                </a:solidFill>
                <a:latin typeface="Arial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disk accesses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25146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28956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32766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6" name="Parallelogram 33"/>
          <p:cNvSpPr>
            <a:spLocks noChangeArrowheads="1"/>
          </p:cNvSpPr>
          <p:nvPr/>
        </p:nvSpPr>
        <p:spPr bwMode="auto">
          <a:xfrm>
            <a:off x="5334000" y="2590800"/>
            <a:ext cx="3733800" cy="1447800"/>
          </a:xfrm>
          <a:prstGeom prst="parallelogram">
            <a:avLst>
              <a:gd name="adj" fmla="val 105355"/>
            </a:avLst>
          </a:prstGeom>
          <a:solidFill>
            <a:srgbClr val="FF66FF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934200" y="4572000"/>
            <a:ext cx="1219200" cy="1588"/>
          </a:xfrm>
          <a:prstGeom prst="line">
            <a:avLst/>
          </a:prstGeom>
          <a:ln w="28575"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4200" y="4953000"/>
            <a:ext cx="8382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5334000"/>
            <a:ext cx="4572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onal Stripe 44"/>
          <p:cNvSpPr/>
          <p:nvPr/>
        </p:nvSpPr>
        <p:spPr bwMode="auto">
          <a:xfrm rot="10800000">
            <a:off x="6943725" y="2590800"/>
            <a:ext cx="1538288" cy="1447800"/>
          </a:xfrm>
          <a:prstGeom prst="diagStripe">
            <a:avLst>
              <a:gd name="adj" fmla="val 60938"/>
            </a:avLst>
          </a:prstGeom>
          <a:solidFill>
            <a:srgbClr val="FF66FF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Reading chunked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3800" y="4267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00" y="4267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0" y="36576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543800" y="22098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334000" y="22098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77" name="Date Placeholder 59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057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78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B1729EB-BE3E-B140-8352-EF15E4B0A1B8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79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2180" name="Straight Connector 37"/>
          <p:cNvCxnSpPr>
            <a:cxnSpLocks noChangeShapeType="1"/>
          </p:cNvCxnSpPr>
          <p:nvPr/>
        </p:nvCxnSpPr>
        <p:spPr bwMode="auto">
          <a:xfrm>
            <a:off x="6172200" y="32766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1" name="Straight Connector 40"/>
          <p:cNvCxnSpPr>
            <a:cxnSpLocks noChangeShapeType="1"/>
          </p:cNvCxnSpPr>
          <p:nvPr/>
        </p:nvCxnSpPr>
        <p:spPr bwMode="auto">
          <a:xfrm>
            <a:off x="6553200" y="28956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2" name="Straight Connector 45"/>
          <p:cNvCxnSpPr>
            <a:cxnSpLocks noChangeShapeType="1"/>
          </p:cNvCxnSpPr>
          <p:nvPr/>
        </p:nvCxnSpPr>
        <p:spPr bwMode="auto">
          <a:xfrm rot="5400000">
            <a:off x="7163594" y="4085431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3" name="Straight Connector 50"/>
          <p:cNvCxnSpPr>
            <a:cxnSpLocks noChangeShapeType="1"/>
          </p:cNvCxnSpPr>
          <p:nvPr/>
        </p:nvCxnSpPr>
        <p:spPr bwMode="auto">
          <a:xfrm rot="5400000">
            <a:off x="7620794" y="3656806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4" name="Straight Connector 51"/>
          <p:cNvCxnSpPr>
            <a:cxnSpLocks noChangeShapeType="1"/>
          </p:cNvCxnSpPr>
          <p:nvPr/>
        </p:nvCxnSpPr>
        <p:spPr bwMode="auto">
          <a:xfrm rot="5400000">
            <a:off x="7811294" y="3466306"/>
            <a:ext cx="1905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5" name="Straight Connector 40"/>
          <p:cNvCxnSpPr>
            <a:cxnSpLocks noChangeShapeType="1"/>
          </p:cNvCxnSpPr>
          <p:nvPr/>
        </p:nvCxnSpPr>
        <p:spPr bwMode="auto">
          <a:xfrm>
            <a:off x="7848600" y="2514600"/>
            <a:ext cx="685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715000" y="3657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334000" y="4038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 flipH="1" flipV="1">
            <a:off x="7543800" y="36576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5334000" y="36576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6096000" y="3276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5715000" y="3657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 flipH="1" flipV="1">
            <a:off x="7924800" y="32766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 flipH="1" flipV="1">
            <a:off x="5715000" y="32766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6477000" y="2895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096000" y="32766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 flipH="1" flipV="1">
            <a:off x="8305800" y="28956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6096000" y="2895600"/>
            <a:ext cx="4572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858000" y="2589213"/>
            <a:ext cx="2209800" cy="1587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8686800" y="2589213"/>
            <a:ext cx="381000" cy="306387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6553200" y="2589213"/>
            <a:ext cx="304800" cy="3048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201" name="TextBox 41"/>
          <p:cNvSpPr txBox="1">
            <a:spLocks noChangeArrowheads="1"/>
          </p:cNvSpPr>
          <p:nvPr/>
        </p:nvSpPr>
        <p:spPr bwMode="auto">
          <a:xfrm rot="-5400000">
            <a:off x="5132387" y="429736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2202" name="TextBox 43"/>
          <p:cNvSpPr txBox="1">
            <a:spLocks noChangeArrowheads="1"/>
          </p:cNvSpPr>
          <p:nvPr/>
        </p:nvSpPr>
        <p:spPr bwMode="auto">
          <a:xfrm>
            <a:off x="6092825" y="5741988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2203" name="TextBox 46"/>
          <p:cNvSpPr txBox="1">
            <a:spLocks noChangeArrowheads="1"/>
          </p:cNvSpPr>
          <p:nvPr/>
        </p:nvSpPr>
        <p:spPr bwMode="auto">
          <a:xfrm rot="-2636295">
            <a:off x="5459413" y="2644775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85999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0" y="27432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Compression</a:t>
            </a:r>
          </a:p>
          <a:p>
            <a:pPr eaLnBrk="1" hangingPunct="1"/>
            <a:r>
              <a:rPr lang="en-US" i="1">
                <a:solidFill>
                  <a:srgbClr val="000090"/>
                </a:solidFill>
                <a:latin typeface="Arial" charset="0"/>
              </a:rPr>
              <a:t>Cache size doesn</a:t>
            </a:r>
            <a:r>
              <a:rPr lang="ja-JP" altLang="en-US" i="1">
                <a:solidFill>
                  <a:srgbClr val="000090"/>
                </a:solidFill>
                <a:latin typeface="Arial" charset="0"/>
              </a:rPr>
              <a:t>’</a:t>
            </a:r>
            <a:r>
              <a:rPr lang="en-US" altLang="ja-JP" i="1">
                <a:solidFill>
                  <a:srgbClr val="000090"/>
                </a:solidFill>
                <a:latin typeface="Arial" charset="0"/>
              </a:rPr>
              <a:t>t matter in this case</a:t>
            </a:r>
          </a:p>
          <a:p>
            <a:pPr eaLnBrk="1" hangingPunct="1"/>
            <a:r>
              <a:rPr lang="en-US" i="1">
                <a:solidFill>
                  <a:schemeClr val="tx1"/>
                </a:solidFill>
                <a:latin typeface="Arial" charset="0"/>
              </a:rPr>
              <a:t>For each plane (100 total)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chunk (20 total)</a:t>
            </a:r>
          </a:p>
          <a:p>
            <a:pPr lvl="2" eaLnBrk="1" hangingPunct="1"/>
            <a:r>
              <a:rPr lang="en-US" i="1">
                <a:latin typeface="Arial" charset="0"/>
                <a:cs typeface="Arial" charset="0"/>
              </a:rPr>
              <a:t>Read chunk, uncompress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Extract 50 rows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</a:t>
            </a:r>
          </a:p>
          <a:p>
            <a:pPr eaLnBrk="1" hangingPunct="1"/>
            <a:r>
              <a:rPr lang="en-US" i="1">
                <a:solidFill>
                  <a:schemeClr val="tx1"/>
                </a:solidFill>
                <a:latin typeface="Arial" charset="0"/>
              </a:rPr>
              <a:t>End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Total 2000 disk accesses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3048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3429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3810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4" name="Parallelogram 33"/>
          <p:cNvSpPr>
            <a:spLocks noChangeArrowheads="1"/>
          </p:cNvSpPr>
          <p:nvPr/>
        </p:nvSpPr>
        <p:spPr bwMode="auto">
          <a:xfrm>
            <a:off x="5334000" y="3124200"/>
            <a:ext cx="3733800" cy="1447800"/>
          </a:xfrm>
          <a:prstGeom prst="parallelogram">
            <a:avLst>
              <a:gd name="adj" fmla="val 105355"/>
            </a:avLst>
          </a:prstGeom>
          <a:solidFill>
            <a:srgbClr val="FF66FF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934200" y="5105400"/>
            <a:ext cx="1219200" cy="1588"/>
          </a:xfrm>
          <a:prstGeom prst="line">
            <a:avLst/>
          </a:prstGeom>
          <a:ln w="28575"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4200" y="5486400"/>
            <a:ext cx="8382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5867400"/>
            <a:ext cx="4572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onal Stripe 44"/>
          <p:cNvSpPr/>
          <p:nvPr/>
        </p:nvSpPr>
        <p:spPr bwMode="auto">
          <a:xfrm rot="10800000">
            <a:off x="6943725" y="3124200"/>
            <a:ext cx="1538288" cy="1447800"/>
          </a:xfrm>
          <a:prstGeom prst="diagStripe">
            <a:avLst>
              <a:gd name="adj" fmla="val 60938"/>
            </a:avLst>
          </a:prstGeom>
          <a:solidFill>
            <a:srgbClr val="FF66FF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Reading chunked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3800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00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0" y="4191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543800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334000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25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4226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502B67E-0D13-B041-9599-FD5DCF72CAC5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4227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4228" name="Straight Connector 37"/>
          <p:cNvCxnSpPr>
            <a:cxnSpLocks noChangeShapeType="1"/>
          </p:cNvCxnSpPr>
          <p:nvPr/>
        </p:nvCxnSpPr>
        <p:spPr bwMode="auto">
          <a:xfrm>
            <a:off x="6172200" y="3810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29" name="Straight Connector 40"/>
          <p:cNvCxnSpPr>
            <a:cxnSpLocks noChangeShapeType="1"/>
          </p:cNvCxnSpPr>
          <p:nvPr/>
        </p:nvCxnSpPr>
        <p:spPr bwMode="auto">
          <a:xfrm>
            <a:off x="6553200" y="3429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30" name="Straight Connector 45"/>
          <p:cNvCxnSpPr>
            <a:cxnSpLocks noChangeShapeType="1"/>
          </p:cNvCxnSpPr>
          <p:nvPr/>
        </p:nvCxnSpPr>
        <p:spPr bwMode="auto">
          <a:xfrm rot="5400000">
            <a:off x="7163594" y="4618831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31" name="Straight Connector 50"/>
          <p:cNvCxnSpPr>
            <a:cxnSpLocks noChangeShapeType="1"/>
          </p:cNvCxnSpPr>
          <p:nvPr/>
        </p:nvCxnSpPr>
        <p:spPr bwMode="auto">
          <a:xfrm rot="5400000">
            <a:off x="7620794" y="4190206"/>
            <a:ext cx="1524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32" name="Straight Connector 51"/>
          <p:cNvCxnSpPr>
            <a:cxnSpLocks noChangeShapeType="1"/>
          </p:cNvCxnSpPr>
          <p:nvPr/>
        </p:nvCxnSpPr>
        <p:spPr bwMode="auto">
          <a:xfrm rot="5400000">
            <a:off x="7811294" y="3999706"/>
            <a:ext cx="1905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33" name="Straight Connector 40"/>
          <p:cNvCxnSpPr>
            <a:cxnSpLocks noChangeShapeType="1"/>
          </p:cNvCxnSpPr>
          <p:nvPr/>
        </p:nvCxnSpPr>
        <p:spPr bwMode="auto">
          <a:xfrm>
            <a:off x="7848600" y="3048000"/>
            <a:ext cx="685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5334000" y="45720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 flipH="1" flipV="1">
            <a:off x="7543800" y="41910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5334000" y="4191000"/>
            <a:ext cx="381000" cy="3810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715000" y="4191000"/>
            <a:ext cx="2209800" cy="158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238" name="TextBox 33"/>
          <p:cNvSpPr txBox="1">
            <a:spLocks noChangeArrowheads="1"/>
          </p:cNvSpPr>
          <p:nvPr/>
        </p:nvSpPr>
        <p:spPr bwMode="auto">
          <a:xfrm>
            <a:off x="6092825" y="622935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4239" name="TextBox 35"/>
          <p:cNvSpPr txBox="1">
            <a:spLocks noChangeArrowheads="1"/>
          </p:cNvSpPr>
          <p:nvPr/>
        </p:nvSpPr>
        <p:spPr bwMode="auto">
          <a:xfrm rot="-5400000">
            <a:off x="5151437" y="498316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4240" name="TextBox 36"/>
          <p:cNvSpPr txBox="1">
            <a:spLocks noChangeArrowheads="1"/>
          </p:cNvSpPr>
          <p:nvPr/>
        </p:nvSpPr>
        <p:spPr bwMode="auto">
          <a:xfrm rot="-2617258">
            <a:off x="5535613" y="310038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54955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Results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 slice includes fastest changing dimension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71836"/>
              </p:ext>
            </p:extLst>
          </p:nvPr>
        </p:nvGraphicFramePr>
        <p:xfrm>
          <a:off x="457200" y="2667000"/>
          <a:ext cx="8229600" cy="30784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791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Chunk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331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Compression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331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I/O operations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3319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 data 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1307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1308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3814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26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2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ABA442-44D8-6C4A-9B1C-89582D1E4203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26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8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5600" y="2667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458200" cy="54864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</a:rPr>
              <a:t>Repeat for each plane (100 total)</a:t>
            </a:r>
          </a:p>
          <a:p>
            <a:pPr lvl="1" eaLnBrk="1" hangingPunct="1"/>
            <a:r>
              <a:rPr lang="en-US" i="1">
                <a:latin typeface="Arial" charset="0"/>
                <a:cs typeface="Arial" charset="0"/>
              </a:rPr>
              <a:t>Repeat for each column (1000 total)</a:t>
            </a:r>
          </a:p>
          <a:p>
            <a:pPr lvl="2" eaLnBrk="1" hangingPunct="1"/>
            <a:r>
              <a:rPr lang="en-US" i="1">
                <a:latin typeface="Arial" charset="0"/>
                <a:cs typeface="Arial" charset="0"/>
              </a:rPr>
              <a:t>Repeat for each element (100 total)</a:t>
            </a:r>
          </a:p>
          <a:p>
            <a:pPr lvl="3" eaLnBrk="1" hangingPunct="1"/>
            <a:r>
              <a:rPr lang="en-US" i="1">
                <a:latin typeface="Arial" charset="0"/>
                <a:cs typeface="Arial" charset="0"/>
              </a:rPr>
              <a:t>Read element</a:t>
            </a:r>
          </a:p>
          <a:p>
            <a:pPr lvl="3" eaLnBrk="1" hangingPunct="1"/>
            <a:r>
              <a:rPr lang="en-US" i="1">
                <a:latin typeface="Arial" charset="0"/>
                <a:cs typeface="Arial" charset="0"/>
              </a:rPr>
              <a:t>Seek to the next one</a:t>
            </a:r>
          </a:p>
          <a:p>
            <a:pPr eaLnBrk="1" hangingPunct="1"/>
            <a:r>
              <a:rPr lang="en-US">
                <a:latin typeface="Arial" charset="0"/>
              </a:rPr>
              <a:t>Total </a:t>
            </a:r>
            <a:r>
              <a:rPr lang="en-US">
                <a:solidFill>
                  <a:srgbClr val="000090"/>
                </a:solidFill>
                <a:latin typeface="Arial" charset="0"/>
              </a:rPr>
              <a:t>10</a:t>
            </a:r>
            <a:r>
              <a:rPr lang="en-US" baseline="30000">
                <a:solidFill>
                  <a:srgbClr val="000090"/>
                </a:solidFill>
                <a:latin typeface="Arial" charset="0"/>
              </a:rPr>
              <a:t>7</a:t>
            </a:r>
            <a:r>
              <a:rPr lang="en-US">
                <a:latin typeface="Arial" charset="0"/>
              </a:rPr>
              <a:t> disk accesses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2" name="Parallelogram 21"/>
          <p:cNvSpPr/>
          <p:nvPr/>
        </p:nvSpPr>
        <p:spPr>
          <a:xfrm rot="18979361">
            <a:off x="6062663" y="3673475"/>
            <a:ext cx="3509962" cy="1487488"/>
          </a:xfrm>
          <a:prstGeom prst="parallelogram">
            <a:avLst>
              <a:gd name="adj" fmla="val 96016"/>
            </a:avLst>
          </a:prstGeom>
          <a:solidFill>
            <a:schemeClr val="bg2">
              <a:alpha val="81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Aside: Reading from contiguous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91400" y="4724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41148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391400" y="26670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81600" y="26670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289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7290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A48AE84-4E92-E846-BB78-5F82BCA0386F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7291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181600" y="47244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93" name="Straight Arrow Connector 32"/>
          <p:cNvCxnSpPr>
            <a:cxnSpLocks noChangeShapeType="1"/>
          </p:cNvCxnSpPr>
          <p:nvPr/>
        </p:nvCxnSpPr>
        <p:spPr bwMode="auto">
          <a:xfrm>
            <a:off x="1066800" y="5184775"/>
            <a:ext cx="2209800" cy="1588"/>
          </a:xfrm>
          <a:prstGeom prst="straightConnector1">
            <a:avLst/>
          </a:prstGeom>
          <a:noFill/>
          <a:ln w="47625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4" name="TextBox 33"/>
          <p:cNvSpPr txBox="1">
            <a:spLocks noChangeArrowheads="1"/>
          </p:cNvSpPr>
          <p:nvPr/>
        </p:nvSpPr>
        <p:spPr bwMode="auto">
          <a:xfrm>
            <a:off x="1676400" y="472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seek</a:t>
            </a:r>
          </a:p>
        </p:txBody>
      </p:sp>
      <p:cxnSp>
        <p:nvCxnSpPr>
          <p:cNvPr id="97295" name="Straight Connector 58"/>
          <p:cNvCxnSpPr>
            <a:cxnSpLocks noChangeShapeType="1"/>
          </p:cNvCxnSpPr>
          <p:nvPr/>
        </p:nvCxnSpPr>
        <p:spPr bwMode="auto">
          <a:xfrm rot="5400000">
            <a:off x="6477001" y="4648200"/>
            <a:ext cx="2133600" cy="3175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6" name="Straight Connector 59"/>
          <p:cNvCxnSpPr>
            <a:cxnSpLocks noChangeShapeType="1"/>
          </p:cNvCxnSpPr>
          <p:nvPr/>
        </p:nvCxnSpPr>
        <p:spPr bwMode="auto">
          <a:xfrm rot="5400000">
            <a:off x="6247607" y="4876006"/>
            <a:ext cx="2133600" cy="1587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7" name="Straight Connector 65"/>
          <p:cNvCxnSpPr>
            <a:cxnSpLocks noChangeShapeType="1"/>
          </p:cNvCxnSpPr>
          <p:nvPr/>
        </p:nvCxnSpPr>
        <p:spPr bwMode="auto">
          <a:xfrm rot="16200000" flipH="1">
            <a:off x="6057900" y="5143500"/>
            <a:ext cx="20574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8" name="Straight Arrow Connector 38"/>
          <p:cNvCxnSpPr>
            <a:cxnSpLocks noChangeShapeType="1"/>
            <a:endCxn id="22" idx="0"/>
          </p:cNvCxnSpPr>
          <p:nvPr/>
        </p:nvCxnSpPr>
        <p:spPr bwMode="auto">
          <a:xfrm rot="5400000" flipH="1" flipV="1">
            <a:off x="6086475" y="4878388"/>
            <a:ext cx="2217737" cy="217488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9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6326188" y="4657725"/>
            <a:ext cx="2217738" cy="217487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300" name="Curved Right Arrow 43"/>
          <p:cNvSpPr>
            <a:spLocks noChangeArrowheads="1"/>
          </p:cNvSpPr>
          <p:nvPr/>
        </p:nvSpPr>
        <p:spPr bwMode="auto">
          <a:xfrm>
            <a:off x="6858000" y="42672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Curved Right Arrow 44"/>
          <p:cNvSpPr>
            <a:spLocks noChangeArrowheads="1"/>
          </p:cNvSpPr>
          <p:nvPr/>
        </p:nvSpPr>
        <p:spPr bwMode="auto">
          <a:xfrm>
            <a:off x="6858000" y="45720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Curved Right Arrow 45"/>
          <p:cNvSpPr>
            <a:spLocks noChangeArrowheads="1"/>
          </p:cNvSpPr>
          <p:nvPr/>
        </p:nvSpPr>
        <p:spPr bwMode="auto">
          <a:xfrm>
            <a:off x="6858000" y="48768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Curved Right Arrow 46"/>
          <p:cNvSpPr>
            <a:spLocks noChangeArrowheads="1"/>
          </p:cNvSpPr>
          <p:nvPr/>
        </p:nvSpPr>
        <p:spPr bwMode="auto">
          <a:xfrm>
            <a:off x="6858000" y="51816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Curved Right Arrow 50"/>
          <p:cNvSpPr>
            <a:spLocks noChangeArrowheads="1"/>
          </p:cNvSpPr>
          <p:nvPr/>
        </p:nvSpPr>
        <p:spPr bwMode="auto">
          <a:xfrm>
            <a:off x="6858000" y="54864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Curved Right Arrow 52"/>
          <p:cNvSpPr>
            <a:spLocks noChangeArrowheads="1"/>
          </p:cNvSpPr>
          <p:nvPr/>
        </p:nvSpPr>
        <p:spPr bwMode="auto">
          <a:xfrm>
            <a:off x="6858000" y="5867400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Curved Right Arrow 54"/>
          <p:cNvSpPr>
            <a:spLocks noChangeArrowheads="1"/>
          </p:cNvSpPr>
          <p:nvPr/>
        </p:nvSpPr>
        <p:spPr bwMode="auto">
          <a:xfrm>
            <a:off x="685800" y="5110163"/>
            <a:ext cx="152400" cy="228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TextBox 56"/>
          <p:cNvSpPr txBox="1">
            <a:spLocks noChangeArrowheads="1"/>
          </p:cNvSpPr>
          <p:nvPr/>
        </p:nvSpPr>
        <p:spPr bwMode="auto">
          <a:xfrm>
            <a:off x="5918200" y="6172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7308" name="TextBox 57"/>
          <p:cNvSpPr txBox="1">
            <a:spLocks noChangeArrowheads="1"/>
          </p:cNvSpPr>
          <p:nvPr/>
        </p:nvSpPr>
        <p:spPr bwMode="auto">
          <a:xfrm rot="-5400000">
            <a:off x="4656137" y="4868863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97309" name="TextBox 60"/>
          <p:cNvSpPr txBox="1">
            <a:spLocks noChangeArrowheads="1"/>
          </p:cNvSpPr>
          <p:nvPr/>
        </p:nvSpPr>
        <p:spPr bwMode="auto">
          <a:xfrm rot="-2616053">
            <a:off x="7135813" y="30527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53293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19888" y="27432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4582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No compression; chunk fits into cache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plane (100 total)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chunk (20 total)</a:t>
            </a:r>
          </a:p>
          <a:p>
            <a:pPr lvl="3" eaLnBrk="1" hangingPunct="1"/>
            <a:r>
              <a:rPr lang="en-US" i="1">
                <a:latin typeface="Arial" charset="0"/>
                <a:cs typeface="Arial" charset="0"/>
              </a:rPr>
              <a:t>Read chunk, uncompress</a:t>
            </a:r>
          </a:p>
          <a:p>
            <a:pPr lvl="3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Extract 50 columns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Total 2000 disk accesses</a:t>
            </a: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Chunk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fit into cache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Data is read directly</a:t>
            </a:r>
          </a:p>
          <a:p>
            <a:pPr lvl="2"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from the file </a:t>
            </a:r>
          </a:p>
          <a:p>
            <a:pPr lvl="2" eaLnBrk="1" hangingPunct="1"/>
            <a:r>
              <a:rPr lang="en-US">
                <a:solidFill>
                  <a:srgbClr val="000090"/>
                </a:solidFill>
                <a:latin typeface="Arial" charset="0"/>
                <a:cs typeface="Arial" charset="0"/>
              </a:rPr>
              <a:t>10</a:t>
            </a:r>
            <a:r>
              <a:rPr lang="en-US" baseline="30000">
                <a:solidFill>
                  <a:srgbClr val="000090"/>
                </a:solidFill>
                <a:latin typeface="Arial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disk operations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5088" y="3048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34088" y="3429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76888" y="3810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796088" y="5105400"/>
            <a:ext cx="1219200" cy="1588"/>
          </a:xfrm>
          <a:prstGeom prst="line">
            <a:avLst/>
          </a:prstGeom>
          <a:ln w="285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6088" y="5486400"/>
            <a:ext cx="838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6088" y="5867400"/>
            <a:ext cx="457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 rot="18979361">
            <a:off x="5834063" y="3749675"/>
            <a:ext cx="3509962" cy="1487488"/>
          </a:xfrm>
          <a:prstGeom prst="parallelogram">
            <a:avLst>
              <a:gd name="adj" fmla="val 96016"/>
            </a:avLst>
          </a:prstGeom>
          <a:solidFill>
            <a:schemeClr val="bg2">
              <a:alpha val="81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Reading chunked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05688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95888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4191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405688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95888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320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8321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5CE8EC3-38D1-7C49-85AE-5F86DA72CB81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58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8322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8323" name="Straight Connector 37"/>
          <p:cNvCxnSpPr>
            <a:cxnSpLocks noChangeShapeType="1"/>
          </p:cNvCxnSpPr>
          <p:nvPr/>
        </p:nvCxnSpPr>
        <p:spPr bwMode="auto">
          <a:xfrm>
            <a:off x="6034088" y="3810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4" name="Straight Connector 40"/>
          <p:cNvCxnSpPr>
            <a:cxnSpLocks noChangeShapeType="1"/>
          </p:cNvCxnSpPr>
          <p:nvPr/>
        </p:nvCxnSpPr>
        <p:spPr bwMode="auto">
          <a:xfrm>
            <a:off x="6415088" y="3429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Straight Connector 45"/>
          <p:cNvCxnSpPr>
            <a:cxnSpLocks noChangeShapeType="1"/>
          </p:cNvCxnSpPr>
          <p:nvPr/>
        </p:nvCxnSpPr>
        <p:spPr bwMode="auto">
          <a:xfrm rot="5400000">
            <a:off x="7025482" y="4618831"/>
            <a:ext cx="1524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Straight Connector 50"/>
          <p:cNvCxnSpPr>
            <a:cxnSpLocks noChangeShapeType="1"/>
          </p:cNvCxnSpPr>
          <p:nvPr/>
        </p:nvCxnSpPr>
        <p:spPr bwMode="auto">
          <a:xfrm rot="5400000">
            <a:off x="7482682" y="4190206"/>
            <a:ext cx="1524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7" name="Straight Connector 51"/>
          <p:cNvCxnSpPr>
            <a:cxnSpLocks noChangeShapeType="1"/>
          </p:cNvCxnSpPr>
          <p:nvPr/>
        </p:nvCxnSpPr>
        <p:spPr bwMode="auto">
          <a:xfrm rot="5400000">
            <a:off x="7673182" y="3999706"/>
            <a:ext cx="1905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8" name="Straight Connector 40"/>
          <p:cNvCxnSpPr>
            <a:cxnSpLocks noChangeShapeType="1"/>
          </p:cNvCxnSpPr>
          <p:nvPr/>
        </p:nvCxnSpPr>
        <p:spPr bwMode="auto">
          <a:xfrm>
            <a:off x="7710488" y="3048000"/>
            <a:ext cx="685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6211888" y="4838700"/>
            <a:ext cx="2055812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5829301" y="5219700"/>
            <a:ext cx="2057400" cy="31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 flipH="1" flipV="1">
            <a:off x="6858000" y="3810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 flipH="1" flipV="1">
            <a:off x="6858000" y="5867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591301" y="4457700"/>
            <a:ext cx="2055812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6209507" y="4839494"/>
            <a:ext cx="2057400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7237413" y="3429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 flipH="1" flipV="1">
            <a:off x="7237413" y="5486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6974682" y="4077494"/>
            <a:ext cx="205581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6592094" y="4458494"/>
            <a:ext cx="2057400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 flipH="1" flipV="1">
            <a:off x="7621588" y="3048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7621588" y="5105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7240588" y="3810000"/>
            <a:ext cx="2132012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971507" y="4077494"/>
            <a:ext cx="2057400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7999413" y="2743200"/>
            <a:ext cx="306387" cy="304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7999413" y="4800600"/>
            <a:ext cx="382587" cy="304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95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19888" y="27432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458200" cy="5486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Compression; </a:t>
            </a:r>
            <a:r>
              <a:rPr lang="en-US" i="1">
                <a:solidFill>
                  <a:srgbClr val="000090"/>
                </a:solidFill>
                <a:latin typeface="Arial" charset="0"/>
              </a:rPr>
              <a:t>cache size doesn</a:t>
            </a:r>
            <a:r>
              <a:rPr lang="ja-JP" altLang="en-US" i="1">
                <a:solidFill>
                  <a:srgbClr val="000090"/>
                </a:solidFill>
                <a:latin typeface="Arial" charset="0"/>
              </a:rPr>
              <a:t>’</a:t>
            </a:r>
            <a:r>
              <a:rPr lang="en-US" altLang="ja-JP" i="1">
                <a:solidFill>
                  <a:srgbClr val="000090"/>
                </a:solidFill>
                <a:latin typeface="Arial" charset="0"/>
              </a:rPr>
              <a:t>t matter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plane (100 total)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For each chunk (20 total)</a:t>
            </a:r>
          </a:p>
          <a:p>
            <a:pPr lvl="3" eaLnBrk="1" hangingPunct="1"/>
            <a:r>
              <a:rPr lang="en-US" i="1">
                <a:latin typeface="Arial" charset="0"/>
                <a:cs typeface="Arial" charset="0"/>
              </a:rPr>
              <a:t>Read chunk, uncompress</a:t>
            </a:r>
          </a:p>
          <a:p>
            <a:pPr lvl="3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Extract 50 columns</a:t>
            </a:r>
          </a:p>
          <a:p>
            <a:pPr lvl="2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</a:t>
            </a:r>
          </a:p>
          <a:p>
            <a:pPr lvl="1" eaLnBrk="1" hangingPunct="1"/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End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Total 2000 disk accesses</a:t>
            </a:r>
            <a:endParaRPr lang="en-US">
              <a:latin typeface="Arial" charset="0"/>
            </a:endParaRPr>
          </a:p>
          <a:p>
            <a:pPr eaLnBrk="1" hangingPunct="1"/>
            <a:endParaRPr lang="en-US" i="1">
              <a:solidFill>
                <a:srgbClr val="000090"/>
              </a:solidFill>
              <a:latin typeface="Arial" charset="0"/>
            </a:endParaRPr>
          </a:p>
          <a:p>
            <a:pPr lvl="1" eaLnBrk="1" hangingPunct="1"/>
            <a:endParaRPr lang="en-US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5088" y="3048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34088" y="3429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76888" y="3810000"/>
            <a:ext cx="22098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796088" y="5105400"/>
            <a:ext cx="1219200" cy="1588"/>
          </a:xfrm>
          <a:prstGeom prst="line">
            <a:avLst/>
          </a:prstGeom>
          <a:ln w="285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6088" y="5486400"/>
            <a:ext cx="838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6088" y="5867400"/>
            <a:ext cx="457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 rot="18979361">
            <a:off x="5834063" y="3749675"/>
            <a:ext cx="3509962" cy="1487488"/>
          </a:xfrm>
          <a:prstGeom prst="parallelogram">
            <a:avLst>
              <a:gd name="adj" fmla="val 96016"/>
            </a:avLst>
          </a:prstGeom>
          <a:solidFill>
            <a:schemeClr val="bg2">
              <a:alpha val="81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Reading chunked dataset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05688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95888" y="48006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4191000"/>
            <a:ext cx="2209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405688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95888" y="2743200"/>
            <a:ext cx="1524000" cy="1447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344" name="Date Placeholder 59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286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9345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B8CDDEC-4455-7D4F-BE60-56A5BA3EC8CE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59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9346" name="Footer Placeholder 6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9347" name="Straight Connector 37"/>
          <p:cNvCxnSpPr>
            <a:cxnSpLocks noChangeShapeType="1"/>
          </p:cNvCxnSpPr>
          <p:nvPr/>
        </p:nvCxnSpPr>
        <p:spPr bwMode="auto">
          <a:xfrm>
            <a:off x="6034088" y="3810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8" name="Straight Connector 40"/>
          <p:cNvCxnSpPr>
            <a:cxnSpLocks noChangeShapeType="1"/>
          </p:cNvCxnSpPr>
          <p:nvPr/>
        </p:nvCxnSpPr>
        <p:spPr bwMode="auto">
          <a:xfrm>
            <a:off x="6415088" y="3429000"/>
            <a:ext cx="1752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9" name="Straight Connector 45"/>
          <p:cNvCxnSpPr>
            <a:cxnSpLocks noChangeShapeType="1"/>
          </p:cNvCxnSpPr>
          <p:nvPr/>
        </p:nvCxnSpPr>
        <p:spPr bwMode="auto">
          <a:xfrm rot="5400000">
            <a:off x="7025482" y="4618831"/>
            <a:ext cx="1524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0" name="Straight Connector 50"/>
          <p:cNvCxnSpPr>
            <a:cxnSpLocks noChangeShapeType="1"/>
          </p:cNvCxnSpPr>
          <p:nvPr/>
        </p:nvCxnSpPr>
        <p:spPr bwMode="auto">
          <a:xfrm rot="5400000">
            <a:off x="7482682" y="4190206"/>
            <a:ext cx="1524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1" name="Straight Connector 51"/>
          <p:cNvCxnSpPr>
            <a:cxnSpLocks noChangeShapeType="1"/>
          </p:cNvCxnSpPr>
          <p:nvPr/>
        </p:nvCxnSpPr>
        <p:spPr bwMode="auto">
          <a:xfrm rot="5400000">
            <a:off x="7673182" y="3999706"/>
            <a:ext cx="19050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2" name="Straight Connector 40"/>
          <p:cNvCxnSpPr>
            <a:cxnSpLocks noChangeShapeType="1"/>
          </p:cNvCxnSpPr>
          <p:nvPr/>
        </p:nvCxnSpPr>
        <p:spPr bwMode="auto">
          <a:xfrm>
            <a:off x="7710488" y="3048000"/>
            <a:ext cx="685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6211888" y="4838700"/>
            <a:ext cx="2055812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5829301" y="5219700"/>
            <a:ext cx="2057400" cy="31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 flipH="1" flipV="1">
            <a:off x="6858000" y="3810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 flipH="1" flipV="1">
            <a:off x="6858000" y="5867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876800" y="2362200"/>
            <a:ext cx="2057400" cy="1676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591301" y="4457700"/>
            <a:ext cx="2055812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6209507" y="4839494"/>
            <a:ext cx="2057400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7237413" y="3429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 flipH="1" flipV="1">
            <a:off x="7237413" y="5486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6974682" y="4077494"/>
            <a:ext cx="205581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6592094" y="4458494"/>
            <a:ext cx="2057400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 flipH="1" flipV="1">
            <a:off x="7621588" y="30480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7621588" y="5105400"/>
            <a:ext cx="381000" cy="381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7240588" y="3810000"/>
            <a:ext cx="2132012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971507" y="4077494"/>
            <a:ext cx="2057400" cy="158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7999413" y="2743200"/>
            <a:ext cx="306387" cy="304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7999413" y="4800600"/>
            <a:ext cx="382587" cy="304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910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Contiguous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memory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4" name="Rectangle 24" descr="Large grid"/>
          <p:cNvSpPr>
            <a:spLocks noChangeArrowheads="1"/>
          </p:cNvSpPr>
          <p:nvPr/>
        </p:nvSpPr>
        <p:spPr bwMode="auto">
          <a:xfrm>
            <a:off x="5334000" y="1600200"/>
            <a:ext cx="3124200" cy="838200"/>
          </a:xfrm>
          <a:prstGeom prst="rect">
            <a:avLst/>
          </a:prstGeom>
          <a:pattFill prst="dotGrid">
            <a:fgClr>
              <a:schemeClr val="accent6">
                <a:lumMod val="75000"/>
              </a:schemeClr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8319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5089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3" name="Rectangle 22" descr="Large grid"/>
          <p:cNvSpPr>
            <a:spLocks noChangeArrowheads="1"/>
          </p:cNvSpPr>
          <p:nvPr/>
        </p:nvSpPr>
        <p:spPr bwMode="auto">
          <a:xfrm>
            <a:off x="5334000" y="48926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791200" y="4495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4892675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763000" y="48768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6670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340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8458200" y="2438400"/>
            <a:ext cx="0" cy="2438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9812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41" idx="0"/>
            <a:endCxn id="33" idx="1"/>
          </p:cNvCxnSpPr>
          <p:nvPr/>
        </p:nvCxnSpPr>
        <p:spPr bwMode="auto">
          <a:xfrm rot="16200000" flipH="1">
            <a:off x="4278312" y="4179887"/>
            <a:ext cx="358775" cy="1752600"/>
          </a:xfrm>
          <a:prstGeom prst="bentConnector4">
            <a:avLst>
              <a:gd name="adj1" fmla="val -63717"/>
              <a:gd name="adj2" fmla="val 76087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14400" y="5867400"/>
            <a:ext cx="774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one contiguous block in HDF5 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02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Results (continued)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Read slice does not include fastest changing dimension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91506"/>
              </p:ext>
            </p:extLst>
          </p:nvPr>
        </p:nvGraphicFramePr>
        <p:xfrm>
          <a:off x="304800" y="2286000"/>
          <a:ext cx="8229600" cy="35052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Chunk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Compression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I/O operations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Total data 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1307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1308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10000010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3814 MB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C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38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0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9066BFC-EAC5-4049-94C0-BF2A1DFD13C9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60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038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6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Effect of </a:t>
            </a:r>
            <a:r>
              <a:rPr lang="en-US" dirty="0" smtClean="0">
                <a:latin typeface="Arial" charset="0"/>
              </a:rPr>
              <a:t>cache </a:t>
            </a:r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ize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read</a:t>
            </a:r>
            <a:endParaRPr lang="en-US" dirty="0">
              <a:latin typeface="Arial" charset="0"/>
            </a:endParaRP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When compression is enabled, the library must always read entire chunk once for each call to </a:t>
            </a:r>
            <a:r>
              <a:rPr lang="en-US" sz="2800" dirty="0">
                <a:latin typeface="Consolas"/>
                <a:cs typeface="Consolas"/>
              </a:rPr>
              <a:t>H5Dread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dirty="0">
                <a:latin typeface="Arial" charset="0"/>
              </a:rPr>
              <a:t>(unless it is in cache)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When compression is disabled, the library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altLang="ja-JP" sz="2800" dirty="0">
                <a:latin typeface="Arial" charset="0"/>
              </a:rPr>
              <a:t>s behavior depends on the cache size relative to the chunk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If the chunk fits in cache, the library reads entire chunk once for each call to </a:t>
            </a:r>
            <a:r>
              <a:rPr lang="en-US" sz="2600" dirty="0">
                <a:latin typeface="Consolas"/>
                <a:ea typeface="Courier New" charset="0"/>
                <a:cs typeface="Consolas"/>
              </a:rPr>
              <a:t>H5Dread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If the chunk does not fit in cache, the library reads only the data that is selected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More read operations, especially if the read plane does not include the fastest changing dimension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Less total data read</a:t>
            </a:r>
          </a:p>
        </p:txBody>
      </p:sp>
      <p:sp>
        <p:nvSpPr>
          <p:cNvPr id="1024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2163735-9502-CE45-BBC6-472F195484DC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61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8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Conclusion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read, </a:t>
            </a:r>
            <a:r>
              <a:rPr lang="en-US" dirty="0">
                <a:latin typeface="Arial" charset="0"/>
              </a:rPr>
              <a:t>cache size does not matter when compression is enabled.</a:t>
            </a:r>
          </a:p>
          <a:p>
            <a:pPr eaLnBrk="1" hangingPunct="1"/>
            <a:r>
              <a:rPr lang="en-US" dirty="0">
                <a:latin typeface="Arial" charset="0"/>
              </a:rPr>
              <a:t>Without compression, the cache must be large enough to hold all of the chunks  to get good </a:t>
            </a:r>
            <a:r>
              <a:rPr lang="en-US" dirty="0" err="1">
                <a:latin typeface="Arial" charset="0"/>
              </a:rPr>
              <a:t>preformance</a:t>
            </a:r>
            <a:r>
              <a:rPr lang="en-US" dirty="0">
                <a:latin typeface="Arial" charset="0"/>
              </a:rPr>
              <a:t>.</a:t>
            </a:r>
          </a:p>
          <a:p>
            <a:pPr eaLnBrk="1" hangingPunct="1"/>
            <a:r>
              <a:rPr lang="en-US" dirty="0">
                <a:latin typeface="Arial" charset="0"/>
              </a:rPr>
              <a:t>The optimum cache size depends on the exact shape of the data, as well as the hardware, as well as access pattern.</a:t>
            </a:r>
          </a:p>
        </p:txBody>
      </p:sp>
      <p:sp>
        <p:nvSpPr>
          <p:cNvPr id="10445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828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C8BEB4-6026-1144-AD35-BED696640B0D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62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THG efforts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63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1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chunk cache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resizing of chunk cache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Resize the chunk cache as needed for each operation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Based on the I/O pattern</a:t>
            </a:r>
          </a:p>
          <a:p>
            <a:pPr lvl="2"/>
            <a:r>
              <a:rPr lang="en-US" dirty="0" smtClean="0"/>
              <a:t>Detect when the cache should be skipped</a:t>
            </a:r>
          </a:p>
          <a:p>
            <a:pPr lvl="2"/>
            <a:r>
              <a:rPr lang="en-US" dirty="0" smtClean="0"/>
              <a:t>Detect when the cache needs to be enlarged</a:t>
            </a:r>
          </a:p>
          <a:p>
            <a:r>
              <a:rPr lang="en-US" dirty="0" smtClean="0"/>
              <a:t>Improve implementation of hash table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 Allow chaining of entries in the hash table</a:t>
            </a:r>
          </a:p>
          <a:p>
            <a:pPr lvl="2"/>
            <a:r>
              <a:rPr lang="en-US" dirty="0" smtClean="0"/>
              <a:t>Chunks could share the same hash value by making a linked list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0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chunk cache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efault chunk size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Cache size should be based on the dataset characteristics (dataset size, chunk size) 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Other information on intended access pattern (in ideal world)</a:t>
            </a:r>
          </a:p>
          <a:p>
            <a:pPr lvl="1">
              <a:buFont typeface="Lucida Grande"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3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8382000"/>
          </a:xfrm>
        </p:spPr>
        <p:txBody>
          <a:bodyPr>
            <a:normAutofit/>
          </a:bodyPr>
          <a:lstStyle/>
          <a:p>
            <a:r>
              <a:rPr lang="en-US" dirty="0" smtClean="0"/>
              <a:t>Disabling filters for chunks that are partially over the edge of a dataset (1.10.0 release)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Store only used portions of these edge chunks</a:t>
            </a:r>
          </a:p>
          <a:p>
            <a:pPr marL="11430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27"/>
          <p:cNvSpPr>
            <a:spLocks noChangeArrowheads="1"/>
          </p:cNvSpPr>
          <p:nvPr/>
        </p:nvSpPr>
        <p:spPr bwMode="auto">
          <a:xfrm>
            <a:off x="228600" y="2895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28"/>
          <p:cNvSpPr>
            <a:spLocks noChangeArrowheads="1"/>
          </p:cNvSpPr>
          <p:nvPr/>
        </p:nvSpPr>
        <p:spPr bwMode="auto">
          <a:xfrm>
            <a:off x="1112520" y="2895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31"/>
          <p:cNvSpPr>
            <a:spLocks noChangeArrowheads="1"/>
          </p:cNvSpPr>
          <p:nvPr/>
        </p:nvSpPr>
        <p:spPr bwMode="auto">
          <a:xfrm>
            <a:off x="2880360" y="2895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32"/>
          <p:cNvSpPr>
            <a:spLocks noChangeArrowheads="1"/>
          </p:cNvSpPr>
          <p:nvPr/>
        </p:nvSpPr>
        <p:spPr bwMode="auto">
          <a:xfrm>
            <a:off x="1996440" y="2895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30"/>
          <p:cNvSpPr>
            <a:spLocks noChangeArrowheads="1"/>
          </p:cNvSpPr>
          <p:nvPr/>
        </p:nvSpPr>
        <p:spPr bwMode="auto">
          <a:xfrm>
            <a:off x="3764280" y="28956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33"/>
          <p:cNvSpPr>
            <a:spLocks noChangeArrowheads="1"/>
          </p:cNvSpPr>
          <p:nvPr/>
        </p:nvSpPr>
        <p:spPr bwMode="auto">
          <a:xfrm>
            <a:off x="228600" y="4229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34"/>
          <p:cNvSpPr>
            <a:spLocks noChangeArrowheads="1"/>
          </p:cNvSpPr>
          <p:nvPr/>
        </p:nvSpPr>
        <p:spPr bwMode="auto">
          <a:xfrm>
            <a:off x="1112520" y="4229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35"/>
          <p:cNvSpPr>
            <a:spLocks noChangeArrowheads="1"/>
          </p:cNvSpPr>
          <p:nvPr/>
        </p:nvSpPr>
        <p:spPr bwMode="auto">
          <a:xfrm>
            <a:off x="3764280" y="4229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36"/>
          <p:cNvSpPr>
            <a:spLocks noChangeArrowheads="1"/>
          </p:cNvSpPr>
          <p:nvPr/>
        </p:nvSpPr>
        <p:spPr bwMode="auto">
          <a:xfrm>
            <a:off x="2880360" y="4229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37"/>
          <p:cNvSpPr>
            <a:spLocks noChangeArrowheads="1"/>
          </p:cNvSpPr>
          <p:nvPr/>
        </p:nvSpPr>
        <p:spPr bwMode="auto">
          <a:xfrm>
            <a:off x="1996440" y="4229100"/>
            <a:ext cx="883920" cy="13335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" y="2895600"/>
            <a:ext cx="3962400" cy="1828800"/>
          </a:xfrm>
          <a:prstGeom prst="rect">
            <a:avLst/>
          </a:prstGeom>
          <a:solidFill>
            <a:srgbClr val="3366FF">
              <a:alpha val="32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181600" y="2971800"/>
            <a:ext cx="533400" cy="533400"/>
          </a:xfrm>
          <a:prstGeom prst="rect">
            <a:avLst/>
          </a:prstGeom>
          <a:pattFill prst="pct70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2971800"/>
            <a:ext cx="533400" cy="533400"/>
          </a:xfrm>
          <a:prstGeom prst="rect">
            <a:avLst/>
          </a:prstGeom>
          <a:pattFill prst="pct70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81800" y="2971800"/>
            <a:ext cx="533400" cy="533400"/>
          </a:xfrm>
          <a:prstGeom prst="rect">
            <a:avLst/>
          </a:prstGeom>
          <a:pattFill prst="pct70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43800" y="2971800"/>
            <a:ext cx="533400" cy="533400"/>
          </a:xfrm>
          <a:prstGeom prst="rect">
            <a:avLst/>
          </a:prstGeom>
          <a:pattFill prst="pct70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105400" y="4267200"/>
            <a:ext cx="914400" cy="4572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4267200"/>
            <a:ext cx="914400" cy="4572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15200" y="4267200"/>
            <a:ext cx="914400" cy="4572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4876800"/>
            <a:ext cx="914400" cy="4572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4876800"/>
            <a:ext cx="457200" cy="4572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0" y="2971800"/>
            <a:ext cx="457200" cy="1371600"/>
          </a:xfrm>
          <a:prstGeom prst="rect">
            <a:avLst/>
          </a:prstGeom>
          <a:solidFill>
            <a:srgbClr val="3366FF">
              <a:alpha val="26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2200" y="4872335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2963" y="3048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3352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1163" y="3048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0" y="334833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3163" y="3048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34963" y="334833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45163" y="3048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3163" y="334833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0" y="342453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3763" y="3352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59163" y="42672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4724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5963" y="42672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1600" y="4724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0" y="42672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8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471993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8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59163" y="4876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9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4724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9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6200" y="4724400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953000" y="2667000"/>
            <a:ext cx="4038600" cy="304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52400" y="2667000"/>
            <a:ext cx="4648200" cy="304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19800" y="5962711"/>
            <a:ext cx="20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Chunks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0600" y="594360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Application memory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1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8001000"/>
          </a:xfrm>
        </p:spPr>
        <p:txBody>
          <a:bodyPr>
            <a:normAutofit/>
          </a:bodyPr>
          <a:lstStyle/>
          <a:p>
            <a:r>
              <a:rPr lang="en-US" dirty="0" smtClean="0"/>
              <a:t>Coming in the HDF5 1.10.0 release</a:t>
            </a:r>
          </a:p>
          <a:p>
            <a:r>
              <a:rPr lang="en-US" dirty="0" smtClean="0"/>
              <a:t>O(1) look-up algorithms for 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Chunked datasets with a single chunk (with or without filters)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Chunked datasets with fixed-size dimensions (with or without filters)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One-dimensional chunked datasets with unlimited dimension (with or without filters)</a:t>
            </a:r>
          </a:p>
          <a:p>
            <a:pPr marL="914400" lvl="2" indent="0">
              <a:buNone/>
            </a:pPr>
            <a:endParaRPr lang="en-US" dirty="0"/>
          </a:p>
          <a:p>
            <a:pPr marL="571500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Proposals in 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68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1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 in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8001000"/>
          </a:xfrm>
        </p:spPr>
        <p:txBody>
          <a:bodyPr>
            <a:normAutofit/>
          </a:bodyPr>
          <a:lstStyle/>
          <a:p>
            <a:r>
              <a:rPr lang="en-US" dirty="0" smtClean="0"/>
              <a:t>Importing pre-compressed data to an HDF5 file</a:t>
            </a:r>
          </a:p>
          <a:p>
            <a:pPr lvl="1"/>
            <a:r>
              <a:rPr lang="en-US" dirty="0" smtClean="0"/>
              <a:t>Use case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Pre-compressed data already exists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How to bring it to HDF5 without decompressing and compressing again?</a:t>
            </a:r>
            <a:endParaRPr lang="en-US" dirty="0"/>
          </a:p>
          <a:p>
            <a:pPr marL="571500" indent="-457200"/>
            <a:r>
              <a:rPr lang="en-US" dirty="0" smtClean="0"/>
              <a:t>Implementation of parallel filters</a:t>
            </a:r>
          </a:p>
          <a:p>
            <a:pPr marL="971550" lvl="1" indent="-457200"/>
            <a:r>
              <a:rPr lang="en-US" dirty="0" smtClean="0"/>
              <a:t>Using multiple threads for reading/writing chunks from chunk cache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69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5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385435F-5A95-4E46-9105-CF3BE12A46EB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7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What is HDF5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chunking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?</a:t>
            </a:r>
          </a:p>
        </p:txBody>
      </p:sp>
      <p:grpSp>
        <p:nvGrpSpPr>
          <p:cNvPr id="26629" name="Group 35"/>
          <p:cNvGrpSpPr>
            <a:grpSpLocks/>
          </p:cNvGrpSpPr>
          <p:nvPr/>
        </p:nvGrpSpPr>
        <p:grpSpPr bwMode="auto">
          <a:xfrm>
            <a:off x="5715000" y="4133850"/>
            <a:ext cx="457200" cy="476250"/>
            <a:chOff x="576" y="480"/>
            <a:chExt cx="288" cy="240"/>
          </a:xfrm>
        </p:grpSpPr>
        <p:sp>
          <p:nvSpPr>
            <p:cNvPr id="26976" name="Rectangle 36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7" name="Line 37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8" name="Line 38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9" name="Line 39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0" name="Line 40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1" name="Line 41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2" name="Line 42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3" name="Line 43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4" name="Line 44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5" name="Line 45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" name="Group 46"/>
          <p:cNvGrpSpPr>
            <a:grpSpLocks/>
          </p:cNvGrpSpPr>
          <p:nvPr/>
        </p:nvGrpSpPr>
        <p:grpSpPr bwMode="auto">
          <a:xfrm>
            <a:off x="6248400" y="4133850"/>
            <a:ext cx="457200" cy="476250"/>
            <a:chOff x="576" y="480"/>
            <a:chExt cx="288" cy="240"/>
          </a:xfrm>
        </p:grpSpPr>
        <p:sp>
          <p:nvSpPr>
            <p:cNvPr id="26966" name="Rectangle 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7" name="Line 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8" name="Line 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9" name="Line 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0" name="Line 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1" name="Line 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2" name="Line 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3" name="Line 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4" name="Line 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5" name="Line 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1" name="Group 57"/>
          <p:cNvGrpSpPr>
            <a:grpSpLocks/>
          </p:cNvGrpSpPr>
          <p:nvPr/>
        </p:nvGrpSpPr>
        <p:grpSpPr bwMode="auto">
          <a:xfrm>
            <a:off x="5715000" y="4705350"/>
            <a:ext cx="457200" cy="476250"/>
            <a:chOff x="576" y="480"/>
            <a:chExt cx="288" cy="240"/>
          </a:xfrm>
        </p:grpSpPr>
        <p:sp>
          <p:nvSpPr>
            <p:cNvPr id="26956" name="Rectangle 58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7" name="Line 59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8" name="Line 60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9" name="Line 61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0" name="Line 62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1" name="Line 63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2" name="Line 64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3" name="Line 65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4" name="Line 66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5" name="Line 67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2" name="Group 68"/>
          <p:cNvGrpSpPr>
            <a:grpSpLocks/>
          </p:cNvGrpSpPr>
          <p:nvPr/>
        </p:nvGrpSpPr>
        <p:grpSpPr bwMode="auto">
          <a:xfrm>
            <a:off x="6248400" y="4705350"/>
            <a:ext cx="457200" cy="476250"/>
            <a:chOff x="576" y="480"/>
            <a:chExt cx="288" cy="240"/>
          </a:xfrm>
        </p:grpSpPr>
        <p:sp>
          <p:nvSpPr>
            <p:cNvPr id="26946" name="Rectangle 69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7" name="Line 70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8" name="Line 71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9" name="Line 72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0" name="Line 73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1" name="Line 74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2" name="Line 75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3" name="Line 76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4" name="Line 77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5" name="Line 78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3" name="Group 79"/>
          <p:cNvGrpSpPr>
            <a:grpSpLocks/>
          </p:cNvGrpSpPr>
          <p:nvPr/>
        </p:nvGrpSpPr>
        <p:grpSpPr bwMode="auto">
          <a:xfrm>
            <a:off x="6781800" y="4705350"/>
            <a:ext cx="457200" cy="476250"/>
            <a:chOff x="576" y="480"/>
            <a:chExt cx="288" cy="240"/>
          </a:xfrm>
        </p:grpSpPr>
        <p:sp>
          <p:nvSpPr>
            <p:cNvPr id="2693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4" name="Group 90"/>
          <p:cNvGrpSpPr>
            <a:grpSpLocks/>
          </p:cNvGrpSpPr>
          <p:nvPr/>
        </p:nvGrpSpPr>
        <p:grpSpPr bwMode="auto">
          <a:xfrm>
            <a:off x="6781800" y="4133850"/>
            <a:ext cx="457200" cy="476250"/>
            <a:chOff x="576" y="480"/>
            <a:chExt cx="288" cy="240"/>
          </a:xfrm>
        </p:grpSpPr>
        <p:sp>
          <p:nvSpPr>
            <p:cNvPr id="2692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5" name="Rectangle 80"/>
          <p:cNvSpPr>
            <a:spLocks noChangeArrowheads="1"/>
          </p:cNvSpPr>
          <p:nvPr/>
        </p:nvSpPr>
        <p:spPr bwMode="auto">
          <a:xfrm>
            <a:off x="7315200" y="4705350"/>
            <a:ext cx="45720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81"/>
          <p:cNvSpPr>
            <a:spLocks noChangeShapeType="1"/>
          </p:cNvSpPr>
          <p:nvPr/>
        </p:nvSpPr>
        <p:spPr bwMode="auto">
          <a:xfrm>
            <a:off x="7391400" y="47053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82"/>
          <p:cNvSpPr>
            <a:spLocks noChangeShapeType="1"/>
          </p:cNvSpPr>
          <p:nvPr/>
        </p:nvSpPr>
        <p:spPr bwMode="auto">
          <a:xfrm>
            <a:off x="7543800" y="47053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83"/>
          <p:cNvSpPr>
            <a:spLocks noChangeShapeType="1"/>
          </p:cNvSpPr>
          <p:nvPr/>
        </p:nvSpPr>
        <p:spPr bwMode="auto">
          <a:xfrm>
            <a:off x="7467600" y="47053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84"/>
          <p:cNvSpPr>
            <a:spLocks noChangeShapeType="1"/>
          </p:cNvSpPr>
          <p:nvPr/>
        </p:nvSpPr>
        <p:spPr bwMode="auto">
          <a:xfrm>
            <a:off x="7620000" y="47053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85"/>
          <p:cNvSpPr>
            <a:spLocks noChangeShapeType="1"/>
          </p:cNvSpPr>
          <p:nvPr/>
        </p:nvSpPr>
        <p:spPr bwMode="auto">
          <a:xfrm>
            <a:off x="7696200" y="47053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86"/>
          <p:cNvSpPr>
            <a:spLocks noChangeShapeType="1"/>
          </p:cNvSpPr>
          <p:nvPr/>
        </p:nvSpPr>
        <p:spPr bwMode="auto">
          <a:xfrm>
            <a:off x="7315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87"/>
          <p:cNvSpPr>
            <a:spLocks noChangeShapeType="1"/>
          </p:cNvSpPr>
          <p:nvPr/>
        </p:nvSpPr>
        <p:spPr bwMode="auto">
          <a:xfrm>
            <a:off x="7315200" y="4991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88"/>
          <p:cNvSpPr>
            <a:spLocks noChangeShapeType="1"/>
          </p:cNvSpPr>
          <p:nvPr/>
        </p:nvSpPr>
        <p:spPr bwMode="auto">
          <a:xfrm>
            <a:off x="7315200" y="4895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89"/>
          <p:cNvSpPr>
            <a:spLocks noChangeShapeType="1"/>
          </p:cNvSpPr>
          <p:nvPr/>
        </p:nvSpPr>
        <p:spPr bwMode="auto">
          <a:xfrm>
            <a:off x="7315200" y="5086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91"/>
          <p:cNvSpPr>
            <a:spLocks noChangeArrowheads="1"/>
          </p:cNvSpPr>
          <p:nvPr/>
        </p:nvSpPr>
        <p:spPr bwMode="auto">
          <a:xfrm>
            <a:off x="7315200" y="4133850"/>
            <a:ext cx="45720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92"/>
          <p:cNvSpPr>
            <a:spLocks noChangeShapeType="1"/>
          </p:cNvSpPr>
          <p:nvPr/>
        </p:nvSpPr>
        <p:spPr bwMode="auto">
          <a:xfrm>
            <a:off x="7391400" y="4133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93"/>
          <p:cNvSpPr>
            <a:spLocks noChangeShapeType="1"/>
          </p:cNvSpPr>
          <p:nvPr/>
        </p:nvSpPr>
        <p:spPr bwMode="auto">
          <a:xfrm>
            <a:off x="7543800" y="4133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94"/>
          <p:cNvSpPr>
            <a:spLocks noChangeShapeType="1"/>
          </p:cNvSpPr>
          <p:nvPr/>
        </p:nvSpPr>
        <p:spPr bwMode="auto">
          <a:xfrm>
            <a:off x="7467600" y="4133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95"/>
          <p:cNvSpPr>
            <a:spLocks noChangeShapeType="1"/>
          </p:cNvSpPr>
          <p:nvPr/>
        </p:nvSpPr>
        <p:spPr bwMode="auto">
          <a:xfrm>
            <a:off x="7620000" y="4133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96"/>
          <p:cNvSpPr>
            <a:spLocks noChangeShapeType="1"/>
          </p:cNvSpPr>
          <p:nvPr/>
        </p:nvSpPr>
        <p:spPr bwMode="auto">
          <a:xfrm>
            <a:off x="7696200" y="4133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97"/>
          <p:cNvSpPr>
            <a:spLocks noChangeShapeType="1"/>
          </p:cNvSpPr>
          <p:nvPr/>
        </p:nvSpPr>
        <p:spPr bwMode="auto">
          <a:xfrm>
            <a:off x="7315200" y="4229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98"/>
          <p:cNvSpPr>
            <a:spLocks noChangeShapeType="1"/>
          </p:cNvSpPr>
          <p:nvPr/>
        </p:nvSpPr>
        <p:spPr bwMode="auto">
          <a:xfrm>
            <a:off x="7315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99"/>
          <p:cNvSpPr>
            <a:spLocks noChangeShapeType="1"/>
          </p:cNvSpPr>
          <p:nvPr/>
        </p:nvSpPr>
        <p:spPr bwMode="auto">
          <a:xfrm>
            <a:off x="7315200" y="4324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100"/>
          <p:cNvSpPr>
            <a:spLocks noChangeShapeType="1"/>
          </p:cNvSpPr>
          <p:nvPr/>
        </p:nvSpPr>
        <p:spPr bwMode="auto">
          <a:xfrm>
            <a:off x="7315200" y="4514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55" name="Group 79"/>
          <p:cNvGrpSpPr>
            <a:grpSpLocks/>
          </p:cNvGrpSpPr>
          <p:nvPr/>
        </p:nvGrpSpPr>
        <p:grpSpPr bwMode="auto">
          <a:xfrm>
            <a:off x="5715000" y="5848350"/>
            <a:ext cx="457200" cy="476250"/>
            <a:chOff x="576" y="480"/>
            <a:chExt cx="288" cy="240"/>
          </a:xfrm>
        </p:grpSpPr>
        <p:sp>
          <p:nvSpPr>
            <p:cNvPr id="2691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56" name="Group 90"/>
          <p:cNvGrpSpPr>
            <a:grpSpLocks/>
          </p:cNvGrpSpPr>
          <p:nvPr/>
        </p:nvGrpSpPr>
        <p:grpSpPr bwMode="auto">
          <a:xfrm>
            <a:off x="5715000" y="5276850"/>
            <a:ext cx="457200" cy="476250"/>
            <a:chOff x="576" y="480"/>
            <a:chExt cx="288" cy="240"/>
          </a:xfrm>
        </p:grpSpPr>
        <p:sp>
          <p:nvSpPr>
            <p:cNvPr id="2690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57" name="Group 79"/>
          <p:cNvGrpSpPr>
            <a:grpSpLocks/>
          </p:cNvGrpSpPr>
          <p:nvPr/>
        </p:nvGrpSpPr>
        <p:grpSpPr bwMode="auto">
          <a:xfrm>
            <a:off x="6248400" y="5848350"/>
            <a:ext cx="457200" cy="476250"/>
            <a:chOff x="576" y="480"/>
            <a:chExt cx="288" cy="240"/>
          </a:xfrm>
        </p:grpSpPr>
        <p:sp>
          <p:nvSpPr>
            <p:cNvPr id="2689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58" name="Group 90"/>
          <p:cNvGrpSpPr>
            <a:grpSpLocks/>
          </p:cNvGrpSpPr>
          <p:nvPr/>
        </p:nvGrpSpPr>
        <p:grpSpPr bwMode="auto">
          <a:xfrm>
            <a:off x="6248400" y="5276850"/>
            <a:ext cx="457200" cy="476250"/>
            <a:chOff x="576" y="480"/>
            <a:chExt cx="288" cy="240"/>
          </a:xfrm>
        </p:grpSpPr>
        <p:sp>
          <p:nvSpPr>
            <p:cNvPr id="2688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59" name="Group 79"/>
          <p:cNvGrpSpPr>
            <a:grpSpLocks/>
          </p:cNvGrpSpPr>
          <p:nvPr/>
        </p:nvGrpSpPr>
        <p:grpSpPr bwMode="auto">
          <a:xfrm>
            <a:off x="6781800" y="5848350"/>
            <a:ext cx="457200" cy="476250"/>
            <a:chOff x="576" y="480"/>
            <a:chExt cx="288" cy="240"/>
          </a:xfrm>
        </p:grpSpPr>
        <p:sp>
          <p:nvSpPr>
            <p:cNvPr id="2687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0" name="Group 90"/>
          <p:cNvGrpSpPr>
            <a:grpSpLocks/>
          </p:cNvGrpSpPr>
          <p:nvPr/>
        </p:nvGrpSpPr>
        <p:grpSpPr bwMode="auto">
          <a:xfrm>
            <a:off x="6781800" y="5276850"/>
            <a:ext cx="457200" cy="476250"/>
            <a:chOff x="576" y="480"/>
            <a:chExt cx="288" cy="240"/>
          </a:xfrm>
        </p:grpSpPr>
        <p:sp>
          <p:nvSpPr>
            <p:cNvPr id="2686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1" name="Group 79"/>
          <p:cNvGrpSpPr>
            <a:grpSpLocks/>
          </p:cNvGrpSpPr>
          <p:nvPr/>
        </p:nvGrpSpPr>
        <p:grpSpPr bwMode="auto">
          <a:xfrm>
            <a:off x="7315200" y="5848350"/>
            <a:ext cx="457200" cy="476250"/>
            <a:chOff x="576" y="480"/>
            <a:chExt cx="288" cy="240"/>
          </a:xfrm>
        </p:grpSpPr>
        <p:sp>
          <p:nvSpPr>
            <p:cNvPr id="2685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2" name="Group 90"/>
          <p:cNvGrpSpPr>
            <a:grpSpLocks/>
          </p:cNvGrpSpPr>
          <p:nvPr/>
        </p:nvGrpSpPr>
        <p:grpSpPr bwMode="auto">
          <a:xfrm>
            <a:off x="7315200" y="5276850"/>
            <a:ext cx="457200" cy="476250"/>
            <a:chOff x="576" y="480"/>
            <a:chExt cx="288" cy="240"/>
          </a:xfrm>
        </p:grpSpPr>
        <p:sp>
          <p:nvSpPr>
            <p:cNvPr id="2684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3" name="Content Placeholder 218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Data is stored in chunks of predefined size</a:t>
            </a:r>
          </a:p>
          <a:p>
            <a:pPr eaLnBrk="1" hangingPunct="1"/>
            <a:r>
              <a:rPr lang="en-US" dirty="0">
                <a:latin typeface="Arial" charset="0"/>
              </a:rPr>
              <a:t>Two-dimensional instance </a:t>
            </a:r>
            <a:r>
              <a:rPr lang="en-US" dirty="0" smtClean="0">
                <a:latin typeface="Arial" charset="0"/>
              </a:rPr>
              <a:t>sometimes </a:t>
            </a:r>
            <a:r>
              <a:rPr lang="en-US" dirty="0">
                <a:latin typeface="Arial" charset="0"/>
              </a:rPr>
              <a:t>referred to as data tiling </a:t>
            </a:r>
          </a:p>
          <a:p>
            <a:pPr eaLnBrk="1" hangingPunct="1"/>
            <a:r>
              <a:rPr lang="en-US" dirty="0">
                <a:latin typeface="Arial" charset="0"/>
              </a:rPr>
              <a:t>HDF5 library always writes/reads the whole chunk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pSp>
        <p:nvGrpSpPr>
          <p:cNvPr id="26664" name="Group 35"/>
          <p:cNvGrpSpPr>
            <a:grpSpLocks/>
          </p:cNvGrpSpPr>
          <p:nvPr/>
        </p:nvGrpSpPr>
        <p:grpSpPr bwMode="auto">
          <a:xfrm>
            <a:off x="1752600" y="4343400"/>
            <a:ext cx="457200" cy="476250"/>
            <a:chOff x="576" y="480"/>
            <a:chExt cx="288" cy="240"/>
          </a:xfrm>
        </p:grpSpPr>
        <p:sp>
          <p:nvSpPr>
            <p:cNvPr id="26836" name="Rectangle 36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7" name="Line 37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8" name="Line 38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9" name="Line 39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0" name="Line 40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1" name="Line 41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2" name="Line 42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3" name="Line 43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4" name="Line 44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5" name="Line 45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5" name="Group 46"/>
          <p:cNvGrpSpPr>
            <a:grpSpLocks/>
          </p:cNvGrpSpPr>
          <p:nvPr/>
        </p:nvGrpSpPr>
        <p:grpSpPr bwMode="auto">
          <a:xfrm>
            <a:off x="2209800" y="4343400"/>
            <a:ext cx="457200" cy="476250"/>
            <a:chOff x="576" y="480"/>
            <a:chExt cx="288" cy="240"/>
          </a:xfrm>
        </p:grpSpPr>
        <p:sp>
          <p:nvSpPr>
            <p:cNvPr id="26826" name="Rectangle 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7" name="Line 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8" name="Line 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" name="Line 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" name="Line 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" name="Line 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2" name="Line 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3" name="Line 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4" name="Line 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5" name="Line 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6" name="Group 57"/>
          <p:cNvGrpSpPr>
            <a:grpSpLocks/>
          </p:cNvGrpSpPr>
          <p:nvPr/>
        </p:nvGrpSpPr>
        <p:grpSpPr bwMode="auto">
          <a:xfrm>
            <a:off x="1752600" y="4800600"/>
            <a:ext cx="457200" cy="476250"/>
            <a:chOff x="576" y="480"/>
            <a:chExt cx="288" cy="240"/>
          </a:xfrm>
        </p:grpSpPr>
        <p:sp>
          <p:nvSpPr>
            <p:cNvPr id="26816" name="Rectangle 58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7" name="Line 59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8" name="Line 60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9" name="Line 61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0" name="Line 62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1" name="Line 63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2" name="Line 64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3" name="Line 65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4" name="Line 66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5" name="Line 67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7" name="Group 68"/>
          <p:cNvGrpSpPr>
            <a:grpSpLocks/>
          </p:cNvGrpSpPr>
          <p:nvPr/>
        </p:nvGrpSpPr>
        <p:grpSpPr bwMode="auto">
          <a:xfrm>
            <a:off x="2209800" y="4800600"/>
            <a:ext cx="457200" cy="476250"/>
            <a:chOff x="576" y="480"/>
            <a:chExt cx="288" cy="240"/>
          </a:xfrm>
        </p:grpSpPr>
        <p:sp>
          <p:nvSpPr>
            <p:cNvPr id="26806" name="Rectangle 69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7" name="Line 70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8" name="Line 71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9" name="Line 72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0" name="Line 73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1" name="Line 74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2" name="Line 75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3" name="Line 76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4" name="Line 77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5" name="Line 78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8" name="Group 79"/>
          <p:cNvGrpSpPr>
            <a:grpSpLocks/>
          </p:cNvGrpSpPr>
          <p:nvPr/>
        </p:nvGrpSpPr>
        <p:grpSpPr bwMode="auto">
          <a:xfrm>
            <a:off x="2667000" y="4800600"/>
            <a:ext cx="457200" cy="476250"/>
            <a:chOff x="576" y="480"/>
            <a:chExt cx="288" cy="240"/>
          </a:xfrm>
        </p:grpSpPr>
        <p:sp>
          <p:nvSpPr>
            <p:cNvPr id="2679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9" name="Group 90"/>
          <p:cNvGrpSpPr>
            <a:grpSpLocks/>
          </p:cNvGrpSpPr>
          <p:nvPr/>
        </p:nvGrpSpPr>
        <p:grpSpPr bwMode="auto">
          <a:xfrm>
            <a:off x="2667000" y="4343400"/>
            <a:ext cx="457200" cy="476250"/>
            <a:chOff x="576" y="480"/>
            <a:chExt cx="288" cy="240"/>
          </a:xfrm>
        </p:grpSpPr>
        <p:sp>
          <p:nvSpPr>
            <p:cNvPr id="2678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0" name="Group 79"/>
          <p:cNvGrpSpPr>
            <a:grpSpLocks/>
          </p:cNvGrpSpPr>
          <p:nvPr/>
        </p:nvGrpSpPr>
        <p:grpSpPr bwMode="auto">
          <a:xfrm>
            <a:off x="1752600" y="5715000"/>
            <a:ext cx="457200" cy="476250"/>
            <a:chOff x="576" y="480"/>
            <a:chExt cx="288" cy="240"/>
          </a:xfrm>
        </p:grpSpPr>
        <p:sp>
          <p:nvSpPr>
            <p:cNvPr id="2677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1" name="Group 90"/>
          <p:cNvGrpSpPr>
            <a:grpSpLocks/>
          </p:cNvGrpSpPr>
          <p:nvPr/>
        </p:nvGrpSpPr>
        <p:grpSpPr bwMode="auto">
          <a:xfrm>
            <a:off x="1752600" y="5257800"/>
            <a:ext cx="457200" cy="476250"/>
            <a:chOff x="576" y="480"/>
            <a:chExt cx="288" cy="240"/>
          </a:xfrm>
        </p:grpSpPr>
        <p:sp>
          <p:nvSpPr>
            <p:cNvPr id="2676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2" name="Group 79"/>
          <p:cNvGrpSpPr>
            <a:grpSpLocks/>
          </p:cNvGrpSpPr>
          <p:nvPr/>
        </p:nvGrpSpPr>
        <p:grpSpPr bwMode="auto">
          <a:xfrm>
            <a:off x="2209800" y="5715000"/>
            <a:ext cx="457200" cy="476250"/>
            <a:chOff x="576" y="480"/>
            <a:chExt cx="288" cy="240"/>
          </a:xfrm>
        </p:grpSpPr>
        <p:sp>
          <p:nvSpPr>
            <p:cNvPr id="2675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3" name="Group 90"/>
          <p:cNvGrpSpPr>
            <a:grpSpLocks/>
          </p:cNvGrpSpPr>
          <p:nvPr/>
        </p:nvGrpSpPr>
        <p:grpSpPr bwMode="auto">
          <a:xfrm>
            <a:off x="2209800" y="5257800"/>
            <a:ext cx="457200" cy="476250"/>
            <a:chOff x="576" y="480"/>
            <a:chExt cx="288" cy="240"/>
          </a:xfrm>
        </p:grpSpPr>
        <p:sp>
          <p:nvSpPr>
            <p:cNvPr id="2674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4" name="Group 79"/>
          <p:cNvGrpSpPr>
            <a:grpSpLocks/>
          </p:cNvGrpSpPr>
          <p:nvPr/>
        </p:nvGrpSpPr>
        <p:grpSpPr bwMode="auto">
          <a:xfrm>
            <a:off x="2667000" y="5715000"/>
            <a:ext cx="457200" cy="476250"/>
            <a:chOff x="576" y="480"/>
            <a:chExt cx="288" cy="240"/>
          </a:xfrm>
        </p:grpSpPr>
        <p:sp>
          <p:nvSpPr>
            <p:cNvPr id="2673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5" name="Group 90"/>
          <p:cNvGrpSpPr>
            <a:grpSpLocks/>
          </p:cNvGrpSpPr>
          <p:nvPr/>
        </p:nvGrpSpPr>
        <p:grpSpPr bwMode="auto">
          <a:xfrm>
            <a:off x="2667000" y="5257800"/>
            <a:ext cx="457200" cy="476250"/>
            <a:chOff x="576" y="480"/>
            <a:chExt cx="288" cy="240"/>
          </a:xfrm>
        </p:grpSpPr>
        <p:sp>
          <p:nvSpPr>
            <p:cNvPr id="2672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6" name="Group 79"/>
          <p:cNvGrpSpPr>
            <a:grpSpLocks/>
          </p:cNvGrpSpPr>
          <p:nvPr/>
        </p:nvGrpSpPr>
        <p:grpSpPr bwMode="auto">
          <a:xfrm>
            <a:off x="3124200" y="4800600"/>
            <a:ext cx="457200" cy="476250"/>
            <a:chOff x="576" y="480"/>
            <a:chExt cx="288" cy="240"/>
          </a:xfrm>
        </p:grpSpPr>
        <p:sp>
          <p:nvSpPr>
            <p:cNvPr id="2671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7" name="Group 90"/>
          <p:cNvGrpSpPr>
            <a:grpSpLocks/>
          </p:cNvGrpSpPr>
          <p:nvPr/>
        </p:nvGrpSpPr>
        <p:grpSpPr bwMode="auto">
          <a:xfrm>
            <a:off x="3124200" y="4343400"/>
            <a:ext cx="457200" cy="476250"/>
            <a:chOff x="576" y="480"/>
            <a:chExt cx="288" cy="240"/>
          </a:xfrm>
        </p:grpSpPr>
        <p:sp>
          <p:nvSpPr>
            <p:cNvPr id="2670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8" name="Group 79"/>
          <p:cNvGrpSpPr>
            <a:grpSpLocks/>
          </p:cNvGrpSpPr>
          <p:nvPr/>
        </p:nvGrpSpPr>
        <p:grpSpPr bwMode="auto">
          <a:xfrm>
            <a:off x="3124200" y="5715000"/>
            <a:ext cx="457200" cy="476250"/>
            <a:chOff x="576" y="480"/>
            <a:chExt cx="288" cy="240"/>
          </a:xfrm>
        </p:grpSpPr>
        <p:sp>
          <p:nvSpPr>
            <p:cNvPr id="26696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9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9" name="Group 90"/>
          <p:cNvGrpSpPr>
            <a:grpSpLocks/>
          </p:cNvGrpSpPr>
          <p:nvPr/>
        </p:nvGrpSpPr>
        <p:grpSpPr bwMode="auto">
          <a:xfrm>
            <a:off x="3124200" y="5257800"/>
            <a:ext cx="457200" cy="476250"/>
            <a:chOff x="576" y="480"/>
            <a:chExt cx="288" cy="240"/>
          </a:xfrm>
        </p:grpSpPr>
        <p:sp>
          <p:nvSpPr>
            <p:cNvPr id="2668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80" name="TextBox 437"/>
          <p:cNvSpPr txBox="1">
            <a:spLocks noChangeArrowheads="1"/>
          </p:cNvSpPr>
          <p:nvPr/>
        </p:nvSpPr>
        <p:spPr bwMode="auto">
          <a:xfrm>
            <a:off x="1752600" y="3752850"/>
            <a:ext cx="174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Contiguous</a:t>
            </a:r>
          </a:p>
        </p:txBody>
      </p:sp>
      <p:sp>
        <p:nvSpPr>
          <p:cNvPr id="26681" name="TextBox 438"/>
          <p:cNvSpPr txBox="1">
            <a:spLocks noChangeArrowheads="1"/>
          </p:cNvSpPr>
          <p:nvPr/>
        </p:nvSpPr>
        <p:spPr bwMode="auto">
          <a:xfrm>
            <a:off x="5940425" y="35242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Chunked</a:t>
            </a:r>
          </a:p>
        </p:txBody>
      </p:sp>
      <p:cxnSp>
        <p:nvCxnSpPr>
          <p:cNvPr id="26682" name="Straight Arrow Connector 440"/>
          <p:cNvCxnSpPr>
            <a:cxnSpLocks noChangeShapeType="1"/>
          </p:cNvCxnSpPr>
          <p:nvPr/>
        </p:nvCxnSpPr>
        <p:spPr bwMode="auto">
          <a:xfrm rot="16200000" flipH="1">
            <a:off x="2667000" y="3619501"/>
            <a:ext cx="3175" cy="1828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3" name="Straight Arrow Connector 441"/>
          <p:cNvCxnSpPr>
            <a:cxnSpLocks noChangeShapeType="1"/>
          </p:cNvCxnSpPr>
          <p:nvPr/>
        </p:nvCxnSpPr>
        <p:spPr bwMode="auto">
          <a:xfrm rot="16200000" flipH="1">
            <a:off x="2666206" y="3809207"/>
            <a:ext cx="1587" cy="18288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4" name="Straight Arrow Connector 444"/>
          <p:cNvCxnSpPr>
            <a:cxnSpLocks noChangeShapeType="1"/>
          </p:cNvCxnSpPr>
          <p:nvPr/>
        </p:nvCxnSpPr>
        <p:spPr bwMode="auto">
          <a:xfrm rot="16200000" flipH="1">
            <a:off x="5981700" y="3962401"/>
            <a:ext cx="3175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5" name="Straight Arrow Connector 446"/>
          <p:cNvCxnSpPr>
            <a:cxnSpLocks noChangeShapeType="1"/>
          </p:cNvCxnSpPr>
          <p:nvPr/>
        </p:nvCxnSpPr>
        <p:spPr bwMode="auto">
          <a:xfrm rot="16200000" flipH="1">
            <a:off x="5980906" y="4152107"/>
            <a:ext cx="1587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3057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pre-compressed data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209800" y="3581400"/>
            <a:ext cx="45720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81000" y="1600201"/>
            <a:ext cx="8382000" cy="7619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2590800" y="3597275"/>
            <a:ext cx="18288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04800" y="1143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1000" y="42513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Unix/Windows files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76400" y="1600200"/>
            <a:ext cx="24384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81200" y="1600200"/>
            <a:ext cx="1828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16" name="Rectangle 22" descr="Large grid"/>
          <p:cNvSpPr>
            <a:spLocks noChangeArrowheads="1"/>
          </p:cNvSpPr>
          <p:nvPr/>
        </p:nvSpPr>
        <p:spPr bwMode="auto">
          <a:xfrm>
            <a:off x="5029200" y="3581400"/>
            <a:ext cx="12954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743200" y="59277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Compressed 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209800" y="4724400"/>
            <a:ext cx="45720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22" descr="Large grid"/>
          <p:cNvSpPr>
            <a:spLocks noChangeArrowheads="1"/>
          </p:cNvSpPr>
          <p:nvPr/>
        </p:nvSpPr>
        <p:spPr bwMode="auto">
          <a:xfrm>
            <a:off x="2209800" y="4740275"/>
            <a:ext cx="6858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 bwMode="auto">
          <a:xfrm flipH="1" flipV="1">
            <a:off x="2895600" y="5410200"/>
            <a:ext cx="1181100" cy="517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20" idx="0"/>
          </p:cNvCxnSpPr>
          <p:nvPr/>
        </p:nvCxnSpPr>
        <p:spPr bwMode="auto">
          <a:xfrm flipH="1" flipV="1">
            <a:off x="3505200" y="4267200"/>
            <a:ext cx="571500" cy="1660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0" idx="0"/>
            <a:endCxn id="16" idx="2"/>
          </p:cNvCxnSpPr>
          <p:nvPr/>
        </p:nvCxnSpPr>
        <p:spPr bwMode="auto">
          <a:xfrm flipV="1">
            <a:off x="4076700" y="4251325"/>
            <a:ext cx="160020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2" descr="Large grid"/>
          <p:cNvSpPr>
            <a:spLocks noChangeArrowheads="1"/>
          </p:cNvSpPr>
          <p:nvPr/>
        </p:nvSpPr>
        <p:spPr bwMode="auto">
          <a:xfrm>
            <a:off x="4267200" y="1600201"/>
            <a:ext cx="1828800" cy="7620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28" name="Rectangle 22" descr="Large grid"/>
          <p:cNvSpPr>
            <a:spLocks noChangeArrowheads="1"/>
          </p:cNvSpPr>
          <p:nvPr/>
        </p:nvSpPr>
        <p:spPr bwMode="auto">
          <a:xfrm>
            <a:off x="6324600" y="1600200"/>
            <a:ext cx="685800" cy="7620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29" name="Rectangle 22" descr="Large grid"/>
          <p:cNvSpPr>
            <a:spLocks noChangeArrowheads="1"/>
          </p:cNvSpPr>
          <p:nvPr/>
        </p:nvSpPr>
        <p:spPr bwMode="auto">
          <a:xfrm>
            <a:off x="7467600" y="1600200"/>
            <a:ext cx="1295400" cy="7620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30" name="Straight Arrow Connector 29"/>
          <p:cNvCxnSpPr>
            <a:stCxn id="11" idx="0"/>
            <a:endCxn id="27" idx="2"/>
          </p:cNvCxnSpPr>
          <p:nvPr/>
        </p:nvCxnSpPr>
        <p:spPr bwMode="auto">
          <a:xfrm flipV="1">
            <a:off x="3505200" y="2362201"/>
            <a:ext cx="1676400" cy="12350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038600" y="3119735"/>
            <a:ext cx="4076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H5Dchunk_import(export)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41" name="Elbow Connector 40"/>
          <p:cNvCxnSpPr>
            <a:stCxn id="15" idx="0"/>
          </p:cNvCxnSpPr>
          <p:nvPr/>
        </p:nvCxnSpPr>
        <p:spPr bwMode="auto">
          <a:xfrm rot="5400000" flipH="1" flipV="1">
            <a:off x="3581400" y="908050"/>
            <a:ext cx="6350" cy="13779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>
            <a:off x="3276600" y="1219200"/>
            <a:ext cx="3048000" cy="368300"/>
          </a:xfrm>
          <a:prstGeom prst="bentConnector3">
            <a:avLst>
              <a:gd name="adj1" fmla="val 99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3276600" y="12192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Elbow Connector 126"/>
          <p:cNvCxnSpPr/>
          <p:nvPr/>
        </p:nvCxnSpPr>
        <p:spPr bwMode="auto">
          <a:xfrm>
            <a:off x="3429000" y="1295400"/>
            <a:ext cx="4038600" cy="304800"/>
          </a:xfrm>
          <a:prstGeom prst="bentConnector3">
            <a:avLst>
              <a:gd name="adj1" fmla="val 998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3429000" y="12954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Left Bracket 142"/>
          <p:cNvSpPr/>
          <p:nvPr/>
        </p:nvSpPr>
        <p:spPr bwMode="auto">
          <a:xfrm rot="5400000" flipH="1">
            <a:off x="7989569" y="1840230"/>
            <a:ext cx="251459" cy="12954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48600" y="2590800"/>
            <a:ext cx="640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ize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5" name="Left Bracket 144"/>
          <p:cNvSpPr/>
          <p:nvPr/>
        </p:nvSpPr>
        <p:spPr bwMode="auto">
          <a:xfrm rot="5400000" flipH="1">
            <a:off x="2198371" y="544829"/>
            <a:ext cx="251460" cy="3886201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28800" y="2590800"/>
            <a:ext cx="8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offset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0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pre-compressed data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800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APIs to import data bypassing filter pipeline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H5Dchunk_import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H5Dchunk_export</a:t>
            </a:r>
          </a:p>
          <a:p>
            <a:r>
              <a:rPr lang="en-US" dirty="0" smtClean="0"/>
              <a:t>Supporting APIs to manage chunks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H5Dchunk_size</a:t>
            </a:r>
            <a:endParaRPr lang="en-US" dirty="0">
              <a:latin typeface="Consolas"/>
              <a:cs typeface="Consolas"/>
            </a:endParaRP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H5Dchunk_offset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H5Dchunk_iterate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H5Dchunk_read</a:t>
            </a:r>
          </a:p>
          <a:p>
            <a:pPr lvl="1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H5Dchunk_write</a:t>
            </a:r>
            <a:endParaRPr lang="en-US" dirty="0">
              <a:latin typeface="Consolas"/>
              <a:cs typeface="Consolas"/>
            </a:endParaRPr>
          </a:p>
          <a:p>
            <a:pPr lvl="1">
              <a:buFont typeface="Lucida Grande"/>
              <a:buChar char="-"/>
            </a:pPr>
            <a:endParaRPr lang="en-US" dirty="0">
              <a:latin typeface="Consolas"/>
              <a:cs typeface="Consolas"/>
            </a:endParaRPr>
          </a:p>
          <a:p>
            <a:pPr lvl="1">
              <a:buFont typeface="Lucida Grande"/>
              <a:buChar char="-"/>
            </a:pPr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571500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2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pre-compressed data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external dataset storage (external file)</a:t>
            </a:r>
          </a:p>
          <a:p>
            <a:r>
              <a:rPr lang="en-US" dirty="0" smtClean="0"/>
              <a:t>Allow data in external file be compressed</a:t>
            </a:r>
          </a:p>
          <a:p>
            <a:r>
              <a:rPr lang="en-US" dirty="0" smtClean="0"/>
              <a:t>No data movement at all!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571500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343400" y="3505200"/>
            <a:ext cx="45720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81000" y="3505201"/>
            <a:ext cx="37338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4724400" y="3521075"/>
            <a:ext cx="18288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04800" y="3048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4724400" y="2971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Unix/Windows files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1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12954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7" name="Elbow Connector 16"/>
          <p:cNvCxnSpPr>
            <a:stCxn id="14" idx="0"/>
          </p:cNvCxnSpPr>
          <p:nvPr/>
        </p:nvCxnSpPr>
        <p:spPr bwMode="auto">
          <a:xfrm rot="5400000" flipH="1" flipV="1">
            <a:off x="3763963" y="2316163"/>
            <a:ext cx="320675" cy="205740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Elbow Connector 17"/>
          <p:cNvCxnSpPr>
            <a:stCxn id="15" idx="2"/>
          </p:cNvCxnSpPr>
          <p:nvPr/>
        </p:nvCxnSpPr>
        <p:spPr bwMode="auto">
          <a:xfrm rot="5400000" flipH="1" flipV="1">
            <a:off x="3778250" y="3238500"/>
            <a:ext cx="69850" cy="1835150"/>
          </a:xfrm>
          <a:prstGeom prst="bentConnector4">
            <a:avLst>
              <a:gd name="adj1" fmla="val -327273"/>
              <a:gd name="adj2" fmla="val 74913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Elbow Connector 18"/>
          <p:cNvCxnSpPr>
            <a:stCxn id="15" idx="2"/>
          </p:cNvCxnSpPr>
          <p:nvPr/>
        </p:nvCxnSpPr>
        <p:spPr bwMode="auto">
          <a:xfrm rot="5400000" flipH="1" flipV="1">
            <a:off x="4997451" y="2019299"/>
            <a:ext cx="69850" cy="4273552"/>
          </a:xfrm>
          <a:prstGeom prst="bentConnector4">
            <a:avLst>
              <a:gd name="adj1" fmla="val -327273"/>
              <a:gd name="adj2" fmla="val 60698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876800" y="58515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Compressed 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343400" y="4648200"/>
            <a:ext cx="45720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22" descr="Large grid"/>
          <p:cNvSpPr>
            <a:spLocks noChangeArrowheads="1"/>
          </p:cNvSpPr>
          <p:nvPr/>
        </p:nvSpPr>
        <p:spPr bwMode="auto">
          <a:xfrm>
            <a:off x="4343400" y="4664075"/>
            <a:ext cx="1295400" cy="669925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952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3" name="Elbow Connector 2"/>
          <p:cNvCxnSpPr>
            <a:stCxn id="15" idx="2"/>
            <a:endCxn id="22" idx="1"/>
          </p:cNvCxnSpPr>
          <p:nvPr/>
        </p:nvCxnSpPr>
        <p:spPr bwMode="auto">
          <a:xfrm rot="16200000" flipH="1">
            <a:off x="3215481" y="3871119"/>
            <a:ext cx="808038" cy="144780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0"/>
          </p:cNvCxnSpPr>
          <p:nvPr/>
        </p:nvCxnSpPr>
        <p:spPr bwMode="auto">
          <a:xfrm flipH="1" flipV="1">
            <a:off x="5029200" y="5334000"/>
            <a:ext cx="1181100" cy="517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0" idx="0"/>
          </p:cNvCxnSpPr>
          <p:nvPr/>
        </p:nvCxnSpPr>
        <p:spPr bwMode="auto">
          <a:xfrm flipH="1" flipV="1">
            <a:off x="5638800" y="4191000"/>
            <a:ext cx="571500" cy="1660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0" idx="0"/>
            <a:endCxn id="16" idx="2"/>
          </p:cNvCxnSpPr>
          <p:nvPr/>
        </p:nvCxnSpPr>
        <p:spPr bwMode="auto">
          <a:xfrm flipV="1">
            <a:off x="6210300" y="4175125"/>
            <a:ext cx="160020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220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3276600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" idx="1"/>
            <a:endCxn id="2" idx="3"/>
          </p:cNvCxnSpPr>
          <p:nvPr/>
        </p:nvCxnSpPr>
        <p:spPr bwMode="auto">
          <a:xfrm>
            <a:off x="6858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800" y="5334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00400" y="2743200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429000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4648200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5791200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17" idx="1"/>
          </p:cNvCxnSpPr>
          <p:nvPr/>
        </p:nvCxnSpPr>
        <p:spPr bwMode="auto">
          <a:xfrm flipV="1">
            <a:off x="2514600" y="2933700"/>
            <a:ext cx="6858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0" idx="1"/>
          </p:cNvCxnSpPr>
          <p:nvPr/>
        </p:nvCxnSpPr>
        <p:spPr bwMode="auto">
          <a:xfrm flipV="1">
            <a:off x="2514600" y="3886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1" idx="1"/>
          </p:cNvCxnSpPr>
          <p:nvPr/>
        </p:nvCxnSpPr>
        <p:spPr bwMode="auto">
          <a:xfrm>
            <a:off x="2514600" y="5029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>
            <a:off x="2514600" y="5638800"/>
            <a:ext cx="6858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844441" y="24500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31242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441" y="4343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5486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4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943600"/>
            <a:ext cx="23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9400" y="2438400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962" y="1905000"/>
            <a:ext cx="187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Parallel filter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3276600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4770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477000" y="44958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477000" y="47244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16241" y="3288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0766" y="3886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431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8000" y="4736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4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17" idx="3"/>
          </p:cNvCxnSpPr>
          <p:nvPr/>
        </p:nvCxnSpPr>
        <p:spPr bwMode="auto">
          <a:xfrm>
            <a:off x="5562600" y="2933700"/>
            <a:ext cx="914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0" idx="3"/>
            <a:endCxn id="57" idx="1"/>
          </p:cNvCxnSpPr>
          <p:nvPr/>
        </p:nvCxnSpPr>
        <p:spPr bwMode="auto">
          <a:xfrm>
            <a:off x="5562600" y="3886200"/>
            <a:ext cx="9144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1" idx="3"/>
          </p:cNvCxnSpPr>
          <p:nvPr/>
        </p:nvCxnSpPr>
        <p:spPr bwMode="auto">
          <a:xfrm flipV="1">
            <a:off x="5562600" y="4648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3"/>
          </p:cNvCxnSpPr>
          <p:nvPr/>
        </p:nvCxnSpPr>
        <p:spPr bwMode="auto">
          <a:xfrm flipV="1">
            <a:off x="5562600" y="4876800"/>
            <a:ext cx="914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53200" y="5943600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multiple </a:t>
            </a:r>
            <a:r>
              <a:rPr lang="en-US" sz="3200" dirty="0"/>
              <a:t>threads </a:t>
            </a:r>
            <a:r>
              <a:rPr lang="en-US" sz="3200" dirty="0" smtClean="0"/>
              <a:t>to apply </a:t>
            </a:r>
            <a:r>
              <a:rPr lang="en-US" sz="3200" dirty="0"/>
              <a:t>a filter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338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524000"/>
          </a:xfrm>
        </p:spPr>
        <p:txBody>
          <a:bodyPr/>
          <a:lstStyle/>
          <a:p>
            <a:r>
              <a:rPr lang="en-US" sz="3200" dirty="0" smtClean="0"/>
              <a:t>File format change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Cannot be in 1.8.x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51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55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5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0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</a:t>
            </a:r>
            <a:r>
              <a:rPr lang="en-US" sz="2000" baseline="30000" dirty="0" err="1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 block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586335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chunk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2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75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48200"/>
          </a:xfrm>
        </p:spPr>
        <p:txBody>
          <a:bodyPr/>
          <a:lstStyle/>
          <a:p>
            <a:r>
              <a:rPr lang="en-US" sz="3200" dirty="0" smtClean="0"/>
              <a:t>Current status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 have a prototype implementation for Linux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Future work</a:t>
            </a:r>
          </a:p>
          <a:p>
            <a:pPr lvl="2"/>
            <a:r>
              <a:rPr lang="en-US" dirty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xpand to Windows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Multi-platform testing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Performance benchmarks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Documentation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User documentation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Maintainers documentation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75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D61B-78F7-1C4D-82CF-46604DF240B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Chunked storage layout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81000" y="990600"/>
            <a:ext cx="8382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/>
          <a:lstStyle/>
          <a:p>
            <a:pPr marL="228600" indent="-228600" algn="r" eaLnBrk="0" hangingPunct="0">
              <a:tabLst>
                <a:tab pos="3206750" algn="ctr"/>
              </a:tabLst>
              <a:defRPr/>
            </a:pPr>
            <a:r>
              <a:rPr lang="en-US" sz="2000" dirty="0">
                <a:latin typeface="Arial"/>
                <a:cs typeface="Arial"/>
              </a:rPr>
              <a:t>Application</a:t>
            </a:r>
            <a:r>
              <a:rPr lang="en-US" sz="2000" b="1" dirty="0">
                <a:cs typeface="+mn-cs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7200" y="1162050"/>
            <a:ext cx="38862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r>
              <a:rPr lang="en-US" sz="2000" dirty="0">
                <a:latin typeface="Arial"/>
                <a:cs typeface="Arial"/>
              </a:rPr>
              <a:t>Metadata </a:t>
            </a:r>
            <a:r>
              <a:rPr lang="en-US" sz="2000" dirty="0" smtClean="0">
                <a:latin typeface="Arial"/>
                <a:cs typeface="Arial"/>
              </a:rPr>
              <a:t>cache (MDC)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1143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Dataset array data</a:t>
            </a:r>
          </a:p>
        </p:txBody>
      </p:sp>
      <p:sp>
        <p:nvSpPr>
          <p:cNvPr id="240668" name="AutoShape 28"/>
          <p:cNvSpPr>
            <a:spLocks noChangeArrowheads="1"/>
          </p:cNvSpPr>
          <p:nvPr/>
        </p:nvSpPr>
        <p:spPr bwMode="auto">
          <a:xfrm>
            <a:off x="2895600" y="1833563"/>
            <a:ext cx="1062038" cy="757237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2000250"/>
            <a:ext cx="1828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48768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57200" y="4267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00200" y="4892675"/>
            <a:ext cx="2209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934200" y="4876800"/>
            <a:ext cx="1981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28800" y="48768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cxnSp>
        <p:nvCxnSpPr>
          <p:cNvPr id="8" name="Straight Arrow Connector 7"/>
          <p:cNvCxnSpPr>
            <a:stCxn id="2" idx="2"/>
            <a:endCxn id="41" idx="0"/>
          </p:cNvCxnSpPr>
          <p:nvPr/>
        </p:nvCxnSpPr>
        <p:spPr bwMode="auto">
          <a:xfrm>
            <a:off x="1600200" y="2609850"/>
            <a:ext cx="1143000" cy="226695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Rectangle 70"/>
          <p:cNvSpPr>
            <a:spLocks noChangeArrowheads="1"/>
          </p:cNvSpPr>
          <p:nvPr/>
        </p:nvSpPr>
        <p:spPr bwMode="auto">
          <a:xfrm>
            <a:off x="3124200" y="25146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600" b="1" dirty="0">
                <a:cs typeface="+mn-cs"/>
              </a:rPr>
              <a:t/>
            </a:r>
            <a:br>
              <a:rPr lang="en-US" sz="16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sp>
        <p:nvSpPr>
          <p:cNvPr id="28" name="Rectangle 21" descr="Large grid"/>
          <p:cNvSpPr>
            <a:spLocks noChangeArrowheads="1"/>
          </p:cNvSpPr>
          <p:nvPr/>
        </p:nvSpPr>
        <p:spPr bwMode="auto">
          <a:xfrm>
            <a:off x="5334000" y="1754187"/>
            <a:ext cx="3048000" cy="8382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59436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65532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71628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7772400" y="1773237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5334000" y="2173287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" name="Rectangle 45" descr="Large grid"/>
          <p:cNvSpPr>
            <a:spLocks noChangeArrowheads="1"/>
          </p:cNvSpPr>
          <p:nvPr/>
        </p:nvSpPr>
        <p:spPr bwMode="auto">
          <a:xfrm>
            <a:off x="5334000" y="1754187"/>
            <a:ext cx="609600" cy="420688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44" name="Rectangle 47" descr="Large grid"/>
          <p:cNvSpPr>
            <a:spLocks noChangeArrowheads="1"/>
          </p:cNvSpPr>
          <p:nvPr/>
        </p:nvSpPr>
        <p:spPr bwMode="auto">
          <a:xfrm>
            <a:off x="59436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45" name="Rectangle 48" descr="Large grid"/>
          <p:cNvSpPr>
            <a:spLocks noChangeArrowheads="1"/>
          </p:cNvSpPr>
          <p:nvPr/>
        </p:nvSpPr>
        <p:spPr bwMode="auto">
          <a:xfrm>
            <a:off x="65532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46" name="Rectangle 55" descr="Large grid"/>
          <p:cNvSpPr>
            <a:spLocks noChangeArrowheads="1"/>
          </p:cNvSpPr>
          <p:nvPr/>
        </p:nvSpPr>
        <p:spPr bwMode="auto">
          <a:xfrm>
            <a:off x="7162800" y="1752600"/>
            <a:ext cx="609600" cy="42068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</a:p>
        </p:txBody>
      </p:sp>
      <p:cxnSp>
        <p:nvCxnSpPr>
          <p:cNvPr id="4" name="Elbow Connector 3"/>
          <p:cNvCxnSpPr>
            <a:stCxn id="2" idx="3"/>
            <a:endCxn id="27" idx="0"/>
          </p:cNvCxnSpPr>
          <p:nvPr/>
        </p:nvCxnSpPr>
        <p:spPr bwMode="auto">
          <a:xfrm>
            <a:off x="2514600" y="2305050"/>
            <a:ext cx="952500" cy="20955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7543800" y="4876800"/>
            <a:ext cx="685800" cy="685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600" dirty="0">
                <a:latin typeface="Arial"/>
                <a:cs typeface="Arial"/>
              </a:rPr>
              <a:t>Chunk</a:t>
            </a:r>
            <a:r>
              <a:rPr lang="en-US" sz="1800" b="1" dirty="0">
                <a:cs typeface="+mn-cs"/>
              </a:rPr>
              <a:t/>
            </a:r>
            <a:br>
              <a:rPr lang="en-US" sz="1800" b="1" dirty="0">
                <a:cs typeface="+mn-cs"/>
              </a:rPr>
            </a:br>
            <a:r>
              <a:rPr lang="en-US" sz="1600" dirty="0">
                <a:latin typeface="Arial"/>
                <a:cs typeface="Arial"/>
              </a:rPr>
              <a:t>index</a:t>
            </a:r>
          </a:p>
        </p:txBody>
      </p:sp>
      <p:cxnSp>
        <p:nvCxnSpPr>
          <p:cNvPr id="16" name="Elbow Connector 15"/>
          <p:cNvCxnSpPr>
            <a:stCxn id="36" idx="2"/>
          </p:cNvCxnSpPr>
          <p:nvPr/>
        </p:nvCxnSpPr>
        <p:spPr bwMode="auto">
          <a:xfrm rot="5400000" flipH="1" flipV="1">
            <a:off x="5268914" y="2998787"/>
            <a:ext cx="15874" cy="5143502"/>
          </a:xfrm>
          <a:prstGeom prst="bentConnector4">
            <a:avLst>
              <a:gd name="adj1" fmla="val -1440091"/>
              <a:gd name="adj2" fmla="val 99574"/>
            </a:avLst>
          </a:prstGeom>
          <a:solidFill>
            <a:schemeClr val="accent1"/>
          </a:soli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9" descr="Large grid"/>
          <p:cNvSpPr>
            <a:spLocks noChangeArrowheads="1"/>
          </p:cNvSpPr>
          <p:nvPr/>
        </p:nvSpPr>
        <p:spPr bwMode="auto">
          <a:xfrm>
            <a:off x="8382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53" name="Rectangle 49" descr="Large grid"/>
          <p:cNvSpPr>
            <a:spLocks noChangeArrowheads="1"/>
          </p:cNvSpPr>
          <p:nvPr/>
        </p:nvSpPr>
        <p:spPr bwMode="auto">
          <a:xfrm>
            <a:off x="57150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Rectangle 49" descr="Large grid"/>
          <p:cNvSpPr>
            <a:spLocks noChangeArrowheads="1"/>
          </p:cNvSpPr>
          <p:nvPr/>
        </p:nvSpPr>
        <p:spPr bwMode="auto">
          <a:xfrm>
            <a:off x="48768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33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Rectangle 49" descr="Large grid"/>
          <p:cNvSpPr>
            <a:spLocks noChangeArrowheads="1"/>
          </p:cNvSpPr>
          <p:nvPr/>
        </p:nvSpPr>
        <p:spPr bwMode="auto">
          <a:xfrm>
            <a:off x="4038600" y="5029200"/>
            <a:ext cx="609600" cy="42068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240641" name="Elbow Connector 240640"/>
          <p:cNvCxnSpPr>
            <a:stCxn id="47" idx="0"/>
            <a:endCxn id="53" idx="0"/>
          </p:cNvCxnSpPr>
          <p:nvPr/>
        </p:nvCxnSpPr>
        <p:spPr bwMode="auto">
          <a:xfrm rot="16200000" flipH="1" flipV="1">
            <a:off x="6877050" y="4019550"/>
            <a:ext cx="152400" cy="1866900"/>
          </a:xfrm>
          <a:prstGeom prst="bentConnector3">
            <a:avLst>
              <a:gd name="adj1" fmla="val -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0650" name="Elbow Connector 240649"/>
          <p:cNvCxnSpPr>
            <a:stCxn id="47" idx="0"/>
            <a:endCxn id="54" idx="0"/>
          </p:cNvCxnSpPr>
          <p:nvPr/>
        </p:nvCxnSpPr>
        <p:spPr bwMode="auto">
          <a:xfrm rot="16200000" flipH="1" flipV="1">
            <a:off x="6457950" y="3600450"/>
            <a:ext cx="152400" cy="2705100"/>
          </a:xfrm>
          <a:prstGeom prst="bentConnector3">
            <a:avLst>
              <a:gd name="adj1" fmla="val -29703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0674" name="TextBox 240673"/>
          <p:cNvSpPr txBox="1"/>
          <p:nvPr/>
        </p:nvSpPr>
        <p:spPr>
          <a:xfrm>
            <a:off x="1157882" y="6096000"/>
            <a:ext cx="709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Raw data is stored in separate chunks in HDF5 file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10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209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FE4C87-7C8E-DE43-989B-88AB3B4F1941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9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Why HDF5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chunking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?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3200400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sz="12000" dirty="0">
                <a:latin typeface="Arial" charset="0"/>
              </a:rPr>
              <a:t>Chunking  is required for several HDF5 features</a:t>
            </a:r>
          </a:p>
          <a:p>
            <a:pPr lvl="1" eaLnBrk="1" hangingPunct="1">
              <a:buFont typeface="Lucida Grande"/>
              <a:buChar char="-"/>
            </a:pPr>
            <a:r>
              <a:rPr lang="en-US" sz="11200" dirty="0" smtClean="0">
                <a:latin typeface="Arial" charset="0"/>
                <a:cs typeface="Arial" charset="0"/>
              </a:rPr>
              <a:t>Applying </a:t>
            </a:r>
            <a:r>
              <a:rPr lang="en-US" sz="11200" dirty="0">
                <a:latin typeface="Arial" charset="0"/>
                <a:cs typeface="Arial" charset="0"/>
              </a:rPr>
              <a:t>compression and other filters like checksum</a:t>
            </a:r>
          </a:p>
          <a:p>
            <a:pPr lvl="1" eaLnBrk="1" hangingPunct="1">
              <a:buFont typeface="Lucida Grande"/>
              <a:buChar char="-"/>
            </a:pPr>
            <a:r>
              <a:rPr lang="en-US" sz="11200" dirty="0" smtClean="0">
                <a:latin typeface="Arial" charset="0"/>
                <a:cs typeface="Arial" charset="0"/>
              </a:rPr>
              <a:t>Expanding/shrinking dataset dimensions and adding/”deleting” data</a:t>
            </a:r>
            <a:endParaRPr lang="en-US" sz="11200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  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03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40539</TotalTime>
  <Words>4840</Words>
  <Application>Microsoft Macintosh PowerPoint</Application>
  <PresentationFormat>On-screen Show (4:3)</PresentationFormat>
  <Paragraphs>1064</Paragraphs>
  <Slides>76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template2</vt:lpstr>
      <vt:lpstr>Theme1</vt:lpstr>
      <vt:lpstr>1_template2</vt:lpstr>
      <vt:lpstr>HDF5 Chunking</vt:lpstr>
      <vt:lpstr>Goal </vt:lpstr>
      <vt:lpstr>Outline</vt:lpstr>
      <vt:lpstr>HDF5 chunking overview</vt:lpstr>
      <vt:lpstr>HDF5 Dataset Components</vt:lpstr>
      <vt:lpstr>Contiguous storage layout</vt:lpstr>
      <vt:lpstr>What is HDF5 chunking?</vt:lpstr>
      <vt:lpstr>Chunked storage layout</vt:lpstr>
      <vt:lpstr>Why HDF5 chunking?</vt:lpstr>
      <vt:lpstr>Why HDF5 chunking?</vt:lpstr>
      <vt:lpstr>Creating a chunked dataset</vt:lpstr>
      <vt:lpstr>Chunked dataset</vt:lpstr>
      <vt:lpstr>Writing or reading a chunked dataset</vt:lpstr>
      <vt:lpstr>Extending a dataset</vt:lpstr>
      <vt:lpstr>Applying HDF5 filters</vt:lpstr>
      <vt:lpstr>Applying filters to a dataset</vt:lpstr>
      <vt:lpstr>Check point</vt:lpstr>
      <vt:lpstr>Pitfall – chunk size</vt:lpstr>
      <vt:lpstr>Pitfall – chunk size</vt:lpstr>
      <vt:lpstr>I/O considerations </vt:lpstr>
      <vt:lpstr>Accessing a row in contiguous dataset </vt:lpstr>
      <vt:lpstr>Accessing a row in chunked dataset </vt:lpstr>
      <vt:lpstr>Check point</vt:lpstr>
      <vt:lpstr>Accessing data in contiguous dataset </vt:lpstr>
      <vt:lpstr>Motivation for chunk storage</vt:lpstr>
      <vt:lpstr>Check point</vt:lpstr>
      <vt:lpstr>Motivation for chunk cache</vt:lpstr>
      <vt:lpstr>Motivation for chunk cache</vt:lpstr>
      <vt:lpstr>HDF5 chunk cache</vt:lpstr>
      <vt:lpstr>HDF5 raw data chunk cache</vt:lpstr>
      <vt:lpstr>Reading row selection</vt:lpstr>
      <vt:lpstr>HDF5 chunk cache APIs</vt:lpstr>
      <vt:lpstr>HDF5 raw data chunk cache</vt:lpstr>
      <vt:lpstr>HDF5 raw data chunk cache</vt:lpstr>
      <vt:lpstr>Pitfall – improper hash table (nslots)</vt:lpstr>
      <vt:lpstr>Pitfall – cache is not big enough (nbytes)</vt:lpstr>
      <vt:lpstr>Pitfall – cache is not big enough (nbytes)</vt:lpstr>
      <vt:lpstr>Hints for using chunk cache settings</vt:lpstr>
      <vt:lpstr>Case study</vt:lpstr>
      <vt:lpstr>Case study: writing chunked dataset</vt:lpstr>
      <vt:lpstr>Test setup</vt:lpstr>
      <vt:lpstr>Aside: Writing dataset with contiguous storage</vt:lpstr>
      <vt:lpstr>Writing chunked dataset</vt:lpstr>
      <vt:lpstr>Writing chunked dataset</vt:lpstr>
      <vt:lpstr>Writing compressed chunked dataset</vt:lpstr>
      <vt:lpstr>Writing compressed chunked dataset</vt:lpstr>
      <vt:lpstr>Effect of chunk cache size on write</vt:lpstr>
      <vt:lpstr>Effect of chunk cache size on write</vt:lpstr>
      <vt:lpstr>Effect of chunk cache size on write</vt:lpstr>
      <vt:lpstr>Conclusion</vt:lpstr>
      <vt:lpstr>Reading chunked dataset</vt:lpstr>
      <vt:lpstr>Test setup</vt:lpstr>
      <vt:lpstr>Aside:  Reading from contiguous dataset</vt:lpstr>
      <vt:lpstr>Reading chunked dataset</vt:lpstr>
      <vt:lpstr>Reading chunked dataset</vt:lpstr>
      <vt:lpstr>Results</vt:lpstr>
      <vt:lpstr>Aside: Reading from contiguous dataset</vt:lpstr>
      <vt:lpstr>Reading chunked dataset</vt:lpstr>
      <vt:lpstr>Reading chunked dataset</vt:lpstr>
      <vt:lpstr>Results (continued)</vt:lpstr>
      <vt:lpstr>Effect of cache size on read</vt:lpstr>
      <vt:lpstr>Conclusion</vt:lpstr>
      <vt:lpstr>Future directions</vt:lpstr>
      <vt:lpstr>Improvements to chunk cache</vt:lpstr>
      <vt:lpstr>Improvements to chunk cache</vt:lpstr>
      <vt:lpstr>Other optimizations</vt:lpstr>
      <vt:lpstr>Other optimizations</vt:lpstr>
      <vt:lpstr>Future directions</vt:lpstr>
      <vt:lpstr>Proposals in works</vt:lpstr>
      <vt:lpstr>Importing pre-compressed data </vt:lpstr>
      <vt:lpstr>Importing pre-compressed data </vt:lpstr>
      <vt:lpstr>Pointing to pre-compressed data </vt:lpstr>
      <vt:lpstr>Parallelizing filters</vt:lpstr>
      <vt:lpstr>Parallelizing filters</vt:lpstr>
      <vt:lpstr>Parallelizing filters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583</cp:revision>
  <cp:lastPrinted>2012-04-15T19:39:37Z</cp:lastPrinted>
  <dcterms:created xsi:type="dcterms:W3CDTF">2006-05-18T14:39:14Z</dcterms:created>
  <dcterms:modified xsi:type="dcterms:W3CDTF">2012-05-29T12:38:12Z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