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18" r:id="rId2"/>
    <p:sldMasterId id="2147483833" r:id="rId3"/>
  </p:sldMasterIdLst>
  <p:notesMasterIdLst>
    <p:notesMasterId r:id="rId62"/>
  </p:notesMasterIdLst>
  <p:handoutMasterIdLst>
    <p:handoutMasterId r:id="rId63"/>
  </p:handoutMasterIdLst>
  <p:sldIdLst>
    <p:sldId id="1126" r:id="rId4"/>
    <p:sldId id="1127" r:id="rId5"/>
    <p:sldId id="1128" r:id="rId6"/>
    <p:sldId id="1200" r:id="rId7"/>
    <p:sldId id="1205" r:id="rId8"/>
    <p:sldId id="1204" r:id="rId9"/>
    <p:sldId id="1133" r:id="rId10"/>
    <p:sldId id="1206" r:id="rId11"/>
    <p:sldId id="1217" r:id="rId12"/>
    <p:sldId id="1219" r:id="rId13"/>
    <p:sldId id="1218" r:id="rId14"/>
    <p:sldId id="1220" r:id="rId15"/>
    <p:sldId id="1216" r:id="rId16"/>
    <p:sldId id="1221" r:id="rId17"/>
    <p:sldId id="1222" r:id="rId18"/>
    <p:sldId id="1223" r:id="rId19"/>
    <p:sldId id="1136" r:id="rId20"/>
    <p:sldId id="1207" r:id="rId21"/>
    <p:sldId id="1137" r:id="rId22"/>
    <p:sldId id="1201" r:id="rId23"/>
    <p:sldId id="1138" r:id="rId24"/>
    <p:sldId id="1139" r:id="rId25"/>
    <p:sldId id="1140" r:id="rId26"/>
    <p:sldId id="1141" r:id="rId27"/>
    <p:sldId id="1142" r:id="rId28"/>
    <p:sldId id="1143" r:id="rId29"/>
    <p:sldId id="1144" r:id="rId30"/>
    <p:sldId id="1145" r:id="rId31"/>
    <p:sldId id="1146" r:id="rId32"/>
    <p:sldId id="1147" r:id="rId33"/>
    <p:sldId id="1148" r:id="rId34"/>
    <p:sldId id="1149" r:id="rId35"/>
    <p:sldId id="1208" r:id="rId36"/>
    <p:sldId id="1152" r:id="rId37"/>
    <p:sldId id="1154" r:id="rId38"/>
    <p:sldId id="1155" r:id="rId39"/>
    <p:sldId id="1202" r:id="rId40"/>
    <p:sldId id="1156" r:id="rId41"/>
    <p:sldId id="1157" r:id="rId42"/>
    <p:sldId id="1162" r:id="rId43"/>
    <p:sldId id="1203" r:id="rId44"/>
    <p:sldId id="1164" r:id="rId45"/>
    <p:sldId id="1166" r:id="rId46"/>
    <p:sldId id="1209" r:id="rId47"/>
    <p:sldId id="1210" r:id="rId48"/>
    <p:sldId id="1169" r:id="rId49"/>
    <p:sldId id="1170" r:id="rId50"/>
    <p:sldId id="1171" r:id="rId51"/>
    <p:sldId id="1212" r:id="rId52"/>
    <p:sldId id="1211" r:id="rId53"/>
    <p:sldId id="1213" r:id="rId54"/>
    <p:sldId id="1214" r:id="rId55"/>
    <p:sldId id="1215" r:id="rId56"/>
    <p:sldId id="1185" r:id="rId57"/>
    <p:sldId id="1189" r:id="rId58"/>
    <p:sldId id="1193" r:id="rId59"/>
    <p:sldId id="1197" r:id="rId60"/>
    <p:sldId id="1105" r:id="rId61"/>
  </p:sldIdLst>
  <p:sldSz cx="9144000" cy="6858000" type="screen4x3"/>
  <p:notesSz cx="9296400" cy="6881813"/>
  <p:custDataLst>
    <p:tags r:id="rId6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dfadmin" initials="h" lastIdx="1" clrIdx="0"/>
  <p:cmAuthor id="1" name="Elena Pourma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D8FF"/>
    <a:srgbClr val="0000CC"/>
    <a:srgbClr val="000000"/>
    <a:srgbClr val="000066"/>
    <a:srgbClr val="969696"/>
    <a:srgbClr val="808080"/>
    <a:srgbClr val="B2B2B2"/>
    <a:srgbClr val="3366FF"/>
    <a:srgbClr val="DDDDDD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1" autoAdjust="0"/>
    <p:restoredTop sz="92844" autoAdjust="0"/>
  </p:normalViewPr>
  <p:slideViewPr>
    <p:cSldViewPr showGuides="1">
      <p:cViewPr varScale="1">
        <p:scale>
          <a:sx n="85" d="100"/>
          <a:sy n="85" d="100"/>
        </p:scale>
        <p:origin x="-14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tags" Target="tags/tag1.xml"/><Relationship Id="rId66" Type="http://schemas.openxmlformats.org/officeDocument/2006/relationships/commentAuthors" Target="commentAuthors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Sheet1!$C$1:$C$2</c:f>
              <c:strCache>
                <c:ptCount val="1"/>
                <c:pt idx="0">
                  <c:v>Independent write</c:v>
                </c:pt>
              </c:strCache>
            </c:strRef>
          </c:tx>
          <c:spPr>
            <a:ln w="76200" cmpd="sng">
              <a:solidFill>
                <a:srgbClr val="000090"/>
              </a:solidFill>
            </a:ln>
          </c:spPr>
          <c:marker>
            <c:symbol val="none"/>
          </c:marker>
          <c:cat>
            <c:numRef>
              <c:f>Sheet1!$B$3:$B$8</c:f>
              <c:numCache>
                <c:formatCode>General</c:formatCode>
                <c:ptCount val="6"/>
                <c:pt idx="0">
                  <c:v>0.25</c:v>
                </c:pt>
                <c:pt idx="1">
                  <c:v>0.5</c:v>
                </c:pt>
                <c:pt idx="2">
                  <c:v>1.0</c:v>
                </c:pt>
                <c:pt idx="3">
                  <c:v>1.88</c:v>
                </c:pt>
                <c:pt idx="4">
                  <c:v>2.29</c:v>
                </c:pt>
                <c:pt idx="5">
                  <c:v>2.75</c:v>
                </c:pt>
              </c:numCache>
            </c:numRef>
          </c:cat>
          <c:val>
            <c:numRef>
              <c:f>Sheet1!$C$3:$C$8</c:f>
              <c:numCache>
                <c:formatCode>General</c:formatCode>
                <c:ptCount val="6"/>
                <c:pt idx="0">
                  <c:v>8.26</c:v>
                </c:pt>
                <c:pt idx="1">
                  <c:v>65.12</c:v>
                </c:pt>
                <c:pt idx="2">
                  <c:v>108.2</c:v>
                </c:pt>
                <c:pt idx="3">
                  <c:v>276.57</c:v>
                </c:pt>
                <c:pt idx="4">
                  <c:v>528.15</c:v>
                </c:pt>
                <c:pt idx="5">
                  <c:v>881.39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Sheet1!$D$1:$D$2</c:f>
              <c:strCache>
                <c:ptCount val="1"/>
                <c:pt idx="0">
                  <c:v>Collective write</c:v>
                </c:pt>
              </c:strCache>
            </c:strRef>
          </c:tx>
          <c:spPr>
            <a:ln w="76200" cmpd="sng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Sheet1!$B$3:$B$8</c:f>
              <c:numCache>
                <c:formatCode>General</c:formatCode>
                <c:ptCount val="6"/>
                <c:pt idx="0">
                  <c:v>0.25</c:v>
                </c:pt>
                <c:pt idx="1">
                  <c:v>0.5</c:v>
                </c:pt>
                <c:pt idx="2">
                  <c:v>1.0</c:v>
                </c:pt>
                <c:pt idx="3">
                  <c:v>1.88</c:v>
                </c:pt>
                <c:pt idx="4">
                  <c:v>2.29</c:v>
                </c:pt>
                <c:pt idx="5">
                  <c:v>2.75</c:v>
                </c:pt>
              </c:numCache>
            </c:numRef>
          </c:cat>
          <c:val>
            <c:numRef>
              <c:f>Sheet1!$D$3:$D$8</c:f>
              <c:numCache>
                <c:formatCode>General</c:formatCode>
                <c:ptCount val="6"/>
                <c:pt idx="0">
                  <c:v>1.72</c:v>
                </c:pt>
                <c:pt idx="1">
                  <c:v>1.8</c:v>
                </c:pt>
                <c:pt idx="2">
                  <c:v>2.68</c:v>
                </c:pt>
                <c:pt idx="3">
                  <c:v>3.11</c:v>
                </c:pt>
                <c:pt idx="4">
                  <c:v>3.63</c:v>
                </c:pt>
                <c:pt idx="5">
                  <c:v>4.119999999999997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7843688"/>
        <c:axId val="488392568"/>
      </c:lineChart>
      <c:catAx>
        <c:axId val="4878436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>
                    <a:latin typeface="Arial"/>
                    <a:cs typeface="Arial"/>
                  </a:defRPr>
                </a:pPr>
                <a:r>
                  <a:rPr lang="en-US" sz="2000">
                    <a:latin typeface="Arial"/>
                    <a:cs typeface="Arial"/>
                  </a:rPr>
                  <a:t>Data size in MBs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rial"/>
              </a:defRPr>
            </a:pPr>
            <a:endParaRPr lang="en-US"/>
          </a:p>
        </c:txPr>
        <c:crossAx val="488392568"/>
        <c:crosses val="autoZero"/>
        <c:auto val="1"/>
        <c:lblAlgn val="ctr"/>
        <c:lblOffset val="100"/>
        <c:noMultiLvlLbl val="0"/>
      </c:catAx>
      <c:valAx>
        <c:axId val="488392568"/>
        <c:scaling>
          <c:orientation val="minMax"/>
        </c:scaling>
        <c:delete val="0"/>
        <c:axPos val="l"/>
        <c:majorGridlines>
          <c:spPr>
            <a:ln w="19050" cmpd="sng"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000">
                    <a:latin typeface="Arial"/>
                  </a:defRPr>
                </a:pPr>
                <a:r>
                  <a:rPr lang="en-US" sz="2000">
                    <a:latin typeface="Arial"/>
                  </a:rPr>
                  <a:t>Seconds to write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rial"/>
                <a:cs typeface="Arial"/>
              </a:defRPr>
            </a:pPr>
            <a:endParaRPr lang="en-US"/>
          </a:p>
        </c:txPr>
        <c:crossAx val="48784368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600"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134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37017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134" y="6537017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cs typeface="+mn-cs"/>
              </a:defRPr>
            </a:lvl1pPr>
          </a:lstStyle>
          <a:p>
            <a:pPr>
              <a:defRPr/>
            </a:pPr>
            <a:fld id="{306D3714-838B-4D1C-94BE-382616B28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35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6" rIns="92813" bIns="46406" numCol="1" anchor="ctr" anchorCtr="0" compatLnSpc="1">
            <a:prstTxWarp prst="textNoShape">
              <a:avLst/>
            </a:prstTxWarp>
          </a:bodyPr>
          <a:lstStyle>
            <a:lvl1pPr algn="l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8243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ctr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8938" y="517525"/>
            <a:ext cx="3440112" cy="2579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40083" y="3269097"/>
            <a:ext cx="6816235" cy="309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38193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6" rIns="92813" bIns="46406" numCol="1" anchor="b" anchorCtr="0" compatLnSpc="1">
            <a:prstTxWarp prst="textNoShape">
              <a:avLst/>
            </a:prstTxWarp>
          </a:bodyPr>
          <a:lstStyle>
            <a:lvl1pPr algn="l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8243" y="6538193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043BA370-1D01-44FA-82A7-089D3FB33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03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5AD61C-2CA1-4DDA-A0D3-54A7AEA13A8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016" y="3268631"/>
            <a:ext cx="6820370" cy="30975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CADDDB-BDFE-4004-B520-8F0BC75EF90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016" y="3268631"/>
            <a:ext cx="6820370" cy="30975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A4016-1010-4CF8-95ED-F9C5E3122FD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8938" y="515938"/>
            <a:ext cx="3441700" cy="2581275"/>
          </a:xfrm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068" y="3269787"/>
            <a:ext cx="6816265" cy="309635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F6D26B-22FB-4354-9938-191755F1217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8938" y="515938"/>
            <a:ext cx="3441700" cy="2581275"/>
          </a:xfrm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068" y="3269787"/>
            <a:ext cx="6816265" cy="309635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EF9F8F-4FF7-4712-849E-480E06E7731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8938" y="515938"/>
            <a:ext cx="3441700" cy="2581275"/>
          </a:xfrm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068" y="3269787"/>
            <a:ext cx="6816265" cy="309635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F6D26B-22FB-4354-9938-191755F1217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8938" y="515938"/>
            <a:ext cx="3441700" cy="2581275"/>
          </a:xfrm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068" y="3269787"/>
            <a:ext cx="6816265" cy="309635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0B04DC-B1AB-4355-AE39-A935343F37B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8938" y="515938"/>
            <a:ext cx="3441700" cy="2581275"/>
          </a:xfrm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068" y="3269787"/>
            <a:ext cx="6816265" cy="309635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E82C2-9560-4964-9775-507FF8997D2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5FB719-E3F1-4E67-921A-77F848F9B01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8938" y="515938"/>
            <a:ext cx="3441700" cy="2581275"/>
          </a:xfrm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068" y="3269787"/>
            <a:ext cx="6816265" cy="309635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DA8C5C-E0CF-4F1F-AE47-AB4E5442025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8938" y="515938"/>
            <a:ext cx="3441700" cy="2581275"/>
          </a:xfrm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068" y="3269787"/>
            <a:ext cx="6816265" cy="309635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F6D26B-22FB-4354-9938-191755F1217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8938" y="515938"/>
            <a:ext cx="3441700" cy="2581275"/>
          </a:xfrm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068" y="3269787"/>
            <a:ext cx="6816265" cy="309635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F358DD-8DE3-419C-878C-D3CDE072756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016" y="3268631"/>
            <a:ext cx="6820370" cy="30975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9B7EF2-F6E9-4D3D-BC14-E1205E297A01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8938" y="515938"/>
            <a:ext cx="3441700" cy="2581275"/>
          </a:xfrm>
          <a:solidFill>
            <a:srgbClr val="FFFFFF"/>
          </a:solidFill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068" y="3269787"/>
            <a:ext cx="6816265" cy="309635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F6D26B-22FB-4354-9938-191755F1217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8938" y="515938"/>
            <a:ext cx="3441700" cy="2581275"/>
          </a:xfrm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068" y="3269787"/>
            <a:ext cx="6816265" cy="309635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BFCC37-650E-48DA-9D66-02C8B8A1A3E4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8938" y="515938"/>
            <a:ext cx="3441700" cy="2581275"/>
          </a:xfrm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068" y="3269787"/>
            <a:ext cx="6816265" cy="309635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6AB368-86A1-489E-AF9F-EAEBDA88647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8938" y="515938"/>
            <a:ext cx="3441700" cy="2581275"/>
          </a:xfrm>
          <a:solidFill>
            <a:srgbClr val="FFFFFF"/>
          </a:solidFill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068" y="3269787"/>
            <a:ext cx="6816265" cy="309635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520C8-1BC6-4662-A464-C6400D7FEC45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016" y="3268631"/>
            <a:ext cx="6820370" cy="30975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781A2-E020-44BB-B73C-22BDA011C375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016" y="3268631"/>
            <a:ext cx="6820370" cy="30975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C0446-EE1F-4D0E-8881-D6CA1C9123A8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016" y="3268631"/>
            <a:ext cx="6820370" cy="30975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F358DD-8DE3-419C-878C-D3CDE072756E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016" y="3268631"/>
            <a:ext cx="6820370" cy="30975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F358DD-8DE3-419C-878C-D3CDE072756E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016" y="3268631"/>
            <a:ext cx="6820370" cy="30975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01B0FD-B304-4DBC-99F3-68CA604BAB73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016" y="3268631"/>
            <a:ext cx="6820370" cy="30975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F358DD-8DE3-419C-878C-D3CDE072756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016" y="3268631"/>
            <a:ext cx="6820370" cy="30975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Support Message Passing Interface (MPI) programming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PHDF5 files compatible with serial HDF5 files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Shareable between different serial or parallel platforms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Single file image to all processes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One file per process design is undesirable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Expensive post processing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Not usable by different number of processes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E20AC-4DEC-4BB5-92A0-81CB95013F1F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016" y="3268631"/>
            <a:ext cx="6820370" cy="30975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323BC-9D0B-442E-A5E5-93EA1CC784CE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016" y="3268631"/>
            <a:ext cx="6820370" cy="30975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323BC-9D0B-442E-A5E5-93EA1CC784CE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016" y="3268631"/>
            <a:ext cx="6820370" cy="30975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C9EEE-8061-4304-A7DE-FF2533229C1C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016" y="3268631"/>
            <a:ext cx="6820370" cy="30975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F59C0B-5052-40DC-B9B0-680C9FC42187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016" y="3268631"/>
            <a:ext cx="6820370" cy="30975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C5F941-FD33-425B-9293-CC418A0DB15D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016" y="3268631"/>
            <a:ext cx="6820370" cy="30975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E37B8-5126-4BAB-901A-EAF65E89936B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016" y="3268631"/>
            <a:ext cx="6820370" cy="30975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F358DD-8DE3-419C-878C-D3CDE072756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016" y="3268631"/>
            <a:ext cx="6820370" cy="30975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B0CB2B-B62E-44F5-87FF-AAA4F7D04ED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016" y="3268631"/>
            <a:ext cx="6820370" cy="30975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PHDF5 is built on top of MPI</a:t>
            </a:r>
            <a:r>
              <a:rPr lang="en-US" baseline="0" dirty="0" smtClean="0"/>
              <a:t> I/O APIs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11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can close the file and then open for reading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5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E0BFD-DD61-4D48-8674-59577AF5718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016" y="3268631"/>
            <a:ext cx="6820370" cy="30975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E0BFD-DD61-4D48-8674-59577AF5718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016" y="3268631"/>
            <a:ext cx="6820370" cy="309751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374775" y="239713"/>
            <a:ext cx="1825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The HDF 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20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20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D0054-DEBC-4BC7-AB51-B07CBC93C6B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9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7948B-92F7-46C0-825B-24D3672FC8D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3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8623D-0FA2-4457-A4E7-CA0E22B1CE5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79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A9CEC-B065-4A1C-B575-9A98871540E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8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53389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7010400" cy="533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B00-2272-4B28-88BE-3425C01440B6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1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6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642F-E7E4-4580-A3F7-E7F337545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93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1" descr="hdf 7ppt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83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6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18288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6" name="Rectangle 206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553200"/>
            <a:ext cx="41148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20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53200"/>
            <a:ext cx="7620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fld id="{5A3AD11C-B4D8-4D3F-B349-5D890DBDE0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9376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87ABA3-A1A1-4707-AFAF-690E37C775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2133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 anchor="t"/>
          <a:lstStyle>
            <a:lvl1pPr algn="ctr">
              <a:defRPr sz="48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61385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891D3-C79B-467C-9AA4-487CCCDFB73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99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3886200" cy="48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86200" cy="48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02BCC6-A6E9-4477-A97A-8C49FEE5DB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79828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BDD25F5-1A27-497B-9B5D-3F1318B16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23701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ECFA244-EDC7-4175-86F8-3DE121B614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957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C483536-7513-45D1-A0A0-45AB5C105D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35679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42C270-2C40-4F17-B7F6-6B154A88FC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71830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295400"/>
            <a:ext cx="7924800" cy="48006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1981200" cy="228600"/>
          </a:xfr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553200"/>
            <a:ext cx="4114800" cy="228600"/>
          </a:xfr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53200"/>
            <a:ext cx="762000" cy="228600"/>
          </a:xfrm>
        </p:spPr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1CD06F-8A6C-4685-92B6-A0B67BBA17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15493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33D186-D835-4A5A-8453-DC07395837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96634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32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50C489-B96D-4165-BD5C-3CDAE6B4364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0296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9812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7769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A91D-70C3-4ED4-B251-33D1B903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A6822-8A2E-438A-8FF5-7FF0DBFC3E3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364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238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238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374775" y="239713"/>
            <a:ext cx="1825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The HDF 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20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20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D0054-DEBC-4BC7-AB51-B07CBC93C6B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949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891D3-C79B-467C-9AA4-487CCCDFB73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999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A6822-8A2E-438A-8FF5-7FF0DBFC3E3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364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0B191-D192-4155-B7FC-877A6FDF1AF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951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0EEDC-5844-4EFA-918A-89CA68A7DE5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887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EAFBD-F6C1-4BBC-BE16-6ABDE0D892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FA78B-0BBB-47B9-88DA-E5C0BFDE8D2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11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169EC-85B8-49E2-AEE8-1C12B44850C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7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0B191-D192-4155-B7FC-877A6FDF1AF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951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A656B-55CD-44D5-AE92-A264F38D691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397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7948B-92F7-46C0-825B-24D3672FC8D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398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8623D-0FA2-4457-A4E7-CA0E22B1CE5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794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A9CEC-B065-4A1C-B575-9A98871540E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820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53389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6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0EEDC-5844-4EFA-918A-89CA68A7DE5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8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EAFBD-F6C1-4BBC-BE16-6ABDE0D892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FA78B-0BBB-47B9-88DA-E5C0BFDE8D2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1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169EC-85B8-49E2-AEE8-1C12B44850C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A656B-55CD-44D5-AE92-A264F38D691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3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theme" Target="../theme/theme2.xml"/><Relationship Id="rId17" Type="http://schemas.openxmlformats.org/officeDocument/2006/relationships/image" Target="../media/image5.jpeg"/><Relationship Id="rId18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theme" Target="../theme/theme3.xml"/><Relationship Id="rId16" Type="http://schemas.openxmlformats.org/officeDocument/2006/relationships/image" Target="../media/image1.jpeg"/><Relationship Id="rId17" Type="http://schemas.openxmlformats.org/officeDocument/2006/relationships/image" Target="../media/image2.jpe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99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050" descr="hdf 0line"/>
          <p:cNvPicPr>
            <a:picLocks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fld id="{AED57B00-2272-4B28-88BE-3425C01440B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53"/>
          <p:cNvSpPr txBox="1">
            <a:spLocks noChangeArrowheads="1"/>
          </p:cNvSpPr>
          <p:nvPr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1034" name="Picture 1056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1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48" r:id="rId14"/>
    <p:sldLayoutId id="2147483816" r:id="rId15"/>
    <p:sldLayoutId id="2147483849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0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7924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294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629400"/>
            <a:ext cx="411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fld id="{04F65656-5A70-4E45-ABD8-D5F46971B8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hdf bluegreenotxt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2395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df 0lin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hdf bluegreenotxt"/>
          <p:cNvPicPr>
            <a:picLocks noChangeAspect="1" noChangeArrowheads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2395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hdf 0line"/>
          <p:cNvPicPr>
            <a:picLocks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17" r:id="rId15"/>
  </p:sldLayoutIdLst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99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050" descr="hdf 0line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fld id="{AED57B00-2272-4B28-88BE-3425C01440B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53"/>
          <p:cNvSpPr txBox="1">
            <a:spLocks noChangeArrowheads="1"/>
          </p:cNvSpPr>
          <p:nvPr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1034" name="Picture 105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1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30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dfgroup.org/HDF5/PHDF5/" TargetMode="External"/><Relationship Id="rId4" Type="http://schemas.openxmlformats.org/officeDocument/2006/relationships/hyperlink" Target="http://www.hdfgroup.org/HDF5/Tutor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hdfgroup.org/HDF5/doc/RM/CollectiveCalls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hdfgroup.org/HDF5/Tutor/parallel.html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Parallel HDF5</a:t>
            </a:r>
            <a:endParaRPr lang="en-US" dirty="0" smtClean="0"/>
          </a:p>
        </p:txBody>
      </p:sp>
      <p:sp>
        <p:nvSpPr>
          <p:cNvPr id="71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and Programming Model</a:t>
            </a:r>
          </a:p>
        </p:txBody>
      </p:sp>
      <p:sp>
        <p:nvSpPr>
          <p:cNvPr id="7170" name="Rectangle 1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 dirty="0" smtClean="0"/>
          </a:p>
        </p:txBody>
      </p:sp>
      <p:sp>
        <p:nvSpPr>
          <p:cNvPr id="7171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717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24A6DEBE-1878-4596-B474-47CA39EDAF2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2735263" y="4713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3666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onsistency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Consistency semantics are rules that define the outcome of multiple, possibly concurrent, accesses to an object or data structure by one or more processes in a computer system.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37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PHDF5 </a:t>
            </a:r>
            <a:r>
              <a:rPr lang="en-US" dirty="0"/>
              <a:t>c</a:t>
            </a:r>
            <a:r>
              <a:rPr lang="en-US" dirty="0" smtClean="0"/>
              <a:t>onsistency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PHDF5 library defines a set of consistency semantics to let users know what to expect when processes access data managed by the library.</a:t>
            </a:r>
          </a:p>
          <a:p>
            <a:pPr lvl="1"/>
            <a:r>
              <a:rPr lang="en-US" dirty="0" smtClean="0"/>
              <a:t>When the changes a process makes are actually visible to itself (if it tries to read back that data) or to other processes that access the same file with independent or collective I/O operations</a:t>
            </a:r>
          </a:p>
          <a:p>
            <a:r>
              <a:rPr lang="en-US" dirty="0" smtClean="0"/>
              <a:t>Consistency semantics varies depending on a driver used</a:t>
            </a:r>
          </a:p>
          <a:p>
            <a:pPr lvl="1"/>
            <a:r>
              <a:rPr lang="en-US" dirty="0" smtClean="0"/>
              <a:t>MPI-POSIX</a:t>
            </a:r>
          </a:p>
          <a:p>
            <a:pPr lvl="1"/>
            <a:r>
              <a:rPr lang="en-US" dirty="0" smtClean="0"/>
              <a:t>MPI I/O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7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848600" cy="533400"/>
          </a:xfrm>
        </p:spPr>
        <p:txBody>
          <a:bodyPr/>
          <a:lstStyle/>
          <a:p>
            <a:r>
              <a:rPr lang="en-US" sz="3000" dirty="0" smtClean="0"/>
              <a:t>HDF5 MPI-POSIX consistency semantics</a:t>
            </a:r>
            <a:endParaRPr lang="en-US" sz="3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AFBD-F6C1-4BBC-BE16-6ABDE0D892EA}" type="slidenum">
              <a:rPr lang="en-US" smtClean="0">
                <a:solidFill>
                  <a:srgbClr val="FFFFFF"/>
                </a:solidFill>
              </a:rPr>
              <a:pPr/>
              <a:t>12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561125"/>
              </p:ext>
            </p:extLst>
          </p:nvPr>
        </p:nvGraphicFramePr>
        <p:xfrm>
          <a:off x="1676400" y="18288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Process 0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Process 1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write()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MPI_Barrier</a:t>
                      </a:r>
                      <a:r>
                        <a:rPr lang="en-US" sz="2400" dirty="0" smtClean="0">
                          <a:latin typeface="Arial"/>
                          <a:cs typeface="Arial"/>
                        </a:rPr>
                        <a:t>()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MPI_Barrier</a:t>
                      </a:r>
                      <a:r>
                        <a:rPr lang="en-US" sz="2400" dirty="0" smtClean="0">
                          <a:latin typeface="Arial"/>
                          <a:cs typeface="Arial"/>
                        </a:rPr>
                        <a:t>()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read()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962400"/>
            <a:ext cx="8839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POSIX I/O guarantees that Process 1 will read what Process 0 has written: the atomicity of the read and write calls and the synchronization using the barrier ensures that Process 1 will call the read function after Process 0 is finished with the write function.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3948" y="1055665"/>
            <a:ext cx="4968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dirty="0" smtClean="0">
                <a:latin typeface="Arial"/>
                <a:cs typeface="Arial"/>
              </a:rPr>
              <a:t>ame as POSIX semantics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017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533400"/>
          </a:xfrm>
        </p:spPr>
        <p:txBody>
          <a:bodyPr/>
          <a:lstStyle/>
          <a:p>
            <a:r>
              <a:rPr lang="en-US" dirty="0" smtClean="0"/>
              <a:t>HDF5 MPI-I/O consistency semantics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990600"/>
            <a:ext cx="8458200" cy="5410200"/>
          </a:xfrm>
        </p:spPr>
        <p:txBody>
          <a:bodyPr/>
          <a:lstStyle/>
          <a:p>
            <a:pPr marL="800100" indent="-457200"/>
            <a:r>
              <a:rPr lang="en-US" dirty="0" smtClean="0">
                <a:latin typeface="Arial"/>
                <a:cs typeface="Arial"/>
              </a:rPr>
              <a:t>Same as MPI-I/O semantics</a:t>
            </a:r>
          </a:p>
          <a:p>
            <a:pPr marL="800100" indent="-457200"/>
            <a:endParaRPr lang="en-US" dirty="0">
              <a:latin typeface="Arial"/>
              <a:cs typeface="Arial"/>
            </a:endParaRPr>
          </a:p>
          <a:p>
            <a:pPr marL="800100" indent="-457200"/>
            <a:endParaRPr lang="en-US" dirty="0" smtClean="0">
              <a:latin typeface="Arial"/>
              <a:cs typeface="Arial"/>
            </a:endParaRPr>
          </a:p>
          <a:p>
            <a:pPr marL="800100" indent="-457200"/>
            <a:endParaRPr lang="en-US" dirty="0">
              <a:latin typeface="Arial"/>
              <a:cs typeface="Arial"/>
            </a:endParaRPr>
          </a:p>
          <a:p>
            <a:pPr marL="800100" indent="-457200"/>
            <a:endParaRPr lang="en-US" dirty="0" smtClean="0">
              <a:latin typeface="Arial"/>
              <a:cs typeface="Arial"/>
            </a:endParaRPr>
          </a:p>
          <a:p>
            <a:pPr marL="800100" indent="-457200"/>
            <a:r>
              <a:rPr lang="en-US" dirty="0">
                <a:latin typeface="Arial"/>
                <a:cs typeface="Arial"/>
              </a:rPr>
              <a:t>D</a:t>
            </a:r>
            <a:r>
              <a:rPr lang="en-US" dirty="0" smtClean="0">
                <a:latin typeface="Arial"/>
                <a:cs typeface="Arial"/>
              </a:rPr>
              <a:t>efault MPI-I/O semantics doesn’t guarantee atomicity or sequence of calls!</a:t>
            </a:r>
          </a:p>
          <a:p>
            <a:pPr marL="800100" indent="-457200"/>
            <a:r>
              <a:rPr lang="en-US" dirty="0" smtClean="0">
                <a:latin typeface="Arial"/>
                <a:cs typeface="Arial"/>
              </a:rPr>
              <a:t>Problems may occur (although we haven’t seen any) when writing/reading HDF5 metadata or raw data</a:t>
            </a:r>
          </a:p>
          <a:p>
            <a:pPr marL="800100" indent="-457200"/>
            <a:endParaRPr lang="en-US" dirty="0">
              <a:latin typeface="Arial"/>
              <a:cs typeface="Arial"/>
            </a:endParaRPr>
          </a:p>
          <a:p>
            <a:pPr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pPr marL="800100" indent="-457200"/>
            <a:endParaRPr lang="en-US" dirty="0">
              <a:latin typeface="Arial"/>
              <a:cs typeface="Arial"/>
            </a:endParaRPr>
          </a:p>
          <a:p>
            <a:pPr marL="800100" indent="-457200"/>
            <a:endParaRPr lang="en-US" dirty="0" smtClean="0">
              <a:latin typeface="Arial"/>
              <a:cs typeface="Arial"/>
            </a:endParaRPr>
          </a:p>
          <a:p>
            <a:pPr marL="1200150" lvl="1" indent="-457200"/>
            <a:endParaRPr lang="en-US" dirty="0" smtClean="0">
              <a:latin typeface="Arial"/>
              <a:cs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03441"/>
              </p:ext>
            </p:extLst>
          </p:nvPr>
        </p:nvGraphicFramePr>
        <p:xfrm>
          <a:off x="990600" y="1615440"/>
          <a:ext cx="6934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/>
                <a:gridCol w="3467100"/>
              </a:tblGrid>
              <a:tr h="4445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Process 0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Process 1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MPI_File_write_at</a:t>
                      </a:r>
                      <a:r>
                        <a:rPr lang="en-US" sz="2400" dirty="0" smtClean="0">
                          <a:latin typeface="Arial"/>
                          <a:cs typeface="Arial"/>
                        </a:rPr>
                        <a:t>()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MPI_Barrier</a:t>
                      </a:r>
                      <a:r>
                        <a:rPr lang="en-US" sz="2400" dirty="0" smtClean="0">
                          <a:latin typeface="Arial"/>
                          <a:cs typeface="Arial"/>
                        </a:rPr>
                        <a:t>()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MPI_Barrier</a:t>
                      </a:r>
                      <a:r>
                        <a:rPr lang="en-US" sz="2400" dirty="0" smtClean="0">
                          <a:latin typeface="Arial"/>
                          <a:cs typeface="Arial"/>
                        </a:rPr>
                        <a:t>()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MPI_File_read_at</a:t>
                      </a:r>
                      <a:r>
                        <a:rPr lang="en-US" sz="2400" dirty="0" smtClean="0">
                          <a:latin typeface="Arial"/>
                          <a:cs typeface="Arial"/>
                        </a:rPr>
                        <a:t>()</a:t>
                      </a:r>
                    </a:p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16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533400"/>
          </a:xfrm>
        </p:spPr>
        <p:txBody>
          <a:bodyPr/>
          <a:lstStyle/>
          <a:p>
            <a:r>
              <a:rPr lang="en-US" dirty="0" smtClean="0"/>
              <a:t>HDF5 MPI-I/O consistency semantics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990600"/>
            <a:ext cx="8458200" cy="5410200"/>
          </a:xfrm>
        </p:spPr>
        <p:txBody>
          <a:bodyPr/>
          <a:lstStyle/>
          <a:p>
            <a:pPr marL="800100" indent="-457200"/>
            <a:r>
              <a:rPr lang="en-US" dirty="0" smtClean="0"/>
              <a:t>MPI I/O provides atomicity and sync-barrier-sync features to address the issue</a:t>
            </a:r>
          </a:p>
          <a:p>
            <a:pPr marL="800100" indent="-457200"/>
            <a:r>
              <a:rPr lang="en-US" dirty="0" smtClean="0"/>
              <a:t>PHDF5 follows MPI I/O</a:t>
            </a:r>
          </a:p>
          <a:p>
            <a:pPr marL="1200150" lvl="1" indent="-457200"/>
            <a:r>
              <a:rPr lang="en-US" dirty="0" smtClean="0"/>
              <a:t>H5Fset_mpio_atomicity function to turn on MPI atomicity</a:t>
            </a:r>
          </a:p>
          <a:p>
            <a:pPr marL="1200150" lvl="1" indent="-457200"/>
            <a:r>
              <a:rPr lang="en-US" dirty="0" smtClean="0"/>
              <a:t>H5Fsync function to transfer written data to storage device (in implementation now)</a:t>
            </a:r>
          </a:p>
          <a:p>
            <a:pPr marL="800100" indent="-457200"/>
            <a:r>
              <a:rPr lang="en-US" dirty="0" smtClean="0"/>
              <a:t>We are currently working on reimplementation of metadata cache for PHDF5 (metadata server)</a:t>
            </a:r>
          </a:p>
          <a:p>
            <a:pPr marL="800100" indent="-457200"/>
            <a:endParaRPr lang="en-US" dirty="0">
              <a:latin typeface="Arial"/>
              <a:cs typeface="Arial"/>
            </a:endParaRPr>
          </a:p>
          <a:p>
            <a:pPr marL="800100" indent="-457200"/>
            <a:endParaRPr lang="en-US" dirty="0" smtClean="0">
              <a:latin typeface="Arial"/>
              <a:cs typeface="Arial"/>
            </a:endParaRPr>
          </a:p>
          <a:p>
            <a:pPr marL="800100" indent="-457200"/>
            <a:endParaRPr lang="en-US" dirty="0">
              <a:latin typeface="Arial"/>
              <a:cs typeface="Arial"/>
            </a:endParaRPr>
          </a:p>
          <a:p>
            <a:pPr marL="800100" indent="-457200"/>
            <a:endParaRPr lang="en-US" dirty="0" smtClean="0">
              <a:latin typeface="Arial"/>
              <a:cs typeface="Arial"/>
            </a:endParaRPr>
          </a:p>
          <a:p>
            <a:pPr marL="800100" indent="-457200"/>
            <a:endParaRPr lang="en-US" dirty="0">
              <a:latin typeface="Arial"/>
              <a:cs typeface="Arial"/>
            </a:endParaRPr>
          </a:p>
          <a:p>
            <a:pPr marL="800100" indent="-457200"/>
            <a:endParaRPr lang="en-US" dirty="0">
              <a:latin typeface="Arial"/>
              <a:cs typeface="Arial"/>
            </a:endParaRPr>
          </a:p>
          <a:p>
            <a:pPr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pPr marL="800100" indent="-457200"/>
            <a:endParaRPr lang="en-US" dirty="0">
              <a:latin typeface="Arial"/>
              <a:cs typeface="Arial"/>
            </a:endParaRPr>
          </a:p>
          <a:p>
            <a:pPr marL="800100" indent="-457200"/>
            <a:endParaRPr lang="en-US" dirty="0" smtClean="0">
              <a:latin typeface="Arial"/>
              <a:cs typeface="Arial"/>
            </a:endParaRPr>
          </a:p>
          <a:p>
            <a:pPr marL="1200150" lvl="1" indent="-457200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43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533400"/>
          </a:xfrm>
        </p:spPr>
        <p:txBody>
          <a:bodyPr/>
          <a:lstStyle/>
          <a:p>
            <a:r>
              <a:rPr lang="en-US" dirty="0" smtClean="0"/>
              <a:t>HDF5 MPI-I/O consistency semantics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990600"/>
            <a:ext cx="8458200" cy="5410200"/>
          </a:xfrm>
        </p:spPr>
        <p:txBody>
          <a:bodyPr/>
          <a:lstStyle/>
          <a:p>
            <a:pPr marL="800100" indent="-457200"/>
            <a:r>
              <a:rPr lang="en-US" dirty="0" smtClean="0">
                <a:latin typeface="Arial"/>
                <a:cs typeface="Arial"/>
              </a:rPr>
              <a:t>For more information see “Enabling a strict consistency semantics model in parallel HDF5” linked from H5Fset_mpi_atomicity RM page</a:t>
            </a:r>
          </a:p>
          <a:p>
            <a:pPr marL="800100" indent="-457200"/>
            <a:endParaRPr lang="en-US" dirty="0">
              <a:latin typeface="Arial"/>
              <a:cs typeface="Arial"/>
            </a:endParaRPr>
          </a:p>
          <a:p>
            <a:pPr marL="800100" indent="-457200"/>
            <a:endParaRPr lang="en-US" dirty="0" smtClean="0">
              <a:latin typeface="Arial"/>
              <a:cs typeface="Arial"/>
            </a:endParaRPr>
          </a:p>
          <a:p>
            <a:pPr marL="800100" indent="-457200"/>
            <a:endParaRPr lang="en-US" dirty="0">
              <a:latin typeface="Arial"/>
              <a:cs typeface="Arial"/>
            </a:endParaRPr>
          </a:p>
          <a:p>
            <a:pPr marL="800100" indent="-457200"/>
            <a:endParaRPr lang="en-US" dirty="0">
              <a:latin typeface="Arial"/>
              <a:cs typeface="Arial"/>
            </a:endParaRPr>
          </a:p>
          <a:p>
            <a:pPr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pPr marL="800100" indent="-457200"/>
            <a:endParaRPr lang="en-US" dirty="0">
              <a:latin typeface="Arial"/>
              <a:cs typeface="Arial"/>
            </a:endParaRPr>
          </a:p>
          <a:p>
            <a:pPr marL="800100" indent="-457200"/>
            <a:endParaRPr lang="en-US" dirty="0" smtClean="0">
              <a:latin typeface="Arial"/>
              <a:cs typeface="Arial"/>
            </a:endParaRPr>
          </a:p>
          <a:p>
            <a:pPr marL="1200150" lvl="1" indent="-457200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307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MPI-I/O vs. PHDF5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1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C8556A-A57C-44A8-BE65-B98626D5695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MPI-IO vs. HDF5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848600" cy="548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MPI-IO is an </a:t>
            </a:r>
            <a:r>
              <a:rPr lang="en-US" sz="3200" dirty="0" err="1" smtClean="0"/>
              <a:t>Input/Output</a:t>
            </a:r>
            <a:r>
              <a:rPr lang="en-US" sz="3200" dirty="0" smtClean="0"/>
              <a:t> </a:t>
            </a:r>
            <a:r>
              <a:rPr lang="en-US" sz="3200" dirty="0" smtClean="0"/>
              <a:t>API</a:t>
            </a:r>
            <a:endParaRPr lang="en-US" sz="3200" dirty="0" smtClean="0"/>
          </a:p>
          <a:p>
            <a:pPr eaLnBrk="1" hangingPunct="1"/>
            <a:r>
              <a:rPr lang="en-US" sz="3200" dirty="0" smtClean="0"/>
              <a:t>It treats the data file as a “linear byte stream” and each MPI application needs to provide its own file view and data representations to interpret those </a:t>
            </a:r>
            <a:r>
              <a:rPr lang="en-US" sz="3200" dirty="0" smtClean="0"/>
              <a:t>bytes </a:t>
            </a:r>
            <a:endParaRPr lang="en-US" sz="3200" dirty="0" smtClean="0"/>
          </a:p>
          <a:p>
            <a:pPr eaLnBrk="1" hangingPunct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6715404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C8556A-A57C-44A8-BE65-B98626D5695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MPI-IO vs. HDF5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848600" cy="548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All data stored are </a:t>
            </a:r>
            <a:r>
              <a:rPr lang="en-US" sz="3200" i="1" dirty="0" smtClean="0"/>
              <a:t>machine dependent </a:t>
            </a:r>
            <a:r>
              <a:rPr lang="en-US" sz="3200" dirty="0" smtClean="0"/>
              <a:t>except the “external32” </a:t>
            </a:r>
            <a:r>
              <a:rPr lang="en-US" sz="3200" dirty="0" smtClean="0"/>
              <a:t>representation</a:t>
            </a:r>
            <a:endParaRPr lang="en-US" sz="3200" dirty="0" smtClean="0"/>
          </a:p>
          <a:p>
            <a:pPr eaLnBrk="1" hangingPunct="1"/>
            <a:r>
              <a:rPr lang="en-US" sz="3200" dirty="0" smtClean="0"/>
              <a:t>External32 is defined in Big </a:t>
            </a:r>
            <a:r>
              <a:rPr lang="en-US" sz="3200" dirty="0" err="1" smtClean="0"/>
              <a:t>Endianness</a:t>
            </a:r>
            <a:endParaRPr lang="en-US" sz="3200" dirty="0" smtClean="0"/>
          </a:p>
          <a:p>
            <a:pPr lvl="1" eaLnBrk="1" hangingPunct="1"/>
            <a:r>
              <a:rPr lang="en-US" dirty="0" smtClean="0"/>
              <a:t>Little-endian machines have to do the data conversion in both read or write </a:t>
            </a:r>
            <a:r>
              <a:rPr lang="en-US" dirty="0" smtClean="0"/>
              <a:t>operations</a:t>
            </a:r>
            <a:endParaRPr lang="en-US" dirty="0" smtClean="0"/>
          </a:p>
          <a:p>
            <a:pPr lvl="1" eaLnBrk="1" hangingPunct="1"/>
            <a:r>
              <a:rPr lang="en-US" dirty="0" smtClean="0"/>
              <a:t>64-bit sized data types may lose </a:t>
            </a:r>
            <a:r>
              <a:rPr lang="en-US" dirty="0" smtClean="0"/>
              <a:t>information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018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01B90F-62DA-4B15-99E7-E0DEB89D4F2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MPI-IO vs. HDF5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772400" cy="5410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/>
              <a:t>HDF5 is data management </a:t>
            </a:r>
            <a:r>
              <a:rPr lang="en-US" sz="3200" dirty="0" smtClean="0"/>
              <a:t>software</a:t>
            </a:r>
            <a:endParaRPr lang="en-US" sz="3200" dirty="0" smtClean="0"/>
          </a:p>
          <a:p>
            <a:pPr eaLnBrk="1" hangingPunct="1"/>
            <a:r>
              <a:rPr lang="en-US" sz="3200" dirty="0" smtClean="0"/>
              <a:t>It stores data and metadata according to the HDF5 data format </a:t>
            </a:r>
            <a:r>
              <a:rPr lang="en-US" sz="3200" dirty="0" smtClean="0"/>
              <a:t>definition</a:t>
            </a:r>
            <a:endParaRPr lang="en-US" sz="3200" dirty="0" smtClean="0"/>
          </a:p>
          <a:p>
            <a:pPr eaLnBrk="1" hangingPunct="1"/>
            <a:r>
              <a:rPr lang="en-US" sz="3200" dirty="0" smtClean="0"/>
              <a:t>HDF5 file is self-</a:t>
            </a:r>
            <a:r>
              <a:rPr lang="en-US" sz="3200" dirty="0" smtClean="0"/>
              <a:t>describing</a:t>
            </a:r>
            <a:endParaRPr lang="en-US" sz="3200" dirty="0" smtClean="0"/>
          </a:p>
          <a:p>
            <a:pPr lvl="1" eaLnBrk="1" hangingPunct="1"/>
            <a:r>
              <a:rPr lang="en-US" dirty="0" smtClean="0"/>
              <a:t>Each machine can store the data in its own native representation for efficient I/O without loss of data </a:t>
            </a:r>
            <a:r>
              <a:rPr lang="en-US" dirty="0" smtClean="0"/>
              <a:t>precision</a:t>
            </a:r>
            <a:endParaRPr lang="en-US" dirty="0" smtClean="0"/>
          </a:p>
          <a:p>
            <a:pPr lvl="1" eaLnBrk="1" hangingPunct="1"/>
            <a:r>
              <a:rPr lang="en-US" dirty="0" smtClean="0"/>
              <a:t>Any necessary data representation conversion is done by the HDF5 library </a:t>
            </a:r>
            <a:r>
              <a:rPr lang="en-US" dirty="0" smtClean="0"/>
              <a:t>automatically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8062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Advantage of parallel HDF5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Recent success story</a:t>
            </a:r>
          </a:p>
          <a:p>
            <a:pPr lvl="1"/>
            <a:r>
              <a:rPr lang="en-US" dirty="0" smtClean="0"/>
              <a:t>Trillion particle simulation</a:t>
            </a:r>
          </a:p>
          <a:p>
            <a:pPr lvl="1"/>
            <a:r>
              <a:rPr lang="en-US" dirty="0" smtClean="0"/>
              <a:t>120,000 cores</a:t>
            </a:r>
          </a:p>
          <a:p>
            <a:pPr lvl="1"/>
            <a:r>
              <a:rPr lang="en-US" dirty="0" smtClean="0"/>
              <a:t>30TB file</a:t>
            </a:r>
          </a:p>
          <a:p>
            <a:pPr lvl="1"/>
            <a:r>
              <a:rPr lang="en-US" dirty="0" smtClean="0"/>
              <a:t>23GB/sec average speed with 35GB/sec peaks (out of 40GB/sec max for system)</a:t>
            </a:r>
          </a:p>
          <a:p>
            <a:r>
              <a:rPr lang="en-US" dirty="0" smtClean="0"/>
              <a:t>Parallel HDF5 rocks! (when used properly </a:t>
            </a:r>
            <a:r>
              <a:rPr lang="en-US" dirty="0" smtClean="0">
                <a:sym typeface="Wingdings"/>
              </a:rPr>
              <a:t>)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4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0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721014-93CA-4795-A5DE-5F9298525F1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Performance analysis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Some common causes of poor performance</a:t>
            </a:r>
          </a:p>
          <a:p>
            <a:pPr eaLnBrk="1" hangingPunct="1"/>
            <a:r>
              <a:rPr lang="en-US" sz="3200" dirty="0" smtClean="0"/>
              <a:t>Possible solutions</a:t>
            </a:r>
          </a:p>
        </p:txBody>
      </p:sp>
    </p:spTree>
    <p:extLst>
      <p:ext uri="{BB962C8B-B14F-4D97-AF65-F5344CB8AC3E}">
        <p14:creationId xmlns:p14="http://schemas.microsoft.com/office/powerpoint/2010/main" val="183839589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D97E34-8D9E-4B73-B1B6-C2A67C36DB9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My PHDF5 application I/O is slow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2514600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sz="3200" dirty="0" smtClean="0">
                <a:solidFill>
                  <a:srgbClr val="FF0000"/>
                </a:solidFill>
              </a:rPr>
              <a:t>Use larger I/O data sizes</a:t>
            </a:r>
          </a:p>
          <a:p>
            <a:pPr lvl="1" eaLnBrk="1" hangingPunct="1"/>
            <a:r>
              <a:rPr lang="en-US" sz="3200" dirty="0" smtClean="0"/>
              <a:t>Independent vs. Collective I/O</a:t>
            </a:r>
          </a:p>
          <a:p>
            <a:pPr lvl="1" eaLnBrk="1" hangingPunct="1"/>
            <a:r>
              <a:rPr lang="en-US" sz="3200" dirty="0" smtClean="0"/>
              <a:t>Specific I/O system hints</a:t>
            </a:r>
          </a:p>
          <a:p>
            <a:pPr lvl="1" eaLnBrk="1" hangingPunct="1"/>
            <a:r>
              <a:rPr lang="en-US" sz="3200" dirty="0" smtClean="0"/>
              <a:t>Increase Parallel File System capacity</a:t>
            </a:r>
          </a:p>
        </p:txBody>
      </p:sp>
    </p:spTree>
    <p:extLst>
      <p:ext uri="{BB962C8B-B14F-4D97-AF65-F5344CB8AC3E}">
        <p14:creationId xmlns:p14="http://schemas.microsoft.com/office/powerpoint/2010/main" val="34214976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102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10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FFB707-0331-4382-98B5-CD479AED6F2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Write speed vs. block </a:t>
            </a:r>
            <a:r>
              <a:rPr lang="en-US" dirty="0"/>
              <a:t>s</a:t>
            </a:r>
            <a:r>
              <a:rPr lang="en-US" sz="3200" dirty="0" smtClean="0"/>
              <a:t>ize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149409"/>
              </p:ext>
            </p:extLst>
          </p:nvPr>
        </p:nvGraphicFramePr>
        <p:xfrm>
          <a:off x="766763" y="1006475"/>
          <a:ext cx="7762875" cy="541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Worksheet" r:id="rId4" imgW="6210300" imgH="4330700" progId="Excel.Sheet.8">
                  <p:embed/>
                </p:oleObj>
              </mc:Choice>
              <mc:Fallback>
                <p:oleObj name="Worksheet" r:id="rId4" imgW="6210300" imgH="4330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1006475"/>
                        <a:ext cx="7762875" cy="541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019231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D97E34-8D9E-4B73-B1B6-C2A67C36DB9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My PHDF5 </a:t>
            </a:r>
            <a:r>
              <a:rPr lang="en-US" sz="3200" dirty="0" smtClean="0"/>
              <a:t>application </a:t>
            </a:r>
            <a:r>
              <a:rPr lang="en-US" sz="3200" dirty="0" smtClean="0"/>
              <a:t>I/O is slow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2514600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sz="3200" dirty="0" smtClean="0"/>
              <a:t>Use larger I/O data sizes</a:t>
            </a:r>
          </a:p>
          <a:p>
            <a:pPr lvl="1" eaLnBrk="1" hangingPunct="1"/>
            <a:r>
              <a:rPr lang="en-US" sz="3200" dirty="0" smtClean="0">
                <a:solidFill>
                  <a:srgbClr val="FF0000"/>
                </a:solidFill>
              </a:rPr>
              <a:t>Independent vs. Collective I/O</a:t>
            </a:r>
          </a:p>
          <a:p>
            <a:pPr lvl="1" eaLnBrk="1" hangingPunct="1"/>
            <a:r>
              <a:rPr lang="en-US" sz="3200" dirty="0" smtClean="0"/>
              <a:t>Specific I/O system hints</a:t>
            </a:r>
          </a:p>
          <a:p>
            <a:pPr lvl="1" eaLnBrk="1" hangingPunct="1"/>
            <a:r>
              <a:rPr lang="en-US" sz="3200" dirty="0" smtClean="0"/>
              <a:t>Increase Parallel File System capacity</a:t>
            </a:r>
          </a:p>
        </p:txBody>
      </p:sp>
    </p:spTree>
    <p:extLst>
      <p:ext uri="{BB962C8B-B14F-4D97-AF65-F5344CB8AC3E}">
        <p14:creationId xmlns:p14="http://schemas.microsoft.com/office/powerpoint/2010/main" val="24235742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5529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553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C7F3E8-6D14-4EDB-91F8-FEBFE5164DC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Independent vs. </a:t>
            </a:r>
            <a:r>
              <a:rPr lang="en-US" sz="3200" dirty="0" smtClean="0"/>
              <a:t>collective </a:t>
            </a:r>
            <a:r>
              <a:rPr lang="en-US" dirty="0"/>
              <a:t>a</a:t>
            </a:r>
            <a:r>
              <a:rPr lang="en-US" sz="3200" dirty="0" smtClean="0"/>
              <a:t>ccess</a:t>
            </a:r>
            <a:endParaRPr lang="en-US" sz="3200" dirty="0" smtClean="0"/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3884613" cy="4419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User reported Independent data transfer mode was much slower than the </a:t>
            </a:r>
            <a:r>
              <a:rPr lang="en-US" sz="2800" dirty="0"/>
              <a:t>C</a:t>
            </a:r>
            <a:r>
              <a:rPr lang="en-US" sz="2800" dirty="0" smtClean="0"/>
              <a:t>ollective </a:t>
            </a:r>
            <a:r>
              <a:rPr lang="en-US" sz="2800" dirty="0" smtClean="0"/>
              <a:t>data transfer mode</a:t>
            </a:r>
          </a:p>
          <a:p>
            <a:pPr eaLnBrk="1" hangingPunct="1"/>
            <a:r>
              <a:rPr lang="en-US" sz="2800" dirty="0" smtClean="0"/>
              <a:t>Data array was tall and thin: 230,000 rows by 6 columns</a:t>
            </a:r>
          </a:p>
        </p:txBody>
      </p:sp>
      <p:grpSp>
        <p:nvGrpSpPr>
          <p:cNvPr id="55303" name="Group 4"/>
          <p:cNvGrpSpPr>
            <a:grpSpLocks/>
          </p:cNvGrpSpPr>
          <p:nvPr/>
        </p:nvGrpSpPr>
        <p:grpSpPr bwMode="auto">
          <a:xfrm>
            <a:off x="5486400" y="1143000"/>
            <a:ext cx="1797050" cy="1219200"/>
            <a:chOff x="3476" y="1200"/>
            <a:chExt cx="1152" cy="768"/>
          </a:xfrm>
        </p:grpSpPr>
        <p:sp>
          <p:nvSpPr>
            <p:cNvPr id="55330" name="Rectangle 5" descr="Dark downward diagonal"/>
            <p:cNvSpPr>
              <a:spLocks noChangeArrowheads="1"/>
            </p:cNvSpPr>
            <p:nvPr/>
          </p:nvSpPr>
          <p:spPr bwMode="auto">
            <a:xfrm>
              <a:off x="3476" y="1200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31" name="Rectangle 6" descr="Dark downward diagonal"/>
            <p:cNvSpPr>
              <a:spLocks noChangeArrowheads="1"/>
            </p:cNvSpPr>
            <p:nvPr/>
          </p:nvSpPr>
          <p:spPr bwMode="auto">
            <a:xfrm>
              <a:off x="3476" y="1392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32" name="Rectangle 7" descr="Dark downward diagonal"/>
            <p:cNvSpPr>
              <a:spLocks noChangeArrowheads="1"/>
            </p:cNvSpPr>
            <p:nvPr/>
          </p:nvSpPr>
          <p:spPr bwMode="auto">
            <a:xfrm>
              <a:off x="3476" y="1584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33" name="Rectangle 8" descr="Dark downward diagonal"/>
            <p:cNvSpPr>
              <a:spLocks noChangeArrowheads="1"/>
            </p:cNvSpPr>
            <p:nvPr/>
          </p:nvSpPr>
          <p:spPr bwMode="auto">
            <a:xfrm>
              <a:off x="3476" y="1776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34" name="Rectangle 9" descr="Dark downward diagonal"/>
            <p:cNvSpPr>
              <a:spLocks noChangeArrowheads="1"/>
            </p:cNvSpPr>
            <p:nvPr/>
          </p:nvSpPr>
          <p:spPr bwMode="auto">
            <a:xfrm>
              <a:off x="3668" y="1200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35" name="Rectangle 10" descr="Dark downward diagonal"/>
            <p:cNvSpPr>
              <a:spLocks noChangeArrowheads="1"/>
            </p:cNvSpPr>
            <p:nvPr/>
          </p:nvSpPr>
          <p:spPr bwMode="auto">
            <a:xfrm>
              <a:off x="3668" y="1392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36" name="Rectangle 11" descr="Dark downward diagonal"/>
            <p:cNvSpPr>
              <a:spLocks noChangeArrowheads="1"/>
            </p:cNvSpPr>
            <p:nvPr/>
          </p:nvSpPr>
          <p:spPr bwMode="auto">
            <a:xfrm>
              <a:off x="3668" y="1584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37" name="Rectangle 12" descr="Dark downward diagonal"/>
            <p:cNvSpPr>
              <a:spLocks noChangeArrowheads="1"/>
            </p:cNvSpPr>
            <p:nvPr/>
          </p:nvSpPr>
          <p:spPr bwMode="auto">
            <a:xfrm>
              <a:off x="3668" y="1776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38" name="Rectangle 13" descr="Weave"/>
            <p:cNvSpPr>
              <a:spLocks noChangeArrowheads="1"/>
            </p:cNvSpPr>
            <p:nvPr/>
          </p:nvSpPr>
          <p:spPr bwMode="auto">
            <a:xfrm>
              <a:off x="3860" y="1200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39" name="Rectangle 14" descr="Weave"/>
            <p:cNvSpPr>
              <a:spLocks noChangeArrowheads="1"/>
            </p:cNvSpPr>
            <p:nvPr/>
          </p:nvSpPr>
          <p:spPr bwMode="auto">
            <a:xfrm>
              <a:off x="3860" y="1392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40" name="Rectangle 15" descr="Weave"/>
            <p:cNvSpPr>
              <a:spLocks noChangeArrowheads="1"/>
            </p:cNvSpPr>
            <p:nvPr/>
          </p:nvSpPr>
          <p:spPr bwMode="auto">
            <a:xfrm>
              <a:off x="3860" y="1584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41" name="Rectangle 16" descr="Weave"/>
            <p:cNvSpPr>
              <a:spLocks noChangeArrowheads="1"/>
            </p:cNvSpPr>
            <p:nvPr/>
          </p:nvSpPr>
          <p:spPr bwMode="auto">
            <a:xfrm>
              <a:off x="3860" y="1776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42" name="Rectangle 17" descr="Weave"/>
            <p:cNvSpPr>
              <a:spLocks noChangeArrowheads="1"/>
            </p:cNvSpPr>
            <p:nvPr/>
          </p:nvSpPr>
          <p:spPr bwMode="auto">
            <a:xfrm>
              <a:off x="4052" y="1200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43" name="Rectangle 18" descr="Weave"/>
            <p:cNvSpPr>
              <a:spLocks noChangeArrowheads="1"/>
            </p:cNvSpPr>
            <p:nvPr/>
          </p:nvSpPr>
          <p:spPr bwMode="auto">
            <a:xfrm>
              <a:off x="4052" y="1392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44" name="Rectangle 19" descr="Weave"/>
            <p:cNvSpPr>
              <a:spLocks noChangeArrowheads="1"/>
            </p:cNvSpPr>
            <p:nvPr/>
          </p:nvSpPr>
          <p:spPr bwMode="auto">
            <a:xfrm>
              <a:off x="4052" y="1584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45" name="Rectangle 20" descr="Weave"/>
            <p:cNvSpPr>
              <a:spLocks noChangeArrowheads="1"/>
            </p:cNvSpPr>
            <p:nvPr/>
          </p:nvSpPr>
          <p:spPr bwMode="auto">
            <a:xfrm>
              <a:off x="4052" y="1776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46" name="Rectangle 21" descr="Small checker board"/>
            <p:cNvSpPr>
              <a:spLocks noChangeArrowheads="1"/>
            </p:cNvSpPr>
            <p:nvPr/>
          </p:nvSpPr>
          <p:spPr bwMode="auto">
            <a:xfrm>
              <a:off x="4244" y="1200"/>
              <a:ext cx="192" cy="192"/>
            </a:xfrm>
            <a:prstGeom prst="rect">
              <a:avLst/>
            </a:prstGeom>
            <a:pattFill prst="smCheck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47" name="Rectangle 22" descr="Small checker board"/>
            <p:cNvSpPr>
              <a:spLocks noChangeArrowheads="1"/>
            </p:cNvSpPr>
            <p:nvPr/>
          </p:nvSpPr>
          <p:spPr bwMode="auto">
            <a:xfrm>
              <a:off x="4244" y="1392"/>
              <a:ext cx="192" cy="192"/>
            </a:xfrm>
            <a:prstGeom prst="rect">
              <a:avLst/>
            </a:prstGeom>
            <a:pattFill prst="smCheck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48" name="Rectangle 23" descr="Small checker board"/>
            <p:cNvSpPr>
              <a:spLocks noChangeArrowheads="1"/>
            </p:cNvSpPr>
            <p:nvPr/>
          </p:nvSpPr>
          <p:spPr bwMode="auto">
            <a:xfrm>
              <a:off x="4244" y="1584"/>
              <a:ext cx="192" cy="192"/>
            </a:xfrm>
            <a:prstGeom prst="rect">
              <a:avLst/>
            </a:prstGeom>
            <a:pattFill prst="smCheck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49" name="Rectangle 24" descr="Small checker board"/>
            <p:cNvSpPr>
              <a:spLocks noChangeArrowheads="1"/>
            </p:cNvSpPr>
            <p:nvPr/>
          </p:nvSpPr>
          <p:spPr bwMode="auto">
            <a:xfrm>
              <a:off x="4244" y="1776"/>
              <a:ext cx="192" cy="192"/>
            </a:xfrm>
            <a:prstGeom prst="rect">
              <a:avLst/>
            </a:prstGeom>
            <a:pattFill prst="smCheck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50" name="Rectangle 25" descr="60%"/>
            <p:cNvSpPr>
              <a:spLocks noChangeArrowheads="1"/>
            </p:cNvSpPr>
            <p:nvPr/>
          </p:nvSpPr>
          <p:spPr bwMode="auto">
            <a:xfrm>
              <a:off x="4436" y="1200"/>
              <a:ext cx="192" cy="192"/>
            </a:xfrm>
            <a:prstGeom prst="rect">
              <a:avLst/>
            </a:prstGeom>
            <a:pattFill prst="pct60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51" name="Rectangle 26" descr="60%"/>
            <p:cNvSpPr>
              <a:spLocks noChangeArrowheads="1"/>
            </p:cNvSpPr>
            <p:nvPr/>
          </p:nvSpPr>
          <p:spPr bwMode="auto">
            <a:xfrm>
              <a:off x="4436" y="1392"/>
              <a:ext cx="192" cy="192"/>
            </a:xfrm>
            <a:prstGeom prst="rect">
              <a:avLst/>
            </a:prstGeom>
            <a:pattFill prst="pct60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52" name="Rectangle 27" descr="60%"/>
            <p:cNvSpPr>
              <a:spLocks noChangeArrowheads="1"/>
            </p:cNvSpPr>
            <p:nvPr/>
          </p:nvSpPr>
          <p:spPr bwMode="auto">
            <a:xfrm>
              <a:off x="4436" y="1584"/>
              <a:ext cx="192" cy="192"/>
            </a:xfrm>
            <a:prstGeom prst="rect">
              <a:avLst/>
            </a:prstGeom>
            <a:pattFill prst="pct60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53" name="Rectangle 28" descr="60%"/>
            <p:cNvSpPr>
              <a:spLocks noChangeArrowheads="1"/>
            </p:cNvSpPr>
            <p:nvPr/>
          </p:nvSpPr>
          <p:spPr bwMode="auto">
            <a:xfrm>
              <a:off x="4436" y="1776"/>
              <a:ext cx="192" cy="192"/>
            </a:xfrm>
            <a:prstGeom prst="rect">
              <a:avLst/>
            </a:prstGeom>
            <a:pattFill prst="pct60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grpSp>
        <p:nvGrpSpPr>
          <p:cNvPr id="55304" name="Group 29"/>
          <p:cNvGrpSpPr>
            <a:grpSpLocks/>
          </p:cNvGrpSpPr>
          <p:nvPr/>
        </p:nvGrpSpPr>
        <p:grpSpPr bwMode="auto">
          <a:xfrm>
            <a:off x="5486400" y="4876800"/>
            <a:ext cx="1797050" cy="1219200"/>
            <a:chOff x="3476" y="2448"/>
            <a:chExt cx="1152" cy="768"/>
          </a:xfrm>
        </p:grpSpPr>
        <p:sp>
          <p:nvSpPr>
            <p:cNvPr id="55306" name="Rectangle 30" descr="Dark downward diagonal"/>
            <p:cNvSpPr>
              <a:spLocks noChangeArrowheads="1"/>
            </p:cNvSpPr>
            <p:nvPr/>
          </p:nvSpPr>
          <p:spPr bwMode="auto">
            <a:xfrm>
              <a:off x="3476" y="2448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07" name="Rectangle 31" descr="Dark downward diagonal"/>
            <p:cNvSpPr>
              <a:spLocks noChangeArrowheads="1"/>
            </p:cNvSpPr>
            <p:nvPr/>
          </p:nvSpPr>
          <p:spPr bwMode="auto">
            <a:xfrm>
              <a:off x="3476" y="2640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08" name="Rectangle 32" descr="Dark downward diagonal"/>
            <p:cNvSpPr>
              <a:spLocks noChangeArrowheads="1"/>
            </p:cNvSpPr>
            <p:nvPr/>
          </p:nvSpPr>
          <p:spPr bwMode="auto">
            <a:xfrm>
              <a:off x="3476" y="2832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09" name="Rectangle 33" descr="Dark downward diagonal"/>
            <p:cNvSpPr>
              <a:spLocks noChangeArrowheads="1"/>
            </p:cNvSpPr>
            <p:nvPr/>
          </p:nvSpPr>
          <p:spPr bwMode="auto">
            <a:xfrm>
              <a:off x="3476" y="3024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10" name="Rectangle 34" descr="Dark downward diagonal"/>
            <p:cNvSpPr>
              <a:spLocks noChangeArrowheads="1"/>
            </p:cNvSpPr>
            <p:nvPr/>
          </p:nvSpPr>
          <p:spPr bwMode="auto">
            <a:xfrm>
              <a:off x="3668" y="2448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11" name="Rectangle 35" descr="Dark downward diagonal"/>
            <p:cNvSpPr>
              <a:spLocks noChangeArrowheads="1"/>
            </p:cNvSpPr>
            <p:nvPr/>
          </p:nvSpPr>
          <p:spPr bwMode="auto">
            <a:xfrm>
              <a:off x="3668" y="2640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12" name="Rectangle 36" descr="Dark downward diagonal"/>
            <p:cNvSpPr>
              <a:spLocks noChangeArrowheads="1"/>
            </p:cNvSpPr>
            <p:nvPr/>
          </p:nvSpPr>
          <p:spPr bwMode="auto">
            <a:xfrm>
              <a:off x="3668" y="2832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13" name="Rectangle 37" descr="Dark downward diagonal"/>
            <p:cNvSpPr>
              <a:spLocks noChangeArrowheads="1"/>
            </p:cNvSpPr>
            <p:nvPr/>
          </p:nvSpPr>
          <p:spPr bwMode="auto">
            <a:xfrm>
              <a:off x="3668" y="3024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14" name="Rectangle 38" descr="Weave"/>
            <p:cNvSpPr>
              <a:spLocks noChangeArrowheads="1"/>
            </p:cNvSpPr>
            <p:nvPr/>
          </p:nvSpPr>
          <p:spPr bwMode="auto">
            <a:xfrm>
              <a:off x="3860" y="2448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15" name="Rectangle 39" descr="Weave"/>
            <p:cNvSpPr>
              <a:spLocks noChangeArrowheads="1"/>
            </p:cNvSpPr>
            <p:nvPr/>
          </p:nvSpPr>
          <p:spPr bwMode="auto">
            <a:xfrm>
              <a:off x="3860" y="2640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16" name="Rectangle 40" descr="Weave"/>
            <p:cNvSpPr>
              <a:spLocks noChangeArrowheads="1"/>
            </p:cNvSpPr>
            <p:nvPr/>
          </p:nvSpPr>
          <p:spPr bwMode="auto">
            <a:xfrm>
              <a:off x="3860" y="2832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17" name="Rectangle 41" descr="Weave"/>
            <p:cNvSpPr>
              <a:spLocks noChangeArrowheads="1"/>
            </p:cNvSpPr>
            <p:nvPr/>
          </p:nvSpPr>
          <p:spPr bwMode="auto">
            <a:xfrm>
              <a:off x="3860" y="3024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18" name="Rectangle 42" descr="Weave"/>
            <p:cNvSpPr>
              <a:spLocks noChangeArrowheads="1"/>
            </p:cNvSpPr>
            <p:nvPr/>
          </p:nvSpPr>
          <p:spPr bwMode="auto">
            <a:xfrm>
              <a:off x="4052" y="2448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19" name="Rectangle 43" descr="Weave"/>
            <p:cNvSpPr>
              <a:spLocks noChangeArrowheads="1"/>
            </p:cNvSpPr>
            <p:nvPr/>
          </p:nvSpPr>
          <p:spPr bwMode="auto">
            <a:xfrm>
              <a:off x="4052" y="2640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20" name="Rectangle 44" descr="Weave"/>
            <p:cNvSpPr>
              <a:spLocks noChangeArrowheads="1"/>
            </p:cNvSpPr>
            <p:nvPr/>
          </p:nvSpPr>
          <p:spPr bwMode="auto">
            <a:xfrm>
              <a:off x="4052" y="2832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21" name="Rectangle 45" descr="Weave"/>
            <p:cNvSpPr>
              <a:spLocks noChangeArrowheads="1"/>
            </p:cNvSpPr>
            <p:nvPr/>
          </p:nvSpPr>
          <p:spPr bwMode="auto">
            <a:xfrm>
              <a:off x="4052" y="3024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22" name="Rectangle 46" descr="Small checker board"/>
            <p:cNvSpPr>
              <a:spLocks noChangeArrowheads="1"/>
            </p:cNvSpPr>
            <p:nvPr/>
          </p:nvSpPr>
          <p:spPr bwMode="auto">
            <a:xfrm>
              <a:off x="4244" y="2448"/>
              <a:ext cx="192" cy="192"/>
            </a:xfrm>
            <a:prstGeom prst="rect">
              <a:avLst/>
            </a:prstGeom>
            <a:pattFill prst="smCheck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23" name="Rectangle 47" descr="Small checker board"/>
            <p:cNvSpPr>
              <a:spLocks noChangeArrowheads="1"/>
            </p:cNvSpPr>
            <p:nvPr/>
          </p:nvSpPr>
          <p:spPr bwMode="auto">
            <a:xfrm>
              <a:off x="4244" y="2640"/>
              <a:ext cx="192" cy="192"/>
            </a:xfrm>
            <a:prstGeom prst="rect">
              <a:avLst/>
            </a:prstGeom>
            <a:pattFill prst="smCheck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24" name="Rectangle 48" descr="Small checker board"/>
            <p:cNvSpPr>
              <a:spLocks noChangeArrowheads="1"/>
            </p:cNvSpPr>
            <p:nvPr/>
          </p:nvSpPr>
          <p:spPr bwMode="auto">
            <a:xfrm>
              <a:off x="4244" y="2832"/>
              <a:ext cx="192" cy="192"/>
            </a:xfrm>
            <a:prstGeom prst="rect">
              <a:avLst/>
            </a:prstGeom>
            <a:pattFill prst="smCheck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25" name="Rectangle 49" descr="Small checker board"/>
            <p:cNvSpPr>
              <a:spLocks noChangeArrowheads="1"/>
            </p:cNvSpPr>
            <p:nvPr/>
          </p:nvSpPr>
          <p:spPr bwMode="auto">
            <a:xfrm>
              <a:off x="4244" y="3024"/>
              <a:ext cx="192" cy="192"/>
            </a:xfrm>
            <a:prstGeom prst="rect">
              <a:avLst/>
            </a:prstGeom>
            <a:pattFill prst="smCheck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26" name="Rectangle 50" descr="60%"/>
            <p:cNvSpPr>
              <a:spLocks noChangeArrowheads="1"/>
            </p:cNvSpPr>
            <p:nvPr/>
          </p:nvSpPr>
          <p:spPr bwMode="auto">
            <a:xfrm>
              <a:off x="4436" y="2448"/>
              <a:ext cx="192" cy="192"/>
            </a:xfrm>
            <a:prstGeom prst="rect">
              <a:avLst/>
            </a:prstGeom>
            <a:pattFill prst="pct60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27" name="Rectangle 51" descr="60%"/>
            <p:cNvSpPr>
              <a:spLocks noChangeArrowheads="1"/>
            </p:cNvSpPr>
            <p:nvPr/>
          </p:nvSpPr>
          <p:spPr bwMode="auto">
            <a:xfrm>
              <a:off x="4436" y="2640"/>
              <a:ext cx="192" cy="192"/>
            </a:xfrm>
            <a:prstGeom prst="rect">
              <a:avLst/>
            </a:prstGeom>
            <a:pattFill prst="pct60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28" name="Rectangle 52" descr="60%"/>
            <p:cNvSpPr>
              <a:spLocks noChangeArrowheads="1"/>
            </p:cNvSpPr>
            <p:nvPr/>
          </p:nvSpPr>
          <p:spPr bwMode="auto">
            <a:xfrm>
              <a:off x="4436" y="2832"/>
              <a:ext cx="192" cy="192"/>
            </a:xfrm>
            <a:prstGeom prst="rect">
              <a:avLst/>
            </a:prstGeom>
            <a:pattFill prst="pct60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29" name="Rectangle 53" descr="60%"/>
            <p:cNvSpPr>
              <a:spLocks noChangeArrowheads="1"/>
            </p:cNvSpPr>
            <p:nvPr/>
          </p:nvSpPr>
          <p:spPr bwMode="auto">
            <a:xfrm>
              <a:off x="4436" y="3024"/>
              <a:ext cx="192" cy="192"/>
            </a:xfrm>
            <a:prstGeom prst="rect">
              <a:avLst/>
            </a:prstGeom>
            <a:pattFill prst="pct60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sp>
        <p:nvSpPr>
          <p:cNvPr id="52284" name="Text Box 60"/>
          <p:cNvSpPr txBox="1">
            <a:spLocks noChangeArrowheads="1"/>
          </p:cNvSpPr>
          <p:nvPr/>
        </p:nvSpPr>
        <p:spPr bwMode="auto">
          <a:xfrm>
            <a:off x="4876800" y="2514600"/>
            <a:ext cx="29718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3200" dirty="0">
                <a:solidFill>
                  <a:schemeClr val="tx1"/>
                </a:solidFill>
                <a:latin typeface="Arial"/>
                <a:cs typeface="Arial"/>
              </a:rPr>
              <a:t>230,000 rows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9851511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vs. </a:t>
            </a:r>
            <a:r>
              <a:rPr lang="en-US" dirty="0" smtClean="0"/>
              <a:t>independent </a:t>
            </a:r>
            <a:r>
              <a:rPr lang="en-US" dirty="0"/>
              <a:t>c</a:t>
            </a:r>
            <a:r>
              <a:rPr lang="en-US" dirty="0" smtClean="0"/>
              <a:t>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4038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3200" dirty="0" smtClean="0"/>
              <a:t>MPI definition of collective calls</a:t>
            </a:r>
          </a:p>
          <a:p>
            <a:pPr lvl="1" eaLnBrk="1" hangingPunct="1"/>
            <a:r>
              <a:rPr lang="en-US" dirty="0" smtClean="0"/>
              <a:t>All processes of the communicator must participate in calls in the right order. E.g.,</a:t>
            </a:r>
          </a:p>
          <a:p>
            <a:pPr lvl="2" eaLnBrk="1" hangingPunct="1"/>
            <a:r>
              <a:rPr lang="en-US" sz="2600" dirty="0" smtClean="0"/>
              <a:t>Process1		    Process2</a:t>
            </a:r>
          </a:p>
          <a:p>
            <a:pPr lvl="2" eaLnBrk="1" hangingPunct="1"/>
            <a:r>
              <a:rPr lang="en-US" sz="2600" dirty="0" smtClean="0">
                <a:solidFill>
                  <a:srgbClr val="00B050"/>
                </a:solidFill>
              </a:rPr>
              <a:t>call A(); call B();	    call A(); call B();  **right**</a:t>
            </a:r>
          </a:p>
          <a:p>
            <a:pPr lvl="2" eaLnBrk="1" hangingPunct="1"/>
            <a:r>
              <a:rPr lang="en-US" sz="2600" dirty="0" smtClean="0">
                <a:solidFill>
                  <a:srgbClr val="FF0000"/>
                </a:solidFill>
              </a:rPr>
              <a:t>call A(); call B();	    call B(); call A();  **wrong**</a:t>
            </a:r>
          </a:p>
          <a:p>
            <a:pPr eaLnBrk="1" hangingPunct="1"/>
            <a:r>
              <a:rPr lang="en-US" dirty="0" smtClean="0"/>
              <a:t>Independent means not collective</a:t>
            </a:r>
          </a:p>
          <a:p>
            <a:pPr eaLnBrk="1" hangingPunct="1"/>
            <a:r>
              <a:rPr lang="en-US" dirty="0" smtClean="0"/>
              <a:t>Collective is not necessarily synchronous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48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Debug Slow Parallel I/O Speed(1)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Writing to one dataset</a:t>
            </a:r>
          </a:p>
          <a:p>
            <a:pPr lvl="1">
              <a:buFont typeface="Lucida Grande"/>
              <a:buChar char="-"/>
              <a:defRPr/>
            </a:pPr>
            <a:r>
              <a:rPr lang="en-US" dirty="0" smtClean="0"/>
              <a:t>Using 4 processes == 4 columns</a:t>
            </a:r>
          </a:p>
          <a:p>
            <a:pPr lvl="1">
              <a:buFont typeface="Lucida Grande"/>
              <a:buChar char="-"/>
              <a:defRPr/>
            </a:pPr>
            <a:r>
              <a:rPr lang="en-US" dirty="0" smtClean="0"/>
              <a:t>data type is 8-byte doubles</a:t>
            </a:r>
          </a:p>
          <a:p>
            <a:pPr lvl="1">
              <a:buFont typeface="Lucida Grande"/>
              <a:buChar char="-"/>
              <a:defRPr/>
            </a:pPr>
            <a:r>
              <a:rPr lang="en-US" dirty="0" smtClean="0"/>
              <a:t>4 processes, 1000 rows == 4x1000x8 = 32,000 bytes</a:t>
            </a:r>
          </a:p>
          <a:p>
            <a:pPr>
              <a:defRPr/>
            </a:pPr>
            <a:r>
              <a:rPr lang="en-US" dirty="0" smtClean="0"/>
              <a:t>% </a:t>
            </a:r>
            <a:r>
              <a:rPr lang="en-US" dirty="0" err="1" smtClean="0"/>
              <a:t>mpirun</a:t>
            </a:r>
            <a:r>
              <a:rPr lang="en-US" dirty="0" smtClean="0"/>
              <a:t> -</a:t>
            </a:r>
            <a:r>
              <a:rPr lang="en-US" dirty="0" err="1" smtClean="0"/>
              <a:t>np</a:t>
            </a:r>
            <a:r>
              <a:rPr lang="en-US" dirty="0" smtClean="0"/>
              <a:t> 4 ./</a:t>
            </a:r>
            <a:r>
              <a:rPr lang="en-US" dirty="0" err="1" smtClean="0"/>
              <a:t>a.out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t 1000</a:t>
            </a:r>
          </a:p>
          <a:p>
            <a:pPr lvl="1">
              <a:buFont typeface="Lucida Grande"/>
              <a:buChar char="-"/>
              <a:defRPr/>
            </a:pPr>
            <a:r>
              <a:rPr lang="en-US" dirty="0" smtClean="0"/>
              <a:t>Execution time: 1.783798 s.</a:t>
            </a:r>
          </a:p>
          <a:p>
            <a:pPr>
              <a:defRPr/>
            </a:pPr>
            <a:r>
              <a:rPr lang="en-US" dirty="0" smtClean="0"/>
              <a:t>% </a:t>
            </a:r>
            <a:r>
              <a:rPr lang="en-US" dirty="0" err="1" smtClean="0"/>
              <a:t>mpirun</a:t>
            </a:r>
            <a:r>
              <a:rPr lang="en-US" dirty="0" smtClean="0"/>
              <a:t> -</a:t>
            </a:r>
            <a:r>
              <a:rPr lang="en-US" dirty="0" err="1" smtClean="0"/>
              <a:t>np</a:t>
            </a:r>
            <a:r>
              <a:rPr lang="en-US" dirty="0" smtClean="0"/>
              <a:t> 4 ./</a:t>
            </a:r>
            <a:r>
              <a:rPr lang="en-US" dirty="0" err="1" smtClean="0"/>
              <a:t>a.out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t 2000</a:t>
            </a:r>
          </a:p>
          <a:p>
            <a:pPr lvl="1">
              <a:buFont typeface="Lucida Grande"/>
              <a:buChar char="-"/>
              <a:defRPr/>
            </a:pPr>
            <a:r>
              <a:rPr lang="en-US" dirty="0" smtClean="0"/>
              <a:t>Execution time: 3.838858 s.</a:t>
            </a:r>
          </a:p>
          <a:p>
            <a:pPr>
              <a:defRPr/>
            </a:pPr>
            <a:r>
              <a:rPr lang="en-US" dirty="0" smtClean="0"/>
              <a:t>Difference of 2 seconds for 1000 more rows = 32,000 bytes.</a:t>
            </a:r>
          </a:p>
          <a:p>
            <a:pPr>
              <a:defRPr/>
            </a:pPr>
            <a:r>
              <a:rPr lang="en-US" dirty="0" smtClean="0"/>
              <a:t>Speed of 16KB/sec!!! </a:t>
            </a:r>
            <a:r>
              <a:rPr lang="en-US" i="1" dirty="0" smtClean="0"/>
              <a:t>Way too slow.</a:t>
            </a:r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62912E-2B7F-41BC-A27C-6555729FB69A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23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Debug </a:t>
            </a:r>
            <a:r>
              <a:rPr lang="en-US" dirty="0" smtClean="0"/>
              <a:t>slow </a:t>
            </a:r>
            <a:r>
              <a:rPr lang="en-US" dirty="0"/>
              <a:t>p</a:t>
            </a:r>
            <a:r>
              <a:rPr lang="en-US" dirty="0" smtClean="0"/>
              <a:t>arallel </a:t>
            </a:r>
            <a:r>
              <a:rPr lang="en-US" dirty="0" smtClean="0"/>
              <a:t>I/O </a:t>
            </a:r>
            <a:r>
              <a:rPr lang="en-US" dirty="0" smtClean="0"/>
              <a:t>speed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Build a version of PHDF5 with </a:t>
            </a:r>
          </a:p>
          <a:p>
            <a:pPr lvl="1"/>
            <a:r>
              <a:rPr lang="en-US" smtClean="0"/>
              <a:t>./configure --enable-debug --enable-parallel …</a:t>
            </a:r>
          </a:p>
          <a:p>
            <a:pPr lvl="1"/>
            <a:r>
              <a:rPr lang="en-US" smtClean="0"/>
              <a:t>This allows the tracing of MPIO I/O calls in the HDF5 library.</a:t>
            </a:r>
          </a:p>
          <a:p>
            <a:r>
              <a:rPr lang="en-US" smtClean="0"/>
              <a:t>E.g., to trace</a:t>
            </a:r>
          </a:p>
          <a:p>
            <a:pPr lvl="1"/>
            <a:r>
              <a:rPr lang="en-US" smtClean="0"/>
              <a:t>MPI_File_read_xx and MPI_File_write_xx calls</a:t>
            </a:r>
          </a:p>
          <a:p>
            <a:pPr lvl="1"/>
            <a:r>
              <a:rPr lang="en-US" smtClean="0"/>
              <a:t>% setenv H5FD_mpio_Debug “rw”</a:t>
            </a:r>
          </a:p>
        </p:txBody>
      </p:sp>
      <p:sp>
        <p:nvSpPr>
          <p:cNvPr id="573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8FDD5C-0300-4CC0-B0EA-A689C2AE0135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770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Debug </a:t>
            </a:r>
            <a:r>
              <a:rPr lang="en-US" dirty="0" smtClean="0"/>
              <a:t>slow </a:t>
            </a:r>
            <a:r>
              <a:rPr lang="en-US" dirty="0"/>
              <a:t>p</a:t>
            </a:r>
            <a:r>
              <a:rPr lang="en-US" dirty="0" smtClean="0"/>
              <a:t>arallel </a:t>
            </a:r>
            <a:r>
              <a:rPr lang="en-US" dirty="0" smtClean="0"/>
              <a:t>I/O </a:t>
            </a:r>
            <a:r>
              <a:rPr lang="en-US" dirty="0" smtClean="0"/>
              <a:t>speed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dirty="0" smtClean="0"/>
              <a:t>% </a:t>
            </a:r>
            <a:r>
              <a:rPr lang="en-US" dirty="0" err="1" smtClean="0"/>
              <a:t>setenv</a:t>
            </a:r>
            <a:r>
              <a:rPr lang="en-US" dirty="0" smtClean="0"/>
              <a:t> H5FD_mpio_Debug ’</a:t>
            </a:r>
            <a:r>
              <a:rPr lang="en-US" dirty="0" err="1" smtClean="0"/>
              <a:t>rw</a:t>
            </a:r>
            <a:r>
              <a:rPr lang="en-US" dirty="0" smtClean="0"/>
              <a:t>’</a:t>
            </a:r>
          </a:p>
          <a:p>
            <a:pPr marL="0" indent="0">
              <a:buNone/>
              <a:defRPr/>
            </a:pPr>
            <a:r>
              <a:rPr lang="en-US" dirty="0" smtClean="0"/>
              <a:t>% </a:t>
            </a:r>
            <a:r>
              <a:rPr lang="en-US" dirty="0" err="1" smtClean="0"/>
              <a:t>mpirun</a:t>
            </a:r>
            <a:r>
              <a:rPr lang="en-US" dirty="0" smtClean="0"/>
              <a:t> -</a:t>
            </a:r>
            <a:r>
              <a:rPr lang="en-US" dirty="0" err="1" smtClean="0"/>
              <a:t>np</a:t>
            </a:r>
            <a:r>
              <a:rPr lang="en-US" dirty="0" smtClean="0"/>
              <a:t> 4 ./</a:t>
            </a:r>
            <a:r>
              <a:rPr lang="en-US" dirty="0" err="1" smtClean="0"/>
              <a:t>a.out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t 1000	# </a:t>
            </a:r>
            <a:r>
              <a:rPr lang="en-US" dirty="0" err="1" smtClean="0"/>
              <a:t>Indep</a:t>
            </a:r>
            <a:r>
              <a:rPr lang="en-US" dirty="0" smtClean="0"/>
              <a:t>.; contiguous.</a:t>
            </a:r>
          </a:p>
          <a:p>
            <a:pPr marL="0" indent="0">
              <a:buNone/>
              <a:defRPr/>
            </a:pPr>
            <a:r>
              <a:rPr lang="en-US" dirty="0" smtClean="0"/>
              <a:t>in H5FD_mpio_write  </a:t>
            </a:r>
            <a:r>
              <a:rPr lang="en-US" dirty="0" err="1" smtClean="0"/>
              <a:t>mpi_off</a:t>
            </a:r>
            <a:r>
              <a:rPr lang="en-US" dirty="0" smtClean="0"/>
              <a:t>=0  </a:t>
            </a:r>
            <a:r>
              <a:rPr lang="en-US" dirty="0" err="1" smtClean="0"/>
              <a:t>size_i</a:t>
            </a:r>
            <a:r>
              <a:rPr lang="en-US" dirty="0" smtClean="0"/>
              <a:t>=96</a:t>
            </a:r>
          </a:p>
          <a:p>
            <a:pPr marL="0" indent="0">
              <a:buNone/>
              <a:defRPr/>
            </a:pPr>
            <a:r>
              <a:rPr lang="en-US" dirty="0" smtClean="0"/>
              <a:t>in H5FD_mpio_write  </a:t>
            </a:r>
            <a:r>
              <a:rPr lang="en-US" dirty="0" err="1" smtClean="0"/>
              <a:t>mpi_off</a:t>
            </a:r>
            <a:r>
              <a:rPr lang="en-US" dirty="0" smtClean="0"/>
              <a:t>=0  </a:t>
            </a:r>
            <a:r>
              <a:rPr lang="en-US" dirty="0" err="1" smtClean="0"/>
              <a:t>size_i</a:t>
            </a:r>
            <a:r>
              <a:rPr lang="en-US" dirty="0" smtClean="0"/>
              <a:t>=96</a:t>
            </a:r>
          </a:p>
          <a:p>
            <a:pPr marL="0" indent="0">
              <a:buNone/>
              <a:defRPr/>
            </a:pPr>
            <a:r>
              <a:rPr lang="en-US" dirty="0" smtClean="0"/>
              <a:t>in H5FD_mpio_write  </a:t>
            </a:r>
            <a:r>
              <a:rPr lang="en-US" dirty="0" err="1" smtClean="0"/>
              <a:t>mpi_off</a:t>
            </a:r>
            <a:r>
              <a:rPr lang="en-US" dirty="0" smtClean="0"/>
              <a:t>=0  </a:t>
            </a:r>
            <a:r>
              <a:rPr lang="en-US" dirty="0" err="1" smtClean="0"/>
              <a:t>size_i</a:t>
            </a:r>
            <a:r>
              <a:rPr lang="en-US" dirty="0" smtClean="0"/>
              <a:t>=96</a:t>
            </a:r>
          </a:p>
          <a:p>
            <a:pPr marL="0" indent="0">
              <a:buNone/>
              <a:defRPr/>
            </a:pPr>
            <a:r>
              <a:rPr lang="en-US" dirty="0" smtClean="0"/>
              <a:t>in H5FD_mpio_write  </a:t>
            </a:r>
            <a:r>
              <a:rPr lang="en-US" dirty="0" err="1" smtClean="0"/>
              <a:t>mpi_off</a:t>
            </a:r>
            <a:r>
              <a:rPr lang="en-US" dirty="0" smtClean="0"/>
              <a:t>=0  </a:t>
            </a:r>
            <a:r>
              <a:rPr lang="en-US" dirty="0" err="1" smtClean="0"/>
              <a:t>size_i</a:t>
            </a:r>
            <a:r>
              <a:rPr lang="en-US" dirty="0" smtClean="0"/>
              <a:t>=96</a:t>
            </a:r>
          </a:p>
          <a:p>
            <a:pPr marL="0" indent="0">
              <a:buNone/>
              <a:defRPr/>
            </a:pPr>
            <a:r>
              <a:rPr lang="en-US" dirty="0" smtClean="0"/>
              <a:t>in H5FD_mpio_write  </a:t>
            </a:r>
            <a:r>
              <a:rPr lang="en-US" dirty="0" err="1" smtClean="0"/>
              <a:t>mpi_off</a:t>
            </a:r>
            <a:r>
              <a:rPr lang="en-US" dirty="0" smtClean="0"/>
              <a:t>=2056  </a:t>
            </a:r>
            <a:r>
              <a:rPr lang="en-US" dirty="0" err="1" smtClean="0"/>
              <a:t>size_i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  <a:defRPr/>
            </a:pPr>
            <a:r>
              <a:rPr lang="en-US" dirty="0" smtClean="0"/>
              <a:t>in H5FD_mpio_write  </a:t>
            </a:r>
            <a:r>
              <a:rPr lang="en-US" dirty="0" err="1" smtClean="0"/>
              <a:t>mpi_off</a:t>
            </a:r>
            <a:r>
              <a:rPr lang="en-US" dirty="0" smtClean="0"/>
              <a:t>=2048  </a:t>
            </a:r>
            <a:r>
              <a:rPr lang="en-US" dirty="0" err="1" smtClean="0"/>
              <a:t>size_i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  <a:defRPr/>
            </a:pPr>
            <a:r>
              <a:rPr lang="en-US" dirty="0" smtClean="0"/>
              <a:t>in H5FD_mpio_write  </a:t>
            </a:r>
            <a:r>
              <a:rPr lang="en-US" dirty="0" err="1" smtClean="0"/>
              <a:t>mpi_off</a:t>
            </a:r>
            <a:r>
              <a:rPr lang="en-US" dirty="0" smtClean="0"/>
              <a:t>=2072  </a:t>
            </a:r>
            <a:r>
              <a:rPr lang="en-US" dirty="0" err="1" smtClean="0"/>
              <a:t>size_i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  <a:defRPr/>
            </a:pPr>
            <a:r>
              <a:rPr lang="en-US" dirty="0" smtClean="0"/>
              <a:t>in H5FD_mpio_write  </a:t>
            </a:r>
            <a:r>
              <a:rPr lang="en-US" dirty="0" err="1" smtClean="0"/>
              <a:t>mpi_off</a:t>
            </a:r>
            <a:r>
              <a:rPr lang="en-US" dirty="0" smtClean="0"/>
              <a:t>=2064  </a:t>
            </a:r>
            <a:r>
              <a:rPr lang="en-US" dirty="0" err="1" smtClean="0"/>
              <a:t>size_i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  <a:defRPr/>
            </a:pPr>
            <a:r>
              <a:rPr lang="en-US" dirty="0" smtClean="0"/>
              <a:t>in H5FD_mpio_write  </a:t>
            </a:r>
            <a:r>
              <a:rPr lang="en-US" dirty="0" err="1" smtClean="0"/>
              <a:t>mpi_off</a:t>
            </a:r>
            <a:r>
              <a:rPr lang="en-US" dirty="0" smtClean="0"/>
              <a:t>=2088  </a:t>
            </a:r>
            <a:r>
              <a:rPr lang="en-US" dirty="0" err="1" smtClean="0"/>
              <a:t>size_i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  <a:defRPr/>
            </a:pPr>
            <a:r>
              <a:rPr lang="en-US" dirty="0" smtClean="0"/>
              <a:t>in H5FD_mpio_write  </a:t>
            </a:r>
            <a:r>
              <a:rPr lang="en-US" dirty="0" err="1" smtClean="0"/>
              <a:t>mpi_off</a:t>
            </a:r>
            <a:r>
              <a:rPr lang="en-US" dirty="0" smtClean="0"/>
              <a:t>=2080  </a:t>
            </a:r>
            <a:r>
              <a:rPr lang="en-US" dirty="0" err="1" smtClean="0"/>
              <a:t>size_i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  <a:defRPr/>
            </a:pPr>
            <a:r>
              <a:rPr lang="en-US" dirty="0" smtClean="0"/>
              <a:t>…</a:t>
            </a:r>
          </a:p>
          <a:p>
            <a:pPr>
              <a:defRPr/>
            </a:pPr>
            <a:r>
              <a:rPr lang="en-US" dirty="0" smtClean="0"/>
              <a:t>Total of 4000 of these little 8 bytes writes == </a:t>
            </a:r>
            <a:r>
              <a:rPr lang="en-US" dirty="0" smtClean="0">
                <a:solidFill>
                  <a:srgbClr val="FF0000"/>
                </a:solidFill>
              </a:rPr>
              <a:t>32,000</a:t>
            </a:r>
            <a:r>
              <a:rPr lang="en-US" dirty="0" smtClean="0"/>
              <a:t> bytes.</a:t>
            </a:r>
            <a:endParaRPr lang="en-US" dirty="0"/>
          </a:p>
        </p:txBody>
      </p:sp>
      <p:sp>
        <p:nvSpPr>
          <p:cNvPr id="583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583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583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804F6C-15F4-4134-BE12-984C8173716E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868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634557-1D45-4415-9B16-96EB5869AA5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Outline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dirty="0" smtClean="0"/>
              <a:t>Overview of Parallel HDF5 design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dirty="0" smtClean="0"/>
              <a:t>Parallel Environment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dirty="0" smtClean="0"/>
              <a:t>Performance Analysis</a:t>
            </a:r>
          </a:p>
          <a:p>
            <a:pPr eaLnBrk="1" hangingPunct="1"/>
            <a:r>
              <a:rPr lang="en-US" sz="3600" dirty="0" smtClean="0"/>
              <a:t>Parallel Tools</a:t>
            </a:r>
          </a:p>
          <a:p>
            <a:pPr eaLnBrk="1" hangingPunct="1"/>
            <a:r>
              <a:rPr lang="en-US" sz="3600" dirty="0" smtClean="0"/>
              <a:t>PHDF5 Programming Model</a:t>
            </a:r>
          </a:p>
          <a:p>
            <a:pPr eaLnBrk="1" hangingPunct="1"/>
            <a:r>
              <a:rPr lang="en-US" sz="3600" dirty="0" smtClean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80326958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5939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593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18D0C3-BFD7-419F-8398-52FE8A64E209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dirty="0" smtClean="0"/>
              <a:t>Independent calls are many and small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371600"/>
            <a:ext cx="3884613" cy="4419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Each process writes one element of one row, skips to next row, write one element, so on.</a:t>
            </a:r>
          </a:p>
          <a:p>
            <a:pPr eaLnBrk="1" hangingPunct="1">
              <a:defRPr/>
            </a:pPr>
            <a:r>
              <a:rPr lang="en-US" sz="2800" dirty="0" smtClean="0"/>
              <a:t>Each process issues 230,000 writes of 8 bytes each.</a:t>
            </a:r>
          </a:p>
        </p:txBody>
      </p:sp>
      <p:grpSp>
        <p:nvGrpSpPr>
          <p:cNvPr id="59399" name="Group 4"/>
          <p:cNvGrpSpPr>
            <a:grpSpLocks/>
          </p:cNvGrpSpPr>
          <p:nvPr/>
        </p:nvGrpSpPr>
        <p:grpSpPr bwMode="auto">
          <a:xfrm>
            <a:off x="5791200" y="1143000"/>
            <a:ext cx="1198033" cy="1219200"/>
            <a:chOff x="3476" y="1200"/>
            <a:chExt cx="768" cy="768"/>
          </a:xfrm>
        </p:grpSpPr>
        <p:sp>
          <p:nvSpPr>
            <p:cNvPr id="59426" name="Rectangle 5" descr="Dark downward diagonal"/>
            <p:cNvSpPr>
              <a:spLocks noChangeArrowheads="1"/>
            </p:cNvSpPr>
            <p:nvPr/>
          </p:nvSpPr>
          <p:spPr bwMode="auto">
            <a:xfrm>
              <a:off x="3476" y="1200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27" name="Rectangle 6" descr="Dark downward diagonal"/>
            <p:cNvSpPr>
              <a:spLocks noChangeArrowheads="1"/>
            </p:cNvSpPr>
            <p:nvPr/>
          </p:nvSpPr>
          <p:spPr bwMode="auto">
            <a:xfrm>
              <a:off x="3476" y="1392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28" name="Rectangle 7" descr="Dark downward diagonal"/>
            <p:cNvSpPr>
              <a:spLocks noChangeArrowheads="1"/>
            </p:cNvSpPr>
            <p:nvPr/>
          </p:nvSpPr>
          <p:spPr bwMode="auto">
            <a:xfrm>
              <a:off x="3476" y="1584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29" name="Rectangle 8" descr="Dark downward diagonal"/>
            <p:cNvSpPr>
              <a:spLocks noChangeArrowheads="1"/>
            </p:cNvSpPr>
            <p:nvPr/>
          </p:nvSpPr>
          <p:spPr bwMode="auto">
            <a:xfrm>
              <a:off x="3476" y="1776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30" name="Rectangle 9" descr="Dark downward diagonal"/>
            <p:cNvSpPr>
              <a:spLocks noChangeArrowheads="1"/>
            </p:cNvSpPr>
            <p:nvPr/>
          </p:nvSpPr>
          <p:spPr bwMode="auto">
            <a:xfrm>
              <a:off x="3668" y="1200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31" name="Rectangle 10" descr="Dark downward diagonal"/>
            <p:cNvSpPr>
              <a:spLocks noChangeArrowheads="1"/>
            </p:cNvSpPr>
            <p:nvPr/>
          </p:nvSpPr>
          <p:spPr bwMode="auto">
            <a:xfrm>
              <a:off x="3668" y="1392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32" name="Rectangle 11" descr="Dark downward diagonal"/>
            <p:cNvSpPr>
              <a:spLocks noChangeArrowheads="1"/>
            </p:cNvSpPr>
            <p:nvPr/>
          </p:nvSpPr>
          <p:spPr bwMode="auto">
            <a:xfrm>
              <a:off x="3668" y="1584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33" name="Rectangle 12" descr="Dark downward diagonal"/>
            <p:cNvSpPr>
              <a:spLocks noChangeArrowheads="1"/>
            </p:cNvSpPr>
            <p:nvPr/>
          </p:nvSpPr>
          <p:spPr bwMode="auto">
            <a:xfrm>
              <a:off x="3668" y="1776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34" name="Rectangle 13" descr="Weave"/>
            <p:cNvSpPr>
              <a:spLocks noChangeArrowheads="1"/>
            </p:cNvSpPr>
            <p:nvPr/>
          </p:nvSpPr>
          <p:spPr bwMode="auto">
            <a:xfrm>
              <a:off x="3860" y="1200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35" name="Rectangle 14" descr="Weave"/>
            <p:cNvSpPr>
              <a:spLocks noChangeArrowheads="1"/>
            </p:cNvSpPr>
            <p:nvPr/>
          </p:nvSpPr>
          <p:spPr bwMode="auto">
            <a:xfrm>
              <a:off x="3860" y="1392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36" name="Rectangle 15" descr="Weave"/>
            <p:cNvSpPr>
              <a:spLocks noChangeArrowheads="1"/>
            </p:cNvSpPr>
            <p:nvPr/>
          </p:nvSpPr>
          <p:spPr bwMode="auto">
            <a:xfrm>
              <a:off x="3860" y="1584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37" name="Rectangle 16" descr="Weave"/>
            <p:cNvSpPr>
              <a:spLocks noChangeArrowheads="1"/>
            </p:cNvSpPr>
            <p:nvPr/>
          </p:nvSpPr>
          <p:spPr bwMode="auto">
            <a:xfrm>
              <a:off x="3860" y="1776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38" name="Rectangle 17" descr="Weave"/>
            <p:cNvSpPr>
              <a:spLocks noChangeArrowheads="1"/>
            </p:cNvSpPr>
            <p:nvPr/>
          </p:nvSpPr>
          <p:spPr bwMode="auto">
            <a:xfrm>
              <a:off x="4052" y="1200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39" name="Rectangle 18" descr="Weave"/>
            <p:cNvSpPr>
              <a:spLocks noChangeArrowheads="1"/>
            </p:cNvSpPr>
            <p:nvPr/>
          </p:nvSpPr>
          <p:spPr bwMode="auto">
            <a:xfrm>
              <a:off x="4052" y="1392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40" name="Rectangle 19" descr="Weave"/>
            <p:cNvSpPr>
              <a:spLocks noChangeArrowheads="1"/>
            </p:cNvSpPr>
            <p:nvPr/>
          </p:nvSpPr>
          <p:spPr bwMode="auto">
            <a:xfrm>
              <a:off x="4052" y="1584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41" name="Rectangle 20" descr="Weave"/>
            <p:cNvSpPr>
              <a:spLocks noChangeArrowheads="1"/>
            </p:cNvSpPr>
            <p:nvPr/>
          </p:nvSpPr>
          <p:spPr bwMode="auto">
            <a:xfrm>
              <a:off x="4052" y="1776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grpSp>
        <p:nvGrpSpPr>
          <p:cNvPr id="59400" name="Group 29"/>
          <p:cNvGrpSpPr>
            <a:grpSpLocks/>
          </p:cNvGrpSpPr>
          <p:nvPr/>
        </p:nvGrpSpPr>
        <p:grpSpPr bwMode="auto">
          <a:xfrm>
            <a:off x="5812367" y="4876800"/>
            <a:ext cx="1198033" cy="1219200"/>
            <a:chOff x="3476" y="2448"/>
            <a:chExt cx="768" cy="768"/>
          </a:xfrm>
        </p:grpSpPr>
        <p:sp>
          <p:nvSpPr>
            <p:cNvPr id="59402" name="Rectangle 30" descr="Dark downward diagonal"/>
            <p:cNvSpPr>
              <a:spLocks noChangeArrowheads="1"/>
            </p:cNvSpPr>
            <p:nvPr/>
          </p:nvSpPr>
          <p:spPr bwMode="auto">
            <a:xfrm>
              <a:off x="3476" y="2448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3" name="Rectangle 31" descr="Dark downward diagonal"/>
            <p:cNvSpPr>
              <a:spLocks noChangeArrowheads="1"/>
            </p:cNvSpPr>
            <p:nvPr/>
          </p:nvSpPr>
          <p:spPr bwMode="auto">
            <a:xfrm>
              <a:off x="3476" y="2640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4" name="Rectangle 32" descr="Dark downward diagonal"/>
            <p:cNvSpPr>
              <a:spLocks noChangeArrowheads="1"/>
            </p:cNvSpPr>
            <p:nvPr/>
          </p:nvSpPr>
          <p:spPr bwMode="auto">
            <a:xfrm>
              <a:off x="3476" y="2832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5" name="Rectangle 33" descr="Dark downward diagonal"/>
            <p:cNvSpPr>
              <a:spLocks noChangeArrowheads="1"/>
            </p:cNvSpPr>
            <p:nvPr/>
          </p:nvSpPr>
          <p:spPr bwMode="auto">
            <a:xfrm>
              <a:off x="3476" y="3024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6" name="Rectangle 34" descr="Dark downward diagonal"/>
            <p:cNvSpPr>
              <a:spLocks noChangeArrowheads="1"/>
            </p:cNvSpPr>
            <p:nvPr/>
          </p:nvSpPr>
          <p:spPr bwMode="auto">
            <a:xfrm>
              <a:off x="3668" y="2448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7" name="Rectangle 35" descr="Dark downward diagonal"/>
            <p:cNvSpPr>
              <a:spLocks noChangeArrowheads="1"/>
            </p:cNvSpPr>
            <p:nvPr/>
          </p:nvSpPr>
          <p:spPr bwMode="auto">
            <a:xfrm>
              <a:off x="3668" y="2640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8" name="Rectangle 36" descr="Dark downward diagonal"/>
            <p:cNvSpPr>
              <a:spLocks noChangeArrowheads="1"/>
            </p:cNvSpPr>
            <p:nvPr/>
          </p:nvSpPr>
          <p:spPr bwMode="auto">
            <a:xfrm>
              <a:off x="3668" y="2832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9" name="Rectangle 37" descr="Dark downward diagonal"/>
            <p:cNvSpPr>
              <a:spLocks noChangeArrowheads="1"/>
            </p:cNvSpPr>
            <p:nvPr/>
          </p:nvSpPr>
          <p:spPr bwMode="auto">
            <a:xfrm>
              <a:off x="3668" y="3024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10" name="Rectangle 38" descr="Weave"/>
            <p:cNvSpPr>
              <a:spLocks noChangeArrowheads="1"/>
            </p:cNvSpPr>
            <p:nvPr/>
          </p:nvSpPr>
          <p:spPr bwMode="auto">
            <a:xfrm>
              <a:off x="3860" y="2448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11" name="Rectangle 39" descr="Weave"/>
            <p:cNvSpPr>
              <a:spLocks noChangeArrowheads="1"/>
            </p:cNvSpPr>
            <p:nvPr/>
          </p:nvSpPr>
          <p:spPr bwMode="auto">
            <a:xfrm>
              <a:off x="3860" y="2640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12" name="Rectangle 40" descr="Weave"/>
            <p:cNvSpPr>
              <a:spLocks noChangeArrowheads="1"/>
            </p:cNvSpPr>
            <p:nvPr/>
          </p:nvSpPr>
          <p:spPr bwMode="auto">
            <a:xfrm>
              <a:off x="3860" y="2832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13" name="Rectangle 41" descr="Weave"/>
            <p:cNvSpPr>
              <a:spLocks noChangeArrowheads="1"/>
            </p:cNvSpPr>
            <p:nvPr/>
          </p:nvSpPr>
          <p:spPr bwMode="auto">
            <a:xfrm>
              <a:off x="3860" y="3024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14" name="Rectangle 42" descr="Weave"/>
            <p:cNvSpPr>
              <a:spLocks noChangeArrowheads="1"/>
            </p:cNvSpPr>
            <p:nvPr/>
          </p:nvSpPr>
          <p:spPr bwMode="auto">
            <a:xfrm>
              <a:off x="4052" y="2448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15" name="Rectangle 43" descr="Weave"/>
            <p:cNvSpPr>
              <a:spLocks noChangeArrowheads="1"/>
            </p:cNvSpPr>
            <p:nvPr/>
          </p:nvSpPr>
          <p:spPr bwMode="auto">
            <a:xfrm>
              <a:off x="4052" y="2640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16" name="Rectangle 44" descr="Weave"/>
            <p:cNvSpPr>
              <a:spLocks noChangeArrowheads="1"/>
            </p:cNvSpPr>
            <p:nvPr/>
          </p:nvSpPr>
          <p:spPr bwMode="auto">
            <a:xfrm>
              <a:off x="4052" y="2832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17" name="Rectangle 45" descr="Weave"/>
            <p:cNvSpPr>
              <a:spLocks noChangeArrowheads="1"/>
            </p:cNvSpPr>
            <p:nvPr/>
          </p:nvSpPr>
          <p:spPr bwMode="auto">
            <a:xfrm>
              <a:off x="4052" y="3024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sp>
        <p:nvSpPr>
          <p:cNvPr id="52284" name="Text Box 60"/>
          <p:cNvSpPr txBox="1">
            <a:spLocks noChangeArrowheads="1"/>
          </p:cNvSpPr>
          <p:nvPr/>
        </p:nvSpPr>
        <p:spPr bwMode="auto">
          <a:xfrm>
            <a:off x="5029200" y="2514600"/>
            <a:ext cx="27432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230,000 rows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9959577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Debug </a:t>
            </a:r>
            <a:r>
              <a:rPr lang="en-US" dirty="0" smtClean="0"/>
              <a:t>slow </a:t>
            </a:r>
            <a:r>
              <a:rPr lang="en-US" dirty="0"/>
              <a:t>p</a:t>
            </a:r>
            <a:r>
              <a:rPr lang="en-US" dirty="0" smtClean="0"/>
              <a:t>arallel </a:t>
            </a:r>
            <a:r>
              <a:rPr lang="en-US" dirty="0" smtClean="0"/>
              <a:t>I/O </a:t>
            </a:r>
            <a:r>
              <a:rPr lang="en-US" dirty="0" smtClean="0"/>
              <a:t>speed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dirty="0" smtClean="0"/>
              <a:t>% </a:t>
            </a:r>
            <a:r>
              <a:rPr lang="en-US" dirty="0" err="1" smtClean="0"/>
              <a:t>setenv</a:t>
            </a:r>
            <a:r>
              <a:rPr lang="en-US" dirty="0" smtClean="0"/>
              <a:t> H5FD_mpio_Debug ’</a:t>
            </a:r>
            <a:r>
              <a:rPr lang="en-US" dirty="0" err="1" smtClean="0"/>
              <a:t>rw</a:t>
            </a:r>
            <a:r>
              <a:rPr lang="en-US" dirty="0" smtClean="0"/>
              <a:t>’</a:t>
            </a:r>
          </a:p>
          <a:p>
            <a:pPr marL="0" indent="0">
              <a:buNone/>
              <a:defRPr/>
            </a:pPr>
            <a:r>
              <a:rPr lang="en-US" dirty="0" smtClean="0"/>
              <a:t>% </a:t>
            </a:r>
            <a:r>
              <a:rPr lang="en-US" dirty="0" err="1" smtClean="0"/>
              <a:t>mpirun</a:t>
            </a:r>
            <a:r>
              <a:rPr lang="en-US" dirty="0" smtClean="0"/>
              <a:t> -</a:t>
            </a:r>
            <a:r>
              <a:rPr lang="en-US" dirty="0" err="1" smtClean="0"/>
              <a:t>np</a:t>
            </a:r>
            <a:r>
              <a:rPr lang="en-US" dirty="0" smtClean="0"/>
              <a:t> 4 ./</a:t>
            </a:r>
            <a:r>
              <a:rPr lang="en-US" dirty="0" err="1" smtClean="0"/>
              <a:t>a.out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h 1000	# </a:t>
            </a:r>
            <a:r>
              <a:rPr lang="en-US" dirty="0" err="1" smtClean="0"/>
              <a:t>Indep</a:t>
            </a:r>
            <a:r>
              <a:rPr lang="en-US" dirty="0" smtClean="0"/>
              <a:t>., Chunked by column.</a:t>
            </a:r>
          </a:p>
          <a:p>
            <a:pPr marL="0" indent="0">
              <a:buNone/>
              <a:defRPr/>
            </a:pPr>
            <a:r>
              <a:rPr lang="en-US" dirty="0" smtClean="0"/>
              <a:t>in H5FD_mpio_write  </a:t>
            </a:r>
            <a:r>
              <a:rPr lang="en-US" dirty="0" err="1" smtClean="0"/>
              <a:t>mpi_off</a:t>
            </a:r>
            <a:r>
              <a:rPr lang="en-US" dirty="0" smtClean="0"/>
              <a:t>=0	</a:t>
            </a:r>
            <a:r>
              <a:rPr lang="en-US" dirty="0" err="1" smtClean="0"/>
              <a:t>size_i</a:t>
            </a:r>
            <a:r>
              <a:rPr lang="en-US" dirty="0" smtClean="0"/>
              <a:t>=96</a:t>
            </a:r>
          </a:p>
          <a:p>
            <a:pPr marL="0" indent="0">
              <a:buNone/>
              <a:defRPr/>
            </a:pPr>
            <a:r>
              <a:rPr lang="en-US" dirty="0" smtClean="0"/>
              <a:t>in H5FD_mpio_write  </a:t>
            </a:r>
            <a:r>
              <a:rPr lang="en-US" dirty="0" err="1" smtClean="0"/>
              <a:t>mpi_off</a:t>
            </a:r>
            <a:r>
              <a:rPr lang="en-US" dirty="0" smtClean="0"/>
              <a:t>=0	</a:t>
            </a:r>
            <a:r>
              <a:rPr lang="en-US" dirty="0" err="1" smtClean="0"/>
              <a:t>size_i</a:t>
            </a:r>
            <a:r>
              <a:rPr lang="en-US" dirty="0" smtClean="0"/>
              <a:t>=96</a:t>
            </a:r>
          </a:p>
          <a:p>
            <a:pPr marL="0" indent="0">
              <a:buNone/>
              <a:defRPr/>
            </a:pPr>
            <a:r>
              <a:rPr lang="en-US" dirty="0" smtClean="0"/>
              <a:t>in H5FD_mpio_write  </a:t>
            </a:r>
            <a:r>
              <a:rPr lang="en-US" dirty="0" err="1" smtClean="0"/>
              <a:t>mpi_off</a:t>
            </a:r>
            <a:r>
              <a:rPr lang="en-US" dirty="0" smtClean="0"/>
              <a:t>=0	</a:t>
            </a:r>
            <a:r>
              <a:rPr lang="en-US" dirty="0" err="1" smtClean="0"/>
              <a:t>size_i</a:t>
            </a:r>
            <a:r>
              <a:rPr lang="en-US" dirty="0" smtClean="0"/>
              <a:t>=96</a:t>
            </a:r>
          </a:p>
          <a:p>
            <a:pPr marL="0" indent="0">
              <a:buNone/>
              <a:defRPr/>
            </a:pPr>
            <a:r>
              <a:rPr lang="en-US" dirty="0" smtClean="0"/>
              <a:t>in H5FD_mpio_write  </a:t>
            </a:r>
            <a:r>
              <a:rPr lang="en-US" dirty="0" err="1" smtClean="0"/>
              <a:t>mpi_off</a:t>
            </a:r>
            <a:r>
              <a:rPr lang="en-US" dirty="0" smtClean="0"/>
              <a:t>=0	</a:t>
            </a:r>
            <a:r>
              <a:rPr lang="en-US" dirty="0" err="1" smtClean="0"/>
              <a:t>size_i</a:t>
            </a:r>
            <a:r>
              <a:rPr lang="en-US" dirty="0" smtClean="0"/>
              <a:t>=96</a:t>
            </a:r>
          </a:p>
          <a:p>
            <a:pPr marL="0" indent="0">
              <a:buNone/>
              <a:defRPr/>
            </a:pPr>
            <a:r>
              <a:rPr lang="en-US" dirty="0" smtClean="0"/>
              <a:t>in H5FD_mpio_write  </a:t>
            </a:r>
            <a:r>
              <a:rPr lang="en-US" dirty="0" err="1" smtClean="0"/>
              <a:t>mpi_off</a:t>
            </a:r>
            <a:r>
              <a:rPr lang="en-US" dirty="0" smtClean="0"/>
              <a:t>=3688   	</a:t>
            </a:r>
            <a:r>
              <a:rPr lang="en-US" dirty="0" err="1" smtClean="0"/>
              <a:t>size_i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8000</a:t>
            </a:r>
          </a:p>
          <a:p>
            <a:pPr marL="0" indent="0">
              <a:buNone/>
              <a:defRPr/>
            </a:pPr>
            <a:r>
              <a:rPr lang="en-US" dirty="0" smtClean="0"/>
              <a:t>in H5FD_mpio_write  </a:t>
            </a:r>
            <a:r>
              <a:rPr lang="en-US" dirty="0" err="1" smtClean="0"/>
              <a:t>mpi_off</a:t>
            </a:r>
            <a:r>
              <a:rPr lang="en-US" dirty="0" smtClean="0"/>
              <a:t>=11688  	</a:t>
            </a:r>
            <a:r>
              <a:rPr lang="en-US" dirty="0" err="1" smtClean="0"/>
              <a:t>size_i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8000</a:t>
            </a:r>
          </a:p>
          <a:p>
            <a:pPr marL="0" indent="0">
              <a:buNone/>
              <a:defRPr/>
            </a:pPr>
            <a:r>
              <a:rPr lang="en-US" dirty="0" smtClean="0"/>
              <a:t>in H5FD_mpio_write  </a:t>
            </a:r>
            <a:r>
              <a:rPr lang="en-US" dirty="0" err="1" smtClean="0"/>
              <a:t>mpi_off</a:t>
            </a:r>
            <a:r>
              <a:rPr lang="en-US" dirty="0" smtClean="0"/>
              <a:t>=27688  	</a:t>
            </a:r>
            <a:r>
              <a:rPr lang="en-US" dirty="0" err="1" smtClean="0"/>
              <a:t>size_i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8000</a:t>
            </a:r>
          </a:p>
          <a:p>
            <a:pPr marL="0" indent="0">
              <a:buNone/>
              <a:defRPr/>
            </a:pPr>
            <a:r>
              <a:rPr lang="en-US" dirty="0" smtClean="0"/>
              <a:t>in H5FD_mpio_write  </a:t>
            </a:r>
            <a:r>
              <a:rPr lang="en-US" dirty="0" err="1" smtClean="0"/>
              <a:t>mpi_off</a:t>
            </a:r>
            <a:r>
              <a:rPr lang="en-US" dirty="0" smtClean="0"/>
              <a:t>=19688  	</a:t>
            </a:r>
            <a:r>
              <a:rPr lang="en-US" dirty="0" err="1" smtClean="0"/>
              <a:t>size_i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8000</a:t>
            </a:r>
          </a:p>
          <a:p>
            <a:pPr marL="0" indent="0">
              <a:buNone/>
              <a:defRPr/>
            </a:pPr>
            <a:r>
              <a:rPr lang="en-US" dirty="0" smtClean="0"/>
              <a:t>in H5FD_mpio_write  </a:t>
            </a:r>
            <a:r>
              <a:rPr lang="en-US" dirty="0" err="1" smtClean="0"/>
              <a:t>mpi_off</a:t>
            </a:r>
            <a:r>
              <a:rPr lang="en-US" dirty="0" smtClean="0"/>
              <a:t>=96  	</a:t>
            </a:r>
            <a:r>
              <a:rPr lang="en-US" dirty="0" err="1" smtClean="0"/>
              <a:t>size_i</a:t>
            </a:r>
            <a:r>
              <a:rPr lang="en-US" dirty="0" smtClean="0"/>
              <a:t>=40</a:t>
            </a:r>
          </a:p>
          <a:p>
            <a:pPr marL="0" indent="0">
              <a:buNone/>
              <a:defRPr/>
            </a:pPr>
            <a:r>
              <a:rPr lang="en-US" dirty="0" smtClean="0"/>
              <a:t>in H5FD_mpio_write  </a:t>
            </a:r>
            <a:r>
              <a:rPr lang="en-US" dirty="0" err="1" smtClean="0"/>
              <a:t>mpi_off</a:t>
            </a:r>
            <a:r>
              <a:rPr lang="en-US" dirty="0" smtClean="0"/>
              <a:t>=136	</a:t>
            </a:r>
            <a:r>
              <a:rPr lang="en-US" dirty="0" err="1" smtClean="0"/>
              <a:t>size_i</a:t>
            </a:r>
            <a:r>
              <a:rPr lang="en-US" dirty="0" smtClean="0"/>
              <a:t>=544</a:t>
            </a:r>
          </a:p>
          <a:p>
            <a:pPr marL="0" indent="0">
              <a:buNone/>
              <a:defRPr/>
            </a:pPr>
            <a:r>
              <a:rPr lang="en-US" dirty="0" smtClean="0"/>
              <a:t>in H5FD_mpio_write  </a:t>
            </a:r>
            <a:r>
              <a:rPr lang="en-US" dirty="0" err="1" smtClean="0"/>
              <a:t>mpi_off</a:t>
            </a:r>
            <a:r>
              <a:rPr lang="en-US" dirty="0" smtClean="0"/>
              <a:t>=680 	</a:t>
            </a:r>
            <a:r>
              <a:rPr lang="en-US" dirty="0" err="1" smtClean="0"/>
              <a:t>size_i</a:t>
            </a:r>
            <a:r>
              <a:rPr lang="en-US" dirty="0" smtClean="0"/>
              <a:t>=120</a:t>
            </a:r>
          </a:p>
          <a:p>
            <a:pPr marL="0" indent="0">
              <a:buNone/>
              <a:defRPr/>
            </a:pPr>
            <a:r>
              <a:rPr lang="en-US" dirty="0" smtClean="0"/>
              <a:t>in H5FD_mpio_write  </a:t>
            </a:r>
            <a:r>
              <a:rPr lang="en-US" dirty="0" err="1" smtClean="0"/>
              <a:t>mpi_off</a:t>
            </a:r>
            <a:r>
              <a:rPr lang="en-US" dirty="0" smtClean="0"/>
              <a:t>=800 	</a:t>
            </a:r>
            <a:r>
              <a:rPr lang="en-US" dirty="0" err="1" smtClean="0"/>
              <a:t>size_i</a:t>
            </a:r>
            <a:r>
              <a:rPr lang="en-US" dirty="0" smtClean="0"/>
              <a:t>=272</a:t>
            </a:r>
          </a:p>
          <a:p>
            <a:pPr marL="0" indent="0">
              <a:buNone/>
              <a:defRPr/>
            </a:pPr>
            <a:r>
              <a:rPr lang="en-US" dirty="0" smtClean="0"/>
              <a:t>…</a:t>
            </a:r>
          </a:p>
          <a:p>
            <a:pPr marL="0" indent="0">
              <a:buNone/>
              <a:defRPr/>
            </a:pPr>
            <a:r>
              <a:rPr lang="en-US" dirty="0" smtClean="0"/>
              <a:t>Execution time: 0.011599 s.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6A25FE-EF35-472F-9A41-EF992AE23D8D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840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6144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614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E6A7BB-C03A-464F-909B-C53E71CC0D55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010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dirty="0" smtClean="0"/>
              <a:t>Use </a:t>
            </a:r>
            <a:r>
              <a:rPr lang="en-US" sz="3200" dirty="0" smtClean="0"/>
              <a:t>collective </a:t>
            </a:r>
            <a:r>
              <a:rPr lang="en-US" dirty="0"/>
              <a:t>m</a:t>
            </a:r>
            <a:r>
              <a:rPr lang="en-US" sz="3200" dirty="0" smtClean="0"/>
              <a:t>ode </a:t>
            </a:r>
            <a:r>
              <a:rPr lang="en-US" sz="3200" dirty="0" smtClean="0"/>
              <a:t>or </a:t>
            </a:r>
            <a:r>
              <a:rPr lang="en-US" sz="3200" dirty="0" smtClean="0"/>
              <a:t>chunked </a:t>
            </a:r>
            <a:r>
              <a:rPr lang="en-US" dirty="0"/>
              <a:t>s</a:t>
            </a:r>
            <a:r>
              <a:rPr lang="en-US" sz="3200" dirty="0" smtClean="0"/>
              <a:t>torage</a:t>
            </a:r>
            <a:endParaRPr lang="en-US" sz="3200" dirty="0" smtClean="0"/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057400"/>
            <a:ext cx="3884613" cy="3048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595" dirty="0" smtClean="0"/>
              <a:t>Collective I/O will combine many small independent calls into few but bigger calls</a:t>
            </a:r>
          </a:p>
          <a:p>
            <a:pPr eaLnBrk="1" hangingPunct="1">
              <a:defRPr/>
            </a:pPr>
            <a:r>
              <a:rPr lang="en-US" sz="2595" dirty="0" smtClean="0"/>
              <a:t>Chunks of columns speeds up too</a:t>
            </a:r>
          </a:p>
        </p:txBody>
      </p:sp>
      <p:sp>
        <p:nvSpPr>
          <p:cNvPr id="52284" name="Text Box 60"/>
          <p:cNvSpPr txBox="1">
            <a:spLocks noChangeArrowheads="1"/>
          </p:cNvSpPr>
          <p:nvPr/>
        </p:nvSpPr>
        <p:spPr bwMode="auto">
          <a:xfrm>
            <a:off x="5334000" y="2514600"/>
            <a:ext cx="2133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230,000 rows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</p:txBody>
      </p:sp>
      <p:grpSp>
        <p:nvGrpSpPr>
          <p:cNvPr id="58" name="Group 4"/>
          <p:cNvGrpSpPr>
            <a:grpSpLocks/>
          </p:cNvGrpSpPr>
          <p:nvPr/>
        </p:nvGrpSpPr>
        <p:grpSpPr bwMode="auto">
          <a:xfrm>
            <a:off x="5812367" y="1143000"/>
            <a:ext cx="1198033" cy="1219200"/>
            <a:chOff x="3476" y="1200"/>
            <a:chExt cx="768" cy="768"/>
          </a:xfrm>
        </p:grpSpPr>
        <p:sp>
          <p:nvSpPr>
            <p:cNvPr id="59" name="Rectangle 5" descr="Dark downward diagonal"/>
            <p:cNvSpPr>
              <a:spLocks noChangeArrowheads="1"/>
            </p:cNvSpPr>
            <p:nvPr/>
          </p:nvSpPr>
          <p:spPr bwMode="auto">
            <a:xfrm>
              <a:off x="3476" y="1200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0" name="Rectangle 6" descr="Dark downward diagonal"/>
            <p:cNvSpPr>
              <a:spLocks noChangeArrowheads="1"/>
            </p:cNvSpPr>
            <p:nvPr/>
          </p:nvSpPr>
          <p:spPr bwMode="auto">
            <a:xfrm>
              <a:off x="3476" y="1392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1" name="Rectangle 7" descr="Dark downward diagonal"/>
            <p:cNvSpPr>
              <a:spLocks noChangeArrowheads="1"/>
            </p:cNvSpPr>
            <p:nvPr/>
          </p:nvSpPr>
          <p:spPr bwMode="auto">
            <a:xfrm>
              <a:off x="3476" y="1584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2" name="Rectangle 8" descr="Dark downward diagonal"/>
            <p:cNvSpPr>
              <a:spLocks noChangeArrowheads="1"/>
            </p:cNvSpPr>
            <p:nvPr/>
          </p:nvSpPr>
          <p:spPr bwMode="auto">
            <a:xfrm>
              <a:off x="3476" y="1776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3" name="Rectangle 9" descr="Dark downward diagonal"/>
            <p:cNvSpPr>
              <a:spLocks noChangeArrowheads="1"/>
            </p:cNvSpPr>
            <p:nvPr/>
          </p:nvSpPr>
          <p:spPr bwMode="auto">
            <a:xfrm>
              <a:off x="3668" y="1200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4" name="Rectangle 10" descr="Dark downward diagonal"/>
            <p:cNvSpPr>
              <a:spLocks noChangeArrowheads="1"/>
            </p:cNvSpPr>
            <p:nvPr/>
          </p:nvSpPr>
          <p:spPr bwMode="auto">
            <a:xfrm>
              <a:off x="3668" y="1392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5" name="Rectangle 11" descr="Dark downward diagonal"/>
            <p:cNvSpPr>
              <a:spLocks noChangeArrowheads="1"/>
            </p:cNvSpPr>
            <p:nvPr/>
          </p:nvSpPr>
          <p:spPr bwMode="auto">
            <a:xfrm>
              <a:off x="3668" y="1584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6" name="Rectangle 12" descr="Dark downward diagonal"/>
            <p:cNvSpPr>
              <a:spLocks noChangeArrowheads="1"/>
            </p:cNvSpPr>
            <p:nvPr/>
          </p:nvSpPr>
          <p:spPr bwMode="auto">
            <a:xfrm>
              <a:off x="3668" y="1776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7" name="Rectangle 13" descr="Weave"/>
            <p:cNvSpPr>
              <a:spLocks noChangeArrowheads="1"/>
            </p:cNvSpPr>
            <p:nvPr/>
          </p:nvSpPr>
          <p:spPr bwMode="auto">
            <a:xfrm>
              <a:off x="3860" y="1200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8" name="Rectangle 14" descr="Weave"/>
            <p:cNvSpPr>
              <a:spLocks noChangeArrowheads="1"/>
            </p:cNvSpPr>
            <p:nvPr/>
          </p:nvSpPr>
          <p:spPr bwMode="auto">
            <a:xfrm>
              <a:off x="3860" y="1392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9" name="Rectangle 15" descr="Weave"/>
            <p:cNvSpPr>
              <a:spLocks noChangeArrowheads="1"/>
            </p:cNvSpPr>
            <p:nvPr/>
          </p:nvSpPr>
          <p:spPr bwMode="auto">
            <a:xfrm>
              <a:off x="3860" y="1584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70" name="Rectangle 16" descr="Weave"/>
            <p:cNvSpPr>
              <a:spLocks noChangeArrowheads="1"/>
            </p:cNvSpPr>
            <p:nvPr/>
          </p:nvSpPr>
          <p:spPr bwMode="auto">
            <a:xfrm>
              <a:off x="3860" y="1776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71" name="Rectangle 17" descr="Weave"/>
            <p:cNvSpPr>
              <a:spLocks noChangeArrowheads="1"/>
            </p:cNvSpPr>
            <p:nvPr/>
          </p:nvSpPr>
          <p:spPr bwMode="auto">
            <a:xfrm>
              <a:off x="4052" y="1200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72" name="Rectangle 18" descr="Weave"/>
            <p:cNvSpPr>
              <a:spLocks noChangeArrowheads="1"/>
            </p:cNvSpPr>
            <p:nvPr/>
          </p:nvSpPr>
          <p:spPr bwMode="auto">
            <a:xfrm>
              <a:off x="4052" y="1392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73" name="Rectangle 19" descr="Weave"/>
            <p:cNvSpPr>
              <a:spLocks noChangeArrowheads="1"/>
            </p:cNvSpPr>
            <p:nvPr/>
          </p:nvSpPr>
          <p:spPr bwMode="auto">
            <a:xfrm>
              <a:off x="4052" y="1584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74" name="Rectangle 20" descr="Weave"/>
            <p:cNvSpPr>
              <a:spLocks noChangeArrowheads="1"/>
            </p:cNvSpPr>
            <p:nvPr/>
          </p:nvSpPr>
          <p:spPr bwMode="auto">
            <a:xfrm>
              <a:off x="4052" y="1776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grpSp>
        <p:nvGrpSpPr>
          <p:cNvPr id="75" name="Group 4"/>
          <p:cNvGrpSpPr>
            <a:grpSpLocks/>
          </p:cNvGrpSpPr>
          <p:nvPr/>
        </p:nvGrpSpPr>
        <p:grpSpPr bwMode="auto">
          <a:xfrm>
            <a:off x="5791200" y="4953000"/>
            <a:ext cx="1198033" cy="1219200"/>
            <a:chOff x="3476" y="1200"/>
            <a:chExt cx="768" cy="768"/>
          </a:xfrm>
        </p:grpSpPr>
        <p:sp>
          <p:nvSpPr>
            <p:cNvPr id="76" name="Rectangle 5" descr="Dark downward diagonal"/>
            <p:cNvSpPr>
              <a:spLocks noChangeArrowheads="1"/>
            </p:cNvSpPr>
            <p:nvPr/>
          </p:nvSpPr>
          <p:spPr bwMode="auto">
            <a:xfrm>
              <a:off x="3476" y="1200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77" name="Rectangle 6" descr="Dark downward diagonal"/>
            <p:cNvSpPr>
              <a:spLocks noChangeArrowheads="1"/>
            </p:cNvSpPr>
            <p:nvPr/>
          </p:nvSpPr>
          <p:spPr bwMode="auto">
            <a:xfrm>
              <a:off x="3476" y="1392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78" name="Rectangle 7" descr="Dark downward diagonal"/>
            <p:cNvSpPr>
              <a:spLocks noChangeArrowheads="1"/>
            </p:cNvSpPr>
            <p:nvPr/>
          </p:nvSpPr>
          <p:spPr bwMode="auto">
            <a:xfrm>
              <a:off x="3476" y="1584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79" name="Rectangle 8" descr="Dark downward diagonal"/>
            <p:cNvSpPr>
              <a:spLocks noChangeArrowheads="1"/>
            </p:cNvSpPr>
            <p:nvPr/>
          </p:nvSpPr>
          <p:spPr bwMode="auto">
            <a:xfrm>
              <a:off x="3476" y="1776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80" name="Rectangle 9" descr="Dark downward diagonal"/>
            <p:cNvSpPr>
              <a:spLocks noChangeArrowheads="1"/>
            </p:cNvSpPr>
            <p:nvPr/>
          </p:nvSpPr>
          <p:spPr bwMode="auto">
            <a:xfrm>
              <a:off x="3668" y="1200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81" name="Rectangle 10" descr="Dark downward diagonal"/>
            <p:cNvSpPr>
              <a:spLocks noChangeArrowheads="1"/>
            </p:cNvSpPr>
            <p:nvPr/>
          </p:nvSpPr>
          <p:spPr bwMode="auto">
            <a:xfrm>
              <a:off x="3668" y="1392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82" name="Rectangle 11" descr="Dark downward diagonal"/>
            <p:cNvSpPr>
              <a:spLocks noChangeArrowheads="1"/>
            </p:cNvSpPr>
            <p:nvPr/>
          </p:nvSpPr>
          <p:spPr bwMode="auto">
            <a:xfrm>
              <a:off x="3668" y="1584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83" name="Rectangle 12" descr="Dark downward diagonal"/>
            <p:cNvSpPr>
              <a:spLocks noChangeArrowheads="1"/>
            </p:cNvSpPr>
            <p:nvPr/>
          </p:nvSpPr>
          <p:spPr bwMode="auto">
            <a:xfrm>
              <a:off x="3668" y="1776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84" name="Rectangle 13" descr="Weave"/>
            <p:cNvSpPr>
              <a:spLocks noChangeArrowheads="1"/>
            </p:cNvSpPr>
            <p:nvPr/>
          </p:nvSpPr>
          <p:spPr bwMode="auto">
            <a:xfrm>
              <a:off x="3860" y="1200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85" name="Rectangle 14" descr="Weave"/>
            <p:cNvSpPr>
              <a:spLocks noChangeArrowheads="1"/>
            </p:cNvSpPr>
            <p:nvPr/>
          </p:nvSpPr>
          <p:spPr bwMode="auto">
            <a:xfrm>
              <a:off x="3860" y="1392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86" name="Rectangle 15" descr="Weave"/>
            <p:cNvSpPr>
              <a:spLocks noChangeArrowheads="1"/>
            </p:cNvSpPr>
            <p:nvPr/>
          </p:nvSpPr>
          <p:spPr bwMode="auto">
            <a:xfrm>
              <a:off x="3860" y="1584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87" name="Rectangle 16" descr="Weave"/>
            <p:cNvSpPr>
              <a:spLocks noChangeArrowheads="1"/>
            </p:cNvSpPr>
            <p:nvPr/>
          </p:nvSpPr>
          <p:spPr bwMode="auto">
            <a:xfrm>
              <a:off x="3860" y="1776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88" name="Rectangle 17" descr="Weave"/>
            <p:cNvSpPr>
              <a:spLocks noChangeArrowheads="1"/>
            </p:cNvSpPr>
            <p:nvPr/>
          </p:nvSpPr>
          <p:spPr bwMode="auto">
            <a:xfrm>
              <a:off x="4052" y="1200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89" name="Rectangle 18" descr="Weave"/>
            <p:cNvSpPr>
              <a:spLocks noChangeArrowheads="1"/>
            </p:cNvSpPr>
            <p:nvPr/>
          </p:nvSpPr>
          <p:spPr bwMode="auto">
            <a:xfrm>
              <a:off x="4052" y="1392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90" name="Rectangle 19" descr="Weave"/>
            <p:cNvSpPr>
              <a:spLocks noChangeArrowheads="1"/>
            </p:cNvSpPr>
            <p:nvPr/>
          </p:nvSpPr>
          <p:spPr bwMode="auto">
            <a:xfrm>
              <a:off x="4052" y="1584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91" name="Rectangle 20" descr="Weave"/>
            <p:cNvSpPr>
              <a:spLocks noChangeArrowheads="1"/>
            </p:cNvSpPr>
            <p:nvPr/>
          </p:nvSpPr>
          <p:spPr bwMode="auto">
            <a:xfrm>
              <a:off x="4052" y="1776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32595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vs. </a:t>
            </a:r>
            <a:r>
              <a:rPr lang="en-US" dirty="0" smtClean="0"/>
              <a:t>independent </a:t>
            </a:r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33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894588"/>
              </p:ext>
            </p:extLst>
          </p:nvPr>
        </p:nvGraphicFramePr>
        <p:xfrm>
          <a:off x="381000" y="990600"/>
          <a:ext cx="84582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629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D97E34-8D9E-4B73-B1B6-C2A67C36DB9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My PHDF5 application I/O is slow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2514600"/>
          </a:xfrm>
        </p:spPr>
        <p:txBody>
          <a:bodyPr/>
          <a:lstStyle/>
          <a:p>
            <a:pPr lvl="1" eaLnBrk="1" hangingPunct="1"/>
            <a:r>
              <a:rPr lang="en-US" sz="2800" dirty="0" smtClean="0"/>
              <a:t>Use larger I/O data sizes</a:t>
            </a:r>
          </a:p>
          <a:p>
            <a:pPr lvl="1" eaLnBrk="1" hangingPunct="1"/>
            <a:r>
              <a:rPr lang="en-US" sz="2800" dirty="0" smtClean="0"/>
              <a:t>Independent vs. Collective I/O</a:t>
            </a:r>
          </a:p>
          <a:p>
            <a:pPr lvl="1" eaLnBrk="1" hangingPunct="1"/>
            <a:r>
              <a:rPr lang="en-US" sz="2800" b="1" dirty="0" smtClean="0">
                <a:solidFill>
                  <a:srgbClr val="FF0000"/>
                </a:solidFill>
              </a:rPr>
              <a:t>Specific I/O system hints</a:t>
            </a:r>
          </a:p>
          <a:p>
            <a:pPr lvl="1" eaLnBrk="1" hangingPunct="1"/>
            <a:r>
              <a:rPr lang="en-US" sz="2800" dirty="0" smtClean="0"/>
              <a:t>Increase Parallel File System capacity</a:t>
            </a:r>
          </a:p>
        </p:txBody>
      </p:sp>
    </p:spTree>
    <p:extLst>
      <p:ext uri="{BB962C8B-B14F-4D97-AF65-F5344CB8AC3E}">
        <p14:creationId xmlns:p14="http://schemas.microsoft.com/office/powerpoint/2010/main" val="246341532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410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41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49D67B-DE49-4C97-9A30-65B8BC640A5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16000"/>
            <a:ext cx="8458200" cy="2336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GPFS at LLNL ASCI Blue machine</a:t>
            </a:r>
          </a:p>
          <a:p>
            <a:pPr lvl="1" eaLnBrk="1" hangingPunct="1"/>
            <a:r>
              <a:rPr lang="en-US" sz="2200" dirty="0" smtClean="0"/>
              <a:t>4 nodes, 16 tasks</a:t>
            </a:r>
          </a:p>
          <a:p>
            <a:pPr lvl="1" eaLnBrk="1" hangingPunct="1"/>
            <a:r>
              <a:rPr lang="en-US" sz="2200" dirty="0" smtClean="0"/>
              <a:t>Total data size 1024MB</a:t>
            </a:r>
          </a:p>
          <a:p>
            <a:pPr lvl="1" eaLnBrk="1" hangingPunct="1"/>
            <a:r>
              <a:rPr lang="en-US" sz="2200" dirty="0" smtClean="0"/>
              <a:t>I/O buffer size 1MB</a:t>
            </a:r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940246"/>
              </p:ext>
            </p:extLst>
          </p:nvPr>
        </p:nvGraphicFramePr>
        <p:xfrm>
          <a:off x="533400" y="2819400"/>
          <a:ext cx="80010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Worksheet" r:id="rId4" imgW="3994150" imgH="2324066" progId="Excel.Sheet.8">
                  <p:embed/>
                </p:oleObj>
              </mc:Choice>
              <mc:Fallback>
                <p:oleObj name="Worksheet" r:id="rId4" imgW="3994150" imgH="232406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19400"/>
                        <a:ext cx="80010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5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Effects of I/O hints: </a:t>
            </a:r>
            <a:r>
              <a:rPr lang="en-US" dirty="0" err="1" smtClean="0"/>
              <a:t>IBM_largeblock_io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 rot="16200000">
            <a:off x="-140063" y="4178663"/>
            <a:ext cx="95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MB/sec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26880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D97E34-8D9E-4B73-B1B6-C2A67C36DB9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My PHDF5 application I/O is slow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my application I/O performance is slow, what can I do?</a:t>
            </a:r>
          </a:p>
          <a:p>
            <a:pPr lvl="1" eaLnBrk="1" hangingPunct="1"/>
            <a:r>
              <a:rPr lang="en-US" dirty="0" smtClean="0"/>
              <a:t>Use larger I/O data sizes</a:t>
            </a:r>
          </a:p>
          <a:p>
            <a:pPr lvl="1" eaLnBrk="1" hangingPunct="1"/>
            <a:r>
              <a:rPr lang="en-US" dirty="0" smtClean="0"/>
              <a:t>Independent vs. Collective I/O</a:t>
            </a:r>
          </a:p>
          <a:p>
            <a:pPr lvl="1" eaLnBrk="1" hangingPunct="1"/>
            <a:r>
              <a:rPr lang="en-US" dirty="0" smtClean="0"/>
              <a:t>Specific I/O system hints</a:t>
            </a:r>
          </a:p>
          <a:p>
            <a:pPr lvl="1" eaLnBrk="1" hangingPunct="1"/>
            <a:r>
              <a:rPr lang="en-US" b="1" dirty="0" smtClean="0">
                <a:solidFill>
                  <a:srgbClr val="FF0000"/>
                </a:solidFill>
              </a:rPr>
              <a:t>Increase Parallel File System capacity</a:t>
            </a:r>
          </a:p>
          <a:p>
            <a:pPr lvl="2" eaLnBrk="1" hangingPunct="1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more disks, interconnect or I/O servers to your hardware </a:t>
            </a:r>
            <a:r>
              <a:rPr lang="en-US" dirty="0" smtClean="0"/>
              <a:t>setup</a:t>
            </a:r>
          </a:p>
          <a:p>
            <a:pPr lvl="2" eaLnBrk="1" hangingPunct="1"/>
            <a:r>
              <a:rPr lang="en-US" dirty="0" smtClean="0">
                <a:solidFill>
                  <a:schemeClr val="tx1"/>
                </a:solidFill>
              </a:rPr>
              <a:t>Expensive!</a:t>
            </a:r>
          </a:p>
        </p:txBody>
      </p:sp>
    </p:spTree>
    <p:extLst>
      <p:ext uri="{BB962C8B-B14F-4D97-AF65-F5344CB8AC3E}">
        <p14:creationId xmlns:p14="http://schemas.microsoft.com/office/powerpoint/2010/main" val="156974724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tools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88A5D6-F954-4E21-B7D2-891E050079D3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Tools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3276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h5perf</a:t>
            </a:r>
          </a:p>
          <a:p>
            <a:pPr lvl="1" eaLnBrk="1" hangingPunct="1"/>
            <a:r>
              <a:rPr lang="en-US" sz="3200" dirty="0" smtClean="0"/>
              <a:t>Performance measuring tool showing      I/O performance for different I/O APIs</a:t>
            </a:r>
          </a:p>
        </p:txBody>
      </p:sp>
    </p:spTree>
    <p:extLst>
      <p:ext uri="{BB962C8B-B14F-4D97-AF65-F5344CB8AC3E}">
        <p14:creationId xmlns:p14="http://schemas.microsoft.com/office/powerpoint/2010/main" val="21950195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BCAA57-EE80-4654-9447-16879873E0A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h5perf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I/O performance measurement tool</a:t>
            </a:r>
          </a:p>
          <a:p>
            <a:pPr eaLnBrk="1" hangingPunct="1"/>
            <a:r>
              <a:rPr lang="en-US" dirty="0" smtClean="0"/>
              <a:t>Tests 3 File I/O APIs:</a:t>
            </a:r>
          </a:p>
          <a:p>
            <a:pPr lvl="1" eaLnBrk="1" hangingPunct="1"/>
            <a:r>
              <a:rPr lang="en-US" dirty="0" smtClean="0"/>
              <a:t>POSIX I/O (open/write/read/close…)</a:t>
            </a:r>
          </a:p>
          <a:p>
            <a:pPr lvl="1" eaLnBrk="1" hangingPunct="1"/>
            <a:r>
              <a:rPr lang="en-US" dirty="0" smtClean="0"/>
              <a:t>MPI-I/O (</a:t>
            </a:r>
            <a:r>
              <a:rPr lang="en-US" dirty="0" err="1" smtClean="0"/>
              <a:t>MPI_File</a:t>
            </a:r>
            <a:r>
              <a:rPr lang="en-US" dirty="0" smtClean="0"/>
              <a:t>_{</a:t>
            </a:r>
            <a:r>
              <a:rPr lang="en-US" dirty="0" err="1" smtClean="0"/>
              <a:t>open,write,read,close</a:t>
            </a:r>
            <a:r>
              <a:rPr lang="en-US" dirty="0" smtClean="0"/>
              <a:t>})</a:t>
            </a:r>
          </a:p>
          <a:p>
            <a:pPr lvl="1" eaLnBrk="1" hangingPunct="1"/>
            <a:r>
              <a:rPr lang="en-US" dirty="0" smtClean="0"/>
              <a:t>PHDF5</a:t>
            </a:r>
          </a:p>
          <a:p>
            <a:pPr lvl="2" eaLnBrk="1" hangingPunct="1"/>
            <a:r>
              <a:rPr lang="en-US" dirty="0" smtClean="0"/>
              <a:t>H5Pset_fapl_mpio (using MPI-I/O)</a:t>
            </a:r>
          </a:p>
          <a:p>
            <a:pPr lvl="2" eaLnBrk="1" hangingPunct="1"/>
            <a:r>
              <a:rPr lang="en-US" dirty="0" smtClean="0"/>
              <a:t>H5Pset_fapl_mpiposix (using POSIX I/O)</a:t>
            </a:r>
          </a:p>
          <a:p>
            <a:pPr eaLnBrk="1" hangingPunct="1"/>
            <a:r>
              <a:rPr lang="en-US" dirty="0" smtClean="0"/>
              <a:t>An indication of I/O speed upper limits</a:t>
            </a:r>
          </a:p>
        </p:txBody>
      </p:sp>
    </p:spTree>
    <p:extLst>
      <p:ext uri="{BB962C8B-B14F-4D97-AF65-F5344CB8AC3E}">
        <p14:creationId xmlns:p14="http://schemas.microsoft.com/office/powerpoint/2010/main" val="158125693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parallel HDf5 design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24F8D8-4085-4B43-9947-BAF0E99F86BE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Useful Parallel HDF Links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Parallel HDF information site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chemeClr val="tx1"/>
                </a:solidFill>
                <a:hlinkClick r:id="rId3"/>
              </a:rPr>
              <a:t>http://www.hdfgroup.org/HDF5/PHDF5/</a:t>
            </a:r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Parallel HDF5 tutorial available at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chemeClr val="tx1"/>
                </a:solidFill>
                <a:hlinkClick r:id="rId4"/>
              </a:rPr>
              <a:t>http://www.hdfgroup.org/HDF5/Tutor/</a:t>
            </a:r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HDF Help email address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help@hdfgroup.org</a:t>
            </a:r>
          </a:p>
        </p:txBody>
      </p:sp>
    </p:spTree>
    <p:extLst>
      <p:ext uri="{BB962C8B-B14F-4D97-AF65-F5344CB8AC3E}">
        <p14:creationId xmlns:p14="http://schemas.microsoft.com/office/powerpoint/2010/main" val="409308299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programming model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6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BCEA90-2716-46BB-8F34-754DAF062117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How to compile PHDF5 applications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tx1"/>
                </a:solidFill>
              </a:rPr>
              <a:t>h5pcc – HDF5 C compiler command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tx1"/>
                </a:solidFill>
              </a:rPr>
              <a:t>Similar to mpicc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tx1"/>
                </a:solidFill>
              </a:rPr>
              <a:t>h5pfc – HDF5 F90 compiler command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tx1"/>
                </a:solidFill>
              </a:rPr>
              <a:t> Similar to mpif90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tx1"/>
                </a:solidFill>
              </a:rPr>
              <a:t>To compile: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tx1"/>
                </a:solidFill>
              </a:rPr>
              <a:t>% h5pcc h5prog.c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tx1"/>
                </a:solidFill>
              </a:rPr>
              <a:t>% h5pfc h5prog.f90</a:t>
            </a:r>
          </a:p>
        </p:txBody>
      </p:sp>
    </p:spTree>
    <p:extLst>
      <p:ext uri="{BB962C8B-B14F-4D97-AF65-F5344CB8AC3E}">
        <p14:creationId xmlns:p14="http://schemas.microsoft.com/office/powerpoint/2010/main" val="123768971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2695A8-4F46-45C6-A752-BC000768D110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Programming restrictions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PHDF5 opens a parallel file with a communicator</a:t>
            </a:r>
          </a:p>
          <a:p>
            <a:pPr lvl="1" eaLnBrk="1" hangingPunct="1"/>
            <a:r>
              <a:rPr lang="en-US" dirty="0" smtClean="0"/>
              <a:t>Returns a file handle</a:t>
            </a:r>
          </a:p>
          <a:p>
            <a:pPr lvl="1" eaLnBrk="1" hangingPunct="1"/>
            <a:r>
              <a:rPr lang="en-US" dirty="0" smtClean="0"/>
              <a:t>Future access to the file via the file handle</a:t>
            </a:r>
          </a:p>
          <a:p>
            <a:pPr lvl="1" eaLnBrk="1" hangingPunct="1"/>
            <a:r>
              <a:rPr lang="en-US" dirty="0" smtClean="0"/>
              <a:t>All processes must participate in collective PHDF5 APIs</a:t>
            </a:r>
          </a:p>
          <a:p>
            <a:pPr lvl="1" eaLnBrk="1" hangingPunct="1"/>
            <a:r>
              <a:rPr lang="en-US" dirty="0" smtClean="0"/>
              <a:t>Different files can be opened via different communicators</a:t>
            </a:r>
          </a:p>
        </p:txBody>
      </p:sp>
    </p:spTree>
    <p:extLst>
      <p:ext uri="{BB962C8B-B14F-4D97-AF65-F5344CB8AC3E}">
        <p14:creationId xmlns:p14="http://schemas.microsoft.com/office/powerpoint/2010/main" val="426116549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634557-1D45-4415-9B16-96EB5869AA55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Collective HDF5 calls 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181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dirty="0" smtClean="0"/>
              <a:t>All HDF5 APIs that modify structural metadata are collective</a:t>
            </a:r>
          </a:p>
          <a:p>
            <a:pPr lvl="1" eaLnBrk="1" hangingPunct="1"/>
            <a:r>
              <a:rPr lang="en-US" dirty="0"/>
              <a:t>File </a:t>
            </a:r>
            <a:r>
              <a:rPr lang="en-US" dirty="0" smtClean="0"/>
              <a:t>operations</a:t>
            </a:r>
          </a:p>
          <a:p>
            <a:pPr lvl="2" eaLnBrk="1" hangingPunct="1">
              <a:buFont typeface="Lucida Grande"/>
              <a:buChar char="-"/>
            </a:pPr>
            <a:r>
              <a:rPr lang="en-US" dirty="0" smtClean="0"/>
              <a:t> </a:t>
            </a:r>
            <a:r>
              <a:rPr lang="en-US" dirty="0">
                <a:latin typeface="Consolas"/>
                <a:cs typeface="Consolas"/>
              </a:rPr>
              <a:t>H5Fcreate, H5Fopen, H5Fclose</a:t>
            </a:r>
          </a:p>
          <a:p>
            <a:pPr lvl="1" eaLnBrk="1" hangingPunct="1"/>
            <a:r>
              <a:rPr lang="en-US" dirty="0" smtClean="0"/>
              <a:t>Object creation </a:t>
            </a:r>
          </a:p>
          <a:p>
            <a:pPr lvl="2" eaLnBrk="1" hangingPunct="1">
              <a:buFont typeface="Lucida Grande"/>
              <a:buChar char="-"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H5Dcreate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smtClean="0">
                <a:latin typeface="Consolas"/>
                <a:cs typeface="Consolas"/>
              </a:rPr>
              <a:t>H5Dclose</a:t>
            </a:r>
            <a:endParaRPr lang="en-US" dirty="0">
              <a:latin typeface="Consolas"/>
              <a:cs typeface="Consolas"/>
            </a:endParaRPr>
          </a:p>
          <a:p>
            <a:pPr lvl="1" eaLnBrk="1" hangingPunct="1"/>
            <a:r>
              <a:rPr lang="en-US" dirty="0" smtClean="0"/>
              <a:t>Object structure modification (e.g., dataset extent modification)</a:t>
            </a:r>
          </a:p>
          <a:p>
            <a:pPr lvl="2" eaLnBrk="1" hangingPunct="1">
              <a:buFont typeface="Lucida Grande"/>
              <a:buChar char="-"/>
            </a:pPr>
            <a:r>
              <a:rPr lang="en-US" dirty="0" smtClean="0"/>
              <a:t> </a:t>
            </a:r>
            <a:r>
              <a:rPr lang="en-US" dirty="0" smtClean="0">
                <a:latin typeface="Consolas"/>
                <a:cs typeface="Consolas"/>
              </a:rPr>
              <a:t>H5Dextend</a:t>
            </a:r>
          </a:p>
          <a:p>
            <a:pPr eaLnBrk="1" hangingPunct="1">
              <a:buFont typeface="Arial"/>
              <a:buChar char="•"/>
            </a:pPr>
            <a:r>
              <a:rPr lang="en-US" sz="3500" dirty="0" smtClean="0">
                <a:hlinkClick r:id="rId3"/>
              </a:rPr>
              <a:t>http</a:t>
            </a:r>
            <a:r>
              <a:rPr lang="en-US" sz="3500" dirty="0">
                <a:hlinkClick r:id="rId3"/>
              </a:rPr>
              <a:t>://www.hdfgroup.org/HDF5/doc/RM/</a:t>
            </a:r>
            <a:r>
              <a:rPr lang="en-US" sz="3500" dirty="0" smtClean="0">
                <a:hlinkClick r:id="rId3"/>
              </a:rPr>
              <a:t>CollectiveCalls.html</a:t>
            </a:r>
            <a:endParaRPr lang="en-US" sz="3500" dirty="0" smtClean="0"/>
          </a:p>
        </p:txBody>
      </p:sp>
    </p:spTree>
    <p:extLst>
      <p:ext uri="{BB962C8B-B14F-4D97-AF65-F5344CB8AC3E}">
        <p14:creationId xmlns:p14="http://schemas.microsoft.com/office/powerpoint/2010/main" val="404619823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634557-1D45-4415-9B16-96EB5869AA55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Other HDF5 calls 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Array data transfer can be collective or independent</a:t>
            </a:r>
          </a:p>
          <a:p>
            <a:pPr lvl="1" eaLnBrk="1" hangingPunct="1">
              <a:buFont typeface="Lucida Grande"/>
              <a:buChar char="-"/>
            </a:pPr>
            <a:r>
              <a:rPr lang="en-US" dirty="0"/>
              <a:t>Dataset operations: </a:t>
            </a:r>
            <a:r>
              <a:rPr lang="en-US" dirty="0">
                <a:latin typeface="Consolas"/>
                <a:cs typeface="Consolas"/>
              </a:rPr>
              <a:t>H5Dwrite, </a:t>
            </a:r>
            <a:r>
              <a:rPr lang="en-US" dirty="0" smtClean="0">
                <a:latin typeface="Consolas"/>
                <a:cs typeface="Consolas"/>
              </a:rPr>
              <a:t>H5Dread</a:t>
            </a:r>
          </a:p>
          <a:p>
            <a:pPr marL="342900" lvl="1" indent="-342900" eaLnBrk="1" hangingPunct="1"/>
            <a:r>
              <a:rPr lang="en-US" dirty="0"/>
              <a:t>Collectiveness is indicated by function parameters, not by function names as in MPI API</a:t>
            </a:r>
          </a:p>
          <a:p>
            <a:pPr marL="0" indent="0" eaLnBrk="1" hangingPunct="1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0655337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0EF12-82FF-4950-96BF-1DA0B09BB2EB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does PHDF5 support ?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After a file is opened by the processes of a communicator</a:t>
            </a:r>
          </a:p>
          <a:p>
            <a:pPr lvl="1" eaLnBrk="1" hangingPunct="1"/>
            <a:r>
              <a:rPr lang="en-US" smtClean="0"/>
              <a:t>All parts of file are accessible by all processes</a:t>
            </a:r>
          </a:p>
          <a:p>
            <a:pPr lvl="1" eaLnBrk="1" hangingPunct="1"/>
            <a:r>
              <a:rPr lang="en-US" smtClean="0"/>
              <a:t>All objects in the file are accessible by all processes</a:t>
            </a:r>
          </a:p>
          <a:p>
            <a:pPr lvl="1" eaLnBrk="1" hangingPunct="1"/>
            <a:r>
              <a:rPr lang="en-US" smtClean="0"/>
              <a:t>Multiple processes may write to the same data array</a:t>
            </a:r>
          </a:p>
          <a:p>
            <a:pPr lvl="1" eaLnBrk="1" hangingPunct="1"/>
            <a:r>
              <a:rPr lang="en-US" smtClean="0"/>
              <a:t>Each process may write to individual data array</a:t>
            </a:r>
          </a:p>
        </p:txBody>
      </p:sp>
    </p:spTree>
    <p:extLst>
      <p:ext uri="{BB962C8B-B14F-4D97-AF65-F5344CB8AC3E}">
        <p14:creationId xmlns:p14="http://schemas.microsoft.com/office/powerpoint/2010/main" val="284513772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707B25-2873-4E85-ABC7-059135EA71AB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PHDF5 API languages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 and F90, 2003 language interfaces</a:t>
            </a:r>
          </a:p>
          <a:p>
            <a:pPr eaLnBrk="1" hangingPunct="1"/>
            <a:r>
              <a:rPr lang="en-US" dirty="0" smtClean="0"/>
              <a:t>Platforms supported: </a:t>
            </a:r>
          </a:p>
          <a:p>
            <a:pPr lvl="1" eaLnBrk="1" hangingPunct="1"/>
            <a:r>
              <a:rPr lang="en-US" dirty="0" smtClean="0"/>
              <a:t>Most platforms with MPI-IO supported. E.g.,</a:t>
            </a:r>
          </a:p>
          <a:p>
            <a:pPr lvl="2" eaLnBrk="1" hangingPunct="1"/>
            <a:r>
              <a:rPr lang="en-US" dirty="0" smtClean="0"/>
              <a:t>IBM AIX</a:t>
            </a:r>
          </a:p>
          <a:p>
            <a:pPr lvl="2" eaLnBrk="1" hangingPunct="1"/>
            <a:r>
              <a:rPr lang="en-US" dirty="0" smtClean="0"/>
              <a:t>Linux clusters</a:t>
            </a:r>
          </a:p>
          <a:p>
            <a:pPr lvl="2" eaLnBrk="1" hangingPunct="1"/>
            <a:r>
              <a:rPr lang="en-US" dirty="0" smtClean="0"/>
              <a:t>Cray XT</a:t>
            </a:r>
          </a:p>
        </p:txBody>
      </p:sp>
    </p:spTree>
    <p:extLst>
      <p:ext uri="{BB962C8B-B14F-4D97-AF65-F5344CB8AC3E}">
        <p14:creationId xmlns:p14="http://schemas.microsoft.com/office/powerpoint/2010/main" val="247155397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B34A7B-B381-46B9-9F47-84B8A164B05F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Programming model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HDF5 uses access template object (property list) to control the file access mechanism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General model to access HDF5 file in parallel:</a:t>
            </a:r>
          </a:p>
          <a:p>
            <a:pPr lvl="1" eaLnBrk="1" hangingPunct="1">
              <a:lnSpc>
                <a:spcPct val="90000"/>
              </a:lnSpc>
              <a:buFont typeface="Lucida Grande"/>
              <a:buChar char="-"/>
            </a:pPr>
            <a:r>
              <a:rPr lang="en-US" dirty="0" smtClean="0"/>
              <a:t>Set up MPI-IO access template (file access property list)</a:t>
            </a:r>
          </a:p>
          <a:p>
            <a:pPr lvl="1" eaLnBrk="1" hangingPunct="1">
              <a:lnSpc>
                <a:spcPct val="90000"/>
              </a:lnSpc>
              <a:buFont typeface="Lucida Grande"/>
              <a:buChar char="-"/>
            </a:pPr>
            <a:r>
              <a:rPr lang="en-US" dirty="0" smtClean="0"/>
              <a:t>Open File </a:t>
            </a:r>
          </a:p>
          <a:p>
            <a:pPr lvl="1" eaLnBrk="1" hangingPunct="1">
              <a:lnSpc>
                <a:spcPct val="90000"/>
              </a:lnSpc>
              <a:buFont typeface="Lucida Grande"/>
              <a:buChar char="-"/>
            </a:pPr>
            <a:r>
              <a:rPr lang="en-US" dirty="0" smtClean="0"/>
              <a:t>Access Data</a:t>
            </a:r>
          </a:p>
          <a:p>
            <a:pPr lvl="1" eaLnBrk="1" hangingPunct="1">
              <a:lnSpc>
                <a:spcPct val="90000"/>
              </a:lnSpc>
              <a:buFont typeface="Lucida Grande"/>
              <a:buChar char="-"/>
            </a:pPr>
            <a:r>
              <a:rPr lang="en-US" dirty="0" smtClean="0"/>
              <a:t>Close File</a:t>
            </a:r>
          </a:p>
          <a:p>
            <a:pPr lvl="1" eaLnBrk="1" hangingPunct="1">
              <a:lnSpc>
                <a:spcPct val="90000"/>
              </a:lnSpc>
              <a:buFont typeface="Lucida Grande"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141547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parallel hdf5 program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Moving your sequential application to the HDF5 parallel world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0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634557-1D45-4415-9B16-96EB5869AA5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dirty="0"/>
              <a:t>PHDF5 should allow multiple processes to perform I/O to an HDF5 file at the same </a:t>
            </a:r>
            <a:r>
              <a:rPr lang="en-US" sz="3200" dirty="0" smtClean="0"/>
              <a:t>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Single file image to all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Compare with one file per process design: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Expensive post processing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Not usable by different number of processes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Too many files produced for file system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dirty="0" smtClean="0"/>
              <a:t>PHDF5 should use a standard </a:t>
            </a:r>
            <a:r>
              <a:rPr lang="en-US" sz="3200" dirty="0"/>
              <a:t>parallel I/O interface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dirty="0"/>
              <a:t>Must be portable to different platforms</a:t>
            </a:r>
          </a:p>
          <a:p>
            <a:pPr eaLnBrk="1" hangingPunct="1">
              <a:lnSpc>
                <a:spcPct val="90000"/>
              </a:lnSpc>
            </a:pPr>
            <a:endParaRPr lang="en-US" sz="3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en-US" sz="3600" dirty="0" smtClean="0"/>
              <a:t>PHDF5 requirements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304833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PHDF5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864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7400" dirty="0" smtClean="0">
                <a:latin typeface="Arial"/>
                <a:cs typeface="Arial"/>
              </a:rPr>
              <a:t>Parallel HDF5 program has extra calls</a:t>
            </a:r>
            <a:endParaRPr lang="en-US" sz="74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b="1" dirty="0">
              <a:solidFill>
                <a:srgbClr val="00009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6200" b="1" dirty="0" err="1" smtClean="0">
                <a:solidFill>
                  <a:srgbClr val="000090"/>
                </a:solidFill>
                <a:latin typeface="Consolas"/>
                <a:cs typeface="Consolas"/>
              </a:rPr>
              <a:t>MPI_Init</a:t>
            </a:r>
            <a:r>
              <a:rPr lang="en-US" sz="6200" b="1" dirty="0">
                <a:solidFill>
                  <a:srgbClr val="000090"/>
                </a:solidFill>
                <a:latin typeface="Consolas"/>
                <a:cs typeface="Consolas"/>
              </a:rPr>
              <a:t>(&amp;</a:t>
            </a:r>
            <a:r>
              <a:rPr lang="en-US" sz="6200" b="1" dirty="0" err="1">
                <a:solidFill>
                  <a:srgbClr val="000090"/>
                </a:solidFill>
                <a:latin typeface="Consolas"/>
                <a:cs typeface="Consolas"/>
              </a:rPr>
              <a:t>argc</a:t>
            </a:r>
            <a:r>
              <a:rPr lang="en-US" sz="6200" b="1" dirty="0">
                <a:solidFill>
                  <a:srgbClr val="000090"/>
                </a:solidFill>
                <a:latin typeface="Consolas"/>
                <a:cs typeface="Consolas"/>
              </a:rPr>
              <a:t>, &amp;</a:t>
            </a:r>
            <a:r>
              <a:rPr lang="en-US" sz="6200" b="1" dirty="0" err="1">
                <a:solidFill>
                  <a:srgbClr val="000090"/>
                </a:solidFill>
                <a:latin typeface="Consolas"/>
                <a:cs typeface="Consolas"/>
              </a:rPr>
              <a:t>argv</a:t>
            </a:r>
            <a:r>
              <a:rPr lang="en-US" sz="6200" b="1" dirty="0" smtClean="0">
                <a:solidFill>
                  <a:srgbClr val="00009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5500" dirty="0">
              <a:latin typeface="Consolas"/>
              <a:cs typeface="Consola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6200" dirty="0" err="1" smtClean="0">
                <a:solidFill>
                  <a:schemeClr val="tx1"/>
                </a:solidFill>
                <a:latin typeface="Consolas"/>
                <a:cs typeface="Consolas"/>
              </a:rPr>
              <a:t>fapl_id</a:t>
            </a:r>
            <a:r>
              <a:rPr lang="en-US" sz="6200" dirty="0" smtClean="0">
                <a:latin typeface="Consolas"/>
                <a:cs typeface="Consolas"/>
              </a:rPr>
              <a:t> </a:t>
            </a:r>
            <a:r>
              <a:rPr lang="en-US" sz="6200" dirty="0">
                <a:latin typeface="Consolas"/>
                <a:cs typeface="Consolas"/>
              </a:rPr>
              <a:t>= H5Pcreate(H5P_FILE_ACCESS);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6200" dirty="0">
                <a:latin typeface="Consolas"/>
                <a:cs typeface="Consolas"/>
              </a:rPr>
              <a:t>          </a:t>
            </a:r>
            <a:r>
              <a:rPr lang="en-US" sz="6200" b="1" dirty="0" smtClean="0">
                <a:solidFill>
                  <a:srgbClr val="000090"/>
                </a:solidFill>
                <a:latin typeface="Consolas"/>
                <a:cs typeface="Consolas"/>
              </a:rPr>
              <a:t>H5Pset_fapl_mpio(</a:t>
            </a:r>
            <a:r>
              <a:rPr lang="en-US" sz="6200" b="1" dirty="0" err="1" smtClean="0">
                <a:solidFill>
                  <a:srgbClr val="000090"/>
                </a:solidFill>
                <a:latin typeface="Consolas"/>
                <a:cs typeface="Consolas"/>
              </a:rPr>
              <a:t>fapl_id</a:t>
            </a:r>
            <a:r>
              <a:rPr lang="en-US" sz="6200" b="1" dirty="0" smtClean="0">
                <a:solidFill>
                  <a:srgbClr val="000090"/>
                </a:solidFill>
                <a:latin typeface="Consolas"/>
                <a:cs typeface="Consolas"/>
              </a:rPr>
              <a:t>, </a:t>
            </a:r>
            <a:r>
              <a:rPr lang="en-US" sz="6200" b="1" dirty="0" err="1">
                <a:solidFill>
                  <a:srgbClr val="000090"/>
                </a:solidFill>
                <a:latin typeface="Consolas"/>
                <a:cs typeface="Consolas"/>
              </a:rPr>
              <a:t>comm</a:t>
            </a:r>
            <a:r>
              <a:rPr lang="en-US" sz="6200" b="1" dirty="0">
                <a:solidFill>
                  <a:srgbClr val="000090"/>
                </a:solidFill>
                <a:latin typeface="Consolas"/>
                <a:cs typeface="Consolas"/>
              </a:rPr>
              <a:t>, info)</a:t>
            </a:r>
            <a:r>
              <a:rPr lang="en-US" sz="6200" b="1" dirty="0" smtClean="0">
                <a:solidFill>
                  <a:srgbClr val="000090"/>
                </a:solidFill>
                <a:latin typeface="Consolas"/>
                <a:cs typeface="Consolas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6200" dirty="0" err="1" smtClean="0">
                <a:latin typeface="Consolas"/>
                <a:cs typeface="Consolas"/>
              </a:rPr>
              <a:t>file_id</a:t>
            </a:r>
            <a:r>
              <a:rPr lang="en-US" sz="6200" dirty="0" smtClean="0">
                <a:latin typeface="Consolas"/>
                <a:cs typeface="Consolas"/>
              </a:rPr>
              <a:t> = </a:t>
            </a:r>
            <a:r>
              <a:rPr lang="en-US" sz="6200" dirty="0">
                <a:latin typeface="Consolas"/>
                <a:cs typeface="Consolas"/>
              </a:rPr>
              <a:t>H5Fcreate</a:t>
            </a:r>
            <a:r>
              <a:rPr lang="en-US" sz="6200" dirty="0" smtClean="0">
                <a:latin typeface="Consolas"/>
                <a:cs typeface="Consolas"/>
              </a:rPr>
              <a:t>(FNAME,…, </a:t>
            </a:r>
            <a:r>
              <a:rPr lang="en-US" sz="6200" b="1" dirty="0" err="1" smtClean="0">
                <a:solidFill>
                  <a:srgbClr val="000090"/>
                </a:solidFill>
                <a:latin typeface="Consolas"/>
                <a:cs typeface="Consolas"/>
              </a:rPr>
              <a:t>fapl_id</a:t>
            </a:r>
            <a:r>
              <a:rPr lang="en-US" sz="6200" dirty="0">
                <a:latin typeface="Consolas"/>
                <a:cs typeface="Consolas"/>
              </a:rPr>
              <a:t>)</a:t>
            </a:r>
            <a:r>
              <a:rPr lang="en-US" sz="6200" dirty="0" smtClean="0">
                <a:latin typeface="Consolas"/>
                <a:cs typeface="Consolas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6200" dirty="0" err="1" smtClean="0">
                <a:latin typeface="Consolas"/>
                <a:cs typeface="Consolas"/>
              </a:rPr>
              <a:t>space_id</a:t>
            </a:r>
            <a:r>
              <a:rPr lang="en-US" sz="6200" dirty="0" smtClean="0">
                <a:latin typeface="Consolas"/>
                <a:cs typeface="Consolas"/>
              </a:rPr>
              <a:t> </a:t>
            </a:r>
            <a:r>
              <a:rPr lang="en-US" sz="6200" dirty="0">
                <a:latin typeface="Consolas"/>
                <a:cs typeface="Consolas"/>
              </a:rPr>
              <a:t>= H5Screate_simple</a:t>
            </a:r>
            <a:r>
              <a:rPr lang="en-US" sz="6200" dirty="0" smtClean="0">
                <a:latin typeface="Consolas"/>
                <a:cs typeface="Consolas"/>
              </a:rPr>
              <a:t>(…);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6200" dirty="0" err="1" smtClean="0">
                <a:latin typeface="Consolas"/>
                <a:cs typeface="Consolas"/>
              </a:rPr>
              <a:t>dset_id</a:t>
            </a:r>
            <a:r>
              <a:rPr lang="en-US" sz="6200" dirty="0" smtClean="0">
                <a:latin typeface="Consolas"/>
                <a:cs typeface="Consolas"/>
              </a:rPr>
              <a:t> </a:t>
            </a:r>
            <a:r>
              <a:rPr lang="en-US" sz="6200" dirty="0">
                <a:latin typeface="Consolas"/>
                <a:cs typeface="Consolas"/>
              </a:rPr>
              <a:t>= H5Dcreate(</a:t>
            </a:r>
            <a:r>
              <a:rPr lang="en-US" sz="6200" dirty="0" err="1">
                <a:latin typeface="Consolas"/>
                <a:cs typeface="Consolas"/>
              </a:rPr>
              <a:t>file_id</a:t>
            </a:r>
            <a:r>
              <a:rPr lang="en-US" sz="6200" dirty="0">
                <a:latin typeface="Consolas"/>
                <a:cs typeface="Consolas"/>
              </a:rPr>
              <a:t>, D</a:t>
            </a:r>
            <a:r>
              <a:rPr lang="en-US" sz="6200" dirty="0" smtClean="0">
                <a:latin typeface="Consolas"/>
                <a:cs typeface="Consolas"/>
              </a:rPr>
              <a:t>NAME</a:t>
            </a:r>
            <a:r>
              <a:rPr lang="en-US" sz="6200" dirty="0">
                <a:latin typeface="Consolas"/>
                <a:cs typeface="Consolas"/>
              </a:rPr>
              <a:t>, H5T_NATIVE_INT, </a:t>
            </a:r>
            <a:r>
              <a:rPr lang="en-US" sz="6200" dirty="0" err="1" smtClean="0">
                <a:latin typeface="Consolas"/>
                <a:cs typeface="Consolas"/>
              </a:rPr>
              <a:t>space_id</a:t>
            </a:r>
            <a:r>
              <a:rPr lang="en-US" sz="6200" dirty="0" smtClean="0">
                <a:latin typeface="Consolas"/>
                <a:cs typeface="Consolas"/>
              </a:rPr>
              <a:t>,…);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6200" dirty="0" err="1" smtClean="0">
                <a:latin typeface="Consolas"/>
                <a:cs typeface="Consolas"/>
              </a:rPr>
              <a:t>xf_id</a:t>
            </a:r>
            <a:r>
              <a:rPr lang="en-US" sz="6200" dirty="0" smtClean="0">
                <a:latin typeface="Consolas"/>
                <a:cs typeface="Consolas"/>
              </a:rPr>
              <a:t> </a:t>
            </a:r>
            <a:r>
              <a:rPr lang="en-US" sz="6200" dirty="0">
                <a:latin typeface="Consolas"/>
                <a:cs typeface="Consolas"/>
              </a:rPr>
              <a:t>= H5Pcreate(H5P_DATASET_XFER);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6200" dirty="0">
                <a:latin typeface="Consolas"/>
                <a:cs typeface="Consolas"/>
              </a:rPr>
              <a:t>        </a:t>
            </a:r>
            <a:r>
              <a:rPr lang="en-US" sz="6200" b="1" dirty="0" smtClean="0">
                <a:solidFill>
                  <a:srgbClr val="000090"/>
                </a:solidFill>
                <a:latin typeface="Consolas"/>
                <a:cs typeface="Consolas"/>
              </a:rPr>
              <a:t>H5Pset_dxpl_mpio(</a:t>
            </a:r>
            <a:r>
              <a:rPr lang="en-US" sz="6200" b="1" dirty="0" err="1" smtClean="0">
                <a:solidFill>
                  <a:srgbClr val="000090"/>
                </a:solidFill>
                <a:latin typeface="Consolas"/>
                <a:cs typeface="Consolas"/>
              </a:rPr>
              <a:t>xf_id</a:t>
            </a:r>
            <a:r>
              <a:rPr lang="en-US" sz="6200" b="1" dirty="0">
                <a:solidFill>
                  <a:srgbClr val="000090"/>
                </a:solidFill>
                <a:latin typeface="Consolas"/>
                <a:cs typeface="Consolas"/>
              </a:rPr>
              <a:t>, H5FD_MPIO_COLLECTIVE)</a:t>
            </a:r>
            <a:r>
              <a:rPr lang="en-US" sz="6200" b="1" dirty="0" smtClean="0">
                <a:solidFill>
                  <a:srgbClr val="000090"/>
                </a:solidFill>
                <a:latin typeface="Consolas"/>
                <a:cs typeface="Consolas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6200" dirty="0" smtClean="0">
                <a:latin typeface="Consolas"/>
                <a:cs typeface="Consolas"/>
              </a:rPr>
              <a:t>status </a:t>
            </a:r>
            <a:r>
              <a:rPr lang="en-US" sz="6200" dirty="0">
                <a:latin typeface="Consolas"/>
                <a:cs typeface="Consolas"/>
              </a:rPr>
              <a:t>= H5Dwrite(</a:t>
            </a:r>
            <a:r>
              <a:rPr lang="en-US" sz="6200" dirty="0" err="1">
                <a:latin typeface="Consolas"/>
                <a:cs typeface="Consolas"/>
              </a:rPr>
              <a:t>dset_id</a:t>
            </a:r>
            <a:r>
              <a:rPr lang="en-US" sz="6200" dirty="0">
                <a:latin typeface="Consolas"/>
                <a:cs typeface="Consolas"/>
              </a:rPr>
              <a:t>, H5T_NATIVE_INT, </a:t>
            </a:r>
            <a:r>
              <a:rPr lang="en-US" sz="6200" dirty="0" smtClean="0">
                <a:latin typeface="Consolas"/>
                <a:cs typeface="Consolas"/>
              </a:rPr>
              <a:t>…, </a:t>
            </a:r>
            <a:r>
              <a:rPr lang="en-US" sz="6200" b="1" dirty="0" err="1" smtClean="0">
                <a:solidFill>
                  <a:srgbClr val="000090"/>
                </a:solidFill>
                <a:latin typeface="Consolas"/>
                <a:cs typeface="Consolas"/>
              </a:rPr>
              <a:t>xf_id</a:t>
            </a:r>
            <a:r>
              <a:rPr lang="en-US" sz="6200" dirty="0" smtClean="0">
                <a:latin typeface="Consolas"/>
                <a:cs typeface="Consolas"/>
              </a:rPr>
              <a:t>…);</a:t>
            </a:r>
            <a:endParaRPr lang="en-US" sz="6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5500" dirty="0">
                <a:latin typeface="Consolas"/>
                <a:cs typeface="Consolas"/>
              </a:rPr>
              <a:t> </a:t>
            </a:r>
            <a:endParaRPr lang="en-US" sz="5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6000" b="1" dirty="0" err="1" smtClean="0">
                <a:solidFill>
                  <a:srgbClr val="000090"/>
                </a:solidFill>
                <a:latin typeface="Consolas"/>
                <a:cs typeface="Consolas"/>
              </a:rPr>
              <a:t>MPI_Finalize</a:t>
            </a:r>
            <a:r>
              <a:rPr lang="en-US" sz="6000" b="1" dirty="0" smtClean="0">
                <a:solidFill>
                  <a:srgbClr val="000090"/>
                </a:solidFill>
                <a:latin typeface="Consolas"/>
                <a:cs typeface="Consolas"/>
              </a:rPr>
              <a:t>()</a:t>
            </a:r>
            <a:r>
              <a:rPr lang="en-US" sz="6000" b="1" dirty="0">
                <a:solidFill>
                  <a:srgbClr val="00009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5500" dirty="0" smtClean="0">
                <a:latin typeface="Consolas"/>
                <a:cs typeface="Consolas"/>
              </a:rPr>
              <a:t>                    </a:t>
            </a:r>
            <a:endParaRPr lang="en-US" sz="5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50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54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patterns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9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B34A7B-B381-46B9-9F47-84B8A164B05F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Parallel HDF5 tutorial </a:t>
            </a:r>
            <a:r>
              <a:rPr lang="en-US" sz="3600" dirty="0"/>
              <a:t>e</a:t>
            </a:r>
            <a:r>
              <a:rPr lang="en-US" sz="3600" dirty="0" smtClean="0"/>
              <a:t>xamples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For simple examples how to write different data patterns see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/>
              <a:t> </a:t>
            </a:r>
            <a:r>
              <a:rPr lang="en-US" sz="2800" dirty="0">
                <a:hlinkClick r:id="rId3"/>
              </a:rPr>
              <a:t>http://www.hdfgroup.org/HDF5/Tutor/</a:t>
            </a:r>
            <a:r>
              <a:rPr lang="en-US" sz="2800" dirty="0" smtClean="0">
                <a:hlinkClick r:id="rId3"/>
              </a:rPr>
              <a:t>parallel.html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6223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</a:t>
            </a:r>
            <a:r>
              <a:rPr lang="en-US" dirty="0"/>
              <a:t>process defines the memory and file </a:t>
            </a:r>
            <a:r>
              <a:rPr lang="en-US" dirty="0" err="1"/>
              <a:t>hyperslabs</a:t>
            </a:r>
            <a:r>
              <a:rPr lang="en-US" dirty="0"/>
              <a:t> </a:t>
            </a:r>
            <a:r>
              <a:rPr lang="en-US" dirty="0" smtClean="0"/>
              <a:t>using </a:t>
            </a:r>
            <a:r>
              <a:rPr lang="en-US" dirty="0" smtClean="0">
                <a:latin typeface="Consolas"/>
                <a:cs typeface="Consolas"/>
              </a:rPr>
              <a:t>H5Sselect_hyperslab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/>
              <a:t>Each process executes a write/read call using </a:t>
            </a:r>
            <a:r>
              <a:rPr lang="en-US" dirty="0" err="1"/>
              <a:t>hyperslabs</a:t>
            </a:r>
            <a:r>
              <a:rPr lang="en-US" dirty="0"/>
              <a:t> defined, which is either collective or </a:t>
            </a:r>
            <a:r>
              <a:rPr lang="en-US" dirty="0" smtClean="0"/>
              <a:t>independent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hyperslab</a:t>
            </a:r>
            <a:r>
              <a:rPr lang="en-US" dirty="0"/>
              <a:t> </a:t>
            </a:r>
            <a:r>
              <a:rPr lang="en-US" dirty="0" smtClean="0"/>
              <a:t>start, </a:t>
            </a:r>
            <a:r>
              <a:rPr lang="en-US" dirty="0"/>
              <a:t>count, stride, and block parameters define the portion of the dataset to write </a:t>
            </a:r>
            <a:r>
              <a:rPr lang="en-US" dirty="0" smtClean="0"/>
              <a:t>to 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Contiguous </a:t>
            </a:r>
            <a:r>
              <a:rPr lang="en-US" dirty="0" err="1" smtClean="0"/>
              <a:t>hyperslab</a:t>
            </a:r>
            <a:endParaRPr lang="en-US" dirty="0"/>
          </a:p>
          <a:p>
            <a:pPr lvl="1">
              <a:buFont typeface="Lucida Grande"/>
              <a:buChar char="-"/>
            </a:pPr>
            <a:r>
              <a:rPr lang="en-US" dirty="0"/>
              <a:t>Regularly </a:t>
            </a:r>
            <a:r>
              <a:rPr lang="en-US" dirty="0" smtClean="0"/>
              <a:t>spaced data </a:t>
            </a:r>
            <a:r>
              <a:rPr lang="en-US" dirty="0"/>
              <a:t>(column or row)</a:t>
            </a:r>
          </a:p>
          <a:p>
            <a:pPr lvl="1">
              <a:buFont typeface="Lucida Grande"/>
              <a:buChar char="-"/>
            </a:pPr>
            <a:r>
              <a:rPr lang="en-US" dirty="0"/>
              <a:t>Pattern</a:t>
            </a:r>
          </a:p>
          <a:p>
            <a:pPr lvl="1">
              <a:buFont typeface="Lucida Grande"/>
              <a:buChar char="-"/>
            </a:pPr>
            <a:r>
              <a:rPr lang="en-US" dirty="0"/>
              <a:t>Chunks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53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2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44D998-CCCA-4393-8A75-9E38FDE05AEA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08837" cy="533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Four processes writing by rows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6870" name="Text Box 3"/>
          <p:cNvSpPr txBox="1">
            <a:spLocks noChangeArrowheads="1"/>
          </p:cNvSpPr>
          <p:nvPr/>
        </p:nvSpPr>
        <p:spPr bwMode="auto">
          <a:xfrm>
            <a:off x="898525" y="990600"/>
            <a:ext cx="8137865" cy="563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HDF5 "SDS_row.h5"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GROUP "/"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DATASET "</a:t>
            </a:r>
            <a:r>
              <a:rPr lang="en-US" b="1" dirty="0" err="1">
                <a:solidFill>
                  <a:schemeClr val="tx1"/>
                </a:solidFill>
                <a:latin typeface="Consolas"/>
                <a:cs typeface="Consolas"/>
              </a:rPr>
              <a:t>IntArray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DATATYPE  H5T_STD_I32BE 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DATASPACE  SIMPLE { ( 8, 5 ) / ( 8, 5 ) 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10, 10, 10, 10, 10,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         10, 10, 10, 10, 10,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chemeClr val="accent1"/>
                </a:solidFill>
                <a:latin typeface="Consolas"/>
                <a:cs typeface="Consolas"/>
              </a:rPr>
              <a:t>11, 11, 11, 11, 11,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nsolas"/>
                <a:cs typeface="Consolas"/>
              </a:rPr>
              <a:t>         11, 11, 11, 11, 11,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12, 12, 12, 12, 12,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         12, 12, 12, 12, 12,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13, 13, 13, 13, 13,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13, 13, 13, 13, 13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82794445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8C84DA-C805-41CA-83A1-DE971C97D9FA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153400" cy="609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Two processes writing by columns</a:t>
            </a:r>
            <a:endParaRPr lang="en-US" sz="2800" dirty="0" smtClean="0"/>
          </a:p>
        </p:txBody>
      </p:sp>
      <p:sp>
        <p:nvSpPr>
          <p:cNvPr id="40966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8686800" cy="666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n-US" sz="1900" b="1" dirty="0">
              <a:solidFill>
                <a:schemeClr val="tx1"/>
              </a:solidFill>
              <a:latin typeface="Courier New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HDF5 "SDS_col.h5"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GROUP "/"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DATASET "</a:t>
            </a:r>
            <a:r>
              <a:rPr lang="en-US" b="1" dirty="0" err="1">
                <a:solidFill>
                  <a:schemeClr val="tx1"/>
                </a:solidFill>
                <a:latin typeface="Consolas"/>
                <a:cs typeface="Consolas"/>
              </a:rPr>
              <a:t>IntArray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DATATYPE  H5T_STD_I32BE 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DATASPACE  SIMPLE { ( 8, 6 ) / ( 8, 6 ) 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200</a:t>
            </a:r>
            <a:endParaRPr lang="en-US" b="1" dirty="0">
              <a:solidFill>
                <a:schemeClr val="tx1"/>
              </a:solidFill>
              <a:latin typeface="Consolas"/>
              <a:cs typeface="Consolas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endParaRPr lang="en-US" b="1" dirty="0">
              <a:solidFill>
                <a:schemeClr val="tx1"/>
              </a:solidFill>
              <a:latin typeface="Consolas"/>
              <a:cs typeface="Consolas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endParaRPr lang="en-US" sz="1900" dirty="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8395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3A6ECD-2D92-4D0E-A69A-0F0940176456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31125" cy="609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Four processes writing by </a:t>
            </a:r>
            <a:r>
              <a:rPr lang="en-US" sz="3200" dirty="0" smtClean="0">
                <a:solidFill>
                  <a:schemeClr val="tx1"/>
                </a:solidFill>
              </a:rPr>
              <a:t>pattern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838200" y="685800"/>
            <a:ext cx="8137865" cy="6278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n-US" sz="1800" b="1" dirty="0">
              <a:solidFill>
                <a:schemeClr val="tx1"/>
              </a:solidFill>
              <a:latin typeface="Courier New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HDF5 "SDS_pat.h5"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GROUP "/"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DATASET "</a:t>
            </a:r>
            <a:r>
              <a:rPr lang="en-US" b="1" dirty="0" err="1">
                <a:solidFill>
                  <a:schemeClr val="tx1"/>
                </a:solidFill>
                <a:latin typeface="Consolas"/>
                <a:cs typeface="Consolas"/>
              </a:rPr>
              <a:t>IntArray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DATATYPE  H5T_STD_I32BE 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DATASPACE  SIMPLE { ( 8, 4 ) / ( 8, 4 ) 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endParaRPr lang="en-US" b="1" dirty="0">
              <a:solidFill>
                <a:schemeClr val="tx1"/>
              </a:solidFill>
              <a:latin typeface="Consolas"/>
              <a:cs typeface="Consolas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endParaRPr lang="en-US" sz="2000" b="1" dirty="0">
              <a:solidFill>
                <a:schemeClr val="tx1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82093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491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094D3A-DC78-4169-96AC-B8559EB9B54D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7163"/>
            <a:ext cx="7377113" cy="528637"/>
          </a:xfrm>
        </p:spPr>
        <p:txBody>
          <a:bodyPr/>
          <a:lstStyle/>
          <a:p>
            <a:pPr eaLnBrk="1" hangingPunct="1"/>
            <a:r>
              <a:rPr lang="en-US" sz="3200" dirty="0" smtClean="0"/>
              <a:t>Four processes writing by chunks</a:t>
            </a:r>
          </a:p>
        </p:txBody>
      </p:sp>
      <p:sp>
        <p:nvSpPr>
          <p:cNvPr id="49158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8137865" cy="563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HDF5 "SDS_chnk.h5"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GROUP "/"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DATASET "</a:t>
            </a:r>
            <a:r>
              <a:rPr lang="en-US" b="1" dirty="0" err="1">
                <a:solidFill>
                  <a:schemeClr val="tx1"/>
                </a:solidFill>
                <a:latin typeface="Consolas"/>
                <a:cs typeface="Consolas"/>
              </a:rPr>
              <a:t>IntArray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DATATYPE  H5T_STD_I32BE 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DATASPACE  SIMPLE { ( 8, 4 ) / ( 8, 4 ) 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05091127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CE0D-01B3-4B6E-888D-222658E270B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634557-1D45-4415-9B16-96EB5869AA5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PHDF5 requirements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dirty="0" smtClean="0"/>
              <a:t>Support Message Passing Interface (MPI)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dirty="0" smtClean="0"/>
              <a:t>PHDF5 files compatible with serial HDF5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400" dirty="0" smtClean="0"/>
              <a:t>Shareable between different serial or parallel platforms</a:t>
            </a:r>
          </a:p>
        </p:txBody>
      </p:sp>
    </p:spTree>
    <p:extLst>
      <p:ext uri="{BB962C8B-B14F-4D97-AF65-F5344CB8AC3E}">
        <p14:creationId xmlns:p14="http://schemas.microsoft.com/office/powerpoint/2010/main" val="425750330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30-31, 2012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HDF5 Workshop at PSI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8AB199-EFCB-4B7E-8165-9DA52CF9211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Parallel environment </a:t>
            </a:r>
            <a:r>
              <a:rPr lang="en-US" dirty="0"/>
              <a:t>r</a:t>
            </a:r>
            <a:r>
              <a:rPr lang="en-US" sz="3200" dirty="0" smtClean="0"/>
              <a:t>equirements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486400"/>
          </a:xfrm>
        </p:spPr>
        <p:txBody>
          <a:bodyPr/>
          <a:lstStyle/>
          <a:p>
            <a:pPr eaLnBrk="1" hangingPunct="1"/>
            <a:r>
              <a:rPr lang="en-US" dirty="0" smtClean="0"/>
              <a:t>MPI with POSIX I/O (HDF5 MPI POSIX driver)</a:t>
            </a:r>
          </a:p>
          <a:p>
            <a:pPr lvl="1" eaLnBrk="1" hangingPunct="1"/>
            <a:r>
              <a:rPr lang="en-US" dirty="0" smtClean="0"/>
              <a:t>POSIX compliant file system</a:t>
            </a:r>
          </a:p>
          <a:p>
            <a:pPr eaLnBrk="1" hangingPunct="1"/>
            <a:r>
              <a:rPr lang="en-US" dirty="0"/>
              <a:t>MPI with MPI-IO (HDF5 MPI I/O driver)</a:t>
            </a:r>
          </a:p>
          <a:p>
            <a:pPr lvl="1" eaLnBrk="1" hangingPunct="1"/>
            <a:r>
              <a:rPr lang="en-US" dirty="0"/>
              <a:t>MPICH2 ROMIO</a:t>
            </a:r>
          </a:p>
          <a:p>
            <a:pPr lvl="1" eaLnBrk="1" hangingPunct="1"/>
            <a:r>
              <a:rPr lang="en-US" dirty="0"/>
              <a:t>Vendor’s MPI-IO</a:t>
            </a:r>
          </a:p>
          <a:p>
            <a:pPr lvl="1" eaLnBrk="1" hangingPunct="1"/>
            <a:r>
              <a:rPr lang="en-US" dirty="0"/>
              <a:t>Parallel file system</a:t>
            </a:r>
          </a:p>
          <a:p>
            <a:pPr lvl="2" eaLnBrk="1" hangingPunct="1"/>
            <a:r>
              <a:rPr lang="en-US" dirty="0"/>
              <a:t>GPFS (General Parallel File System)</a:t>
            </a:r>
          </a:p>
          <a:p>
            <a:pPr lvl="2" eaLnBrk="1" hangingPunct="1"/>
            <a:r>
              <a:rPr lang="en-US" dirty="0" err="1"/>
              <a:t>Lustre</a:t>
            </a:r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237801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 bwMode="auto">
          <a:xfrm>
            <a:off x="838200" y="4343400"/>
            <a:ext cx="7010400" cy="533400"/>
          </a:xfrm>
          <a:prstGeom prst="ellipse">
            <a:avLst/>
          </a:prstGeom>
          <a:solidFill>
            <a:srgbClr val="22D8FF">
              <a:alpha val="27000"/>
            </a:srgb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6200" y="4953000"/>
            <a:ext cx="8991600" cy="16764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PHDF5 implementation </a:t>
            </a:r>
            <a:r>
              <a:rPr lang="en-US" dirty="0"/>
              <a:t>l</a:t>
            </a:r>
            <a:r>
              <a:rPr lang="en-US" dirty="0" smtClean="0"/>
              <a:t>ayers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AFBD-F6C1-4BBC-BE16-6ABDE0D892EA}" type="slidenum">
              <a:rPr lang="en-US" smtClean="0">
                <a:solidFill>
                  <a:srgbClr val="FFFFFF"/>
                </a:solidFill>
              </a:rPr>
              <a:pPr/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990600"/>
            <a:ext cx="5029200" cy="533400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3829" y="990600"/>
            <a:ext cx="256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HDF5 Application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81000" y="1981200"/>
            <a:ext cx="2286000" cy="762000"/>
          </a:xfrm>
          <a:prstGeom prst="ellipse">
            <a:avLst/>
          </a:prstGeom>
          <a:solidFill>
            <a:srgbClr val="3366FF">
              <a:alpha val="27000"/>
            </a:srgb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2129135"/>
            <a:ext cx="2203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Compute node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048000" y="1981200"/>
            <a:ext cx="2286000" cy="762000"/>
          </a:xfrm>
          <a:prstGeom prst="ellipse">
            <a:avLst/>
          </a:prstGeom>
          <a:solidFill>
            <a:srgbClr val="3366FF">
              <a:alpha val="27000"/>
            </a:srgb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2129135"/>
            <a:ext cx="2203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Compute node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715000" y="1981200"/>
            <a:ext cx="2286000" cy="762000"/>
          </a:xfrm>
          <a:prstGeom prst="ellipse">
            <a:avLst/>
          </a:prstGeom>
          <a:solidFill>
            <a:srgbClr val="3366FF">
              <a:alpha val="27000"/>
            </a:srgb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1200" y="2129135"/>
            <a:ext cx="2203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Compute node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00200" y="3048000"/>
            <a:ext cx="50292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3829" y="3048000"/>
            <a:ext cx="2510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HDF5 I/O Library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600200" y="3581400"/>
            <a:ext cx="5029200" cy="533400"/>
          </a:xfrm>
          <a:prstGeom prst="rect">
            <a:avLst/>
          </a:prstGeom>
          <a:solidFill>
            <a:schemeClr val="accent1">
              <a:lumMod val="75000"/>
              <a:alpha val="42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3829" y="3581400"/>
            <a:ext cx="2254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MPI I/O Library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5425" y="4343400"/>
            <a:ext cx="4700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HDF5 file on Parallel File System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28600" y="5105400"/>
            <a:ext cx="86868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14335" y="5162490"/>
            <a:ext cx="3234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US" sz="2000" dirty="0">
                <a:latin typeface="Arial"/>
                <a:cs typeface="Arial"/>
              </a:rPr>
              <a:t>Switch network/I/O servers</a:t>
            </a:r>
          </a:p>
        </p:txBody>
      </p:sp>
      <p:sp>
        <p:nvSpPr>
          <p:cNvPr id="27" name="Can 26"/>
          <p:cNvSpPr/>
          <p:nvPr/>
        </p:nvSpPr>
        <p:spPr bwMode="auto">
          <a:xfrm>
            <a:off x="10668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8" name="Can 27"/>
          <p:cNvSpPr/>
          <p:nvPr/>
        </p:nvSpPr>
        <p:spPr bwMode="auto">
          <a:xfrm>
            <a:off x="16764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9" name="Can 28"/>
          <p:cNvSpPr/>
          <p:nvPr/>
        </p:nvSpPr>
        <p:spPr bwMode="auto">
          <a:xfrm>
            <a:off x="22860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0" name="Can 29"/>
          <p:cNvSpPr/>
          <p:nvPr/>
        </p:nvSpPr>
        <p:spPr bwMode="auto">
          <a:xfrm>
            <a:off x="28956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31" name="Can 30"/>
          <p:cNvSpPr/>
          <p:nvPr/>
        </p:nvSpPr>
        <p:spPr bwMode="auto">
          <a:xfrm>
            <a:off x="34290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" name="Can 31"/>
          <p:cNvSpPr/>
          <p:nvPr/>
        </p:nvSpPr>
        <p:spPr bwMode="auto">
          <a:xfrm>
            <a:off x="40386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" name="Can 32"/>
          <p:cNvSpPr/>
          <p:nvPr/>
        </p:nvSpPr>
        <p:spPr bwMode="auto">
          <a:xfrm>
            <a:off x="46482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4" name="Can 33"/>
          <p:cNvSpPr/>
          <p:nvPr/>
        </p:nvSpPr>
        <p:spPr bwMode="auto">
          <a:xfrm>
            <a:off x="52578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5" name="Can 34"/>
          <p:cNvSpPr/>
          <p:nvPr/>
        </p:nvSpPr>
        <p:spPr bwMode="auto">
          <a:xfrm>
            <a:off x="58674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6" name="Can 35"/>
          <p:cNvSpPr/>
          <p:nvPr/>
        </p:nvSpPr>
        <p:spPr bwMode="auto">
          <a:xfrm>
            <a:off x="64770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7" name="Can 36"/>
          <p:cNvSpPr/>
          <p:nvPr/>
        </p:nvSpPr>
        <p:spPr bwMode="auto">
          <a:xfrm>
            <a:off x="70866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" name="Can 37"/>
          <p:cNvSpPr/>
          <p:nvPr/>
        </p:nvSpPr>
        <p:spPr bwMode="auto">
          <a:xfrm>
            <a:off x="76962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81200" y="6248400"/>
            <a:ext cx="508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Disk architecture and layout of data on disk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1828800" y="1524000"/>
            <a:ext cx="6096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9" name="Straight Arrow Connector 48"/>
          <p:cNvCxnSpPr>
            <a:endCxn id="12" idx="0"/>
          </p:cNvCxnSpPr>
          <p:nvPr/>
        </p:nvCxnSpPr>
        <p:spPr bwMode="auto">
          <a:xfrm>
            <a:off x="4191000" y="1524000"/>
            <a:ext cx="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5867400" y="1524000"/>
            <a:ext cx="6858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4" name="Straight Arrow Connector 63"/>
          <p:cNvCxnSpPr>
            <a:stCxn id="10" idx="4"/>
          </p:cNvCxnSpPr>
          <p:nvPr/>
        </p:nvCxnSpPr>
        <p:spPr bwMode="auto">
          <a:xfrm>
            <a:off x="1524000" y="2743200"/>
            <a:ext cx="7620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6" name="Straight Arrow Connector 65"/>
          <p:cNvCxnSpPr>
            <a:stCxn id="16" idx="4"/>
          </p:cNvCxnSpPr>
          <p:nvPr/>
        </p:nvCxnSpPr>
        <p:spPr bwMode="auto">
          <a:xfrm flipH="1">
            <a:off x="6019800" y="2743200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3" name="Straight Arrow Connector 82"/>
          <p:cNvCxnSpPr>
            <a:endCxn id="24" idx="1"/>
          </p:cNvCxnSpPr>
          <p:nvPr/>
        </p:nvCxnSpPr>
        <p:spPr bwMode="auto">
          <a:xfrm flipH="1">
            <a:off x="1864849" y="4114800"/>
            <a:ext cx="268751" cy="3067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>
            <a:off x="6096000" y="4114800"/>
            <a:ext cx="457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>
            <a:off x="1828800" y="4800600"/>
            <a:ext cx="1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4" name="Straight Arrow Connector 93"/>
          <p:cNvCxnSpPr>
            <a:stCxn id="20" idx="2"/>
          </p:cNvCxnSpPr>
          <p:nvPr/>
        </p:nvCxnSpPr>
        <p:spPr bwMode="auto">
          <a:xfrm>
            <a:off x="4114800" y="4114800"/>
            <a:ext cx="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>
            <a:off x="3048000" y="4114800"/>
            <a:ext cx="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>
            <a:off x="5181600" y="4114800"/>
            <a:ext cx="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>
            <a:off x="2743200" y="4800600"/>
            <a:ext cx="1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>
            <a:off x="3581400" y="4876800"/>
            <a:ext cx="1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>
            <a:off x="4495800" y="4876800"/>
            <a:ext cx="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5410200" y="4876800"/>
            <a:ext cx="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>
            <a:off x="6477000" y="4800600"/>
            <a:ext cx="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9" name="Straight Arrow Connector 158"/>
          <p:cNvCxnSpPr>
            <a:stCxn id="10" idx="6"/>
            <a:endCxn id="12" idx="2"/>
          </p:cNvCxnSpPr>
          <p:nvPr/>
        </p:nvCxnSpPr>
        <p:spPr bwMode="auto">
          <a:xfrm>
            <a:off x="2667000" y="2362200"/>
            <a:ext cx="381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1" name="Straight Arrow Connector 160"/>
          <p:cNvCxnSpPr>
            <a:stCxn id="12" idx="6"/>
            <a:endCxn id="16" idx="2"/>
          </p:cNvCxnSpPr>
          <p:nvPr/>
        </p:nvCxnSpPr>
        <p:spPr bwMode="auto">
          <a:xfrm>
            <a:off x="5334000" y="2362200"/>
            <a:ext cx="381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5" name="Straight Arrow Connector 184"/>
          <p:cNvCxnSpPr>
            <a:stCxn id="12" idx="4"/>
          </p:cNvCxnSpPr>
          <p:nvPr/>
        </p:nvCxnSpPr>
        <p:spPr bwMode="auto">
          <a:xfrm>
            <a:off x="4191000" y="2743200"/>
            <a:ext cx="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630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PHDF5 consistency semantics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template2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1_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1_Presentation on product or serv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2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product or service</Template>
  <TotalTime>39816</TotalTime>
  <Words>3240</Words>
  <Application>Microsoft Macintosh PowerPoint</Application>
  <PresentationFormat>On-screen Show (4:3)</PresentationFormat>
  <Paragraphs>636</Paragraphs>
  <Slides>58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template2</vt:lpstr>
      <vt:lpstr>Theme1</vt:lpstr>
      <vt:lpstr>1_template2</vt:lpstr>
      <vt:lpstr>Worksheet</vt:lpstr>
      <vt:lpstr>Parallel HDF5</vt:lpstr>
      <vt:lpstr>Advantage of parallel HDF5</vt:lpstr>
      <vt:lpstr>Outline</vt:lpstr>
      <vt:lpstr>Overview of parallel HDf5 design</vt:lpstr>
      <vt:lpstr>PHDF5 requirements</vt:lpstr>
      <vt:lpstr>PHDF5 requirements</vt:lpstr>
      <vt:lpstr>Parallel environment requirements</vt:lpstr>
      <vt:lpstr>PHDF5 implementation layers</vt:lpstr>
      <vt:lpstr>PHDF5 consistency semantics</vt:lpstr>
      <vt:lpstr>Consistency semantics</vt:lpstr>
      <vt:lpstr>PHDF5 consistency semantics</vt:lpstr>
      <vt:lpstr>HDF5 MPI-POSIX consistency semantics</vt:lpstr>
      <vt:lpstr>HDF5 MPI-I/O consistency semantics</vt:lpstr>
      <vt:lpstr>HDF5 MPI-I/O consistency semantics</vt:lpstr>
      <vt:lpstr>HDF5 MPI-I/O consistency semantics</vt:lpstr>
      <vt:lpstr>MPI-I/O vs. PHDF5</vt:lpstr>
      <vt:lpstr>MPI-IO vs. HDF5</vt:lpstr>
      <vt:lpstr>MPI-IO vs. HDF5</vt:lpstr>
      <vt:lpstr>MPI-IO vs. HDF5</vt:lpstr>
      <vt:lpstr>Performance analysis</vt:lpstr>
      <vt:lpstr>Performance analysis</vt:lpstr>
      <vt:lpstr>My PHDF5 application I/O is slow</vt:lpstr>
      <vt:lpstr>Write speed vs. block size</vt:lpstr>
      <vt:lpstr>My PHDF5 application I/O is slow</vt:lpstr>
      <vt:lpstr>Independent vs. collective access</vt:lpstr>
      <vt:lpstr>Collective vs. independent calls</vt:lpstr>
      <vt:lpstr>Debug Slow Parallel I/O Speed(1)</vt:lpstr>
      <vt:lpstr>Debug slow parallel I/O speed(2)</vt:lpstr>
      <vt:lpstr>Debug slow parallel I/O speed(3)</vt:lpstr>
      <vt:lpstr>Independent calls are many and small</vt:lpstr>
      <vt:lpstr>Debug slow parallel I/O speed (4)</vt:lpstr>
      <vt:lpstr>Use collective mode or chunked storage</vt:lpstr>
      <vt:lpstr>Collective vs. independent write</vt:lpstr>
      <vt:lpstr>My PHDF5 application I/O is slow</vt:lpstr>
      <vt:lpstr>Effects of I/O hints: IBM_largeblock_io</vt:lpstr>
      <vt:lpstr>My PHDF5 application I/O is slow</vt:lpstr>
      <vt:lpstr>Parallel tools</vt:lpstr>
      <vt:lpstr>Parallel Tools</vt:lpstr>
      <vt:lpstr>h5perf</vt:lpstr>
      <vt:lpstr>Useful Parallel HDF Links</vt:lpstr>
      <vt:lpstr>HDF5 programming model</vt:lpstr>
      <vt:lpstr>How to compile PHDF5 applications</vt:lpstr>
      <vt:lpstr>Programming restrictions</vt:lpstr>
      <vt:lpstr>Collective HDF5 calls </vt:lpstr>
      <vt:lpstr>Other HDF5 calls </vt:lpstr>
      <vt:lpstr>What does PHDF5 support ?</vt:lpstr>
      <vt:lpstr>PHDF5 API languages</vt:lpstr>
      <vt:lpstr>Programming model</vt:lpstr>
      <vt:lpstr>My first parallel hdf5 program</vt:lpstr>
      <vt:lpstr>Example of PHDF5 C program</vt:lpstr>
      <vt:lpstr>Example</vt:lpstr>
      <vt:lpstr>Parallel HDF5 tutorial examples</vt:lpstr>
      <vt:lpstr>Programming model</vt:lpstr>
      <vt:lpstr>Four processes writing by rows</vt:lpstr>
      <vt:lpstr>Two processes writing by columns</vt:lpstr>
      <vt:lpstr>Four processes writing by pattern</vt:lpstr>
      <vt:lpstr>Four processes writing by chunks</vt:lpstr>
      <vt:lpstr>Thank You!</vt:lpstr>
    </vt:vector>
  </TitlesOfParts>
  <Company>The HDF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HDF5 in support of heterogeneous databases</dc:title>
  <dc:subject>HDF5 intro, databases</dc:subject>
  <dc:creator>Mike Folk</dc:creator>
  <cp:keywords>HDF5, databases</cp:keywords>
  <cp:lastModifiedBy>Elena Pourmal</cp:lastModifiedBy>
  <cp:revision>581</cp:revision>
  <cp:lastPrinted>2012-04-15T19:39:37Z</cp:lastPrinted>
  <dcterms:created xsi:type="dcterms:W3CDTF">2006-05-18T14:39:14Z</dcterms:created>
  <dcterms:modified xsi:type="dcterms:W3CDTF">2012-05-29T12:44:05Z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TC010178481033</vt:lpwstr>
  </property>
</Properties>
</file>