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23"/>
  </p:notesMasterIdLst>
  <p:handoutMasterIdLst>
    <p:handoutMasterId r:id="rId24"/>
  </p:handoutMasterIdLst>
  <p:sldIdLst>
    <p:sldId id="256" r:id="rId4"/>
    <p:sldId id="1055" r:id="rId5"/>
    <p:sldId id="1112" r:id="rId6"/>
    <p:sldId id="1110" r:id="rId7"/>
    <p:sldId id="1129" r:id="rId8"/>
    <p:sldId id="1130" r:id="rId9"/>
    <p:sldId id="1131" r:id="rId10"/>
    <p:sldId id="1132" r:id="rId11"/>
    <p:sldId id="1133" r:id="rId12"/>
    <p:sldId id="1134" r:id="rId13"/>
    <p:sldId id="1135" r:id="rId14"/>
    <p:sldId id="1136" r:id="rId15"/>
    <p:sldId id="1137" r:id="rId16"/>
    <p:sldId id="1138" r:id="rId17"/>
    <p:sldId id="1139" r:id="rId18"/>
    <p:sldId id="1140" r:id="rId19"/>
    <p:sldId id="1141" r:id="rId20"/>
    <p:sldId id="1142" r:id="rId21"/>
    <p:sldId id="1105" r:id="rId22"/>
  </p:sldIdLst>
  <p:sldSz cx="9144000" cy="6858000" type="screen4x3"/>
  <p:notesSz cx="9296400" cy="68818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58961" autoAdjust="0"/>
  </p:normalViewPr>
  <p:slideViewPr>
    <p:cSldViewPr showGuides="1">
      <p:cViewPr>
        <p:scale>
          <a:sx n="41" d="100"/>
          <a:sy n="41" d="100"/>
        </p:scale>
        <p:origin x="-2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15938"/>
            <a:ext cx="3441700" cy="25812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974" y="3269096"/>
            <a:ext cx="6812018" cy="3097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Multi-threading in HDF5:</a:t>
            </a:r>
            <a:br>
              <a:rPr lang="en-US" dirty="0" smtClean="0"/>
            </a:br>
            <a:r>
              <a:rPr lang="en-US" dirty="0" smtClean="0"/>
              <a:t>Paths Forward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19600"/>
            <a:ext cx="7848600" cy="914400"/>
          </a:xfrm>
        </p:spPr>
        <p:txBody>
          <a:bodyPr/>
          <a:lstStyle/>
          <a:p>
            <a:r>
              <a:rPr lang="en-US" sz="3200" dirty="0" smtClean="0"/>
              <a:t>Current implementation </a:t>
            </a:r>
            <a:r>
              <a:rPr lang="en-US" sz="3200" dirty="0"/>
              <a:t>-</a:t>
            </a:r>
            <a:r>
              <a:rPr lang="en-US" sz="3200" dirty="0" smtClean="0"/>
              <a:t> Future directions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Concurrency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Replacing the global semaphore with individual semaphores, locks, etc. requires careful analysis of HDF5 data structures and their interactions</a:t>
            </a:r>
          </a:p>
          <a:p>
            <a:pPr lvl="1"/>
            <a:r>
              <a:rPr lang="en-US" dirty="0" smtClean="0"/>
              <a:t>300K lines of C code in library will require 4-6 FTE years of knowledgeable staff</a:t>
            </a:r>
          </a:p>
          <a:p>
            <a:pPr lvl="1"/>
            <a:r>
              <a:rPr lang="en-US" dirty="0" smtClean="0"/>
              <a:t>Significant future maintenance effort</a:t>
            </a:r>
          </a:p>
          <a:p>
            <a:pPr lvl="1"/>
            <a:r>
              <a:rPr lang="en-US" dirty="0" smtClean="0"/>
              <a:t>Testing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waiting time for each thread to acquire global semaphore</a:t>
            </a:r>
          </a:p>
          <a:p>
            <a:r>
              <a:rPr lang="en-US" dirty="0" smtClean="0"/>
              <a:t>Reduce time by removing known HDF5 bottlenecks:</a:t>
            </a:r>
          </a:p>
          <a:p>
            <a:pPr lvl="1"/>
            <a:r>
              <a:rPr lang="en-US" dirty="0" smtClean="0"/>
              <a:t>I/O performance</a:t>
            </a:r>
          </a:p>
          <a:p>
            <a:pPr lvl="1"/>
            <a:r>
              <a:rPr lang="en-US" dirty="0" smtClean="0"/>
              <a:t>“Compute bound” (CB) operations </a:t>
            </a:r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 conversions</a:t>
            </a:r>
          </a:p>
          <a:p>
            <a:pPr lvl="2"/>
            <a:r>
              <a:rPr lang="en-US" dirty="0" smtClean="0"/>
              <a:t>Compression and other filters</a:t>
            </a:r>
          </a:p>
          <a:p>
            <a:pPr lvl="1"/>
            <a:r>
              <a:rPr lang="en-US" dirty="0" smtClean="0"/>
              <a:t>General overhead</a:t>
            </a:r>
          </a:p>
          <a:p>
            <a:pPr lvl="2"/>
            <a:r>
              <a:rPr lang="en-US" dirty="0" smtClean="0"/>
              <a:t>E.g., structures for storing and accessing chunked datasets and metadata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Latency: I/O Performance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asynchronous I/O (AIO) access to data in HDF5 file</a:t>
            </a:r>
          </a:p>
          <a:p>
            <a:pPr lvl="1"/>
            <a:r>
              <a:rPr lang="en-US" dirty="0" smtClean="0"/>
              <a:t>AIO initiated within the library in response to an API call</a:t>
            </a:r>
          </a:p>
          <a:p>
            <a:pPr lvl="1"/>
            <a:r>
              <a:rPr lang="en-US" dirty="0" smtClean="0"/>
              <a:t>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/>
            <a:r>
              <a:rPr lang="en-US" dirty="0" smtClean="0"/>
              <a:t>Global semaphore is released when API call returns – less waiting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Latency: CB operations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multiple threads </a:t>
            </a:r>
            <a:r>
              <a:rPr lang="en-US" i="1" dirty="0" smtClean="0"/>
              <a:t>within</a:t>
            </a:r>
            <a:r>
              <a:rPr lang="en-US" dirty="0" smtClean="0"/>
              <a:t> HDF5 library to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datatype</a:t>
            </a:r>
            <a:r>
              <a:rPr lang="en-US" dirty="0" smtClean="0"/>
              <a:t> conversion</a:t>
            </a:r>
          </a:p>
          <a:p>
            <a:pPr lvl="1"/>
            <a:r>
              <a:rPr lang="en-US" dirty="0" smtClean="0"/>
              <a:t>Perform compression on one chunk</a:t>
            </a:r>
          </a:p>
          <a:p>
            <a:pPr lvl="2"/>
            <a:r>
              <a:rPr lang="en-US" dirty="0" smtClean="0"/>
              <a:t>Multiple threads work on one chunk</a:t>
            </a:r>
          </a:p>
          <a:p>
            <a:pPr lvl="1"/>
            <a:r>
              <a:rPr lang="en-US" dirty="0" smtClean="0"/>
              <a:t>Perform compression on many chunks</a:t>
            </a:r>
          </a:p>
          <a:p>
            <a:pPr lvl="2"/>
            <a:r>
              <a:rPr lang="en-US" dirty="0" smtClean="0"/>
              <a:t>Each thread works on a chunk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400" cy="533400"/>
          </a:xfrm>
        </p:spPr>
        <p:txBody>
          <a:bodyPr/>
          <a:lstStyle/>
          <a:p>
            <a:r>
              <a:rPr lang="en-US" sz="2800" dirty="0" smtClean="0"/>
              <a:t>Reducing Latency: General Optimizations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optimizations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Algorithm improvements for handling</a:t>
            </a:r>
          </a:p>
          <a:p>
            <a:pPr lvl="2"/>
            <a:r>
              <a:rPr lang="en-US" dirty="0" smtClean="0"/>
              <a:t>Chunk cache</a:t>
            </a:r>
          </a:p>
          <a:p>
            <a:pPr lvl="2"/>
            <a:r>
              <a:rPr lang="en-US" dirty="0" err="1" smtClean="0"/>
              <a:t>Hyperslab</a:t>
            </a:r>
            <a:r>
              <a:rPr lang="en-US" dirty="0"/>
              <a:t> </a:t>
            </a:r>
            <a:r>
              <a:rPr lang="en-US" dirty="0" smtClean="0"/>
              <a:t>selections</a:t>
            </a:r>
          </a:p>
          <a:p>
            <a:pPr lvl="2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Data structure improvements</a:t>
            </a:r>
          </a:p>
          <a:p>
            <a:pPr lvl="2"/>
            <a:r>
              <a:rPr lang="en-US" dirty="0" smtClean="0"/>
              <a:t>Chunk indices with O(1) lookup speed</a:t>
            </a:r>
          </a:p>
          <a:p>
            <a:pPr lvl="2"/>
            <a:r>
              <a:rPr lang="en-US" dirty="0" smtClean="0"/>
              <a:t>Advanced B-tree implementations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Smaller development effort, ~ 1.5 FTE years</a:t>
            </a:r>
          </a:p>
          <a:p>
            <a:pPr lvl="1"/>
            <a:r>
              <a:rPr lang="en-US" dirty="0"/>
              <a:t>Localized changes to the library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maintain </a:t>
            </a:r>
          </a:p>
          <a:p>
            <a:pPr lvl="1"/>
            <a:r>
              <a:rPr lang="en-US" dirty="0"/>
              <a:t>Incremental </a:t>
            </a:r>
            <a:r>
              <a:rPr lang="en-US" dirty="0" smtClean="0"/>
              <a:t>improvements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Still uses global semaphore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Latency</a:t>
            </a:r>
          </a:p>
          <a:p>
            <a:r>
              <a:rPr lang="en-US" dirty="0" smtClean="0"/>
              <a:t>Decision factors:</a:t>
            </a:r>
          </a:p>
          <a:p>
            <a:pPr lvl="1"/>
            <a:r>
              <a:rPr lang="en-US" dirty="0"/>
              <a:t>Available expertise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Already funded features:</a:t>
            </a:r>
          </a:p>
          <a:p>
            <a:pPr lvl="2"/>
            <a:r>
              <a:rPr lang="en-US" dirty="0" smtClean="0"/>
              <a:t>AIO</a:t>
            </a:r>
          </a:p>
          <a:p>
            <a:pPr lvl="2"/>
            <a:r>
              <a:rPr lang="en-US" dirty="0" smtClean="0"/>
              <a:t>Using multiple threads to compress a chunk</a:t>
            </a:r>
          </a:p>
          <a:p>
            <a:pPr lvl="1"/>
            <a:r>
              <a:rPr lang="en-US" dirty="0" smtClean="0"/>
              <a:t>Future maintainability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pproaches are not mutually exclusive</a:t>
            </a:r>
          </a:p>
          <a:p>
            <a:r>
              <a:rPr lang="en-US" dirty="0" smtClean="0"/>
              <a:t>Both can be implemented in the future if funding is available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implementation</a:t>
            </a:r>
          </a:p>
          <a:p>
            <a:r>
              <a:rPr lang="en-US" dirty="0" smtClean="0"/>
              <a:t>Paths forward:</a:t>
            </a:r>
          </a:p>
          <a:p>
            <a:pPr lvl="1"/>
            <a:r>
              <a:rPr lang="en-US" dirty="0" smtClean="0"/>
              <a:t>Improve concurrency</a:t>
            </a:r>
          </a:p>
          <a:p>
            <a:pPr lvl="1"/>
            <a:r>
              <a:rPr lang="en-US" dirty="0" smtClean="0"/>
              <a:t>Reduce latency</a:t>
            </a:r>
          </a:p>
          <a:p>
            <a:r>
              <a:rPr lang="en-US" dirty="0" smtClean="0"/>
              <a:t>Conclusions and Recommendations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design principles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Adaptability to new computational environments</a:t>
            </a:r>
          </a:p>
          <a:p>
            <a:r>
              <a:rPr lang="en-US" dirty="0" smtClean="0"/>
              <a:t>Current challenges:</a:t>
            </a:r>
          </a:p>
          <a:p>
            <a:pPr lvl="1"/>
            <a:r>
              <a:rPr lang="en-US" dirty="0" smtClean="0"/>
              <a:t>Multi</a:t>
            </a:r>
            <a:r>
              <a:rPr lang="en-US" dirty="0"/>
              <a:t>-threaded </a:t>
            </a:r>
            <a:r>
              <a:rPr lang="en-US" dirty="0" smtClean="0"/>
              <a:t>applications run on multi-core systems</a:t>
            </a:r>
          </a:p>
          <a:p>
            <a:pPr lvl="1"/>
            <a:r>
              <a:rPr lang="en-US" dirty="0" smtClean="0"/>
              <a:t>HDF5 thread-safe library cannot support concurrency built into such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HDF5 uses single global semaphore </a:t>
            </a:r>
          </a:p>
          <a:p>
            <a:r>
              <a:rPr lang="en-US" dirty="0" smtClean="0"/>
              <a:t>Controls modification of memory and file data structures:</a:t>
            </a:r>
          </a:p>
          <a:p>
            <a:pPr lvl="1"/>
            <a:r>
              <a:rPr lang="en-US" dirty="0"/>
              <a:t>One thread at a time enters the </a:t>
            </a:r>
            <a:r>
              <a:rPr lang="en-US" dirty="0" smtClean="0"/>
              <a:t>library</a:t>
            </a:r>
          </a:p>
          <a:p>
            <a:pPr lvl="2"/>
            <a:r>
              <a:rPr lang="en-US" dirty="0"/>
              <a:t>An </a:t>
            </a:r>
            <a:r>
              <a:rPr lang="en-US" dirty="0" smtClean="0"/>
              <a:t>application </a:t>
            </a:r>
            <a:r>
              <a:rPr lang="en-US" dirty="0"/>
              <a:t>thread enters HDF5 API routine, acquires semaphore</a:t>
            </a:r>
          </a:p>
          <a:p>
            <a:pPr lvl="2"/>
            <a:r>
              <a:rPr lang="en-US" dirty="0"/>
              <a:t>Other threads are blocked until the thread completes API call and releases semaphore</a:t>
            </a:r>
          </a:p>
          <a:p>
            <a:pPr lvl="1"/>
            <a:r>
              <a:rPr lang="en-US" dirty="0" smtClean="0"/>
              <a:t>No simultaneous modifications of data structures that can cause file corruption</a:t>
            </a:r>
          </a:p>
          <a:p>
            <a:pPr lvl="1"/>
            <a:r>
              <a:rPr lang="en-US" dirty="0" smtClean="0"/>
              <a:t>No race conditions when several threads try to modify a memory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Current implementation provides thread-safety needed to avoid corruption of data structures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concurrent use of HDF5 library by multi-threaded applications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forward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Concurrency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single global semaphore with semaphores that guard individual data </a:t>
            </a:r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Greater level of concurrency</a:t>
            </a:r>
          </a:p>
          <a:p>
            <a:pPr lvl="1"/>
            <a:r>
              <a:rPr lang="en-US" dirty="0" smtClean="0"/>
              <a:t>No corruption of internal data structures</a:t>
            </a:r>
          </a:p>
          <a:p>
            <a:pPr lvl="1"/>
            <a:r>
              <a:rPr lang="en-US" dirty="0" smtClean="0"/>
              <a:t>Each thread waits only when it needs to modify a data structure locked by another thread</a:t>
            </a:r>
          </a:p>
          <a:p>
            <a:pPr lvl="2"/>
            <a:r>
              <a:rPr lang="en-US" dirty="0" smtClean="0"/>
              <a:t>Reduces waiting time for a resource to become available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38921</TotalTime>
  <Words>730</Words>
  <Application>Microsoft Macintosh PowerPoint</Application>
  <PresentationFormat>On-screen Show (4:3)</PresentationFormat>
  <Paragraphs>159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template2</vt:lpstr>
      <vt:lpstr>Theme1</vt:lpstr>
      <vt:lpstr>1_template2</vt:lpstr>
      <vt:lpstr>Multi-threading in HDF5: Paths Forward</vt:lpstr>
      <vt:lpstr>Outline</vt:lpstr>
      <vt:lpstr>Introduction</vt:lpstr>
      <vt:lpstr>Introduction</vt:lpstr>
      <vt:lpstr>Current implementation</vt:lpstr>
      <vt:lpstr>Current Implementation</vt:lpstr>
      <vt:lpstr>Current Implementation</vt:lpstr>
      <vt:lpstr>Paths forward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Recommendations</vt:lpstr>
      <vt:lpstr>Decision</vt:lpstr>
      <vt:lpstr>Other considerations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517</cp:revision>
  <cp:lastPrinted>2012-04-15T19:39:37Z</cp:lastPrinted>
  <dcterms:created xsi:type="dcterms:W3CDTF">2006-05-18T14:39:14Z</dcterms:created>
  <dcterms:modified xsi:type="dcterms:W3CDTF">2012-05-31T05:37:32Z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