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7" r:id="rId4"/>
    <p:sldId id="278" r:id="rId5"/>
    <p:sldId id="279" r:id="rId6"/>
    <p:sldId id="274" r:id="rId7"/>
    <p:sldId id="258" r:id="rId8"/>
    <p:sldId id="260" r:id="rId9"/>
    <p:sldId id="271" r:id="rId10"/>
    <p:sldId id="275" r:id="rId11"/>
    <p:sldId id="261" r:id="rId12"/>
    <p:sldId id="262" r:id="rId13"/>
    <p:sldId id="263" r:id="rId14"/>
    <p:sldId id="264" r:id="rId15"/>
    <p:sldId id="272" r:id="rId16"/>
    <p:sldId id="273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5/31/12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find</a:t>
            </a:r>
            <a:r>
              <a:rPr lang="en-US" baseline="0" dirty="0" smtClean="0"/>
              <a:t> out what the actual function calls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4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we don't</a:t>
            </a:r>
            <a:r>
              <a:rPr lang="en-US" baseline="0" dirty="0" smtClean="0"/>
              <a:t> spill the journal entries to the disk immediately, in order to reduce I/O.  Hence this cache.</a:t>
            </a:r>
            <a:endParaRPr lang="en-US" dirty="0" smtClean="0"/>
          </a:p>
          <a:p>
            <a:r>
              <a:rPr lang="en-US" dirty="0" smtClean="0"/>
              <a:t>User-configurable cardinality,</a:t>
            </a:r>
            <a:r>
              <a:rPr lang="en-US" baseline="0" dirty="0" smtClean="0"/>
              <a:t> but must have at least two journal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 don't really understand the lock/unlock and dirty/clean bits discussed in section 3.3.2.3 of John's RFC.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</a:t>
            </a:r>
            <a:r>
              <a:rPr lang="en-US" baseline="0" dirty="0" smtClean="0"/>
              <a:t> I'm missing an intermediate list here.  I'll have to check the 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</a:t>
            </a:r>
            <a:r>
              <a:rPr lang="en-US" baseline="0" dirty="0" smtClean="0"/>
              <a:t> the cache entries serialized/transmitted?</a:t>
            </a:r>
          </a:p>
          <a:p>
            <a:r>
              <a:rPr lang="en-US" baseline="0" dirty="0" smtClean="0"/>
              <a:t>Do we only synchronize on the </a:t>
            </a:r>
            <a:r>
              <a:rPr lang="en-US" baseline="0" smtClean="0"/>
              <a:t>sync points?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30-31, 2012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Workshop at PSI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Metadata Journaling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H5AC_jnl_config_t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typedef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H5AC_jnl_config_t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		version;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/* metadata journaling configuration fields: */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hbool_t</a:t>
            </a:r>
            <a:r>
              <a:rPr lang="en-US" dirty="0">
                <a:latin typeface="Consolas"/>
                <a:cs typeface="Consolas"/>
              </a:rPr>
              <a:t>     </a:t>
            </a:r>
            <a:r>
              <a:rPr lang="en-US" dirty="0" err="1">
                <a:latin typeface="Consolas"/>
                <a:cs typeface="Consolas"/>
              </a:rPr>
              <a:t>enable_journaling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journal_file_path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>
                <a:solidFill>
                  <a:srgbClr val="FF00FF"/>
                </a:solidFill>
                <a:latin typeface="Consolas"/>
                <a:cs typeface="Consolas"/>
              </a:rPr>
              <a:t>H5AC__MAX_JOURNAL_FILE_NAME_LEN</a:t>
            </a:r>
            <a:r>
              <a:rPr lang="en-US" dirty="0">
                <a:latin typeface="Consolas"/>
                <a:cs typeface="Consolas"/>
              </a:rPr>
              <a:t> + 1];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hbool_t</a:t>
            </a:r>
            <a:r>
              <a:rPr lang="en-US" dirty="0">
                <a:latin typeface="Consolas"/>
                <a:cs typeface="Consolas"/>
              </a:rPr>
              <a:t>     </a:t>
            </a:r>
            <a:r>
              <a:rPr lang="en-US" dirty="0" err="1">
                <a:latin typeface="Consolas"/>
                <a:cs typeface="Consolas"/>
              </a:rPr>
              <a:t>journal_recovered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size_t</a:t>
            </a:r>
            <a:r>
              <a:rPr lang="en-US" dirty="0">
                <a:latin typeface="Consolas"/>
                <a:cs typeface="Consolas"/>
              </a:rPr>
              <a:t>      </a:t>
            </a:r>
            <a:r>
              <a:rPr lang="en-US" dirty="0" err="1">
                <a:latin typeface="Consolas"/>
                <a:cs typeface="Consolas"/>
              </a:rPr>
              <a:t>jbrb_buf_size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        </a:t>
            </a:r>
            <a:r>
              <a:rPr lang="en-US" dirty="0" err="1">
                <a:latin typeface="Consolas"/>
                <a:cs typeface="Consolas"/>
              </a:rPr>
              <a:t>jbrb_num_bufs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hbool_t</a:t>
            </a:r>
            <a:r>
              <a:rPr lang="en-US" dirty="0">
                <a:latin typeface="Consolas"/>
                <a:cs typeface="Consolas"/>
              </a:rPr>
              <a:t>     </a:t>
            </a:r>
            <a:r>
              <a:rPr lang="en-US" dirty="0" err="1">
                <a:latin typeface="Consolas"/>
                <a:cs typeface="Consolas"/>
              </a:rPr>
              <a:t>jbrb_use_aio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hbool_t</a:t>
            </a:r>
            <a:r>
              <a:rPr lang="en-US" dirty="0">
                <a:latin typeface="Consolas"/>
                <a:cs typeface="Consolas"/>
              </a:rPr>
              <a:t>     </a:t>
            </a:r>
            <a:r>
              <a:rPr lang="en-US" dirty="0" err="1">
                <a:latin typeface="Consolas"/>
                <a:cs typeface="Consolas"/>
              </a:rPr>
              <a:t>jbrb_human_readable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 H5AC_jnl_config_t;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7800"/>
            <a:ext cx="9144000" cy="129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 and documented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H5ACpublic.h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documented in the reference manual in HDF5 1.10.0.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63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Start/End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382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start/end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calls are added to the beginning and end of all API functions that modify metadata.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H5Xdo_something()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start_transaction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/* Do things which modify metadata */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end_transaction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81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Buffer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2057400" y="1371600"/>
            <a:ext cx="4800600" cy="4800600"/>
          </a:xfrm>
          <a:prstGeom prst="donut">
            <a:avLst>
              <a:gd name="adj" fmla="val 508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1981200"/>
            <a:ext cx="1981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1148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55626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38100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5240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4</a:t>
            </a:r>
            <a:endParaRPr lang="en-US" dirty="0"/>
          </a:p>
        </p:txBody>
      </p:sp>
      <p:sp>
        <p:nvSpPr>
          <p:cNvPr id="10" name="Curved Up Arrow 9"/>
          <p:cNvSpPr/>
          <p:nvPr/>
        </p:nvSpPr>
        <p:spPr>
          <a:xfrm rot="16200000">
            <a:off x="5676900" y="3124200"/>
            <a:ext cx="4572000" cy="10668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rot="5400000">
            <a:off x="-1371600" y="3124200"/>
            <a:ext cx="4572000" cy="10668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5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Buffers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447800"/>
            <a:ext cx="4038600" cy="457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1600200"/>
            <a:ext cx="3657600" cy="3276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raw/binary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journal entries to be later streamed to the journal location.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journal entries vary in size.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4038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209800"/>
            <a:ext cx="40386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3505200"/>
            <a:ext cx="4038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3962400"/>
            <a:ext cx="4038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2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Transaction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next transaction ID number.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a "begin transaction"</a:t>
            </a:r>
            <a:r>
              <a:rPr lang="en-US" sz="2400" dirty="0"/>
              <a:t> </a:t>
            </a:r>
            <a:r>
              <a:rPr lang="en-US" sz="2400" dirty="0" smtClean="0"/>
              <a:t>message in the journal buffer with that transaction ID.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Return the ID to the caller.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40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 Journal Entry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Check for space in the current journal buffer.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If no space…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Start an asynchronous write of the current journal buffer.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Test to see if the next buffer has an uncompleted write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If there is, stall until it completes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	</a:t>
            </a:r>
            <a:r>
              <a:rPr lang="en-US" sz="2400" dirty="0" smtClean="0"/>
              <a:t>Switch to the next journal buffer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Make an entry in the journal buffer</a:t>
            </a:r>
          </a:p>
        </p:txBody>
      </p:sp>
    </p:spTree>
    <p:extLst>
      <p:ext uri="{BB962C8B-B14F-4D97-AF65-F5344CB8AC3E}">
        <p14:creationId xmlns:p14="http://schemas.microsoft.com/office/powerpoint/2010/main" val="386852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Transaction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Insert an "end transaction" entry into the journal buffer.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Increment the transaction ID number.</a:t>
            </a:r>
          </a:p>
        </p:txBody>
      </p:sp>
    </p:spTree>
    <p:extLst>
      <p:ext uri="{BB962C8B-B14F-4D97-AF65-F5344CB8AC3E}">
        <p14:creationId xmlns:p14="http://schemas.microsoft.com/office/powerpoint/2010/main" val="309263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 and Close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868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Flush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Write current journal buffer to disk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Flush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journal entries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 smtClean="0"/>
              <a:t>Truncate</a:t>
            </a:r>
            <a:r>
              <a:rPr lang="en-US" sz="2400" dirty="0" smtClean="0"/>
              <a:t> the journal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Close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Flush (as above)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superblock and set journaling tag to FALSE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Sync superblock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39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5344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relatively few changes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entries must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serialized at sync points and end of transaction.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0 </a:t>
            </a:r>
            <a:r>
              <a:rPr lang="en-US" sz="2400" dirty="0" smtClean="0"/>
              <a:t>really handles the transaction I/O.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Journal I/O only happens at synch points for better I/O efficiency.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407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h5recover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h5recover </a:t>
            </a:r>
            <a:r>
              <a:rPr lang="en-US" sz="2400" dirty="0"/>
              <a:t>[OPTIONS] [OBJECTS] [HDF5_FILE]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OBJECTS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-j, --journal [JOURNAL_FILE]      journal file name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OPTIONS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-b, --backup [BACKUP_NAME]        Specify a name for the backup copy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                                      of the HDF5 file.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                                      default = '[HDF5_FILE].backup'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-f  --force                     </a:t>
            </a:r>
            <a:r>
              <a:rPr lang="en-US" sz="2400" dirty="0" smtClean="0"/>
              <a:t>Recover </a:t>
            </a:r>
            <a:r>
              <a:rPr lang="en-US" sz="2400" dirty="0"/>
              <a:t>without confirmation if the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                                      journal file is empty.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-n, --</a:t>
            </a:r>
            <a:r>
              <a:rPr lang="en-US" sz="2400" dirty="0" err="1"/>
              <a:t>nocopy</a:t>
            </a:r>
            <a:r>
              <a:rPr lang="en-US" sz="2400" dirty="0"/>
              <a:t>                </a:t>
            </a:r>
            <a:r>
              <a:rPr lang="en-US" sz="2400" dirty="0" smtClean="0"/>
              <a:t>Do </a:t>
            </a:r>
            <a:r>
              <a:rPr lang="en-US" sz="2400" dirty="0"/>
              <a:t>not create a backup copy.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-h, --help                     </a:t>
            </a:r>
            <a:r>
              <a:rPr lang="en-US" sz="2400" dirty="0" smtClean="0"/>
              <a:t>Print </a:t>
            </a:r>
            <a:r>
              <a:rPr lang="en-US" sz="2400" dirty="0"/>
              <a:t>a usage message and exit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-v, --verbose               </a:t>
            </a:r>
            <a:r>
              <a:rPr lang="en-US" sz="2400" dirty="0" smtClean="0"/>
              <a:t>Generate </a:t>
            </a:r>
            <a:r>
              <a:rPr lang="en-US" sz="2400" dirty="0"/>
              <a:t>more verbose output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                                      (repeat for increased verbosity)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-V, --version                 </a:t>
            </a:r>
            <a:r>
              <a:rPr lang="en-US" sz="2400" dirty="0" smtClean="0"/>
              <a:t>Print </a:t>
            </a:r>
            <a:r>
              <a:rPr lang="en-US" sz="2400" dirty="0"/>
              <a:t>version number and exit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-x, --examine              </a:t>
            </a:r>
            <a:r>
              <a:rPr lang="en-US" sz="2400" dirty="0" smtClean="0"/>
              <a:t> </a:t>
            </a:r>
            <a:r>
              <a:rPr lang="en-US" sz="2400" dirty="0"/>
              <a:t>Examine the supplied file(s), report,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                                            and exit without action.</a:t>
            </a:r>
          </a:p>
        </p:txBody>
      </p:sp>
    </p:spTree>
    <p:extLst>
      <p:ext uri="{BB962C8B-B14F-4D97-AF65-F5344CB8AC3E}">
        <p14:creationId xmlns:p14="http://schemas.microsoft.com/office/powerpoint/2010/main" val="76574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5181600"/>
            <a:ext cx="8305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we have some interrelated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metadata that we would like to write into a file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h5recover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5344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Try to find the superblock in the target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Check to see if the journaling flag is set.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Try to find the journal.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Open the journal and validate it.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Apply all metadata writes specified in the journal up to the last transaction.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Reset the journaling flag and flush the file to disk.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75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Corrupted File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05400" y="23622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29400" y="23622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477000" y="27432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0" y="22860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endParaRPr kumimoji="0" lang="en-US" sz="9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800" y="3200400"/>
            <a:ext cx="6096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5181600"/>
            <a:ext cx="8305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write is interrupted (process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killed, etc.), then we will have an invalid/corrupt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0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066800"/>
            <a:ext cx="32004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Transaction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5638800"/>
            <a:ext cx="83058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Journaling avoids the corrupt file problem by recording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writes (a transaction) in a journal.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981200"/>
            <a:ext cx="2895600" cy="1981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cument 2"/>
          <p:cNvSpPr/>
          <p:nvPr/>
        </p:nvSpPr>
        <p:spPr>
          <a:xfrm>
            <a:off x="685800" y="4419600"/>
            <a:ext cx="27432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600200" y="3581400"/>
            <a:ext cx="838200" cy="1066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48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066800"/>
            <a:ext cx="32004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Transaction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5638800"/>
            <a:ext cx="83058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transaction is interrupted, a recovery tool can repair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981200"/>
            <a:ext cx="2895600" cy="1981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cument 2"/>
          <p:cNvSpPr/>
          <p:nvPr/>
        </p:nvSpPr>
        <p:spPr>
          <a:xfrm>
            <a:off x="685800" y="4419600"/>
            <a:ext cx="27432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5400" y="23622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29400" y="23622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6477000" y="27432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22860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endParaRPr kumimoji="0" lang="en-US" sz="9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urved Up Arrow 14"/>
          <p:cNvSpPr/>
          <p:nvPr/>
        </p:nvSpPr>
        <p:spPr>
          <a:xfrm rot="19833944">
            <a:off x="3642572" y="4610819"/>
            <a:ext cx="2817243" cy="678831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800600"/>
            <a:ext cx="1600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h5recover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6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Implementation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3058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1.10.0 feature.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Prevents loss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an entire file due to a crashed writer.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Covers file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baseline="0" dirty="0"/>
              <a:t>	</a:t>
            </a:r>
            <a:r>
              <a:rPr lang="en-US" sz="2400" baseline="0" dirty="0" smtClean="0"/>
              <a:t>We make no guarantees</a:t>
            </a:r>
            <a:r>
              <a:rPr lang="en-US" sz="2400" dirty="0" smtClean="0"/>
              <a:t> about data.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Works with parallel.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Currently uses an external journal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Journaling slows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8396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Superblock Additions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3820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Journaling Flag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Internal/External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Flag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Location (path or address)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Version Number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17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File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38100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Binary file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16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&lt;journal&gt; --&gt; &lt;header&gt;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&lt;body&gt;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16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&lt;header&gt; --&gt;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header_start_tag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journal_version_number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target_file_name_len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target_file_name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creation_date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header_end_tag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 smtClean="0"/>
              <a:t>&lt;body&gt; --&gt; (&lt;</a:t>
            </a:r>
            <a:r>
              <a:rPr lang="en-US" sz="1600" dirty="0" err="1" smtClean="0"/>
              <a:t>begin_transaction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| &lt;entry&gt;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| &lt;</a:t>
            </a:r>
            <a:r>
              <a:rPr lang="en-US" sz="1600" dirty="0" err="1" smtClean="0"/>
              <a:t>end_transaction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| &lt;comment&gt;)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219200"/>
            <a:ext cx="43434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&lt;entry&gt; --&gt; 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begin_entry_tag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&lt;</a:t>
            </a:r>
            <a:r>
              <a:rPr lang="en-US" sz="1600" dirty="0" err="1" smtClean="0"/>
              <a:t>transaction_number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entry_base_addr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&lt;</a:t>
            </a:r>
            <a:r>
              <a:rPr lang="en-US" sz="1600" dirty="0" err="1" smtClean="0"/>
              <a:t>entry_length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entry_body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&lt;</a:t>
            </a:r>
            <a:r>
              <a:rPr lang="en-US" sz="1600" baseline="0" dirty="0" err="1" smtClean="0"/>
              <a:t>end_entry_tag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 smtClean="0"/>
              <a:t>&lt;</a:t>
            </a:r>
            <a:r>
              <a:rPr lang="en-US" sz="1600" baseline="0" dirty="0" err="1" smtClean="0"/>
              <a:t>end_transaction</a:t>
            </a:r>
            <a:r>
              <a:rPr lang="en-US" sz="1600" baseline="0" dirty="0" smtClean="0"/>
              <a:t>&gt;</a:t>
            </a:r>
            <a:r>
              <a:rPr lang="en-US" sz="1600" dirty="0" smtClean="0"/>
              <a:t> --&gt; &lt;</a:t>
            </a:r>
            <a:r>
              <a:rPr lang="en-US" sz="1600" dirty="0" err="1" smtClean="0"/>
              <a:t>end_trans_start_tag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transaction_number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                    &lt;</a:t>
            </a:r>
            <a:r>
              <a:rPr lang="en-US" sz="1600" baseline="0" dirty="0" err="1" smtClean="0"/>
              <a:t>end_trans_end_tag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 smtClean="0"/>
              <a:t>&lt;comment&gt; --&gt; &lt;</a:t>
            </a:r>
            <a:r>
              <a:rPr lang="en-US" sz="1600" baseline="0" dirty="0" err="1" smtClean="0"/>
              <a:t>begin_comment_tag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comment_length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        &lt;</a:t>
            </a:r>
            <a:r>
              <a:rPr lang="en-US" sz="1600" baseline="0" dirty="0" err="1" smtClean="0"/>
              <a:t>comment_string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end_comment_tag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731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763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endParaRPr lang="en-US" sz="2400" i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nsolas"/>
                <a:cs typeface="Consolas"/>
              </a:rPr>
              <a:t>H5Pset_jnl_config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i="1" dirty="0" err="1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plist_id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</a:p>
          <a:p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i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2400" i="1" dirty="0" smtClean="0">
                <a:solidFill>
                  <a:srgbClr val="0000FF"/>
                </a:solidFill>
                <a:latin typeface="Consolas"/>
                <a:cs typeface="Consolas"/>
              </a:rPr>
              <a:t> H5AC_jnl_config_t </a:t>
            </a:r>
            <a:r>
              <a:rPr lang="en-US" sz="2400" dirty="0" smtClean="0">
                <a:latin typeface="Consolas"/>
                <a:cs typeface="Consolas"/>
              </a:rPr>
              <a:t>*</a:t>
            </a:r>
            <a:r>
              <a:rPr lang="en-US" sz="2400" dirty="0" err="1" smtClean="0">
                <a:latin typeface="Consolas"/>
                <a:cs typeface="Consolas"/>
              </a:rPr>
              <a:t>config_ptr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8305800" cy="3200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819400"/>
            <a:ext cx="8382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Takes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H5AC_jnl_config_t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which contains journaling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parameters.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207900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553</TotalTime>
  <Words>891</Words>
  <Application>Microsoft Macintosh PowerPoint</Application>
  <PresentationFormat>On-screen Show (4:3)</PresentationFormat>
  <Paragraphs>219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THG Template</vt:lpstr>
      <vt:lpstr>Metadata Journaling</vt:lpstr>
      <vt:lpstr>Journaling</vt:lpstr>
      <vt:lpstr>Journaling</vt:lpstr>
      <vt:lpstr>Journaling</vt:lpstr>
      <vt:lpstr>Journaling</vt:lpstr>
      <vt:lpstr>HDF5 Implementation</vt:lpstr>
      <vt:lpstr>Superblock Additions</vt:lpstr>
      <vt:lpstr>Journal File Format</vt:lpstr>
      <vt:lpstr>New API Call</vt:lpstr>
      <vt:lpstr>H5AC_jnl_config_t</vt:lpstr>
      <vt:lpstr>Transaction Start/End</vt:lpstr>
      <vt:lpstr>Ring Buffer</vt:lpstr>
      <vt:lpstr>Journal Buffers</vt:lpstr>
      <vt:lpstr>Start Transaction</vt:lpstr>
      <vt:lpstr>Insert a Journal Entry</vt:lpstr>
      <vt:lpstr>End Transaction</vt:lpstr>
      <vt:lpstr>Flush and Close</vt:lpstr>
      <vt:lpstr>Parallel</vt:lpstr>
      <vt:lpstr>h5recover</vt:lpstr>
      <vt:lpstr>h5recover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Dana Robinson</cp:lastModifiedBy>
  <cp:revision>29</cp:revision>
  <dcterms:created xsi:type="dcterms:W3CDTF">2012-05-21T21:29:48Z</dcterms:created>
  <dcterms:modified xsi:type="dcterms:W3CDTF">2012-05-31T05:48:44Z</dcterms:modified>
</cp:coreProperties>
</file>