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58" r:id="rId4"/>
    <p:sldId id="262" r:id="rId5"/>
    <p:sldId id="259" r:id="rId6"/>
    <p:sldId id="260" r:id="rId7"/>
    <p:sldId id="261" r:id="rId8"/>
    <p:sldId id="263" r:id="rId9"/>
    <p:sldId id="267" r:id="rId10"/>
    <p:sldId id="268" r:id="rId11"/>
    <p:sldId id="266" r:id="rId12"/>
    <p:sldId id="269" r:id="rId13"/>
    <p:sldId id="270" r:id="rId14"/>
    <p:sldId id="272" r:id="rId15"/>
    <p:sldId id="275" r:id="rId16"/>
    <p:sldId id="25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10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F3A02-6D9C-422F-B546-8697F9B965A4}" type="datetimeFigureOut">
              <a:rPr lang="en-US" smtClean="0"/>
              <a:pPr/>
              <a:t>5/31/12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DA4F8-36F3-41C6-86CA-59D0579BE0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48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mainly the library's</a:t>
            </a:r>
            <a:r>
              <a:rPr lang="en-US" baseline="0" dirty="0" smtClean="0"/>
              <a:t> problem so there is very little work for the user to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8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 system delays mean that the writer may have to wait some small multiple of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1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86" descr="hdf_7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14800"/>
            <a:ext cx="6400800" cy="1295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name and company go here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5638800"/>
            <a:ext cx="8686800" cy="533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2400" baseline="0"/>
            </a:lvl1pPr>
          </a:lstStyle>
          <a:p>
            <a:pPr lvl="0"/>
            <a:r>
              <a:rPr lang="en-US" dirty="0" smtClean="0"/>
              <a:t>Name of Presentation (example: blah </a:t>
            </a:r>
            <a:r>
              <a:rPr lang="en-US" dirty="0" err="1" smtClean="0"/>
              <a:t>blah</a:t>
            </a:r>
            <a:r>
              <a:rPr lang="en-US" dirty="0" smtClean="0"/>
              <a:t> workshop)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604000"/>
            <a:ext cx="2362200" cy="254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30-31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6" Type="http://schemas.openxmlformats.org/officeDocument/2006/relationships/image" Target="../media/image2.jpeg"/><Relationship Id="rId7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56" descr="hdf_no_banner_whit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8" name="Picture 1050" descr="hdf 0line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</p:spPr>
      </p:pic>
      <p:pic>
        <p:nvPicPr>
          <p:cNvPr id="9" name="Picture 1051" descr="hdf bluegreenotxt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52400"/>
            <a:ext cx="838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604000"/>
            <a:ext cx="2362200" cy="254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30-31, 2012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94764"/>
            <a:ext cx="9144000" cy="26323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HDF5 Workshop at PSI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828800"/>
          </a:xfrm>
        </p:spPr>
        <p:txBody>
          <a:bodyPr/>
          <a:lstStyle/>
          <a:p>
            <a:r>
              <a:rPr lang="en-US" dirty="0" smtClean="0"/>
              <a:t>Single Writer / Multiple Reader</a:t>
            </a:r>
            <a:br>
              <a:rPr lang="en-US" dirty="0" smtClean="0"/>
            </a:br>
            <a:r>
              <a:rPr lang="en-US" dirty="0" smtClean="0"/>
              <a:t>(SWMR)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Dana Robinson</a:t>
            </a:r>
          </a:p>
          <a:p>
            <a:r>
              <a:rPr lang="en-US" dirty="0" smtClean="0"/>
              <a:t>The HDF Group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8600" y="5791200"/>
            <a:ext cx="86868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Efficient Use of HDF5 With High Data Rate X-Ray Detectors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Scherrer</a:t>
            </a:r>
            <a:r>
              <a:rPr lang="en-US" dirty="0" smtClean="0"/>
              <a:t> </a:t>
            </a:r>
            <a:r>
              <a:rPr lang="en-US" dirty="0" err="1" smtClean="0"/>
              <a:t>Institut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Flush Dependencies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7800" y="3505200"/>
            <a:ext cx="2590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3505200"/>
            <a:ext cx="2590800" cy="685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3505200"/>
            <a:ext cx="4572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" name="Curved Connector 7"/>
          <p:cNvCxnSpPr>
            <a:stCxn id="6" idx="0"/>
            <a:endCxn id="12" idx="1"/>
          </p:cNvCxnSpPr>
          <p:nvPr/>
        </p:nvCxnSpPr>
        <p:spPr>
          <a:xfrm rot="16200000" flipH="1">
            <a:off x="3409950" y="3524250"/>
            <a:ext cx="1638300" cy="1600200"/>
          </a:xfrm>
          <a:prstGeom prst="curvedConnector4">
            <a:avLst>
              <a:gd name="adj1" fmla="val -13953"/>
              <a:gd name="adj2" fmla="val 57143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5800" y="1219200"/>
            <a:ext cx="7924800" cy="144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we add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new metadata item to the file and update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lang="en-US" sz="2400" dirty="0" smtClean="0"/>
              <a:t>e reference to point to it, </a:t>
            </a:r>
            <a:r>
              <a:rPr lang="en-US" sz="2400" dirty="0" smtClean="0">
                <a:solidFill>
                  <a:srgbClr val="FF0000"/>
                </a:solidFill>
              </a:rPr>
              <a:t>we have to be careful about the order in which the metadata is flushed out of the cache.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609600" y="3352800"/>
            <a:ext cx="2667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item 1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6600" y="4648200"/>
            <a:ext cx="2667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item 3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2" y="5181600"/>
            <a:ext cx="47244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reference to address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new metadata item 3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stCxn id="9" idx="0"/>
            <a:endCxn id="6" idx="2"/>
          </p:cNvCxnSpPr>
          <p:nvPr/>
        </p:nvCxnSpPr>
        <p:spPr>
          <a:xfrm flipV="1">
            <a:off x="2368322" y="4191000"/>
            <a:ext cx="1060678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29200" y="4800600"/>
            <a:ext cx="25908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10400" y="3352800"/>
            <a:ext cx="2667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item 2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7083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3581400" y="5257800"/>
            <a:ext cx="1905000" cy="11430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52578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52578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57656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1000" y="29718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447800" y="29718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43" name="Curved Connector 42"/>
          <p:cNvCxnSpPr>
            <a:stCxn id="42" idx="2"/>
            <a:endCxn id="44" idx="1"/>
          </p:cNvCxnSpPr>
          <p:nvPr/>
        </p:nvCxnSpPr>
        <p:spPr>
          <a:xfrm rot="5400000">
            <a:off x="990600" y="3733800"/>
            <a:ext cx="914400" cy="457200"/>
          </a:xfrm>
          <a:prstGeom prst="curvedConnector4">
            <a:avLst>
              <a:gd name="adj1" fmla="val 37500"/>
              <a:gd name="adj2" fmla="val 150000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219200" y="41910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Down Arrow 44"/>
          <p:cNvSpPr/>
          <p:nvPr/>
        </p:nvSpPr>
        <p:spPr>
          <a:xfrm rot="16200000">
            <a:off x="26414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86400" y="28956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629400" y="28956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48" name="Curved Connector 47"/>
          <p:cNvCxnSpPr>
            <a:stCxn id="47" idx="2"/>
            <a:endCxn id="49" idx="1"/>
          </p:cNvCxnSpPr>
          <p:nvPr/>
        </p:nvCxnSpPr>
        <p:spPr>
          <a:xfrm rot="5400000">
            <a:off x="6057900" y="3771900"/>
            <a:ext cx="1143000" cy="457200"/>
          </a:xfrm>
          <a:prstGeom prst="curvedConnector4">
            <a:avLst>
              <a:gd name="adj1" fmla="val 40000"/>
              <a:gd name="adj2" fmla="val 150000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400800" y="4343400"/>
            <a:ext cx="16002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garbage?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315200" y="35814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3400" y="381000"/>
            <a:ext cx="7924800" cy="144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reference-containing item is flushed before the new item, the reader may read the new reference before the item,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creating an invalid state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0000" y="2590800"/>
            <a:ext cx="1143000" cy="762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3913886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3581400" y="5257800"/>
            <a:ext cx="1905000" cy="11430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52578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52578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57656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1000" y="29718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447800" y="29718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43" name="Curved Connector 42"/>
          <p:cNvCxnSpPr>
            <a:stCxn id="42" idx="2"/>
            <a:endCxn id="44" idx="1"/>
          </p:cNvCxnSpPr>
          <p:nvPr/>
        </p:nvCxnSpPr>
        <p:spPr>
          <a:xfrm rot="5400000">
            <a:off x="990600" y="3733800"/>
            <a:ext cx="914400" cy="457200"/>
          </a:xfrm>
          <a:prstGeom prst="curvedConnector4">
            <a:avLst>
              <a:gd name="adj1" fmla="val 37500"/>
              <a:gd name="adj2" fmla="val 150000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219200" y="41910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Down Arrow 44"/>
          <p:cNvSpPr/>
          <p:nvPr/>
        </p:nvSpPr>
        <p:spPr>
          <a:xfrm rot="16200000">
            <a:off x="26414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86400" y="28956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629400" y="28956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cxnSp>
        <p:nvCxnSpPr>
          <p:cNvPr id="48" name="Curved Connector 47"/>
          <p:cNvCxnSpPr>
            <a:stCxn id="47" idx="2"/>
            <a:endCxn id="50" idx="1"/>
          </p:cNvCxnSpPr>
          <p:nvPr/>
        </p:nvCxnSpPr>
        <p:spPr>
          <a:xfrm rot="16200000" flipH="1">
            <a:off x="6896100" y="3390900"/>
            <a:ext cx="381000" cy="457200"/>
          </a:xfrm>
          <a:prstGeom prst="curvedConnector2">
            <a:avLst/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315200" y="35814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3400" y="381000"/>
            <a:ext cx="7924800" cy="144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new metadata item is flushed before the reference-containing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item, the reader will not be fully up to date, but will still be consistent.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00800" y="43434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0" y="2590800"/>
            <a:ext cx="1143000" cy="762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148401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3581400" y="5257800"/>
            <a:ext cx="1905000" cy="11430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52578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52578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57656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1000" y="29718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447800" y="29718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43" name="Curved Connector 42"/>
          <p:cNvCxnSpPr>
            <a:stCxn id="42" idx="2"/>
            <a:endCxn id="44" idx="1"/>
          </p:cNvCxnSpPr>
          <p:nvPr/>
        </p:nvCxnSpPr>
        <p:spPr>
          <a:xfrm rot="5400000">
            <a:off x="990600" y="3733800"/>
            <a:ext cx="914400" cy="457200"/>
          </a:xfrm>
          <a:prstGeom prst="curvedConnector4">
            <a:avLst>
              <a:gd name="adj1" fmla="val 37500"/>
              <a:gd name="adj2" fmla="val 150000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219200" y="41910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Down Arrow 44"/>
          <p:cNvSpPr/>
          <p:nvPr/>
        </p:nvSpPr>
        <p:spPr>
          <a:xfrm rot="16200000">
            <a:off x="26414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86400" y="28956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629400" y="28956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cxnSp>
        <p:nvCxnSpPr>
          <p:cNvPr id="48" name="Curved Connector 47"/>
          <p:cNvCxnSpPr>
            <a:stCxn id="47" idx="2"/>
            <a:endCxn id="50" idx="1"/>
          </p:cNvCxnSpPr>
          <p:nvPr/>
        </p:nvCxnSpPr>
        <p:spPr>
          <a:xfrm rot="16200000" flipH="1">
            <a:off x="6896100" y="3390900"/>
            <a:ext cx="381000" cy="457200"/>
          </a:xfrm>
          <a:prstGeom prst="curvedConnector2">
            <a:avLst/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315200" y="35814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3400" y="381000"/>
            <a:ext cx="7924800" cy="144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are creating flush dependencies in the internal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structures to ensure that metadata cache flush operations occur in the proper order.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00800" y="43434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0" y="2590800"/>
            <a:ext cx="1143000" cy="762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7275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Open and Close Problem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219200"/>
            <a:ext cx="8001000" cy="4724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writer MUST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 the </a:t>
            </a:r>
            <a:r>
              <a:rPr lang="en-US" sz="2400" dirty="0" smtClean="0"/>
              <a:t>first process to open the file so the superblock message can be written.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If a reader opens the file first, it will find no SWMR superblock message and not use any SWMR protocols when accessing the file.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Alternatively, we can create a mechanism for communicating SWMR on/off between processes.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635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Open and Close Problem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82296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Possible solution: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 the superblock as volatile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whenever SWMR is a possibility.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Requires setting a SWMR timeout 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baseline="0" dirty="0"/>
              <a:t>	</a:t>
            </a:r>
            <a:r>
              <a:rPr lang="en-US" sz="2400" baseline="0" dirty="0" smtClean="0"/>
              <a:t>-</a:t>
            </a:r>
            <a:r>
              <a:rPr lang="en-US" sz="2400" dirty="0" smtClean="0"/>
              <a:t> Writers do not write until time t has passed.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Readers check for SWMR superblock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every time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Ensures that the reader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writer will use SWMR together.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Also allows readers to discontinue using SWMR protocols when the writer is not actively writing (performance enhancement).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650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1219200"/>
            <a:ext cx="87630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Scheduled HDF5 1.10.0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feature.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Being paid for by a commercial client of The HDF Group.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Currently under development.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Metadata cache flush dependencies in progress.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Other work in the design stage.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high priority.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610600" cy="5562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Many use cases call for a single writer process which writes data to a single HDF5 file, and multiple readers, which will consume the HDF5 data as it is written.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Ideally, we would like to support this scenario with no communication between the processes.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With no IPC/signals, there are clearly limits on how this can be used.  Seeing arbitrary changes in the read files would be expensive.  Readers will have to poll for expected changes.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Changes in dataset sizes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baseline="0" dirty="0"/>
              <a:t>	</a:t>
            </a:r>
            <a:r>
              <a:rPr lang="en-US" sz="2400" baseline="0" dirty="0" smtClean="0"/>
              <a:t>-</a:t>
            </a:r>
            <a:r>
              <a:rPr lang="en-US" sz="2400" dirty="0" smtClean="0"/>
              <a:t> New groups created in a target group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etc.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86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762000" y="4953000"/>
            <a:ext cx="7772400" cy="17526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9050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390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1143000"/>
            <a:ext cx="5105400" cy="609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Independent Reader Processes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13716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40386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57912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75438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5800" y="304800"/>
            <a:ext cx="21336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371600" y="914400"/>
            <a:ext cx="838200" cy="1295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3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2971800" y="4495800"/>
            <a:ext cx="3276600" cy="21336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26670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6600" y="2667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8900000">
            <a:off x="2567525" y="3570965"/>
            <a:ext cx="838200" cy="157451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3500000">
            <a:off x="5935149" y="3488626"/>
            <a:ext cx="838200" cy="161644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5800" y="12954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3000" y="11430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00200" y="12192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1219200" y="1752600"/>
            <a:ext cx="838200" cy="8763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31317" y="3810000"/>
            <a:ext cx="2209800" cy="1905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can then be read by a reader.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no IPC necessary.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7400" y="838200"/>
            <a:ext cx="1828800" cy="1219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data elements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4800600"/>
            <a:ext cx="2209800" cy="1219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added to a dataset in the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81400" y="5638800"/>
            <a:ext cx="914400" cy="685800"/>
            <a:chOff x="3429000" y="1828800"/>
            <a:chExt cx="914400" cy="685800"/>
          </a:xfrm>
        </p:grpSpPr>
        <p:sp>
          <p:nvSpPr>
            <p:cNvPr id="23" name="Rectangle 22"/>
            <p:cNvSpPr/>
            <p:nvPr/>
          </p:nvSpPr>
          <p:spPr>
            <a:xfrm>
              <a:off x="34290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576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862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148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290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576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862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148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29000" y="22860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57600" y="22860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86200" y="22860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457200" y="914400"/>
            <a:ext cx="1600200" cy="685800"/>
          </a:xfrm>
          <a:prstGeom prst="roundRect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391400" y="4572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772400" y="9144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077200" y="5334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10800000">
            <a:off x="7467600" y="1447800"/>
            <a:ext cx="838200" cy="8763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0" y="0"/>
            <a:ext cx="4876800" cy="685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69737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762000" y="4953000"/>
            <a:ext cx="7772400" cy="17526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9050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390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3716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40386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57912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75438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5800" y="304800"/>
            <a:ext cx="21336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371600" y="914400"/>
            <a:ext cx="838200" cy="1295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69008" y="22159"/>
            <a:ext cx="5638800" cy="1524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engineering </a:t>
            </a:r>
            <a:r>
              <a:rPr lang="en-US" sz="2400" dirty="0"/>
              <a:t>c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hallenge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to ensure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the readers always see a coherent (though possibly not up to date) HDF5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29000" y="1752600"/>
            <a:ext cx="5562600" cy="12954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9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for SWMR (Basic)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8534400" cy="4419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</a:t>
            </a:r>
            <a:r>
              <a:rPr lang="en-US" sz="2400" dirty="0" smtClean="0"/>
              <a:t>y to set up!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Writer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Call H5Fopen or create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H5F_ACC_SWMR_WRITE flag.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Reader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spcBef>
                <a:spcPct val="20000"/>
              </a:spcBef>
            </a:pPr>
            <a:endParaRPr lang="en-US" sz="2400" dirty="0"/>
          </a:p>
          <a:p>
            <a:pPr>
              <a:spcBef>
                <a:spcPct val="20000"/>
              </a:spcBef>
            </a:pPr>
            <a:r>
              <a:rPr lang="en-US" sz="2400" dirty="0"/>
              <a:t>- Call </a:t>
            </a:r>
            <a:r>
              <a:rPr lang="en-US" sz="2400" dirty="0" smtClean="0"/>
              <a:t>H5Fopen </a:t>
            </a:r>
            <a:r>
              <a:rPr lang="en-US" sz="2400" dirty="0"/>
              <a:t>using the </a:t>
            </a:r>
            <a:r>
              <a:rPr lang="en-US" sz="2400" dirty="0" smtClean="0"/>
              <a:t>H5F_ACC_SWMR_READ </a:t>
            </a:r>
            <a:r>
              <a:rPr lang="en-US" sz="2400" dirty="0"/>
              <a:t>flag.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63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SWMR (Basic)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8534400" cy="518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</a:t>
            </a:r>
            <a:r>
              <a:rPr lang="en-US" sz="2400" dirty="0" smtClean="0"/>
              <a:t>y to use!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Writer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Write data to the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HDF5 file.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Reader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spcBef>
                <a:spcPct val="20000"/>
              </a:spcBef>
            </a:pPr>
            <a:endParaRPr lang="en-US" sz="2400" dirty="0"/>
          </a:p>
          <a:p>
            <a:pPr>
              <a:spcBef>
                <a:spcPct val="20000"/>
              </a:spcBef>
            </a:pPr>
            <a:r>
              <a:rPr lang="en-US" sz="2400" dirty="0" smtClean="0"/>
              <a:t>- Poll, checking the size of the dataset to see if there is new data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>   available for reading.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>- Read new data, if any.</a:t>
            </a: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23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Changes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8686800" cy="5105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 must be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carefully staged so that readers cannot encounter invalid data.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Readers must be more aggressive about discarding their metadata cache entries.  This needs to be done after a specified time 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Readers must make sure that no read operation takes longer than the above time 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(</a:t>
            </a:r>
            <a:r>
              <a:rPr lang="en-US" sz="2400" dirty="0" smtClean="0"/>
              <a:t>This ensures the reader does not use metadata which has been invalidated by the writer.)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timeout value 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is stored in the superblock when the file is opened and deleted when the file is closed.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05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Flush Dependencies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7800" y="3505200"/>
            <a:ext cx="2590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3505200"/>
            <a:ext cx="25908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3505200"/>
            <a:ext cx="4572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smtClean="0"/>
              <a:t>2)</a:t>
            </a:r>
            <a:endParaRPr lang="en-US" dirty="0"/>
          </a:p>
        </p:txBody>
      </p:sp>
      <p:cxnSp>
        <p:nvCxnSpPr>
          <p:cNvPr id="8" name="Curved Connector 7"/>
          <p:cNvCxnSpPr>
            <a:stCxn id="6" idx="0"/>
            <a:endCxn id="4" idx="1"/>
          </p:cNvCxnSpPr>
          <p:nvPr/>
        </p:nvCxnSpPr>
        <p:spPr>
          <a:xfrm rot="16200000" flipH="1">
            <a:off x="4057650" y="2876550"/>
            <a:ext cx="342900" cy="1600200"/>
          </a:xfrm>
          <a:prstGeom prst="curvedConnector4">
            <a:avLst>
              <a:gd name="adj1" fmla="val -66667"/>
              <a:gd name="adj2" fmla="val 57143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5800" y="1219200"/>
            <a:ext cx="7924800" cy="1143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Suppose we have a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 item which refers to another metadata item in the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609600" y="3352800"/>
            <a:ext cx="2667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item 1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6600" y="3276600"/>
            <a:ext cx="2667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item 2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4648200"/>
            <a:ext cx="47244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reference to address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metadata item 2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6" idx="2"/>
          </p:cNvCxnSpPr>
          <p:nvPr/>
        </p:nvCxnSpPr>
        <p:spPr>
          <a:xfrm flipH="1" flipV="1">
            <a:off x="3429000" y="4191000"/>
            <a:ext cx="5334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774138"/>
      </p:ext>
    </p:extLst>
  </p:cSld>
  <p:clrMapOvr>
    <a:masterClrMapping/>
  </p:clrMapOvr>
</p:sld>
</file>

<file path=ppt/theme/theme1.xml><?xml version="1.0" encoding="utf-8"?>
<a:theme xmlns:a="http://schemas.openxmlformats.org/drawingml/2006/main" name="THG Template">
  <a:themeElements>
    <a:clrScheme name="THG Template">
      <a:dk1>
        <a:sysClr val="windowText" lastClr="000000"/>
      </a:dk1>
      <a:lt1>
        <a:sysClr val="window" lastClr="FFFFFF"/>
      </a:lt1>
      <a:dk2>
        <a:srgbClr val="244061"/>
      </a:dk2>
      <a:lt2>
        <a:srgbClr val="F2F2F2"/>
      </a:lt2>
      <a:accent1>
        <a:srgbClr val="4BACC6"/>
      </a:accent1>
      <a:accent2>
        <a:srgbClr val="C0504D"/>
      </a:accent2>
      <a:accent3>
        <a:srgbClr val="9BBB59"/>
      </a:accent3>
      <a:accent4>
        <a:srgbClr val="8064A2"/>
      </a:accent4>
      <a:accent5>
        <a:srgbClr val="F79646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THG Template</Template>
  <TotalTime>163</TotalTime>
  <Words>744</Words>
  <Application>Microsoft Macintosh PowerPoint</Application>
  <PresentationFormat>On-screen Show (4:3)</PresentationFormat>
  <Paragraphs>161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THG Template</vt:lpstr>
      <vt:lpstr>Single Writer / Multiple Reader (SWMR)</vt:lpstr>
      <vt:lpstr>Basic Idea</vt:lpstr>
      <vt:lpstr>PowerPoint Presentation</vt:lpstr>
      <vt:lpstr>PowerPoint Presentation</vt:lpstr>
      <vt:lpstr>PowerPoint Presentation</vt:lpstr>
      <vt:lpstr>Setting up for SWMR (Basic)</vt:lpstr>
      <vt:lpstr>Using SWMR (Basic)</vt:lpstr>
      <vt:lpstr>Internal Changes</vt:lpstr>
      <vt:lpstr>Metadata Flush Dependencies</vt:lpstr>
      <vt:lpstr>Metadata Flush Dependencies</vt:lpstr>
      <vt:lpstr>PowerPoint Presentation</vt:lpstr>
      <vt:lpstr>PowerPoint Presentation</vt:lpstr>
      <vt:lpstr>PowerPoint Presentation</vt:lpstr>
      <vt:lpstr>File Open and Close Problem</vt:lpstr>
      <vt:lpstr>File Open and Close Problem</vt:lpstr>
      <vt:lpstr>Status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Dana Robinson</dc:creator>
  <cp:lastModifiedBy>Dana Robinson</cp:lastModifiedBy>
  <cp:revision>21</cp:revision>
  <dcterms:created xsi:type="dcterms:W3CDTF">2012-05-21T21:29:48Z</dcterms:created>
  <dcterms:modified xsi:type="dcterms:W3CDTF">2012-05-31T12:39:46Z</dcterms:modified>
</cp:coreProperties>
</file>