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8" r:id="rId2"/>
    <p:sldMasterId id="2147483833" r:id="rId3"/>
  </p:sldMasterIdLst>
  <p:notesMasterIdLst>
    <p:notesMasterId r:id="rId26"/>
  </p:notesMasterIdLst>
  <p:handoutMasterIdLst>
    <p:handoutMasterId r:id="rId27"/>
  </p:handoutMasterIdLst>
  <p:sldIdLst>
    <p:sldId id="1113" r:id="rId4"/>
    <p:sldId id="1112" r:id="rId5"/>
    <p:sldId id="1114" r:id="rId6"/>
    <p:sldId id="1115" r:id="rId7"/>
    <p:sldId id="1131" r:id="rId8"/>
    <p:sldId id="1116" r:id="rId9"/>
    <p:sldId id="1117" r:id="rId10"/>
    <p:sldId id="1128" r:id="rId11"/>
    <p:sldId id="1118" r:id="rId12"/>
    <p:sldId id="1119" r:id="rId13"/>
    <p:sldId id="1120" r:id="rId14"/>
    <p:sldId id="1121" r:id="rId15"/>
    <p:sldId id="1122" r:id="rId16"/>
    <p:sldId id="1134" r:id="rId17"/>
    <p:sldId id="1132" r:id="rId18"/>
    <p:sldId id="1133" r:id="rId19"/>
    <p:sldId id="1129" r:id="rId20"/>
    <p:sldId id="1123" r:id="rId21"/>
    <p:sldId id="1130" r:id="rId22"/>
    <p:sldId id="1125" r:id="rId23"/>
    <p:sldId id="1127" r:id="rId24"/>
    <p:sldId id="1105" r:id="rId25"/>
  </p:sldIdLst>
  <p:sldSz cx="9144000" cy="6858000" type="screen4x3"/>
  <p:notesSz cx="9296400" cy="68818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dfadmin" initials="h" lastIdx="1" clrIdx="0"/>
  <p:cmAuthor id="1" name="Elena Pourma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000066"/>
    <a:srgbClr val="969696"/>
    <a:srgbClr val="808080"/>
    <a:srgbClr val="B2B2B2"/>
    <a:srgbClr val="3366FF"/>
    <a:srgbClr val="DDDDD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9" autoAdjust="0"/>
    <p:restoredTop sz="91935" autoAdjust="0"/>
  </p:normalViewPr>
  <p:slideViewPr>
    <p:cSldViewPr showGuides="1">
      <p:cViewPr>
        <p:scale>
          <a:sx n="150" d="100"/>
          <a:sy n="150" d="100"/>
        </p:scale>
        <p:origin x="-10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134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134" y="6537017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cs typeface="+mn-cs"/>
              </a:defRPr>
            </a:lvl1pPr>
          </a:lstStyle>
          <a:p>
            <a:pPr>
              <a:defRPr/>
            </a:pPr>
            <a:fld id="{306D3714-838B-4D1C-94BE-382616B28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243" y="0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8938" y="517525"/>
            <a:ext cx="3440112" cy="2579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0083" y="3269097"/>
            <a:ext cx="6816235" cy="30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l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243" y="6538193"/>
            <a:ext cx="4028159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13" tIns="46406" rIns="92813" bIns="46406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43BA370-1D01-44FA-82A7-089D3FB33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010400" cy="533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B00-2272-4B28-88BE-3425C01440B6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1" descr="hdf 7ppt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828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fld id="{5A3AD11C-B4D8-4D3F-B349-5D890DBDE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37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7ABA3-A1A1-4707-AFAF-690E37C775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133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1385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02BCC6-A6E9-4477-A97A-8C49FEE5D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9828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D25F5-1A27-497B-9B5D-3F1318B16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3701"/>
      </p:ext>
    </p:extLst>
  </p:cSld>
  <p:clrMapOvr>
    <a:masterClrMapping/>
  </p:clrMapOvr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CFA244-EDC7-4175-86F8-3DE121B614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957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483536-7513-45D1-A0A0-45AB5C105D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3567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42C270-2C40-4F17-B7F6-6B154A88FC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183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19812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553200"/>
            <a:ext cx="4114800" cy="228600"/>
          </a:xfr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762000" cy="228600"/>
          </a:xfrm>
        </p:spPr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1CD06F-8A6C-4685-92B6-A0B67BBA17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5493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33D186-D835-4A5A-8453-DC07395837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6634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lang="en-US"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0C489-B96D-4165-BD5C-3CDAE6B43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296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812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69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91D-70C3-4ED4-B251-33D1B903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381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9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99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36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0B191-D192-4155-B7FC-877A6FDF1AF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5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7948B-92F7-46C0-825B-24D3672FC8D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39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8623D-0FA2-4457-A4E7-CA0E22B1CE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A9CEC-B065-4A1C-B575-9A98871540E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2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53389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990693-FCA4-456D-B0D1-1E6BC96D037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0EEDC-5844-4EFA-918A-89CA68A7DE5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FA78B-0BBB-47B9-88DA-E5C0BFDE8D2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169EC-85B8-49E2-AEE8-1C12B44850C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0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A656B-55CD-44D5-AE92-A264F38D69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5.jpeg"/><Relationship Id="rId18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48" r:id="rId14"/>
    <p:sldLayoutId id="2147483816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629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solidFill>
                  <a:schemeClr val="bg1"/>
                </a:solidFill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04F65656-5A70-4E45-ABD8-D5F46971B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df 0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df bluegreenotxt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239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df 0line"/>
          <p:cNvPicPr>
            <a:picLocks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17" r:id="rId15"/>
  </p:sldLayoutIdLst>
  <p:transition xmlns:p14="http://schemas.microsoft.com/office/powerpoint/2010/main" spd="med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ED57B00-2272-4B28-88BE-3425C01440B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0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titute.lanl.gov/plf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Object Layer in HDF5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Exploring new HDF5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0054-DEBC-4BC7-AB51-B07CBC93C6B2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Interchanging and Stacking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286000"/>
          </a:xfrm>
        </p:spPr>
        <p:txBody>
          <a:bodyPr/>
          <a:lstStyle/>
          <a:p>
            <a:r>
              <a:rPr lang="en-US" dirty="0" smtClean="0"/>
              <a:t>Interchanging VOL plugins</a:t>
            </a:r>
          </a:p>
          <a:p>
            <a:pPr lvl="1"/>
            <a:r>
              <a:rPr lang="en-US" dirty="0" smtClean="0"/>
              <a:t>Should be a valid thing to do</a:t>
            </a:r>
          </a:p>
          <a:p>
            <a:pPr lvl="1"/>
            <a:r>
              <a:rPr lang="en-US" dirty="0" smtClean="0"/>
              <a:t>User’s responsibility to ensure plugins coexist</a:t>
            </a:r>
          </a:p>
          <a:p>
            <a:r>
              <a:rPr lang="en-US" dirty="0" smtClean="0"/>
              <a:t>Stacking plugins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76600"/>
            <a:ext cx="27432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34290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Stacking should make sense.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For example, the first VOL plugin in a stack could be a statistics plugin, that does nothing but gather information on what API calls are made and their corresponding parameters.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3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799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Extension to stacking</a:t>
            </a:r>
          </a:p>
          <a:p>
            <a:r>
              <a:rPr lang="en-US" sz="3100" dirty="0" smtClean="0"/>
              <a:t>HDF5 </a:t>
            </a:r>
            <a:r>
              <a:rPr lang="en-US" sz="3100" dirty="0"/>
              <a:t>API calls are forwarded through a mirror </a:t>
            </a:r>
            <a:r>
              <a:rPr lang="en-US" sz="3100" dirty="0" smtClean="0"/>
              <a:t>plugin </a:t>
            </a:r>
            <a:r>
              <a:rPr lang="en-US" sz="3100" dirty="0"/>
              <a:t>to two or more VOL </a:t>
            </a:r>
            <a:r>
              <a:rPr lang="en-US" sz="3100" dirty="0" smtClean="0"/>
              <a:t>plugins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04" y="2209800"/>
            <a:ext cx="3714750" cy="4114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Plugins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r>
              <a:rPr lang="en-US" dirty="0" smtClean="0"/>
              <a:t>Different File Format plugins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7772400" cy="4419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1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Plugins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 smtClean="0"/>
              <a:t>Metadata Server Plugin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077200" cy="4343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0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Plugins: Metadata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860412" y="3544930"/>
            <a:ext cx="448069" cy="64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68212" y="2890220"/>
            <a:ext cx="1470788" cy="60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MDS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5347" y="2890490"/>
            <a:ext cx="838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2255" y="29849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22495" y="29849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75655" y="29849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2473523"/>
            <a:ext cx="25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/>
                <a:cs typeface="Arial"/>
              </a:rPr>
              <a:t>Compute Nodes</a:t>
            </a:r>
            <a:endParaRPr 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8142" y="3485421"/>
            <a:ext cx="1266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Arial"/>
                <a:cs typeface="Arial"/>
              </a:rPr>
              <a:t>H5F H5D </a:t>
            </a: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H5A </a:t>
            </a:r>
            <a:r>
              <a:rPr lang="en-US" sz="1200" dirty="0" smtClean="0">
                <a:solidFill>
                  <a:prstClr val="black"/>
                </a:solidFill>
                <a:latin typeface="Arial"/>
                <a:cs typeface="Arial"/>
              </a:rPr>
              <a:t>H5O </a:t>
            </a: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H5G </a:t>
            </a:r>
            <a:r>
              <a:rPr lang="en-US" sz="1200" dirty="0" smtClean="0">
                <a:solidFill>
                  <a:prstClr val="black"/>
                </a:solidFill>
                <a:latin typeface="Arial"/>
                <a:cs typeface="Arial"/>
              </a:rPr>
              <a:t>H5L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44313" y="570151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Metadata File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38400" y="4185697"/>
            <a:ext cx="1237148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VOL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41340" y="5712023"/>
            <a:ext cx="2378259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Raw Data File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31333" y="1066800"/>
            <a:ext cx="120896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13252" y="11079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257675" y="11079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10835" y="11079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13252" y="14127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67121" y="14127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10835" y="14127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39435" y="12603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30" idx="5"/>
            <a:endCxn id="9" idx="0"/>
          </p:cNvCxnSpPr>
          <p:nvPr/>
        </p:nvCxnSpPr>
        <p:spPr>
          <a:xfrm>
            <a:off x="4869517" y="1390388"/>
            <a:ext cx="1634089" cy="149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583096">
            <a:off x="5146019" y="1842718"/>
            <a:ext cx="104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Set </a:t>
            </a:r>
            <a:r>
              <a:rPr lang="en-US" sz="1400" dirty="0" smtClean="0">
                <a:latin typeface="Arial"/>
                <a:cs typeface="Arial"/>
              </a:rPr>
              <a:t>aside process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370655" y="2083289"/>
            <a:ext cx="708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3003523" y="4871497"/>
            <a:ext cx="161846" cy="84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51009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HDF5 container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" name="Right Arrow 36"/>
          <p:cNvSpPr/>
          <p:nvPr/>
        </p:nvSpPr>
        <p:spPr>
          <a:xfrm rot="19976327">
            <a:off x="3567070" y="3761871"/>
            <a:ext cx="2353981" cy="16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51443">
            <a:off x="3757110" y="3317207"/>
            <a:ext cx="16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Metadata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6042469" y="3485421"/>
            <a:ext cx="137287" cy="2201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282726" y="5562600"/>
            <a:ext cx="64008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181600" y="1101923"/>
            <a:ext cx="319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Application processes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743200" y="32355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023440" y="32355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276600" y="32355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3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flexibility of the virtual object layer provides developers with the option to abandon the </a:t>
            </a:r>
            <a:r>
              <a:rPr lang="en-US" dirty="0" smtClean="0"/>
              <a:t>single file</a:t>
            </a:r>
            <a:r>
              <a:rPr lang="en-US" dirty="0"/>
              <a:t>, binary format like the native HDF5 implementation.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“raw” file format could map HDF5 objects (groups, datasets, </a:t>
            </a:r>
            <a:r>
              <a:rPr lang="en-US" dirty="0" err="1"/>
              <a:t>etc</a:t>
            </a:r>
            <a:r>
              <a:rPr lang="en-US" dirty="0"/>
              <a:t> …) to file system objects (directories, files, </a:t>
            </a:r>
            <a:r>
              <a:rPr lang="en-US" dirty="0" err="1"/>
              <a:t>etc</a:t>
            </a:r>
            <a:r>
              <a:rPr lang="en-US" dirty="0"/>
              <a:t> …).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entire set of raw file system objects created would represent one </a:t>
            </a:r>
            <a:r>
              <a:rPr lang="en-US" dirty="0" smtClean="0"/>
              <a:t>HDF5 container.</a:t>
            </a:r>
            <a:endParaRPr lang="en-US" dirty="0"/>
          </a:p>
          <a:p>
            <a:r>
              <a:rPr lang="en-US" dirty="0" smtClean="0"/>
              <a:t>Useful to the </a:t>
            </a:r>
            <a:r>
              <a:rPr lang="en-US" dirty="0"/>
              <a:t>PLFS package (</a:t>
            </a:r>
            <a:r>
              <a:rPr lang="en-US" u="sng" dirty="0">
                <a:hlinkClick r:id="rId2"/>
              </a:rPr>
              <a:t>http://institute.lanl.gov/plfs</a:t>
            </a:r>
            <a:r>
              <a:rPr lang="en-US" u="sng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1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remote VOL plugin would allow access to files located remotely.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plugin could have an HDF5 server module located where the HDF5 file resides and listens to incoming requests </a:t>
            </a:r>
            <a:r>
              <a:rPr lang="en-US" dirty="0" smtClean="0"/>
              <a:t>from </a:t>
            </a:r>
            <a:r>
              <a:rPr lang="en-US" dirty="0"/>
              <a:t>a remote process. </a:t>
            </a:r>
          </a:p>
          <a:p>
            <a:r>
              <a:rPr lang="en-US" dirty="0" smtClean="0"/>
              <a:t>Use case: Remote visualization</a:t>
            </a:r>
          </a:p>
          <a:p>
            <a:pPr lvl="1"/>
            <a:r>
              <a:rPr lang="en-US" dirty="0" smtClean="0"/>
              <a:t>Large</a:t>
            </a:r>
            <a:r>
              <a:rPr lang="en-US" dirty="0"/>
              <a:t>, remote datasets are very expensive to migrate to the local </a:t>
            </a:r>
            <a:r>
              <a:rPr lang="en-US" dirty="0" smtClean="0"/>
              <a:t>visualization </a:t>
            </a:r>
            <a:r>
              <a:rPr lang="en-US" dirty="0"/>
              <a:t>system.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would be faster to just enable </a:t>
            </a:r>
            <a:r>
              <a:rPr lang="en-US" i="1" dirty="0"/>
              <a:t>in situ</a:t>
            </a:r>
            <a:r>
              <a:rPr lang="en-US" dirty="0"/>
              <a:t> </a:t>
            </a:r>
            <a:r>
              <a:rPr lang="en-US" dirty="0" smtClean="0"/>
              <a:t>visualization </a:t>
            </a:r>
            <a:r>
              <a:rPr lang="en-US" dirty="0"/>
              <a:t>to remotely access the </a:t>
            </a:r>
            <a:r>
              <a:rPr lang="en-US" dirty="0" smtClean="0"/>
              <a:t>data </a:t>
            </a:r>
            <a:r>
              <a:rPr lang="en-US" dirty="0"/>
              <a:t>using the HDF5 API.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6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 Class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Data structure containing general variables and a collection of function pointers for HDF5 API calls</a:t>
            </a:r>
          </a:p>
          <a:p>
            <a:r>
              <a:rPr lang="en-US" dirty="0" smtClean="0"/>
              <a:t>Function Callbacks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API routines that potentially touch data on disk</a:t>
            </a:r>
          </a:p>
          <a:p>
            <a:pPr lvl="1">
              <a:buFont typeface="Lucida Grande"/>
              <a:buChar char="-"/>
            </a:pPr>
            <a:r>
              <a:rPr lang="en-US" dirty="0"/>
              <a:t>H5F, </a:t>
            </a:r>
            <a:r>
              <a:rPr lang="en-US" dirty="0" smtClean="0"/>
              <a:t>H5D</a:t>
            </a:r>
            <a:r>
              <a:rPr lang="en-US" dirty="0"/>
              <a:t>, H5A, H5O, H5G, H5L, and H5T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8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end up with a large </a:t>
            </a:r>
            <a:r>
              <a:rPr lang="en-US" dirty="0"/>
              <a:t>set of </a:t>
            </a:r>
            <a:r>
              <a:rPr lang="en-US" dirty="0" smtClean="0"/>
              <a:t>function callbacks: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ump </a:t>
            </a:r>
            <a:r>
              <a:rPr lang="en-US" dirty="0"/>
              <a:t>all the functions together into one data </a:t>
            </a:r>
            <a:r>
              <a:rPr lang="en-US" dirty="0" smtClean="0"/>
              <a:t>structure OR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a general class that contains all common functions, and then children of that class that contain functions specific to certain HDF5 objects OR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 each object have a set of callbacks that are specific to that object (This is design choice that has been taken).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keep HDF5 filters in mind</a:t>
            </a:r>
          </a:p>
          <a:p>
            <a:r>
              <a:rPr lang="en-US" dirty="0" smtClean="0"/>
              <a:t>Where is the filter applied, before or after the VOL plugin?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Logical guess now would be before, to avoid having all plugins deal with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3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is a tentative implementation plan </a:t>
            </a:r>
            <a:endParaRPr lang="en-US" dirty="0" smtClean="0"/>
          </a:p>
          <a:p>
            <a:pPr lvl="1"/>
            <a:r>
              <a:rPr lang="en-US" i="1" dirty="0" smtClean="0"/>
              <a:t>March 2012:</a:t>
            </a:r>
            <a:r>
              <a:rPr lang="en-US" dirty="0" smtClean="0"/>
              <a:t> Publish Request for Comment document (RFC) with design and implementation ideas</a:t>
            </a:r>
            <a:endParaRPr lang="en-US" dirty="0"/>
          </a:p>
          <a:p>
            <a:pPr lvl="1"/>
            <a:r>
              <a:rPr lang="en-US" i="1" dirty="0"/>
              <a:t>April/May </a:t>
            </a:r>
            <a:r>
              <a:rPr lang="en-US" i="1" dirty="0" smtClean="0"/>
              <a:t>2012</a:t>
            </a:r>
            <a:r>
              <a:rPr lang="en-US" dirty="0" smtClean="0"/>
              <a:t>: </a:t>
            </a:r>
            <a:r>
              <a:rPr lang="en-US" dirty="0"/>
              <a:t>Have the </a:t>
            </a:r>
            <a:r>
              <a:rPr lang="en-US" dirty="0" smtClean="0"/>
              <a:t>prototype VOL </a:t>
            </a:r>
            <a:r>
              <a:rPr lang="en-US" dirty="0"/>
              <a:t>architecture </a:t>
            </a:r>
            <a:r>
              <a:rPr lang="en-US" dirty="0" smtClean="0"/>
              <a:t>in </a:t>
            </a:r>
            <a:r>
              <a:rPr lang="en-US" dirty="0"/>
              <a:t>place inside the library</a:t>
            </a:r>
          </a:p>
          <a:p>
            <a:pPr lvl="1"/>
            <a:r>
              <a:rPr lang="en-US" i="1" dirty="0" smtClean="0"/>
              <a:t>Summer 2012: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rototype </a:t>
            </a:r>
            <a:r>
              <a:rPr lang="en-US" dirty="0"/>
              <a:t>implementation for the </a:t>
            </a:r>
            <a:r>
              <a:rPr lang="en-US" dirty="0" smtClean="0"/>
              <a:t>several plugins:</a:t>
            </a:r>
          </a:p>
          <a:p>
            <a:pPr lvl="2"/>
            <a:r>
              <a:rPr lang="en-US" dirty="0" smtClean="0"/>
              <a:t>Metadata Server plugin</a:t>
            </a:r>
          </a:p>
          <a:p>
            <a:pPr lvl="2"/>
            <a:r>
              <a:rPr lang="en-US" dirty="0" smtClean="0"/>
              <a:t>Raw Plugin</a:t>
            </a:r>
          </a:p>
          <a:p>
            <a:pPr lvl="2"/>
            <a:r>
              <a:rPr lang="en-US" dirty="0" smtClean="0"/>
              <a:t>DSM Plugin</a:t>
            </a:r>
          </a:p>
          <a:p>
            <a:pPr lvl="2"/>
            <a:r>
              <a:rPr lang="en-US" dirty="0" smtClean="0"/>
              <a:t>Maybe more depending on awaited funding for submitted proposals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1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CE0D-01B3-4B6E-888D-222658E270B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model with two main objects</a:t>
            </a:r>
            <a:r>
              <a:rPr lang="en-US" dirty="0"/>
              <a:t> </a:t>
            </a:r>
            <a:r>
              <a:rPr lang="en-US" dirty="0" smtClean="0"/>
              <a:t>- groups and datasets</a:t>
            </a:r>
          </a:p>
          <a:p>
            <a:r>
              <a:rPr lang="en-US" dirty="0" smtClean="0"/>
              <a:t>Powerful and widely used</a:t>
            </a:r>
          </a:p>
          <a:p>
            <a:r>
              <a:rPr lang="en-US" dirty="0" smtClean="0"/>
              <a:t>Wide range of applications rely on this model</a:t>
            </a:r>
          </a:p>
          <a:p>
            <a:r>
              <a:rPr lang="en-US" dirty="0" smtClean="0"/>
              <a:t>Limited by the HDF5 library itself:</a:t>
            </a:r>
          </a:p>
          <a:p>
            <a:pPr lvl="1"/>
            <a:r>
              <a:rPr lang="en-US" dirty="0" smtClean="0"/>
              <a:t>Local access to a single HDF5 file</a:t>
            </a:r>
          </a:p>
          <a:p>
            <a:pPr lvl="1"/>
            <a:r>
              <a:rPr lang="en-US" dirty="0" smtClean="0"/>
              <a:t>HPC applications suffer performance penalties due to the required coordination for file access among multiple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0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Object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 </a:t>
            </a:r>
          </a:p>
          <a:p>
            <a:pPr lvl="1">
              <a:buFont typeface="Lucida Grande"/>
              <a:buChar char="-"/>
            </a:pPr>
            <a:r>
              <a:rPr lang="en-US" dirty="0"/>
              <a:t>P</a:t>
            </a:r>
            <a:r>
              <a:rPr lang="en-US" dirty="0" smtClean="0"/>
              <a:t>rovide an application with </a:t>
            </a:r>
            <a:r>
              <a:rPr lang="en-US" dirty="0"/>
              <a:t>the HDF5 data model and API, but allow different underlying storage mechanisms</a:t>
            </a:r>
          </a:p>
          <a:p>
            <a:r>
              <a:rPr lang="en-US" dirty="0" smtClean="0"/>
              <a:t>New layer below HDF5 API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Intercepts all API calls that can touch the data on disk and routes them to a Virtual Object </a:t>
            </a:r>
            <a:r>
              <a:rPr lang="en-US" dirty="0"/>
              <a:t>D</a:t>
            </a:r>
            <a:r>
              <a:rPr lang="en-US" dirty="0" smtClean="0"/>
              <a:t>river</a:t>
            </a:r>
          </a:p>
          <a:p>
            <a:r>
              <a:rPr lang="en-US" dirty="0" smtClean="0"/>
              <a:t>Potential Object Drivers (or plugins):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Native HDF5 driver (writes to HDF5 file)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Raw driver (maps groups to file system directories and datasets to files in directories)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Remote driver (the file exists on a remote machine)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8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Object Layer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1237" y="373992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763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VFL?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80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VFL is implemented below the HDF5 abstract model</a:t>
            </a:r>
          </a:p>
          <a:p>
            <a:pPr lvl="1">
              <a:buFont typeface="Lucida Grande"/>
              <a:buChar char="-"/>
            </a:pPr>
            <a:r>
              <a:rPr lang="en-US" dirty="0"/>
              <a:t>D</a:t>
            </a:r>
            <a:r>
              <a:rPr lang="en-US" dirty="0" smtClean="0"/>
              <a:t>eals with blocks of bytes in the storage container</a:t>
            </a:r>
          </a:p>
          <a:p>
            <a:pPr lvl="1">
              <a:buFont typeface="Lucida Grande"/>
              <a:buChar char="-"/>
            </a:pPr>
            <a:r>
              <a:rPr lang="en-US" dirty="0"/>
              <a:t>D</a:t>
            </a:r>
            <a:r>
              <a:rPr lang="en-US" dirty="0" smtClean="0"/>
              <a:t>oes not recognize HDF5 objects nor abstract operations on those objects</a:t>
            </a:r>
          </a:p>
          <a:p>
            <a:r>
              <a:rPr lang="en-US" sz="3200" dirty="0" smtClean="0"/>
              <a:t>VOL is layered right below the API layer to capture the HDF5 model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1237" y="373992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2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API Function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hid_t</a:t>
            </a:r>
            <a:r>
              <a:rPr lang="en-US" sz="2400" dirty="0" smtClean="0">
                <a:latin typeface="Consolas"/>
                <a:cs typeface="Consolas"/>
              </a:rPr>
              <a:t> H5Dcreate2 (</a:t>
            </a: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loc_id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char *name, </a:t>
            </a: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type_id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space_id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hid_t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lcpl_id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dcpl_id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dapl_id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/* </a:t>
            </a:r>
            <a:r>
              <a:rPr lang="en-US" sz="2400" dirty="0">
                <a:latin typeface="Consolas"/>
                <a:cs typeface="Consolas"/>
              </a:rPr>
              <a:t>Check arguments */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…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</a:t>
            </a:r>
            <a:r>
              <a:rPr lang="en-US" sz="2400" dirty="0">
                <a:latin typeface="Consolas"/>
                <a:cs typeface="Consolas"/>
              </a:rPr>
              <a:t>* call </a:t>
            </a:r>
            <a:r>
              <a:rPr lang="en-US" sz="2400" dirty="0" smtClean="0">
                <a:latin typeface="Consolas"/>
                <a:cs typeface="Consolas"/>
              </a:rPr>
              <a:t>corresponding VOL callback </a:t>
            </a:r>
            <a:r>
              <a:rPr lang="en-US" sz="2400" dirty="0">
                <a:latin typeface="Consolas"/>
                <a:cs typeface="Consolas"/>
              </a:rPr>
              <a:t>for H5Dcreate */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dset_id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/>
                <a:cs typeface="Consolas"/>
              </a:rPr>
              <a:t>= H5_VOL_create (TYPE_DATASET,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  <a:cs typeface="Consolas"/>
              </a:rPr>
              <a:t>…);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</a:t>
            </a:r>
            <a:r>
              <a:rPr lang="en-US" sz="2400" dirty="0">
                <a:latin typeface="Consolas"/>
                <a:cs typeface="Consolas"/>
              </a:rPr>
              <a:t>*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R</a:t>
            </a:r>
            <a:r>
              <a:rPr lang="en-US" sz="2400" dirty="0" smtClean="0">
                <a:latin typeface="Consolas"/>
                <a:cs typeface="Consolas"/>
              </a:rPr>
              <a:t>eturn </a:t>
            </a:r>
            <a:r>
              <a:rPr lang="en-US" sz="2400" dirty="0">
                <a:latin typeface="Consolas"/>
                <a:cs typeface="Consolas"/>
              </a:rPr>
              <a:t>result to user (yes the dataset is created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or </a:t>
            </a:r>
            <a:r>
              <a:rPr lang="en-US" sz="2400" dirty="0">
                <a:latin typeface="Consolas"/>
                <a:cs typeface="Consolas"/>
              </a:rPr>
              <a:t>no here is the </a:t>
            </a:r>
            <a:r>
              <a:rPr lang="en-US" sz="2400" dirty="0" smtClean="0">
                <a:latin typeface="Consolas"/>
                <a:cs typeface="Consolas"/>
              </a:rPr>
              <a:t>error) 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*</a:t>
            </a:r>
            <a:r>
              <a:rPr lang="en-US" sz="2400" dirty="0">
                <a:latin typeface="Consolas"/>
                <a:cs typeface="Consolas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return </a:t>
            </a:r>
            <a:r>
              <a:rPr lang="en-US" sz="2400" dirty="0" err="1" smtClean="0">
                <a:latin typeface="Consolas"/>
                <a:cs typeface="Consolas"/>
              </a:rPr>
              <a:t>dset_id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 Plugin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 smtClean="0"/>
              <a:t>pre-defined VOL plugin: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fapl</a:t>
            </a:r>
            <a:r>
              <a:rPr lang="en-US" sz="2400" dirty="0">
                <a:latin typeface="Consolas"/>
                <a:cs typeface="Consolas"/>
              </a:rPr>
              <a:t> = H5Pcreate(H5P_FILE_ACCESS);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H5Pset_fapl_mds_vol(</a:t>
            </a:r>
            <a:r>
              <a:rPr lang="en-US" sz="2400" dirty="0" err="1">
                <a:solidFill>
                  <a:srgbClr val="008000"/>
                </a:solidFill>
                <a:latin typeface="Consolas"/>
                <a:cs typeface="Consolas"/>
              </a:rPr>
              <a:t>fapl</a:t>
            </a:r>
            <a:r>
              <a:rPr lang="en-US" sz="2400" dirty="0">
                <a:solidFill>
                  <a:srgbClr val="008000"/>
                </a:solidFill>
                <a:latin typeface="Consolas"/>
                <a:cs typeface="Consolas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…);</a:t>
            </a:r>
            <a:endParaRPr lang="en-US" sz="24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file = H5Fcreate("foo.h5", </a:t>
            </a:r>
            <a:r>
              <a:rPr lang="en-US" sz="2400" dirty="0" smtClean="0">
                <a:latin typeface="Consolas"/>
                <a:cs typeface="Consolas"/>
              </a:rPr>
              <a:t>…, …, </a:t>
            </a:r>
            <a:r>
              <a:rPr lang="en-US" sz="2400" dirty="0" err="1">
                <a:solidFill>
                  <a:srgbClr val="008000"/>
                </a:solidFill>
                <a:latin typeface="Consolas"/>
                <a:cs typeface="Consolas"/>
              </a:rPr>
              <a:t>fapl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H5Pclose(</a:t>
            </a:r>
            <a:r>
              <a:rPr lang="en-US" sz="2400" dirty="0" err="1">
                <a:latin typeface="Consolas"/>
                <a:cs typeface="Consolas"/>
              </a:rPr>
              <a:t>fapl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/>
              <a:t>Register user defined VOL plugin: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H5VOLregister (H5VOL_class_t *</a:t>
            </a:r>
            <a:r>
              <a:rPr lang="en-US" sz="2400" i="1" dirty="0" err="1" smtClean="0">
                <a:latin typeface="Consolas"/>
                <a:cs typeface="Consolas"/>
              </a:rPr>
              <a:t>cls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H5VOLunregister (</a:t>
            </a: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driver_id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nsolas"/>
                <a:cs typeface="Consolas"/>
              </a:rPr>
              <a:t>H5Pget_plugin_info (</a:t>
            </a:r>
            <a:r>
              <a:rPr lang="en-US" sz="2400" dirty="0" err="1">
                <a:latin typeface="Consolas"/>
                <a:cs typeface="Consolas"/>
              </a:rPr>
              <a:t>hid_t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plist_id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5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1_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1_Presentation on product or serv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39205</TotalTime>
  <Words>1069</Words>
  <Application>Microsoft Macintosh PowerPoint</Application>
  <PresentationFormat>On-screen Show (4:3)</PresentationFormat>
  <Paragraphs>177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template2</vt:lpstr>
      <vt:lpstr>Theme1</vt:lpstr>
      <vt:lpstr>1_template2</vt:lpstr>
      <vt:lpstr>Virtual Object Layer in HDF5</vt:lpstr>
      <vt:lpstr>motivation</vt:lpstr>
      <vt:lpstr>HDF5 Data Model</vt:lpstr>
      <vt:lpstr>Virtual Object Layer</vt:lpstr>
      <vt:lpstr>Virtual Object Layer</vt:lpstr>
      <vt:lpstr>Why not use the VFL?</vt:lpstr>
      <vt:lpstr>Sample API Function Implementation</vt:lpstr>
      <vt:lpstr>Design considerations</vt:lpstr>
      <vt:lpstr>VOL Plugin Selection</vt:lpstr>
      <vt:lpstr>Interchanging and Stacking Plugins</vt:lpstr>
      <vt:lpstr>Mirroring</vt:lpstr>
      <vt:lpstr>Sample Plugins (I)</vt:lpstr>
      <vt:lpstr>Sample Plugins (II)</vt:lpstr>
      <vt:lpstr>Sample Plugins: Metadata Server</vt:lpstr>
      <vt:lpstr>Raw Plugin</vt:lpstr>
      <vt:lpstr>Remote Plugin</vt:lpstr>
      <vt:lpstr>Implementation considerations</vt:lpstr>
      <vt:lpstr>Implementation</vt:lpstr>
      <vt:lpstr>Implementation</vt:lpstr>
      <vt:lpstr>Filters</vt:lpstr>
      <vt:lpstr>Implementation Plan</vt:lpstr>
      <vt:lpstr>Thank You!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in support of heterogeneous databases</dc:title>
  <dc:subject>HDF5 intro, databases</dc:subject>
  <dc:creator>Mike Folk</dc:creator>
  <cp:keywords>HDF5, databases</cp:keywords>
  <cp:lastModifiedBy>Elena Pourmal</cp:lastModifiedBy>
  <cp:revision>529</cp:revision>
  <cp:lastPrinted>2012-04-15T19:39:37Z</cp:lastPrinted>
  <dcterms:created xsi:type="dcterms:W3CDTF">2006-05-18T14:39:14Z</dcterms:created>
  <dcterms:modified xsi:type="dcterms:W3CDTF">2013-01-21T19:06:07Z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