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15"/>
  </p:notesMasterIdLst>
  <p:handoutMasterIdLst>
    <p:handoutMasterId r:id="rId16"/>
  </p:handoutMasterIdLst>
  <p:sldIdLst>
    <p:sldId id="256" r:id="rId4"/>
    <p:sldId id="1114" r:id="rId5"/>
    <p:sldId id="1113" r:id="rId6"/>
    <p:sldId id="1115" r:id="rId7"/>
    <p:sldId id="1116" r:id="rId8"/>
    <p:sldId id="1117" r:id="rId9"/>
    <p:sldId id="1118" r:id="rId10"/>
    <p:sldId id="1119" r:id="rId11"/>
    <p:sldId id="1120" r:id="rId12"/>
    <p:sldId id="1121" r:id="rId13"/>
    <p:sldId id="1105" r:id="rId14"/>
  </p:sldIdLst>
  <p:sldSz cx="9144000" cy="6858000" type="screen4x3"/>
  <p:notesSz cx="9296400" cy="68818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91935" autoAdjust="0"/>
  </p:normalViewPr>
  <p:slideViewPr>
    <p:cSldViewPr showGuides="1">
      <p:cViewPr>
        <p:scale>
          <a:sx n="72" d="100"/>
          <a:sy n="72" d="100"/>
        </p:scale>
        <p:origin x="-176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hdfgroup.uiuc.edu/hdf5/branches/aio_vf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and AIO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00800" cy="914400"/>
          </a:xfrm>
        </p:spPr>
        <p:txBody>
          <a:bodyPr/>
          <a:lstStyle/>
          <a:p>
            <a:r>
              <a:rPr lang="en-US" sz="3200" dirty="0" smtClean="0"/>
              <a:t>Current status and future work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clients to use AIO for writing HDF5 metadata and raw data</a:t>
            </a:r>
          </a:p>
          <a:p>
            <a:r>
              <a:rPr lang="en-US" dirty="0" smtClean="0"/>
              <a:t>Design and implement public APIs to control AIO</a:t>
            </a:r>
          </a:p>
          <a:p>
            <a:r>
              <a:rPr lang="en-US" dirty="0" smtClean="0"/>
              <a:t>Those tasks are in a planning stage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and AIO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Asynchronous I/</a:t>
            </a:r>
            <a:r>
              <a:rPr lang="en-US" dirty="0" smtClean="0"/>
              <a:t>O (AIO), </a:t>
            </a:r>
            <a:r>
              <a:rPr lang="en-US" dirty="0"/>
              <a:t>or non-blocking I/O, is a form </a:t>
            </a:r>
            <a:r>
              <a:rPr lang="en-US" dirty="0" smtClean="0"/>
              <a:t>of input/output processing </a:t>
            </a:r>
            <a:r>
              <a:rPr lang="en-US" dirty="0"/>
              <a:t>that permits other processing to continue </a:t>
            </a:r>
            <a:r>
              <a:rPr lang="en-US" dirty="0" smtClean="0"/>
              <a:t>while the </a:t>
            </a:r>
            <a:r>
              <a:rPr lang="en-US" dirty="0"/>
              <a:t>transmission </a:t>
            </a:r>
            <a:r>
              <a:rPr lang="en-US" dirty="0" smtClean="0"/>
              <a:t>occurs (i.e</a:t>
            </a:r>
            <a:r>
              <a:rPr lang="en-US" dirty="0" smtClean="0"/>
              <a:t>., </a:t>
            </a:r>
            <a:r>
              <a:rPr lang="en-US" dirty="0" smtClean="0"/>
              <a:t>overlapping compute with I/O)</a:t>
            </a:r>
          </a:p>
          <a:p>
            <a:r>
              <a:rPr lang="en-US" dirty="0" smtClean="0"/>
              <a:t>Current HDF5 I/O calls are synchronous or blocking</a:t>
            </a:r>
          </a:p>
          <a:p>
            <a:pPr lvl="1"/>
            <a:r>
              <a:rPr lang="en-US" dirty="0" smtClean="0"/>
              <a:t>On read, call doesn’t complete until the desired data has been read from the file and written to the application buffer</a:t>
            </a:r>
          </a:p>
          <a:p>
            <a:pPr lvl="1"/>
            <a:r>
              <a:rPr lang="en-US" dirty="0" smtClean="0"/>
              <a:t>On write, the call doesn’t complete until the outgoing data buffer has been transferred to OS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and AIO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may hide most of I/O overhead under application computation </a:t>
            </a:r>
          </a:p>
          <a:p>
            <a:r>
              <a:rPr lang="en-US" dirty="0" smtClean="0"/>
              <a:t>Support asynchronous I/O access to data in HDF5 file:</a:t>
            </a:r>
          </a:p>
          <a:p>
            <a:pPr lvl="1"/>
            <a:r>
              <a:rPr lang="en-US" dirty="0" smtClean="0"/>
              <a:t>I/O is initiated within the library in response to an API call</a:t>
            </a:r>
          </a:p>
          <a:p>
            <a:pPr lvl="1"/>
            <a:r>
              <a:rPr lang="en-US" dirty="0" smtClean="0"/>
              <a:t>I/O operation 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/>
            <a:r>
              <a:rPr lang="en-US" dirty="0" smtClean="0"/>
              <a:t>Beneficial for both raw data and HDF5 metadata I/O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POSIX Asynchronous I/O routines</a:t>
            </a:r>
          </a:p>
          <a:p>
            <a:pPr lvl="1"/>
            <a:r>
              <a:rPr lang="en-US" dirty="0" smtClean="0"/>
              <a:t>APIs for applications to initiate write/read/file sync</a:t>
            </a:r>
          </a:p>
          <a:p>
            <a:pPr lvl="2"/>
            <a:r>
              <a:rPr lang="en-US" dirty="0" smtClean="0"/>
              <a:t>Return immediately without waiting for requested I/O operation to complete</a:t>
            </a:r>
          </a:p>
          <a:p>
            <a:pPr lvl="1"/>
            <a:r>
              <a:rPr lang="en-US" dirty="0" smtClean="0"/>
              <a:t>Facilities to: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 OS to determine if AIO operation is complete</a:t>
            </a:r>
          </a:p>
          <a:p>
            <a:pPr lvl="2"/>
            <a:r>
              <a:rPr lang="en-US" dirty="0" smtClean="0"/>
              <a:t>Stall, pending completion of AIO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AIO library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System libraries we tested didn’t perform well and in some cases were not even POSIX compliant! </a:t>
            </a:r>
          </a:p>
          <a:p>
            <a:r>
              <a:rPr lang="en-US" dirty="0" smtClean="0"/>
              <a:t>We have been working with the “AIO-Lite” library from </a:t>
            </a:r>
            <a:r>
              <a:rPr lang="en-US" dirty="0" smtClean="0"/>
              <a:t>Argonne </a:t>
            </a:r>
            <a:r>
              <a:rPr lang="en-US" dirty="0" smtClean="0"/>
              <a:t>built on top of </a:t>
            </a:r>
            <a:r>
              <a:rPr lang="en-US" dirty="0" err="1"/>
              <a:t>P</a:t>
            </a:r>
            <a:r>
              <a:rPr lang="en-US" dirty="0" err="1" smtClean="0"/>
              <a:t>threads</a:t>
            </a:r>
            <a:endParaRPr lang="en-US" dirty="0" smtClean="0"/>
          </a:p>
          <a:p>
            <a:r>
              <a:rPr lang="en-US" dirty="0" smtClean="0"/>
              <a:t>Preliminary tests show significant reduction in application I/O time for AIO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</a:t>
            </a:r>
          </a:p>
          <a:p>
            <a:pPr lvl="1"/>
            <a:r>
              <a:rPr lang="en-US" dirty="0" smtClean="0"/>
              <a:t>Define a set of new VFD calls (general enough to support different AIO implementation, e.g., POSIX AIO and MPI non-blocking calls)</a:t>
            </a:r>
          </a:p>
          <a:p>
            <a:pPr lvl="2"/>
            <a:r>
              <a:rPr lang="en-US" dirty="0" smtClean="0"/>
              <a:t>Initiating of asynchronous read, write, file sync</a:t>
            </a:r>
          </a:p>
          <a:p>
            <a:pPr lvl="2"/>
            <a:r>
              <a:rPr lang="en-US" dirty="0" smtClean="0"/>
              <a:t>Obtaining status of an asynchronous operation</a:t>
            </a:r>
          </a:p>
          <a:p>
            <a:pPr lvl="2"/>
            <a:r>
              <a:rPr lang="en-US" dirty="0" smtClean="0"/>
              <a:t>Blocking pending completion of an asynchronous operation</a:t>
            </a:r>
          </a:p>
          <a:p>
            <a:pPr lvl="2"/>
            <a:r>
              <a:rPr lang="en-US" dirty="0" smtClean="0"/>
              <a:t>Finishing an </a:t>
            </a:r>
            <a:r>
              <a:rPr lang="en-US" dirty="0"/>
              <a:t>asynchronous operation</a:t>
            </a:r>
          </a:p>
          <a:p>
            <a:pPr lvl="2"/>
            <a:r>
              <a:rPr lang="en-US" dirty="0" smtClean="0"/>
              <a:t>Canceling </a:t>
            </a:r>
            <a:r>
              <a:rPr lang="en-US" dirty="0"/>
              <a:t>an asynchronous operation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H5FD_class_t in H5FDpublic.h to define these calls as optional calls that file drivers may choose to implement:</a:t>
            </a:r>
          </a:p>
          <a:p>
            <a:pPr marL="857250" lvl="2" indent="0">
              <a:buNone/>
            </a:pPr>
            <a:r>
              <a:rPr lang="en-US" dirty="0" err="1">
                <a:latin typeface="Consolas"/>
                <a:cs typeface="Consolas"/>
              </a:rPr>
              <a:t>herr_t</a:t>
            </a:r>
            <a:r>
              <a:rPr lang="en-US" dirty="0">
                <a:latin typeface="Consolas"/>
                <a:cs typeface="Consolas"/>
              </a:rPr>
              <a:t> (*</a:t>
            </a:r>
            <a:r>
              <a:rPr lang="en-US" dirty="0" err="1">
                <a:latin typeface="Consolas"/>
                <a:cs typeface="Consolas"/>
              </a:rPr>
              <a:t>aio_read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aio_write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aio_test</a:t>
            </a:r>
            <a:r>
              <a:rPr lang="en-US" dirty="0">
                <a:latin typeface="Consolas"/>
                <a:cs typeface="Consolas"/>
              </a:rPr>
              <a:t>)(</a:t>
            </a:r>
            <a:r>
              <a:rPr lang="en-US" dirty="0" err="1"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done_ptr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aio_wait</a:t>
            </a:r>
            <a:r>
              <a:rPr lang="en-US" dirty="0">
                <a:latin typeface="Consolas"/>
                <a:cs typeface="Consolas"/>
              </a:rPr>
              <a:t>)(void *</a:t>
            </a:r>
            <a:r>
              <a:rPr lang="en-US" dirty="0" err="1">
                <a:latin typeface="Consolas"/>
                <a:cs typeface="Consolas"/>
              </a:rPr>
              <a:t>ctlblk_ptr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aio_finish</a:t>
            </a:r>
            <a:r>
              <a:rPr lang="en-US" dirty="0">
                <a:latin typeface="Consolas"/>
                <a:cs typeface="Consolas"/>
              </a:rPr>
              <a:t>)(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errno_ptr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aio_fsync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aio_cancel</a:t>
            </a:r>
            <a:r>
              <a:rPr lang="en-US" dirty="0">
                <a:latin typeface="Consolas"/>
                <a:cs typeface="Consolas"/>
              </a:rPr>
              <a:t>)(void *</a:t>
            </a:r>
            <a:r>
              <a:rPr lang="en-US" dirty="0" err="1">
                <a:latin typeface="Consolas"/>
                <a:cs typeface="Consolas"/>
              </a:rPr>
              <a:t>ctlblk_ptr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herr_t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(*</a:t>
            </a:r>
            <a:r>
              <a:rPr lang="en-US" dirty="0" err="1">
                <a:latin typeface="Consolas"/>
                <a:cs typeface="Consolas"/>
              </a:rPr>
              <a:t>fsync</a:t>
            </a:r>
            <a:r>
              <a:rPr lang="en-US" dirty="0">
                <a:latin typeface="Consolas"/>
                <a:cs typeface="Consolas"/>
              </a:rPr>
              <a:t>)(H5FD_t *file, </a:t>
            </a:r>
            <a:r>
              <a:rPr lang="en-US" dirty="0" smtClean="0">
                <a:latin typeface="Consolas"/>
                <a:cs typeface="Consolas"/>
              </a:rPr>
              <a:t>…)</a:t>
            </a:r>
            <a:r>
              <a:rPr lang="en-US" dirty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/>
            <a:r>
              <a:rPr lang="en-US" dirty="0" smtClean="0"/>
              <a:t>Implement VFD AIO calls as top level VFD calls (sec2, </a:t>
            </a:r>
            <a:r>
              <a:rPr lang="en-US" dirty="0" smtClean="0"/>
              <a:t>etc.)</a:t>
            </a:r>
            <a:endParaRPr lang="en-US" dirty="0" smtClean="0"/>
          </a:p>
          <a:p>
            <a:pPr lvl="2"/>
            <a:r>
              <a:rPr lang="en-US" dirty="0" smtClean="0"/>
              <a:t>If underlying driver supports the desired AIO operation, these functions just pass request to it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therwise simulate AIO by translating the required operations into functionally equivalent SIO</a:t>
            </a:r>
          </a:p>
          <a:p>
            <a:pPr lvl="1"/>
            <a:r>
              <a:rPr lang="en-US" dirty="0" smtClean="0"/>
              <a:t>Modify the family and multi file drivers to implement AIO VFD calls by passing AIO VFD calls to the underlying file drivers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/>
            <a:r>
              <a:rPr lang="en-US" dirty="0" smtClean="0"/>
              <a:t>Modify configure to enable and control the AIO extensions to file drivers </a:t>
            </a:r>
          </a:p>
          <a:p>
            <a:pPr lvl="2"/>
            <a:r>
              <a:rPr lang="en-US" dirty="0" smtClean="0"/>
              <a:t>--enable/</a:t>
            </a:r>
            <a:r>
              <a:rPr lang="en-US" dirty="0" err="1" smtClean="0"/>
              <a:t>disable_aio</a:t>
            </a:r>
            <a:endParaRPr lang="en-US" dirty="0" smtClean="0"/>
          </a:p>
          <a:p>
            <a:pPr lvl="2"/>
            <a:r>
              <a:rPr lang="en-US" dirty="0" smtClean="0"/>
              <a:t>--enable/disable_64_bit_posix_aio</a:t>
            </a:r>
          </a:p>
          <a:p>
            <a:pPr lvl="2"/>
            <a:r>
              <a:rPr lang="en-US" dirty="0" smtClean="0"/>
              <a:t>--enable/</a:t>
            </a:r>
            <a:r>
              <a:rPr lang="en-US" dirty="0" err="1" smtClean="0"/>
              <a:t>disable_posix_aio_error_recovery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Code is available from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hlinkClick r:id="rId2"/>
              </a:rPr>
              <a:t>https:</a:t>
            </a:r>
            <a:r>
              <a:rPr lang="en-US" sz="2600" dirty="0">
                <a:hlinkClick r:id="rId2"/>
              </a:rPr>
              <a:t>//svn.hdfgroup.uiuc.edu/hdf5/branches/aio_vfd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39040</TotalTime>
  <Words>759</Words>
  <Application>Microsoft Macintosh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template2</vt:lpstr>
      <vt:lpstr>Theme1</vt:lpstr>
      <vt:lpstr>1_template2</vt:lpstr>
      <vt:lpstr>HDF5 and AIO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541</cp:revision>
  <cp:lastPrinted>2012-04-15T19:39:37Z</cp:lastPrinted>
  <dcterms:created xsi:type="dcterms:W3CDTF">2006-05-18T14:39:14Z</dcterms:created>
  <dcterms:modified xsi:type="dcterms:W3CDTF">2012-05-29T12:47:12Z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