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14"/>
  </p:notesMasterIdLst>
  <p:handoutMasterIdLst>
    <p:handoutMasterId r:id="rId15"/>
  </p:handoutMasterIdLst>
  <p:sldIdLst>
    <p:sldId id="256" r:id="rId4"/>
    <p:sldId id="1114" r:id="rId5"/>
    <p:sldId id="1123" r:id="rId6"/>
    <p:sldId id="1122" r:id="rId7"/>
    <p:sldId id="1124" r:id="rId8"/>
    <p:sldId id="1113" r:id="rId9"/>
    <p:sldId id="1126" r:id="rId10"/>
    <p:sldId id="1125" r:id="rId11"/>
    <p:sldId id="1127" r:id="rId12"/>
    <p:sldId id="1105" r:id="rId13"/>
  </p:sldIdLst>
  <p:sldSz cx="9144000" cy="6858000" type="screen4x3"/>
  <p:notesSz cx="9296400" cy="68818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91935" autoAdjust="0"/>
  </p:normalViewPr>
  <p:slideViewPr>
    <p:cSldViewPr showGuides="1">
      <p:cViewPr>
        <p:scale>
          <a:sx n="72" d="100"/>
          <a:sy n="72" d="100"/>
        </p:scale>
        <p:origin x="-12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Metadata and </a:t>
            </a:r>
            <a:br>
              <a:rPr lang="en-US" dirty="0" smtClean="0"/>
            </a:br>
            <a:r>
              <a:rPr lang="en-US" dirty="0" smtClean="0"/>
              <a:t>Page Buffering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77000" cy="1219200"/>
          </a:xfrm>
        </p:spPr>
        <p:txBody>
          <a:bodyPr/>
          <a:lstStyle/>
          <a:p>
            <a:r>
              <a:rPr lang="en-US" sz="3200" dirty="0" smtClean="0"/>
              <a:t>Improving HDF5 metadata handling with L2 cache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Metadata – </a:t>
            </a:r>
            <a:r>
              <a:rPr lang="en-US" i="1" dirty="0" smtClean="0"/>
              <a:t>data about data</a:t>
            </a:r>
          </a:p>
          <a:p>
            <a:r>
              <a:rPr lang="en-US" dirty="0" smtClean="0"/>
              <a:t>HDF5 metadata</a:t>
            </a:r>
            <a:endParaRPr lang="en-US" dirty="0"/>
          </a:p>
          <a:p>
            <a:pPr lvl="1"/>
            <a:r>
              <a:rPr lang="en-US" dirty="0" smtClean="0"/>
              <a:t>Structural metadata (describes HDF5 objects – groups, datasets, chunks, etc.)</a:t>
            </a:r>
            <a:endParaRPr lang="en-US" dirty="0"/>
          </a:p>
          <a:p>
            <a:pPr lvl="2"/>
            <a:r>
              <a:rPr lang="en-US" dirty="0" smtClean="0"/>
              <a:t>Group header</a:t>
            </a:r>
            <a:endParaRPr lang="en-US" dirty="0"/>
          </a:p>
          <a:p>
            <a:pPr lvl="2"/>
            <a:r>
              <a:rPr lang="en-US" dirty="0" smtClean="0"/>
              <a:t>B</a:t>
            </a:r>
            <a:r>
              <a:rPr lang="en-US" dirty="0"/>
              <a:t>-Tree (to index </a:t>
            </a:r>
            <a:r>
              <a:rPr lang="en-US" dirty="0" smtClean="0"/>
              <a:t>objects, chunks)</a:t>
            </a:r>
          </a:p>
          <a:p>
            <a:pPr lvl="2"/>
            <a:r>
              <a:rPr lang="en-US" dirty="0" smtClean="0"/>
              <a:t>Local </a:t>
            </a:r>
            <a:r>
              <a:rPr lang="en-US" dirty="0"/>
              <a:t>heap (to store </a:t>
            </a:r>
            <a:r>
              <a:rPr lang="en-US" dirty="0" smtClean="0"/>
              <a:t>link </a:t>
            </a:r>
            <a:r>
              <a:rPr lang="en-US" dirty="0"/>
              <a:t>names)</a:t>
            </a:r>
          </a:p>
          <a:p>
            <a:r>
              <a:rPr lang="en-US" dirty="0" smtClean="0"/>
              <a:t>User </a:t>
            </a:r>
            <a:r>
              <a:rPr lang="en-US" dirty="0"/>
              <a:t>defined metadata </a:t>
            </a:r>
            <a:r>
              <a:rPr lang="en-US" dirty="0" smtClean="0"/>
              <a:t>(HDF5 attributes)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via the H5A </a:t>
            </a:r>
            <a:r>
              <a:rPr lang="en-US" dirty="0" smtClean="0"/>
              <a:t>calls </a:t>
            </a:r>
          </a:p>
          <a:p>
            <a:r>
              <a:rPr lang="en-US" dirty="0" smtClean="0"/>
              <a:t>Usually </a:t>
            </a:r>
            <a:r>
              <a:rPr lang="en-US" dirty="0"/>
              <a:t>small – less than 1 KB </a:t>
            </a:r>
            <a:endParaRPr lang="en-US" dirty="0" smtClean="0"/>
          </a:p>
          <a:p>
            <a:r>
              <a:rPr lang="en-US" dirty="0" smtClean="0"/>
              <a:t>Accessed </a:t>
            </a:r>
            <a:r>
              <a:rPr lang="en-US" dirty="0"/>
              <a:t>frequently</a:t>
            </a:r>
          </a:p>
          <a:p>
            <a:r>
              <a:rPr lang="en-US" dirty="0" smtClean="0"/>
              <a:t>Small </a:t>
            </a:r>
            <a:r>
              <a:rPr lang="en-US" dirty="0"/>
              <a:t>disk accesses </a:t>
            </a:r>
            <a:r>
              <a:rPr lang="en-US" dirty="0" smtClean="0"/>
              <a:t>are </a:t>
            </a:r>
            <a:r>
              <a:rPr lang="en-US" dirty="0"/>
              <a:t>expensive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handling of 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implements </a:t>
            </a:r>
            <a:r>
              <a:rPr lang="en-US" i="1" dirty="0" smtClean="0"/>
              <a:t>metadata aggregators </a:t>
            </a:r>
            <a:r>
              <a:rPr lang="en-US" dirty="0" smtClean="0"/>
              <a:t>to allocate space in a file and to avoid small I/O</a:t>
            </a:r>
          </a:p>
          <a:p>
            <a:r>
              <a:rPr lang="en-US" dirty="0" smtClean="0"/>
              <a:t>Aggregator minimum size can be controlled by application (default is 2K, 0 disables aggregation)</a:t>
            </a:r>
          </a:p>
          <a:p>
            <a:pPr lvl="1">
              <a:buFont typeface="Lucida Grande"/>
              <a:buChar char="-"/>
            </a:pPr>
            <a:r>
              <a:rPr lang="en-US" dirty="0">
                <a:latin typeface="Consolas"/>
                <a:cs typeface="Consolas"/>
              </a:rPr>
              <a:t>H5Pset_meta_block_size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Size of metadata block is limited only by the order of space allocations </a:t>
            </a:r>
          </a:p>
          <a:p>
            <a:pPr lvl="1"/>
            <a:r>
              <a:rPr lang="en-US" dirty="0" smtClean="0"/>
              <a:t>Aggregator will go beyond minimum aggregation size if current allocation block is at the end of the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661" y="2510135"/>
            <a:ext cx="627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 is mixed with raw data in 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280" y="1066800"/>
            <a:ext cx="1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2K metadata block; may be partially filled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of different lengths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2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638800" y="4800600"/>
            <a:ext cx="6858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79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handling of 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that affect metadata I/O</a:t>
            </a:r>
          </a:p>
          <a:p>
            <a:pPr lvl="1"/>
            <a:r>
              <a:rPr lang="en-US" dirty="0" smtClean="0"/>
              <a:t>Size of aggregation varies and is not stored in the file</a:t>
            </a:r>
          </a:p>
          <a:p>
            <a:pPr lvl="2"/>
            <a:r>
              <a:rPr lang="en-US" dirty="0" smtClean="0"/>
              <a:t>Library cannot take an advantage of reading metadata block since it doesn’t know the length of the block</a:t>
            </a:r>
          </a:p>
          <a:p>
            <a:pPr lvl="1"/>
            <a:r>
              <a:rPr lang="en-US" dirty="0" smtClean="0"/>
              <a:t>Metadata blocks are not aligned to the block size of the underlying file system and do not have size of some multiple of the file system block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 (L2 cache)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metadata (MD) aggregation in 64K pages</a:t>
            </a:r>
          </a:p>
          <a:p>
            <a:pPr lvl="1"/>
            <a:r>
              <a:rPr lang="en-US" dirty="0" smtClean="0"/>
              <a:t>MD pages are aligned in the file</a:t>
            </a:r>
          </a:p>
          <a:p>
            <a:pPr lvl="1"/>
            <a:r>
              <a:rPr lang="en-US" dirty="0" smtClean="0"/>
              <a:t>Perform all I/O in page-sized blocks </a:t>
            </a:r>
            <a:r>
              <a:rPr lang="en-US" smtClean="0"/>
              <a:t>or greater</a:t>
            </a:r>
            <a:endParaRPr lang="en-US" dirty="0" smtClean="0"/>
          </a:p>
          <a:p>
            <a:pPr lvl="1"/>
            <a:r>
              <a:rPr lang="en-US" dirty="0" smtClean="0"/>
              <a:t>File format change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Store MD allocation parameters in the HDF5 superblock extension message; can be ignored by readers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Put a flag to indicate that some MD blocks are not aligned</a:t>
            </a:r>
          </a:p>
          <a:p>
            <a:r>
              <a:rPr lang="en-US" dirty="0" smtClean="0"/>
              <a:t>Implement page buffering (L2 cache)</a:t>
            </a:r>
          </a:p>
          <a:p>
            <a:pPr lvl="1"/>
            <a:r>
              <a:rPr lang="en-US" dirty="0" smtClean="0"/>
              <a:t>Currently in design stage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aggregator API calls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set in file creation property lists</a:t>
            </a:r>
          </a:p>
          <a:p>
            <a:pPr lvl="1"/>
            <a:r>
              <a:rPr lang="en-US" dirty="0" smtClean="0"/>
              <a:t>Only set on file </a:t>
            </a:r>
            <a:r>
              <a:rPr lang="en-US" u="sng" dirty="0" smtClean="0"/>
              <a:t>creation</a:t>
            </a:r>
            <a:endParaRPr lang="en-US" dirty="0"/>
          </a:p>
          <a:p>
            <a:pPr lvl="1"/>
            <a:r>
              <a:rPr lang="en-US" dirty="0" smtClean="0"/>
              <a:t>Permanent, stored in superblock when set</a:t>
            </a:r>
          </a:p>
          <a:p>
            <a:pPr lvl="1"/>
            <a:endParaRPr lang="en-US" dirty="0" smtClean="0"/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H5Pget/</a:t>
            </a:r>
            <a:r>
              <a:rPr lang="en-US" dirty="0" err="1" smtClean="0">
                <a:latin typeface="Consolas"/>
                <a:cs typeface="Consolas"/>
              </a:rPr>
              <a:t>set_aggregator_block_size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page buffering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468" y="1066800"/>
            <a:ext cx="603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Page buffer contains MD pages (L2 cache)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are multiples of 64K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7" idx="0"/>
            <a:endCxn id="21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are aligned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metadata </a:t>
            </a:r>
            <a:r>
              <a:rPr lang="en-US" dirty="0"/>
              <a:t>a</a:t>
            </a:r>
            <a:r>
              <a:rPr lang="en-US" dirty="0" smtClean="0"/>
              <a:t>ggregators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new aggregators pack small raw data and metadata allocations into aligned blocks which work with the page buffer.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metadata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Small allocations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37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48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67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39137</TotalTime>
  <Words>530</Words>
  <Application>Microsoft Macintosh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template2</vt:lpstr>
      <vt:lpstr>Theme1</vt:lpstr>
      <vt:lpstr>1_template2</vt:lpstr>
      <vt:lpstr>HDF5 Metadata and  Page Buffering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558</cp:revision>
  <cp:lastPrinted>2012-05-29T12:50:33Z</cp:lastPrinted>
  <dcterms:created xsi:type="dcterms:W3CDTF">2006-05-18T14:39:14Z</dcterms:created>
  <dcterms:modified xsi:type="dcterms:W3CDTF">2012-05-31T05:31:35Z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