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76" r:id="rId5"/>
    <p:sldId id="271" r:id="rId6"/>
    <p:sldId id="258" r:id="rId7"/>
    <p:sldId id="259" r:id="rId8"/>
    <p:sldId id="260" r:id="rId9"/>
    <p:sldId id="264" r:id="rId10"/>
    <p:sldId id="261" r:id="rId11"/>
    <p:sldId id="262" r:id="rId12"/>
    <p:sldId id="263" r:id="rId13"/>
    <p:sldId id="265" r:id="rId14"/>
    <p:sldId id="268" r:id="rId15"/>
    <p:sldId id="266" r:id="rId16"/>
    <p:sldId id="267" r:id="rId17"/>
    <p:sldId id="269" r:id="rId18"/>
    <p:sldId id="270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08000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 won't work with many logical drivers like split,</a:t>
            </a:r>
            <a:r>
              <a:rPr lang="en-US" baseline="0" dirty="0" smtClean="0"/>
              <a:t> multi, and family.  The family driver will be unhappy for sure.  Split and multi use very sparse address spaces which fill in when opened.  Hence, no official support.</a:t>
            </a:r>
          </a:p>
          <a:p>
            <a:r>
              <a:rPr lang="en-US" baseline="0" dirty="0" smtClean="0"/>
              <a:t>Do not use H5Fget_filesize() to determine the file size!  You will get the EOF size, not the EOA size!  EOF can be &gt; than EOA  and the function only copies to EOA.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HDF5 File Image Operations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H5Fget_file_image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763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ssize_t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H5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get_file_image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hid_t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fapl_id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sz="2400" baseline="0" dirty="0">
                <a:latin typeface="Consolas"/>
                <a:cs typeface="Consolas"/>
              </a:rPr>
              <a:t>	</a:t>
            </a:r>
            <a:r>
              <a:rPr lang="en-US" sz="2400" i="1" baseline="0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400" baseline="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baseline="0" dirty="0" smtClean="0">
                <a:latin typeface="Consolas"/>
                <a:cs typeface="Consolas"/>
              </a:rPr>
              <a:t>*buffer, </a:t>
            </a:r>
            <a:r>
              <a:rPr lang="en-US" sz="2400" i="1" baseline="0" dirty="0" err="1" smtClean="0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sz="2400" baseline="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baseline="0" dirty="0" err="1" smtClean="0">
                <a:latin typeface="Consolas"/>
                <a:cs typeface="Consolas"/>
              </a:rPr>
              <a:t>buf_len</a:t>
            </a:r>
            <a:r>
              <a:rPr lang="en-US" sz="2400" baseline="0" dirty="0" smtClean="0">
                <a:latin typeface="Consolas"/>
                <a:cs typeface="Consola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Provides a simple way to retrieve a copy of the image of an open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You provide the buffer and the size.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You can call the function with a null buffer pointer to get the current file size.</a:t>
            </a:r>
            <a:endParaRPr lang="en-US" sz="2400" dirty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Can be used with files opened with the SEC2, STDIO, and core VFDs.</a:t>
            </a:r>
          </a:p>
        </p:txBody>
      </p:sp>
      <p:sp>
        <p:nvSpPr>
          <p:cNvPr id="4" name="Right Arrow 3"/>
          <p:cNvSpPr/>
          <p:nvPr/>
        </p:nvSpPr>
        <p:spPr>
          <a:xfrm rot="18089780">
            <a:off x="151080" y="2030208"/>
            <a:ext cx="6858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H5P_get/</a:t>
            </a:r>
            <a:r>
              <a:rPr lang="en-US" dirty="0" err="1" smtClean="0"/>
              <a:t>set_file_image_callbacks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01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herr_t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H5Pget/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set_file_image_callbacks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hid_t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fapl_id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sz="2400" baseline="0" dirty="0">
                <a:latin typeface="Consolas"/>
                <a:cs typeface="Consolas"/>
              </a:rPr>
              <a:t>	</a:t>
            </a:r>
            <a:r>
              <a:rPr lang="en-US" sz="2400" i="1" baseline="0" dirty="0" smtClean="0">
                <a:solidFill>
                  <a:srgbClr val="0000FF"/>
                </a:solidFill>
                <a:latin typeface="Consolas"/>
                <a:cs typeface="Consolas"/>
              </a:rPr>
              <a:t>H5_file_image_callbacks_t </a:t>
            </a:r>
            <a:r>
              <a:rPr lang="en-US" sz="2400" baseline="0" dirty="0" smtClean="0">
                <a:latin typeface="Consolas"/>
                <a:cs typeface="Consolas"/>
              </a:rPr>
              <a:t>*</a:t>
            </a:r>
            <a:r>
              <a:rPr lang="en-US" sz="2400" baseline="0" dirty="0" err="1" smtClean="0">
                <a:latin typeface="Consolas"/>
                <a:cs typeface="Consolas"/>
              </a:rPr>
              <a:t>callbacks_ptr</a:t>
            </a:r>
            <a:r>
              <a:rPr lang="en-US" sz="2400" baseline="0" dirty="0" smtClean="0">
                <a:latin typeface="Consolas"/>
                <a:cs typeface="Consola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H5_file_image_callbacks_t is a </a:t>
            </a:r>
            <a:r>
              <a:rPr lang="en-US" sz="2400" dirty="0" err="1" smtClean="0">
                <a:cs typeface="Consolas"/>
              </a:rPr>
              <a:t>struct</a:t>
            </a:r>
            <a:r>
              <a:rPr lang="en-US" sz="2400" dirty="0" smtClean="0">
                <a:cs typeface="Consolas"/>
              </a:rPr>
              <a:t> containing function pointers which can be invoked 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	</a:t>
            </a:r>
            <a:r>
              <a:rPr lang="en-US" sz="2400" dirty="0" smtClean="0">
                <a:solidFill>
                  <a:srgbClr val="FF00FF"/>
                </a:solidFill>
                <a:cs typeface="Consolas"/>
              </a:rPr>
              <a:t>image re/allocation		image free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>
                <a:solidFill>
                  <a:srgbClr val="FF00FF"/>
                </a:solidFill>
                <a:cs typeface="Consolas"/>
              </a:rPr>
              <a:t>	</a:t>
            </a:r>
            <a:r>
              <a:rPr lang="en-US" sz="2400" dirty="0" smtClean="0">
                <a:solidFill>
                  <a:srgbClr val="FF00FF"/>
                </a:solidFill>
                <a:cs typeface="Consolas"/>
              </a:rPr>
              <a:t>image copy</a:t>
            </a:r>
            <a:endParaRPr lang="en-US" sz="2400" dirty="0">
              <a:solidFill>
                <a:srgbClr val="FF00FF"/>
              </a:solidFill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It also contains a void pointer for user-specific data and function pointers which can be invoked 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>
                <a:cs typeface="Consolas"/>
              </a:rPr>
              <a:t>	</a:t>
            </a:r>
            <a:r>
              <a:rPr lang="en-US" sz="2400" dirty="0" smtClean="0">
                <a:solidFill>
                  <a:srgbClr val="FF00FF"/>
                </a:solidFill>
                <a:cs typeface="Consolas"/>
              </a:rPr>
              <a:t>user data copy			user data free</a:t>
            </a:r>
            <a:endParaRPr lang="en-US" sz="2400" dirty="0">
              <a:solidFill>
                <a:srgbClr val="FF00FF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814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H5P_get/</a:t>
            </a:r>
            <a:r>
              <a:rPr lang="en-US" dirty="0" err="1"/>
              <a:t>set_file_image_callbacks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82000" cy="502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purpose of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callback functions are twofold: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Allow th</a:t>
            </a:r>
            <a:r>
              <a:rPr lang="en-US" sz="2400" noProof="0" dirty="0"/>
              <a:t>e</a:t>
            </a:r>
            <a:r>
              <a:rPr lang="en-US" sz="2400" dirty="0" smtClean="0"/>
              <a:t> user more careful control over the image in memory when resources are scarce (e.g.: when handling large files).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2) Allow the user to implement pass-by-reference semantics for the buffer.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H5_file_image_callbacks_t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87630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typedef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*(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image_malloc</a:t>
            </a:r>
            <a:r>
              <a:rPr lang="en-US" sz="2000" dirty="0" smtClean="0">
                <a:latin typeface="Consolas"/>
                <a:cs typeface="Consolas"/>
              </a:rPr>
              <a:t>)(</a:t>
            </a: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size,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H5_file_image_op_t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file_image_op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err="1" smtClean="0">
                <a:latin typeface="Consolas"/>
                <a:cs typeface="Consolas"/>
              </a:rPr>
              <a:t>udata</a:t>
            </a:r>
            <a:r>
              <a:rPr lang="en-US" sz="2000" dirty="0" smtClean="0">
                <a:latin typeface="Consolas"/>
                <a:cs typeface="Consolas"/>
              </a:rPr>
              <a:t>),</a:t>
            </a:r>
          </a:p>
          <a:p>
            <a:pPr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*(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image_memcpy</a:t>
            </a:r>
            <a:r>
              <a:rPr lang="en-US" sz="2000" dirty="0" smtClean="0">
                <a:latin typeface="Consolas"/>
                <a:cs typeface="Consolas"/>
              </a:rPr>
              <a:t>)(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err="1" smtClean="0">
                <a:latin typeface="Consolas"/>
                <a:cs typeface="Consolas"/>
              </a:rPr>
              <a:t>dest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err="1" smtClean="0">
                <a:latin typeface="Consolas"/>
                <a:cs typeface="Consolas"/>
              </a:rPr>
              <a:t>src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size, 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H5_file_image_op_t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file_image_op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udata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*(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image_realloc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err="1" smtClean="0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size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H5_file_image_op_t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file_image_op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udata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image_free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	H5_file_image_op_t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file_image_op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udata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*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udata_copy</a:t>
            </a:r>
            <a:r>
              <a:rPr lang="en-US" sz="2000" dirty="0" smtClean="0">
                <a:latin typeface="Consolas"/>
                <a:cs typeface="Consolas"/>
              </a:rPr>
              <a:t>)(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udata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udata_free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udata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*</a:t>
            </a:r>
            <a:r>
              <a:rPr lang="en-US" sz="2000" dirty="0" err="1" smtClean="0">
                <a:latin typeface="Consolas"/>
                <a:cs typeface="Consolas"/>
              </a:rPr>
              <a:t>udata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Consolas"/>
                <a:cs typeface="Consolas"/>
              </a:rPr>
              <a:t>} H5_file_image_callbacks_t;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1893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H5P_get/</a:t>
            </a:r>
            <a:r>
              <a:rPr lang="en-US" dirty="0" err="1"/>
              <a:t>set_file_image_callbacks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610600" cy="502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*(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image_malloc</a:t>
            </a:r>
            <a:r>
              <a:rPr lang="en-US" sz="2000" dirty="0">
                <a:latin typeface="Consolas"/>
                <a:cs typeface="Consolas"/>
              </a:rPr>
              <a:t>)(</a:t>
            </a:r>
            <a:r>
              <a:rPr lang="en-US" sz="2000" i="1" dirty="0" err="1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size,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H5_file_image_op_t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file_image_op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udata</a:t>
            </a:r>
            <a:r>
              <a:rPr lang="en-US" sz="2000" dirty="0">
                <a:latin typeface="Consolas"/>
                <a:cs typeface="Consolas"/>
              </a:rPr>
              <a:t>),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The </a:t>
            </a:r>
            <a:r>
              <a:rPr lang="en-US" sz="2400" dirty="0" err="1" smtClean="0"/>
              <a:t>file_image_op</a:t>
            </a:r>
            <a:r>
              <a:rPr lang="en-US" sz="2400" dirty="0" smtClean="0"/>
              <a:t> parameter indicates which operation is taking place when the function was invoked.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err="1"/>
              <a:t>image_malloc</a:t>
            </a:r>
            <a:r>
              <a:rPr lang="en-US" sz="2400" dirty="0"/>
              <a:t>, </a:t>
            </a:r>
            <a:r>
              <a:rPr lang="en-US" sz="2400" dirty="0" err="1"/>
              <a:t>realloc</a:t>
            </a:r>
            <a:r>
              <a:rPr lang="en-US" sz="2400" dirty="0"/>
              <a:t>, free, and </a:t>
            </a:r>
            <a:r>
              <a:rPr lang="en-US" sz="2400" dirty="0" err="1"/>
              <a:t>memcpy</a:t>
            </a:r>
            <a:r>
              <a:rPr lang="en-US" sz="2400" dirty="0"/>
              <a:t> functions must have the same semantics as their C counterparts.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memcpy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free calls can indicate failure in their return values, unlike their C counterparts.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61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H5_file_image_op_t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286000"/>
            <a:ext cx="8077200" cy="419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typedef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enum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H5_FILE_IMAGE_OP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cs typeface="Consolas"/>
              </a:rPr>
              <a:t>PROPERTY_LIST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FF00FF"/>
                </a:solidFill>
                <a:latin typeface="Consolas"/>
                <a:cs typeface="Consolas"/>
              </a:rPr>
              <a:t>SET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A6A6A6"/>
                </a:solidFill>
                <a:latin typeface="Consolas"/>
                <a:cs typeface="Consolas"/>
              </a:rPr>
              <a:t>H5_FILE_IMAGE_OP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cs typeface="Consolas"/>
              </a:rPr>
              <a:t>PROPERTY_LIST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FF00FF"/>
                </a:solidFill>
                <a:latin typeface="Consolas"/>
                <a:cs typeface="Consolas"/>
              </a:rPr>
              <a:t>COPY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  <a:endParaRPr lang="en-US" sz="2400" dirty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A6A6A6"/>
                </a:solidFill>
                <a:latin typeface="Consolas"/>
                <a:cs typeface="Consolas"/>
              </a:rPr>
              <a:t>H5_FILE_IMAGE_OP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cs typeface="Consolas"/>
              </a:rPr>
              <a:t>PROPERTY_LIST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FF00FF"/>
                </a:solidFill>
                <a:latin typeface="Consolas"/>
                <a:cs typeface="Consolas"/>
              </a:rPr>
              <a:t>GET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  <a:endParaRPr lang="en-US" sz="2400" dirty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A6A6A6"/>
                </a:solidFill>
                <a:latin typeface="Consolas"/>
                <a:cs typeface="Consolas"/>
              </a:rPr>
              <a:t>H5_FILE_IMAGE_OP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cs typeface="Consolas"/>
              </a:rPr>
              <a:t>PROPERTY_LIST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FF00FF"/>
                </a:solidFill>
                <a:latin typeface="Consolas"/>
                <a:cs typeface="Consolas"/>
              </a:rPr>
              <a:t>CLOSE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  <a:endParaRPr lang="en-US" sz="2400" dirty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A6A6A6"/>
                </a:solidFill>
                <a:latin typeface="Consolas"/>
                <a:cs typeface="Consolas"/>
              </a:rPr>
              <a:t>H5_FILE_IMAGE_OP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FILE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FF00FF"/>
                </a:solidFill>
                <a:latin typeface="Consolas"/>
                <a:cs typeface="Consolas"/>
              </a:rPr>
              <a:t>OPEN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  <a:endParaRPr lang="en-US" sz="2400" dirty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A6A6A6"/>
                </a:solidFill>
                <a:latin typeface="Consolas"/>
                <a:cs typeface="Consolas"/>
              </a:rPr>
              <a:t>H5_FILE_IMAGE_OP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FILE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FF00FF"/>
                </a:solidFill>
                <a:latin typeface="Consolas"/>
                <a:cs typeface="Consolas"/>
              </a:rPr>
              <a:t>RESIZE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  <a:endParaRPr lang="en-US" sz="2400" dirty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A6A6A6"/>
                </a:solidFill>
                <a:latin typeface="Consolas"/>
                <a:cs typeface="Consolas"/>
              </a:rPr>
              <a:t>H5_FILE_IMAGE_OP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FILE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smtClean="0">
                <a:solidFill>
                  <a:srgbClr val="FF00FF"/>
                </a:solidFill>
                <a:latin typeface="Consolas"/>
                <a:cs typeface="Consolas"/>
              </a:rPr>
              <a:t>CLOSE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  <a:endParaRPr lang="en-US" sz="2400" dirty="0"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nsolas"/>
                <a:cs typeface="Consolas"/>
              </a:rPr>
              <a:t>} H5_file_image_op_t;</a:t>
            </a:r>
            <a:endParaRPr lang="en-US" sz="2400" dirty="0"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106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values indicate the operation in progress when the callback was invoked.</a:t>
            </a:r>
          </a:p>
        </p:txBody>
      </p:sp>
    </p:spTree>
    <p:extLst>
      <p:ext uri="{BB962C8B-B14F-4D97-AF65-F5344CB8AC3E}">
        <p14:creationId xmlns:p14="http://schemas.microsoft.com/office/powerpoint/2010/main" val="99052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Warning!!!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305800" cy="502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 full set of callback functions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control the behavior of the file image is likely to be a difficult process!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 smtClean="0"/>
              <a:t>The</a:t>
            </a:r>
            <a:r>
              <a:rPr lang="en-US" sz="2400" dirty="0" smtClean="0"/>
              <a:t> high-level function H5LTopen_file_image (discussed later) should be suitable in most cases.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378184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H5LTopen_file_image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01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hid_t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H5LTopen_file_image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void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*buffer, </a:t>
            </a:r>
          </a:p>
          <a:p>
            <a:pPr>
              <a:spcBef>
                <a:spcPct val="20000"/>
              </a:spcBef>
            </a:pPr>
            <a:r>
              <a:rPr lang="en-US" sz="2400" baseline="0" dirty="0">
                <a:latin typeface="Consolas"/>
                <a:cs typeface="Consolas"/>
              </a:rPr>
              <a:t>	</a:t>
            </a:r>
            <a:r>
              <a:rPr lang="en-US" sz="2400" i="1" baseline="0" dirty="0" err="1" smtClean="0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sz="2400" i="1" baseline="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buf_len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i="1" dirty="0" smtClean="0">
                <a:solidFill>
                  <a:srgbClr val="0000FF"/>
                </a:solidFill>
                <a:latin typeface="Consolas"/>
                <a:cs typeface="Consolas"/>
              </a:rPr>
              <a:t>unsigned </a:t>
            </a:r>
            <a:r>
              <a:rPr lang="en-US" sz="2400" dirty="0" smtClean="0">
                <a:latin typeface="Consolas"/>
                <a:cs typeface="Consolas"/>
              </a:rPr>
              <a:t>flags</a:t>
            </a:r>
            <a:r>
              <a:rPr lang="en-US" sz="2400" baseline="0" dirty="0" smtClean="0">
                <a:latin typeface="Consolas"/>
                <a:cs typeface="Consola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High-level convenience function to simplify buffer use.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Allows the library to take control of the buffer with reasonable default behavior.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Suitable for most uses.</a:t>
            </a:r>
          </a:p>
        </p:txBody>
      </p:sp>
    </p:spTree>
    <p:extLst>
      <p:ext uri="{BB962C8B-B14F-4D97-AF65-F5344CB8AC3E}">
        <p14:creationId xmlns:p14="http://schemas.microsoft.com/office/powerpoint/2010/main" val="328606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H5LTopen_file_image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486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Bitwise 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lags: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H5LT_FILE_IMAGE_OPEN_RW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Open the image file with read/write permissions.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H5LT_FILE_IMAGE_DONT_COPY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Pass the buffer by reference instead of by value.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library will call free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buffer.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H5LT_FILE_IMAGE_DONT_RELEASE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Do not free the image when the library is done with it.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prohibits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resizing/reallocating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buffer.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6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an in-memory 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&lt;allocate and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</a:t>
            </a:r>
            <a:r>
              <a:rPr lang="en-US" sz="2400" dirty="0" err="1" smtClean="0"/>
              <a:t>ialize</a:t>
            </a:r>
            <a:r>
              <a:rPr lang="en-US" sz="2400" dirty="0" smtClean="0"/>
              <a:t> the buffer&gt;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&lt;allocate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fapl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 smtClean="0"/>
              <a:t>&lt;set</a:t>
            </a:r>
            <a:r>
              <a:rPr lang="en-US" sz="2400" dirty="0" smtClean="0"/>
              <a:t> </a:t>
            </a:r>
            <a:r>
              <a:rPr lang="en-US" sz="2400" dirty="0" err="1" smtClean="0"/>
              <a:t>fapl</a:t>
            </a:r>
            <a:r>
              <a:rPr lang="en-US" sz="2400" dirty="0" smtClean="0"/>
              <a:t> to use the core VFD&gt;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H5Pset_file_image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/>
              <a:t>fapl_id</a:t>
            </a:r>
            <a:r>
              <a:rPr lang="en-US" sz="2400" dirty="0" smtClean="0"/>
              <a:t>, buffer, </a:t>
            </a:r>
            <a:r>
              <a:rPr lang="en-US" sz="2400" dirty="0" err="1" smtClean="0"/>
              <a:t>buf_len</a:t>
            </a:r>
            <a:r>
              <a:rPr lang="en-US" sz="2400" dirty="0" smtClean="0">
                <a:solidFill>
                  <a:srgbClr val="000000"/>
                </a:solidFill>
              </a:rPr>
              <a:t>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&lt;discard buffer any time after this point&gt;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&lt;open file&gt;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&lt;discard </a:t>
            </a:r>
            <a:r>
              <a:rPr lang="en-US" sz="2400" dirty="0" err="1" smtClean="0"/>
              <a:t>fapl</a:t>
            </a:r>
            <a:r>
              <a:rPr lang="en-US" sz="2400" dirty="0" smtClean="0"/>
              <a:t> any time after this point&gt;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&lt;read/write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as desired, close&gt;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2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382000" cy="4876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 users to work with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files like how they do on </a:t>
            </a:r>
            <a:r>
              <a:rPr lang="en-US" sz="2400" dirty="0" smtClean="0"/>
              <a:t>disk.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No disk I/O when file images are opened, created, read from, or written to.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Faster access to 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N</a:t>
            </a:r>
            <a:r>
              <a:rPr lang="en-US" sz="2400" dirty="0" smtClean="0"/>
              <a:t>eed to be careful about minimizing your memory footprint when working with large files.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H5LTopen_file_image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&lt;allocate and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</a:t>
            </a:r>
            <a:r>
              <a:rPr lang="en-US" sz="2400" dirty="0" err="1" smtClean="0"/>
              <a:t>ialize</a:t>
            </a:r>
            <a:r>
              <a:rPr lang="en-US" sz="2400" dirty="0" smtClean="0"/>
              <a:t> the buffer&gt;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err="1" smtClean="0"/>
              <a:t>hid_t</a:t>
            </a:r>
            <a:r>
              <a:rPr lang="en-US" sz="2400" dirty="0" smtClean="0"/>
              <a:t> </a:t>
            </a:r>
            <a:r>
              <a:rPr lang="en-US" sz="2400" dirty="0" err="1" smtClean="0"/>
              <a:t>file_id</a:t>
            </a:r>
            <a:r>
              <a:rPr lang="en-US" sz="2400" dirty="0" smtClean="0"/>
              <a:t>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unsigned flags = H5LT_FILE_IMAGE_DONT_COPY;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 err="1" smtClean="0"/>
              <a:t>file_id</a:t>
            </a:r>
            <a:r>
              <a:rPr lang="en-US" sz="2400" baseline="0" dirty="0" smtClean="0"/>
              <a:t> = </a:t>
            </a:r>
            <a:r>
              <a:rPr lang="en-US" sz="2400" baseline="0" dirty="0" smtClean="0">
                <a:solidFill>
                  <a:srgbClr val="0000FF"/>
                </a:solidFill>
              </a:rPr>
              <a:t>H5LTopen_file_image</a:t>
            </a:r>
            <a:r>
              <a:rPr lang="en-US" sz="2400" baseline="0" dirty="0" smtClean="0"/>
              <a:t>(buf</a:t>
            </a:r>
            <a:r>
              <a:rPr lang="en-US" sz="2400" dirty="0" smtClean="0"/>
              <a:t>fer,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buf_len</a:t>
            </a:r>
            <a:r>
              <a:rPr lang="en-US" sz="2400" baseline="0" dirty="0" smtClean="0"/>
              <a:t>, flags);</a:t>
            </a: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&lt;read/write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as desired, close&gt;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9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458200" cy="502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Complete.  Appeared in HDF5 1.8.9 (May 2012).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Java and Fortran equivalents are not available at this time</a:t>
            </a:r>
            <a:r>
              <a:rPr lang="en-US" sz="2400" noProof="0" dirty="0" smtClean="0"/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20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 pipelines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209800"/>
            <a:ext cx="2057400" cy="121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1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1676400" y="4724400"/>
            <a:ext cx="1295400" cy="9144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057400" y="3733800"/>
            <a:ext cx="609600" cy="762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667000"/>
            <a:ext cx="3962400" cy="2057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Processing step 1 opens the HDF5 file with the core VFD.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514600" y="1066800"/>
            <a:ext cx="2209800" cy="12192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7"/>
          <p:cNvSpPr/>
          <p:nvPr/>
        </p:nvSpPr>
        <p:spPr>
          <a:xfrm>
            <a:off x="3200400" y="1371600"/>
            <a:ext cx="990600" cy="6096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81600" y="22098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 pipelines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209800"/>
            <a:ext cx="2057400" cy="121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886200"/>
            <a:ext cx="55626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Buffer is sent to processing step 2.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This saves writing the file to the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6400800" y="1066800"/>
            <a:ext cx="2209800" cy="12192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7"/>
          <p:cNvSpPr/>
          <p:nvPr/>
        </p:nvSpPr>
        <p:spPr>
          <a:xfrm>
            <a:off x="7086600" y="1371600"/>
            <a:ext cx="990600" cy="6096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581400" y="2362200"/>
            <a:ext cx="1447800" cy="914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3600" y="3390900"/>
            <a:ext cx="472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for MPI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971800"/>
            <a:ext cx="13716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971800"/>
            <a:ext cx="1371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2971800"/>
            <a:ext cx="1371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n</a:t>
            </a:r>
            <a:endParaRPr lang="en-US" dirty="0"/>
          </a:p>
        </p:txBody>
      </p:sp>
      <p:sp>
        <p:nvSpPr>
          <p:cNvPr id="9" name="Document 8"/>
          <p:cNvSpPr/>
          <p:nvPr/>
        </p:nvSpPr>
        <p:spPr>
          <a:xfrm>
            <a:off x="838200" y="4953000"/>
            <a:ext cx="1295400" cy="9144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1143000" y="4038600"/>
            <a:ext cx="533400" cy="6858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1676400"/>
            <a:ext cx="25908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Process 0 reads configuration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4648200"/>
            <a:ext cx="5943600" cy="1066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File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image is broadcast to other processes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     to open in memory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2971800"/>
            <a:ext cx="1371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 rot="5400000">
            <a:off x="5143500" y="1485900"/>
            <a:ext cx="533400" cy="5486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876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H5Pget/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set_file_image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H5Pget/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set_file_image_callbacks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H5Fget_file_image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H5LTopen_file_image </a:t>
            </a:r>
            <a:r>
              <a:rPr lang="en-US" sz="2400" dirty="0" smtClean="0"/>
              <a:t>(high-level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onvenience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  <a:r>
              <a:rPr lang="en-US" sz="2400" dirty="0" smtClean="0"/>
              <a:t>)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5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H5Pget/</a:t>
            </a:r>
            <a:r>
              <a:rPr lang="en-US" dirty="0" err="1" smtClean="0"/>
              <a:t>set_file_image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01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herr_t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H5Pget/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cs typeface="Consolas"/>
              </a:rPr>
              <a:t>set_file_image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hid_t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cs typeface="Consola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fapl_id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sz="2400" baseline="0" dirty="0">
                <a:latin typeface="Consolas"/>
                <a:cs typeface="Consolas"/>
              </a:rPr>
              <a:t>	</a:t>
            </a:r>
            <a:r>
              <a:rPr lang="en-US" sz="2400" i="1" baseline="0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2400" baseline="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baseline="0" dirty="0" smtClean="0">
                <a:latin typeface="Consolas"/>
                <a:cs typeface="Consolas"/>
              </a:rPr>
              <a:t>*buffer, </a:t>
            </a:r>
            <a:r>
              <a:rPr lang="en-US" sz="2400" i="1" baseline="0" dirty="0" err="1" smtClean="0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sz="2400" baseline="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baseline="0" dirty="0" err="1" smtClean="0">
                <a:latin typeface="Consolas"/>
                <a:cs typeface="Consolas"/>
              </a:rPr>
              <a:t>buf_len</a:t>
            </a:r>
            <a:r>
              <a:rPr lang="en-US" sz="2400" baseline="0" dirty="0" smtClean="0">
                <a:latin typeface="Consolas"/>
                <a:cs typeface="Consola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Requires allocating a buffer, which is passed to the function.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Designed for the core VFD but most VFDs can be modified to support using an initial image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cs typeface="Consolas"/>
              </a:rPr>
              <a:t>The buffer is copied in/out of the HDF5 library, not passed by reference!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>
                <a:cs typeface="Consolas"/>
              </a:rPr>
              <a:t>	</a:t>
            </a:r>
            <a:r>
              <a:rPr lang="en-US" sz="2400" dirty="0" smtClean="0">
                <a:cs typeface="Consolas"/>
              </a:rPr>
              <a:t>We will discuss ways around this…</a:t>
            </a:r>
          </a:p>
        </p:txBody>
      </p:sp>
    </p:spTree>
    <p:extLst>
      <p:ext uri="{BB962C8B-B14F-4D97-AF65-F5344CB8AC3E}">
        <p14:creationId xmlns:p14="http://schemas.microsoft.com/office/powerpoint/2010/main" val="72063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Property 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frequently 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HDF5 library.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 us to be flexible in passing parameters to functions without breaking the API.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"pass by value" semantics, not "pass by reference"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Designed for moving small amounts of data around.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Greatly simplifies copying and deletion of property lists.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37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Property 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Unfortunately, passing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very large buffers by value can bring a severe performance penalty.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 a few ways around this: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Use the H5LTopen_image_file call (discussed later)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Ignore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problem if the overhead is low (small files)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Use file image callbacks to implement call-by-reference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aseline="0" dirty="0" smtClean="0"/>
              <a:t>semantics</a:t>
            </a:r>
            <a:r>
              <a:rPr lang="en-US" sz="2400" dirty="0" smtClean="0"/>
              <a:t> (discussed later)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49928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404</TotalTime>
  <Words>639</Words>
  <Application>Microsoft Macintosh PowerPoint</Application>
  <PresentationFormat>On-screen Show (4:3)</PresentationFormat>
  <Paragraphs>196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THG Template</vt:lpstr>
      <vt:lpstr>HDF5 File Image Operations</vt:lpstr>
      <vt:lpstr>Purpose</vt:lpstr>
      <vt:lpstr>Use in pipelines</vt:lpstr>
      <vt:lpstr>Use in pipelines</vt:lpstr>
      <vt:lpstr>Useful for MPI</vt:lpstr>
      <vt:lpstr>New API Functions</vt:lpstr>
      <vt:lpstr>H5Pget/set_file_image</vt:lpstr>
      <vt:lpstr>Digression: Property Lists</vt:lpstr>
      <vt:lpstr>Digression: Property Lists</vt:lpstr>
      <vt:lpstr>H5Fget_file_image</vt:lpstr>
      <vt:lpstr>H5P_get/set_file_image_callbacks</vt:lpstr>
      <vt:lpstr>H5P_get/set_file_image_callbacks</vt:lpstr>
      <vt:lpstr>H5_file_image_callbacks_t</vt:lpstr>
      <vt:lpstr>H5P_get/set_file_image_callbacks</vt:lpstr>
      <vt:lpstr>H5_file_image_op_t</vt:lpstr>
      <vt:lpstr>Warning!!!</vt:lpstr>
      <vt:lpstr>H5LTopen_file_image</vt:lpstr>
      <vt:lpstr>H5LTopen_file_image</vt:lpstr>
      <vt:lpstr>Reading an in-memory image</vt:lpstr>
      <vt:lpstr>H5LTopen_file_image example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34</cp:revision>
  <dcterms:created xsi:type="dcterms:W3CDTF">2012-05-21T21:29:48Z</dcterms:created>
  <dcterms:modified xsi:type="dcterms:W3CDTF">2012-05-31T04:04:44Z</dcterms:modified>
</cp:coreProperties>
</file>