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42"/>
  </p:notesMasterIdLst>
  <p:handoutMasterIdLst>
    <p:handoutMasterId r:id="rId43"/>
  </p:handoutMasterIdLst>
  <p:sldIdLst>
    <p:sldId id="256" r:id="rId2"/>
    <p:sldId id="629" r:id="rId3"/>
    <p:sldId id="630" r:id="rId4"/>
    <p:sldId id="638" r:id="rId5"/>
    <p:sldId id="272" r:id="rId6"/>
    <p:sldId id="639" r:id="rId7"/>
    <p:sldId id="607" r:id="rId8"/>
    <p:sldId id="663" r:id="rId9"/>
    <p:sldId id="664" r:id="rId10"/>
    <p:sldId id="665" r:id="rId11"/>
    <p:sldId id="666" r:id="rId12"/>
    <p:sldId id="667" r:id="rId13"/>
    <p:sldId id="623" r:id="rId14"/>
    <p:sldId id="624" r:id="rId15"/>
    <p:sldId id="626" r:id="rId16"/>
    <p:sldId id="627" r:id="rId17"/>
    <p:sldId id="628" r:id="rId18"/>
    <p:sldId id="386" r:id="rId19"/>
    <p:sldId id="586" r:id="rId20"/>
    <p:sldId id="266" r:id="rId21"/>
    <p:sldId id="641" r:id="rId22"/>
    <p:sldId id="591" r:id="rId23"/>
    <p:sldId id="592" r:id="rId24"/>
    <p:sldId id="654" r:id="rId25"/>
    <p:sldId id="661" r:id="rId26"/>
    <p:sldId id="662" r:id="rId27"/>
    <p:sldId id="651" r:id="rId28"/>
    <p:sldId id="658" r:id="rId29"/>
    <p:sldId id="659" r:id="rId30"/>
    <p:sldId id="643" r:id="rId31"/>
    <p:sldId id="642" r:id="rId32"/>
    <p:sldId id="644" r:id="rId33"/>
    <p:sldId id="645" r:id="rId34"/>
    <p:sldId id="646" r:id="rId35"/>
    <p:sldId id="647" r:id="rId36"/>
    <p:sldId id="648" r:id="rId37"/>
    <p:sldId id="649" r:id="rId38"/>
    <p:sldId id="660" r:id="rId39"/>
    <p:sldId id="657" r:id="rId40"/>
    <p:sldId id="622" r:id="rId41"/>
  </p:sldIdLst>
  <p:sldSz cx="9144000" cy="6858000" type="screen4x3"/>
  <p:notesSz cx="7188200" cy="9448800"/>
  <p:defaultTextStyle>
    <a:defPPr>
      <a:defRPr lang="en-US"/>
    </a:defPPr>
    <a:lvl1pPr algn="l" rtl="0" fontAlgn="base">
      <a:spcBef>
        <a:spcPct val="0"/>
      </a:spcBef>
      <a:spcAft>
        <a:spcPct val="0"/>
      </a:spcAft>
      <a:defRPr sz="2400" kern="1200">
        <a:solidFill>
          <a:schemeClr val="tx1"/>
        </a:solidFill>
        <a:latin typeface="Times New Roman" charset="0"/>
        <a:ea typeface="Arial" charset="0"/>
        <a:cs typeface="Arial" charset="0"/>
      </a:defRPr>
    </a:lvl1pPr>
    <a:lvl2pPr marL="457200" algn="l" rtl="0" fontAlgn="base">
      <a:spcBef>
        <a:spcPct val="0"/>
      </a:spcBef>
      <a:spcAft>
        <a:spcPct val="0"/>
      </a:spcAft>
      <a:defRPr sz="2400" kern="1200">
        <a:solidFill>
          <a:schemeClr val="tx1"/>
        </a:solidFill>
        <a:latin typeface="Times New Roman" charset="0"/>
        <a:ea typeface="Arial" charset="0"/>
        <a:cs typeface="Arial" charset="0"/>
      </a:defRPr>
    </a:lvl2pPr>
    <a:lvl3pPr marL="914400" algn="l" rtl="0" fontAlgn="base">
      <a:spcBef>
        <a:spcPct val="0"/>
      </a:spcBef>
      <a:spcAft>
        <a:spcPct val="0"/>
      </a:spcAft>
      <a:defRPr sz="2400" kern="1200">
        <a:solidFill>
          <a:schemeClr val="tx1"/>
        </a:solidFill>
        <a:latin typeface="Times New Roman" charset="0"/>
        <a:ea typeface="Arial" charset="0"/>
        <a:cs typeface="Arial" charset="0"/>
      </a:defRPr>
    </a:lvl3pPr>
    <a:lvl4pPr marL="1371600" algn="l" rtl="0" fontAlgn="base">
      <a:spcBef>
        <a:spcPct val="0"/>
      </a:spcBef>
      <a:spcAft>
        <a:spcPct val="0"/>
      </a:spcAft>
      <a:defRPr sz="2400" kern="1200">
        <a:solidFill>
          <a:schemeClr val="tx1"/>
        </a:solidFill>
        <a:latin typeface="Times New Roman" charset="0"/>
        <a:ea typeface="Arial" charset="0"/>
        <a:cs typeface="Arial" charset="0"/>
      </a:defRPr>
    </a:lvl4pPr>
    <a:lvl5pPr marL="1828800" algn="l" rtl="0" fontAlgn="base">
      <a:spcBef>
        <a:spcPct val="0"/>
      </a:spcBef>
      <a:spcAft>
        <a:spcPct val="0"/>
      </a:spcAft>
      <a:defRPr sz="2400" kern="1200">
        <a:solidFill>
          <a:schemeClr val="tx1"/>
        </a:solidFill>
        <a:latin typeface="Times New Roman" charset="0"/>
        <a:ea typeface="Arial" charset="0"/>
        <a:cs typeface="Arial" charset="0"/>
      </a:defRPr>
    </a:lvl5pPr>
    <a:lvl6pPr marL="2286000" algn="l" defTabSz="457200" rtl="0" eaLnBrk="1" latinLnBrk="0" hangingPunct="1">
      <a:defRPr sz="2400" kern="1200">
        <a:solidFill>
          <a:schemeClr val="tx1"/>
        </a:solidFill>
        <a:latin typeface="Times New Roman" charset="0"/>
        <a:ea typeface="Arial" charset="0"/>
        <a:cs typeface="Arial" charset="0"/>
      </a:defRPr>
    </a:lvl6pPr>
    <a:lvl7pPr marL="2743200" algn="l" defTabSz="457200" rtl="0" eaLnBrk="1" latinLnBrk="0" hangingPunct="1">
      <a:defRPr sz="2400" kern="1200">
        <a:solidFill>
          <a:schemeClr val="tx1"/>
        </a:solidFill>
        <a:latin typeface="Times New Roman" charset="0"/>
        <a:ea typeface="Arial" charset="0"/>
        <a:cs typeface="Arial" charset="0"/>
      </a:defRPr>
    </a:lvl7pPr>
    <a:lvl8pPr marL="3200400" algn="l" defTabSz="457200" rtl="0" eaLnBrk="1" latinLnBrk="0" hangingPunct="1">
      <a:defRPr sz="2400" kern="1200">
        <a:solidFill>
          <a:schemeClr val="tx1"/>
        </a:solidFill>
        <a:latin typeface="Times New Roman" charset="0"/>
        <a:ea typeface="Arial" charset="0"/>
        <a:cs typeface="Arial" charset="0"/>
      </a:defRPr>
    </a:lvl8pPr>
    <a:lvl9pPr marL="3657600" algn="l" defTabSz="457200" rtl="0" eaLnBrk="1" latinLnBrk="0" hangingPunct="1">
      <a:defRPr sz="2400" kern="1200">
        <a:solidFill>
          <a:schemeClr val="tx1"/>
        </a:solidFill>
        <a:latin typeface="Times New Roman" charset="0"/>
        <a:ea typeface="Arial"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76">
          <p15:clr>
            <a:srgbClr val="A4A3A4"/>
          </p15:clr>
        </p15:guide>
        <p15:guide id="2" pos="226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gray" frameSlides="1"/>
  <p:clrMru>
    <a:srgbClr val="E85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49" autoAdjust="0"/>
    <p:restoredTop sz="90244" autoAdjust="0"/>
  </p:normalViewPr>
  <p:slideViewPr>
    <p:cSldViewPr>
      <p:cViewPr varScale="1">
        <p:scale>
          <a:sx n="95" d="100"/>
          <a:sy n="95" d="100"/>
        </p:scale>
        <p:origin x="84" y="114"/>
      </p:cViewPr>
      <p:guideLst>
        <p:guide orient="horz" pos="2160"/>
        <p:guide pos="2880"/>
      </p:guideLst>
    </p:cSldViewPr>
  </p:slideViewPr>
  <p:outlineViewPr>
    <p:cViewPr>
      <p:scale>
        <a:sx n="33" d="100"/>
        <a:sy n="33" d="100"/>
      </p:scale>
      <p:origin x="0" y="41580"/>
    </p:cViewPr>
  </p:outlineViewPr>
  <p:notesTextViewPr>
    <p:cViewPr>
      <p:scale>
        <a:sx n="3" d="2"/>
        <a:sy n="3" d="2"/>
      </p:scale>
      <p:origin x="0" y="0"/>
    </p:cViewPr>
  </p:notesTextViewPr>
  <p:sorterViewPr>
    <p:cViewPr>
      <p:scale>
        <a:sx n="200" d="100"/>
        <a:sy n="200" d="100"/>
      </p:scale>
      <p:origin x="0" y="25176"/>
    </p:cViewPr>
  </p:sorterViewPr>
  <p:notesViewPr>
    <p:cSldViewPr>
      <p:cViewPr varScale="1">
        <p:scale>
          <a:sx n="91" d="100"/>
          <a:sy n="91" d="100"/>
        </p:scale>
        <p:origin x="-2694" y="-114"/>
      </p:cViewPr>
      <p:guideLst>
        <p:guide orient="horz" pos="2976"/>
        <p:guide pos="226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0" y="8974138"/>
            <a:ext cx="3114675" cy="473075"/>
          </a:xfrm>
          <a:prstGeom prst="rect">
            <a:avLst/>
          </a:prstGeom>
        </p:spPr>
        <p:txBody>
          <a:bodyPr vert="horz" lIns="91440" tIns="45720" rIns="91440" bIns="45720" rtlCol="0" anchor="b"/>
          <a:lstStyle>
            <a:lvl1pPr algn="l">
              <a:defRPr sz="1200"/>
            </a:lvl1pPr>
          </a:lstStyle>
          <a:p>
            <a:r>
              <a:rPr lang="en-US" sz="1400" smtClean="0">
                <a:latin typeface="+mn-lt"/>
              </a:rPr>
              <a:t>Copyright © 2015 The HDF Group. All rights reserved. </a:t>
            </a:r>
            <a:endParaRPr lang="en-US" sz="1400" dirty="0">
              <a:latin typeface="+mn-lt"/>
            </a:endParaRPr>
          </a:p>
        </p:txBody>
      </p:sp>
      <p:sp>
        <p:nvSpPr>
          <p:cNvPr id="5" name="Slide Number Placeholder 4"/>
          <p:cNvSpPr>
            <a:spLocks noGrp="1"/>
          </p:cNvSpPr>
          <p:nvPr>
            <p:ph type="sldNum" sz="quarter" idx="3"/>
          </p:nvPr>
        </p:nvSpPr>
        <p:spPr>
          <a:xfrm>
            <a:off x="4071938" y="8974138"/>
            <a:ext cx="3114675" cy="473075"/>
          </a:xfrm>
          <a:prstGeom prst="rect">
            <a:avLst/>
          </a:prstGeom>
        </p:spPr>
        <p:txBody>
          <a:bodyPr vert="horz" lIns="91440" tIns="45720" rIns="91440" bIns="45720" rtlCol="0" anchor="b"/>
          <a:lstStyle>
            <a:lvl1pPr algn="r">
              <a:defRPr sz="1200"/>
            </a:lvl1pPr>
          </a:lstStyle>
          <a:p>
            <a:fld id="{66705E29-C357-4C42-9BC7-4FA4B5AD398B}" type="slidenum">
              <a:rPr lang="en-US" sz="1400" smtClean="0">
                <a:latin typeface="+mn-lt"/>
              </a:rPr>
              <a:pPr/>
              <a:t>‹#›</a:t>
            </a:fld>
            <a:endParaRPr lang="en-US" sz="1400" dirty="0">
              <a:latin typeface="+mn-lt"/>
            </a:endParaRPr>
          </a:p>
        </p:txBody>
      </p:sp>
    </p:spTree>
    <p:extLst>
      <p:ext uri="{BB962C8B-B14F-4D97-AF65-F5344CB8AC3E}">
        <p14:creationId xmlns:p14="http://schemas.microsoft.com/office/powerpoint/2010/main" val="423343835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231900" y="708025"/>
            <a:ext cx="4724400" cy="35433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9138" y="4487863"/>
            <a:ext cx="5749925" cy="425291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a:p>
            <a:pPr lvl="4"/>
            <a:endParaRPr lang="en-US" dirty="0"/>
          </a:p>
          <a:p>
            <a:pPr lvl="0"/>
            <a:endParaRPr lang="en-US" dirty="0" smtClean="0"/>
          </a:p>
        </p:txBody>
      </p:sp>
      <p:sp>
        <p:nvSpPr>
          <p:cNvPr id="6" name="Footer Placeholder 5"/>
          <p:cNvSpPr>
            <a:spLocks noGrp="1"/>
          </p:cNvSpPr>
          <p:nvPr>
            <p:ph type="ftr" sz="quarter" idx="4"/>
          </p:nvPr>
        </p:nvSpPr>
        <p:spPr>
          <a:xfrm>
            <a:off x="0" y="8839200"/>
            <a:ext cx="5118100" cy="608013"/>
          </a:xfrm>
          <a:prstGeom prst="rect">
            <a:avLst/>
          </a:prstGeom>
        </p:spPr>
        <p:txBody>
          <a:bodyPr vert="horz" lIns="91440" tIns="45720" rIns="91440" bIns="45720" rtlCol="0" anchor="b"/>
          <a:lstStyle>
            <a:lvl1pPr algn="l">
              <a:defRPr sz="1400">
                <a:latin typeface="+mn-lt"/>
              </a:defRPr>
            </a:lvl1pPr>
          </a:lstStyle>
          <a:p>
            <a:r>
              <a:rPr lang="en-US" sz="1100" smtClean="0"/>
              <a:t>Copyright © 2015 The HDF Group. All rights reserved. </a:t>
            </a:r>
            <a:endParaRPr lang="en-US" sz="1100" dirty="0" smtClean="0"/>
          </a:p>
        </p:txBody>
      </p:sp>
      <p:sp>
        <p:nvSpPr>
          <p:cNvPr id="7" name="Slide Number Placeholder 6"/>
          <p:cNvSpPr>
            <a:spLocks noGrp="1"/>
          </p:cNvSpPr>
          <p:nvPr>
            <p:ph type="sldNum" sz="quarter" idx="5"/>
          </p:nvPr>
        </p:nvSpPr>
        <p:spPr>
          <a:xfrm>
            <a:off x="6718300" y="8974138"/>
            <a:ext cx="468313" cy="473075"/>
          </a:xfrm>
          <a:prstGeom prst="rect">
            <a:avLst/>
          </a:prstGeom>
        </p:spPr>
        <p:txBody>
          <a:bodyPr vert="horz" lIns="91440" tIns="45720" rIns="91440" bIns="45720" rtlCol="0" anchor="b"/>
          <a:lstStyle>
            <a:lvl1pPr algn="r">
              <a:defRPr sz="1400">
                <a:latin typeface="+mn-lt"/>
              </a:defRPr>
            </a:lvl1pPr>
          </a:lstStyle>
          <a:p>
            <a:fld id="{199AFF83-E7C7-45C2-A1B8-C2E047EB4FC0}" type="slidenum">
              <a:rPr lang="en-US" smtClean="0"/>
              <a:pPr/>
              <a:t>‹#›</a:t>
            </a:fld>
            <a:endParaRPr lang="en-US" dirty="0"/>
          </a:p>
        </p:txBody>
      </p:sp>
    </p:spTree>
    <p:extLst>
      <p:ext uri="{BB962C8B-B14F-4D97-AF65-F5344CB8AC3E}">
        <p14:creationId xmlns:p14="http://schemas.microsoft.com/office/powerpoint/2010/main" val="390011349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pubs.opengroup.org/onlinepubs/9699919799/"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pubs.opengroup.org/onlinepubs/9699919799/functions/writev.html" TargetMode="External"/><Relationship Id="rId5" Type="http://schemas.openxmlformats.org/officeDocument/2006/relationships/hyperlink" Target="http://pubs.opengroup.org/onlinepubs/9699919799/functions/readv.html" TargetMode="External"/><Relationship Id="rId4" Type="http://schemas.openxmlformats.org/officeDocument/2006/relationships/hyperlink" Target="http://pubs.opengroup.org/onlinepubs/9699919799/functions/read.htm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9AFF83-E7C7-45C2-A1B8-C2E047EB4FC0}" type="slidenum">
              <a:rPr lang="en-US" smtClean="0"/>
              <a:pPr/>
              <a:t>1</a:t>
            </a:fld>
            <a:endParaRPr lang="en-US" dirty="0"/>
          </a:p>
        </p:txBody>
      </p:sp>
      <p:sp>
        <p:nvSpPr>
          <p:cNvPr id="5" name="Footer Placeholder 4"/>
          <p:cNvSpPr>
            <a:spLocks noGrp="1"/>
          </p:cNvSpPr>
          <p:nvPr>
            <p:ph type="ftr" sz="quarter" idx="11"/>
          </p:nvPr>
        </p:nvSpPr>
        <p:spPr/>
        <p:txBody>
          <a:bodyPr/>
          <a:lstStyle/>
          <a:p>
            <a:r>
              <a:rPr lang="en-US" sz="1100" smtClean="0"/>
              <a:t>Copyright © 2015 The HDF Group. All rights reserved. </a:t>
            </a:r>
            <a:endParaRPr lang="en-US" sz="1100" dirty="0" smtClean="0"/>
          </a:p>
        </p:txBody>
      </p:sp>
    </p:spTree>
    <p:extLst>
      <p:ext uri="{BB962C8B-B14F-4D97-AF65-F5344CB8AC3E}">
        <p14:creationId xmlns:p14="http://schemas.microsoft.com/office/powerpoint/2010/main" val="1848391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9AFF83-E7C7-45C2-A1B8-C2E047EB4FC0}" type="slidenum">
              <a:rPr lang="en-US" smtClean="0"/>
              <a:pPr/>
              <a:t>25</a:t>
            </a:fld>
            <a:endParaRPr lang="en-US" dirty="0"/>
          </a:p>
        </p:txBody>
      </p:sp>
      <p:sp>
        <p:nvSpPr>
          <p:cNvPr id="5" name="Footer Placeholder 4"/>
          <p:cNvSpPr>
            <a:spLocks noGrp="1"/>
          </p:cNvSpPr>
          <p:nvPr>
            <p:ph type="ftr" sz="quarter" idx="11"/>
          </p:nvPr>
        </p:nvSpPr>
        <p:spPr/>
        <p:txBody>
          <a:bodyPr/>
          <a:lstStyle/>
          <a:p>
            <a:r>
              <a:rPr lang="en-US" sz="1100" smtClean="0"/>
              <a:t>Copyright © 2015 The HDF Group. All rights reserved. </a:t>
            </a:r>
            <a:endParaRPr lang="en-US" sz="1100" dirty="0" smtClean="0"/>
          </a:p>
        </p:txBody>
      </p:sp>
    </p:spTree>
    <p:extLst>
      <p:ext uri="{BB962C8B-B14F-4D97-AF65-F5344CB8AC3E}">
        <p14:creationId xmlns:p14="http://schemas.microsoft.com/office/powerpoint/2010/main" val="805367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9AFF83-E7C7-45C2-A1B8-C2E047EB4FC0}" type="slidenum">
              <a:rPr lang="en-US" smtClean="0"/>
              <a:pPr/>
              <a:t>26</a:t>
            </a:fld>
            <a:endParaRPr lang="en-US" dirty="0"/>
          </a:p>
        </p:txBody>
      </p:sp>
      <p:sp>
        <p:nvSpPr>
          <p:cNvPr id="5" name="Footer Placeholder 4"/>
          <p:cNvSpPr>
            <a:spLocks noGrp="1"/>
          </p:cNvSpPr>
          <p:nvPr>
            <p:ph type="ftr" sz="quarter" idx="11"/>
          </p:nvPr>
        </p:nvSpPr>
        <p:spPr/>
        <p:txBody>
          <a:bodyPr/>
          <a:lstStyle/>
          <a:p>
            <a:r>
              <a:rPr lang="en-US" sz="1100" smtClean="0"/>
              <a:t>Copyright © 2015 The HDF Group. All rights reserved. </a:t>
            </a:r>
            <a:endParaRPr lang="en-US" sz="1100" dirty="0" smtClean="0"/>
          </a:p>
        </p:txBody>
      </p:sp>
    </p:spTree>
    <p:extLst>
      <p:ext uri="{BB962C8B-B14F-4D97-AF65-F5344CB8AC3E}">
        <p14:creationId xmlns:p14="http://schemas.microsoft.com/office/powerpoint/2010/main" val="805367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9AFF83-E7C7-45C2-A1B8-C2E047EB4FC0}" type="slidenum">
              <a:rPr lang="en-US" smtClean="0"/>
              <a:pPr/>
              <a:t>27</a:t>
            </a:fld>
            <a:endParaRPr lang="en-US" dirty="0"/>
          </a:p>
        </p:txBody>
      </p:sp>
      <p:sp>
        <p:nvSpPr>
          <p:cNvPr id="5" name="Footer Placeholder 4"/>
          <p:cNvSpPr>
            <a:spLocks noGrp="1"/>
          </p:cNvSpPr>
          <p:nvPr>
            <p:ph type="ftr" sz="quarter" idx="11"/>
          </p:nvPr>
        </p:nvSpPr>
        <p:spPr/>
        <p:txBody>
          <a:bodyPr/>
          <a:lstStyle/>
          <a:p>
            <a:r>
              <a:rPr lang="en-US" sz="1100" smtClean="0"/>
              <a:t>Copyright © 2015 The HDF Group. All rights reserved. </a:t>
            </a:r>
            <a:endParaRPr lang="en-US" sz="1100" dirty="0" smtClean="0"/>
          </a:p>
        </p:txBody>
      </p:sp>
    </p:spTree>
    <p:extLst>
      <p:ext uri="{BB962C8B-B14F-4D97-AF65-F5344CB8AC3E}">
        <p14:creationId xmlns:p14="http://schemas.microsoft.com/office/powerpoint/2010/main" val="387945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9AFF83-E7C7-45C2-A1B8-C2E047EB4FC0}" type="slidenum">
              <a:rPr lang="en-US" smtClean="0"/>
              <a:pPr/>
              <a:t>28</a:t>
            </a:fld>
            <a:endParaRPr lang="en-US" dirty="0"/>
          </a:p>
        </p:txBody>
      </p:sp>
      <p:sp>
        <p:nvSpPr>
          <p:cNvPr id="5" name="Footer Placeholder 4"/>
          <p:cNvSpPr>
            <a:spLocks noGrp="1"/>
          </p:cNvSpPr>
          <p:nvPr>
            <p:ph type="ftr" sz="quarter" idx="11"/>
          </p:nvPr>
        </p:nvSpPr>
        <p:spPr/>
        <p:txBody>
          <a:bodyPr/>
          <a:lstStyle/>
          <a:p>
            <a:r>
              <a:rPr lang="en-US" sz="1100" smtClean="0"/>
              <a:t>Copyright © 2015 The HDF Group. All rights reserved. </a:t>
            </a:r>
            <a:endParaRPr lang="en-US" sz="1100" dirty="0" smtClean="0"/>
          </a:p>
        </p:txBody>
      </p:sp>
    </p:spTree>
    <p:extLst>
      <p:ext uri="{BB962C8B-B14F-4D97-AF65-F5344CB8AC3E}">
        <p14:creationId xmlns:p14="http://schemas.microsoft.com/office/powerpoint/2010/main" val="805367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9AFF83-E7C7-45C2-A1B8-C2E047EB4FC0}" type="slidenum">
              <a:rPr lang="en-US" smtClean="0"/>
              <a:pPr/>
              <a:t>29</a:t>
            </a:fld>
            <a:endParaRPr lang="en-US" dirty="0"/>
          </a:p>
        </p:txBody>
      </p:sp>
      <p:sp>
        <p:nvSpPr>
          <p:cNvPr id="5" name="Footer Placeholder 4"/>
          <p:cNvSpPr>
            <a:spLocks noGrp="1"/>
          </p:cNvSpPr>
          <p:nvPr>
            <p:ph type="ftr" sz="quarter" idx="11"/>
          </p:nvPr>
        </p:nvSpPr>
        <p:spPr/>
        <p:txBody>
          <a:bodyPr/>
          <a:lstStyle/>
          <a:p>
            <a:r>
              <a:rPr lang="en-US" sz="1100" smtClean="0"/>
              <a:t>Copyright © 2015 The HDF Group. All rights reserved. </a:t>
            </a:r>
            <a:endParaRPr lang="en-US" sz="1100" dirty="0" smtClean="0"/>
          </a:p>
        </p:txBody>
      </p:sp>
    </p:spTree>
    <p:extLst>
      <p:ext uri="{BB962C8B-B14F-4D97-AF65-F5344CB8AC3E}">
        <p14:creationId xmlns:p14="http://schemas.microsoft.com/office/powerpoint/2010/main" val="805367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9AFF83-E7C7-45C2-A1B8-C2E047EB4FC0}" type="slidenum">
              <a:rPr lang="en-US" smtClean="0"/>
              <a:pPr/>
              <a:t>30</a:t>
            </a:fld>
            <a:endParaRPr lang="en-US" dirty="0"/>
          </a:p>
        </p:txBody>
      </p:sp>
      <p:sp>
        <p:nvSpPr>
          <p:cNvPr id="5" name="Footer Placeholder 4"/>
          <p:cNvSpPr>
            <a:spLocks noGrp="1"/>
          </p:cNvSpPr>
          <p:nvPr>
            <p:ph type="ftr" sz="quarter" idx="11"/>
          </p:nvPr>
        </p:nvSpPr>
        <p:spPr/>
        <p:txBody>
          <a:bodyPr/>
          <a:lstStyle/>
          <a:p>
            <a:r>
              <a:rPr lang="en-US" sz="1100" smtClean="0"/>
              <a:t>Copyright © 2015 The HDF Group. All rights reserved. </a:t>
            </a:r>
            <a:endParaRPr lang="en-US" sz="1100" dirty="0" smtClean="0"/>
          </a:p>
        </p:txBody>
      </p:sp>
    </p:spTree>
    <p:extLst>
      <p:ext uri="{BB962C8B-B14F-4D97-AF65-F5344CB8AC3E}">
        <p14:creationId xmlns:p14="http://schemas.microsoft.com/office/powerpoint/2010/main" val="3879450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Note that these will also be used for non-SWMR access as a way to prevent inappropriate file access (e.g., two writers).</a:t>
            </a:r>
            <a:endParaRPr lang="en-US" dirty="0"/>
          </a:p>
        </p:txBody>
      </p:sp>
      <p:sp>
        <p:nvSpPr>
          <p:cNvPr id="4" name="Slide Number Placeholder 3"/>
          <p:cNvSpPr>
            <a:spLocks noGrp="1"/>
          </p:cNvSpPr>
          <p:nvPr>
            <p:ph type="sldNum" sz="quarter" idx="10"/>
          </p:nvPr>
        </p:nvSpPr>
        <p:spPr/>
        <p:txBody>
          <a:bodyPr/>
          <a:lstStyle/>
          <a:p>
            <a:fld id="{199AFF83-E7C7-45C2-A1B8-C2E047EB4FC0}" type="slidenum">
              <a:rPr lang="en-US" smtClean="0"/>
              <a:pPr/>
              <a:t>32</a:t>
            </a:fld>
            <a:endParaRPr lang="en-US" dirty="0"/>
          </a:p>
        </p:txBody>
      </p:sp>
      <p:sp>
        <p:nvSpPr>
          <p:cNvPr id="5" name="Footer Placeholder 4"/>
          <p:cNvSpPr>
            <a:spLocks noGrp="1"/>
          </p:cNvSpPr>
          <p:nvPr>
            <p:ph type="ftr" sz="quarter" idx="11"/>
          </p:nvPr>
        </p:nvSpPr>
        <p:spPr/>
        <p:txBody>
          <a:bodyPr/>
          <a:lstStyle/>
          <a:p>
            <a:r>
              <a:rPr lang="en-US" sz="1100" smtClean="0"/>
              <a:t>Copyright © 2015 The HDF Group. All rights reserved. </a:t>
            </a:r>
            <a:endParaRPr lang="en-US" sz="1100" dirty="0" smtClean="0"/>
          </a:p>
        </p:txBody>
      </p:sp>
    </p:spTree>
    <p:extLst>
      <p:ext uri="{BB962C8B-B14F-4D97-AF65-F5344CB8AC3E}">
        <p14:creationId xmlns:p14="http://schemas.microsoft.com/office/powerpoint/2010/main" val="33541708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9AFF83-E7C7-45C2-A1B8-C2E047EB4FC0}" type="slidenum">
              <a:rPr lang="en-US" smtClean="0"/>
              <a:pPr/>
              <a:t>35</a:t>
            </a:fld>
            <a:endParaRPr lang="en-US" dirty="0"/>
          </a:p>
        </p:txBody>
      </p:sp>
      <p:sp>
        <p:nvSpPr>
          <p:cNvPr id="5" name="Footer Placeholder 4"/>
          <p:cNvSpPr>
            <a:spLocks noGrp="1"/>
          </p:cNvSpPr>
          <p:nvPr>
            <p:ph type="ftr" sz="quarter" idx="11"/>
          </p:nvPr>
        </p:nvSpPr>
        <p:spPr/>
        <p:txBody>
          <a:bodyPr/>
          <a:lstStyle/>
          <a:p>
            <a:r>
              <a:rPr lang="en-US" sz="1100" smtClean="0"/>
              <a:t>Copyright © 2015 The HDF Group. All rights reserved. </a:t>
            </a:r>
            <a:endParaRPr lang="en-US" sz="1100" dirty="0" smtClean="0"/>
          </a:p>
        </p:txBody>
      </p:sp>
    </p:spTree>
    <p:extLst>
      <p:ext uri="{BB962C8B-B14F-4D97-AF65-F5344CB8AC3E}">
        <p14:creationId xmlns:p14="http://schemas.microsoft.com/office/powerpoint/2010/main" val="38852627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9AFF83-E7C7-45C2-A1B8-C2E047EB4FC0}" type="slidenum">
              <a:rPr lang="en-US" smtClean="0"/>
              <a:pPr/>
              <a:t>36</a:t>
            </a:fld>
            <a:endParaRPr lang="en-US" dirty="0"/>
          </a:p>
        </p:txBody>
      </p:sp>
      <p:sp>
        <p:nvSpPr>
          <p:cNvPr id="5" name="Footer Placeholder 4"/>
          <p:cNvSpPr>
            <a:spLocks noGrp="1"/>
          </p:cNvSpPr>
          <p:nvPr>
            <p:ph type="ftr" sz="quarter" idx="11"/>
          </p:nvPr>
        </p:nvSpPr>
        <p:spPr/>
        <p:txBody>
          <a:bodyPr/>
          <a:lstStyle/>
          <a:p>
            <a:r>
              <a:rPr lang="en-US" sz="1100" smtClean="0"/>
              <a:t>Copyright © 2015 The HDF Group. All rights reserved. </a:t>
            </a:r>
            <a:endParaRPr lang="en-US" sz="1100" dirty="0" smtClean="0"/>
          </a:p>
        </p:txBody>
      </p:sp>
    </p:spTree>
    <p:extLst>
      <p:ext uri="{BB962C8B-B14F-4D97-AF65-F5344CB8AC3E}">
        <p14:creationId xmlns:p14="http://schemas.microsoft.com/office/powerpoint/2010/main" val="3885262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9AFF83-E7C7-45C2-A1B8-C2E047EB4FC0}" type="slidenum">
              <a:rPr lang="en-US" smtClean="0"/>
              <a:pPr/>
              <a:t>37</a:t>
            </a:fld>
            <a:endParaRPr lang="en-US" dirty="0"/>
          </a:p>
        </p:txBody>
      </p:sp>
      <p:sp>
        <p:nvSpPr>
          <p:cNvPr id="5" name="Footer Placeholder 4"/>
          <p:cNvSpPr>
            <a:spLocks noGrp="1"/>
          </p:cNvSpPr>
          <p:nvPr>
            <p:ph type="ftr" sz="quarter" idx="11"/>
          </p:nvPr>
        </p:nvSpPr>
        <p:spPr/>
        <p:txBody>
          <a:bodyPr/>
          <a:lstStyle/>
          <a:p>
            <a:r>
              <a:rPr lang="en-US" sz="1100" smtClean="0"/>
              <a:t>Copyright © 2015 The HDF Group. All rights reserved. </a:t>
            </a:r>
            <a:endParaRPr lang="en-US" sz="1100" dirty="0" smtClean="0"/>
          </a:p>
        </p:txBody>
      </p:sp>
    </p:spTree>
    <p:extLst>
      <p:ext uri="{BB962C8B-B14F-4D97-AF65-F5344CB8AC3E}">
        <p14:creationId xmlns:p14="http://schemas.microsoft.com/office/powerpoint/2010/main" val="3885262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43BA370-1D01-44FA-82A7-089D3FB335F5}" type="slidenum">
              <a:rPr lang="en-US" smtClean="0"/>
              <a:pPr>
                <a:defRPr/>
              </a:pPr>
              <a:t>2</a:t>
            </a:fld>
            <a:endParaRPr lang="en-US"/>
          </a:p>
        </p:txBody>
      </p:sp>
      <p:sp>
        <p:nvSpPr>
          <p:cNvPr id="5" name="Footer Placeholder 4"/>
          <p:cNvSpPr>
            <a:spLocks noGrp="1"/>
          </p:cNvSpPr>
          <p:nvPr>
            <p:ph type="ftr" sz="quarter" idx="11"/>
          </p:nvPr>
        </p:nvSpPr>
        <p:spPr/>
        <p:txBody>
          <a:bodyPr/>
          <a:lstStyle/>
          <a:p>
            <a:r>
              <a:rPr lang="en-US" sz="1100" smtClean="0"/>
              <a:t>Copyright © 2015 The HDF Group. All rights reserved. </a:t>
            </a:r>
            <a:endParaRPr lang="en-US" sz="1100" dirty="0" smtClean="0"/>
          </a:p>
        </p:txBody>
      </p:sp>
    </p:spTree>
    <p:extLst>
      <p:ext uri="{BB962C8B-B14F-4D97-AF65-F5344CB8AC3E}">
        <p14:creationId xmlns:p14="http://schemas.microsoft.com/office/powerpoint/2010/main" val="16661263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9AFF83-E7C7-45C2-A1B8-C2E047EB4FC0}" type="slidenum">
              <a:rPr lang="en-US" smtClean="0"/>
              <a:pPr/>
              <a:t>38</a:t>
            </a:fld>
            <a:endParaRPr lang="en-US" dirty="0"/>
          </a:p>
        </p:txBody>
      </p:sp>
      <p:sp>
        <p:nvSpPr>
          <p:cNvPr id="5" name="Footer Placeholder 4"/>
          <p:cNvSpPr>
            <a:spLocks noGrp="1"/>
          </p:cNvSpPr>
          <p:nvPr>
            <p:ph type="ftr" sz="quarter" idx="11"/>
          </p:nvPr>
        </p:nvSpPr>
        <p:spPr/>
        <p:txBody>
          <a:bodyPr/>
          <a:lstStyle/>
          <a:p>
            <a:r>
              <a:rPr lang="en-US" sz="1100" smtClean="0"/>
              <a:t>Copyright © 2015 The HDF Group. All rights reserved. </a:t>
            </a:r>
            <a:endParaRPr lang="en-US" sz="1100" dirty="0" smtClean="0"/>
          </a:p>
        </p:txBody>
      </p:sp>
    </p:spTree>
    <p:extLst>
      <p:ext uri="{BB962C8B-B14F-4D97-AF65-F5344CB8AC3E}">
        <p14:creationId xmlns:p14="http://schemas.microsoft.com/office/powerpoint/2010/main" val="8053677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smtClean="0"/>
              <a:t>hdf5-swmr/test/</a:t>
            </a:r>
            <a:r>
              <a:rPr lang="en-US" sz="1200" dirty="0" err="1" smtClean="0"/>
              <a:t>use_append_chunk</a:t>
            </a:r>
            <a:r>
              <a:rPr lang="en-US" sz="1200" dirty="0" smtClean="0"/>
              <a:t> -f test-swmr.h5 -z 2056 -l w &amp;</a:t>
            </a:r>
          </a:p>
          <a:p>
            <a:pPr marL="0" indent="0">
              <a:buNone/>
            </a:pPr>
            <a:r>
              <a:rPr lang="en-US" sz="1200" dirty="0" smtClean="0"/>
              <a:t>hdf5-swmr/hdf5/bin/h5watch test-swmr.h5/</a:t>
            </a:r>
            <a:r>
              <a:rPr lang="en-US" sz="1200" dirty="0" err="1" smtClean="0"/>
              <a:t>use_append_chunk</a:t>
            </a:r>
            <a:endParaRPr lang="en-US" sz="1200" dirty="0" smtClean="0"/>
          </a:p>
          <a:p>
            <a:pPr marL="0" indent="0">
              <a:buNone/>
            </a:pPr>
            <a:r>
              <a:rPr lang="en-US" sz="1200" dirty="0" smtClean="0"/>
              <a:t>Kill both h5watch and </a:t>
            </a:r>
            <a:r>
              <a:rPr lang="en-US" sz="1200" dirty="0" err="1" smtClean="0"/>
              <a:t>use_append_chunk</a:t>
            </a:r>
            <a:endParaRPr lang="en-US" sz="1200" dirty="0" smtClean="0"/>
          </a:p>
          <a:p>
            <a:pPr marL="0" indent="0">
              <a:buNone/>
            </a:pPr>
            <a:r>
              <a:rPr lang="en-US" sz="1200" dirty="0" smtClean="0"/>
              <a:t>Try h5dump - fails</a:t>
            </a:r>
          </a:p>
          <a:p>
            <a:pPr marL="0" indent="0">
              <a:buNone/>
            </a:pPr>
            <a:r>
              <a:rPr lang="en-US" sz="1200" dirty="0" smtClean="0"/>
              <a:t>hdf5-swmr/hdf5/bin/clear test-swmr.h5</a:t>
            </a:r>
          </a:p>
          <a:p>
            <a:pPr marL="0" indent="0">
              <a:buNone/>
            </a:pPr>
            <a:r>
              <a:rPr lang="en-US" sz="1200" dirty="0" smtClean="0"/>
              <a:t>Get how much data was written</a:t>
            </a:r>
          </a:p>
          <a:p>
            <a:pPr marL="0" indent="0">
              <a:buNone/>
            </a:pPr>
            <a:r>
              <a:rPr lang="en-US" sz="1200" dirty="0" smtClean="0"/>
              <a:t>hdf5-swmr/hdf5/bin/h5dump -</a:t>
            </a:r>
            <a:r>
              <a:rPr lang="en-US" sz="1200" dirty="0" err="1" smtClean="0"/>
              <a:t>Hp</a:t>
            </a:r>
            <a:r>
              <a:rPr lang="en-US" sz="1200" dirty="0" smtClean="0"/>
              <a:t> test-swmr.h5</a:t>
            </a:r>
          </a:p>
          <a:p>
            <a:pPr marL="0" indent="0">
              <a:buNone/>
            </a:pPr>
            <a:r>
              <a:rPr lang="en-US" sz="1200" dirty="0" smtClean="0"/>
              <a:t>Read first 8 elements of each first row of each plane;</a:t>
            </a:r>
          </a:p>
          <a:p>
            <a:pPr marL="0" indent="0">
              <a:buNone/>
            </a:pPr>
            <a:r>
              <a:rPr lang="de-DE" sz="1200" dirty="0" smtClean="0"/>
              <a:t>hdf5-swmr/hdf5/bin/h5dump --dataset="/</a:t>
            </a:r>
            <a:r>
              <a:rPr lang="de-DE" sz="1200" dirty="0" err="1" smtClean="0"/>
              <a:t>use_append_chunk</a:t>
            </a:r>
            <a:r>
              <a:rPr lang="de-DE" sz="1200" dirty="0" smtClean="0"/>
              <a:t>[</a:t>
            </a:r>
            <a:r>
              <a:rPr lang="de-DE" sz="1200" dirty="0" smtClean="0">
                <a:solidFill>
                  <a:srgbClr val="FF0000"/>
                </a:solidFill>
              </a:rPr>
              <a:t>1000</a:t>
            </a:r>
            <a:r>
              <a:rPr lang="de-DE" sz="1200" dirty="0" smtClean="0"/>
              <a:t>,0,0 ;1,2056,2056;</a:t>
            </a:r>
            <a:r>
              <a:rPr lang="de-DE" sz="1200" dirty="0" smtClean="0">
                <a:solidFill>
                  <a:srgbClr val="FF0000"/>
                </a:solidFill>
              </a:rPr>
              <a:t>250</a:t>
            </a:r>
            <a:r>
              <a:rPr lang="de-DE" sz="1200" dirty="0" smtClean="0"/>
              <a:t>,1,1;1,1,8]" test-swmr.h5</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199AFF83-E7C7-45C2-A1B8-C2E047EB4FC0}" type="slidenum">
              <a:rPr lang="en-US" smtClean="0"/>
              <a:pPr/>
              <a:t>39</a:t>
            </a:fld>
            <a:endParaRPr lang="en-US" dirty="0"/>
          </a:p>
        </p:txBody>
      </p:sp>
      <p:sp>
        <p:nvSpPr>
          <p:cNvPr id="5" name="Footer Placeholder 4"/>
          <p:cNvSpPr>
            <a:spLocks noGrp="1"/>
          </p:cNvSpPr>
          <p:nvPr>
            <p:ph type="ftr" sz="quarter" idx="11"/>
          </p:nvPr>
        </p:nvSpPr>
        <p:spPr/>
        <p:txBody>
          <a:bodyPr/>
          <a:lstStyle/>
          <a:p>
            <a:r>
              <a:rPr lang="en-US" sz="1100" smtClean="0"/>
              <a:t>Copyright © 2015 The HDF Group. All rights reserved. </a:t>
            </a:r>
            <a:endParaRPr lang="en-US" sz="1100" dirty="0" smtClean="0"/>
          </a:p>
        </p:txBody>
      </p:sp>
    </p:spTree>
    <p:extLst>
      <p:ext uri="{BB962C8B-B14F-4D97-AF65-F5344CB8AC3E}">
        <p14:creationId xmlns:p14="http://schemas.microsoft.com/office/powerpoint/2010/main" val="2135270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914400" rtl="0" eaLnBrk="1" fontAlgn="auto" latinLnBrk="0" hangingPunct="1">
              <a:lnSpc>
                <a:spcPct val="100000"/>
              </a:lnSpc>
              <a:spcBef>
                <a:spcPct val="20000"/>
              </a:spcBef>
              <a:spcAft>
                <a:spcPts val="0"/>
              </a:spcAft>
              <a:buClrTx/>
              <a:buSzTx/>
              <a:buFont typeface="Arial" pitchFamily="34" charset="0"/>
              <a:buNone/>
              <a:tabLst/>
            </a:pPr>
            <a:r>
              <a:rPr lang="en-US" sz="1200" dirty="0" smtClean="0">
                <a:latin typeface="Arial"/>
                <a:cs typeface="Arial"/>
              </a:rPr>
              <a:t>Many use cases call for a single writer process which writes data to a single HDF5 file, and multiple readers, which will consume the HDF5 data as it is written.</a:t>
            </a:r>
          </a:p>
          <a:p>
            <a:pPr marL="0" marR="0" indent="0" defTabSz="914400" rtl="0" eaLnBrk="1" fontAlgn="auto" latinLnBrk="0" hangingPunct="1">
              <a:lnSpc>
                <a:spcPct val="100000"/>
              </a:lnSpc>
              <a:spcBef>
                <a:spcPct val="20000"/>
              </a:spcBef>
              <a:spcAft>
                <a:spcPts val="0"/>
              </a:spcAft>
              <a:buClrTx/>
              <a:buSzTx/>
              <a:buFont typeface="Arial" pitchFamily="34" charset="0"/>
              <a:buNone/>
              <a:tabLst/>
            </a:pPr>
            <a:endParaRPr kumimoji="0" lang="en-US" sz="1200" b="0" i="0" u="none" strike="noStrike" kern="1200" cap="none" spc="0" normalizeH="0" baseline="0" noProof="0" dirty="0" smtClean="0">
              <a:ln>
                <a:noFill/>
              </a:ln>
              <a:solidFill>
                <a:schemeClr val="tx1"/>
              </a:solidFill>
              <a:effectLst/>
              <a:uLnTx/>
              <a:uFillTx/>
              <a:latin typeface="Arial"/>
              <a:ea typeface="+mn-ea"/>
              <a:cs typeface="Arial"/>
            </a:endParaRPr>
          </a:p>
          <a:p>
            <a:pPr marL="0" marR="0" indent="0" defTabSz="914400" rtl="0" eaLnBrk="1" fontAlgn="auto" latinLnBrk="0" hangingPunct="1">
              <a:lnSpc>
                <a:spcPct val="100000"/>
              </a:lnSpc>
              <a:spcBef>
                <a:spcPct val="20000"/>
              </a:spcBef>
              <a:spcAft>
                <a:spcPts val="0"/>
              </a:spcAft>
              <a:buClrTx/>
              <a:buSzTx/>
              <a:buFont typeface="Arial" pitchFamily="34" charset="0"/>
              <a:buNone/>
              <a:tabLst/>
            </a:pPr>
            <a:r>
              <a:rPr lang="en-US" sz="1200" dirty="0" smtClean="0">
                <a:latin typeface="Arial"/>
                <a:cs typeface="Arial"/>
              </a:rPr>
              <a:t>Ideally, we would like to support this scenario with no communication between the processes.</a:t>
            </a:r>
          </a:p>
          <a:p>
            <a:pPr marL="0" marR="0" indent="0" defTabSz="914400" rtl="0" eaLnBrk="1" fontAlgn="auto" latinLnBrk="0" hangingPunct="1">
              <a:lnSpc>
                <a:spcPct val="100000"/>
              </a:lnSpc>
              <a:spcBef>
                <a:spcPct val="20000"/>
              </a:spcBef>
              <a:spcAft>
                <a:spcPts val="0"/>
              </a:spcAft>
              <a:buClrTx/>
              <a:buSzTx/>
              <a:buFont typeface="Arial" pitchFamily="34" charset="0"/>
              <a:buNone/>
              <a:tabLst/>
            </a:pPr>
            <a:endParaRPr kumimoji="0" lang="en-US" sz="1200" b="0" i="0" u="none" strike="noStrike" kern="1200" cap="none" spc="0" normalizeH="0" baseline="0" noProof="0" dirty="0" smtClean="0">
              <a:ln>
                <a:noFill/>
              </a:ln>
              <a:solidFill>
                <a:schemeClr val="tx1"/>
              </a:solidFill>
              <a:effectLst/>
              <a:uLnTx/>
              <a:uFillTx/>
              <a:latin typeface="Arial"/>
              <a:ea typeface="+mn-ea"/>
              <a:cs typeface="Arial"/>
            </a:endParaRPr>
          </a:p>
          <a:p>
            <a:pPr marL="0" marR="0" indent="0" defTabSz="914400" rtl="0" eaLnBrk="1" fontAlgn="auto" latinLnBrk="0" hangingPunct="1">
              <a:lnSpc>
                <a:spcPct val="100000"/>
              </a:lnSpc>
              <a:spcBef>
                <a:spcPct val="20000"/>
              </a:spcBef>
              <a:spcAft>
                <a:spcPts val="0"/>
              </a:spcAft>
              <a:buClrTx/>
              <a:buSzTx/>
              <a:buFont typeface="Arial" pitchFamily="34" charset="0"/>
              <a:buNone/>
              <a:tabLst/>
            </a:pPr>
            <a:r>
              <a:rPr lang="en-US" sz="1200" dirty="0" smtClean="0">
                <a:latin typeface="Arial"/>
                <a:cs typeface="Arial"/>
              </a:rPr>
              <a:t>With no IPC/signals, there are clearly limits on how this can be used.  Seeing arbitrary changes in the read files would be expensive.  Readers will have to poll for expected changes.</a:t>
            </a:r>
          </a:p>
          <a:p>
            <a:pPr marL="0" marR="0" indent="0" defTabSz="914400" rtl="0" eaLnBrk="1" fontAlgn="auto" latinLnBrk="0" hangingPunct="1">
              <a:lnSpc>
                <a:spcPct val="100000"/>
              </a:lnSpc>
              <a:spcBef>
                <a:spcPct val="20000"/>
              </a:spcBef>
              <a:spcAft>
                <a:spcPts val="0"/>
              </a:spcAft>
              <a:buClrTx/>
              <a:buSzTx/>
              <a:buFont typeface="Arial" pitchFamily="34" charset="0"/>
              <a:buNone/>
              <a:tabLst/>
            </a:pPr>
            <a:r>
              <a:rPr kumimoji="0" lang="en-US" sz="1200" b="0" i="0" u="none" strike="noStrike" kern="1200" cap="none" spc="0" normalizeH="0" baseline="0" noProof="0" dirty="0" smtClean="0">
                <a:ln>
                  <a:noFill/>
                </a:ln>
                <a:solidFill>
                  <a:schemeClr val="tx1"/>
                </a:solidFill>
                <a:effectLst/>
                <a:uLnTx/>
                <a:uFillTx/>
                <a:latin typeface="Arial"/>
                <a:ea typeface="+mn-ea"/>
                <a:cs typeface="Arial"/>
              </a:rPr>
              <a:t>	-</a:t>
            </a:r>
            <a:r>
              <a:rPr kumimoji="0" lang="en-US" sz="1200" b="0" i="0" u="none" strike="noStrike" kern="1200" cap="none" spc="0" normalizeH="0" noProof="0" dirty="0" smtClean="0">
                <a:ln>
                  <a:noFill/>
                </a:ln>
                <a:solidFill>
                  <a:schemeClr val="tx1"/>
                </a:solidFill>
                <a:effectLst/>
                <a:uLnTx/>
                <a:uFillTx/>
                <a:latin typeface="Arial"/>
                <a:ea typeface="+mn-ea"/>
                <a:cs typeface="Arial"/>
              </a:rPr>
              <a:t> Changes in dataset sizes</a:t>
            </a:r>
          </a:p>
          <a:p>
            <a:pPr marL="0" marR="0" indent="0" defTabSz="914400" rtl="0" eaLnBrk="1" fontAlgn="auto" latinLnBrk="0" hangingPunct="1">
              <a:lnSpc>
                <a:spcPct val="100000"/>
              </a:lnSpc>
              <a:spcBef>
                <a:spcPct val="20000"/>
              </a:spcBef>
              <a:spcAft>
                <a:spcPts val="0"/>
              </a:spcAft>
              <a:buClrTx/>
              <a:buSzTx/>
              <a:buFont typeface="Arial" pitchFamily="34" charset="0"/>
              <a:buNone/>
              <a:tabLst/>
            </a:pPr>
            <a:r>
              <a:rPr lang="en-US" sz="1200" baseline="0" dirty="0" smtClean="0">
                <a:latin typeface="Arial"/>
                <a:cs typeface="Arial"/>
              </a:rPr>
              <a:t>	-</a:t>
            </a:r>
            <a:r>
              <a:rPr lang="en-US" sz="1200" dirty="0" smtClean="0">
                <a:latin typeface="Arial"/>
                <a:cs typeface="Arial"/>
              </a:rPr>
              <a:t> New groups created in a target group</a:t>
            </a:r>
          </a:p>
          <a:p>
            <a:pPr marL="0" marR="0" indent="0" defTabSz="914400" rtl="0" eaLnBrk="1" fontAlgn="auto" latinLnBrk="0" hangingPunct="1">
              <a:lnSpc>
                <a:spcPct val="100000"/>
              </a:lnSpc>
              <a:spcBef>
                <a:spcPct val="20000"/>
              </a:spcBef>
              <a:spcAft>
                <a:spcPts val="0"/>
              </a:spcAft>
              <a:buClrTx/>
              <a:buSzTx/>
              <a:buFont typeface="Arial" pitchFamily="34" charset="0"/>
              <a:buNone/>
              <a:tabLst/>
            </a:pPr>
            <a:r>
              <a:rPr kumimoji="0" lang="en-US" sz="1200" b="0" i="0" u="none" strike="noStrike" kern="1200" cap="none" spc="0" normalizeH="0" baseline="0" noProof="0" dirty="0" smtClean="0">
                <a:ln>
                  <a:noFill/>
                </a:ln>
                <a:solidFill>
                  <a:schemeClr val="tx1"/>
                </a:solidFill>
                <a:effectLst/>
                <a:uLnTx/>
                <a:uFillTx/>
                <a:latin typeface="Arial"/>
                <a:ea typeface="+mn-ea"/>
                <a:cs typeface="Arial"/>
              </a:rPr>
              <a:t>	-</a:t>
            </a:r>
            <a:r>
              <a:rPr kumimoji="0" lang="en-US" sz="1200" b="0" i="0" u="none" strike="noStrike" kern="1200" cap="none" spc="0" normalizeH="0" noProof="0" dirty="0" smtClean="0">
                <a:ln>
                  <a:noFill/>
                </a:ln>
                <a:solidFill>
                  <a:schemeClr val="tx1"/>
                </a:solidFill>
                <a:effectLst/>
                <a:uLnTx/>
                <a:uFillTx/>
                <a:latin typeface="Arial"/>
                <a:ea typeface="+mn-ea"/>
                <a:cs typeface="Arial"/>
              </a:rPr>
              <a:t> etc.</a:t>
            </a:r>
            <a:endParaRPr kumimoji="0" lang="en-US" sz="1200" b="0" i="0" u="none" strike="noStrike" kern="1200" cap="none" spc="0" normalizeH="0" baseline="0" noProof="0" dirty="0" smtClean="0">
              <a:ln>
                <a:noFill/>
              </a:ln>
              <a:solidFill>
                <a:schemeClr val="tx1"/>
              </a:solidFill>
              <a:effectLst/>
              <a:uLnTx/>
              <a:uFillTx/>
              <a:latin typeface="Arial"/>
              <a:ea typeface="+mn-ea"/>
              <a:cs typeface="Arial"/>
            </a:endParaRPr>
          </a:p>
          <a:p>
            <a:endParaRPr lang="en-US" dirty="0"/>
          </a:p>
        </p:txBody>
      </p:sp>
      <p:sp>
        <p:nvSpPr>
          <p:cNvPr id="4" name="Slide Number Placeholder 3"/>
          <p:cNvSpPr>
            <a:spLocks noGrp="1"/>
          </p:cNvSpPr>
          <p:nvPr>
            <p:ph type="sldNum" sz="quarter" idx="10"/>
          </p:nvPr>
        </p:nvSpPr>
        <p:spPr/>
        <p:txBody>
          <a:bodyPr/>
          <a:lstStyle/>
          <a:p>
            <a:fld id="{199AFF83-E7C7-45C2-A1B8-C2E047EB4FC0}" type="slidenum">
              <a:rPr lang="en-US" smtClean="0"/>
              <a:pPr/>
              <a:t>4</a:t>
            </a:fld>
            <a:endParaRPr lang="en-US" dirty="0"/>
          </a:p>
        </p:txBody>
      </p:sp>
      <p:sp>
        <p:nvSpPr>
          <p:cNvPr id="5" name="Footer Placeholder 4"/>
          <p:cNvSpPr>
            <a:spLocks noGrp="1"/>
          </p:cNvSpPr>
          <p:nvPr>
            <p:ph type="ftr" sz="quarter" idx="11"/>
          </p:nvPr>
        </p:nvSpPr>
        <p:spPr/>
        <p:txBody>
          <a:bodyPr/>
          <a:lstStyle/>
          <a:p>
            <a:r>
              <a:rPr lang="en-US" sz="1100" smtClean="0"/>
              <a:t>Copyright © 2015 The HDF Group. All rights reserved. </a:t>
            </a:r>
            <a:endParaRPr lang="en-US" sz="1100" dirty="0" smtClean="0"/>
          </a:p>
        </p:txBody>
      </p:sp>
    </p:spTree>
    <p:extLst>
      <p:ext uri="{BB962C8B-B14F-4D97-AF65-F5344CB8AC3E}">
        <p14:creationId xmlns:p14="http://schemas.microsoft.com/office/powerpoint/2010/main" val="678788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 communications between the processes and no file locking are required.  The processes can run on the same or on different platforms, as long as they share a common file system that is POSIX compliant.</a:t>
            </a:r>
          </a:p>
          <a:p>
            <a:r>
              <a:rPr lang="en-US" sz="1200" kern="1200" dirty="0" smtClean="0">
                <a:solidFill>
                  <a:schemeClr val="tx1"/>
                </a:solidFill>
                <a:effectLst/>
                <a:latin typeface="+mn-lt"/>
                <a:ea typeface="+mn-ea"/>
                <a:cs typeface="+mn-cs"/>
              </a:rPr>
              <a:t>The orderly operation of the metadata cache is crucial to SWMR functioning.  A number of APIs have been developed to handle the requests from writer and reader processes and to give applications the control of the metadata cache they might need. </a:t>
            </a:r>
            <a:endParaRPr lang="en-US" dirty="0"/>
          </a:p>
        </p:txBody>
      </p:sp>
      <p:sp>
        <p:nvSpPr>
          <p:cNvPr id="4" name="Slide Number Placeholder 3"/>
          <p:cNvSpPr>
            <a:spLocks noGrp="1"/>
          </p:cNvSpPr>
          <p:nvPr>
            <p:ph type="sldNum" sz="quarter" idx="10"/>
          </p:nvPr>
        </p:nvSpPr>
        <p:spPr/>
        <p:txBody>
          <a:bodyPr/>
          <a:lstStyle/>
          <a:p>
            <a:fld id="{199AFF83-E7C7-45C2-A1B8-C2E047EB4FC0}" type="slidenum">
              <a:rPr lang="en-US" smtClean="0"/>
              <a:pPr/>
              <a:t>5</a:t>
            </a:fld>
            <a:endParaRPr lang="en-US" dirty="0"/>
          </a:p>
        </p:txBody>
      </p:sp>
      <p:sp>
        <p:nvSpPr>
          <p:cNvPr id="5" name="Footer Placeholder 4"/>
          <p:cNvSpPr>
            <a:spLocks noGrp="1"/>
          </p:cNvSpPr>
          <p:nvPr>
            <p:ph type="ftr" sz="quarter" idx="11"/>
          </p:nvPr>
        </p:nvSpPr>
        <p:spPr/>
        <p:txBody>
          <a:bodyPr/>
          <a:lstStyle/>
          <a:p>
            <a:r>
              <a:rPr lang="en-US" sz="1100" smtClean="0"/>
              <a:t>Copyright © 2015 The HDF Group. All rights reserved. </a:t>
            </a:r>
            <a:endParaRPr lang="en-US" sz="1100" dirty="0" smtClean="0"/>
          </a:p>
        </p:txBody>
      </p:sp>
    </p:spTree>
    <p:extLst>
      <p:ext uri="{BB962C8B-B14F-4D97-AF65-F5344CB8AC3E}">
        <p14:creationId xmlns:p14="http://schemas.microsoft.com/office/powerpoint/2010/main" val="2943274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u="sng" kern="1200" dirty="0" smtClean="0">
                <a:solidFill>
                  <a:schemeClr val="tx1"/>
                </a:solidFill>
                <a:latin typeface="+mn-lt"/>
                <a:ea typeface="+mn-ea"/>
                <a:cs typeface="+mn-cs"/>
                <a:hlinkClick r:id="rId3"/>
              </a:rPr>
              <a:t>http://pubs.opengroup.org/onlinepubs/9699919799/</a:t>
            </a:r>
            <a:endParaRPr lang="en-US" sz="1200" u="sng"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"After a </a:t>
            </a:r>
            <a:r>
              <a:rPr lang="en-US" sz="1200" i="1" kern="1200" dirty="0" smtClean="0">
                <a:solidFill>
                  <a:schemeClr val="tx1"/>
                </a:solidFill>
                <a:latin typeface="+mn-lt"/>
                <a:ea typeface="+mn-ea"/>
                <a:cs typeface="+mn-cs"/>
              </a:rPr>
              <a:t>write</a:t>
            </a:r>
            <a:r>
              <a:rPr lang="en-US" sz="1200" i="0" kern="1200" dirty="0" smtClean="0">
                <a:solidFill>
                  <a:schemeClr val="tx1"/>
                </a:solidFill>
                <a:latin typeface="+mn-lt"/>
                <a:ea typeface="+mn-ea"/>
                <a:cs typeface="+mn-cs"/>
              </a:rPr>
              <a:t>() to a regular file has successfully returned:</a:t>
            </a:r>
          </a:p>
          <a:p>
            <a:r>
              <a:rPr lang="en-US" sz="1200" i="0" kern="1200" dirty="0" smtClean="0">
                <a:solidFill>
                  <a:schemeClr val="tx1"/>
                </a:solidFill>
                <a:latin typeface="+mn-lt"/>
                <a:ea typeface="+mn-ea"/>
                <a:cs typeface="+mn-cs"/>
              </a:rPr>
              <a:t>·         Any successful </a:t>
            </a:r>
            <a:r>
              <a:rPr lang="en-US" sz="1200" i="1" kern="1200" dirty="0" smtClean="0">
                <a:solidFill>
                  <a:schemeClr val="tx1"/>
                </a:solidFill>
                <a:latin typeface="+mn-lt"/>
                <a:ea typeface="+mn-ea"/>
                <a:cs typeface="+mn-cs"/>
                <a:hlinkClick r:id="rId4"/>
              </a:rPr>
              <a:t>read</a:t>
            </a:r>
            <a:r>
              <a:rPr lang="en-US" sz="1200" i="0" kern="1200" dirty="0" smtClean="0">
                <a:solidFill>
                  <a:schemeClr val="tx1"/>
                </a:solidFill>
                <a:latin typeface="+mn-lt"/>
                <a:ea typeface="+mn-ea"/>
                <a:cs typeface="+mn-cs"/>
                <a:hlinkClick r:id="rId4"/>
              </a:rPr>
              <a:t>() from each byte position in the file that was modified by that write shall return the data specified by the </a:t>
            </a:r>
            <a:r>
              <a:rPr lang="en-US" sz="1200" i="1" kern="1200" dirty="0" smtClean="0">
                <a:solidFill>
                  <a:schemeClr val="tx1"/>
                </a:solidFill>
                <a:latin typeface="+mn-lt"/>
                <a:ea typeface="+mn-ea"/>
                <a:cs typeface="+mn-cs"/>
                <a:hlinkClick r:id="rId4"/>
              </a:rPr>
              <a:t>write</a:t>
            </a:r>
            <a:r>
              <a:rPr lang="en-US" sz="1200" i="0" kern="1200" dirty="0" smtClean="0">
                <a:solidFill>
                  <a:schemeClr val="tx1"/>
                </a:solidFill>
                <a:latin typeface="+mn-lt"/>
                <a:ea typeface="+mn-ea"/>
                <a:cs typeface="+mn-cs"/>
                <a:hlinkClick r:id="rId4"/>
              </a:rPr>
              <a:t>() for that position until such byte positions are again modified.</a:t>
            </a:r>
          </a:p>
          <a:p>
            <a:r>
              <a:rPr lang="en-US" sz="1200" i="0" kern="1200" dirty="0" smtClean="0">
                <a:solidFill>
                  <a:schemeClr val="tx1"/>
                </a:solidFill>
                <a:latin typeface="+mn-lt"/>
                <a:ea typeface="+mn-ea"/>
                <a:cs typeface="+mn-cs"/>
              </a:rPr>
              <a:t>·         Any subsequent successful </a:t>
            </a:r>
            <a:r>
              <a:rPr lang="en-US" sz="1200" i="1" kern="1200" dirty="0" smtClean="0">
                <a:solidFill>
                  <a:schemeClr val="tx1"/>
                </a:solidFill>
                <a:latin typeface="+mn-lt"/>
                <a:ea typeface="+mn-ea"/>
                <a:cs typeface="+mn-cs"/>
              </a:rPr>
              <a:t>write</a:t>
            </a:r>
            <a:r>
              <a:rPr lang="en-US" sz="1200" i="0" kern="1200" dirty="0" smtClean="0">
                <a:solidFill>
                  <a:schemeClr val="tx1"/>
                </a:solidFill>
                <a:latin typeface="+mn-lt"/>
                <a:ea typeface="+mn-ea"/>
                <a:cs typeface="+mn-cs"/>
              </a:rPr>
              <a:t>() to the same byte position in the file shall overwrite that file data.</a:t>
            </a:r>
          </a:p>
          <a:p>
            <a:r>
              <a:rPr lang="en-US" sz="1200" i="0" kern="1200" dirty="0" smtClean="0">
                <a:solidFill>
                  <a:schemeClr val="tx1"/>
                </a:solidFill>
                <a:latin typeface="+mn-lt"/>
                <a:ea typeface="+mn-ea"/>
                <a:cs typeface="+mn-cs"/>
              </a:rPr>
              <a:t>"</a:t>
            </a:r>
          </a:p>
          <a:p>
            <a:r>
              <a:rPr lang="en-US" sz="1200" i="0" kern="1200" dirty="0" smtClean="0">
                <a:solidFill>
                  <a:schemeClr val="tx1"/>
                </a:solidFill>
                <a:latin typeface="+mn-lt"/>
                <a:ea typeface="+mn-ea"/>
                <a:cs typeface="+mn-cs"/>
              </a:rPr>
              <a:t>And</a:t>
            </a:r>
          </a:p>
          <a:p>
            <a:r>
              <a:rPr lang="en-US" sz="1200" i="0" kern="1200" dirty="0" smtClean="0">
                <a:solidFill>
                  <a:schemeClr val="tx1"/>
                </a:solidFill>
                <a:latin typeface="+mn-lt"/>
                <a:ea typeface="+mn-ea"/>
                <a:cs typeface="+mn-cs"/>
              </a:rPr>
              <a:t>"Writes can be serialized with respect to other reads and writes. If a </a:t>
            </a:r>
            <a:r>
              <a:rPr lang="en-US" sz="1200" i="1" kern="1200" dirty="0" smtClean="0">
                <a:solidFill>
                  <a:schemeClr val="tx1"/>
                </a:solidFill>
                <a:latin typeface="+mn-lt"/>
                <a:ea typeface="+mn-ea"/>
                <a:cs typeface="+mn-cs"/>
                <a:hlinkClick r:id="rId4"/>
              </a:rPr>
              <a:t>read</a:t>
            </a:r>
            <a:r>
              <a:rPr lang="en-US" sz="1200" i="0" kern="1200" dirty="0" smtClean="0">
                <a:solidFill>
                  <a:schemeClr val="tx1"/>
                </a:solidFill>
                <a:latin typeface="+mn-lt"/>
                <a:ea typeface="+mn-ea"/>
                <a:cs typeface="+mn-cs"/>
                <a:hlinkClick r:id="rId4"/>
              </a:rPr>
              <a:t>() of file data can be proven (by any means) to occur after a </a:t>
            </a:r>
            <a:r>
              <a:rPr lang="en-US" sz="1200" i="1" kern="1200" dirty="0" smtClean="0">
                <a:solidFill>
                  <a:schemeClr val="tx1"/>
                </a:solidFill>
                <a:latin typeface="+mn-lt"/>
                <a:ea typeface="+mn-ea"/>
                <a:cs typeface="+mn-cs"/>
                <a:hlinkClick r:id="rId4"/>
              </a:rPr>
              <a:t>write</a:t>
            </a:r>
            <a:r>
              <a:rPr lang="en-US" sz="1200" i="0" kern="1200" dirty="0" smtClean="0">
                <a:solidFill>
                  <a:schemeClr val="tx1"/>
                </a:solidFill>
                <a:latin typeface="+mn-lt"/>
                <a:ea typeface="+mn-ea"/>
                <a:cs typeface="+mn-cs"/>
                <a:hlinkClick r:id="rId4"/>
              </a:rPr>
              <a:t>() of the data, it must reflect that</a:t>
            </a:r>
            <a:r>
              <a:rPr lang="en-US" sz="1200" i="1" kern="1200" dirty="0" smtClean="0">
                <a:solidFill>
                  <a:schemeClr val="tx1"/>
                </a:solidFill>
                <a:latin typeface="+mn-lt"/>
                <a:ea typeface="+mn-ea"/>
                <a:cs typeface="+mn-cs"/>
                <a:hlinkClick r:id="rId4"/>
              </a:rPr>
              <a:t>write</a:t>
            </a:r>
            <a:r>
              <a:rPr lang="en-US" sz="1200" i="0" kern="1200" dirty="0" smtClean="0">
                <a:solidFill>
                  <a:schemeClr val="tx1"/>
                </a:solidFill>
                <a:latin typeface="+mn-lt"/>
                <a:ea typeface="+mn-ea"/>
                <a:cs typeface="+mn-cs"/>
                <a:hlinkClick r:id="rId4"/>
              </a:rPr>
              <a:t>(), even if the calls are made by different processes. A similar requirement applies to multiple write operations to the same file position. This is needed to guarantee the propagation of data from </a:t>
            </a:r>
            <a:r>
              <a:rPr lang="en-US" sz="1200" i="1" kern="1200" dirty="0" smtClean="0">
                <a:solidFill>
                  <a:schemeClr val="tx1"/>
                </a:solidFill>
                <a:latin typeface="+mn-lt"/>
                <a:ea typeface="+mn-ea"/>
                <a:cs typeface="+mn-cs"/>
                <a:hlinkClick r:id="rId4"/>
              </a:rPr>
              <a:t>write</a:t>
            </a:r>
            <a:r>
              <a:rPr lang="en-US" sz="1200" i="0" kern="1200" dirty="0" smtClean="0">
                <a:solidFill>
                  <a:schemeClr val="tx1"/>
                </a:solidFill>
                <a:latin typeface="+mn-lt"/>
                <a:ea typeface="+mn-ea"/>
                <a:cs typeface="+mn-cs"/>
                <a:hlinkClick r:id="rId4"/>
              </a:rPr>
              <a:t>() calls to subsequent </a:t>
            </a:r>
            <a:r>
              <a:rPr lang="en-US" sz="1200" i="1" kern="1200" dirty="0" smtClean="0">
                <a:solidFill>
                  <a:schemeClr val="tx1"/>
                </a:solidFill>
                <a:latin typeface="+mn-lt"/>
                <a:ea typeface="+mn-ea"/>
                <a:cs typeface="+mn-cs"/>
                <a:hlinkClick r:id="rId4"/>
              </a:rPr>
              <a:t>read</a:t>
            </a:r>
            <a:r>
              <a:rPr lang="en-US" sz="1200" i="0" kern="1200" dirty="0" smtClean="0">
                <a:solidFill>
                  <a:schemeClr val="tx1"/>
                </a:solidFill>
                <a:latin typeface="+mn-lt"/>
                <a:ea typeface="+mn-ea"/>
                <a:cs typeface="+mn-cs"/>
                <a:hlinkClick r:id="rId4"/>
              </a:rPr>
              <a:t>() calls. This requirement is particularly significant for networked file systems, where some caching schemes violate these semantics.</a:t>
            </a:r>
          </a:p>
          <a:p>
            <a:r>
              <a:rPr lang="en-US" sz="1200" i="0" kern="1200" dirty="0" smtClean="0">
                <a:solidFill>
                  <a:schemeClr val="tx1"/>
                </a:solidFill>
                <a:latin typeface="+mn-lt"/>
                <a:ea typeface="+mn-ea"/>
                <a:cs typeface="+mn-cs"/>
              </a:rPr>
              <a:t>Note that this is specified in terms of </a:t>
            </a:r>
            <a:r>
              <a:rPr lang="en-US" sz="1200" i="1" kern="1200" dirty="0" smtClean="0">
                <a:solidFill>
                  <a:schemeClr val="tx1"/>
                </a:solidFill>
                <a:latin typeface="+mn-lt"/>
                <a:ea typeface="+mn-ea"/>
                <a:cs typeface="+mn-cs"/>
                <a:hlinkClick r:id="rId4"/>
              </a:rPr>
              <a:t>read</a:t>
            </a:r>
            <a:r>
              <a:rPr lang="en-US" sz="1200" i="0" kern="1200" dirty="0" smtClean="0">
                <a:solidFill>
                  <a:schemeClr val="tx1"/>
                </a:solidFill>
                <a:latin typeface="+mn-lt"/>
                <a:ea typeface="+mn-ea"/>
                <a:cs typeface="+mn-cs"/>
                <a:hlinkClick r:id="rId4"/>
              </a:rPr>
              <a:t>() and </a:t>
            </a:r>
            <a:r>
              <a:rPr lang="en-US" sz="1200" i="1" kern="1200" dirty="0" smtClean="0">
                <a:solidFill>
                  <a:schemeClr val="tx1"/>
                </a:solidFill>
                <a:latin typeface="+mn-lt"/>
                <a:ea typeface="+mn-ea"/>
                <a:cs typeface="+mn-cs"/>
                <a:hlinkClick r:id="rId4"/>
              </a:rPr>
              <a:t>write</a:t>
            </a:r>
            <a:r>
              <a:rPr lang="en-US" sz="1200" i="0" kern="1200" dirty="0" smtClean="0">
                <a:solidFill>
                  <a:schemeClr val="tx1"/>
                </a:solidFill>
                <a:latin typeface="+mn-lt"/>
                <a:ea typeface="+mn-ea"/>
                <a:cs typeface="+mn-cs"/>
                <a:hlinkClick r:id="rId4"/>
              </a:rPr>
              <a:t>(). The XSI extensions </a:t>
            </a:r>
            <a:r>
              <a:rPr lang="en-US" sz="1200" i="1" kern="1200" dirty="0" smtClean="0">
                <a:solidFill>
                  <a:schemeClr val="tx1"/>
                </a:solidFill>
                <a:latin typeface="+mn-lt"/>
                <a:ea typeface="+mn-ea"/>
                <a:cs typeface="+mn-cs"/>
                <a:hlinkClick r:id="rId5"/>
              </a:rPr>
              <a:t>readv</a:t>
            </a:r>
            <a:r>
              <a:rPr lang="en-US" sz="1200" i="0" kern="1200" dirty="0" smtClean="0">
                <a:solidFill>
                  <a:schemeClr val="tx1"/>
                </a:solidFill>
                <a:latin typeface="+mn-lt"/>
                <a:ea typeface="+mn-ea"/>
                <a:cs typeface="+mn-cs"/>
                <a:hlinkClick r:id="rId5"/>
              </a:rPr>
              <a:t>() and </a:t>
            </a:r>
            <a:r>
              <a:rPr lang="en-US" sz="1200" i="1" kern="1200" dirty="0" smtClean="0">
                <a:solidFill>
                  <a:schemeClr val="tx1"/>
                </a:solidFill>
                <a:latin typeface="+mn-lt"/>
                <a:ea typeface="+mn-ea"/>
                <a:cs typeface="+mn-cs"/>
                <a:hlinkClick r:id="rId6"/>
              </a:rPr>
              <a:t>writev</a:t>
            </a:r>
            <a:r>
              <a:rPr lang="en-US" sz="1200" i="0" kern="1200" dirty="0" smtClean="0">
                <a:solidFill>
                  <a:schemeClr val="tx1"/>
                </a:solidFill>
                <a:latin typeface="+mn-lt"/>
                <a:ea typeface="+mn-ea"/>
                <a:cs typeface="+mn-cs"/>
                <a:hlinkClick r:id="rId6"/>
              </a:rPr>
              <a:t>() also obey these semantics. A new "high-performance" write analog that did not follow these serialization requirements would also be permitted by this wording. This volume of POSIX.1-2008 is also silent about any effects of application-level caching (such as that done by </a:t>
            </a:r>
            <a:r>
              <a:rPr lang="en-US" sz="1200" i="1" kern="1200" dirty="0" smtClean="0">
                <a:solidFill>
                  <a:schemeClr val="tx1"/>
                </a:solidFill>
                <a:latin typeface="+mn-lt"/>
                <a:ea typeface="+mn-ea"/>
                <a:cs typeface="+mn-cs"/>
                <a:hlinkClick r:id="rId6"/>
              </a:rPr>
              <a:t>stdio</a:t>
            </a:r>
            <a:r>
              <a:rPr lang="en-US" sz="1200" i="0" kern="1200" dirty="0" smtClean="0">
                <a:solidFill>
                  <a:schemeClr val="tx1"/>
                </a:solidFill>
                <a:latin typeface="+mn-lt"/>
                <a:ea typeface="+mn-ea"/>
                <a:cs typeface="+mn-cs"/>
                <a:hlinkClick r:id="rId6"/>
              </a:rPr>
              <a:t>).</a:t>
            </a:r>
          </a:p>
          <a:p>
            <a:r>
              <a:rPr lang="en-US" sz="1200" i="0" kern="1200" dirty="0" smtClean="0">
                <a:solidFill>
                  <a:schemeClr val="tx1"/>
                </a:solidFill>
                <a:latin typeface="+mn-lt"/>
                <a:ea typeface="+mn-ea"/>
                <a:cs typeface="+mn-cs"/>
              </a:rPr>
              <a:t>"</a:t>
            </a:r>
          </a:p>
          <a:p>
            <a:r>
              <a:rPr lang="en-US" sz="1200" i="0" kern="1200" dirty="0" smtClean="0">
                <a:solidFill>
                  <a:schemeClr val="tx1"/>
                </a:solidFill>
                <a:latin typeface="+mn-lt"/>
                <a:ea typeface="+mn-ea"/>
                <a:cs typeface="+mn-cs"/>
              </a:rPr>
              <a:t>Also</a:t>
            </a:r>
          </a:p>
          <a:p>
            <a:r>
              <a:rPr lang="en-US" sz="1200" i="0" kern="1200" dirty="0" smtClean="0">
                <a:solidFill>
                  <a:schemeClr val="tx1"/>
                </a:solidFill>
                <a:latin typeface="+mn-lt"/>
                <a:ea typeface="+mn-ea"/>
                <a:cs typeface="+mn-cs"/>
              </a:rPr>
              <a:t>"This volume of POSIX.1-2008 does not specify behavior of concurrent writes to a file from multiple processes. Applications should use some form of concurrency control."</a:t>
            </a:r>
            <a:endParaRPr lang="en-US" dirty="0"/>
          </a:p>
        </p:txBody>
      </p:sp>
      <p:sp>
        <p:nvSpPr>
          <p:cNvPr id="4" name="Slide Number Placeholder 3"/>
          <p:cNvSpPr>
            <a:spLocks noGrp="1"/>
          </p:cNvSpPr>
          <p:nvPr>
            <p:ph type="sldNum" sz="quarter" idx="10"/>
          </p:nvPr>
        </p:nvSpPr>
        <p:spPr/>
        <p:txBody>
          <a:bodyPr/>
          <a:lstStyle/>
          <a:p>
            <a:fld id="{199AFF83-E7C7-45C2-A1B8-C2E047EB4FC0}" type="slidenum">
              <a:rPr lang="en-US" smtClean="0"/>
              <a:pPr/>
              <a:t>6</a:t>
            </a:fld>
            <a:endParaRPr lang="en-US" dirty="0"/>
          </a:p>
        </p:txBody>
      </p:sp>
      <p:sp>
        <p:nvSpPr>
          <p:cNvPr id="5" name="Footer Placeholder 4"/>
          <p:cNvSpPr>
            <a:spLocks noGrp="1"/>
          </p:cNvSpPr>
          <p:nvPr>
            <p:ph type="ftr" sz="quarter" idx="11"/>
          </p:nvPr>
        </p:nvSpPr>
        <p:spPr/>
        <p:txBody>
          <a:bodyPr/>
          <a:lstStyle/>
          <a:p>
            <a:r>
              <a:rPr lang="en-US" sz="1100" smtClean="0"/>
              <a:t>Copyright © 2015 The HDF Group. All rights reserved. </a:t>
            </a:r>
            <a:endParaRPr lang="en-US" sz="1100" dirty="0" smtClean="0"/>
          </a:p>
        </p:txBody>
      </p:sp>
    </p:spTree>
    <p:extLst>
      <p:ext uri="{BB962C8B-B14F-4D97-AF65-F5344CB8AC3E}">
        <p14:creationId xmlns:p14="http://schemas.microsoft.com/office/powerpoint/2010/main" val="1624106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9AFF83-E7C7-45C2-A1B8-C2E047EB4FC0}" type="slidenum">
              <a:rPr lang="en-US" smtClean="0"/>
              <a:pPr/>
              <a:t>13</a:t>
            </a:fld>
            <a:endParaRPr lang="en-US" dirty="0"/>
          </a:p>
        </p:txBody>
      </p:sp>
      <p:sp>
        <p:nvSpPr>
          <p:cNvPr id="5" name="Footer Placeholder 4"/>
          <p:cNvSpPr>
            <a:spLocks noGrp="1"/>
          </p:cNvSpPr>
          <p:nvPr>
            <p:ph type="ftr" sz="quarter" idx="11"/>
          </p:nvPr>
        </p:nvSpPr>
        <p:spPr/>
        <p:txBody>
          <a:bodyPr/>
          <a:lstStyle/>
          <a:p>
            <a:r>
              <a:rPr lang="en-US" sz="1100" smtClean="0"/>
              <a:t>Copyright © 2015 The HDF Group. All rights reserved. </a:t>
            </a:r>
            <a:endParaRPr lang="en-US" sz="1100" dirty="0" smtClean="0"/>
          </a:p>
        </p:txBody>
      </p:sp>
    </p:spTree>
    <p:extLst>
      <p:ext uri="{BB962C8B-B14F-4D97-AF65-F5344CB8AC3E}">
        <p14:creationId xmlns:p14="http://schemas.microsoft.com/office/powerpoint/2010/main" val="3302662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9AFF83-E7C7-45C2-A1B8-C2E047EB4FC0}" type="slidenum">
              <a:rPr lang="en-US" smtClean="0"/>
              <a:pPr/>
              <a:t>18</a:t>
            </a:fld>
            <a:endParaRPr lang="en-US" dirty="0"/>
          </a:p>
        </p:txBody>
      </p:sp>
      <p:sp>
        <p:nvSpPr>
          <p:cNvPr id="5" name="Footer Placeholder 4"/>
          <p:cNvSpPr>
            <a:spLocks noGrp="1"/>
          </p:cNvSpPr>
          <p:nvPr>
            <p:ph type="ftr" sz="quarter" idx="11"/>
          </p:nvPr>
        </p:nvSpPr>
        <p:spPr/>
        <p:txBody>
          <a:bodyPr/>
          <a:lstStyle/>
          <a:p>
            <a:r>
              <a:rPr lang="en-US" sz="1100" smtClean="0"/>
              <a:t>Copyright © 2015 The HDF Group. All rights reserved. </a:t>
            </a:r>
            <a:endParaRPr lang="en-US" sz="1100" dirty="0" smtClean="0"/>
          </a:p>
        </p:txBody>
      </p:sp>
    </p:spTree>
    <p:extLst>
      <p:ext uri="{BB962C8B-B14F-4D97-AF65-F5344CB8AC3E}">
        <p14:creationId xmlns:p14="http://schemas.microsoft.com/office/powerpoint/2010/main" val="805367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9AFF83-E7C7-45C2-A1B8-C2E047EB4FC0}" type="slidenum">
              <a:rPr lang="en-US" smtClean="0"/>
              <a:pPr/>
              <a:t>19</a:t>
            </a:fld>
            <a:endParaRPr lang="en-US" dirty="0"/>
          </a:p>
        </p:txBody>
      </p:sp>
      <p:sp>
        <p:nvSpPr>
          <p:cNvPr id="5" name="Footer Placeholder 4"/>
          <p:cNvSpPr>
            <a:spLocks noGrp="1"/>
          </p:cNvSpPr>
          <p:nvPr>
            <p:ph type="ftr" sz="quarter" idx="11"/>
          </p:nvPr>
        </p:nvSpPr>
        <p:spPr/>
        <p:txBody>
          <a:bodyPr/>
          <a:lstStyle/>
          <a:p>
            <a:r>
              <a:rPr lang="en-US" sz="1100" smtClean="0"/>
              <a:t>Copyright © 2015 The HDF Group. All rights reserved. </a:t>
            </a:r>
            <a:endParaRPr lang="en-US" sz="1100" dirty="0" smtClean="0"/>
          </a:p>
        </p:txBody>
      </p:sp>
    </p:spTree>
    <p:extLst>
      <p:ext uri="{BB962C8B-B14F-4D97-AF65-F5344CB8AC3E}">
        <p14:creationId xmlns:p14="http://schemas.microsoft.com/office/powerpoint/2010/main" val="387945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9AFF83-E7C7-45C2-A1B8-C2E047EB4FC0}" type="slidenum">
              <a:rPr lang="en-US" smtClean="0"/>
              <a:pPr/>
              <a:t>24</a:t>
            </a:fld>
            <a:endParaRPr lang="en-US" dirty="0"/>
          </a:p>
        </p:txBody>
      </p:sp>
      <p:sp>
        <p:nvSpPr>
          <p:cNvPr id="5" name="Footer Placeholder 4"/>
          <p:cNvSpPr>
            <a:spLocks noGrp="1"/>
          </p:cNvSpPr>
          <p:nvPr>
            <p:ph type="ftr" sz="quarter" idx="11"/>
          </p:nvPr>
        </p:nvSpPr>
        <p:spPr/>
        <p:txBody>
          <a:bodyPr/>
          <a:lstStyle/>
          <a:p>
            <a:r>
              <a:rPr lang="en-US" sz="1100" smtClean="0"/>
              <a:t>Copyright © 2015 The HDF Group. All rights reserved. </a:t>
            </a:r>
            <a:endParaRPr lang="en-US" sz="1100" dirty="0" smtClean="0"/>
          </a:p>
        </p:txBody>
      </p:sp>
    </p:spTree>
    <p:extLst>
      <p:ext uri="{BB962C8B-B14F-4D97-AF65-F5344CB8AC3E}">
        <p14:creationId xmlns:p14="http://schemas.microsoft.com/office/powerpoint/2010/main" val="3879450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999.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1053"/>
          <p:cNvSpPr txBox="1">
            <a:spLocks noChangeArrowheads="1"/>
          </p:cNvSpPr>
          <p:nvPr userDrawn="1"/>
        </p:nvSpPr>
        <p:spPr bwMode="auto">
          <a:xfrm>
            <a:off x="7239000" y="6629400"/>
            <a:ext cx="1600200" cy="228600"/>
          </a:xfrm>
          <a:prstGeom prst="rect">
            <a:avLst/>
          </a:prstGeom>
          <a:noFill/>
          <a:ln w="9525">
            <a:noFill/>
            <a:miter lim="800000"/>
            <a:headEnd/>
            <a:tailEnd/>
          </a:ln>
          <a:effectLst/>
        </p:spPr>
        <p:txBody>
          <a:bodyPr anchor="b"/>
          <a:lstStyle>
            <a:lvl1pPr>
              <a:defRPr sz="1200" b="0">
                <a:solidFill>
                  <a:schemeClr val="bg1"/>
                </a:solidFill>
                <a:latin typeface="Arial" pitchFamily="34" charset="0"/>
                <a:cs typeface="Arial" pitchFamily="34" charset="0"/>
              </a:defRPr>
            </a:lvl1pPr>
          </a:lstStyle>
          <a:p>
            <a:pPr algn="r">
              <a:defRPr/>
            </a:pPr>
            <a:r>
              <a:rPr lang="en-US" sz="1100" dirty="0" smtClean="0">
                <a:latin typeface="+mn-lt"/>
                <a:ea typeface="+mn-ea"/>
              </a:rPr>
              <a:t>www.hdfgroup.org</a:t>
            </a:r>
          </a:p>
        </p:txBody>
      </p:sp>
      <p:pic>
        <p:nvPicPr>
          <p:cNvPr id="6" name="Picture 1056"/>
          <p:cNvPicPr>
            <a:picLocks noChangeAspect="1" noChangeArrowheads="1"/>
          </p:cNvPicPr>
          <p:nvPr userDrawn="1"/>
        </p:nvPicPr>
        <p:blipFill>
          <a:blip r:embed="rId3" cstate="print"/>
          <a:srcRect/>
          <a:stretch>
            <a:fillRect/>
          </a:stretch>
        </p:blipFill>
        <p:spPr bwMode="auto">
          <a:xfrm>
            <a:off x="404813" y="152400"/>
            <a:ext cx="966787" cy="515938"/>
          </a:xfrm>
          <a:prstGeom prst="rect">
            <a:avLst/>
          </a:prstGeom>
          <a:noFill/>
          <a:ln w="9525">
            <a:noFill/>
            <a:miter lim="800000"/>
            <a:headEnd/>
            <a:tailEnd/>
          </a:ln>
        </p:spPr>
      </p:pic>
      <p:sp>
        <p:nvSpPr>
          <p:cNvPr id="7" name="TextBox 6"/>
          <p:cNvSpPr txBox="1"/>
          <p:nvPr userDrawn="1"/>
        </p:nvSpPr>
        <p:spPr>
          <a:xfrm>
            <a:off x="1371600" y="228600"/>
            <a:ext cx="2133600" cy="323165"/>
          </a:xfrm>
          <a:prstGeom prst="rect">
            <a:avLst/>
          </a:prstGeom>
          <a:noFill/>
        </p:spPr>
        <p:txBody>
          <a:bodyPr wrap="square" bIns="0" anchor="b" anchorCtr="0">
            <a:spAutoFit/>
          </a:bodyPr>
          <a:lstStyle/>
          <a:p>
            <a:pPr algn="l">
              <a:defRPr/>
            </a:pPr>
            <a:r>
              <a:rPr lang="en-US" sz="1800" b="1" dirty="0">
                <a:effectLst/>
                <a:latin typeface="+mj-lt"/>
                <a:ea typeface="+mn-ea"/>
                <a:cs typeface="Arial" pitchFamily="34" charset="0"/>
              </a:rPr>
              <a:t>The </a:t>
            </a:r>
            <a:r>
              <a:rPr lang="en-US" sz="1800" b="1" dirty="0" smtClean="0">
                <a:effectLst/>
                <a:latin typeface="+mj-lt"/>
                <a:ea typeface="+mn-ea"/>
                <a:cs typeface="Arial" pitchFamily="34" charset="0"/>
              </a:rPr>
              <a:t>HDF </a:t>
            </a:r>
            <a:r>
              <a:rPr lang="en-US" sz="1800" b="1" dirty="0">
                <a:effectLst/>
                <a:latin typeface="+mj-lt"/>
                <a:ea typeface="+mn-ea"/>
                <a:cs typeface="Arial" pitchFamily="34" charset="0"/>
              </a:rPr>
              <a:t>Group</a:t>
            </a:r>
          </a:p>
        </p:txBody>
      </p:sp>
      <p:sp>
        <p:nvSpPr>
          <p:cNvPr id="37890" name="Rectangle 2050"/>
          <p:cNvSpPr>
            <a:spLocks noGrp="1" noChangeArrowheads="1"/>
          </p:cNvSpPr>
          <p:nvPr>
            <p:ph type="ctrTitle"/>
          </p:nvPr>
        </p:nvSpPr>
        <p:spPr>
          <a:xfrm>
            <a:off x="685800" y="2209800"/>
            <a:ext cx="7772400" cy="2057400"/>
          </a:xfrm>
        </p:spPr>
        <p:txBody>
          <a:bodyPr anchor="t"/>
          <a:lstStyle>
            <a:lvl1pPr>
              <a:defRPr sz="4800">
                <a:latin typeface="Arial"/>
                <a:cs typeface="Arial"/>
              </a:defRPr>
            </a:lvl1pPr>
          </a:lstStyle>
          <a:p>
            <a:r>
              <a:rPr lang="en-US" dirty="0" smtClean="0"/>
              <a:t>Click to edit Master title style</a:t>
            </a:r>
            <a:endParaRPr lang="en-US" dirty="0"/>
          </a:p>
        </p:txBody>
      </p:sp>
      <p:sp>
        <p:nvSpPr>
          <p:cNvPr id="37891" name="Rectangle 2051"/>
          <p:cNvSpPr>
            <a:spLocks noGrp="1" noChangeArrowheads="1"/>
          </p:cNvSpPr>
          <p:nvPr>
            <p:ph type="subTitle" idx="1"/>
          </p:nvPr>
        </p:nvSpPr>
        <p:spPr>
          <a:xfrm>
            <a:off x="1219200" y="4419600"/>
            <a:ext cx="6400800" cy="914400"/>
          </a:xfrm>
        </p:spPr>
        <p:txBody>
          <a:bodyPr/>
          <a:lstStyle>
            <a:lvl1pPr marL="0" indent="0" algn="ctr">
              <a:buFontTx/>
              <a:buNone/>
              <a:defRPr sz="2400">
                <a:latin typeface="Arial"/>
                <a:cs typeface="Arial"/>
              </a:defRPr>
            </a:lvl1pPr>
          </a:lstStyle>
          <a:p>
            <a:r>
              <a:rPr lang="en-US" dirty="0" smtClean="0"/>
              <a:t>Click to edit Master subtitle style</a:t>
            </a:r>
            <a:endParaRPr lang="en-US" dirty="0"/>
          </a:p>
        </p:txBody>
      </p:sp>
      <p:sp>
        <p:nvSpPr>
          <p:cNvPr id="10" name="Rectangle 2066"/>
          <p:cNvSpPr>
            <a:spLocks noGrp="1" noChangeArrowheads="1"/>
          </p:cNvSpPr>
          <p:nvPr>
            <p:ph type="sldNum" sz="quarter" idx="12"/>
          </p:nvPr>
        </p:nvSpPr>
        <p:spPr/>
        <p:txBody>
          <a:bodyPr/>
          <a:lstStyle>
            <a:lvl1pPr>
              <a:defRPr sz="1100">
                <a:latin typeface="+mn-lt"/>
              </a:defRPr>
            </a:lvl1pPr>
          </a:lstStyle>
          <a:p>
            <a:fld id="{736C4BAF-311F-7A41-A7B2-B0FB909503E6}" type="slidenum">
              <a:rPr lang="en-US" smtClean="0"/>
              <a:pPr/>
              <a:t>‹#›</a:t>
            </a:fld>
            <a:endParaRPr lang="en-US" dirty="0"/>
          </a:p>
        </p:txBody>
      </p:sp>
      <p:sp>
        <p:nvSpPr>
          <p:cNvPr id="11" name="Rectangle 1053"/>
          <p:cNvSpPr>
            <a:spLocks noGrp="1" noChangeArrowheads="1"/>
          </p:cNvSpPr>
          <p:nvPr>
            <p:ph type="dt" sz="half" idx="2"/>
          </p:nvPr>
        </p:nvSpPr>
        <p:spPr bwMode="auto">
          <a:xfrm>
            <a:off x="304800" y="6629400"/>
            <a:ext cx="43434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100" b="0" smtClean="0">
                <a:solidFill>
                  <a:schemeClr val="bg1"/>
                </a:solidFill>
                <a:latin typeface="+mn-lt"/>
                <a:ea typeface="+mn-ea"/>
                <a:cs typeface="Arial" pitchFamily="34" charset="0"/>
              </a:defRPr>
            </a:lvl1pPr>
          </a:lstStyle>
          <a:p>
            <a:pPr>
              <a:defRPr/>
            </a:pPr>
            <a:r>
              <a:rPr lang="en-US" smtClean="0"/>
              <a:t>10/17/15</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Frames Side by Side">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696200" cy="533400"/>
          </a:xfrm>
        </p:spPr>
        <p:txBody>
          <a:bodyPr/>
          <a:lstStyle>
            <a:lvl1pPr algn="r">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81000" y="990600"/>
            <a:ext cx="41529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86300" y="990600"/>
            <a:ext cx="41529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1053"/>
          <p:cNvSpPr>
            <a:spLocks noGrp="1" noChangeArrowheads="1"/>
          </p:cNvSpPr>
          <p:nvPr>
            <p:ph type="dt" sz="half" idx="10"/>
          </p:nvPr>
        </p:nvSpPr>
        <p:spPr>
          <a:ln/>
        </p:spPr>
        <p:txBody>
          <a:bodyPr/>
          <a:lstStyle>
            <a:lvl1pPr>
              <a:defRPr/>
            </a:lvl1pPr>
          </a:lstStyle>
          <a:p>
            <a:pPr>
              <a:defRPr/>
            </a:pPr>
            <a:r>
              <a:rPr lang="en-US" smtClean="0"/>
              <a:t>10/17/15</a:t>
            </a:r>
            <a:endParaRPr lang="en-US" dirty="0"/>
          </a:p>
        </p:txBody>
      </p:sp>
      <p:sp>
        <p:nvSpPr>
          <p:cNvPr id="7" name="Rectangle 1055"/>
          <p:cNvSpPr>
            <a:spLocks noGrp="1" noChangeArrowheads="1"/>
          </p:cNvSpPr>
          <p:nvPr>
            <p:ph type="sldNum" sz="quarter" idx="12"/>
          </p:nvPr>
        </p:nvSpPr>
        <p:spPr>
          <a:ln/>
        </p:spPr>
        <p:txBody>
          <a:bodyPr/>
          <a:lstStyle>
            <a:lvl1pPr>
              <a:defRPr/>
            </a:lvl1pPr>
          </a:lstStyle>
          <a:p>
            <a:fld id="{7B1BC851-09AD-FE43-ACEE-1C9FAD17D4A2}"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eneral Content">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696200" cy="533400"/>
          </a:xfrm>
        </p:spPr>
        <p:txBody>
          <a:bodyPr/>
          <a:lstStyle>
            <a:lvl1pPr algn="r">
              <a:defRPr/>
            </a:lvl1pPr>
          </a:lstStyle>
          <a:p>
            <a:r>
              <a:rPr lang="en-US" smtClean="0"/>
              <a:t>Click to edit Master title style</a:t>
            </a:r>
            <a:endParaRPr lang="en-US" dirty="0"/>
          </a:p>
        </p:txBody>
      </p:sp>
      <p:sp>
        <p:nvSpPr>
          <p:cNvPr id="3" name="Rectangle 1053"/>
          <p:cNvSpPr>
            <a:spLocks noGrp="1" noChangeArrowheads="1"/>
          </p:cNvSpPr>
          <p:nvPr>
            <p:ph type="dt" sz="half" idx="10"/>
          </p:nvPr>
        </p:nvSpPr>
        <p:spPr>
          <a:ln/>
        </p:spPr>
        <p:txBody>
          <a:bodyPr/>
          <a:lstStyle>
            <a:lvl1pPr>
              <a:defRPr/>
            </a:lvl1pPr>
          </a:lstStyle>
          <a:p>
            <a:pPr>
              <a:defRPr/>
            </a:pPr>
            <a:r>
              <a:rPr lang="en-US" smtClean="0"/>
              <a:t>10/17/15</a:t>
            </a:r>
            <a:endParaRPr lang="en-US" dirty="0"/>
          </a:p>
        </p:txBody>
      </p:sp>
      <p:sp>
        <p:nvSpPr>
          <p:cNvPr id="5" name="Rectangle 1055"/>
          <p:cNvSpPr>
            <a:spLocks noGrp="1" noChangeArrowheads="1"/>
          </p:cNvSpPr>
          <p:nvPr>
            <p:ph type="sldNum" sz="quarter" idx="12"/>
          </p:nvPr>
        </p:nvSpPr>
        <p:spPr>
          <a:ln/>
        </p:spPr>
        <p:txBody>
          <a:bodyPr/>
          <a:lstStyle>
            <a:lvl1pPr>
              <a:defRPr/>
            </a:lvl1pPr>
          </a:lstStyle>
          <a:p>
            <a:fld id="{80093880-C6D3-D249-860F-0023F8BF2CC9}" type="slidenum">
              <a:rPr lang="en-US"/>
              <a:pPr/>
              <a:t>‹#›</a:t>
            </a:fld>
            <a:endParaRPr lang="en-US" dirty="0"/>
          </a:p>
        </p:txBody>
      </p:sp>
      <p:sp>
        <p:nvSpPr>
          <p:cNvPr id="6" name="Content Placeholder 5"/>
          <p:cNvSpPr>
            <a:spLocks noGrp="1"/>
          </p:cNvSpPr>
          <p:nvPr>
            <p:ph sz="quarter" idx="13"/>
          </p:nvPr>
        </p:nvSpPr>
        <p:spPr>
          <a:xfrm>
            <a:off x="914400" y="1600200"/>
            <a:ext cx="7315200" cy="4572000"/>
          </a:xfrm>
        </p:spPr>
        <p:txBody>
          <a:bodyPr/>
          <a:lstStyle>
            <a:lvl1pPr>
              <a:defRPr sz="3200"/>
            </a:lvl1pPr>
            <a:lvl3pPr>
              <a:defRPr sz="2400"/>
            </a:lvl3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OverObj" preserve="1">
  <p:cSld name="Two Content Frames">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696200" cy="533400"/>
          </a:xfrm>
        </p:spPr>
        <p:txBody>
          <a:bodyPr/>
          <a:lstStyle>
            <a:lvl1pPr algn="r">
              <a:defRPr/>
            </a:lvl1pPr>
          </a:lstStyle>
          <a:p>
            <a:r>
              <a:rPr lang="en-US" smtClean="0"/>
              <a:t>Click to edit Master title style</a:t>
            </a:r>
            <a:endParaRPr lang="en-US" dirty="0"/>
          </a:p>
        </p:txBody>
      </p:sp>
      <p:sp>
        <p:nvSpPr>
          <p:cNvPr id="3" name="Text Placeholder 2"/>
          <p:cNvSpPr>
            <a:spLocks noGrp="1"/>
          </p:cNvSpPr>
          <p:nvPr>
            <p:ph type="body" sz="half" idx="1"/>
          </p:nvPr>
        </p:nvSpPr>
        <p:spPr>
          <a:xfrm>
            <a:off x="381000" y="990600"/>
            <a:ext cx="8458200" cy="2667000"/>
          </a:xfrm>
        </p:spPr>
        <p:txBody>
          <a:bodyPr/>
          <a:lstStyle>
            <a:lvl1pPr>
              <a:defRPr sz="3200"/>
            </a:lvl1pPr>
            <a:lvl3pPr>
              <a:defRPr sz="2400"/>
            </a:lvl3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000" y="3810000"/>
            <a:ext cx="8458200" cy="2667000"/>
          </a:xfrm>
        </p:spPr>
        <p:txBody>
          <a:bodyPr/>
          <a:lstStyle>
            <a:lvl1pPr>
              <a:defRPr sz="3200"/>
            </a:lvl1pPr>
            <a:lvl3pPr>
              <a:defRPr sz="2400"/>
            </a:lvl3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1053"/>
          <p:cNvSpPr>
            <a:spLocks noGrp="1" noChangeArrowheads="1"/>
          </p:cNvSpPr>
          <p:nvPr>
            <p:ph type="dt" sz="half" idx="10"/>
          </p:nvPr>
        </p:nvSpPr>
        <p:spPr>
          <a:ln/>
        </p:spPr>
        <p:txBody>
          <a:bodyPr/>
          <a:lstStyle>
            <a:lvl1pPr>
              <a:defRPr/>
            </a:lvl1pPr>
          </a:lstStyle>
          <a:p>
            <a:pPr>
              <a:defRPr/>
            </a:pPr>
            <a:r>
              <a:rPr lang="en-US" smtClean="0"/>
              <a:t>10/17/15</a:t>
            </a:r>
            <a:endParaRPr lang="en-US" dirty="0"/>
          </a:p>
        </p:txBody>
      </p:sp>
      <p:sp>
        <p:nvSpPr>
          <p:cNvPr id="7" name="Rectangle 1055"/>
          <p:cNvSpPr>
            <a:spLocks noGrp="1" noChangeArrowheads="1"/>
          </p:cNvSpPr>
          <p:nvPr>
            <p:ph type="sldNum" sz="quarter" idx="12"/>
          </p:nvPr>
        </p:nvSpPr>
        <p:spPr>
          <a:ln/>
        </p:spPr>
        <p:txBody>
          <a:bodyPr/>
          <a:lstStyle>
            <a:lvl1pPr>
              <a:defRPr/>
            </a:lvl1pPr>
          </a:lstStyle>
          <a:p>
            <a:fld id="{F50A4E36-00C6-1145-B427-1A185CE8670F}"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blem with Defini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3000" y="152400"/>
            <a:ext cx="7620000" cy="533400"/>
          </a:xfrm>
        </p:spPr>
        <p:txBody>
          <a:bodyPr/>
          <a:lstStyle>
            <a:lvl1pPr algn="r">
              <a:defRPr/>
            </a:lvl1pPr>
          </a:lstStyle>
          <a:p>
            <a:r>
              <a:rPr lang="en-US" dirty="0" smtClean="0"/>
              <a:t>The Problem</a:t>
            </a:r>
            <a:endParaRPr lang="en-US" dirty="0"/>
          </a:p>
        </p:txBody>
      </p:sp>
      <p:sp>
        <p:nvSpPr>
          <p:cNvPr id="3" name="Date Placeholder 2"/>
          <p:cNvSpPr>
            <a:spLocks noGrp="1"/>
          </p:cNvSpPr>
          <p:nvPr>
            <p:ph type="dt" sz="half" idx="10"/>
          </p:nvPr>
        </p:nvSpPr>
        <p:spPr/>
        <p:txBody>
          <a:bodyPr/>
          <a:lstStyle/>
          <a:p>
            <a:pPr>
              <a:defRPr/>
            </a:pPr>
            <a:r>
              <a:rPr lang="en-US" smtClean="0"/>
              <a:t>10/17/15</a:t>
            </a:r>
            <a:endParaRPr lang="en-US" dirty="0"/>
          </a:p>
        </p:txBody>
      </p:sp>
      <p:sp>
        <p:nvSpPr>
          <p:cNvPr id="4" name="Slide Number Placeholder 3"/>
          <p:cNvSpPr>
            <a:spLocks noGrp="1"/>
          </p:cNvSpPr>
          <p:nvPr>
            <p:ph type="sldNum" sz="quarter" idx="11"/>
          </p:nvPr>
        </p:nvSpPr>
        <p:spPr/>
        <p:txBody>
          <a:bodyPr/>
          <a:lstStyle/>
          <a:p>
            <a:fld id="{4B465E7A-C1F6-F240-9A4B-3C235A72DA08}" type="slidenum">
              <a:rPr lang="en-US" smtClean="0"/>
              <a:pPr/>
              <a:t>‹#›</a:t>
            </a:fld>
            <a:endParaRPr lang="en-US" dirty="0"/>
          </a:p>
        </p:txBody>
      </p:sp>
      <p:sp>
        <p:nvSpPr>
          <p:cNvPr id="6" name="Text Placeholder 5"/>
          <p:cNvSpPr>
            <a:spLocks noGrp="1"/>
          </p:cNvSpPr>
          <p:nvPr>
            <p:ph type="body" sz="quarter" idx="12" hasCustomPrompt="1"/>
          </p:nvPr>
        </p:nvSpPr>
        <p:spPr>
          <a:xfrm>
            <a:off x="914400" y="1600200"/>
            <a:ext cx="1600200" cy="609600"/>
          </a:xfrm>
        </p:spPr>
        <p:txBody>
          <a:bodyPr/>
          <a:lstStyle>
            <a:lvl1pPr marL="0" indent="0">
              <a:buNone/>
              <a:defRPr sz="2800"/>
            </a:lvl1pPr>
          </a:lstStyle>
          <a:p>
            <a:pPr lvl="0"/>
            <a:r>
              <a:rPr lang="en-US" dirty="0" smtClean="0"/>
              <a:t>Problem:</a:t>
            </a:r>
            <a:endParaRPr lang="en-US" dirty="0"/>
          </a:p>
        </p:txBody>
      </p:sp>
      <p:sp>
        <p:nvSpPr>
          <p:cNvPr id="8" name="Content Placeholder 7"/>
          <p:cNvSpPr>
            <a:spLocks noGrp="1"/>
          </p:cNvSpPr>
          <p:nvPr>
            <p:ph sz="quarter" idx="13" hasCustomPrompt="1"/>
          </p:nvPr>
        </p:nvSpPr>
        <p:spPr>
          <a:xfrm>
            <a:off x="914400" y="2514600"/>
            <a:ext cx="7315200" cy="3657600"/>
          </a:xfrm>
        </p:spPr>
        <p:txBody>
          <a:bodyPr/>
          <a:lstStyle>
            <a:lvl1pPr marL="0" indent="0">
              <a:buNone/>
              <a:defRPr sz="2800" baseline="0"/>
            </a:lvl1pPr>
          </a:lstStyle>
          <a:p>
            <a:pPr lvl="0"/>
            <a:r>
              <a:rPr lang="en-US" dirty="0" smtClean="0"/>
              <a:t>&lt;Define the user’s or customer’s problem in this space.&gt;</a:t>
            </a:r>
            <a:endParaRPr lang="en-US" dirty="0"/>
          </a:p>
        </p:txBody>
      </p:sp>
    </p:spTree>
    <p:extLst>
      <p:ext uri="{BB962C8B-B14F-4D97-AF65-F5344CB8AC3E}">
        <p14:creationId xmlns:p14="http://schemas.microsoft.com/office/powerpoint/2010/main" val="1756827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pproach/Solution with 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3000" y="152400"/>
            <a:ext cx="7620000" cy="533400"/>
          </a:xfrm>
        </p:spPr>
        <p:txBody>
          <a:bodyPr/>
          <a:lstStyle>
            <a:lvl1pPr algn="r">
              <a:defRPr/>
            </a:lvl1pPr>
          </a:lstStyle>
          <a:p>
            <a:r>
              <a:rPr lang="en-US" dirty="0" smtClean="0"/>
              <a:t>The Approach/Solution</a:t>
            </a:r>
            <a:endParaRPr lang="en-US" dirty="0"/>
          </a:p>
        </p:txBody>
      </p:sp>
      <p:sp>
        <p:nvSpPr>
          <p:cNvPr id="3" name="Date Placeholder 2"/>
          <p:cNvSpPr>
            <a:spLocks noGrp="1"/>
          </p:cNvSpPr>
          <p:nvPr>
            <p:ph type="dt" sz="half" idx="10"/>
          </p:nvPr>
        </p:nvSpPr>
        <p:spPr/>
        <p:txBody>
          <a:bodyPr/>
          <a:lstStyle/>
          <a:p>
            <a:pPr>
              <a:defRPr/>
            </a:pPr>
            <a:r>
              <a:rPr lang="en-US" smtClean="0"/>
              <a:t>10/17/15</a:t>
            </a:r>
            <a:endParaRPr lang="en-US" dirty="0"/>
          </a:p>
        </p:txBody>
      </p:sp>
      <p:sp>
        <p:nvSpPr>
          <p:cNvPr id="4" name="Slide Number Placeholder 3"/>
          <p:cNvSpPr>
            <a:spLocks noGrp="1"/>
          </p:cNvSpPr>
          <p:nvPr>
            <p:ph type="sldNum" sz="quarter" idx="11"/>
          </p:nvPr>
        </p:nvSpPr>
        <p:spPr/>
        <p:txBody>
          <a:bodyPr/>
          <a:lstStyle/>
          <a:p>
            <a:fld id="{4B465E7A-C1F6-F240-9A4B-3C235A72DA08}" type="slidenum">
              <a:rPr lang="en-US" smtClean="0"/>
              <a:pPr/>
              <a:t>‹#›</a:t>
            </a:fld>
            <a:endParaRPr lang="en-US" dirty="0"/>
          </a:p>
        </p:txBody>
      </p:sp>
      <p:sp>
        <p:nvSpPr>
          <p:cNvPr id="6" name="Text Placeholder 5"/>
          <p:cNvSpPr>
            <a:spLocks noGrp="1"/>
          </p:cNvSpPr>
          <p:nvPr>
            <p:ph type="body" sz="quarter" idx="12" hasCustomPrompt="1"/>
          </p:nvPr>
        </p:nvSpPr>
        <p:spPr>
          <a:xfrm>
            <a:off x="914400" y="1600200"/>
            <a:ext cx="4572000" cy="609600"/>
          </a:xfrm>
        </p:spPr>
        <p:txBody>
          <a:bodyPr/>
          <a:lstStyle>
            <a:lvl1pPr marL="0" indent="0">
              <a:buNone/>
              <a:defRPr sz="2800"/>
            </a:lvl1pPr>
          </a:lstStyle>
          <a:p>
            <a:pPr lvl="0"/>
            <a:r>
              <a:rPr lang="en-US" dirty="0" smtClean="0"/>
              <a:t>Approach/Solution:</a:t>
            </a:r>
            <a:endParaRPr lang="en-US" dirty="0"/>
          </a:p>
        </p:txBody>
      </p:sp>
      <p:sp>
        <p:nvSpPr>
          <p:cNvPr id="8" name="Content Placeholder 7"/>
          <p:cNvSpPr>
            <a:spLocks noGrp="1"/>
          </p:cNvSpPr>
          <p:nvPr>
            <p:ph sz="quarter" idx="13" hasCustomPrompt="1"/>
          </p:nvPr>
        </p:nvSpPr>
        <p:spPr>
          <a:xfrm>
            <a:off x="914400" y="2514600"/>
            <a:ext cx="7315200" cy="3657600"/>
          </a:xfrm>
        </p:spPr>
        <p:txBody>
          <a:bodyPr/>
          <a:lstStyle>
            <a:lvl1pPr marL="0" indent="0">
              <a:buNone/>
              <a:defRPr sz="2800" baseline="0"/>
            </a:lvl1pPr>
          </a:lstStyle>
          <a:p>
            <a:pPr lvl="0"/>
            <a:r>
              <a:rPr lang="en-US" dirty="0" smtClean="0"/>
              <a:t>&lt;Describe our approach to solving the problem or a solution we developed to solve the problem.&gt;</a:t>
            </a:r>
            <a:endParaRPr lang="en-US" dirty="0"/>
          </a:p>
        </p:txBody>
      </p:sp>
    </p:spTree>
    <p:extLst>
      <p:ext uri="{BB962C8B-B14F-4D97-AF65-F5344CB8AC3E}">
        <p14:creationId xmlns:p14="http://schemas.microsoft.com/office/powerpoint/2010/main" val="609118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53"/>
          <p:cNvSpPr>
            <a:spLocks noGrp="1" noChangeArrowheads="1"/>
          </p:cNvSpPr>
          <p:nvPr>
            <p:ph type="dt" sz="half" idx="10"/>
          </p:nvPr>
        </p:nvSpPr>
        <p:spPr>
          <a:ln/>
        </p:spPr>
        <p:txBody>
          <a:bodyPr/>
          <a:lstStyle>
            <a:lvl1pPr>
              <a:defRPr/>
            </a:lvl1pPr>
          </a:lstStyle>
          <a:p>
            <a:pPr>
              <a:defRPr/>
            </a:pPr>
            <a:r>
              <a:rPr lang="en-US" smtClean="0">
                <a:solidFill>
                  <a:srgbClr val="FFFFFF"/>
                </a:solidFill>
              </a:rPr>
              <a:t>10/17/15</a:t>
            </a:r>
            <a:endParaRPr lang="en-US" dirty="0">
              <a:solidFill>
                <a:srgbClr val="FFFFFF"/>
              </a:solidFill>
            </a:endParaRPr>
          </a:p>
        </p:txBody>
      </p:sp>
      <p:sp>
        <p:nvSpPr>
          <p:cNvPr id="5" name="Rectangle 1054"/>
          <p:cNvSpPr>
            <a:spLocks noGrp="1" noChangeArrowheads="1"/>
          </p:cNvSpPr>
          <p:nvPr>
            <p:ph type="ftr" sz="quarter" idx="11"/>
          </p:nvPr>
        </p:nvSpPr>
        <p:spPr>
          <a:xfrm>
            <a:off x="2286000" y="6629400"/>
            <a:ext cx="3962400" cy="228600"/>
          </a:xfrm>
          <a:prstGeom prst="rect">
            <a:avLst/>
          </a:prstGeom>
          <a:ln/>
        </p:spPr>
        <p:txBody>
          <a:bodyPr/>
          <a:lstStyle>
            <a:lvl1pPr>
              <a:defRPr/>
            </a:lvl1pPr>
          </a:lstStyle>
          <a:p>
            <a:pPr>
              <a:defRPr/>
            </a:pPr>
            <a:r>
              <a:rPr lang="en-US" smtClean="0">
                <a:solidFill>
                  <a:srgbClr val="FFFFFF"/>
                </a:solidFill>
              </a:rPr>
              <a:t>ICALPECS 2015</a:t>
            </a:r>
            <a:endParaRPr lang="en-US">
              <a:solidFill>
                <a:srgbClr val="FFFFFF"/>
              </a:solidFill>
            </a:endParaRPr>
          </a:p>
        </p:txBody>
      </p:sp>
      <p:sp>
        <p:nvSpPr>
          <p:cNvPr id="6" name="Rectangle 1055"/>
          <p:cNvSpPr>
            <a:spLocks noGrp="1" noChangeArrowheads="1"/>
          </p:cNvSpPr>
          <p:nvPr>
            <p:ph type="sldNum" sz="quarter" idx="12"/>
          </p:nvPr>
        </p:nvSpPr>
        <p:spPr>
          <a:ln/>
        </p:spPr>
        <p:txBody>
          <a:bodyPr/>
          <a:lstStyle>
            <a:lvl1pPr>
              <a:defRPr/>
            </a:lvl1pPr>
          </a:lstStyle>
          <a:p>
            <a:fld id="{109A6822-8A2E-438A-8FF5-7FF0DBFC3E36}"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80805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798833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4365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9" descr="99.jpg"/>
          <p:cNvPicPr>
            <a:picLocks noChangeAspect="1"/>
          </p:cNvPicPr>
          <p:nvPr/>
        </p:nvPicPr>
        <p:blipFill>
          <a:blip r:embed="rId11" cstate="print"/>
          <a:srcRect/>
          <a:stretch>
            <a:fillRect/>
          </a:stretch>
        </p:blipFill>
        <p:spPr bwMode="auto">
          <a:xfrm>
            <a:off x="0" y="0"/>
            <a:ext cx="9144000" cy="6858000"/>
          </a:xfrm>
          <a:prstGeom prst="rect">
            <a:avLst/>
          </a:prstGeom>
          <a:noFill/>
          <a:ln w="9525">
            <a:noFill/>
            <a:miter lim="800000"/>
            <a:headEnd/>
            <a:tailEnd/>
          </a:ln>
        </p:spPr>
      </p:pic>
      <p:sp>
        <p:nvSpPr>
          <p:cNvPr id="1027" name="Rectangle 1027"/>
          <p:cNvSpPr>
            <a:spLocks noGrp="1" noChangeArrowheads="1"/>
          </p:cNvSpPr>
          <p:nvPr>
            <p:ph type="body" idx="1"/>
          </p:nvPr>
        </p:nvSpPr>
        <p:spPr bwMode="auto">
          <a:xfrm>
            <a:off x="381000" y="990600"/>
            <a:ext cx="84582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28" name="Picture 1050" descr="hdf 0line"/>
          <p:cNvPicPr>
            <a:picLocks noChangeArrowheads="1"/>
          </p:cNvPicPr>
          <p:nvPr/>
        </p:nvPicPr>
        <p:blipFill>
          <a:blip r:embed="rId12" cstate="print"/>
          <a:srcRect/>
          <a:stretch>
            <a:fillRect/>
          </a:stretch>
        </p:blipFill>
        <p:spPr bwMode="auto">
          <a:xfrm>
            <a:off x="0" y="762000"/>
            <a:ext cx="9144000" cy="76200"/>
          </a:xfrm>
          <a:prstGeom prst="rect">
            <a:avLst/>
          </a:prstGeom>
          <a:noFill/>
          <a:ln w="9525">
            <a:noFill/>
            <a:miter lim="800000"/>
            <a:headEnd/>
            <a:tailEnd/>
          </a:ln>
        </p:spPr>
      </p:pic>
      <p:sp>
        <p:nvSpPr>
          <p:cNvPr id="1029" name="Rectangle 1026"/>
          <p:cNvSpPr>
            <a:spLocks noGrp="1" noChangeArrowheads="1"/>
          </p:cNvSpPr>
          <p:nvPr>
            <p:ph type="title"/>
          </p:nvPr>
        </p:nvSpPr>
        <p:spPr bwMode="auto">
          <a:xfrm>
            <a:off x="1143000" y="152400"/>
            <a:ext cx="7010400" cy="533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smtClean="0"/>
              <a:t>Click to edit Master title style</a:t>
            </a:r>
            <a:endParaRPr lang="en-US" dirty="0"/>
          </a:p>
        </p:txBody>
      </p:sp>
      <p:sp>
        <p:nvSpPr>
          <p:cNvPr id="36893" name="Rectangle 1053"/>
          <p:cNvSpPr>
            <a:spLocks noGrp="1" noChangeArrowheads="1"/>
          </p:cNvSpPr>
          <p:nvPr>
            <p:ph type="dt" sz="half" idx="2"/>
          </p:nvPr>
        </p:nvSpPr>
        <p:spPr bwMode="auto">
          <a:xfrm>
            <a:off x="304800" y="6629400"/>
            <a:ext cx="42672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100" b="0" smtClean="0">
                <a:solidFill>
                  <a:schemeClr val="bg1"/>
                </a:solidFill>
                <a:latin typeface="+mn-lt"/>
                <a:ea typeface="+mn-ea"/>
                <a:cs typeface="Arial" pitchFamily="34" charset="0"/>
              </a:defRPr>
            </a:lvl1pPr>
          </a:lstStyle>
          <a:p>
            <a:pPr>
              <a:defRPr/>
            </a:pPr>
            <a:r>
              <a:rPr lang="en-US" smtClean="0"/>
              <a:t>10/17/15</a:t>
            </a:r>
            <a:endParaRPr lang="en-US" dirty="0"/>
          </a:p>
        </p:txBody>
      </p:sp>
      <p:sp>
        <p:nvSpPr>
          <p:cNvPr id="36895" name="Rectangle 1055"/>
          <p:cNvSpPr>
            <a:spLocks noGrp="1" noChangeArrowheads="1"/>
          </p:cNvSpPr>
          <p:nvPr>
            <p:ph type="sldNum" sz="quarter" idx="4"/>
          </p:nvPr>
        </p:nvSpPr>
        <p:spPr bwMode="auto">
          <a:xfrm>
            <a:off x="6400800" y="6629400"/>
            <a:ext cx="762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100">
                <a:solidFill>
                  <a:schemeClr val="bg1"/>
                </a:solidFill>
                <a:latin typeface="+mn-lt"/>
              </a:defRPr>
            </a:lvl1pPr>
          </a:lstStyle>
          <a:p>
            <a:fld id="{4B465E7A-C1F6-F240-9A4B-3C235A72DA08}" type="slidenum">
              <a:rPr lang="en-US" smtClean="0"/>
              <a:pPr/>
              <a:t>‹#›</a:t>
            </a:fld>
            <a:endParaRPr lang="en-US" dirty="0"/>
          </a:p>
        </p:txBody>
      </p:sp>
      <p:sp>
        <p:nvSpPr>
          <p:cNvPr id="11" name="Rectangle 1053"/>
          <p:cNvSpPr txBox="1">
            <a:spLocks noChangeArrowheads="1"/>
          </p:cNvSpPr>
          <p:nvPr/>
        </p:nvSpPr>
        <p:spPr bwMode="auto">
          <a:xfrm>
            <a:off x="7239000" y="6629400"/>
            <a:ext cx="1676400" cy="228600"/>
          </a:xfrm>
          <a:prstGeom prst="rect">
            <a:avLst/>
          </a:prstGeom>
          <a:noFill/>
          <a:ln w="9525">
            <a:noFill/>
            <a:miter lim="800000"/>
            <a:headEnd/>
            <a:tailEnd/>
          </a:ln>
          <a:effectLst/>
        </p:spPr>
        <p:txBody>
          <a:bodyPr anchor="b"/>
          <a:lstStyle>
            <a:lvl1pPr>
              <a:defRPr sz="1200" b="0">
                <a:solidFill>
                  <a:schemeClr val="bg1"/>
                </a:solidFill>
                <a:latin typeface="Arial" pitchFamily="34" charset="0"/>
                <a:cs typeface="Arial" pitchFamily="34" charset="0"/>
              </a:defRPr>
            </a:lvl1pPr>
          </a:lstStyle>
          <a:p>
            <a:pPr algn="r">
              <a:defRPr/>
            </a:pPr>
            <a:r>
              <a:rPr lang="en-US" sz="1100" dirty="0" smtClean="0">
                <a:latin typeface="+mn-lt"/>
                <a:ea typeface="+mn-ea"/>
              </a:rPr>
              <a:t>www.hdfgroup.org</a:t>
            </a:r>
          </a:p>
        </p:txBody>
      </p:sp>
      <p:pic>
        <p:nvPicPr>
          <p:cNvPr id="1034" name="Picture 1056"/>
          <p:cNvPicPr>
            <a:picLocks noChangeAspect="1" noChangeArrowheads="1"/>
          </p:cNvPicPr>
          <p:nvPr/>
        </p:nvPicPr>
        <p:blipFill>
          <a:blip r:embed="rId13" cstate="print"/>
          <a:srcRect/>
          <a:stretch>
            <a:fillRect/>
          </a:stretch>
        </p:blipFill>
        <p:spPr bwMode="auto">
          <a:xfrm>
            <a:off x="404813" y="152400"/>
            <a:ext cx="966787" cy="5159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55" r:id="rId1"/>
    <p:sldLayoutId id="2147483723" r:id="rId2"/>
    <p:sldLayoutId id="2147483725" r:id="rId3"/>
    <p:sldLayoutId id="2147483731" r:id="rId4"/>
    <p:sldLayoutId id="2147483756" r:id="rId5"/>
    <p:sldLayoutId id="2147483757" r:id="rId6"/>
    <p:sldLayoutId id="2147483759" r:id="rId7"/>
    <p:sldLayoutId id="2147483761" r:id="rId8"/>
    <p:sldLayoutId id="2147483762" r:id="rId9"/>
  </p:sldLayoutIdLst>
  <p:timing>
    <p:tnLst>
      <p:par>
        <p:cTn id="1" dur="indefinite" restart="never" nodeType="tmRoot"/>
      </p:par>
    </p:tnLst>
  </p:timing>
  <p:hf hdr="0"/>
  <p:txStyles>
    <p:titleStyle>
      <a:lvl1pPr algn="ctr" rtl="0" eaLnBrk="1" fontAlgn="base" hangingPunct="1">
        <a:spcBef>
          <a:spcPct val="0"/>
        </a:spcBef>
        <a:spcAft>
          <a:spcPct val="0"/>
        </a:spcAft>
        <a:defRPr sz="3200">
          <a:solidFill>
            <a:srgbClr val="000000"/>
          </a:solidFill>
          <a:latin typeface="Arial"/>
          <a:ea typeface="Arial" charset="0"/>
          <a:cs typeface="Arial"/>
        </a:defRPr>
      </a:lvl1pPr>
      <a:lvl2pPr algn="ctr" rtl="0" eaLnBrk="1" fontAlgn="base" hangingPunct="1">
        <a:spcBef>
          <a:spcPct val="0"/>
        </a:spcBef>
        <a:spcAft>
          <a:spcPct val="0"/>
        </a:spcAft>
        <a:defRPr sz="3200">
          <a:solidFill>
            <a:srgbClr val="000000"/>
          </a:solidFill>
          <a:latin typeface="Arial" charset="0"/>
          <a:ea typeface="Arial" charset="0"/>
          <a:cs typeface="Arial" charset="0"/>
        </a:defRPr>
      </a:lvl2pPr>
      <a:lvl3pPr algn="ctr" rtl="0" eaLnBrk="1" fontAlgn="base" hangingPunct="1">
        <a:spcBef>
          <a:spcPct val="0"/>
        </a:spcBef>
        <a:spcAft>
          <a:spcPct val="0"/>
        </a:spcAft>
        <a:defRPr sz="3200">
          <a:solidFill>
            <a:srgbClr val="000000"/>
          </a:solidFill>
          <a:latin typeface="Arial" charset="0"/>
          <a:ea typeface="Arial" charset="0"/>
          <a:cs typeface="Arial" charset="0"/>
        </a:defRPr>
      </a:lvl3pPr>
      <a:lvl4pPr algn="ctr" rtl="0" eaLnBrk="1" fontAlgn="base" hangingPunct="1">
        <a:spcBef>
          <a:spcPct val="0"/>
        </a:spcBef>
        <a:spcAft>
          <a:spcPct val="0"/>
        </a:spcAft>
        <a:defRPr sz="3200">
          <a:solidFill>
            <a:srgbClr val="000000"/>
          </a:solidFill>
          <a:latin typeface="Arial" charset="0"/>
          <a:ea typeface="Arial" charset="0"/>
          <a:cs typeface="Arial" charset="0"/>
        </a:defRPr>
      </a:lvl4pPr>
      <a:lvl5pPr algn="ctr" rtl="0" eaLnBrk="1" fontAlgn="base" hangingPunct="1">
        <a:spcBef>
          <a:spcPct val="0"/>
        </a:spcBef>
        <a:spcAft>
          <a:spcPct val="0"/>
        </a:spcAft>
        <a:defRPr sz="3200">
          <a:solidFill>
            <a:srgbClr val="000000"/>
          </a:solidFill>
          <a:latin typeface="Arial" charset="0"/>
          <a:ea typeface="Arial" charset="0"/>
          <a:cs typeface="Arial" charset="0"/>
        </a:defRPr>
      </a:lvl5pPr>
      <a:lvl6pPr marL="457200" algn="ctr" rtl="0" eaLnBrk="1" fontAlgn="base" hangingPunct="1">
        <a:spcBef>
          <a:spcPct val="0"/>
        </a:spcBef>
        <a:spcAft>
          <a:spcPct val="0"/>
        </a:spcAft>
        <a:defRPr sz="3600">
          <a:solidFill>
            <a:srgbClr val="000000"/>
          </a:solidFill>
          <a:latin typeface="Garamond" pitchFamily="18" charset="0"/>
        </a:defRPr>
      </a:lvl6pPr>
      <a:lvl7pPr marL="914400" algn="ctr" rtl="0" eaLnBrk="1" fontAlgn="base" hangingPunct="1">
        <a:spcBef>
          <a:spcPct val="0"/>
        </a:spcBef>
        <a:spcAft>
          <a:spcPct val="0"/>
        </a:spcAft>
        <a:defRPr sz="3600">
          <a:solidFill>
            <a:srgbClr val="000000"/>
          </a:solidFill>
          <a:latin typeface="Garamond" pitchFamily="18" charset="0"/>
        </a:defRPr>
      </a:lvl7pPr>
      <a:lvl8pPr marL="1371600" algn="ctr" rtl="0" eaLnBrk="1" fontAlgn="base" hangingPunct="1">
        <a:spcBef>
          <a:spcPct val="0"/>
        </a:spcBef>
        <a:spcAft>
          <a:spcPct val="0"/>
        </a:spcAft>
        <a:defRPr sz="3600">
          <a:solidFill>
            <a:srgbClr val="000000"/>
          </a:solidFill>
          <a:latin typeface="Garamond" pitchFamily="18" charset="0"/>
        </a:defRPr>
      </a:lvl8pPr>
      <a:lvl9pPr marL="1828800" algn="ctr" rtl="0" eaLnBrk="1" fontAlgn="base" hangingPunct="1">
        <a:spcBef>
          <a:spcPct val="0"/>
        </a:spcBef>
        <a:spcAft>
          <a:spcPct val="0"/>
        </a:spcAft>
        <a:defRPr sz="3600">
          <a:solidFill>
            <a:srgbClr val="000000"/>
          </a:solidFill>
          <a:latin typeface="Garamond" pitchFamily="18" charset="0"/>
        </a:defRPr>
      </a:lvl9pPr>
    </p:titleStyle>
    <p:bodyStyle>
      <a:lvl1pPr marL="342900" indent="-342900" algn="l" rtl="0" eaLnBrk="1" fontAlgn="base" hangingPunct="1">
        <a:spcBef>
          <a:spcPct val="20000"/>
        </a:spcBef>
        <a:spcAft>
          <a:spcPct val="0"/>
        </a:spcAft>
        <a:buClr>
          <a:schemeClr val="tx1"/>
        </a:buClr>
        <a:buChar char="•"/>
        <a:defRPr sz="3200">
          <a:solidFill>
            <a:srgbClr val="000000"/>
          </a:solidFill>
          <a:latin typeface="Arial"/>
          <a:ea typeface="Arial" charset="0"/>
          <a:cs typeface="Arial"/>
        </a:defRPr>
      </a:lvl1pPr>
      <a:lvl2pPr marL="742950" indent="-285750" algn="l" rtl="0" eaLnBrk="1" fontAlgn="base" hangingPunct="1">
        <a:spcBef>
          <a:spcPct val="20000"/>
        </a:spcBef>
        <a:spcAft>
          <a:spcPct val="0"/>
        </a:spcAft>
        <a:buClr>
          <a:schemeClr val="tx1"/>
        </a:buClr>
        <a:buChar char="•"/>
        <a:defRPr sz="2800">
          <a:solidFill>
            <a:srgbClr val="000000"/>
          </a:solidFill>
          <a:latin typeface="Arial"/>
          <a:ea typeface="Arial" charset="0"/>
          <a:cs typeface="Arial"/>
        </a:defRPr>
      </a:lvl2pPr>
      <a:lvl3pPr marL="1143000" indent="-228600" algn="l" rtl="0" eaLnBrk="1" fontAlgn="base" hangingPunct="1">
        <a:spcBef>
          <a:spcPct val="20000"/>
        </a:spcBef>
        <a:spcAft>
          <a:spcPct val="0"/>
        </a:spcAft>
        <a:buClr>
          <a:schemeClr val="tx1"/>
        </a:buClr>
        <a:buChar char="•"/>
        <a:defRPr sz="2400">
          <a:solidFill>
            <a:srgbClr val="000000"/>
          </a:solidFill>
          <a:latin typeface="Arial"/>
          <a:ea typeface="Arial" charset="0"/>
          <a:cs typeface="Arial"/>
        </a:defRPr>
      </a:lvl3pPr>
      <a:lvl4pPr marL="1600200" indent="-228600" algn="l" rtl="0" eaLnBrk="1" fontAlgn="base" hangingPunct="1">
        <a:spcBef>
          <a:spcPct val="20000"/>
        </a:spcBef>
        <a:spcAft>
          <a:spcPct val="0"/>
        </a:spcAft>
        <a:buClr>
          <a:schemeClr val="tx1"/>
        </a:buClr>
        <a:buChar char="•"/>
        <a:defRPr sz="2000">
          <a:solidFill>
            <a:srgbClr val="000000"/>
          </a:solidFill>
          <a:latin typeface="Arial"/>
          <a:ea typeface="Arial" charset="0"/>
          <a:cs typeface="Arial"/>
        </a:defRPr>
      </a:lvl4pPr>
      <a:lvl5pPr marL="2057400" indent="-228600" algn="l" rtl="0" eaLnBrk="1" fontAlgn="base" hangingPunct="1">
        <a:spcBef>
          <a:spcPct val="20000"/>
        </a:spcBef>
        <a:spcAft>
          <a:spcPct val="0"/>
        </a:spcAft>
        <a:buClr>
          <a:schemeClr val="tx1"/>
        </a:buClr>
        <a:buChar char="•"/>
        <a:defRPr sz="1800">
          <a:solidFill>
            <a:srgbClr val="000000"/>
          </a:solidFill>
          <a:latin typeface="Arial"/>
          <a:ea typeface="Arial" charset="0"/>
          <a:cs typeface="Arial"/>
        </a:defRPr>
      </a:lvl5pPr>
      <a:lvl6pPr marL="2514600" indent="-228600" algn="l" rtl="0" eaLnBrk="1" fontAlgn="base" hangingPunct="1">
        <a:spcBef>
          <a:spcPct val="20000"/>
        </a:spcBef>
        <a:spcAft>
          <a:spcPct val="0"/>
        </a:spcAft>
        <a:buClr>
          <a:schemeClr val="tx1"/>
        </a:buClr>
        <a:buChar char="•"/>
        <a:defRPr sz="2000">
          <a:solidFill>
            <a:srgbClr val="000000"/>
          </a:solidFill>
          <a:latin typeface="+mn-lt"/>
        </a:defRPr>
      </a:lvl6pPr>
      <a:lvl7pPr marL="2971800" indent="-228600" algn="l" rtl="0" eaLnBrk="1" fontAlgn="base" hangingPunct="1">
        <a:spcBef>
          <a:spcPct val="20000"/>
        </a:spcBef>
        <a:spcAft>
          <a:spcPct val="0"/>
        </a:spcAft>
        <a:buClr>
          <a:schemeClr val="tx1"/>
        </a:buClr>
        <a:buChar char="•"/>
        <a:defRPr sz="2000">
          <a:solidFill>
            <a:srgbClr val="000000"/>
          </a:solidFill>
          <a:latin typeface="+mn-lt"/>
        </a:defRPr>
      </a:lvl7pPr>
      <a:lvl8pPr marL="3429000" indent="-228600" algn="l" rtl="0" eaLnBrk="1" fontAlgn="base" hangingPunct="1">
        <a:spcBef>
          <a:spcPct val="20000"/>
        </a:spcBef>
        <a:spcAft>
          <a:spcPct val="0"/>
        </a:spcAft>
        <a:buClr>
          <a:schemeClr val="tx1"/>
        </a:buClr>
        <a:buChar char="•"/>
        <a:defRPr sz="2000">
          <a:solidFill>
            <a:srgbClr val="000000"/>
          </a:solidFill>
          <a:latin typeface="+mn-lt"/>
        </a:defRPr>
      </a:lvl8pPr>
      <a:lvl9pPr marL="3886200" indent="-228600" algn="l" rtl="0" eaLnBrk="1" fontAlgn="base" hangingPunct="1">
        <a:spcBef>
          <a:spcPct val="20000"/>
        </a:spcBef>
        <a:spcAft>
          <a:spcPct val="0"/>
        </a:spcAft>
        <a:buClr>
          <a:schemeClr val="tx1"/>
        </a:buClr>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hyperlink" Target="http://www.hdfgroup.org/HDF5/docNewFeatures/"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ftp://ftp.hdfgroup.uiuc.edu/pub/outgoing/SWMR/"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package" Target="../embeddings/Microsoft_Word_Document2.docx"/><Relationship Id="rId3" Type="http://schemas.openxmlformats.org/officeDocument/2006/relationships/notesSlide" Target="../notesSlides/notesSlide18.xml"/><Relationship Id="rId7"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9.png"/><Relationship Id="rId5" Type="http://schemas.openxmlformats.org/officeDocument/2006/relationships/package" Target="../embeddings/Microsoft_Word_Document1.docx"/><Relationship Id="rId4" Type="http://schemas.openxmlformats.org/officeDocument/2006/relationships/oleObject" Target="../embeddings/oleObject1.bin"/><Relationship Id="rId9" Type="http://schemas.openxmlformats.org/officeDocument/2006/relationships/image" Target="../media/image10.png"/></Relationships>
</file>

<file path=ppt/slides/_rels/slide37.xml.rels><?xml version="1.0" encoding="UTF-8" standalone="yes"?>
<Relationships xmlns="http://schemas.openxmlformats.org/package/2006/relationships"><Relationship Id="rId8" Type="http://schemas.openxmlformats.org/officeDocument/2006/relationships/package" Target="../embeddings/Microsoft_Word_Document4.docx"/><Relationship Id="rId3" Type="http://schemas.openxmlformats.org/officeDocument/2006/relationships/notesSlide" Target="../notesSlides/notesSlide19.xml"/><Relationship Id="rId7"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11.png"/><Relationship Id="rId5" Type="http://schemas.openxmlformats.org/officeDocument/2006/relationships/package" Target="../embeddings/Microsoft_Word_Document3.docx"/><Relationship Id="rId4" Type="http://schemas.openxmlformats.org/officeDocument/2006/relationships/oleObject" Target="../embeddings/oleObject3.bin"/><Relationship Id="rId9" Type="http://schemas.openxmlformats.org/officeDocument/2006/relationships/image" Target="../media/image1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676400"/>
            <a:ext cx="9144000" cy="2362200"/>
          </a:xfrm>
        </p:spPr>
        <p:txBody>
          <a:bodyPr/>
          <a:lstStyle/>
          <a:p>
            <a:r>
              <a:rPr lang="en-US" dirty="0" smtClean="0"/>
              <a:t>Single Writer/Multiple Reader</a:t>
            </a:r>
            <a:br>
              <a:rPr lang="en-US" dirty="0" smtClean="0"/>
            </a:br>
            <a:r>
              <a:rPr lang="en-US" dirty="0" smtClean="0"/>
              <a:t>(SWMR)</a:t>
            </a:r>
            <a:endParaRPr lang="en-US" sz="2800" dirty="0"/>
          </a:p>
        </p:txBody>
      </p:sp>
      <p:sp>
        <p:nvSpPr>
          <p:cNvPr id="4" name="Slide Number Placeholder 3"/>
          <p:cNvSpPr>
            <a:spLocks noGrp="1"/>
          </p:cNvSpPr>
          <p:nvPr>
            <p:ph type="sldNum" sz="quarter" idx="12"/>
          </p:nvPr>
        </p:nvSpPr>
        <p:spPr/>
        <p:txBody>
          <a:bodyPr/>
          <a:lstStyle/>
          <a:p>
            <a:fld id="{736C4BAF-311F-7A41-A7B2-B0FB909503E6}" type="slidenum">
              <a:rPr lang="en-US" smtClean="0"/>
              <a:pPr/>
              <a:t>1</a:t>
            </a:fld>
            <a:endParaRPr lang="en-US" dirty="0"/>
          </a:p>
        </p:txBody>
      </p:sp>
      <p:sp>
        <p:nvSpPr>
          <p:cNvPr id="5" name="Date Placeholder 4"/>
          <p:cNvSpPr>
            <a:spLocks noGrp="1"/>
          </p:cNvSpPr>
          <p:nvPr>
            <p:ph type="dt" sz="half" idx="2"/>
          </p:nvPr>
        </p:nvSpPr>
        <p:spPr/>
        <p:txBody>
          <a:bodyPr/>
          <a:lstStyle/>
          <a:p>
            <a:pPr>
              <a:defRPr/>
            </a:pPr>
            <a:r>
              <a:rPr lang="en-US" smtClean="0"/>
              <a:t>10/17/15</a:t>
            </a:r>
            <a:endParaRPr lang="en-US" dirty="0"/>
          </a:p>
        </p:txBody>
      </p:sp>
    </p:spTree>
    <p:extLst>
      <p:ext uri="{BB962C8B-B14F-4D97-AF65-F5344CB8AC3E}">
        <p14:creationId xmlns:p14="http://schemas.microsoft.com/office/powerpoint/2010/main" val="7708753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3185448" y="2794804"/>
            <a:ext cx="2657476" cy="146179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 name="Title 1"/>
          <p:cNvSpPr>
            <a:spLocks noGrp="1"/>
          </p:cNvSpPr>
          <p:nvPr>
            <p:ph type="title"/>
          </p:nvPr>
        </p:nvSpPr>
        <p:spPr/>
        <p:txBody>
          <a:bodyPr/>
          <a:lstStyle/>
          <a:p>
            <a:r>
              <a:rPr lang="en-US" dirty="0" smtClean="0"/>
              <a:t>HDF5 State Badness</a:t>
            </a:r>
            <a:endParaRPr lang="en-US" dirty="0"/>
          </a:p>
        </p:txBody>
      </p:sp>
      <p:sp>
        <p:nvSpPr>
          <p:cNvPr id="5" name="Date Placeholder 4"/>
          <p:cNvSpPr>
            <a:spLocks noGrp="1"/>
          </p:cNvSpPr>
          <p:nvPr>
            <p:ph type="dt" sz="half" idx="10"/>
          </p:nvPr>
        </p:nvSpPr>
        <p:spPr/>
        <p:txBody>
          <a:bodyPr/>
          <a:lstStyle/>
          <a:p>
            <a:pPr>
              <a:defRPr/>
            </a:pPr>
            <a:r>
              <a:rPr lang="en-US" smtClean="0"/>
              <a:t>10/17/15</a:t>
            </a:r>
            <a:endParaRPr lang="en-US" dirty="0"/>
          </a:p>
        </p:txBody>
      </p:sp>
      <p:sp>
        <p:nvSpPr>
          <p:cNvPr id="6" name="Slide Number Placeholder 5"/>
          <p:cNvSpPr>
            <a:spLocks noGrp="1"/>
          </p:cNvSpPr>
          <p:nvPr>
            <p:ph type="sldNum" sz="quarter" idx="12"/>
          </p:nvPr>
        </p:nvSpPr>
        <p:spPr/>
        <p:txBody>
          <a:bodyPr/>
          <a:lstStyle/>
          <a:p>
            <a:fld id="{7B1BC851-09AD-FE43-ACEE-1C9FAD17D4A2}" type="slidenum">
              <a:rPr lang="en-US" smtClean="0"/>
              <a:pPr/>
              <a:t>10</a:t>
            </a:fld>
            <a:endParaRPr lang="en-US" dirty="0"/>
          </a:p>
        </p:txBody>
      </p:sp>
      <p:sp>
        <p:nvSpPr>
          <p:cNvPr id="12" name="TextBox 11"/>
          <p:cNvSpPr txBox="1"/>
          <p:nvPr/>
        </p:nvSpPr>
        <p:spPr>
          <a:xfrm>
            <a:off x="3325333" y="2880953"/>
            <a:ext cx="2438401" cy="461665"/>
          </a:xfrm>
          <a:prstGeom prst="rect">
            <a:avLst/>
          </a:prstGeom>
          <a:noFill/>
        </p:spPr>
        <p:txBody>
          <a:bodyPr wrap="square" rtlCol="0">
            <a:spAutoFit/>
          </a:bodyPr>
          <a:lstStyle/>
          <a:p>
            <a:pPr algn="ctr"/>
            <a:r>
              <a:rPr lang="en-US" dirty="0" smtClean="0">
                <a:latin typeface="+mn-lt"/>
              </a:rPr>
              <a:t>Reader Process</a:t>
            </a:r>
            <a:endParaRPr lang="en-US" dirty="0">
              <a:latin typeface="+mn-lt"/>
            </a:endParaRPr>
          </a:p>
        </p:txBody>
      </p:sp>
      <p:sp>
        <p:nvSpPr>
          <p:cNvPr id="39" name="Rectangle 38"/>
          <p:cNvSpPr/>
          <p:nvPr/>
        </p:nvSpPr>
        <p:spPr bwMode="auto">
          <a:xfrm>
            <a:off x="4854705" y="3721096"/>
            <a:ext cx="800100" cy="350386"/>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8" name="TextBox 7"/>
          <p:cNvSpPr txBox="1"/>
          <p:nvPr/>
        </p:nvSpPr>
        <p:spPr>
          <a:xfrm>
            <a:off x="304800" y="1422123"/>
            <a:ext cx="8534400" cy="584775"/>
          </a:xfrm>
          <a:prstGeom prst="rect">
            <a:avLst/>
          </a:prstGeom>
          <a:noFill/>
        </p:spPr>
        <p:txBody>
          <a:bodyPr wrap="square" rtlCol="0">
            <a:spAutoFit/>
          </a:bodyPr>
          <a:lstStyle/>
          <a:p>
            <a:pPr algn="ctr"/>
            <a:r>
              <a:rPr lang="en-US" sz="3200" dirty="0" smtClean="0">
                <a:latin typeface="+mn-lt"/>
              </a:rPr>
              <a:t>So how do we address* this?</a:t>
            </a:r>
            <a:endParaRPr lang="en-US" sz="3200" dirty="0">
              <a:latin typeface="+mn-lt"/>
            </a:endParaRPr>
          </a:p>
        </p:txBody>
      </p:sp>
      <p:sp>
        <p:nvSpPr>
          <p:cNvPr id="9" name="TextBox 8"/>
          <p:cNvSpPr txBox="1"/>
          <p:nvPr/>
        </p:nvSpPr>
        <p:spPr>
          <a:xfrm>
            <a:off x="3325333" y="3342618"/>
            <a:ext cx="988219" cy="769441"/>
          </a:xfrm>
          <a:prstGeom prst="rect">
            <a:avLst/>
          </a:prstGeom>
          <a:noFill/>
        </p:spPr>
        <p:txBody>
          <a:bodyPr wrap="square" rtlCol="0">
            <a:spAutoFit/>
          </a:bodyPr>
          <a:lstStyle/>
          <a:p>
            <a:r>
              <a:rPr lang="en-US" sz="4400" dirty="0" smtClean="0">
                <a:latin typeface="+mn-lt"/>
              </a:rPr>
              <a:t>:’(</a:t>
            </a:r>
            <a:endParaRPr lang="en-US" sz="4400" dirty="0">
              <a:latin typeface="+mn-lt"/>
            </a:endParaRPr>
          </a:p>
        </p:txBody>
      </p:sp>
      <p:sp>
        <p:nvSpPr>
          <p:cNvPr id="40" name="TextBox 39"/>
          <p:cNvSpPr txBox="1"/>
          <p:nvPr/>
        </p:nvSpPr>
        <p:spPr>
          <a:xfrm>
            <a:off x="3661926" y="6026111"/>
            <a:ext cx="5177274" cy="461665"/>
          </a:xfrm>
          <a:prstGeom prst="rect">
            <a:avLst/>
          </a:prstGeom>
          <a:noFill/>
        </p:spPr>
        <p:txBody>
          <a:bodyPr wrap="square" rtlCol="0">
            <a:spAutoFit/>
          </a:bodyPr>
          <a:lstStyle/>
          <a:p>
            <a:pPr algn="r"/>
            <a:r>
              <a:rPr lang="en-US" dirty="0" smtClean="0">
                <a:latin typeface="+mn-lt"/>
              </a:rPr>
              <a:t>* pun very much intended</a:t>
            </a:r>
            <a:endParaRPr lang="en-US" dirty="0">
              <a:latin typeface="+mn-lt"/>
            </a:endParaRPr>
          </a:p>
        </p:txBody>
      </p:sp>
    </p:spTree>
    <p:extLst>
      <p:ext uri="{BB962C8B-B14F-4D97-AF65-F5344CB8AC3E}">
        <p14:creationId xmlns:p14="http://schemas.microsoft.com/office/powerpoint/2010/main" val="1315405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Preventing File Address Badness</a:t>
            </a:r>
            <a:endParaRPr lang="en-US" dirty="0"/>
          </a:p>
        </p:txBody>
      </p:sp>
      <p:sp>
        <p:nvSpPr>
          <p:cNvPr id="5" name="Date Placeholder 4"/>
          <p:cNvSpPr>
            <a:spLocks noGrp="1"/>
          </p:cNvSpPr>
          <p:nvPr>
            <p:ph type="dt" sz="half" idx="10"/>
          </p:nvPr>
        </p:nvSpPr>
        <p:spPr/>
        <p:txBody>
          <a:bodyPr/>
          <a:lstStyle/>
          <a:p>
            <a:pPr>
              <a:defRPr/>
            </a:pPr>
            <a:r>
              <a:rPr lang="en-US" smtClean="0"/>
              <a:t>10/17/15</a:t>
            </a:r>
            <a:endParaRPr lang="en-US" dirty="0"/>
          </a:p>
        </p:txBody>
      </p:sp>
      <p:sp>
        <p:nvSpPr>
          <p:cNvPr id="6" name="Slide Number Placeholder 5"/>
          <p:cNvSpPr>
            <a:spLocks noGrp="1"/>
          </p:cNvSpPr>
          <p:nvPr>
            <p:ph type="sldNum" sz="quarter" idx="12"/>
          </p:nvPr>
        </p:nvSpPr>
        <p:spPr/>
        <p:txBody>
          <a:bodyPr/>
          <a:lstStyle/>
          <a:p>
            <a:fld id="{7B1BC851-09AD-FE43-ACEE-1C9FAD17D4A2}" type="slidenum">
              <a:rPr lang="en-US" smtClean="0"/>
              <a:pPr/>
              <a:t>11</a:t>
            </a:fld>
            <a:endParaRPr lang="en-US" dirty="0"/>
          </a:p>
        </p:txBody>
      </p:sp>
      <p:sp>
        <p:nvSpPr>
          <p:cNvPr id="13" name="Flowchart: Document 12"/>
          <p:cNvSpPr/>
          <p:nvPr/>
        </p:nvSpPr>
        <p:spPr bwMode="auto">
          <a:xfrm>
            <a:off x="838200" y="3124200"/>
            <a:ext cx="7696200" cy="3200400"/>
          </a:xfrm>
          <a:prstGeom prst="flowChartDocument">
            <a:avLst/>
          </a:prstGeom>
          <a:noFill/>
          <a:ln w="25400" cap="flat" cmpd="sng" algn="ctr">
            <a:solidFill>
              <a:schemeClr val="accent3">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4" name="TextBox 13"/>
          <p:cNvSpPr txBox="1"/>
          <p:nvPr/>
        </p:nvSpPr>
        <p:spPr>
          <a:xfrm>
            <a:off x="7437118" y="5230505"/>
            <a:ext cx="1402082" cy="830997"/>
          </a:xfrm>
          <a:prstGeom prst="rect">
            <a:avLst/>
          </a:prstGeom>
          <a:solidFill>
            <a:schemeClr val="bg1"/>
          </a:solidFill>
          <a:ln>
            <a:solidFill>
              <a:schemeClr val="accent3">
                <a:lumMod val="50000"/>
              </a:schemeClr>
            </a:solidFill>
          </a:ln>
        </p:spPr>
        <p:txBody>
          <a:bodyPr wrap="square" rtlCol="0">
            <a:spAutoFit/>
          </a:bodyPr>
          <a:lstStyle/>
          <a:p>
            <a:pPr algn="ctr"/>
            <a:r>
              <a:rPr lang="en-US" dirty="0" smtClean="0">
                <a:solidFill>
                  <a:schemeClr val="accent3">
                    <a:lumMod val="50000"/>
                  </a:schemeClr>
                </a:solidFill>
                <a:latin typeface="+mn-lt"/>
              </a:rPr>
              <a:t>Physical File</a:t>
            </a:r>
            <a:endParaRPr lang="en-US" dirty="0">
              <a:solidFill>
                <a:schemeClr val="accent3">
                  <a:lumMod val="50000"/>
                </a:schemeClr>
              </a:solidFill>
              <a:latin typeface="+mn-lt"/>
            </a:endParaRPr>
          </a:p>
        </p:txBody>
      </p:sp>
      <p:sp>
        <p:nvSpPr>
          <p:cNvPr id="15" name="Rectangle 14"/>
          <p:cNvSpPr/>
          <p:nvPr/>
        </p:nvSpPr>
        <p:spPr>
          <a:xfrm>
            <a:off x="1676400" y="3677884"/>
            <a:ext cx="2590800" cy="685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1</a:t>
            </a:r>
            <a:endParaRPr lang="en-US" dirty="0"/>
          </a:p>
        </p:txBody>
      </p:sp>
      <p:sp>
        <p:nvSpPr>
          <p:cNvPr id="16" name="Rectangle 15"/>
          <p:cNvSpPr/>
          <p:nvPr/>
        </p:nvSpPr>
        <p:spPr>
          <a:xfrm>
            <a:off x="5257800" y="3677884"/>
            <a:ext cx="25908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2</a:t>
            </a:r>
            <a:endParaRPr lang="en-US" dirty="0"/>
          </a:p>
        </p:txBody>
      </p:sp>
      <p:sp>
        <p:nvSpPr>
          <p:cNvPr id="17" name="Rectangle 16"/>
          <p:cNvSpPr/>
          <p:nvPr/>
        </p:nvSpPr>
        <p:spPr>
          <a:xfrm>
            <a:off x="3276600" y="3677884"/>
            <a:ext cx="609600"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(2)</a:t>
            </a:r>
            <a:endParaRPr lang="en-US" dirty="0"/>
          </a:p>
        </p:txBody>
      </p:sp>
      <p:cxnSp>
        <p:nvCxnSpPr>
          <p:cNvPr id="18" name="Curved Connector 17"/>
          <p:cNvCxnSpPr>
            <a:stCxn id="17" idx="0"/>
            <a:endCxn id="16" idx="1"/>
          </p:cNvCxnSpPr>
          <p:nvPr/>
        </p:nvCxnSpPr>
        <p:spPr>
          <a:xfrm rot="16200000" flipH="1">
            <a:off x="4248150" y="3011134"/>
            <a:ext cx="342900" cy="1676400"/>
          </a:xfrm>
          <a:prstGeom prst="curvedConnector4">
            <a:avLst>
              <a:gd name="adj1" fmla="val -66667"/>
              <a:gd name="adj2" fmla="val 59091"/>
            </a:avLst>
          </a:prstGeom>
          <a:ln w="63500">
            <a:solidFill>
              <a:srgbClr val="0000FF"/>
            </a:solidFill>
            <a:headEnd type="oval"/>
            <a:tailEnd type="triangle" w="lg" len="sm"/>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831318" y="4387270"/>
            <a:ext cx="1638300" cy="990600"/>
          </a:xfrm>
          <a:prstGeom prst="rect">
            <a:avLst/>
          </a:prstGeom>
        </p:spPr>
        <p:txBody>
          <a:bodyPr vert="horz" wrap="square" lIns="91440" tIns="45720" rIns="91440" bIns="45720" rtlCol="0">
            <a:norm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2400" b="0" i="0" u="none" strike="noStrike" kern="1200" cap="none" spc="0" normalizeH="0" baseline="0" noProof="0" dirty="0" smtClean="0">
                <a:ln>
                  <a:noFill/>
                </a:ln>
                <a:solidFill>
                  <a:schemeClr val="accent4">
                    <a:lumMod val="75000"/>
                  </a:schemeClr>
                </a:solidFill>
                <a:effectLst/>
                <a:uLnTx/>
                <a:uFillTx/>
                <a:latin typeface="+mn-lt"/>
                <a:ea typeface="+mn-ea"/>
                <a:cs typeface="+mn-cs"/>
              </a:rPr>
              <a:t>metadata</a:t>
            </a:r>
          </a:p>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lang="en-US" sz="2400" dirty="0" smtClean="0">
                <a:solidFill>
                  <a:schemeClr val="accent4">
                    <a:lumMod val="75000"/>
                  </a:schemeClr>
                </a:solidFill>
                <a:latin typeface="Arial"/>
                <a:cs typeface="Arial"/>
              </a:rPr>
              <a:t>item 1</a:t>
            </a:r>
            <a:endParaRPr kumimoji="0" lang="en-US" sz="2400" b="0" i="0" u="none" strike="noStrike" kern="1200" cap="none" spc="0" normalizeH="0" baseline="0" noProof="0" dirty="0" smtClean="0">
              <a:ln>
                <a:noFill/>
              </a:ln>
              <a:solidFill>
                <a:schemeClr val="accent4">
                  <a:lumMod val="75000"/>
                </a:schemeClr>
              </a:solidFill>
              <a:effectLst/>
              <a:uLnTx/>
              <a:uFillTx/>
              <a:latin typeface="Arial"/>
              <a:cs typeface="Arial"/>
            </a:endParaRPr>
          </a:p>
        </p:txBody>
      </p:sp>
      <p:sp>
        <p:nvSpPr>
          <p:cNvPr id="20" name="TextBox 19"/>
          <p:cNvSpPr txBox="1"/>
          <p:nvPr/>
        </p:nvSpPr>
        <p:spPr>
          <a:xfrm>
            <a:off x="6893642" y="4363684"/>
            <a:ext cx="1752600" cy="990600"/>
          </a:xfrm>
          <a:prstGeom prst="rect">
            <a:avLst/>
          </a:prstGeom>
        </p:spPr>
        <p:txBody>
          <a:bodyPr vert="horz" wrap="square" lIns="91440" tIns="45720" rIns="91440" bIns="45720" rtlCol="0">
            <a:norm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2400" b="0" i="0" u="none" strike="noStrike" kern="1200" cap="none" spc="0" normalizeH="0" baseline="0" noProof="0" dirty="0" smtClean="0">
                <a:ln>
                  <a:noFill/>
                </a:ln>
                <a:solidFill>
                  <a:schemeClr val="accent1">
                    <a:lumMod val="50000"/>
                  </a:schemeClr>
                </a:solidFill>
                <a:effectLst/>
                <a:uLnTx/>
                <a:uFillTx/>
                <a:latin typeface="+mn-lt"/>
                <a:ea typeface="+mn-ea"/>
                <a:cs typeface="+mn-cs"/>
              </a:rPr>
              <a:t>metadata</a:t>
            </a:r>
          </a:p>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lang="en-US" sz="2400" dirty="0" smtClean="0">
                <a:solidFill>
                  <a:schemeClr val="accent1">
                    <a:lumMod val="50000"/>
                  </a:schemeClr>
                </a:solidFill>
                <a:latin typeface="Arial"/>
                <a:cs typeface="Arial"/>
              </a:rPr>
              <a:t>item 2</a:t>
            </a:r>
            <a:endParaRPr kumimoji="0" lang="en-US" sz="2400" b="0" i="0" u="none" strike="noStrike" kern="1200" cap="none" spc="0" normalizeH="0" baseline="0" noProof="0" dirty="0" smtClean="0">
              <a:ln>
                <a:noFill/>
              </a:ln>
              <a:solidFill>
                <a:schemeClr val="accent1">
                  <a:lumMod val="50000"/>
                </a:schemeClr>
              </a:solidFill>
              <a:effectLst/>
              <a:uLnTx/>
              <a:uFillTx/>
              <a:latin typeface="Arial"/>
              <a:cs typeface="Arial"/>
            </a:endParaRPr>
          </a:p>
        </p:txBody>
      </p:sp>
      <p:sp>
        <p:nvSpPr>
          <p:cNvPr id="21" name="TextBox 20"/>
          <p:cNvSpPr txBox="1"/>
          <p:nvPr/>
        </p:nvSpPr>
        <p:spPr>
          <a:xfrm>
            <a:off x="3061151" y="4917368"/>
            <a:ext cx="2552700" cy="990600"/>
          </a:xfrm>
          <a:prstGeom prst="rect">
            <a:avLst/>
          </a:prstGeom>
        </p:spPr>
        <p:txBody>
          <a:bodyPr vert="horz" wrap="square" lIns="91440" tIns="45720" rIns="91440" bIns="45720" rtlCol="0">
            <a:norm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2400" b="0" i="0" u="none" strike="noStrike" kern="1200" cap="none" spc="0" normalizeH="0" baseline="0" noProof="0" dirty="0" smtClean="0">
                <a:ln>
                  <a:noFill/>
                </a:ln>
                <a:solidFill>
                  <a:schemeClr val="accent4">
                    <a:lumMod val="50000"/>
                  </a:schemeClr>
                </a:solidFill>
                <a:effectLst/>
                <a:uLnTx/>
                <a:uFillTx/>
                <a:latin typeface="Arial"/>
                <a:cs typeface="Arial"/>
              </a:rPr>
              <a:t>address</a:t>
            </a:r>
            <a:r>
              <a:rPr lang="en-US" noProof="0" dirty="0">
                <a:solidFill>
                  <a:schemeClr val="accent4">
                    <a:lumMod val="50000"/>
                  </a:schemeClr>
                </a:solidFill>
                <a:latin typeface="Arial"/>
                <a:cs typeface="Arial"/>
              </a:rPr>
              <a:t> </a:t>
            </a:r>
            <a:r>
              <a:rPr kumimoji="0" lang="en-US" sz="2400" b="0" i="0" u="none" strike="noStrike" kern="1200" cap="none" spc="0" normalizeH="0" baseline="0" noProof="0" dirty="0" smtClean="0">
                <a:ln>
                  <a:noFill/>
                </a:ln>
                <a:solidFill>
                  <a:schemeClr val="accent4">
                    <a:lumMod val="50000"/>
                  </a:schemeClr>
                </a:solidFill>
                <a:effectLst/>
                <a:uLnTx/>
                <a:uFillTx/>
                <a:latin typeface="+mn-lt"/>
                <a:ea typeface="+mn-ea"/>
                <a:cs typeface="+mn-cs"/>
              </a:rPr>
              <a:t>of</a:t>
            </a:r>
            <a:r>
              <a:rPr kumimoji="0" lang="en-US" sz="2400" b="0" i="0" u="none" strike="noStrike" kern="1200" cap="none" spc="0" normalizeH="0" noProof="0" dirty="0" smtClean="0">
                <a:ln>
                  <a:noFill/>
                </a:ln>
                <a:solidFill>
                  <a:schemeClr val="accent4">
                    <a:lumMod val="50000"/>
                  </a:schemeClr>
                </a:solidFill>
                <a:effectLst/>
                <a:uLnTx/>
                <a:uFillTx/>
                <a:latin typeface="+mn-lt"/>
                <a:ea typeface="+mn-ea"/>
                <a:cs typeface="+mn-cs"/>
              </a:rPr>
              <a:t> metadata item 2</a:t>
            </a:r>
            <a:endParaRPr kumimoji="0" lang="en-US" sz="2400" b="0" i="0" u="none" strike="noStrike" kern="1200" cap="none" spc="0" normalizeH="0" baseline="0" noProof="0" dirty="0" smtClean="0">
              <a:ln>
                <a:noFill/>
              </a:ln>
              <a:solidFill>
                <a:schemeClr val="accent4">
                  <a:lumMod val="50000"/>
                </a:schemeClr>
              </a:solidFill>
              <a:effectLst/>
              <a:uLnTx/>
              <a:uFillTx/>
              <a:latin typeface="+mn-lt"/>
              <a:ea typeface="+mn-ea"/>
              <a:cs typeface="+mn-cs"/>
            </a:endParaRPr>
          </a:p>
        </p:txBody>
      </p:sp>
      <p:cxnSp>
        <p:nvCxnSpPr>
          <p:cNvPr id="22" name="Straight Arrow Connector 21"/>
          <p:cNvCxnSpPr>
            <a:endCxn id="17" idx="2"/>
          </p:cNvCxnSpPr>
          <p:nvPr/>
        </p:nvCxnSpPr>
        <p:spPr>
          <a:xfrm flipH="1" flipV="1">
            <a:off x="3581400" y="4363684"/>
            <a:ext cx="381000" cy="589316"/>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23" name="TextBox 22"/>
          <p:cNvSpPr txBox="1"/>
          <p:nvPr/>
        </p:nvSpPr>
        <p:spPr>
          <a:xfrm>
            <a:off x="304800" y="1267941"/>
            <a:ext cx="8534400" cy="1569660"/>
          </a:xfrm>
          <a:prstGeom prst="rect">
            <a:avLst/>
          </a:prstGeom>
          <a:noFill/>
        </p:spPr>
        <p:txBody>
          <a:bodyPr wrap="square" rtlCol="0">
            <a:spAutoFit/>
          </a:bodyPr>
          <a:lstStyle/>
          <a:p>
            <a:r>
              <a:rPr lang="en-US" sz="3200" dirty="0" smtClean="0">
                <a:latin typeface="+mn-lt"/>
              </a:rPr>
              <a:t>Most importantly, internal file pointers in the physical file must never point to invalid (unflushed, etc.) file addresses.</a:t>
            </a:r>
            <a:endParaRPr lang="en-US" sz="3200" dirty="0">
              <a:latin typeface="+mn-lt"/>
            </a:endParaRPr>
          </a:p>
        </p:txBody>
      </p:sp>
    </p:spTree>
    <p:extLst>
      <p:ext uri="{BB962C8B-B14F-4D97-AF65-F5344CB8AC3E}">
        <p14:creationId xmlns:p14="http://schemas.microsoft.com/office/powerpoint/2010/main" val="29391849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Preventing File Address Badness</a:t>
            </a:r>
            <a:endParaRPr lang="en-US" dirty="0"/>
          </a:p>
        </p:txBody>
      </p:sp>
      <p:sp>
        <p:nvSpPr>
          <p:cNvPr id="5" name="Date Placeholder 4"/>
          <p:cNvSpPr>
            <a:spLocks noGrp="1"/>
          </p:cNvSpPr>
          <p:nvPr>
            <p:ph type="dt" sz="half" idx="10"/>
          </p:nvPr>
        </p:nvSpPr>
        <p:spPr/>
        <p:txBody>
          <a:bodyPr/>
          <a:lstStyle/>
          <a:p>
            <a:pPr>
              <a:defRPr/>
            </a:pPr>
            <a:r>
              <a:rPr lang="en-US" smtClean="0"/>
              <a:t>10/17/15</a:t>
            </a:r>
            <a:endParaRPr lang="en-US" dirty="0"/>
          </a:p>
        </p:txBody>
      </p:sp>
      <p:sp>
        <p:nvSpPr>
          <p:cNvPr id="6" name="Slide Number Placeholder 5"/>
          <p:cNvSpPr>
            <a:spLocks noGrp="1"/>
          </p:cNvSpPr>
          <p:nvPr>
            <p:ph type="sldNum" sz="quarter" idx="12"/>
          </p:nvPr>
        </p:nvSpPr>
        <p:spPr/>
        <p:txBody>
          <a:bodyPr/>
          <a:lstStyle/>
          <a:p>
            <a:fld id="{7B1BC851-09AD-FE43-ACEE-1C9FAD17D4A2}" type="slidenum">
              <a:rPr lang="en-US" smtClean="0"/>
              <a:pPr/>
              <a:t>12</a:t>
            </a:fld>
            <a:endParaRPr lang="en-US" dirty="0"/>
          </a:p>
        </p:txBody>
      </p:sp>
      <p:sp>
        <p:nvSpPr>
          <p:cNvPr id="11" name="TextBox 10"/>
          <p:cNvSpPr txBox="1"/>
          <p:nvPr/>
        </p:nvSpPr>
        <p:spPr>
          <a:xfrm>
            <a:off x="304800" y="1267941"/>
            <a:ext cx="8534400" cy="1569660"/>
          </a:xfrm>
          <a:prstGeom prst="rect">
            <a:avLst/>
          </a:prstGeom>
          <a:noFill/>
        </p:spPr>
        <p:txBody>
          <a:bodyPr wrap="square" rtlCol="0">
            <a:spAutoFit/>
          </a:bodyPr>
          <a:lstStyle/>
          <a:p>
            <a:r>
              <a:rPr lang="en-US" sz="3200" dirty="0" smtClean="0">
                <a:latin typeface="+mn-lt"/>
              </a:rPr>
              <a:t>Most importantly, internal file pointers in the physical file must never point to invalid (unflushed, etc.) file addresses.</a:t>
            </a:r>
            <a:endParaRPr lang="en-US" sz="3200" dirty="0">
              <a:latin typeface="+mn-lt"/>
            </a:endParaRPr>
          </a:p>
        </p:txBody>
      </p:sp>
      <p:sp>
        <p:nvSpPr>
          <p:cNvPr id="13" name="Flowchart: Document 12"/>
          <p:cNvSpPr/>
          <p:nvPr/>
        </p:nvSpPr>
        <p:spPr bwMode="auto">
          <a:xfrm>
            <a:off x="838200" y="3124200"/>
            <a:ext cx="7696200" cy="3200400"/>
          </a:xfrm>
          <a:prstGeom prst="flowChartDocument">
            <a:avLst/>
          </a:prstGeom>
          <a:noFill/>
          <a:ln w="25400" cap="flat" cmpd="sng" algn="ctr">
            <a:solidFill>
              <a:schemeClr val="accent3">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4" name="TextBox 13"/>
          <p:cNvSpPr txBox="1"/>
          <p:nvPr/>
        </p:nvSpPr>
        <p:spPr>
          <a:xfrm>
            <a:off x="7437118" y="5230505"/>
            <a:ext cx="1402082" cy="830997"/>
          </a:xfrm>
          <a:prstGeom prst="rect">
            <a:avLst/>
          </a:prstGeom>
          <a:solidFill>
            <a:schemeClr val="bg1"/>
          </a:solidFill>
          <a:ln>
            <a:solidFill>
              <a:schemeClr val="accent3">
                <a:lumMod val="50000"/>
              </a:schemeClr>
            </a:solidFill>
          </a:ln>
        </p:spPr>
        <p:txBody>
          <a:bodyPr wrap="square" rtlCol="0">
            <a:spAutoFit/>
          </a:bodyPr>
          <a:lstStyle/>
          <a:p>
            <a:pPr algn="ctr"/>
            <a:r>
              <a:rPr lang="en-US" dirty="0" smtClean="0">
                <a:solidFill>
                  <a:schemeClr val="accent3">
                    <a:lumMod val="50000"/>
                  </a:schemeClr>
                </a:solidFill>
                <a:latin typeface="+mn-lt"/>
              </a:rPr>
              <a:t>Physical File</a:t>
            </a:r>
            <a:endParaRPr lang="en-US" dirty="0">
              <a:solidFill>
                <a:schemeClr val="accent3">
                  <a:lumMod val="50000"/>
                </a:schemeClr>
              </a:solidFill>
              <a:latin typeface="+mn-lt"/>
            </a:endParaRPr>
          </a:p>
        </p:txBody>
      </p:sp>
      <p:sp>
        <p:nvSpPr>
          <p:cNvPr id="15" name="Rectangle 14"/>
          <p:cNvSpPr/>
          <p:nvPr/>
        </p:nvSpPr>
        <p:spPr>
          <a:xfrm>
            <a:off x="1676400" y="3677884"/>
            <a:ext cx="2590800" cy="685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1</a:t>
            </a:r>
            <a:endParaRPr lang="en-US" dirty="0"/>
          </a:p>
        </p:txBody>
      </p:sp>
      <p:sp>
        <p:nvSpPr>
          <p:cNvPr id="17" name="Rectangle 16"/>
          <p:cNvSpPr/>
          <p:nvPr/>
        </p:nvSpPr>
        <p:spPr>
          <a:xfrm>
            <a:off x="3276600" y="3677884"/>
            <a:ext cx="609600"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(2)</a:t>
            </a:r>
            <a:endParaRPr lang="en-US" dirty="0"/>
          </a:p>
        </p:txBody>
      </p:sp>
      <p:cxnSp>
        <p:nvCxnSpPr>
          <p:cNvPr id="18" name="Curved Connector 17"/>
          <p:cNvCxnSpPr>
            <a:stCxn id="17" idx="0"/>
          </p:cNvCxnSpPr>
          <p:nvPr/>
        </p:nvCxnSpPr>
        <p:spPr>
          <a:xfrm rot="16200000" flipH="1">
            <a:off x="4248150" y="3011134"/>
            <a:ext cx="342900" cy="1676400"/>
          </a:xfrm>
          <a:prstGeom prst="curvedConnector4">
            <a:avLst>
              <a:gd name="adj1" fmla="val -66667"/>
              <a:gd name="adj2" fmla="val 59091"/>
            </a:avLst>
          </a:prstGeom>
          <a:ln w="63500">
            <a:solidFill>
              <a:srgbClr val="0000FF"/>
            </a:solidFill>
            <a:headEnd type="oval"/>
            <a:tailEnd type="triangle" w="lg" len="sm"/>
          </a:ln>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0135" y="3289041"/>
            <a:ext cx="2156983" cy="1637959"/>
          </a:xfrm>
          <a:prstGeom prst="rect">
            <a:avLst/>
          </a:prstGeom>
        </p:spPr>
      </p:pic>
      <p:sp>
        <p:nvSpPr>
          <p:cNvPr id="23" name="TextBox 22"/>
          <p:cNvSpPr txBox="1"/>
          <p:nvPr/>
        </p:nvSpPr>
        <p:spPr>
          <a:xfrm>
            <a:off x="5410200" y="4724400"/>
            <a:ext cx="1981200" cy="1015663"/>
          </a:xfrm>
          <a:prstGeom prst="rect">
            <a:avLst/>
          </a:prstGeom>
          <a:noFill/>
        </p:spPr>
        <p:txBody>
          <a:bodyPr wrap="square" rtlCol="0">
            <a:spAutoFit/>
          </a:bodyPr>
          <a:lstStyle/>
          <a:p>
            <a:pPr algn="ctr"/>
            <a:r>
              <a:rPr lang="en-US" sz="6000" b="1" dirty="0" smtClean="0">
                <a:solidFill>
                  <a:srgbClr val="FF0000"/>
                </a:solidFill>
                <a:latin typeface="+mn-lt"/>
              </a:rPr>
              <a:t>BAD</a:t>
            </a:r>
            <a:endParaRPr lang="en-US" sz="6000" b="1" dirty="0">
              <a:solidFill>
                <a:srgbClr val="FF0000"/>
              </a:solidFill>
              <a:latin typeface="+mn-lt"/>
            </a:endParaRPr>
          </a:p>
        </p:txBody>
      </p:sp>
    </p:spTree>
    <p:extLst>
      <p:ext uri="{BB962C8B-B14F-4D97-AF65-F5344CB8AC3E}">
        <p14:creationId xmlns:p14="http://schemas.microsoft.com/office/powerpoint/2010/main" val="12674100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 Flush Dependencies</a:t>
            </a:r>
            <a:endParaRPr lang="en-US" dirty="0"/>
          </a:p>
        </p:txBody>
      </p:sp>
      <p:sp>
        <p:nvSpPr>
          <p:cNvPr id="3" name="Rectangle 2"/>
          <p:cNvSpPr/>
          <p:nvPr/>
        </p:nvSpPr>
        <p:spPr>
          <a:xfrm>
            <a:off x="1447800" y="3505200"/>
            <a:ext cx="2590800" cy="685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1</a:t>
            </a:r>
            <a:endParaRPr lang="en-US" dirty="0"/>
          </a:p>
        </p:txBody>
      </p:sp>
      <p:sp>
        <p:nvSpPr>
          <p:cNvPr id="4" name="Rectangle 3"/>
          <p:cNvSpPr/>
          <p:nvPr/>
        </p:nvSpPr>
        <p:spPr>
          <a:xfrm>
            <a:off x="5029200" y="3505200"/>
            <a:ext cx="25908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2</a:t>
            </a:r>
            <a:endParaRPr lang="en-US" dirty="0"/>
          </a:p>
        </p:txBody>
      </p:sp>
      <p:sp>
        <p:nvSpPr>
          <p:cNvPr id="6" name="Rectangle 5"/>
          <p:cNvSpPr/>
          <p:nvPr/>
        </p:nvSpPr>
        <p:spPr>
          <a:xfrm>
            <a:off x="3048000" y="3505200"/>
            <a:ext cx="609600"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a:t>
            </a:r>
            <a:r>
              <a:rPr lang="en-US" dirty="0"/>
              <a:t>2</a:t>
            </a:r>
            <a:r>
              <a:rPr lang="en-US" dirty="0" smtClean="0"/>
              <a:t>)</a:t>
            </a:r>
            <a:endParaRPr lang="en-US" dirty="0"/>
          </a:p>
        </p:txBody>
      </p:sp>
      <p:cxnSp>
        <p:nvCxnSpPr>
          <p:cNvPr id="8" name="Curved Connector 7"/>
          <p:cNvCxnSpPr>
            <a:stCxn id="6" idx="0"/>
            <a:endCxn id="4" idx="1"/>
          </p:cNvCxnSpPr>
          <p:nvPr/>
        </p:nvCxnSpPr>
        <p:spPr>
          <a:xfrm rot="16200000" flipH="1">
            <a:off x="4019550" y="2838450"/>
            <a:ext cx="342900" cy="1676400"/>
          </a:xfrm>
          <a:prstGeom prst="curvedConnector4">
            <a:avLst>
              <a:gd name="adj1" fmla="val -66667"/>
              <a:gd name="adj2" fmla="val 59091"/>
            </a:avLst>
          </a:prstGeom>
          <a:ln w="63500">
            <a:solidFill>
              <a:srgbClr val="0000FF"/>
            </a:solidFill>
            <a:headEnd type="oval"/>
            <a:tailEnd type="triangle" w="lg" len="sm"/>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685800" y="1219200"/>
            <a:ext cx="7924800" cy="1143000"/>
          </a:xfrm>
          <a:prstGeom prst="rect">
            <a:avLst/>
          </a:prstGeom>
        </p:spPr>
        <p:txBody>
          <a:bodyPr vert="horz" wrap="square" lIns="91440" tIns="45720" rIns="91440" bIns="45720" rtlCol="0">
            <a:normAutofit/>
          </a:bodyPr>
          <a:lstStyle/>
          <a:p>
            <a:pPr marL="0" marR="0" indent="0" defTabSz="914400" rtl="0" eaLnBrk="1" fontAlgn="auto" latinLnBrk="0" hangingPunct="1">
              <a:lnSpc>
                <a:spcPct val="100000"/>
              </a:lnSpc>
              <a:spcBef>
                <a:spcPct val="20000"/>
              </a:spcBef>
              <a:spcAft>
                <a:spcPts val="0"/>
              </a:spcAft>
              <a:buClrTx/>
              <a:buSzTx/>
              <a:buFont typeface="Arial" pitchFamily="34" charset="0"/>
              <a:buNone/>
              <a:tabLst/>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Suppose we have a </a:t>
            </a:r>
            <a:r>
              <a:rPr kumimoji="0" lang="en-US" sz="2400" b="0" i="0" u="none" strike="noStrike" kern="1200" cap="none" spc="0" normalizeH="0" noProof="0" dirty="0" smtClean="0">
                <a:ln>
                  <a:noFill/>
                </a:ln>
                <a:solidFill>
                  <a:schemeClr val="tx1"/>
                </a:solidFill>
                <a:effectLst/>
                <a:uLnTx/>
                <a:uFillTx/>
                <a:latin typeface="+mn-lt"/>
                <a:ea typeface="+mn-ea"/>
                <a:cs typeface="+mn-cs"/>
              </a:rPr>
              <a:t>metadata item </a:t>
            </a:r>
            <a:r>
              <a:rPr lang="en-US" dirty="0" smtClean="0">
                <a:latin typeface="+mn-lt"/>
                <a:ea typeface="+mn-ea"/>
                <a:cs typeface="+mn-cs"/>
              </a:rPr>
              <a:t>(parent) </a:t>
            </a:r>
            <a:r>
              <a:rPr kumimoji="0" lang="en-US" sz="2400" b="0" i="0" u="none" strike="noStrike" kern="1200" cap="none" spc="0" normalizeH="0" noProof="0" dirty="0" smtClean="0">
                <a:ln>
                  <a:noFill/>
                </a:ln>
                <a:solidFill>
                  <a:schemeClr val="tx1"/>
                </a:solidFill>
                <a:effectLst/>
                <a:uLnTx/>
                <a:uFillTx/>
                <a:latin typeface="+mn-lt"/>
                <a:ea typeface="+mn-ea"/>
                <a:cs typeface="+mn-cs"/>
              </a:rPr>
              <a:t>which refers to another metadata item (child) in the file.</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 name="TextBox 6"/>
          <p:cNvSpPr txBox="1"/>
          <p:nvPr/>
        </p:nvSpPr>
        <p:spPr>
          <a:xfrm>
            <a:off x="-609600" y="3352800"/>
            <a:ext cx="2667000" cy="1447800"/>
          </a:xfrm>
          <a:prstGeom prst="rect">
            <a:avLst/>
          </a:prstGeom>
        </p:spPr>
        <p:txBody>
          <a:bodyPr vert="horz" wrap="square" lIns="91440" tIns="45720" rIns="91440" bIns="45720" rtlCol="0">
            <a:norm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2400" b="0" i="0" u="none" strike="noStrike" kern="1200" cap="none" spc="0" normalizeH="0" baseline="0" noProof="0" dirty="0" smtClean="0">
                <a:ln>
                  <a:noFill/>
                </a:ln>
                <a:solidFill>
                  <a:schemeClr val="accent4">
                    <a:lumMod val="75000"/>
                  </a:schemeClr>
                </a:solidFill>
                <a:effectLst/>
                <a:uLnTx/>
                <a:uFillTx/>
                <a:latin typeface="+mn-lt"/>
                <a:ea typeface="+mn-ea"/>
                <a:cs typeface="+mn-cs"/>
              </a:rPr>
              <a:t>metadata</a:t>
            </a:r>
          </a:p>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lang="en-US" sz="2400" dirty="0" smtClean="0">
                <a:solidFill>
                  <a:schemeClr val="accent4">
                    <a:lumMod val="75000"/>
                  </a:schemeClr>
                </a:solidFill>
                <a:latin typeface="Arial"/>
                <a:cs typeface="Arial"/>
              </a:rPr>
              <a:t>item 1</a:t>
            </a:r>
          </a:p>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b="0" i="0" u="none" strike="noStrike" kern="1200" cap="none" spc="0" normalizeH="0" baseline="0" noProof="0" dirty="0" smtClean="0">
                <a:ln>
                  <a:noFill/>
                </a:ln>
                <a:solidFill>
                  <a:schemeClr val="accent4">
                    <a:lumMod val="75000"/>
                  </a:schemeClr>
                </a:solidFill>
                <a:effectLst/>
                <a:uLnTx/>
                <a:uFillTx/>
                <a:latin typeface="Arial"/>
                <a:cs typeface="Arial"/>
              </a:rPr>
              <a:t>(parent)</a:t>
            </a:r>
            <a:endParaRPr kumimoji="0" lang="en-US" sz="2400" b="0" i="0" u="none" strike="noStrike" kern="1200" cap="none" spc="0" normalizeH="0" baseline="0" noProof="0" dirty="0" smtClean="0">
              <a:ln>
                <a:noFill/>
              </a:ln>
              <a:solidFill>
                <a:schemeClr val="accent4">
                  <a:lumMod val="75000"/>
                </a:schemeClr>
              </a:solidFill>
              <a:effectLst/>
              <a:uLnTx/>
              <a:uFillTx/>
              <a:latin typeface="Arial"/>
              <a:cs typeface="Arial"/>
            </a:endParaRPr>
          </a:p>
        </p:txBody>
      </p:sp>
      <p:sp>
        <p:nvSpPr>
          <p:cNvPr id="19" name="TextBox 18"/>
          <p:cNvSpPr txBox="1"/>
          <p:nvPr/>
        </p:nvSpPr>
        <p:spPr>
          <a:xfrm>
            <a:off x="7086600" y="3276600"/>
            <a:ext cx="2667000" cy="1371600"/>
          </a:xfrm>
          <a:prstGeom prst="rect">
            <a:avLst/>
          </a:prstGeom>
        </p:spPr>
        <p:txBody>
          <a:bodyPr vert="horz" wrap="square" lIns="91440" tIns="45720" rIns="91440" bIns="45720" rtlCol="0">
            <a:norm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2400" b="0" i="0" u="none" strike="noStrike" kern="1200" cap="none" spc="0" normalizeH="0" baseline="0" noProof="0" dirty="0" smtClean="0">
                <a:ln>
                  <a:noFill/>
                </a:ln>
                <a:solidFill>
                  <a:schemeClr val="accent1">
                    <a:lumMod val="50000"/>
                  </a:schemeClr>
                </a:solidFill>
                <a:effectLst/>
                <a:uLnTx/>
                <a:uFillTx/>
                <a:latin typeface="+mn-lt"/>
                <a:ea typeface="+mn-ea"/>
                <a:cs typeface="+mn-cs"/>
              </a:rPr>
              <a:t>metadata</a:t>
            </a:r>
          </a:p>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lang="en-US" sz="2400" dirty="0" smtClean="0">
                <a:solidFill>
                  <a:schemeClr val="accent1">
                    <a:lumMod val="50000"/>
                  </a:schemeClr>
                </a:solidFill>
                <a:latin typeface="Arial"/>
                <a:cs typeface="Arial"/>
              </a:rPr>
              <a:t>item 2</a:t>
            </a:r>
          </a:p>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lang="en-US" dirty="0" smtClean="0">
                <a:solidFill>
                  <a:schemeClr val="accent1">
                    <a:lumMod val="50000"/>
                  </a:schemeClr>
                </a:solidFill>
                <a:latin typeface="Arial"/>
                <a:cs typeface="Arial"/>
              </a:rPr>
              <a:t>(child)</a:t>
            </a:r>
            <a:endParaRPr kumimoji="0" lang="en-US" sz="2400" b="0" i="0" u="none" strike="noStrike" kern="1200" cap="none" spc="0" normalizeH="0" baseline="0" noProof="0" dirty="0" smtClean="0">
              <a:ln>
                <a:noFill/>
              </a:ln>
              <a:solidFill>
                <a:schemeClr val="accent1">
                  <a:lumMod val="50000"/>
                </a:schemeClr>
              </a:solidFill>
              <a:effectLst/>
              <a:uLnTx/>
              <a:uFillTx/>
              <a:latin typeface="Arial"/>
              <a:cs typeface="Arial"/>
            </a:endParaRPr>
          </a:p>
        </p:txBody>
      </p:sp>
      <p:sp>
        <p:nvSpPr>
          <p:cNvPr id="9" name="TextBox 8"/>
          <p:cNvSpPr txBox="1"/>
          <p:nvPr/>
        </p:nvSpPr>
        <p:spPr>
          <a:xfrm>
            <a:off x="3352800" y="4991099"/>
            <a:ext cx="2514600" cy="990600"/>
          </a:xfrm>
          <a:prstGeom prst="rect">
            <a:avLst/>
          </a:prstGeom>
        </p:spPr>
        <p:txBody>
          <a:bodyPr vert="horz" wrap="square" lIns="91440" tIns="45720" rIns="91440" bIns="45720" rtlCol="0">
            <a:norm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2400" b="0" i="0" u="none" strike="noStrike" kern="1200" cap="none" spc="0" normalizeH="0" baseline="0" noProof="0" dirty="0" smtClean="0">
                <a:ln>
                  <a:noFill/>
                </a:ln>
                <a:solidFill>
                  <a:schemeClr val="accent4">
                    <a:lumMod val="50000"/>
                  </a:schemeClr>
                </a:solidFill>
                <a:effectLst/>
                <a:uLnTx/>
                <a:uFillTx/>
                <a:latin typeface="Arial"/>
                <a:cs typeface="Arial"/>
              </a:rPr>
              <a:t>address</a:t>
            </a:r>
            <a:r>
              <a:rPr lang="en-US" noProof="0" dirty="0">
                <a:solidFill>
                  <a:schemeClr val="accent4">
                    <a:lumMod val="50000"/>
                  </a:schemeClr>
                </a:solidFill>
                <a:latin typeface="Arial"/>
                <a:cs typeface="Arial"/>
              </a:rPr>
              <a:t> </a:t>
            </a:r>
            <a:r>
              <a:rPr kumimoji="0" lang="en-US" sz="2400" b="0" i="0" u="none" strike="noStrike" kern="1200" cap="none" spc="0" normalizeH="0" baseline="0" noProof="0" dirty="0" smtClean="0">
                <a:ln>
                  <a:noFill/>
                </a:ln>
                <a:solidFill>
                  <a:schemeClr val="accent4">
                    <a:lumMod val="50000"/>
                  </a:schemeClr>
                </a:solidFill>
                <a:effectLst/>
                <a:uLnTx/>
                <a:uFillTx/>
                <a:latin typeface="+mn-lt"/>
                <a:ea typeface="+mn-ea"/>
                <a:cs typeface="+mn-cs"/>
              </a:rPr>
              <a:t>of</a:t>
            </a:r>
            <a:r>
              <a:rPr kumimoji="0" lang="en-US" sz="2400" b="0" i="0" u="none" strike="noStrike" kern="1200" cap="none" spc="0" normalizeH="0" noProof="0" dirty="0" smtClean="0">
                <a:ln>
                  <a:noFill/>
                </a:ln>
                <a:solidFill>
                  <a:schemeClr val="accent4">
                    <a:lumMod val="50000"/>
                  </a:schemeClr>
                </a:solidFill>
                <a:effectLst/>
                <a:uLnTx/>
                <a:uFillTx/>
                <a:latin typeface="+mn-lt"/>
                <a:ea typeface="+mn-ea"/>
                <a:cs typeface="+mn-cs"/>
              </a:rPr>
              <a:t> metadata item 2</a:t>
            </a:r>
            <a:endParaRPr kumimoji="0" lang="en-US" sz="2400" b="0" i="0" u="none" strike="noStrike" kern="1200" cap="none" spc="0" normalizeH="0" baseline="0" noProof="0" dirty="0" smtClean="0">
              <a:ln>
                <a:noFill/>
              </a:ln>
              <a:solidFill>
                <a:schemeClr val="accent4">
                  <a:lumMod val="50000"/>
                </a:schemeClr>
              </a:solidFill>
              <a:effectLst/>
              <a:uLnTx/>
              <a:uFillTx/>
              <a:latin typeface="+mn-lt"/>
              <a:ea typeface="+mn-ea"/>
              <a:cs typeface="+mn-cs"/>
            </a:endParaRPr>
          </a:p>
        </p:txBody>
      </p:sp>
      <p:cxnSp>
        <p:nvCxnSpPr>
          <p:cNvPr id="11" name="Straight Arrow Connector 10"/>
          <p:cNvCxnSpPr>
            <a:endCxn id="6" idx="2"/>
          </p:cNvCxnSpPr>
          <p:nvPr/>
        </p:nvCxnSpPr>
        <p:spPr>
          <a:xfrm flipH="1" flipV="1">
            <a:off x="3352800" y="4191000"/>
            <a:ext cx="609600" cy="7620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9085437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 Flush Dependencies</a:t>
            </a:r>
            <a:endParaRPr lang="en-US" dirty="0"/>
          </a:p>
        </p:txBody>
      </p:sp>
      <p:sp>
        <p:nvSpPr>
          <p:cNvPr id="3" name="Rectangle 2"/>
          <p:cNvSpPr/>
          <p:nvPr/>
        </p:nvSpPr>
        <p:spPr>
          <a:xfrm>
            <a:off x="1447800" y="3505200"/>
            <a:ext cx="2590800" cy="685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1</a:t>
            </a:r>
            <a:endParaRPr lang="en-US" dirty="0"/>
          </a:p>
        </p:txBody>
      </p:sp>
      <p:sp>
        <p:nvSpPr>
          <p:cNvPr id="4" name="Rectangle 3"/>
          <p:cNvSpPr/>
          <p:nvPr/>
        </p:nvSpPr>
        <p:spPr>
          <a:xfrm>
            <a:off x="5029200" y="3505200"/>
            <a:ext cx="2590800" cy="685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2</a:t>
            </a:r>
            <a:endParaRPr lang="en-US" dirty="0"/>
          </a:p>
        </p:txBody>
      </p:sp>
      <p:sp>
        <p:nvSpPr>
          <p:cNvPr id="6" name="Rectangle 5"/>
          <p:cNvSpPr/>
          <p:nvPr/>
        </p:nvSpPr>
        <p:spPr>
          <a:xfrm>
            <a:off x="3048000" y="3505200"/>
            <a:ext cx="609600"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a:t>
            </a:r>
            <a:r>
              <a:rPr lang="en-US" dirty="0"/>
              <a:t>3</a:t>
            </a:r>
            <a:r>
              <a:rPr lang="en-US" dirty="0" smtClean="0"/>
              <a:t>)</a:t>
            </a:r>
            <a:endParaRPr lang="en-US" dirty="0"/>
          </a:p>
        </p:txBody>
      </p:sp>
      <p:cxnSp>
        <p:nvCxnSpPr>
          <p:cNvPr id="8" name="Curved Connector 7"/>
          <p:cNvCxnSpPr>
            <a:stCxn id="6" idx="0"/>
            <a:endCxn id="12" idx="1"/>
          </p:cNvCxnSpPr>
          <p:nvPr/>
        </p:nvCxnSpPr>
        <p:spPr>
          <a:xfrm rot="16200000" flipH="1">
            <a:off x="3371850" y="3486150"/>
            <a:ext cx="1638300" cy="1676400"/>
          </a:xfrm>
          <a:prstGeom prst="curvedConnector4">
            <a:avLst>
              <a:gd name="adj1" fmla="val -13953"/>
              <a:gd name="adj2" fmla="val 59091"/>
            </a:avLst>
          </a:prstGeom>
          <a:ln w="63500">
            <a:solidFill>
              <a:srgbClr val="0000FF"/>
            </a:solidFill>
            <a:headEnd type="oval"/>
            <a:tailEnd type="triangle" w="lg" len="sm"/>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685800" y="1219200"/>
            <a:ext cx="7924800" cy="1447800"/>
          </a:xfrm>
          <a:prstGeom prst="rect">
            <a:avLst/>
          </a:prstGeom>
        </p:spPr>
        <p:txBody>
          <a:bodyPr vert="horz" wrap="square" lIns="91440" tIns="45720" rIns="91440" bIns="45720" rtlCol="0">
            <a:normAutofit/>
          </a:bodyPr>
          <a:lstStyle/>
          <a:p>
            <a:pPr marL="0" marR="0" indent="0" defTabSz="914400" rtl="0" eaLnBrk="1" fontAlgn="auto" latinLnBrk="0" hangingPunct="1">
              <a:lnSpc>
                <a:spcPct val="100000"/>
              </a:lnSpc>
              <a:spcBef>
                <a:spcPct val="20000"/>
              </a:spcBef>
              <a:spcAft>
                <a:spcPts val="0"/>
              </a:spcAft>
              <a:buClrTx/>
              <a:buSzTx/>
              <a:buFont typeface="Arial" pitchFamily="34" charset="0"/>
              <a:buNone/>
              <a:tabLst/>
            </a:pPr>
            <a:r>
              <a:rPr kumimoji="0" lang="en-US" sz="2400" b="0" i="0" u="none" strike="noStrike" kern="1200" cap="none" spc="0" normalizeH="0" baseline="0" noProof="0" dirty="0" smtClean="0">
                <a:ln>
                  <a:noFill/>
                </a:ln>
                <a:solidFill>
                  <a:schemeClr val="tx1"/>
                </a:solidFill>
                <a:effectLst/>
                <a:uLnTx/>
                <a:uFillTx/>
                <a:latin typeface="Arial"/>
                <a:ea typeface="+mn-ea"/>
                <a:cs typeface="Arial"/>
              </a:rPr>
              <a:t>If we add</a:t>
            </a:r>
            <a:r>
              <a:rPr kumimoji="0" lang="en-US" sz="2400" b="0" i="0" u="none" strike="noStrike" kern="1200" cap="none" spc="0" normalizeH="0" noProof="0" dirty="0" smtClean="0">
                <a:ln>
                  <a:noFill/>
                </a:ln>
                <a:solidFill>
                  <a:schemeClr val="tx1"/>
                </a:solidFill>
                <a:effectLst/>
                <a:uLnTx/>
                <a:uFillTx/>
                <a:latin typeface="Arial"/>
                <a:ea typeface="+mn-ea"/>
                <a:cs typeface="Arial"/>
              </a:rPr>
              <a:t> a new child item to the file and update </a:t>
            </a:r>
            <a:r>
              <a:rPr kumimoji="0" lang="en-US" sz="2400" b="0" i="0" u="none" strike="noStrike" kern="1200" cap="none" spc="0" normalizeH="0" noProof="0" dirty="0" err="1" smtClean="0">
                <a:ln>
                  <a:noFill/>
                </a:ln>
                <a:solidFill>
                  <a:schemeClr val="tx1"/>
                </a:solidFill>
                <a:effectLst/>
                <a:uLnTx/>
                <a:uFillTx/>
                <a:latin typeface="Arial"/>
                <a:ea typeface="+mn-ea"/>
                <a:cs typeface="Arial"/>
              </a:rPr>
              <a:t>th</a:t>
            </a:r>
            <a:r>
              <a:rPr lang="en-US" sz="2400" dirty="0" smtClean="0">
                <a:latin typeface="Arial"/>
                <a:cs typeface="Arial"/>
              </a:rPr>
              <a:t>e reference in the parent, </a:t>
            </a:r>
            <a:r>
              <a:rPr lang="en-US" sz="2400" dirty="0" smtClean="0">
                <a:solidFill>
                  <a:srgbClr val="FF0000"/>
                </a:solidFill>
                <a:latin typeface="Arial"/>
                <a:cs typeface="Arial"/>
              </a:rPr>
              <a:t>we have to be careful about the order in which the metadata is flushed out of the cache.</a:t>
            </a:r>
            <a:endParaRPr kumimoji="0" lang="en-US" sz="2400" b="0" i="0" u="none" strike="noStrike" kern="1200" cap="none" spc="0" normalizeH="0" baseline="0" noProof="0" dirty="0" smtClean="0">
              <a:ln>
                <a:noFill/>
              </a:ln>
              <a:solidFill>
                <a:srgbClr val="FF0000"/>
              </a:solidFill>
              <a:effectLst/>
              <a:uLnTx/>
              <a:uFillTx/>
              <a:latin typeface="Arial"/>
              <a:cs typeface="Arial"/>
            </a:endParaRPr>
          </a:p>
        </p:txBody>
      </p:sp>
      <p:sp>
        <p:nvSpPr>
          <p:cNvPr id="7" name="TextBox 6"/>
          <p:cNvSpPr txBox="1"/>
          <p:nvPr/>
        </p:nvSpPr>
        <p:spPr>
          <a:xfrm>
            <a:off x="-571500" y="3657600"/>
            <a:ext cx="2667000" cy="990600"/>
          </a:xfrm>
          <a:prstGeom prst="rect">
            <a:avLst/>
          </a:prstGeom>
        </p:spPr>
        <p:txBody>
          <a:bodyPr vert="horz" wrap="square" lIns="91440" tIns="45720" rIns="91440" bIns="45720" rtlCol="0">
            <a:norm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2400" b="0" i="0" u="none" strike="noStrike" kern="1200" cap="none" spc="0" normalizeH="0" baseline="0" noProof="0" dirty="0" smtClean="0">
                <a:ln>
                  <a:noFill/>
                </a:ln>
                <a:solidFill>
                  <a:schemeClr val="accent4">
                    <a:lumMod val="75000"/>
                  </a:schemeClr>
                </a:solidFill>
                <a:effectLst/>
                <a:uLnTx/>
                <a:uFillTx/>
                <a:latin typeface="Arial"/>
                <a:ea typeface="+mn-ea"/>
                <a:cs typeface="Arial"/>
              </a:rPr>
              <a:t>parent</a:t>
            </a:r>
            <a:endParaRPr kumimoji="0" lang="en-US" sz="2400" b="0" i="0" u="none" strike="noStrike" kern="1200" cap="none" spc="0" normalizeH="0" baseline="0" noProof="0" dirty="0" smtClean="0">
              <a:ln>
                <a:noFill/>
              </a:ln>
              <a:solidFill>
                <a:schemeClr val="accent4">
                  <a:lumMod val="75000"/>
                </a:schemeClr>
              </a:solidFill>
              <a:effectLst/>
              <a:uLnTx/>
              <a:uFillTx/>
              <a:latin typeface="Arial"/>
              <a:cs typeface="Arial"/>
            </a:endParaRPr>
          </a:p>
        </p:txBody>
      </p:sp>
      <p:sp>
        <p:nvSpPr>
          <p:cNvPr id="19" name="TextBox 18"/>
          <p:cNvSpPr txBox="1"/>
          <p:nvPr/>
        </p:nvSpPr>
        <p:spPr>
          <a:xfrm>
            <a:off x="7775461" y="4686300"/>
            <a:ext cx="1136878" cy="990600"/>
          </a:xfrm>
          <a:prstGeom prst="rect">
            <a:avLst/>
          </a:prstGeom>
        </p:spPr>
        <p:txBody>
          <a:bodyPr vert="horz" wrap="square" lIns="91440" tIns="45720" rIns="91440" bIns="45720" rtlCol="0">
            <a:norm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2400" b="0" i="0" u="none" strike="noStrike" kern="1200" cap="none" spc="0" normalizeH="0" baseline="0" noProof="0" dirty="0" smtClean="0">
                <a:ln>
                  <a:noFill/>
                </a:ln>
                <a:solidFill>
                  <a:schemeClr val="accent1">
                    <a:lumMod val="50000"/>
                  </a:schemeClr>
                </a:solidFill>
                <a:effectLst/>
                <a:uLnTx/>
                <a:uFillTx/>
                <a:latin typeface="Arial"/>
                <a:ea typeface="+mn-ea"/>
                <a:cs typeface="Arial"/>
              </a:rPr>
              <a:t>new child</a:t>
            </a:r>
            <a:endParaRPr kumimoji="0" lang="en-US" sz="2400" b="0" i="0" u="none" strike="noStrike" kern="1200" cap="none" spc="0" normalizeH="0" baseline="0" noProof="0" dirty="0" smtClean="0">
              <a:ln>
                <a:noFill/>
              </a:ln>
              <a:solidFill>
                <a:schemeClr val="accent1">
                  <a:lumMod val="50000"/>
                </a:schemeClr>
              </a:solidFill>
              <a:effectLst/>
              <a:uLnTx/>
              <a:uFillTx/>
              <a:latin typeface="Arial"/>
              <a:cs typeface="Arial"/>
            </a:endParaRPr>
          </a:p>
        </p:txBody>
      </p:sp>
      <p:sp>
        <p:nvSpPr>
          <p:cNvPr id="9" name="TextBox 8"/>
          <p:cNvSpPr txBox="1"/>
          <p:nvPr/>
        </p:nvSpPr>
        <p:spPr>
          <a:xfrm>
            <a:off x="962309" y="5292213"/>
            <a:ext cx="3194278" cy="990600"/>
          </a:xfrm>
          <a:prstGeom prst="rect">
            <a:avLst/>
          </a:prstGeom>
        </p:spPr>
        <p:txBody>
          <a:bodyPr vert="horz" wrap="square" lIns="91440" tIns="45720" rIns="91440" bIns="45720" rtlCol="0">
            <a:norm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2400" b="0" i="0" u="none" strike="noStrike" kern="1200" cap="none" spc="0" normalizeH="0" baseline="0" noProof="0" dirty="0" smtClean="0">
                <a:ln>
                  <a:noFill/>
                </a:ln>
                <a:solidFill>
                  <a:schemeClr val="accent4">
                    <a:lumMod val="50000"/>
                  </a:schemeClr>
                </a:solidFill>
                <a:effectLst/>
                <a:uLnTx/>
                <a:uFillTx/>
                <a:latin typeface="Arial"/>
                <a:cs typeface="Arial"/>
              </a:rPr>
              <a:t>address</a:t>
            </a:r>
            <a:r>
              <a:rPr lang="en-US" noProof="0" dirty="0">
                <a:solidFill>
                  <a:schemeClr val="accent4">
                    <a:lumMod val="50000"/>
                  </a:schemeClr>
                </a:solidFill>
                <a:latin typeface="Arial"/>
                <a:cs typeface="Arial"/>
              </a:rPr>
              <a:t> </a:t>
            </a:r>
            <a:r>
              <a:rPr kumimoji="0" lang="en-US" sz="2400" b="0" i="0" u="none" strike="noStrike" kern="1200" cap="none" spc="0" normalizeH="0" baseline="0" noProof="0" dirty="0" smtClean="0">
                <a:ln>
                  <a:noFill/>
                </a:ln>
                <a:solidFill>
                  <a:schemeClr val="accent4">
                    <a:lumMod val="50000"/>
                  </a:schemeClr>
                </a:solidFill>
                <a:effectLst/>
                <a:uLnTx/>
                <a:uFillTx/>
                <a:latin typeface="Arial"/>
                <a:ea typeface="+mn-ea"/>
                <a:cs typeface="Arial"/>
              </a:rPr>
              <a:t>of</a:t>
            </a:r>
            <a:r>
              <a:rPr kumimoji="0" lang="en-US" sz="2400" b="0" i="0" u="none" strike="noStrike" kern="1200" cap="none" spc="0" normalizeH="0" noProof="0" dirty="0" smtClean="0">
                <a:ln>
                  <a:noFill/>
                </a:ln>
                <a:solidFill>
                  <a:schemeClr val="accent4">
                    <a:lumMod val="50000"/>
                  </a:schemeClr>
                </a:solidFill>
                <a:effectLst/>
                <a:uLnTx/>
                <a:uFillTx/>
                <a:latin typeface="Arial"/>
                <a:ea typeface="+mn-ea"/>
                <a:cs typeface="Arial"/>
              </a:rPr>
              <a:t> new child</a:t>
            </a:r>
            <a:endParaRPr kumimoji="0" lang="en-US" sz="2400" b="0" i="0" u="none" strike="noStrike" kern="1200" cap="none" spc="0" normalizeH="0" baseline="0" noProof="0" dirty="0" smtClean="0">
              <a:ln>
                <a:noFill/>
              </a:ln>
              <a:solidFill>
                <a:schemeClr val="accent4">
                  <a:lumMod val="50000"/>
                </a:schemeClr>
              </a:solidFill>
              <a:effectLst/>
              <a:uLnTx/>
              <a:uFillTx/>
              <a:latin typeface="Arial"/>
              <a:ea typeface="+mn-ea"/>
              <a:cs typeface="Arial"/>
            </a:endParaRPr>
          </a:p>
        </p:txBody>
      </p:sp>
      <p:cxnSp>
        <p:nvCxnSpPr>
          <p:cNvPr id="11" name="Straight Arrow Connector 10"/>
          <p:cNvCxnSpPr>
            <a:stCxn id="9" idx="0"/>
            <a:endCxn id="6" idx="2"/>
          </p:cNvCxnSpPr>
          <p:nvPr/>
        </p:nvCxnSpPr>
        <p:spPr>
          <a:xfrm flipV="1">
            <a:off x="2559448" y="4191000"/>
            <a:ext cx="793352" cy="1101213"/>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12" name="Rectangle 11"/>
          <p:cNvSpPr/>
          <p:nvPr/>
        </p:nvSpPr>
        <p:spPr>
          <a:xfrm>
            <a:off x="5029200" y="4800600"/>
            <a:ext cx="25908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3</a:t>
            </a:r>
            <a:endParaRPr lang="en-US" dirty="0"/>
          </a:p>
        </p:txBody>
      </p:sp>
      <p:sp>
        <p:nvSpPr>
          <p:cNvPr id="15" name="TextBox 14"/>
          <p:cNvSpPr txBox="1"/>
          <p:nvPr/>
        </p:nvSpPr>
        <p:spPr>
          <a:xfrm>
            <a:off x="7769339" y="3493522"/>
            <a:ext cx="1143000" cy="990600"/>
          </a:xfrm>
          <a:prstGeom prst="rect">
            <a:avLst/>
          </a:prstGeom>
        </p:spPr>
        <p:txBody>
          <a:bodyPr vert="horz" wrap="square" lIns="91440" tIns="45720" rIns="91440" bIns="45720" rtlCol="0">
            <a:norm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2400" b="0" i="0" u="none" strike="noStrike" kern="1200" cap="none" spc="0" normalizeH="0" baseline="0" noProof="0" dirty="0" smtClean="0">
                <a:ln>
                  <a:noFill/>
                </a:ln>
                <a:solidFill>
                  <a:schemeClr val="bg1">
                    <a:lumMod val="50000"/>
                  </a:schemeClr>
                </a:solidFill>
                <a:effectLst/>
                <a:uLnTx/>
                <a:uFillTx/>
                <a:latin typeface="Arial"/>
                <a:ea typeface="+mn-ea"/>
                <a:cs typeface="Arial"/>
              </a:rPr>
              <a:t>old child</a:t>
            </a:r>
            <a:endParaRPr kumimoji="0" lang="en-US" sz="2400" b="0" i="0" u="none" strike="noStrike" kern="1200" cap="none" spc="0" normalizeH="0" baseline="0" noProof="0" dirty="0" smtClean="0">
              <a:ln>
                <a:noFill/>
              </a:ln>
              <a:solidFill>
                <a:schemeClr val="bg1">
                  <a:lumMod val="50000"/>
                </a:schemeClr>
              </a:solidFill>
              <a:effectLst/>
              <a:uLnTx/>
              <a:uFillTx/>
              <a:latin typeface="Arial"/>
              <a:cs typeface="Arial"/>
            </a:endParaRPr>
          </a:p>
        </p:txBody>
      </p:sp>
    </p:spTree>
    <p:extLst>
      <p:ext uri="{BB962C8B-B14F-4D97-AF65-F5344CB8AC3E}">
        <p14:creationId xmlns:p14="http://schemas.microsoft.com/office/powerpoint/2010/main" val="3205112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Document 15"/>
          <p:cNvSpPr/>
          <p:nvPr/>
        </p:nvSpPr>
        <p:spPr>
          <a:xfrm>
            <a:off x="3581400" y="5257800"/>
            <a:ext cx="1905000" cy="1143000"/>
          </a:xfrm>
          <a:prstGeom prst="flowChart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HDF5 File</a:t>
            </a:r>
            <a:endParaRPr lang="en-US" dirty="0"/>
          </a:p>
        </p:txBody>
      </p:sp>
      <p:sp>
        <p:nvSpPr>
          <p:cNvPr id="3" name="Rectangle 2"/>
          <p:cNvSpPr/>
          <p:nvPr/>
        </p:nvSpPr>
        <p:spPr>
          <a:xfrm>
            <a:off x="381000" y="5257800"/>
            <a:ext cx="1905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Writer</a:t>
            </a:r>
            <a:endParaRPr lang="en-US" dirty="0"/>
          </a:p>
        </p:txBody>
      </p:sp>
      <p:sp>
        <p:nvSpPr>
          <p:cNvPr id="5" name="Rectangle 4"/>
          <p:cNvSpPr/>
          <p:nvPr/>
        </p:nvSpPr>
        <p:spPr>
          <a:xfrm>
            <a:off x="7010400" y="5257800"/>
            <a:ext cx="1600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Reader</a:t>
            </a:r>
            <a:endParaRPr lang="en-US" dirty="0"/>
          </a:p>
        </p:txBody>
      </p:sp>
      <p:sp>
        <p:nvSpPr>
          <p:cNvPr id="13" name="Down Arrow 12"/>
          <p:cNvSpPr/>
          <p:nvPr/>
        </p:nvSpPr>
        <p:spPr>
          <a:xfrm rot="16200000">
            <a:off x="5765613" y="5283387"/>
            <a:ext cx="753549" cy="854774"/>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0" name="Rectangle 39"/>
          <p:cNvSpPr/>
          <p:nvPr/>
        </p:nvSpPr>
        <p:spPr>
          <a:xfrm>
            <a:off x="381000" y="2971800"/>
            <a:ext cx="1905000"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1</a:t>
            </a:r>
            <a:endParaRPr lang="en-US" dirty="0"/>
          </a:p>
        </p:txBody>
      </p:sp>
      <p:sp>
        <p:nvSpPr>
          <p:cNvPr id="42" name="Rectangle 41"/>
          <p:cNvSpPr/>
          <p:nvPr/>
        </p:nvSpPr>
        <p:spPr>
          <a:xfrm>
            <a:off x="1485900" y="2971800"/>
            <a:ext cx="685800" cy="52402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(3)</a:t>
            </a:r>
            <a:endParaRPr lang="en-US" dirty="0"/>
          </a:p>
        </p:txBody>
      </p:sp>
      <p:cxnSp>
        <p:nvCxnSpPr>
          <p:cNvPr id="43" name="Curved Connector 42"/>
          <p:cNvCxnSpPr>
            <a:stCxn id="42" idx="2"/>
            <a:endCxn id="44" idx="1"/>
          </p:cNvCxnSpPr>
          <p:nvPr/>
        </p:nvCxnSpPr>
        <p:spPr>
          <a:xfrm rot="5400000">
            <a:off x="1062111" y="3652911"/>
            <a:ext cx="923778" cy="609600"/>
          </a:xfrm>
          <a:prstGeom prst="curvedConnector4">
            <a:avLst>
              <a:gd name="adj1" fmla="val 37627"/>
              <a:gd name="adj2" fmla="val 137500"/>
            </a:avLst>
          </a:prstGeom>
          <a:ln w="63500">
            <a:solidFill>
              <a:srgbClr val="0000FF"/>
            </a:solidFill>
            <a:headEnd type="oval"/>
            <a:tailEnd type="triangle" w="lg" len="sm"/>
          </a:ln>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1219200" y="4191000"/>
            <a:ext cx="16002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3</a:t>
            </a:r>
          </a:p>
        </p:txBody>
      </p:sp>
      <p:sp>
        <p:nvSpPr>
          <p:cNvPr id="45" name="Down Arrow 44"/>
          <p:cNvSpPr/>
          <p:nvPr/>
        </p:nvSpPr>
        <p:spPr>
          <a:xfrm rot="16200000">
            <a:off x="2641413" y="5283387"/>
            <a:ext cx="753549" cy="854774"/>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6" name="Rectangle 45"/>
          <p:cNvSpPr/>
          <p:nvPr/>
        </p:nvSpPr>
        <p:spPr>
          <a:xfrm>
            <a:off x="5486400" y="2895600"/>
            <a:ext cx="1905000"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1</a:t>
            </a:r>
            <a:endParaRPr lang="en-US" dirty="0"/>
          </a:p>
        </p:txBody>
      </p:sp>
      <p:sp>
        <p:nvSpPr>
          <p:cNvPr id="47" name="Rectangle 46"/>
          <p:cNvSpPr/>
          <p:nvPr/>
        </p:nvSpPr>
        <p:spPr>
          <a:xfrm>
            <a:off x="6629400" y="2895600"/>
            <a:ext cx="609600" cy="533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(3)</a:t>
            </a:r>
            <a:endParaRPr lang="en-US" dirty="0"/>
          </a:p>
        </p:txBody>
      </p:sp>
      <p:cxnSp>
        <p:nvCxnSpPr>
          <p:cNvPr id="48" name="Curved Connector 47"/>
          <p:cNvCxnSpPr>
            <a:stCxn id="47" idx="2"/>
            <a:endCxn id="49" idx="1"/>
          </p:cNvCxnSpPr>
          <p:nvPr/>
        </p:nvCxnSpPr>
        <p:spPr>
          <a:xfrm rot="5400000">
            <a:off x="6096000" y="3733800"/>
            <a:ext cx="1143000" cy="533400"/>
          </a:xfrm>
          <a:prstGeom prst="curvedConnector4">
            <a:avLst>
              <a:gd name="adj1" fmla="val 40000"/>
              <a:gd name="adj2" fmla="val 142857"/>
            </a:avLst>
          </a:prstGeom>
          <a:ln w="63500">
            <a:solidFill>
              <a:srgbClr val="0000FF"/>
            </a:solidFill>
            <a:headEnd type="oval"/>
            <a:tailEnd type="triangle" w="lg" len="sm"/>
          </a:ln>
        </p:spPr>
        <p:style>
          <a:lnRef idx="2">
            <a:schemeClr val="accent1"/>
          </a:lnRef>
          <a:fillRef idx="0">
            <a:schemeClr val="accent1"/>
          </a:fillRef>
          <a:effectRef idx="1">
            <a:schemeClr val="accent1"/>
          </a:effectRef>
          <a:fontRef idx="minor">
            <a:schemeClr val="tx1"/>
          </a:fontRef>
        </p:style>
      </p:cxnSp>
      <p:sp>
        <p:nvSpPr>
          <p:cNvPr id="49" name="Rectangle 48"/>
          <p:cNvSpPr/>
          <p:nvPr/>
        </p:nvSpPr>
        <p:spPr>
          <a:xfrm>
            <a:off x="6400800" y="4343400"/>
            <a:ext cx="160020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rgbClr val="FF0000"/>
                </a:solidFill>
              </a:rPr>
              <a:t>garbage?</a:t>
            </a:r>
            <a:endParaRPr lang="en-US" dirty="0">
              <a:solidFill>
                <a:srgbClr val="FF0000"/>
              </a:solidFill>
            </a:endParaRPr>
          </a:p>
        </p:txBody>
      </p:sp>
      <p:sp>
        <p:nvSpPr>
          <p:cNvPr id="51" name="TextBox 50"/>
          <p:cNvSpPr txBox="1"/>
          <p:nvPr/>
        </p:nvSpPr>
        <p:spPr>
          <a:xfrm>
            <a:off x="533400" y="1066800"/>
            <a:ext cx="7924800" cy="1447800"/>
          </a:xfrm>
          <a:prstGeom prst="rect">
            <a:avLst/>
          </a:prstGeom>
        </p:spPr>
        <p:txBody>
          <a:bodyPr vert="horz" wrap="square" lIns="91440" tIns="45720" rIns="91440" bIns="45720" rtlCol="0">
            <a:normAutofit/>
          </a:bodyPr>
          <a:lstStyle/>
          <a:p>
            <a:pPr marL="0" marR="0" indent="0" defTabSz="914400" rtl="0" eaLnBrk="1" fontAlgn="auto" latinLnBrk="0" hangingPunct="1">
              <a:lnSpc>
                <a:spcPct val="100000"/>
              </a:lnSpc>
              <a:spcBef>
                <a:spcPct val="20000"/>
              </a:spcBef>
              <a:spcAft>
                <a:spcPts val="0"/>
              </a:spcAft>
              <a:buClrTx/>
              <a:buSzTx/>
              <a:buFont typeface="Arial" pitchFamily="34" charset="0"/>
              <a:buNone/>
              <a:tabLst/>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If the</a:t>
            </a:r>
            <a:r>
              <a:rPr kumimoji="0" lang="en-US" sz="2400" b="0" i="0" u="none" strike="noStrike" kern="1200" cap="none" spc="0" normalizeH="0" noProof="0" dirty="0" smtClean="0">
                <a:ln>
                  <a:noFill/>
                </a:ln>
                <a:solidFill>
                  <a:schemeClr val="tx1"/>
                </a:solidFill>
                <a:effectLst/>
                <a:uLnTx/>
                <a:uFillTx/>
                <a:latin typeface="+mn-lt"/>
                <a:ea typeface="+mn-ea"/>
                <a:cs typeface="+mn-cs"/>
              </a:rPr>
              <a:t> parent is flushed </a:t>
            </a:r>
            <a:r>
              <a:rPr kumimoji="0" lang="en-US" sz="2400" b="0" i="1" u="none" strike="noStrike" kern="1200" cap="none" spc="0" normalizeH="0" noProof="0" dirty="0" smtClean="0">
                <a:ln>
                  <a:noFill/>
                </a:ln>
                <a:solidFill>
                  <a:srgbClr val="FF0000"/>
                </a:solidFill>
                <a:effectLst/>
                <a:uLnTx/>
                <a:uFillTx/>
                <a:latin typeface="+mn-lt"/>
                <a:ea typeface="+mn-ea"/>
                <a:cs typeface="+mn-cs"/>
              </a:rPr>
              <a:t>before the new child</a:t>
            </a:r>
            <a:r>
              <a:rPr kumimoji="0" lang="en-US" sz="2400" b="0" i="0" u="none" strike="noStrike" kern="1200" cap="none" spc="0" normalizeH="0" noProof="0" dirty="0" smtClean="0">
                <a:ln>
                  <a:noFill/>
                </a:ln>
                <a:solidFill>
                  <a:schemeClr val="tx1"/>
                </a:solidFill>
                <a:effectLst/>
                <a:uLnTx/>
                <a:uFillTx/>
                <a:latin typeface="+mn-lt"/>
                <a:ea typeface="+mn-ea"/>
                <a:cs typeface="+mn-cs"/>
              </a:rPr>
              <a:t>, the reader may attempt to load the unflushed child from the disk, </a:t>
            </a:r>
            <a:r>
              <a:rPr kumimoji="0" lang="en-US" sz="2400" b="0" i="0" u="none" strike="noStrike" kern="1200" cap="none" spc="0" normalizeH="0" noProof="0" dirty="0" smtClean="0">
                <a:ln>
                  <a:noFill/>
                </a:ln>
                <a:solidFill>
                  <a:srgbClr val="FF0000"/>
                </a:solidFill>
                <a:effectLst/>
                <a:uLnTx/>
                <a:uFillTx/>
                <a:latin typeface="+mn-lt"/>
                <a:ea typeface="+mn-ea"/>
                <a:cs typeface="+mn-cs"/>
              </a:rPr>
              <a:t>creating an invalid state</a:t>
            </a:r>
            <a:r>
              <a:rPr kumimoji="0" lang="en-US" sz="2400" b="0" i="0" u="none" strike="noStrike" kern="1200" cap="none" spc="0" normalizeH="0" noProof="0" dirty="0" smtClean="0">
                <a:ln>
                  <a:noFill/>
                </a:ln>
                <a:solidFill>
                  <a:schemeClr val="tx1"/>
                </a:solidFill>
                <a:effectLst/>
                <a:uLnTx/>
                <a:uFillTx/>
                <a:latin typeface="+mn-lt"/>
                <a:ea typeface="+mn-ea"/>
                <a:cs typeface="+mn-cs"/>
              </a:rPr>
              <a:t>.</a:t>
            </a:r>
            <a:endParaRPr kumimoji="0" lang="en-US" sz="2400" b="0" i="0" u="none" strike="noStrike" kern="1200" cap="none" spc="0" normalizeH="0" baseline="0" noProof="0" dirty="0" smtClean="0">
              <a:ln>
                <a:noFill/>
              </a:ln>
              <a:solidFill>
                <a:srgbClr val="FF0000"/>
              </a:solidFill>
              <a:effectLst/>
              <a:uLnTx/>
              <a:uFillTx/>
            </a:endParaRPr>
          </a:p>
        </p:txBody>
      </p:sp>
      <p:sp>
        <p:nvSpPr>
          <p:cNvPr id="52" name="TextBox 51"/>
          <p:cNvSpPr txBox="1"/>
          <p:nvPr/>
        </p:nvSpPr>
        <p:spPr>
          <a:xfrm>
            <a:off x="7581900" y="3619500"/>
            <a:ext cx="1143000" cy="762000"/>
          </a:xfrm>
          <a:prstGeom prst="rect">
            <a:avLst/>
          </a:prstGeom>
        </p:spPr>
        <p:txBody>
          <a:bodyPr vert="horz" wrap="square" lIns="91440" tIns="45720" rIns="91440" bIns="45720" rtlCol="0">
            <a:norm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3600" b="0" i="0" u="none" strike="noStrike" kern="1200" cap="none" spc="0" normalizeH="0" baseline="0" noProof="0" dirty="0" smtClean="0">
                <a:ln>
                  <a:noFill/>
                </a:ln>
                <a:solidFill>
                  <a:srgbClr val="FF0000"/>
                </a:solidFill>
                <a:effectLst/>
                <a:uLnTx/>
                <a:uFillTx/>
                <a:latin typeface="+mn-lt"/>
                <a:ea typeface="+mn-ea"/>
                <a:cs typeface="+mn-cs"/>
              </a:rPr>
              <a:t>BAD</a:t>
            </a:r>
          </a:p>
        </p:txBody>
      </p:sp>
      <p:sp>
        <p:nvSpPr>
          <p:cNvPr id="18" name="Rectangle 6"/>
          <p:cNvSpPr txBox="1">
            <a:spLocks noChangeArrowheads="1"/>
          </p:cNvSpPr>
          <p:nvPr/>
        </p:nvSpPr>
        <p:spPr>
          <a:xfrm>
            <a:off x="8534400" y="6477000"/>
            <a:ext cx="609600" cy="37106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9E03BA6F-3DDB-430D-91ED-7A65515D999C}" type="slidenum">
              <a:rPr lang="en-US" smtClean="0"/>
              <a:pPr algn="ctr">
                <a:defRPr/>
              </a:pPr>
              <a:t>15</a:t>
            </a:fld>
            <a:endParaRPr lang="en-US" dirty="0" smtClean="0"/>
          </a:p>
        </p:txBody>
      </p:sp>
      <p:sp>
        <p:nvSpPr>
          <p:cNvPr id="2" name="Title 1"/>
          <p:cNvSpPr>
            <a:spLocks noGrp="1"/>
          </p:cNvSpPr>
          <p:nvPr>
            <p:ph type="title"/>
          </p:nvPr>
        </p:nvSpPr>
        <p:spPr/>
        <p:txBody>
          <a:bodyPr/>
          <a:lstStyle/>
          <a:p>
            <a:r>
              <a:rPr lang="en-US" dirty="0"/>
              <a:t>Metadata Flush Dependencies</a:t>
            </a:r>
          </a:p>
        </p:txBody>
      </p:sp>
    </p:spTree>
    <p:extLst>
      <p:ext uri="{BB962C8B-B14F-4D97-AF65-F5344CB8AC3E}">
        <p14:creationId xmlns:p14="http://schemas.microsoft.com/office/powerpoint/2010/main" val="14912951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Document 15"/>
          <p:cNvSpPr/>
          <p:nvPr/>
        </p:nvSpPr>
        <p:spPr>
          <a:xfrm>
            <a:off x="3581400" y="5257800"/>
            <a:ext cx="1905000" cy="1143000"/>
          </a:xfrm>
          <a:prstGeom prst="flowChart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HDF5 File</a:t>
            </a:r>
            <a:endParaRPr lang="en-US" dirty="0"/>
          </a:p>
        </p:txBody>
      </p:sp>
      <p:sp>
        <p:nvSpPr>
          <p:cNvPr id="3" name="Rectangle 2"/>
          <p:cNvSpPr/>
          <p:nvPr/>
        </p:nvSpPr>
        <p:spPr>
          <a:xfrm>
            <a:off x="381000" y="5257800"/>
            <a:ext cx="1905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Writer</a:t>
            </a:r>
            <a:endParaRPr lang="en-US" dirty="0"/>
          </a:p>
        </p:txBody>
      </p:sp>
      <p:sp>
        <p:nvSpPr>
          <p:cNvPr id="5" name="Rectangle 4"/>
          <p:cNvSpPr/>
          <p:nvPr/>
        </p:nvSpPr>
        <p:spPr>
          <a:xfrm>
            <a:off x="7010400" y="5257800"/>
            <a:ext cx="1600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Reader</a:t>
            </a:r>
            <a:endParaRPr lang="en-US" dirty="0"/>
          </a:p>
        </p:txBody>
      </p:sp>
      <p:sp>
        <p:nvSpPr>
          <p:cNvPr id="13" name="Down Arrow 12"/>
          <p:cNvSpPr/>
          <p:nvPr/>
        </p:nvSpPr>
        <p:spPr>
          <a:xfrm rot="16200000">
            <a:off x="5765613" y="5283387"/>
            <a:ext cx="753549" cy="854774"/>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0" name="Rectangle 39"/>
          <p:cNvSpPr/>
          <p:nvPr/>
        </p:nvSpPr>
        <p:spPr>
          <a:xfrm>
            <a:off x="381000" y="2971800"/>
            <a:ext cx="1752600"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1</a:t>
            </a:r>
            <a:endParaRPr lang="en-US" dirty="0"/>
          </a:p>
        </p:txBody>
      </p:sp>
      <p:sp>
        <p:nvSpPr>
          <p:cNvPr id="42" name="Rectangle 41"/>
          <p:cNvSpPr/>
          <p:nvPr/>
        </p:nvSpPr>
        <p:spPr>
          <a:xfrm>
            <a:off x="1447800" y="2971800"/>
            <a:ext cx="609600" cy="533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(3)</a:t>
            </a:r>
            <a:endParaRPr lang="en-US" dirty="0"/>
          </a:p>
        </p:txBody>
      </p:sp>
      <p:cxnSp>
        <p:nvCxnSpPr>
          <p:cNvPr id="43" name="Curved Connector 42"/>
          <p:cNvCxnSpPr>
            <a:stCxn id="42" idx="2"/>
            <a:endCxn id="44" idx="1"/>
          </p:cNvCxnSpPr>
          <p:nvPr/>
        </p:nvCxnSpPr>
        <p:spPr>
          <a:xfrm rot="5400000">
            <a:off x="1028700" y="3695700"/>
            <a:ext cx="914400" cy="533400"/>
          </a:xfrm>
          <a:prstGeom prst="curvedConnector4">
            <a:avLst>
              <a:gd name="adj1" fmla="val 37500"/>
              <a:gd name="adj2" fmla="val 142857"/>
            </a:avLst>
          </a:prstGeom>
          <a:ln w="63500">
            <a:solidFill>
              <a:srgbClr val="0000FF"/>
            </a:solidFill>
            <a:headEnd type="oval"/>
            <a:tailEnd type="triangle" w="lg" len="sm"/>
          </a:ln>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1219200" y="4191000"/>
            <a:ext cx="16002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3</a:t>
            </a:r>
          </a:p>
        </p:txBody>
      </p:sp>
      <p:sp>
        <p:nvSpPr>
          <p:cNvPr id="45" name="Down Arrow 44"/>
          <p:cNvSpPr/>
          <p:nvPr/>
        </p:nvSpPr>
        <p:spPr>
          <a:xfrm rot="16200000">
            <a:off x="2641413" y="5283387"/>
            <a:ext cx="753549" cy="854774"/>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6" name="Rectangle 45"/>
          <p:cNvSpPr/>
          <p:nvPr/>
        </p:nvSpPr>
        <p:spPr>
          <a:xfrm>
            <a:off x="5486400" y="2895600"/>
            <a:ext cx="1828800"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1</a:t>
            </a:r>
            <a:endParaRPr lang="en-US" dirty="0"/>
          </a:p>
        </p:txBody>
      </p:sp>
      <p:sp>
        <p:nvSpPr>
          <p:cNvPr id="47" name="Rectangle 46"/>
          <p:cNvSpPr/>
          <p:nvPr/>
        </p:nvSpPr>
        <p:spPr>
          <a:xfrm>
            <a:off x="6629400" y="2895600"/>
            <a:ext cx="609600" cy="533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(2)</a:t>
            </a:r>
            <a:endParaRPr lang="en-US" dirty="0"/>
          </a:p>
        </p:txBody>
      </p:sp>
      <p:cxnSp>
        <p:nvCxnSpPr>
          <p:cNvPr id="48" name="Curved Connector 47"/>
          <p:cNvCxnSpPr>
            <a:stCxn id="47" idx="2"/>
            <a:endCxn id="50" idx="1"/>
          </p:cNvCxnSpPr>
          <p:nvPr/>
        </p:nvCxnSpPr>
        <p:spPr>
          <a:xfrm rot="16200000" flipH="1">
            <a:off x="6934200" y="3429000"/>
            <a:ext cx="381000" cy="381000"/>
          </a:xfrm>
          <a:prstGeom prst="curvedConnector2">
            <a:avLst/>
          </a:prstGeom>
          <a:ln w="63500">
            <a:solidFill>
              <a:srgbClr val="0000FF"/>
            </a:solidFill>
            <a:headEnd type="oval"/>
            <a:tailEnd type="triangle" w="lg" len="sm"/>
          </a:ln>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7315200" y="3581400"/>
            <a:ext cx="16002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2</a:t>
            </a:r>
            <a:endParaRPr lang="en-US" dirty="0"/>
          </a:p>
        </p:txBody>
      </p:sp>
      <p:sp>
        <p:nvSpPr>
          <p:cNvPr id="51" name="TextBox 50"/>
          <p:cNvSpPr txBox="1"/>
          <p:nvPr/>
        </p:nvSpPr>
        <p:spPr>
          <a:xfrm>
            <a:off x="533400" y="990600"/>
            <a:ext cx="7924800" cy="1447800"/>
          </a:xfrm>
          <a:prstGeom prst="rect">
            <a:avLst/>
          </a:prstGeom>
        </p:spPr>
        <p:txBody>
          <a:bodyPr vert="horz" wrap="square" lIns="91440" tIns="45720" rIns="91440" bIns="45720" rtlCol="0">
            <a:normAutofit/>
          </a:bodyPr>
          <a:lstStyle/>
          <a:p>
            <a:pPr marL="0" marR="0" indent="0" defTabSz="914400" rtl="0" eaLnBrk="1" fontAlgn="auto" latinLnBrk="0" hangingPunct="1">
              <a:lnSpc>
                <a:spcPct val="100000"/>
              </a:lnSpc>
              <a:spcBef>
                <a:spcPct val="20000"/>
              </a:spcBef>
              <a:spcAft>
                <a:spcPts val="0"/>
              </a:spcAft>
              <a:buClrTx/>
              <a:buSzTx/>
              <a:buFont typeface="Arial" pitchFamily="34" charset="0"/>
              <a:buNone/>
              <a:tabLst/>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If the new child metadata item is flushed before the updated parent</a:t>
            </a:r>
            <a:r>
              <a:rPr kumimoji="0" lang="en-US" sz="2400" b="0" i="0" u="none" strike="noStrike" kern="1200" cap="none" spc="0" normalizeH="0" noProof="0" dirty="0" smtClean="0">
                <a:ln>
                  <a:noFill/>
                </a:ln>
                <a:solidFill>
                  <a:schemeClr val="tx1"/>
                </a:solidFill>
                <a:effectLst/>
                <a:uLnTx/>
                <a:uFillTx/>
                <a:latin typeface="+mn-lt"/>
                <a:ea typeface="+mn-ea"/>
                <a:cs typeface="+mn-cs"/>
              </a:rPr>
              <a:t> item, the reader will not be fully up to date, but will still be consistent.</a:t>
            </a:r>
            <a:endParaRPr kumimoji="0" lang="en-US" sz="2400" b="0" i="0" u="none" strike="noStrike" kern="1200" cap="none" spc="0" normalizeH="0" baseline="0" noProof="0" dirty="0" smtClean="0">
              <a:ln>
                <a:noFill/>
              </a:ln>
              <a:solidFill>
                <a:srgbClr val="FF0000"/>
              </a:solidFill>
              <a:effectLst/>
              <a:uLnTx/>
              <a:uFillTx/>
            </a:endParaRPr>
          </a:p>
        </p:txBody>
      </p:sp>
      <p:sp>
        <p:nvSpPr>
          <p:cNvPr id="17" name="Rectangle 16"/>
          <p:cNvSpPr/>
          <p:nvPr/>
        </p:nvSpPr>
        <p:spPr>
          <a:xfrm>
            <a:off x="6400800" y="4343400"/>
            <a:ext cx="16002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3</a:t>
            </a:r>
          </a:p>
        </p:txBody>
      </p:sp>
      <p:sp>
        <p:nvSpPr>
          <p:cNvPr id="4" name="TextBox 3"/>
          <p:cNvSpPr txBox="1"/>
          <p:nvPr/>
        </p:nvSpPr>
        <p:spPr>
          <a:xfrm>
            <a:off x="7620000" y="2590800"/>
            <a:ext cx="1143000" cy="762000"/>
          </a:xfrm>
          <a:prstGeom prst="rect">
            <a:avLst/>
          </a:prstGeom>
        </p:spPr>
        <p:txBody>
          <a:bodyPr vert="horz" wrap="square" lIns="91440" tIns="45720" rIns="91440" bIns="45720" rtlCol="0">
            <a:norm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3600" b="0" i="0" u="none" strike="noStrike" kern="1200" cap="none" spc="0" normalizeH="0" baseline="0" noProof="0" dirty="0" smtClean="0">
                <a:ln>
                  <a:noFill/>
                </a:ln>
                <a:solidFill>
                  <a:srgbClr val="008000"/>
                </a:solidFill>
                <a:effectLst/>
                <a:uLnTx/>
                <a:uFillTx/>
                <a:latin typeface="+mn-lt"/>
                <a:ea typeface="+mn-ea"/>
                <a:cs typeface="+mn-cs"/>
              </a:rPr>
              <a:t>OK</a:t>
            </a:r>
          </a:p>
        </p:txBody>
      </p:sp>
      <p:sp>
        <p:nvSpPr>
          <p:cNvPr id="18" name="Rectangle 6"/>
          <p:cNvSpPr txBox="1">
            <a:spLocks noChangeArrowheads="1"/>
          </p:cNvSpPr>
          <p:nvPr/>
        </p:nvSpPr>
        <p:spPr>
          <a:xfrm>
            <a:off x="8534400" y="6477000"/>
            <a:ext cx="609600" cy="37106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9E03BA6F-3DDB-430D-91ED-7A65515D999C}" type="slidenum">
              <a:rPr lang="en-US" smtClean="0"/>
              <a:pPr algn="ctr">
                <a:defRPr/>
              </a:pPr>
              <a:t>16</a:t>
            </a:fld>
            <a:endParaRPr lang="en-US" dirty="0" smtClean="0"/>
          </a:p>
        </p:txBody>
      </p:sp>
      <p:sp>
        <p:nvSpPr>
          <p:cNvPr id="2" name="Title 1"/>
          <p:cNvSpPr>
            <a:spLocks noGrp="1"/>
          </p:cNvSpPr>
          <p:nvPr>
            <p:ph type="title"/>
          </p:nvPr>
        </p:nvSpPr>
        <p:spPr/>
        <p:txBody>
          <a:bodyPr/>
          <a:lstStyle/>
          <a:p>
            <a:r>
              <a:rPr lang="en-US" dirty="0"/>
              <a:t>Metadata Flush Dependencies</a:t>
            </a:r>
          </a:p>
        </p:txBody>
      </p:sp>
    </p:spTree>
    <p:extLst>
      <p:ext uri="{BB962C8B-B14F-4D97-AF65-F5344CB8AC3E}">
        <p14:creationId xmlns:p14="http://schemas.microsoft.com/office/powerpoint/2010/main" val="32451071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Document 15"/>
          <p:cNvSpPr/>
          <p:nvPr/>
        </p:nvSpPr>
        <p:spPr>
          <a:xfrm>
            <a:off x="3581400" y="5257800"/>
            <a:ext cx="1905000" cy="1143000"/>
          </a:xfrm>
          <a:prstGeom prst="flowChart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HDF5 File</a:t>
            </a:r>
            <a:endParaRPr lang="en-US" dirty="0"/>
          </a:p>
        </p:txBody>
      </p:sp>
      <p:sp>
        <p:nvSpPr>
          <p:cNvPr id="3" name="Rectangle 2"/>
          <p:cNvSpPr/>
          <p:nvPr/>
        </p:nvSpPr>
        <p:spPr>
          <a:xfrm>
            <a:off x="381000" y="5257800"/>
            <a:ext cx="190500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Writer</a:t>
            </a:r>
            <a:endParaRPr lang="en-US" dirty="0"/>
          </a:p>
        </p:txBody>
      </p:sp>
      <p:sp>
        <p:nvSpPr>
          <p:cNvPr id="5" name="Rectangle 4"/>
          <p:cNvSpPr/>
          <p:nvPr/>
        </p:nvSpPr>
        <p:spPr>
          <a:xfrm>
            <a:off x="7010400" y="5257800"/>
            <a:ext cx="1600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Reader</a:t>
            </a:r>
            <a:endParaRPr lang="en-US" dirty="0"/>
          </a:p>
        </p:txBody>
      </p:sp>
      <p:sp>
        <p:nvSpPr>
          <p:cNvPr id="13" name="Down Arrow 12"/>
          <p:cNvSpPr/>
          <p:nvPr/>
        </p:nvSpPr>
        <p:spPr>
          <a:xfrm rot="16200000">
            <a:off x="5765613" y="5283387"/>
            <a:ext cx="753549" cy="854774"/>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0" name="Rectangle 39"/>
          <p:cNvSpPr/>
          <p:nvPr/>
        </p:nvSpPr>
        <p:spPr>
          <a:xfrm>
            <a:off x="381000" y="2971800"/>
            <a:ext cx="1752600"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1</a:t>
            </a:r>
            <a:endParaRPr lang="en-US" dirty="0"/>
          </a:p>
        </p:txBody>
      </p:sp>
      <p:sp>
        <p:nvSpPr>
          <p:cNvPr id="42" name="Rectangle 41"/>
          <p:cNvSpPr/>
          <p:nvPr/>
        </p:nvSpPr>
        <p:spPr>
          <a:xfrm>
            <a:off x="1447800" y="2971800"/>
            <a:ext cx="609600" cy="533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(3)</a:t>
            </a:r>
            <a:endParaRPr lang="en-US" dirty="0"/>
          </a:p>
        </p:txBody>
      </p:sp>
      <p:cxnSp>
        <p:nvCxnSpPr>
          <p:cNvPr id="43" name="Curved Connector 42"/>
          <p:cNvCxnSpPr>
            <a:stCxn id="42" idx="2"/>
            <a:endCxn id="44" idx="1"/>
          </p:cNvCxnSpPr>
          <p:nvPr/>
        </p:nvCxnSpPr>
        <p:spPr>
          <a:xfrm rot="5400000">
            <a:off x="1028700" y="3695700"/>
            <a:ext cx="914400" cy="533400"/>
          </a:xfrm>
          <a:prstGeom prst="curvedConnector4">
            <a:avLst>
              <a:gd name="adj1" fmla="val 37500"/>
              <a:gd name="adj2" fmla="val 142857"/>
            </a:avLst>
          </a:prstGeom>
          <a:ln w="63500">
            <a:solidFill>
              <a:srgbClr val="0000FF"/>
            </a:solidFill>
            <a:headEnd type="oval"/>
            <a:tailEnd type="triangle" w="lg" len="sm"/>
          </a:ln>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1219200" y="4191000"/>
            <a:ext cx="16002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3</a:t>
            </a:r>
          </a:p>
        </p:txBody>
      </p:sp>
      <p:sp>
        <p:nvSpPr>
          <p:cNvPr id="45" name="Down Arrow 44"/>
          <p:cNvSpPr/>
          <p:nvPr/>
        </p:nvSpPr>
        <p:spPr>
          <a:xfrm rot="16200000">
            <a:off x="2641413" y="5283387"/>
            <a:ext cx="753549" cy="854774"/>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6" name="Rectangle 45"/>
          <p:cNvSpPr/>
          <p:nvPr/>
        </p:nvSpPr>
        <p:spPr>
          <a:xfrm>
            <a:off x="5486400" y="2895600"/>
            <a:ext cx="1828800"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1</a:t>
            </a:r>
            <a:endParaRPr lang="en-US" dirty="0"/>
          </a:p>
        </p:txBody>
      </p:sp>
      <p:sp>
        <p:nvSpPr>
          <p:cNvPr id="47" name="Rectangle 46"/>
          <p:cNvSpPr/>
          <p:nvPr/>
        </p:nvSpPr>
        <p:spPr>
          <a:xfrm>
            <a:off x="6629400" y="2895600"/>
            <a:ext cx="609600" cy="533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(2)</a:t>
            </a:r>
            <a:endParaRPr lang="en-US" dirty="0"/>
          </a:p>
        </p:txBody>
      </p:sp>
      <p:cxnSp>
        <p:nvCxnSpPr>
          <p:cNvPr id="48" name="Curved Connector 47"/>
          <p:cNvCxnSpPr>
            <a:stCxn id="47" idx="2"/>
            <a:endCxn id="50" idx="1"/>
          </p:cNvCxnSpPr>
          <p:nvPr/>
        </p:nvCxnSpPr>
        <p:spPr>
          <a:xfrm rot="16200000" flipH="1">
            <a:off x="6934200" y="3429000"/>
            <a:ext cx="381000" cy="381000"/>
          </a:xfrm>
          <a:prstGeom prst="curvedConnector2">
            <a:avLst/>
          </a:prstGeom>
          <a:ln w="63500">
            <a:solidFill>
              <a:srgbClr val="0000FF"/>
            </a:solidFill>
            <a:headEnd type="oval"/>
            <a:tailEnd type="triangle" w="lg" len="sm"/>
          </a:ln>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7315200" y="3581400"/>
            <a:ext cx="16002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2</a:t>
            </a:r>
            <a:endParaRPr lang="en-US" dirty="0"/>
          </a:p>
        </p:txBody>
      </p:sp>
      <p:sp>
        <p:nvSpPr>
          <p:cNvPr id="51" name="TextBox 50"/>
          <p:cNvSpPr txBox="1"/>
          <p:nvPr/>
        </p:nvSpPr>
        <p:spPr>
          <a:xfrm>
            <a:off x="533400" y="914400"/>
            <a:ext cx="7924800" cy="1828800"/>
          </a:xfrm>
          <a:prstGeom prst="rect">
            <a:avLst/>
          </a:prstGeom>
        </p:spPr>
        <p:txBody>
          <a:bodyPr vert="horz" wrap="square" lIns="91440" tIns="45720" rIns="91440" bIns="45720" rtlCol="0">
            <a:normAutofit/>
          </a:bodyPr>
          <a:lstStyle/>
          <a:p>
            <a:pPr marL="0" marR="0" indent="0" defTabSz="914400" rtl="0" eaLnBrk="1" fontAlgn="auto" latinLnBrk="0" hangingPunct="1">
              <a:lnSpc>
                <a:spcPct val="100000"/>
              </a:lnSpc>
              <a:spcBef>
                <a:spcPct val="20000"/>
              </a:spcBef>
              <a:spcAft>
                <a:spcPts val="0"/>
              </a:spcAft>
              <a:buClrTx/>
              <a:buSzTx/>
              <a:buFont typeface="Arial" pitchFamily="34" charset="0"/>
              <a:buNone/>
              <a:tabLst/>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Solution:</a:t>
            </a:r>
            <a:endParaRPr lang="en-US" sz="2400" dirty="0"/>
          </a:p>
          <a:p>
            <a:pPr marL="0" marR="0" indent="0" defTabSz="914400" rtl="0" eaLnBrk="1" fontAlgn="auto" latinLnBrk="0" hangingPunct="1">
              <a:lnSpc>
                <a:spcPct val="100000"/>
              </a:lnSpc>
              <a:spcBef>
                <a:spcPct val="20000"/>
              </a:spcBef>
              <a:spcAft>
                <a:spcPts val="0"/>
              </a:spcAft>
              <a:buClrTx/>
              <a:buSzTx/>
              <a:buFont typeface="Arial" pitchFamily="34" charset="0"/>
              <a:buNone/>
              <a:tabLst/>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HDF5 implements</a:t>
            </a:r>
            <a:r>
              <a:rPr kumimoji="0" lang="en-US" sz="2400" b="0" i="0" u="none" strike="noStrike" kern="1200" cap="none" spc="0" normalizeH="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flush dependencies in the internal</a:t>
            </a:r>
            <a:r>
              <a:rPr kumimoji="0" lang="en-US" sz="2400" b="0" i="0" u="none" strike="noStrike" kern="1200" cap="none" spc="0" normalizeH="0" noProof="0" dirty="0" smtClean="0">
                <a:ln>
                  <a:noFill/>
                </a:ln>
                <a:solidFill>
                  <a:schemeClr val="tx1"/>
                </a:solidFill>
                <a:effectLst/>
                <a:uLnTx/>
                <a:uFillTx/>
                <a:latin typeface="+mn-lt"/>
                <a:ea typeface="+mn-ea"/>
                <a:cs typeface="+mn-cs"/>
              </a:rPr>
              <a:t> data structures to ensure that metadata cache flush operations occur in the proper order.</a:t>
            </a:r>
            <a:endParaRPr kumimoji="0" lang="en-US" sz="2400" b="0" i="0" u="none" strike="noStrike" kern="1200" cap="none" spc="0" normalizeH="0" baseline="0" noProof="0" dirty="0" smtClean="0">
              <a:ln>
                <a:noFill/>
              </a:ln>
              <a:solidFill>
                <a:srgbClr val="FF0000"/>
              </a:solidFill>
              <a:effectLst/>
              <a:uLnTx/>
              <a:uFillTx/>
            </a:endParaRPr>
          </a:p>
        </p:txBody>
      </p:sp>
      <p:sp>
        <p:nvSpPr>
          <p:cNvPr id="17" name="Rectangle 16"/>
          <p:cNvSpPr/>
          <p:nvPr/>
        </p:nvSpPr>
        <p:spPr>
          <a:xfrm>
            <a:off x="6400800" y="4343400"/>
            <a:ext cx="16002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3</a:t>
            </a:r>
          </a:p>
        </p:txBody>
      </p:sp>
      <p:sp>
        <p:nvSpPr>
          <p:cNvPr id="4" name="TextBox 3"/>
          <p:cNvSpPr txBox="1"/>
          <p:nvPr/>
        </p:nvSpPr>
        <p:spPr>
          <a:xfrm>
            <a:off x="7620000" y="2590800"/>
            <a:ext cx="1143000" cy="762000"/>
          </a:xfrm>
          <a:prstGeom prst="rect">
            <a:avLst/>
          </a:prstGeom>
        </p:spPr>
        <p:txBody>
          <a:bodyPr vert="horz" wrap="square" lIns="91440" tIns="45720" rIns="91440" bIns="45720" rtlCol="0">
            <a:norm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3600" b="0" i="0" u="none" strike="noStrike" kern="1200" cap="none" spc="0" normalizeH="0" baseline="0" noProof="0" dirty="0" smtClean="0">
                <a:ln>
                  <a:noFill/>
                </a:ln>
                <a:solidFill>
                  <a:srgbClr val="008000"/>
                </a:solidFill>
                <a:effectLst/>
                <a:uLnTx/>
                <a:uFillTx/>
                <a:latin typeface="+mn-lt"/>
                <a:ea typeface="+mn-ea"/>
                <a:cs typeface="+mn-cs"/>
              </a:rPr>
              <a:t>OK</a:t>
            </a:r>
          </a:p>
        </p:txBody>
      </p:sp>
      <p:sp>
        <p:nvSpPr>
          <p:cNvPr id="18" name="Rectangle 6"/>
          <p:cNvSpPr txBox="1">
            <a:spLocks noChangeArrowheads="1"/>
          </p:cNvSpPr>
          <p:nvPr/>
        </p:nvSpPr>
        <p:spPr>
          <a:xfrm>
            <a:off x="8534400" y="6477000"/>
            <a:ext cx="609600" cy="37106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9E03BA6F-3DDB-430D-91ED-7A65515D999C}" type="slidenum">
              <a:rPr lang="en-US" smtClean="0"/>
              <a:pPr algn="ctr">
                <a:defRPr/>
              </a:pPr>
              <a:t>17</a:t>
            </a:fld>
            <a:endParaRPr lang="en-US" dirty="0" smtClean="0"/>
          </a:p>
        </p:txBody>
      </p:sp>
      <p:sp>
        <p:nvSpPr>
          <p:cNvPr id="2" name="Title 1"/>
          <p:cNvSpPr>
            <a:spLocks noGrp="1"/>
          </p:cNvSpPr>
          <p:nvPr>
            <p:ph type="title"/>
          </p:nvPr>
        </p:nvSpPr>
        <p:spPr/>
        <p:txBody>
          <a:bodyPr/>
          <a:lstStyle/>
          <a:p>
            <a:r>
              <a:rPr lang="en-US" dirty="0"/>
              <a:t>Metadata Flush Dependencies</a:t>
            </a:r>
          </a:p>
        </p:txBody>
      </p:sp>
    </p:spTree>
    <p:extLst>
      <p:ext uri="{BB962C8B-B14F-4D97-AF65-F5344CB8AC3E}">
        <p14:creationId xmlns:p14="http://schemas.microsoft.com/office/powerpoint/2010/main" val="16223852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access to file being written</a:t>
            </a:r>
          </a:p>
        </p:txBody>
      </p:sp>
      <p:sp>
        <p:nvSpPr>
          <p:cNvPr id="3" name="Date Placeholder 2"/>
          <p:cNvSpPr>
            <a:spLocks noGrp="1"/>
          </p:cNvSpPr>
          <p:nvPr>
            <p:ph type="dt" sz="half" idx="10"/>
          </p:nvPr>
        </p:nvSpPr>
        <p:spPr/>
        <p:txBody>
          <a:bodyPr/>
          <a:lstStyle/>
          <a:p>
            <a:pPr>
              <a:defRPr/>
            </a:pPr>
            <a:r>
              <a:rPr lang="en-US" smtClean="0"/>
              <a:t>10/17/15</a:t>
            </a:r>
            <a:endParaRPr lang="en-US" dirty="0"/>
          </a:p>
        </p:txBody>
      </p:sp>
      <p:sp>
        <p:nvSpPr>
          <p:cNvPr id="4" name="Slide Number Placeholder 3"/>
          <p:cNvSpPr>
            <a:spLocks noGrp="1"/>
          </p:cNvSpPr>
          <p:nvPr>
            <p:ph type="sldNum" sz="quarter" idx="12"/>
          </p:nvPr>
        </p:nvSpPr>
        <p:spPr/>
        <p:txBody>
          <a:bodyPr/>
          <a:lstStyle/>
          <a:p>
            <a:fld id="{80093880-C6D3-D249-860F-0023F8BF2CC9}" type="slidenum">
              <a:rPr lang="en-US" smtClean="0"/>
              <a:pPr/>
              <a:t>18</a:t>
            </a:fld>
            <a:endParaRPr lang="en-US" dirty="0"/>
          </a:p>
        </p:txBody>
      </p:sp>
      <p:sp>
        <p:nvSpPr>
          <p:cNvPr id="5" name="Content Placeholder 4"/>
          <p:cNvSpPr>
            <a:spLocks noGrp="1"/>
          </p:cNvSpPr>
          <p:nvPr>
            <p:ph sz="quarter" idx="13"/>
          </p:nvPr>
        </p:nvSpPr>
        <p:spPr>
          <a:xfrm>
            <a:off x="381000" y="990600"/>
            <a:ext cx="8382000" cy="5334000"/>
          </a:xfrm>
        </p:spPr>
        <p:txBody>
          <a:bodyPr/>
          <a:lstStyle/>
          <a:p>
            <a:pPr lvl="0" fontAlgn="auto">
              <a:spcAft>
                <a:spcPts val="0"/>
              </a:spcAft>
              <a:buClrTx/>
              <a:buFont typeface="Arial" pitchFamily="34" charset="0"/>
              <a:buChar char="•"/>
            </a:pPr>
            <a:r>
              <a:rPr lang="en-US" sz="2800" kern="1200" dirty="0" smtClean="0">
                <a:solidFill>
                  <a:prstClr val="black"/>
                </a:solidFill>
                <a:ea typeface="+mn-ea"/>
                <a:cs typeface="+mn-cs"/>
              </a:rPr>
              <a:t>Implemented for raw data “append only” scenario</a:t>
            </a:r>
          </a:p>
          <a:p>
            <a:pPr lvl="1" fontAlgn="auto">
              <a:spcAft>
                <a:spcPts val="0"/>
              </a:spcAft>
              <a:buClrTx/>
              <a:buFont typeface="Arial" pitchFamily="34" charset="0"/>
              <a:buChar char="•"/>
            </a:pPr>
            <a:r>
              <a:rPr lang="en-US" sz="2400" kern="1200" dirty="0" smtClean="0">
                <a:solidFill>
                  <a:prstClr val="black"/>
                </a:solidFill>
                <a:ea typeface="+mn-ea"/>
                <a:cs typeface="+mn-cs"/>
              </a:rPr>
              <a:t>No creation or deletion of the datasets, groups, and attributes is allowed at this time</a:t>
            </a:r>
          </a:p>
          <a:p>
            <a:pPr marL="400050" fontAlgn="auto">
              <a:spcAft>
                <a:spcPts val="0"/>
              </a:spcAft>
              <a:buClrTx/>
              <a:buFont typeface="Arial" pitchFamily="34" charset="0"/>
              <a:buChar char="•"/>
            </a:pPr>
            <a:r>
              <a:rPr lang="en-US" sz="2800" kern="1200" dirty="0" smtClean="0">
                <a:solidFill>
                  <a:prstClr val="black"/>
                </a:solidFill>
                <a:ea typeface="+mn-ea"/>
                <a:cs typeface="+mn-cs"/>
              </a:rPr>
              <a:t>Works on GPFS, </a:t>
            </a:r>
            <a:r>
              <a:rPr lang="en-US" sz="2800" kern="1200" dirty="0" err="1" smtClean="0">
                <a:solidFill>
                  <a:prstClr val="black"/>
                </a:solidFill>
                <a:ea typeface="+mn-ea"/>
                <a:cs typeface="+mn-cs"/>
              </a:rPr>
              <a:t>Lustre</a:t>
            </a:r>
            <a:r>
              <a:rPr lang="en-US" sz="2800" kern="1200" dirty="0" smtClean="0">
                <a:solidFill>
                  <a:prstClr val="black"/>
                </a:solidFill>
                <a:ea typeface="+mn-ea"/>
                <a:cs typeface="+mn-cs"/>
              </a:rPr>
              <a:t>, Linux Ext3, Ext4, FreeBSD USF2, OS X HDFS+</a:t>
            </a:r>
          </a:p>
          <a:p>
            <a:pPr marL="400050" fontAlgn="auto">
              <a:spcAft>
                <a:spcPts val="0"/>
              </a:spcAft>
              <a:buClrTx/>
              <a:buFont typeface="Arial" pitchFamily="34" charset="0"/>
              <a:buChar char="•"/>
            </a:pPr>
            <a:r>
              <a:rPr lang="en-US" sz="2800" kern="1200" dirty="0" smtClean="0">
                <a:solidFill>
                  <a:srgbClr val="FF0000"/>
                </a:solidFill>
                <a:ea typeface="+mn-ea"/>
                <a:cs typeface="+mn-cs"/>
              </a:rPr>
              <a:t>Does not work on NFS or Samba</a:t>
            </a:r>
          </a:p>
          <a:p>
            <a:pPr marL="400050" fontAlgn="auto">
              <a:spcAft>
                <a:spcPts val="0"/>
              </a:spcAft>
              <a:buClrTx/>
              <a:buFont typeface="Arial" pitchFamily="34" charset="0"/>
              <a:buChar char="•"/>
            </a:pPr>
            <a:r>
              <a:rPr lang="en-US" sz="2800" kern="1200" dirty="0">
                <a:solidFill>
                  <a:prstClr val="black"/>
                </a:solidFill>
                <a:ea typeface="+mn-ea"/>
                <a:cs typeface="+mn-cs"/>
              </a:rPr>
              <a:t>Documentation </a:t>
            </a:r>
            <a:r>
              <a:rPr lang="en-US" sz="2800" kern="1200" dirty="0">
                <a:solidFill>
                  <a:prstClr val="black"/>
                </a:solidFill>
                <a:ea typeface="+mn-ea"/>
                <a:cs typeface="+mn-cs"/>
                <a:hlinkClick r:id="rId3"/>
              </a:rPr>
              <a:t>http://www.hdfgroup.org/HDF5/docNewFeatures</a:t>
            </a:r>
            <a:r>
              <a:rPr lang="en-US" sz="2800" kern="1200" dirty="0" smtClean="0">
                <a:solidFill>
                  <a:prstClr val="black"/>
                </a:solidFill>
                <a:ea typeface="+mn-ea"/>
                <a:cs typeface="+mn-cs"/>
                <a:hlinkClick r:id="rId3"/>
              </a:rPr>
              <a:t>/</a:t>
            </a:r>
            <a:r>
              <a:rPr lang="en-US" sz="2800" kern="1200" dirty="0" smtClean="0">
                <a:solidFill>
                  <a:prstClr val="black"/>
                </a:solidFill>
                <a:ea typeface="+mn-ea"/>
                <a:cs typeface="+mn-cs"/>
              </a:rPr>
              <a:t> </a:t>
            </a:r>
          </a:p>
          <a:p>
            <a:pPr marL="400050" fontAlgn="auto">
              <a:spcAft>
                <a:spcPts val="0"/>
              </a:spcAft>
              <a:buClrTx/>
              <a:buFont typeface="Arial" pitchFamily="34" charset="0"/>
              <a:buChar char="•"/>
            </a:pPr>
            <a:r>
              <a:rPr lang="en-US" sz="2800" kern="1200" dirty="0" smtClean="0">
                <a:solidFill>
                  <a:prstClr val="black"/>
                </a:solidFill>
                <a:ea typeface="+mn-ea"/>
                <a:cs typeface="+mn-cs"/>
              </a:rPr>
              <a:t>Source      </a:t>
            </a:r>
            <a:r>
              <a:rPr lang="en-US" sz="2800" kern="1200" dirty="0" smtClean="0">
                <a:solidFill>
                  <a:prstClr val="black"/>
                </a:solidFill>
                <a:ea typeface="+mn-ea"/>
                <a:cs typeface="+mn-cs"/>
                <a:hlinkClick r:id="rId4" action="ppaction://hlinkfile"/>
              </a:rPr>
              <a:t>ftp</a:t>
            </a:r>
            <a:r>
              <a:rPr lang="en-US" sz="2800" kern="1200" dirty="0">
                <a:solidFill>
                  <a:prstClr val="black"/>
                </a:solidFill>
                <a:ea typeface="+mn-ea"/>
                <a:cs typeface="+mn-cs"/>
                <a:hlinkClick r:id="rId4" action="ppaction://hlinkfile"/>
              </a:rPr>
              <a:t>://ftp.hdfgroup.uiuc.edu/pub/outgoing/SWMR</a:t>
            </a:r>
            <a:r>
              <a:rPr lang="en-US" sz="2800" kern="1200" dirty="0" smtClean="0">
                <a:solidFill>
                  <a:prstClr val="black"/>
                </a:solidFill>
                <a:ea typeface="+mn-ea"/>
                <a:cs typeface="+mn-cs"/>
                <a:hlinkClick r:id="rId4" action="ppaction://hlinkfile"/>
              </a:rPr>
              <a:t>/</a:t>
            </a:r>
            <a:r>
              <a:rPr lang="en-US" sz="2800" kern="1200" dirty="0" smtClean="0">
                <a:solidFill>
                  <a:prstClr val="black"/>
                </a:solidFill>
                <a:ea typeface="+mn-ea"/>
                <a:cs typeface="+mn-cs"/>
              </a:rPr>
              <a:t> </a:t>
            </a:r>
          </a:p>
          <a:p>
            <a:pPr marL="400050" fontAlgn="auto">
              <a:spcAft>
                <a:spcPts val="0"/>
              </a:spcAft>
              <a:buClrTx/>
              <a:buFont typeface="Arial" pitchFamily="34" charset="0"/>
              <a:buChar char="•"/>
            </a:pPr>
            <a:r>
              <a:rPr lang="en-US" sz="2800" kern="1200" dirty="0" smtClean="0">
                <a:solidFill>
                  <a:prstClr val="black"/>
                </a:solidFill>
                <a:ea typeface="+mn-ea"/>
                <a:cs typeface="+mn-cs"/>
              </a:rPr>
              <a:t>Testers are needed!</a:t>
            </a:r>
          </a:p>
          <a:p>
            <a:pPr marL="0" indent="0">
              <a:buNone/>
            </a:pPr>
            <a:endParaRPr lang="en-US" dirty="0"/>
          </a:p>
        </p:txBody>
      </p:sp>
    </p:spTree>
    <p:extLst>
      <p:ext uri="{BB962C8B-B14F-4D97-AF65-F5344CB8AC3E}">
        <p14:creationId xmlns:p14="http://schemas.microsoft.com/office/powerpoint/2010/main" val="18552884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SWMR Programming model</a:t>
            </a:r>
            <a:endParaRPr lang="en-US" dirty="0"/>
          </a:p>
        </p:txBody>
      </p:sp>
      <p:sp>
        <p:nvSpPr>
          <p:cNvPr id="4" name="Date Placeholder 3"/>
          <p:cNvSpPr>
            <a:spLocks noGrp="1"/>
          </p:cNvSpPr>
          <p:nvPr>
            <p:ph type="dt" sz="half" idx="10"/>
          </p:nvPr>
        </p:nvSpPr>
        <p:spPr/>
        <p:txBody>
          <a:bodyPr/>
          <a:lstStyle/>
          <a:p>
            <a:pPr>
              <a:defRPr/>
            </a:pPr>
            <a:r>
              <a:rPr lang="en-US" smtClean="0"/>
              <a:t>10/17/15</a:t>
            </a:r>
            <a:endParaRPr lang="en-US"/>
          </a:p>
        </p:txBody>
      </p:sp>
      <p:sp>
        <p:nvSpPr>
          <p:cNvPr id="6" name="Slide Number Placeholder 5"/>
          <p:cNvSpPr>
            <a:spLocks noGrp="1"/>
          </p:cNvSpPr>
          <p:nvPr>
            <p:ph type="sldNum" sz="quarter" idx="12"/>
          </p:nvPr>
        </p:nvSpPr>
        <p:spPr/>
        <p:txBody>
          <a:bodyPr/>
          <a:lstStyle/>
          <a:p>
            <a:pPr>
              <a:defRPr/>
            </a:pPr>
            <a:fld id="{28FADFF9-2F2D-4D20-86DB-AD3DC4206D9A}" type="slidenum">
              <a:rPr lang="en-US" smtClean="0"/>
              <a:pPr>
                <a:defRPr/>
              </a:pPr>
              <a:t>19</a:t>
            </a:fld>
            <a:endParaRPr lang="en-US"/>
          </a:p>
        </p:txBody>
      </p:sp>
      <p:sp>
        <p:nvSpPr>
          <p:cNvPr id="2" name="Footer Placeholder 1"/>
          <p:cNvSpPr>
            <a:spLocks noGrp="1"/>
          </p:cNvSpPr>
          <p:nvPr>
            <p:ph type="ftr" sz="quarter" idx="11"/>
          </p:nvPr>
        </p:nvSpPr>
        <p:spPr/>
        <p:txBody>
          <a:bodyPr/>
          <a:lstStyle/>
          <a:p>
            <a:pPr>
              <a:defRPr/>
            </a:pPr>
            <a:r>
              <a:rPr lang="en-US" smtClean="0">
                <a:solidFill>
                  <a:srgbClr val="FFFFFF"/>
                </a:solidFill>
              </a:rPr>
              <a:t>ICALPECS 2015</a:t>
            </a:r>
            <a:endParaRPr lang="en-US">
              <a:solidFill>
                <a:srgbClr val="FFFFFF"/>
              </a:solidFill>
            </a:endParaRPr>
          </a:p>
        </p:txBody>
      </p:sp>
    </p:spTree>
    <p:extLst>
      <p:ext uri="{BB962C8B-B14F-4D97-AF65-F5344CB8AC3E}">
        <p14:creationId xmlns:p14="http://schemas.microsoft.com/office/powerpoint/2010/main" val="572241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SWMR Outline</a:t>
            </a:r>
            <a:endParaRPr lang="en-US" dirty="0"/>
          </a:p>
        </p:txBody>
      </p:sp>
      <p:sp>
        <p:nvSpPr>
          <p:cNvPr id="5" name="Content Placeholder 4"/>
          <p:cNvSpPr>
            <a:spLocks noGrp="1"/>
          </p:cNvSpPr>
          <p:nvPr>
            <p:ph idx="4294967295"/>
          </p:nvPr>
        </p:nvSpPr>
        <p:spPr>
          <a:xfrm>
            <a:off x="685800" y="990600"/>
            <a:ext cx="8458200" cy="5486400"/>
          </a:xfrm>
          <a:prstGeom prst="rect">
            <a:avLst/>
          </a:prstGeom>
        </p:spPr>
        <p:txBody>
          <a:bodyPr/>
          <a:lstStyle/>
          <a:p>
            <a:r>
              <a:rPr lang="en-US" dirty="0" smtClean="0"/>
              <a:t>Introduction</a:t>
            </a:r>
          </a:p>
          <a:p>
            <a:r>
              <a:rPr lang="en-US" dirty="0" smtClean="0"/>
              <a:t>Current implementation</a:t>
            </a:r>
          </a:p>
          <a:p>
            <a:r>
              <a:rPr lang="en-US" dirty="0" smtClean="0"/>
              <a:t>SWMR programming model</a:t>
            </a:r>
          </a:p>
          <a:p>
            <a:r>
              <a:rPr lang="en-US" dirty="0" smtClean="0"/>
              <a:t>File locking under SWMR</a:t>
            </a:r>
          </a:p>
          <a:p>
            <a:r>
              <a:rPr lang="en-US" dirty="0" smtClean="0"/>
              <a:t>SWMR demo</a:t>
            </a:r>
          </a:p>
        </p:txBody>
      </p:sp>
      <p:sp>
        <p:nvSpPr>
          <p:cNvPr id="10" name="Slide Number Placeholder 9"/>
          <p:cNvSpPr>
            <a:spLocks noGrp="1"/>
          </p:cNvSpPr>
          <p:nvPr>
            <p:ph type="sldNum" sz="quarter" idx="4294967295"/>
          </p:nvPr>
        </p:nvSpPr>
        <p:spPr>
          <a:xfrm>
            <a:off x="6858000" y="6629400"/>
            <a:ext cx="762000" cy="228600"/>
          </a:xfrm>
          <a:prstGeom prst="rect">
            <a:avLst/>
          </a:prstGeom>
        </p:spPr>
        <p:txBody>
          <a:bodyPr/>
          <a:lstStyle/>
          <a:p>
            <a:fld id="{A5E891D3-C79B-467C-9AA4-487CCCDFB73C}" type="slidenum">
              <a:rPr lang="en-US" smtClean="0">
                <a:solidFill>
                  <a:srgbClr val="FFFFFF"/>
                </a:solidFill>
              </a:rPr>
              <a:pPr/>
              <a:t>2</a:t>
            </a:fld>
            <a:endParaRPr lang="en-US" dirty="0">
              <a:solidFill>
                <a:srgbClr val="FFFFFF"/>
              </a:solidFill>
            </a:endParaRPr>
          </a:p>
        </p:txBody>
      </p:sp>
      <p:sp>
        <p:nvSpPr>
          <p:cNvPr id="3" name="TextBox 2"/>
          <p:cNvSpPr txBox="1"/>
          <p:nvPr/>
        </p:nvSpPr>
        <p:spPr>
          <a:xfrm>
            <a:off x="956804" y="6731886"/>
            <a:ext cx="914400" cy="914400"/>
          </a:xfrm>
          <a:prstGeom prst="rect">
            <a:avLst/>
          </a:prstGeom>
        </p:spPr>
        <p:txBody>
          <a:bodyPr vert="horz" wrap="none" lIns="91440" tIns="45720" rIns="91440" bIns="45720" rtlCol="0">
            <a:norm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TextBox 5"/>
          <p:cNvSpPr txBox="1"/>
          <p:nvPr/>
        </p:nvSpPr>
        <p:spPr>
          <a:xfrm>
            <a:off x="6836798" y="6731886"/>
            <a:ext cx="914400" cy="914400"/>
          </a:xfrm>
          <a:prstGeom prst="rect">
            <a:avLst/>
          </a:prstGeom>
        </p:spPr>
        <p:txBody>
          <a:bodyPr vert="horz" wrap="none" lIns="91440" tIns="45720" rIns="91440" bIns="45720" rtlCol="0">
            <a:norm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 name="TextBox 6"/>
          <p:cNvSpPr txBox="1"/>
          <p:nvPr/>
        </p:nvSpPr>
        <p:spPr>
          <a:xfrm>
            <a:off x="6759443" y="6733348"/>
            <a:ext cx="914400" cy="914400"/>
          </a:xfrm>
          <a:prstGeom prst="rect">
            <a:avLst/>
          </a:prstGeom>
        </p:spPr>
        <p:txBody>
          <a:bodyPr vert="horz" wrap="none" lIns="91440" tIns="45720" rIns="91440" bIns="45720" rtlCol="0">
            <a:norm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TextBox 7"/>
          <p:cNvSpPr txBox="1"/>
          <p:nvPr/>
        </p:nvSpPr>
        <p:spPr>
          <a:xfrm>
            <a:off x="4551756" y="6758918"/>
            <a:ext cx="914400" cy="914400"/>
          </a:xfrm>
          <a:prstGeom prst="rect">
            <a:avLst/>
          </a:prstGeom>
        </p:spPr>
        <p:txBody>
          <a:bodyPr vert="horz" wrap="none" lIns="91440" tIns="45720" rIns="91440" bIns="45720" rtlCol="0">
            <a:norm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TextBox 8"/>
          <p:cNvSpPr txBox="1"/>
          <p:nvPr/>
        </p:nvSpPr>
        <p:spPr>
          <a:xfrm>
            <a:off x="4236372" y="6707778"/>
            <a:ext cx="914400" cy="914400"/>
          </a:xfrm>
          <a:prstGeom prst="rect">
            <a:avLst/>
          </a:prstGeom>
        </p:spPr>
        <p:txBody>
          <a:bodyPr vert="horz" wrap="none" lIns="91440" tIns="45720" rIns="91440" bIns="45720" rtlCol="0">
            <a:norm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200462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5933" y="152400"/>
            <a:ext cx="6934200" cy="533400"/>
          </a:xfrm>
        </p:spPr>
        <p:txBody>
          <a:bodyPr/>
          <a:lstStyle/>
          <a:p>
            <a:r>
              <a:rPr lang="en-US" dirty="0" smtClean="0"/>
              <a:t>Setting SWMR writer</a:t>
            </a:r>
            <a:endParaRPr lang="en-US" dirty="0"/>
          </a:p>
        </p:txBody>
      </p:sp>
      <p:sp>
        <p:nvSpPr>
          <p:cNvPr id="3" name="Date Placeholder 2"/>
          <p:cNvSpPr>
            <a:spLocks noGrp="1"/>
          </p:cNvSpPr>
          <p:nvPr>
            <p:ph type="dt" sz="half" idx="10"/>
          </p:nvPr>
        </p:nvSpPr>
        <p:spPr/>
        <p:txBody>
          <a:bodyPr/>
          <a:lstStyle/>
          <a:p>
            <a:pPr>
              <a:defRPr/>
            </a:pPr>
            <a:r>
              <a:rPr lang="en-US" smtClean="0"/>
              <a:t>10/17/15</a:t>
            </a:r>
            <a:endParaRPr lang="en-US" dirty="0"/>
          </a:p>
        </p:txBody>
      </p:sp>
      <p:sp>
        <p:nvSpPr>
          <p:cNvPr id="4" name="Slide Number Placeholder 3"/>
          <p:cNvSpPr>
            <a:spLocks noGrp="1"/>
          </p:cNvSpPr>
          <p:nvPr>
            <p:ph type="sldNum" sz="quarter" idx="12"/>
          </p:nvPr>
        </p:nvSpPr>
        <p:spPr/>
        <p:txBody>
          <a:bodyPr/>
          <a:lstStyle/>
          <a:p>
            <a:fld id="{80093880-C6D3-D249-860F-0023F8BF2CC9}" type="slidenum">
              <a:rPr lang="en-US" smtClean="0"/>
              <a:pPr/>
              <a:t>20</a:t>
            </a:fld>
            <a:endParaRPr lang="en-US" dirty="0"/>
          </a:p>
        </p:txBody>
      </p:sp>
      <p:sp>
        <p:nvSpPr>
          <p:cNvPr id="5" name="Content Placeholder 4"/>
          <p:cNvSpPr>
            <a:spLocks noGrp="1"/>
          </p:cNvSpPr>
          <p:nvPr>
            <p:ph sz="quarter" idx="13"/>
          </p:nvPr>
        </p:nvSpPr>
        <p:spPr>
          <a:xfrm>
            <a:off x="152401" y="1143000"/>
            <a:ext cx="8957732" cy="5334000"/>
          </a:xfrm>
        </p:spPr>
        <p:txBody>
          <a:bodyPr/>
          <a:lstStyle/>
          <a:p>
            <a:pPr marL="0" lvl="0" indent="0" fontAlgn="auto">
              <a:spcAft>
                <a:spcPts val="0"/>
              </a:spcAft>
              <a:buClrTx/>
              <a:buNone/>
            </a:pPr>
            <a:r>
              <a:rPr lang="en-US" sz="2400" kern="1200" dirty="0" smtClean="0">
                <a:solidFill>
                  <a:srgbClr val="0000FF"/>
                </a:solidFill>
                <a:ea typeface="+mn-ea"/>
                <a:cs typeface="+mn-cs"/>
              </a:rPr>
              <a:t>Precondition</a:t>
            </a:r>
          </a:p>
          <a:p>
            <a:pPr fontAlgn="auto">
              <a:spcAft>
                <a:spcPts val="0"/>
              </a:spcAft>
              <a:buClrTx/>
            </a:pPr>
            <a:r>
              <a:rPr lang="en-US" sz="2400" kern="1200" dirty="0" smtClean="0">
                <a:solidFill>
                  <a:prstClr val="black"/>
                </a:solidFill>
                <a:ea typeface="+mn-ea"/>
                <a:cs typeface="+mn-cs"/>
              </a:rPr>
              <a:t>Create a file with the </a:t>
            </a:r>
            <a:r>
              <a:rPr lang="en-US" sz="2400" kern="1200" dirty="0" smtClean="0">
                <a:solidFill>
                  <a:schemeClr val="accent3">
                    <a:lumMod val="75000"/>
                  </a:schemeClr>
                </a:solidFill>
                <a:ea typeface="+mn-ea"/>
                <a:cs typeface="+mn-cs"/>
              </a:rPr>
              <a:t>latest file </a:t>
            </a:r>
            <a:r>
              <a:rPr lang="en-US" sz="2400" kern="1200" dirty="0" smtClean="0">
                <a:solidFill>
                  <a:prstClr val="black"/>
                </a:solidFill>
                <a:ea typeface="+mn-ea"/>
                <a:cs typeface="+mn-cs"/>
              </a:rPr>
              <a:t>format; close the file.</a:t>
            </a:r>
            <a:endParaRPr lang="en-US" sz="2400" kern="1200" dirty="0">
              <a:solidFill>
                <a:prstClr val="black"/>
              </a:solidFill>
              <a:ea typeface="+mn-ea"/>
              <a:cs typeface="+mn-cs"/>
            </a:endParaRPr>
          </a:p>
          <a:p>
            <a:pPr marL="0" lvl="0" indent="0" fontAlgn="auto">
              <a:spcAft>
                <a:spcPts val="0"/>
              </a:spcAft>
              <a:buClrTx/>
              <a:buNone/>
            </a:pPr>
            <a:r>
              <a:rPr lang="en-US" sz="2400" kern="1200" dirty="0" smtClean="0">
                <a:solidFill>
                  <a:srgbClr val="0000FF"/>
                </a:solidFill>
                <a:ea typeface="+mn-ea"/>
                <a:cs typeface="+mn-cs"/>
              </a:rPr>
              <a:t>Writer</a:t>
            </a:r>
            <a:endParaRPr lang="en-US" sz="2400" kern="1200" dirty="0">
              <a:solidFill>
                <a:prstClr val="black"/>
              </a:solidFill>
              <a:ea typeface="+mn-ea"/>
              <a:cs typeface="+mn-cs"/>
            </a:endParaRPr>
          </a:p>
          <a:p>
            <a:pPr fontAlgn="auto">
              <a:spcAft>
                <a:spcPts val="0"/>
              </a:spcAft>
              <a:buClrTx/>
            </a:pPr>
            <a:r>
              <a:rPr lang="en-US" sz="2400" kern="1200" dirty="0" smtClean="0">
                <a:solidFill>
                  <a:prstClr val="black"/>
                </a:solidFill>
                <a:ea typeface="+mn-ea"/>
                <a:cs typeface="+mn-cs"/>
              </a:rPr>
              <a:t>Call </a:t>
            </a:r>
            <a:r>
              <a:rPr lang="en-US" sz="2400" kern="1200" dirty="0">
                <a:solidFill>
                  <a:prstClr val="black"/>
                </a:solidFill>
                <a:ea typeface="+mn-ea"/>
                <a:cs typeface="+mn-cs"/>
              </a:rPr>
              <a:t>H5Fopen </a:t>
            </a:r>
            <a:r>
              <a:rPr lang="en-US" sz="2400" kern="1200" dirty="0" smtClean="0">
                <a:solidFill>
                  <a:prstClr val="black"/>
                </a:solidFill>
                <a:ea typeface="+mn-ea"/>
                <a:cs typeface="+mn-cs"/>
              </a:rPr>
              <a:t>using </a:t>
            </a:r>
            <a:r>
              <a:rPr lang="en-US" sz="2400" kern="1200" dirty="0">
                <a:solidFill>
                  <a:prstClr val="black"/>
                </a:solidFill>
                <a:ea typeface="+mn-ea"/>
                <a:cs typeface="+mn-cs"/>
              </a:rPr>
              <a:t>the </a:t>
            </a:r>
            <a:r>
              <a:rPr lang="en-US" sz="2400" kern="1200" dirty="0">
                <a:solidFill>
                  <a:srgbClr val="00843C"/>
                </a:solidFill>
                <a:ea typeface="+mn-ea"/>
                <a:cs typeface="+mn-cs"/>
              </a:rPr>
              <a:t>H5F_ACC_SWMR_WRITE</a:t>
            </a:r>
            <a:r>
              <a:rPr lang="en-US" sz="2400" kern="1200" dirty="0">
                <a:solidFill>
                  <a:prstClr val="black"/>
                </a:solidFill>
                <a:ea typeface="+mn-ea"/>
                <a:cs typeface="+mn-cs"/>
              </a:rPr>
              <a:t> flag</a:t>
            </a:r>
            <a:r>
              <a:rPr lang="en-US" sz="2400" kern="1200" dirty="0" smtClean="0">
                <a:solidFill>
                  <a:prstClr val="black"/>
                </a:solidFill>
                <a:ea typeface="+mn-ea"/>
                <a:cs typeface="+mn-cs"/>
              </a:rPr>
              <a:t>.</a:t>
            </a:r>
          </a:p>
          <a:p>
            <a:pPr fontAlgn="auto">
              <a:spcAft>
                <a:spcPts val="0"/>
              </a:spcAft>
              <a:buClrTx/>
            </a:pPr>
            <a:r>
              <a:rPr lang="en-US" sz="2400" kern="1200" dirty="0" smtClean="0">
                <a:solidFill>
                  <a:prstClr val="black"/>
                </a:solidFill>
                <a:ea typeface="+mn-ea"/>
                <a:cs typeface="+mn-cs"/>
              </a:rPr>
              <a:t>Start writing datasets.</a:t>
            </a:r>
          </a:p>
          <a:p>
            <a:pPr fontAlgn="auto">
              <a:spcAft>
                <a:spcPts val="0"/>
              </a:spcAft>
              <a:buClrTx/>
            </a:pPr>
            <a:r>
              <a:rPr lang="en-US" sz="2400" kern="1200" dirty="0">
                <a:solidFill>
                  <a:prstClr val="black"/>
                </a:solidFill>
              </a:rPr>
              <a:t>Periodically flush data</a:t>
            </a:r>
            <a:r>
              <a:rPr lang="en-US" sz="2400" kern="1200" dirty="0" smtClean="0">
                <a:solidFill>
                  <a:prstClr val="black"/>
                </a:solidFill>
              </a:rPr>
              <a:t>.</a:t>
            </a:r>
            <a:endParaRPr lang="en-US" sz="2400" kern="1200" dirty="0">
              <a:solidFill>
                <a:prstClr val="black"/>
              </a:solidFill>
              <a:ea typeface="+mn-ea"/>
              <a:cs typeface="+mn-cs"/>
            </a:endParaRPr>
          </a:p>
          <a:p>
            <a:pPr marL="0" lvl="0" indent="0" algn="ctr" fontAlgn="auto">
              <a:spcAft>
                <a:spcPts val="0"/>
              </a:spcAft>
              <a:buClrTx/>
              <a:buNone/>
            </a:pPr>
            <a:r>
              <a:rPr lang="en-US" sz="2400" b="1" kern="1200" dirty="0" smtClean="0">
                <a:solidFill>
                  <a:srgbClr val="FF0000"/>
                </a:solidFill>
                <a:ea typeface="+mn-ea"/>
                <a:cs typeface="+mn-cs"/>
              </a:rPr>
              <a:t>or</a:t>
            </a:r>
            <a:endParaRPr lang="en-US" sz="2400" b="1" kern="1200" dirty="0">
              <a:solidFill>
                <a:srgbClr val="FF0000"/>
              </a:solidFill>
              <a:ea typeface="+mn-ea"/>
              <a:cs typeface="+mn-cs"/>
            </a:endParaRPr>
          </a:p>
          <a:p>
            <a:pPr marL="0" lvl="0" indent="0" fontAlgn="auto">
              <a:spcAft>
                <a:spcPts val="0"/>
              </a:spcAft>
              <a:buClrTx/>
              <a:buNone/>
            </a:pPr>
            <a:r>
              <a:rPr lang="en-US" sz="2400" kern="1200" dirty="0">
                <a:solidFill>
                  <a:srgbClr val="0000FF"/>
                </a:solidFill>
              </a:rPr>
              <a:t>Writer</a:t>
            </a:r>
            <a:endParaRPr lang="en-US" sz="2400" kern="1200" dirty="0">
              <a:solidFill>
                <a:prstClr val="black"/>
              </a:solidFill>
            </a:endParaRPr>
          </a:p>
          <a:p>
            <a:pPr fontAlgn="auto">
              <a:spcAft>
                <a:spcPts val="0"/>
              </a:spcAft>
              <a:buClrTx/>
            </a:pPr>
            <a:r>
              <a:rPr lang="en-US" sz="2400" kern="1200" dirty="0">
                <a:solidFill>
                  <a:prstClr val="black"/>
                </a:solidFill>
              </a:rPr>
              <a:t>Call </a:t>
            </a:r>
            <a:r>
              <a:rPr lang="en-US" sz="2400" kern="1200" dirty="0" smtClean="0">
                <a:solidFill>
                  <a:prstClr val="black"/>
                </a:solidFill>
              </a:rPr>
              <a:t>H5Fcreate </a:t>
            </a:r>
            <a:r>
              <a:rPr lang="en-US" sz="2400" kern="1200" dirty="0">
                <a:solidFill>
                  <a:prstClr val="black"/>
                </a:solidFill>
              </a:rPr>
              <a:t>using </a:t>
            </a:r>
            <a:r>
              <a:rPr lang="en-US" sz="2400" kern="1200" dirty="0" smtClean="0">
                <a:solidFill>
                  <a:prstClr val="black"/>
                </a:solidFill>
              </a:rPr>
              <a:t>the </a:t>
            </a:r>
            <a:r>
              <a:rPr lang="en-US" sz="2400" kern="1200" dirty="0" smtClean="0">
                <a:solidFill>
                  <a:srgbClr val="00843C"/>
                </a:solidFill>
              </a:rPr>
              <a:t>latest file </a:t>
            </a:r>
            <a:r>
              <a:rPr lang="en-US" sz="2400" kern="1200" dirty="0" smtClean="0">
                <a:solidFill>
                  <a:prstClr val="black"/>
                </a:solidFill>
              </a:rPr>
              <a:t>format flag.</a:t>
            </a:r>
          </a:p>
          <a:p>
            <a:pPr fontAlgn="auto">
              <a:spcAft>
                <a:spcPts val="0"/>
              </a:spcAft>
              <a:buClrTx/>
            </a:pPr>
            <a:r>
              <a:rPr lang="en-US" sz="2400" kern="1200" dirty="0" smtClean="0">
                <a:solidFill>
                  <a:prstClr val="black"/>
                </a:solidFill>
              </a:rPr>
              <a:t>Create groups, datasets; add attributes and close attributes.</a:t>
            </a:r>
          </a:p>
          <a:p>
            <a:pPr fontAlgn="auto">
              <a:spcAft>
                <a:spcPts val="0"/>
              </a:spcAft>
              <a:buClrTx/>
            </a:pPr>
            <a:r>
              <a:rPr lang="en-US" sz="2400" kern="1200" dirty="0" smtClean="0">
                <a:solidFill>
                  <a:prstClr val="black"/>
                </a:solidFill>
              </a:rPr>
              <a:t>Call H5Fstart_swmr_write to start SWMR access to the file.</a:t>
            </a:r>
          </a:p>
          <a:p>
            <a:pPr fontAlgn="auto">
              <a:spcAft>
                <a:spcPts val="0"/>
              </a:spcAft>
              <a:buClrTx/>
            </a:pPr>
            <a:r>
              <a:rPr lang="en-US" sz="2400" kern="1200" dirty="0" smtClean="0">
                <a:solidFill>
                  <a:prstClr val="black"/>
                </a:solidFill>
              </a:rPr>
              <a:t>Periodically flush data.</a:t>
            </a:r>
            <a:endParaRPr lang="en-US" sz="2400" kern="1200" dirty="0">
              <a:solidFill>
                <a:prstClr val="black"/>
              </a:solidFill>
            </a:endParaRPr>
          </a:p>
          <a:p>
            <a:pPr marL="0" indent="0">
              <a:buNone/>
            </a:pPr>
            <a:endParaRPr lang="en-US" dirty="0"/>
          </a:p>
        </p:txBody>
      </p:sp>
    </p:spTree>
    <p:extLst>
      <p:ext uri="{BB962C8B-B14F-4D97-AF65-F5344CB8AC3E}">
        <p14:creationId xmlns:p14="http://schemas.microsoft.com/office/powerpoint/2010/main" val="1327343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5933" y="152400"/>
            <a:ext cx="6934200" cy="533400"/>
          </a:xfrm>
        </p:spPr>
        <p:txBody>
          <a:bodyPr/>
          <a:lstStyle/>
          <a:p>
            <a:r>
              <a:rPr lang="en-US" dirty="0" smtClean="0"/>
              <a:t>Setting SWMR reader</a:t>
            </a:r>
            <a:endParaRPr lang="en-US" dirty="0"/>
          </a:p>
        </p:txBody>
      </p:sp>
      <p:sp>
        <p:nvSpPr>
          <p:cNvPr id="3" name="Date Placeholder 2"/>
          <p:cNvSpPr>
            <a:spLocks noGrp="1"/>
          </p:cNvSpPr>
          <p:nvPr>
            <p:ph type="dt" sz="half" idx="10"/>
          </p:nvPr>
        </p:nvSpPr>
        <p:spPr/>
        <p:txBody>
          <a:bodyPr/>
          <a:lstStyle/>
          <a:p>
            <a:pPr>
              <a:defRPr/>
            </a:pPr>
            <a:r>
              <a:rPr lang="en-US" smtClean="0"/>
              <a:t>10/17/15</a:t>
            </a:r>
            <a:endParaRPr lang="en-US" dirty="0"/>
          </a:p>
        </p:txBody>
      </p:sp>
      <p:sp>
        <p:nvSpPr>
          <p:cNvPr id="4" name="Slide Number Placeholder 3"/>
          <p:cNvSpPr>
            <a:spLocks noGrp="1"/>
          </p:cNvSpPr>
          <p:nvPr>
            <p:ph type="sldNum" sz="quarter" idx="12"/>
          </p:nvPr>
        </p:nvSpPr>
        <p:spPr/>
        <p:txBody>
          <a:bodyPr/>
          <a:lstStyle/>
          <a:p>
            <a:fld id="{80093880-C6D3-D249-860F-0023F8BF2CC9}" type="slidenum">
              <a:rPr lang="en-US" smtClean="0"/>
              <a:pPr/>
              <a:t>21</a:t>
            </a:fld>
            <a:endParaRPr lang="en-US" dirty="0"/>
          </a:p>
        </p:txBody>
      </p:sp>
      <p:sp>
        <p:nvSpPr>
          <p:cNvPr id="5" name="Content Placeholder 4"/>
          <p:cNvSpPr>
            <a:spLocks noGrp="1"/>
          </p:cNvSpPr>
          <p:nvPr>
            <p:ph sz="quarter" idx="13"/>
          </p:nvPr>
        </p:nvSpPr>
        <p:spPr>
          <a:xfrm>
            <a:off x="381000" y="1143000"/>
            <a:ext cx="8458200" cy="5029200"/>
          </a:xfrm>
        </p:spPr>
        <p:txBody>
          <a:bodyPr/>
          <a:lstStyle/>
          <a:p>
            <a:pPr marL="0" lvl="0" indent="0" fontAlgn="auto">
              <a:spcAft>
                <a:spcPts val="0"/>
              </a:spcAft>
              <a:buClrTx/>
              <a:buNone/>
            </a:pPr>
            <a:endParaRPr lang="en-US" sz="2400" kern="1200" dirty="0">
              <a:solidFill>
                <a:prstClr val="black"/>
              </a:solidFill>
              <a:ea typeface="+mn-ea"/>
              <a:cs typeface="+mn-cs"/>
            </a:endParaRPr>
          </a:p>
          <a:p>
            <a:pPr marL="0" lvl="0" indent="0" fontAlgn="auto">
              <a:spcAft>
                <a:spcPts val="0"/>
              </a:spcAft>
              <a:buClrTx/>
              <a:buNone/>
            </a:pPr>
            <a:r>
              <a:rPr lang="en-US" sz="2400" kern="1200" dirty="0" smtClean="0">
                <a:solidFill>
                  <a:srgbClr val="0000FF"/>
                </a:solidFill>
                <a:ea typeface="+mn-ea"/>
                <a:cs typeface="+mn-cs"/>
              </a:rPr>
              <a:t>Reader</a:t>
            </a:r>
            <a:endParaRPr lang="en-US" sz="2400" kern="1200" dirty="0">
              <a:solidFill>
                <a:prstClr val="black"/>
              </a:solidFill>
              <a:ea typeface="+mn-ea"/>
              <a:cs typeface="+mn-cs"/>
            </a:endParaRPr>
          </a:p>
          <a:p>
            <a:pPr fontAlgn="auto">
              <a:spcAft>
                <a:spcPts val="0"/>
              </a:spcAft>
              <a:buClrTx/>
            </a:pPr>
            <a:r>
              <a:rPr lang="en-US" sz="2400" kern="1200" dirty="0" smtClean="0">
                <a:solidFill>
                  <a:prstClr val="black"/>
                </a:solidFill>
                <a:ea typeface="+mn-ea"/>
                <a:cs typeface="+mn-cs"/>
              </a:rPr>
              <a:t>Call </a:t>
            </a:r>
            <a:r>
              <a:rPr lang="en-US" sz="2400" kern="1200" dirty="0">
                <a:solidFill>
                  <a:prstClr val="black"/>
                </a:solidFill>
                <a:ea typeface="+mn-ea"/>
                <a:cs typeface="+mn-cs"/>
              </a:rPr>
              <a:t>H5Fopen using the H5F_ACC_SWMR_READ flag.</a:t>
            </a:r>
          </a:p>
          <a:p>
            <a:pPr lvl="0" fontAlgn="auto">
              <a:spcAft>
                <a:spcPts val="0"/>
              </a:spcAft>
              <a:buClrTx/>
              <a:buFont typeface="Arial" pitchFamily="34" charset="0"/>
              <a:buChar char="•"/>
            </a:pPr>
            <a:r>
              <a:rPr lang="en-US" sz="2400" kern="1200" dirty="0" smtClean="0">
                <a:solidFill>
                  <a:prstClr val="black"/>
                </a:solidFill>
              </a:rPr>
              <a:t>Poll</a:t>
            </a:r>
            <a:r>
              <a:rPr lang="en-US" sz="2400" kern="1200" dirty="0">
                <a:solidFill>
                  <a:prstClr val="black"/>
                </a:solidFill>
              </a:rPr>
              <a:t>, checking the size of the dataset to see if there is new data available for reading.</a:t>
            </a:r>
          </a:p>
          <a:p>
            <a:pPr lvl="0" fontAlgn="auto">
              <a:spcAft>
                <a:spcPts val="0"/>
              </a:spcAft>
              <a:buClrTx/>
              <a:buFont typeface="Arial" pitchFamily="34" charset="0"/>
              <a:buChar char="•"/>
            </a:pPr>
            <a:r>
              <a:rPr lang="en-US" sz="2400" kern="1200" dirty="0">
                <a:solidFill>
                  <a:prstClr val="black"/>
                </a:solidFill>
              </a:rPr>
              <a:t>Read new data, if any.</a:t>
            </a:r>
          </a:p>
          <a:p>
            <a:pPr lvl="0" fontAlgn="auto">
              <a:spcAft>
                <a:spcPts val="0"/>
              </a:spcAft>
              <a:buClrTx/>
              <a:buFont typeface="Arial" pitchFamily="34" charset="0"/>
              <a:buChar char="•"/>
            </a:pPr>
            <a:endParaRPr lang="en-US" sz="2400" kern="1200" dirty="0">
              <a:solidFill>
                <a:prstClr val="black"/>
              </a:solidFill>
            </a:endParaRPr>
          </a:p>
          <a:p>
            <a:pPr marL="0" lvl="0" indent="0">
              <a:buNone/>
            </a:pPr>
            <a:r>
              <a:rPr lang="en-US" sz="2400" kern="1200" dirty="0">
                <a:solidFill>
                  <a:srgbClr val="0000FF"/>
                </a:solidFill>
              </a:rPr>
              <a:t>Side affect of SWMR access</a:t>
            </a:r>
          </a:p>
          <a:p>
            <a:r>
              <a:rPr lang="en-US" sz="2400" kern="1200" dirty="0">
                <a:solidFill>
                  <a:schemeClr val="tx1"/>
                </a:solidFill>
              </a:rPr>
              <a:t>Fault tolerance</a:t>
            </a:r>
          </a:p>
          <a:p>
            <a:pPr marL="0" indent="0">
              <a:buNone/>
            </a:pPr>
            <a:endParaRPr lang="en-US" dirty="0"/>
          </a:p>
        </p:txBody>
      </p:sp>
    </p:spTree>
    <p:extLst>
      <p:ext uri="{BB962C8B-B14F-4D97-AF65-F5344CB8AC3E}">
        <p14:creationId xmlns:p14="http://schemas.microsoft.com/office/powerpoint/2010/main" val="817331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SWMR writer</a:t>
            </a:r>
            <a:endParaRPr lang="en-US" dirty="0"/>
          </a:p>
        </p:txBody>
      </p:sp>
      <p:sp>
        <p:nvSpPr>
          <p:cNvPr id="3" name="Date Placeholder 2"/>
          <p:cNvSpPr>
            <a:spLocks noGrp="1"/>
          </p:cNvSpPr>
          <p:nvPr>
            <p:ph type="dt" sz="half" idx="10"/>
          </p:nvPr>
        </p:nvSpPr>
        <p:spPr/>
        <p:txBody>
          <a:bodyPr/>
          <a:lstStyle/>
          <a:p>
            <a:pPr>
              <a:defRPr/>
            </a:pPr>
            <a:r>
              <a:rPr lang="en-US" smtClean="0"/>
              <a:t>10/17/15</a:t>
            </a:r>
            <a:endParaRPr lang="en-US" dirty="0"/>
          </a:p>
        </p:txBody>
      </p:sp>
      <p:sp>
        <p:nvSpPr>
          <p:cNvPr id="4" name="Slide Number Placeholder 3"/>
          <p:cNvSpPr>
            <a:spLocks noGrp="1"/>
          </p:cNvSpPr>
          <p:nvPr>
            <p:ph type="sldNum" sz="quarter" idx="12"/>
          </p:nvPr>
        </p:nvSpPr>
        <p:spPr/>
        <p:txBody>
          <a:bodyPr/>
          <a:lstStyle/>
          <a:p>
            <a:fld id="{80093880-C6D3-D249-860F-0023F8BF2CC9}" type="slidenum">
              <a:rPr lang="en-US" smtClean="0"/>
              <a:pPr/>
              <a:t>22</a:t>
            </a:fld>
            <a:endParaRPr lang="en-US" dirty="0"/>
          </a:p>
        </p:txBody>
      </p:sp>
      <p:sp>
        <p:nvSpPr>
          <p:cNvPr id="5" name="Content Placeholder 4"/>
          <p:cNvSpPr>
            <a:spLocks noGrp="1"/>
          </p:cNvSpPr>
          <p:nvPr>
            <p:ph sz="quarter" idx="13"/>
          </p:nvPr>
        </p:nvSpPr>
        <p:spPr>
          <a:xfrm>
            <a:off x="228600" y="914400"/>
            <a:ext cx="8763000" cy="5638800"/>
          </a:xfrm>
        </p:spPr>
        <p:txBody>
          <a:bodyPr/>
          <a:lstStyle/>
          <a:p>
            <a:pPr marL="0" indent="0">
              <a:buNone/>
            </a:pPr>
            <a:r>
              <a:rPr lang="en-US" sz="2000" dirty="0" smtClean="0">
                <a:solidFill>
                  <a:srgbClr val="008000"/>
                </a:solidFill>
                <a:latin typeface="Consolas"/>
                <a:cs typeface="Consolas"/>
              </a:rPr>
              <a:t>//Create </a:t>
            </a:r>
            <a:r>
              <a:rPr lang="en-US" sz="2000" dirty="0">
                <a:solidFill>
                  <a:srgbClr val="008000"/>
                </a:solidFill>
                <a:latin typeface="Consolas"/>
                <a:cs typeface="Consolas"/>
              </a:rPr>
              <a:t>the file using the latest file format property as shown </a:t>
            </a:r>
            <a:endParaRPr lang="en-US" sz="2000" dirty="0" smtClean="0">
              <a:solidFill>
                <a:srgbClr val="008000"/>
              </a:solidFill>
              <a:latin typeface="Consolas"/>
              <a:cs typeface="Consolas"/>
            </a:endParaRPr>
          </a:p>
          <a:p>
            <a:pPr marL="0" indent="0">
              <a:buNone/>
            </a:pPr>
            <a:r>
              <a:rPr lang="en-US" sz="2000" dirty="0" err="1" smtClean="0">
                <a:latin typeface="Consolas"/>
                <a:cs typeface="Consolas"/>
              </a:rPr>
              <a:t>fapl</a:t>
            </a:r>
            <a:r>
              <a:rPr lang="en-US" sz="2000" dirty="0" smtClean="0">
                <a:latin typeface="Consolas"/>
                <a:cs typeface="Consolas"/>
              </a:rPr>
              <a:t> </a:t>
            </a:r>
            <a:r>
              <a:rPr lang="en-US" sz="2000" dirty="0">
                <a:latin typeface="Consolas"/>
                <a:cs typeface="Consolas"/>
              </a:rPr>
              <a:t>= H5Pcreate(H5P_FILE_ACCESS); </a:t>
            </a:r>
            <a:endParaRPr lang="en-US" sz="2000" dirty="0" smtClean="0">
              <a:latin typeface="Consolas"/>
              <a:cs typeface="Consolas"/>
            </a:endParaRPr>
          </a:p>
          <a:p>
            <a:pPr marL="0" indent="0">
              <a:buNone/>
            </a:pPr>
            <a:r>
              <a:rPr lang="en-US" sz="2000" dirty="0" smtClean="0">
                <a:latin typeface="Consolas"/>
                <a:cs typeface="Consolas"/>
              </a:rPr>
              <a:t>H5Pset_libver_bounds</a:t>
            </a:r>
            <a:r>
              <a:rPr lang="en-US" sz="2000" dirty="0">
                <a:latin typeface="Consolas"/>
                <a:cs typeface="Consolas"/>
              </a:rPr>
              <a:t>(</a:t>
            </a:r>
            <a:r>
              <a:rPr lang="en-US" sz="2000" dirty="0" err="1">
                <a:latin typeface="Consolas"/>
                <a:cs typeface="Consolas"/>
              </a:rPr>
              <a:t>fapl</a:t>
            </a:r>
            <a:r>
              <a:rPr lang="en-US" sz="2000" dirty="0">
                <a:latin typeface="Consolas"/>
                <a:cs typeface="Consolas"/>
              </a:rPr>
              <a:t>, H5F_LIBVER_LATEST</a:t>
            </a:r>
            <a:r>
              <a:rPr lang="en-US" sz="2000" dirty="0" smtClean="0">
                <a:latin typeface="Consolas"/>
                <a:cs typeface="Consolas"/>
              </a:rPr>
              <a:t>, 	H5F_LIBVER_LATEST</a:t>
            </a:r>
            <a:r>
              <a:rPr lang="en-US" sz="2000" dirty="0">
                <a:latin typeface="Consolas"/>
                <a:cs typeface="Consolas"/>
              </a:rPr>
              <a:t>); </a:t>
            </a:r>
            <a:endParaRPr lang="en-US" sz="2000" dirty="0" smtClean="0">
              <a:latin typeface="Consolas"/>
              <a:cs typeface="Consolas"/>
            </a:endParaRPr>
          </a:p>
          <a:p>
            <a:pPr marL="0" indent="0">
              <a:buNone/>
            </a:pPr>
            <a:r>
              <a:rPr lang="en-US" sz="2000" dirty="0" smtClean="0">
                <a:latin typeface="Consolas"/>
                <a:cs typeface="Consolas"/>
              </a:rPr>
              <a:t>fid </a:t>
            </a:r>
            <a:r>
              <a:rPr lang="en-US" sz="2000" dirty="0">
                <a:latin typeface="Consolas"/>
                <a:cs typeface="Consolas"/>
              </a:rPr>
              <a:t>= H5Fcreate(filename, H5F_ACC_TRUNC, H5P_DEFAULT, </a:t>
            </a:r>
            <a:r>
              <a:rPr lang="en-US" sz="2000" dirty="0" err="1">
                <a:latin typeface="Consolas"/>
                <a:cs typeface="Consolas"/>
              </a:rPr>
              <a:t>fapl</a:t>
            </a:r>
            <a:r>
              <a:rPr lang="en-US" sz="2000" dirty="0">
                <a:latin typeface="Consolas"/>
                <a:cs typeface="Consolas"/>
              </a:rPr>
              <a:t>); </a:t>
            </a:r>
          </a:p>
          <a:p>
            <a:pPr marL="0" indent="0">
              <a:buNone/>
            </a:pPr>
            <a:r>
              <a:rPr lang="en-US" sz="2000" dirty="0" smtClean="0">
                <a:solidFill>
                  <a:srgbClr val="008000"/>
                </a:solidFill>
                <a:latin typeface="Consolas"/>
                <a:cs typeface="Consolas"/>
              </a:rPr>
              <a:t>// Create </a:t>
            </a:r>
            <a:r>
              <a:rPr lang="en-US" sz="2000" dirty="0">
                <a:solidFill>
                  <a:srgbClr val="008000"/>
                </a:solidFill>
                <a:latin typeface="Consolas"/>
                <a:cs typeface="Consolas"/>
              </a:rPr>
              <a:t>file objects such as datasets and </a:t>
            </a:r>
            <a:r>
              <a:rPr lang="en-US" sz="2000" dirty="0" smtClean="0">
                <a:solidFill>
                  <a:srgbClr val="008000"/>
                </a:solidFill>
                <a:latin typeface="Consolas"/>
                <a:cs typeface="Consolas"/>
              </a:rPr>
              <a:t>groups.</a:t>
            </a:r>
          </a:p>
          <a:p>
            <a:pPr marL="0" indent="0">
              <a:buNone/>
            </a:pPr>
            <a:r>
              <a:rPr lang="en-US" sz="2000" dirty="0" smtClean="0">
                <a:solidFill>
                  <a:srgbClr val="008000"/>
                </a:solidFill>
                <a:latin typeface="Consolas"/>
                <a:cs typeface="Consolas"/>
              </a:rPr>
              <a:t>// Close </a:t>
            </a:r>
            <a:r>
              <a:rPr lang="en-US" sz="2000" dirty="0">
                <a:solidFill>
                  <a:srgbClr val="008000"/>
                </a:solidFill>
                <a:latin typeface="Consolas"/>
                <a:cs typeface="Consolas"/>
              </a:rPr>
              <a:t>attributes and named </a:t>
            </a:r>
            <a:r>
              <a:rPr lang="en-US" sz="2000" dirty="0" err="1">
                <a:solidFill>
                  <a:srgbClr val="008000"/>
                </a:solidFill>
                <a:latin typeface="Consolas"/>
                <a:cs typeface="Consolas"/>
              </a:rPr>
              <a:t>datatypes</a:t>
            </a:r>
            <a:r>
              <a:rPr lang="en-US" sz="2000" dirty="0">
                <a:solidFill>
                  <a:srgbClr val="008000"/>
                </a:solidFill>
                <a:latin typeface="Consolas"/>
                <a:cs typeface="Consolas"/>
              </a:rPr>
              <a:t> objects. </a:t>
            </a:r>
            <a:r>
              <a:rPr lang="en-US" sz="2000" dirty="0" smtClean="0">
                <a:solidFill>
                  <a:srgbClr val="008000"/>
                </a:solidFill>
                <a:latin typeface="Consolas"/>
                <a:cs typeface="Consolas"/>
              </a:rPr>
              <a:t>Groups and </a:t>
            </a:r>
          </a:p>
          <a:p>
            <a:pPr marL="0" indent="0">
              <a:buNone/>
            </a:pPr>
            <a:r>
              <a:rPr lang="en-US" sz="2000" dirty="0" smtClean="0">
                <a:solidFill>
                  <a:srgbClr val="008000"/>
                </a:solidFill>
                <a:latin typeface="Consolas"/>
                <a:cs typeface="Consolas"/>
              </a:rPr>
              <a:t>// datasets </a:t>
            </a:r>
            <a:r>
              <a:rPr lang="en-US" sz="2000" dirty="0">
                <a:solidFill>
                  <a:srgbClr val="008000"/>
                </a:solidFill>
                <a:latin typeface="Consolas"/>
                <a:cs typeface="Consolas"/>
              </a:rPr>
              <a:t>may remain open before starting SWMR access </a:t>
            </a:r>
            <a:r>
              <a:rPr lang="en-US" sz="2000" dirty="0" smtClean="0">
                <a:solidFill>
                  <a:srgbClr val="008000"/>
                </a:solidFill>
                <a:latin typeface="Consolas"/>
                <a:cs typeface="Consolas"/>
              </a:rPr>
              <a:t>to</a:t>
            </a:r>
          </a:p>
          <a:p>
            <a:pPr marL="0" indent="0">
              <a:buNone/>
            </a:pPr>
            <a:r>
              <a:rPr lang="en-US" sz="2000" dirty="0" smtClean="0">
                <a:solidFill>
                  <a:srgbClr val="008000"/>
                </a:solidFill>
                <a:latin typeface="Consolas"/>
                <a:cs typeface="Consolas"/>
              </a:rPr>
              <a:t>// them. </a:t>
            </a:r>
            <a:endParaRPr lang="en-US" sz="2000" dirty="0">
              <a:solidFill>
                <a:srgbClr val="008000"/>
              </a:solidFill>
              <a:latin typeface="Consolas"/>
              <a:cs typeface="Consolas"/>
            </a:endParaRPr>
          </a:p>
          <a:p>
            <a:pPr marL="0" indent="0">
              <a:buNone/>
            </a:pPr>
            <a:r>
              <a:rPr lang="en-US" sz="2000" dirty="0" smtClean="0">
                <a:solidFill>
                  <a:srgbClr val="008000"/>
                </a:solidFill>
                <a:latin typeface="Consolas"/>
                <a:cs typeface="Consolas"/>
              </a:rPr>
              <a:t>// Start </a:t>
            </a:r>
            <a:r>
              <a:rPr lang="en-US" sz="2000" dirty="0">
                <a:solidFill>
                  <a:srgbClr val="008000"/>
                </a:solidFill>
                <a:latin typeface="Consolas"/>
                <a:cs typeface="Consolas"/>
              </a:rPr>
              <a:t>SWMR access the file </a:t>
            </a:r>
            <a:endParaRPr lang="en-US" sz="2000" dirty="0" smtClean="0">
              <a:solidFill>
                <a:srgbClr val="008000"/>
              </a:solidFill>
              <a:latin typeface="Consolas"/>
              <a:cs typeface="Consolas"/>
            </a:endParaRPr>
          </a:p>
          <a:p>
            <a:pPr marL="0" indent="0">
              <a:buNone/>
            </a:pPr>
            <a:r>
              <a:rPr lang="en-US" sz="2000" dirty="0" smtClean="0">
                <a:latin typeface="Consolas"/>
                <a:cs typeface="Consolas"/>
              </a:rPr>
              <a:t>status </a:t>
            </a:r>
            <a:r>
              <a:rPr lang="en-US" sz="2000" dirty="0">
                <a:latin typeface="Consolas"/>
                <a:cs typeface="Consolas"/>
              </a:rPr>
              <a:t>= H5Fstart_swmr_write(fid); </a:t>
            </a:r>
            <a:r>
              <a:rPr lang="en-US" sz="2000" dirty="0" smtClean="0">
                <a:latin typeface="Consolas"/>
                <a:cs typeface="Consolas"/>
              </a:rPr>
              <a:t> </a:t>
            </a:r>
          </a:p>
          <a:p>
            <a:pPr marL="0" indent="0">
              <a:buNone/>
            </a:pPr>
            <a:r>
              <a:rPr lang="en-US" sz="2000" dirty="0" smtClean="0">
                <a:solidFill>
                  <a:srgbClr val="008000"/>
                </a:solidFill>
                <a:latin typeface="Consolas"/>
                <a:cs typeface="Consolas"/>
              </a:rPr>
              <a:t>// Reopen </a:t>
            </a:r>
            <a:r>
              <a:rPr lang="en-US" sz="2000" dirty="0">
                <a:solidFill>
                  <a:srgbClr val="008000"/>
                </a:solidFill>
                <a:latin typeface="Consolas"/>
                <a:cs typeface="Consolas"/>
              </a:rPr>
              <a:t>datasets </a:t>
            </a:r>
            <a:r>
              <a:rPr lang="en-US" sz="2000" dirty="0" smtClean="0">
                <a:solidFill>
                  <a:srgbClr val="008000"/>
                </a:solidFill>
                <a:latin typeface="Consolas"/>
                <a:cs typeface="Consolas"/>
              </a:rPr>
              <a:t>and start </a:t>
            </a:r>
            <a:r>
              <a:rPr lang="en-US" sz="2000" dirty="0">
                <a:solidFill>
                  <a:srgbClr val="008000"/>
                </a:solidFill>
                <a:latin typeface="Consolas"/>
                <a:cs typeface="Consolas"/>
              </a:rPr>
              <a:t>writing </a:t>
            </a:r>
            <a:endParaRPr lang="en-US" sz="2000" dirty="0" smtClean="0">
              <a:solidFill>
                <a:srgbClr val="008000"/>
              </a:solidFill>
              <a:latin typeface="Consolas"/>
              <a:cs typeface="Consolas"/>
            </a:endParaRPr>
          </a:p>
          <a:p>
            <a:pPr marL="0" indent="0">
              <a:buNone/>
            </a:pPr>
            <a:r>
              <a:rPr lang="en-US" sz="2000" dirty="0" smtClean="0">
                <a:latin typeface="Consolas"/>
                <a:cs typeface="Consolas"/>
              </a:rPr>
              <a:t>H5Dwrite(</a:t>
            </a:r>
            <a:r>
              <a:rPr lang="en-US" sz="2000" dirty="0" err="1" smtClean="0">
                <a:latin typeface="Consolas"/>
                <a:cs typeface="Consolas"/>
              </a:rPr>
              <a:t>dset_id</a:t>
            </a:r>
            <a:r>
              <a:rPr lang="en-US" sz="2000" dirty="0" smtClean="0">
                <a:latin typeface="Consolas"/>
                <a:cs typeface="Consolas"/>
              </a:rPr>
              <a:t>, …);</a:t>
            </a:r>
          </a:p>
          <a:p>
            <a:pPr marL="0" indent="0">
              <a:buNone/>
            </a:pPr>
            <a:r>
              <a:rPr lang="en-US" sz="2000" dirty="0" smtClean="0">
                <a:latin typeface="Consolas"/>
                <a:cs typeface="Consolas"/>
              </a:rPr>
              <a:t>H5Dflush(</a:t>
            </a:r>
            <a:r>
              <a:rPr lang="en-US" sz="2000" dirty="0" err="1" smtClean="0">
                <a:latin typeface="Consolas"/>
                <a:cs typeface="Consolas"/>
              </a:rPr>
              <a:t>dset_id</a:t>
            </a:r>
            <a:r>
              <a:rPr lang="en-US" sz="2000" dirty="0" smtClean="0">
                <a:latin typeface="Consolas"/>
                <a:cs typeface="Consolas"/>
              </a:rPr>
              <a:t>); </a:t>
            </a:r>
            <a:r>
              <a:rPr lang="en-US" sz="2000" dirty="0" smtClean="0">
                <a:solidFill>
                  <a:srgbClr val="008000"/>
                </a:solidFill>
                <a:latin typeface="Consolas"/>
                <a:cs typeface="Consolas"/>
              </a:rPr>
              <a:t>// </a:t>
            </a:r>
            <a:r>
              <a:rPr lang="en-US" sz="2000" dirty="0">
                <a:solidFill>
                  <a:srgbClr val="008000"/>
                </a:solidFill>
                <a:latin typeface="Consolas"/>
                <a:cs typeface="Consolas"/>
              </a:rPr>
              <a:t>periodically to flush the data for a particular dataset.</a:t>
            </a:r>
          </a:p>
        </p:txBody>
      </p:sp>
    </p:spTree>
    <p:extLst>
      <p:ext uri="{BB962C8B-B14F-4D97-AF65-F5344CB8AC3E}">
        <p14:creationId xmlns:p14="http://schemas.microsoft.com/office/powerpoint/2010/main" val="39382240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SWMR reader</a:t>
            </a:r>
            <a:endParaRPr lang="en-US" dirty="0"/>
          </a:p>
        </p:txBody>
      </p:sp>
      <p:sp>
        <p:nvSpPr>
          <p:cNvPr id="3" name="Date Placeholder 2"/>
          <p:cNvSpPr>
            <a:spLocks noGrp="1"/>
          </p:cNvSpPr>
          <p:nvPr>
            <p:ph type="dt" sz="half" idx="10"/>
          </p:nvPr>
        </p:nvSpPr>
        <p:spPr/>
        <p:txBody>
          <a:bodyPr/>
          <a:lstStyle/>
          <a:p>
            <a:pPr>
              <a:defRPr/>
            </a:pPr>
            <a:r>
              <a:rPr lang="en-US" smtClean="0"/>
              <a:t>10/17/15</a:t>
            </a:r>
            <a:endParaRPr lang="en-US" dirty="0"/>
          </a:p>
        </p:txBody>
      </p:sp>
      <p:sp>
        <p:nvSpPr>
          <p:cNvPr id="4" name="Slide Number Placeholder 3"/>
          <p:cNvSpPr>
            <a:spLocks noGrp="1"/>
          </p:cNvSpPr>
          <p:nvPr>
            <p:ph type="sldNum" sz="quarter" idx="12"/>
          </p:nvPr>
        </p:nvSpPr>
        <p:spPr/>
        <p:txBody>
          <a:bodyPr/>
          <a:lstStyle/>
          <a:p>
            <a:fld id="{80093880-C6D3-D249-860F-0023F8BF2CC9}" type="slidenum">
              <a:rPr lang="en-US" smtClean="0"/>
              <a:pPr/>
              <a:t>23</a:t>
            </a:fld>
            <a:endParaRPr lang="en-US" dirty="0"/>
          </a:p>
        </p:txBody>
      </p:sp>
      <p:sp>
        <p:nvSpPr>
          <p:cNvPr id="5" name="Content Placeholder 4"/>
          <p:cNvSpPr>
            <a:spLocks noGrp="1"/>
          </p:cNvSpPr>
          <p:nvPr>
            <p:ph sz="quarter" idx="13"/>
          </p:nvPr>
        </p:nvSpPr>
        <p:spPr>
          <a:xfrm>
            <a:off x="228600" y="914400"/>
            <a:ext cx="8763000" cy="5638800"/>
          </a:xfrm>
        </p:spPr>
        <p:txBody>
          <a:bodyPr/>
          <a:lstStyle/>
          <a:p>
            <a:pPr marL="0" indent="0">
              <a:buNone/>
            </a:pPr>
            <a:r>
              <a:rPr lang="en-US" sz="2400" dirty="0" smtClean="0">
                <a:solidFill>
                  <a:srgbClr val="008000"/>
                </a:solidFill>
                <a:latin typeface="Consolas"/>
                <a:cs typeface="Consolas"/>
              </a:rPr>
              <a:t>// Open </a:t>
            </a:r>
            <a:r>
              <a:rPr lang="en-US" sz="2400" dirty="0">
                <a:solidFill>
                  <a:srgbClr val="008000"/>
                </a:solidFill>
                <a:latin typeface="Consolas"/>
                <a:cs typeface="Consolas"/>
              </a:rPr>
              <a:t>the file using SWMR read flag </a:t>
            </a:r>
            <a:endParaRPr lang="en-US" sz="2400" dirty="0" smtClean="0">
              <a:solidFill>
                <a:srgbClr val="008000"/>
              </a:solidFill>
              <a:latin typeface="Consolas"/>
              <a:cs typeface="Consolas"/>
            </a:endParaRPr>
          </a:p>
          <a:p>
            <a:pPr marL="0" indent="0">
              <a:buNone/>
            </a:pPr>
            <a:r>
              <a:rPr lang="en-US" sz="2400" dirty="0" smtClean="0">
                <a:latin typeface="Consolas"/>
                <a:cs typeface="Consolas"/>
              </a:rPr>
              <a:t>fid </a:t>
            </a:r>
            <a:r>
              <a:rPr lang="en-US" sz="2400" dirty="0">
                <a:latin typeface="Consolas"/>
                <a:cs typeface="Consolas"/>
              </a:rPr>
              <a:t>= H5Fopen(filename, H5F_ACC_RDONLY | </a:t>
            </a:r>
            <a:r>
              <a:rPr lang="en-US" sz="2400" dirty="0" smtClean="0">
                <a:latin typeface="Consolas"/>
                <a:cs typeface="Consolas"/>
              </a:rPr>
              <a:t>	H5F_ACC_SWMR_READ</a:t>
            </a:r>
            <a:r>
              <a:rPr lang="en-US" sz="2400" dirty="0">
                <a:latin typeface="Consolas"/>
                <a:cs typeface="Consolas"/>
              </a:rPr>
              <a:t>, H5P_DEFAULT</a:t>
            </a:r>
            <a:r>
              <a:rPr lang="en-US" sz="2400" dirty="0" smtClean="0">
                <a:latin typeface="Consolas"/>
                <a:cs typeface="Consolas"/>
              </a:rPr>
              <a:t>);</a:t>
            </a:r>
          </a:p>
          <a:p>
            <a:pPr marL="0" indent="0">
              <a:buNone/>
            </a:pPr>
            <a:r>
              <a:rPr lang="en-US" sz="2400" dirty="0" smtClean="0">
                <a:solidFill>
                  <a:srgbClr val="008000"/>
                </a:solidFill>
                <a:latin typeface="Consolas"/>
                <a:cs typeface="Consolas"/>
              </a:rPr>
              <a:t>// Open </a:t>
            </a:r>
            <a:r>
              <a:rPr lang="en-US" sz="2400" dirty="0">
                <a:solidFill>
                  <a:srgbClr val="008000"/>
                </a:solidFill>
                <a:latin typeface="Consolas"/>
                <a:cs typeface="Consolas"/>
              </a:rPr>
              <a:t>the </a:t>
            </a:r>
            <a:r>
              <a:rPr lang="en-US" sz="2400" dirty="0" smtClean="0">
                <a:solidFill>
                  <a:srgbClr val="008000"/>
                </a:solidFill>
                <a:latin typeface="Consolas"/>
                <a:cs typeface="Consolas"/>
              </a:rPr>
              <a:t>dataset, poll dimensions, read new data and refresh; repeat.</a:t>
            </a:r>
          </a:p>
          <a:p>
            <a:pPr marL="0" indent="0">
              <a:buNone/>
            </a:pPr>
            <a:r>
              <a:rPr lang="en-US" sz="2400" dirty="0" err="1">
                <a:latin typeface="Consolas"/>
                <a:cs typeface="Consolas"/>
              </a:rPr>
              <a:t>dset_id</a:t>
            </a:r>
            <a:r>
              <a:rPr lang="en-US" sz="2400" dirty="0">
                <a:latin typeface="Consolas"/>
                <a:cs typeface="Consolas"/>
              </a:rPr>
              <a:t> = H5Dopen(…</a:t>
            </a:r>
            <a:r>
              <a:rPr lang="en-US" sz="2400" dirty="0" smtClean="0">
                <a:latin typeface="Consolas"/>
                <a:cs typeface="Consolas"/>
              </a:rPr>
              <a:t>);</a:t>
            </a:r>
          </a:p>
          <a:p>
            <a:pPr marL="0" indent="0">
              <a:buNone/>
            </a:pPr>
            <a:r>
              <a:rPr lang="en-US" sz="2400" dirty="0" err="1">
                <a:latin typeface="Consolas"/>
                <a:cs typeface="Consolas"/>
              </a:rPr>
              <a:t>s</a:t>
            </a:r>
            <a:r>
              <a:rPr lang="en-US" sz="2400" dirty="0" err="1" smtClean="0">
                <a:latin typeface="Consolas"/>
                <a:cs typeface="Consolas"/>
              </a:rPr>
              <a:t>pace_id</a:t>
            </a:r>
            <a:r>
              <a:rPr lang="en-US" sz="2400" dirty="0" smtClean="0">
                <a:latin typeface="Consolas"/>
                <a:cs typeface="Consolas"/>
              </a:rPr>
              <a:t> = H5Dget_space(…);</a:t>
            </a:r>
          </a:p>
          <a:p>
            <a:pPr marL="0" indent="0">
              <a:buNone/>
            </a:pPr>
            <a:r>
              <a:rPr lang="en-US" sz="2400" dirty="0">
                <a:latin typeface="Consolas"/>
                <a:cs typeface="Consolas"/>
              </a:rPr>
              <a:t>w</a:t>
            </a:r>
            <a:r>
              <a:rPr lang="en-US" sz="2400" dirty="0" smtClean="0">
                <a:latin typeface="Consolas"/>
                <a:cs typeface="Consolas"/>
              </a:rPr>
              <a:t>hile (…) {</a:t>
            </a:r>
          </a:p>
          <a:p>
            <a:pPr marL="400050" lvl="1" indent="0">
              <a:buNone/>
            </a:pPr>
            <a:r>
              <a:rPr lang="en-US" sz="2400" dirty="0" smtClean="0">
                <a:latin typeface="Consolas"/>
                <a:cs typeface="Consolas"/>
              </a:rPr>
              <a:t>H5Dread(…); </a:t>
            </a:r>
            <a:r>
              <a:rPr lang="en-US" sz="2400" dirty="0" smtClean="0">
                <a:solidFill>
                  <a:srgbClr val="008000"/>
                </a:solidFill>
                <a:latin typeface="Consolas"/>
                <a:cs typeface="Consolas"/>
              </a:rPr>
              <a:t>// read if any new data arrives</a:t>
            </a:r>
          </a:p>
          <a:p>
            <a:pPr marL="400050" lvl="1" indent="0">
              <a:buNone/>
            </a:pPr>
            <a:r>
              <a:rPr lang="en-US" sz="2400" dirty="0" smtClean="0">
                <a:latin typeface="Consolas"/>
                <a:cs typeface="Consolas"/>
              </a:rPr>
              <a:t>H5Drefresh;</a:t>
            </a:r>
          </a:p>
          <a:p>
            <a:pPr marL="400050" lvl="1" indent="0">
              <a:buNone/>
            </a:pPr>
            <a:r>
              <a:rPr lang="en-US" sz="2400" dirty="0">
                <a:latin typeface="Consolas"/>
                <a:cs typeface="Consolas"/>
              </a:rPr>
              <a:t>H5Dget_space(…);</a:t>
            </a:r>
          </a:p>
          <a:p>
            <a:pPr marL="0" indent="0">
              <a:buNone/>
            </a:pPr>
            <a:r>
              <a:rPr lang="en-US" sz="2000" dirty="0" smtClean="0">
                <a:latin typeface="Consolas"/>
                <a:cs typeface="Consolas"/>
              </a:rPr>
              <a:t>}</a:t>
            </a:r>
          </a:p>
        </p:txBody>
      </p:sp>
    </p:spTree>
    <p:extLst>
      <p:ext uri="{BB962C8B-B14F-4D97-AF65-F5344CB8AC3E}">
        <p14:creationId xmlns:p14="http://schemas.microsoft.com/office/powerpoint/2010/main" val="12000560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Controlling </a:t>
            </a:r>
            <a:r>
              <a:rPr lang="en-US" dirty="0" err="1" smtClean="0"/>
              <a:t>SWmr</a:t>
            </a:r>
            <a:r>
              <a:rPr lang="en-US" dirty="0" smtClean="0"/>
              <a:t> access</a:t>
            </a:r>
            <a:endParaRPr lang="en-US" dirty="0"/>
          </a:p>
        </p:txBody>
      </p:sp>
      <p:sp>
        <p:nvSpPr>
          <p:cNvPr id="4" name="Date Placeholder 3"/>
          <p:cNvSpPr>
            <a:spLocks noGrp="1"/>
          </p:cNvSpPr>
          <p:nvPr>
            <p:ph type="dt" sz="half" idx="10"/>
          </p:nvPr>
        </p:nvSpPr>
        <p:spPr/>
        <p:txBody>
          <a:bodyPr/>
          <a:lstStyle/>
          <a:p>
            <a:pPr>
              <a:defRPr/>
            </a:pPr>
            <a:r>
              <a:rPr lang="en-US" smtClean="0"/>
              <a:t>10/17/15</a:t>
            </a:r>
            <a:endParaRPr lang="en-US"/>
          </a:p>
        </p:txBody>
      </p:sp>
      <p:sp>
        <p:nvSpPr>
          <p:cNvPr id="6" name="Slide Number Placeholder 5"/>
          <p:cNvSpPr>
            <a:spLocks noGrp="1"/>
          </p:cNvSpPr>
          <p:nvPr>
            <p:ph type="sldNum" sz="quarter" idx="12"/>
          </p:nvPr>
        </p:nvSpPr>
        <p:spPr/>
        <p:txBody>
          <a:bodyPr/>
          <a:lstStyle/>
          <a:p>
            <a:pPr>
              <a:defRPr/>
            </a:pPr>
            <a:fld id="{28FADFF9-2F2D-4D20-86DB-AD3DC4206D9A}" type="slidenum">
              <a:rPr lang="en-US" smtClean="0"/>
              <a:pPr>
                <a:defRPr/>
              </a:pPr>
              <a:t>24</a:t>
            </a:fld>
            <a:endParaRPr lang="en-US"/>
          </a:p>
        </p:txBody>
      </p:sp>
      <p:sp>
        <p:nvSpPr>
          <p:cNvPr id="2" name="Footer Placeholder 1"/>
          <p:cNvSpPr>
            <a:spLocks noGrp="1"/>
          </p:cNvSpPr>
          <p:nvPr>
            <p:ph type="ftr" sz="quarter" idx="11"/>
          </p:nvPr>
        </p:nvSpPr>
        <p:spPr>
          <a:xfrm>
            <a:off x="3200400" y="6591300"/>
            <a:ext cx="4114800" cy="533400"/>
          </a:xfrm>
        </p:spPr>
        <p:txBody>
          <a:bodyPr/>
          <a:lstStyle/>
          <a:p>
            <a:pPr>
              <a:defRPr/>
            </a:pPr>
            <a:r>
              <a:rPr lang="en-US" sz="900" dirty="0" smtClean="0">
                <a:solidFill>
                  <a:srgbClr val="FFFFFF"/>
                </a:solidFill>
                <a:latin typeface="+mn-lt"/>
              </a:rPr>
              <a:t>ICALPECS 2015</a:t>
            </a:r>
            <a:endParaRPr lang="en-US" sz="900" dirty="0">
              <a:solidFill>
                <a:srgbClr val="FFFFFF"/>
              </a:solidFill>
              <a:latin typeface="+mn-lt"/>
            </a:endParaRPr>
          </a:p>
        </p:txBody>
      </p:sp>
    </p:spTree>
    <p:extLst>
      <p:ext uri="{BB962C8B-B14F-4D97-AF65-F5344CB8AC3E}">
        <p14:creationId xmlns:p14="http://schemas.microsoft.com/office/powerpoint/2010/main" val="261802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APIs for controlling SWMR writing and reading</a:t>
            </a:r>
            <a:endParaRPr lang="en-US" sz="2800" dirty="0"/>
          </a:p>
        </p:txBody>
      </p:sp>
      <p:sp>
        <p:nvSpPr>
          <p:cNvPr id="3" name="Date Placeholder 2"/>
          <p:cNvSpPr>
            <a:spLocks noGrp="1"/>
          </p:cNvSpPr>
          <p:nvPr>
            <p:ph type="dt" sz="half" idx="10"/>
          </p:nvPr>
        </p:nvSpPr>
        <p:spPr/>
        <p:txBody>
          <a:bodyPr/>
          <a:lstStyle/>
          <a:p>
            <a:pPr>
              <a:defRPr/>
            </a:pPr>
            <a:r>
              <a:rPr lang="en-US" smtClean="0"/>
              <a:t>10/17/15</a:t>
            </a:r>
            <a:endParaRPr lang="en-US" dirty="0"/>
          </a:p>
        </p:txBody>
      </p:sp>
      <p:sp>
        <p:nvSpPr>
          <p:cNvPr id="4" name="Slide Number Placeholder 3"/>
          <p:cNvSpPr>
            <a:spLocks noGrp="1"/>
          </p:cNvSpPr>
          <p:nvPr>
            <p:ph type="sldNum" sz="quarter" idx="12"/>
          </p:nvPr>
        </p:nvSpPr>
        <p:spPr/>
        <p:txBody>
          <a:bodyPr/>
          <a:lstStyle/>
          <a:p>
            <a:fld id="{80093880-C6D3-D249-860F-0023F8BF2CC9}" type="slidenum">
              <a:rPr lang="en-US" smtClean="0"/>
              <a:pPr/>
              <a:t>25</a:t>
            </a:fld>
            <a:endParaRPr lang="en-US" dirty="0"/>
          </a:p>
        </p:txBody>
      </p:sp>
      <p:sp>
        <p:nvSpPr>
          <p:cNvPr id="5" name="Content Placeholder 4"/>
          <p:cNvSpPr>
            <a:spLocks noGrp="1"/>
          </p:cNvSpPr>
          <p:nvPr>
            <p:ph sz="quarter" idx="13"/>
          </p:nvPr>
        </p:nvSpPr>
        <p:spPr>
          <a:xfrm>
            <a:off x="381000" y="990600"/>
            <a:ext cx="8382000" cy="5334000"/>
          </a:xfrm>
        </p:spPr>
        <p:txBody>
          <a:bodyPr/>
          <a:lstStyle/>
          <a:p>
            <a:r>
              <a:rPr lang="en-US" dirty="0" smtClean="0"/>
              <a:t>Application can control when data is visible using data flushing and refreshing:</a:t>
            </a:r>
          </a:p>
          <a:p>
            <a:pPr lvl="1"/>
            <a:r>
              <a:rPr lang="en-US" dirty="0" smtClean="0">
                <a:latin typeface="Consolas"/>
                <a:cs typeface="Consolas"/>
              </a:rPr>
              <a:t>H5Dflush</a:t>
            </a:r>
            <a:r>
              <a:rPr lang="en-US" dirty="0" smtClean="0"/>
              <a:t> – flushes all buffers associated with </a:t>
            </a:r>
            <a:r>
              <a:rPr lang="en-US" smtClean="0"/>
              <a:t>a </a:t>
            </a:r>
            <a:r>
              <a:rPr lang="en-US" smtClean="0"/>
              <a:t>dataset</a:t>
            </a:r>
            <a:endParaRPr lang="en-US" dirty="0" smtClean="0"/>
          </a:p>
          <a:p>
            <a:pPr lvl="1"/>
            <a:r>
              <a:rPr lang="en-US" dirty="0" smtClean="0">
                <a:latin typeface="Consolas"/>
                <a:cs typeface="Consolas"/>
              </a:rPr>
              <a:t>H5Drefresh</a:t>
            </a:r>
            <a:r>
              <a:rPr lang="en-US" dirty="0" smtClean="0"/>
              <a:t> – clear the buffers and reload from the disk</a:t>
            </a:r>
          </a:p>
          <a:p>
            <a:r>
              <a:rPr lang="en-US" dirty="0" smtClean="0"/>
              <a:t>Application can control MDC flushing of an object:</a:t>
            </a:r>
          </a:p>
          <a:p>
            <a:pPr lvl="1"/>
            <a:r>
              <a:rPr lang="en-US" dirty="0" smtClean="0">
                <a:latin typeface="Consolas"/>
                <a:cs typeface="Consolas"/>
              </a:rPr>
              <a:t>H5Odisable_mdc_flushes</a:t>
            </a:r>
          </a:p>
          <a:p>
            <a:pPr lvl="1"/>
            <a:r>
              <a:rPr lang="en-US" dirty="0" smtClean="0">
                <a:latin typeface="Consolas"/>
                <a:cs typeface="Consolas"/>
              </a:rPr>
              <a:t>H5Oenable_mdc_flushes</a:t>
            </a:r>
          </a:p>
          <a:p>
            <a:pPr marL="457200" lvl="1" indent="0">
              <a:buNone/>
            </a:pPr>
            <a:endParaRPr lang="en-US" dirty="0">
              <a:latin typeface="Consolas"/>
              <a:cs typeface="Consolas"/>
            </a:endParaRPr>
          </a:p>
          <a:p>
            <a:pPr lvl="1"/>
            <a:endParaRPr lang="en-US" dirty="0" smtClean="0">
              <a:latin typeface="Consolas"/>
              <a:cs typeface="Consolas"/>
            </a:endParaRPr>
          </a:p>
          <a:p>
            <a:pPr lvl="1"/>
            <a:endParaRPr lang="en-US" dirty="0" smtClean="0"/>
          </a:p>
          <a:p>
            <a:endParaRPr lang="en-US" dirty="0" smtClean="0"/>
          </a:p>
          <a:p>
            <a:endParaRPr lang="en-US" dirty="0" smtClean="0"/>
          </a:p>
          <a:p>
            <a:endParaRPr lang="en-US" dirty="0" smtClean="0">
              <a:latin typeface="Consolas"/>
              <a:cs typeface="Consolas"/>
            </a:endParaRPr>
          </a:p>
          <a:p>
            <a:endParaRPr lang="en-US" dirty="0"/>
          </a:p>
        </p:txBody>
      </p:sp>
    </p:spTree>
    <p:extLst>
      <p:ext uri="{BB962C8B-B14F-4D97-AF65-F5344CB8AC3E}">
        <p14:creationId xmlns:p14="http://schemas.microsoft.com/office/powerpoint/2010/main" val="21895173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APIs for controlling SWMR writing </a:t>
            </a:r>
            <a:endParaRPr lang="en-US" dirty="0"/>
          </a:p>
        </p:txBody>
      </p:sp>
      <p:sp>
        <p:nvSpPr>
          <p:cNvPr id="3" name="Date Placeholder 2"/>
          <p:cNvSpPr>
            <a:spLocks noGrp="1"/>
          </p:cNvSpPr>
          <p:nvPr>
            <p:ph type="dt" sz="half" idx="10"/>
          </p:nvPr>
        </p:nvSpPr>
        <p:spPr/>
        <p:txBody>
          <a:bodyPr/>
          <a:lstStyle/>
          <a:p>
            <a:pPr>
              <a:defRPr/>
            </a:pPr>
            <a:r>
              <a:rPr lang="en-US" smtClean="0"/>
              <a:t>10/17/15</a:t>
            </a:r>
            <a:endParaRPr lang="en-US" dirty="0"/>
          </a:p>
        </p:txBody>
      </p:sp>
      <p:sp>
        <p:nvSpPr>
          <p:cNvPr id="4" name="Slide Number Placeholder 3"/>
          <p:cNvSpPr>
            <a:spLocks noGrp="1"/>
          </p:cNvSpPr>
          <p:nvPr>
            <p:ph type="sldNum" sz="quarter" idx="12"/>
          </p:nvPr>
        </p:nvSpPr>
        <p:spPr/>
        <p:txBody>
          <a:bodyPr/>
          <a:lstStyle/>
          <a:p>
            <a:fld id="{80093880-C6D3-D249-860F-0023F8BF2CC9}" type="slidenum">
              <a:rPr lang="en-US" smtClean="0"/>
              <a:pPr/>
              <a:t>26</a:t>
            </a:fld>
            <a:endParaRPr lang="en-US" dirty="0"/>
          </a:p>
        </p:txBody>
      </p:sp>
      <p:sp>
        <p:nvSpPr>
          <p:cNvPr id="5" name="Content Placeholder 4"/>
          <p:cNvSpPr>
            <a:spLocks noGrp="1"/>
          </p:cNvSpPr>
          <p:nvPr>
            <p:ph sz="quarter" idx="13"/>
          </p:nvPr>
        </p:nvSpPr>
        <p:spPr>
          <a:xfrm>
            <a:off x="381000" y="990600"/>
            <a:ext cx="8382000" cy="5334000"/>
          </a:xfrm>
        </p:spPr>
        <p:txBody>
          <a:bodyPr/>
          <a:lstStyle/>
          <a:p>
            <a:r>
              <a:rPr lang="en-US" dirty="0">
                <a:latin typeface="Consolas"/>
                <a:cs typeface="Consolas"/>
              </a:rPr>
              <a:t>H5DOappend</a:t>
            </a:r>
            <a:r>
              <a:rPr lang="en-US" dirty="0" smtClean="0"/>
              <a:t> to append data to a dataset</a:t>
            </a:r>
          </a:p>
          <a:p>
            <a:pPr lvl="1"/>
            <a:r>
              <a:rPr lang="en-US" sz="2400" dirty="0"/>
              <a:t>E</a:t>
            </a:r>
            <a:r>
              <a:rPr lang="en-US" sz="2400" dirty="0" smtClean="0"/>
              <a:t>xtends </a:t>
            </a:r>
            <a:r>
              <a:rPr lang="en-US" sz="2400" dirty="0" err="1" smtClean="0"/>
              <a:t>dataspace</a:t>
            </a:r>
            <a:r>
              <a:rPr lang="en-US" sz="2400" dirty="0" smtClean="0"/>
              <a:t> and writes new elements</a:t>
            </a:r>
          </a:p>
          <a:p>
            <a:r>
              <a:rPr lang="en-US" dirty="0" smtClean="0"/>
              <a:t>APIs to control flush behavior when append reaches a specified boundary</a:t>
            </a:r>
          </a:p>
          <a:p>
            <a:pPr lvl="1"/>
            <a:r>
              <a:rPr lang="en-US" sz="2400" dirty="0" smtClean="0">
                <a:latin typeface="Consolas"/>
                <a:cs typeface="Consolas"/>
              </a:rPr>
              <a:t>H5Pget(set)_</a:t>
            </a:r>
            <a:r>
              <a:rPr lang="en-US" sz="2400" dirty="0" err="1" smtClean="0">
                <a:latin typeface="Consolas"/>
                <a:cs typeface="Consolas"/>
              </a:rPr>
              <a:t>append_flush</a:t>
            </a:r>
            <a:r>
              <a:rPr lang="en-US" sz="2400" dirty="0" smtClean="0">
                <a:latin typeface="Consolas"/>
                <a:cs typeface="Consolas"/>
              </a:rPr>
              <a:t>() </a:t>
            </a:r>
            <a:r>
              <a:rPr lang="en-US" sz="2400" dirty="0">
                <a:cs typeface="Consolas"/>
              </a:rPr>
              <a:t>for a dataset access property </a:t>
            </a:r>
            <a:r>
              <a:rPr lang="en-US" sz="2400" dirty="0" smtClean="0">
                <a:cs typeface="Consolas"/>
              </a:rPr>
              <a:t>list</a:t>
            </a:r>
          </a:p>
          <a:p>
            <a:pPr lvl="2"/>
            <a:r>
              <a:rPr lang="en-US" sz="2000" dirty="0" smtClean="0">
                <a:cs typeface="Consolas"/>
              </a:rPr>
              <a:t>Calls the specified callback function</a:t>
            </a:r>
          </a:p>
          <a:p>
            <a:pPr lvl="2"/>
            <a:r>
              <a:rPr lang="en-US" sz="2000" dirty="0" smtClean="0">
                <a:cs typeface="Consolas"/>
              </a:rPr>
              <a:t>Flushes the dataset</a:t>
            </a:r>
            <a:endParaRPr lang="en-US" sz="2000" dirty="0">
              <a:cs typeface="Consolas"/>
            </a:endParaRPr>
          </a:p>
          <a:p>
            <a:pPr lvl="1"/>
            <a:r>
              <a:rPr lang="en-US" sz="2400" dirty="0" smtClean="0">
                <a:latin typeface="Consolas"/>
                <a:cs typeface="Consolas"/>
              </a:rPr>
              <a:t>H5Pget(set)_</a:t>
            </a:r>
            <a:r>
              <a:rPr lang="en-US" sz="2400" dirty="0" err="1" smtClean="0">
                <a:latin typeface="Consolas"/>
                <a:cs typeface="Consolas"/>
              </a:rPr>
              <a:t>object_flush_cb</a:t>
            </a:r>
            <a:r>
              <a:rPr lang="en-US" sz="2400" dirty="0" smtClean="0">
                <a:latin typeface="Consolas"/>
                <a:cs typeface="Consolas"/>
              </a:rPr>
              <a:t>() </a:t>
            </a:r>
            <a:r>
              <a:rPr lang="en-US" sz="2400" dirty="0">
                <a:cs typeface="Consolas"/>
              </a:rPr>
              <a:t>for a </a:t>
            </a:r>
            <a:r>
              <a:rPr lang="en-US" sz="2400" dirty="0" smtClean="0">
                <a:cs typeface="Consolas"/>
              </a:rPr>
              <a:t>file </a:t>
            </a:r>
            <a:r>
              <a:rPr lang="en-US" sz="2400" dirty="0">
                <a:cs typeface="Consolas"/>
              </a:rPr>
              <a:t>access property </a:t>
            </a:r>
            <a:r>
              <a:rPr lang="en-US" sz="2400" dirty="0" smtClean="0">
                <a:cs typeface="Consolas"/>
              </a:rPr>
              <a:t>list</a:t>
            </a:r>
          </a:p>
          <a:p>
            <a:pPr lvl="2"/>
            <a:r>
              <a:rPr lang="en-US" sz="2000" dirty="0" smtClean="0">
                <a:cs typeface="Consolas"/>
              </a:rPr>
              <a:t>Sets a callback function to invoke when a object flush occurs in the files</a:t>
            </a:r>
          </a:p>
          <a:p>
            <a:pPr lvl="2"/>
            <a:endParaRPr lang="en-US" sz="2000" dirty="0">
              <a:cs typeface="Consolas"/>
            </a:endParaRPr>
          </a:p>
          <a:p>
            <a:pPr lvl="2"/>
            <a:endParaRPr lang="en-US" dirty="0" smtClean="0">
              <a:latin typeface="Consolas"/>
              <a:cs typeface="Consolas"/>
            </a:endParaRPr>
          </a:p>
          <a:p>
            <a:pPr marL="857250" lvl="2" indent="0">
              <a:buNone/>
            </a:pPr>
            <a:endParaRPr lang="en-US" dirty="0">
              <a:latin typeface="Consolas"/>
              <a:cs typeface="Consolas"/>
            </a:endParaRPr>
          </a:p>
          <a:p>
            <a:pPr lvl="1"/>
            <a:endParaRPr lang="en-US" dirty="0" smtClean="0">
              <a:latin typeface="Consolas"/>
              <a:cs typeface="Consolas"/>
            </a:endParaRPr>
          </a:p>
          <a:p>
            <a:pPr lvl="1"/>
            <a:endParaRPr lang="en-US" dirty="0" smtClean="0"/>
          </a:p>
          <a:p>
            <a:endParaRPr lang="en-US" dirty="0" smtClean="0"/>
          </a:p>
          <a:p>
            <a:endParaRPr lang="en-US" dirty="0" smtClean="0"/>
          </a:p>
          <a:p>
            <a:endParaRPr lang="en-US" dirty="0" smtClean="0">
              <a:latin typeface="Consolas"/>
              <a:cs typeface="Consolas"/>
            </a:endParaRPr>
          </a:p>
          <a:p>
            <a:endParaRPr lang="en-US" dirty="0"/>
          </a:p>
        </p:txBody>
      </p:sp>
    </p:spTree>
    <p:extLst>
      <p:ext uri="{BB962C8B-B14F-4D97-AF65-F5344CB8AC3E}">
        <p14:creationId xmlns:p14="http://schemas.microsoft.com/office/powerpoint/2010/main" val="23229264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H5watch and other tools</a:t>
            </a:r>
            <a:endParaRPr lang="en-US" dirty="0"/>
          </a:p>
        </p:txBody>
      </p:sp>
      <p:sp>
        <p:nvSpPr>
          <p:cNvPr id="4" name="Date Placeholder 3"/>
          <p:cNvSpPr>
            <a:spLocks noGrp="1"/>
          </p:cNvSpPr>
          <p:nvPr>
            <p:ph type="dt" sz="half" idx="10"/>
          </p:nvPr>
        </p:nvSpPr>
        <p:spPr/>
        <p:txBody>
          <a:bodyPr/>
          <a:lstStyle/>
          <a:p>
            <a:pPr>
              <a:defRPr/>
            </a:pPr>
            <a:r>
              <a:rPr lang="en-US" smtClean="0"/>
              <a:t>10/17/15</a:t>
            </a:r>
            <a:endParaRPr lang="en-US"/>
          </a:p>
        </p:txBody>
      </p:sp>
      <p:sp>
        <p:nvSpPr>
          <p:cNvPr id="6" name="Slide Number Placeholder 5"/>
          <p:cNvSpPr>
            <a:spLocks noGrp="1"/>
          </p:cNvSpPr>
          <p:nvPr>
            <p:ph type="sldNum" sz="quarter" idx="12"/>
          </p:nvPr>
        </p:nvSpPr>
        <p:spPr/>
        <p:txBody>
          <a:bodyPr/>
          <a:lstStyle/>
          <a:p>
            <a:pPr>
              <a:defRPr/>
            </a:pPr>
            <a:fld id="{28FADFF9-2F2D-4D20-86DB-AD3DC4206D9A}" type="slidenum">
              <a:rPr lang="en-US" smtClean="0"/>
              <a:pPr>
                <a:defRPr/>
              </a:pPr>
              <a:t>27</a:t>
            </a:fld>
            <a:endParaRPr lang="en-US"/>
          </a:p>
        </p:txBody>
      </p:sp>
      <p:sp>
        <p:nvSpPr>
          <p:cNvPr id="2" name="Footer Placeholder 1"/>
          <p:cNvSpPr>
            <a:spLocks noGrp="1"/>
          </p:cNvSpPr>
          <p:nvPr>
            <p:ph type="ftr" sz="quarter" idx="11"/>
          </p:nvPr>
        </p:nvSpPr>
        <p:spPr>
          <a:xfrm>
            <a:off x="3352800" y="6591300"/>
            <a:ext cx="4038600" cy="533400"/>
          </a:xfrm>
        </p:spPr>
        <p:txBody>
          <a:bodyPr/>
          <a:lstStyle/>
          <a:p>
            <a:pPr>
              <a:defRPr/>
            </a:pPr>
            <a:r>
              <a:rPr lang="en-US" sz="900" dirty="0" smtClean="0">
                <a:solidFill>
                  <a:srgbClr val="FFFFFF"/>
                </a:solidFill>
                <a:latin typeface="+mn-lt"/>
              </a:rPr>
              <a:t>ICALPECS 2015</a:t>
            </a:r>
            <a:endParaRPr lang="en-US" sz="900" dirty="0">
              <a:solidFill>
                <a:srgbClr val="FFFFFF"/>
              </a:solidFill>
              <a:latin typeface="+mn-lt"/>
            </a:endParaRPr>
          </a:p>
        </p:txBody>
      </p:sp>
    </p:spTree>
    <p:extLst>
      <p:ext uri="{BB962C8B-B14F-4D97-AF65-F5344CB8AC3E}">
        <p14:creationId xmlns:p14="http://schemas.microsoft.com/office/powerpoint/2010/main" val="21553218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h5watch</a:t>
            </a:r>
            <a:endParaRPr lang="en-US" dirty="0"/>
          </a:p>
        </p:txBody>
      </p:sp>
      <p:sp>
        <p:nvSpPr>
          <p:cNvPr id="3" name="Date Placeholder 2"/>
          <p:cNvSpPr>
            <a:spLocks noGrp="1"/>
          </p:cNvSpPr>
          <p:nvPr>
            <p:ph type="dt" sz="half" idx="10"/>
          </p:nvPr>
        </p:nvSpPr>
        <p:spPr/>
        <p:txBody>
          <a:bodyPr/>
          <a:lstStyle/>
          <a:p>
            <a:pPr>
              <a:defRPr/>
            </a:pPr>
            <a:r>
              <a:rPr lang="en-US" smtClean="0"/>
              <a:t>10/17/15</a:t>
            </a:r>
            <a:endParaRPr lang="en-US" dirty="0"/>
          </a:p>
        </p:txBody>
      </p:sp>
      <p:sp>
        <p:nvSpPr>
          <p:cNvPr id="4" name="Slide Number Placeholder 3"/>
          <p:cNvSpPr>
            <a:spLocks noGrp="1"/>
          </p:cNvSpPr>
          <p:nvPr>
            <p:ph type="sldNum" sz="quarter" idx="12"/>
          </p:nvPr>
        </p:nvSpPr>
        <p:spPr/>
        <p:txBody>
          <a:bodyPr/>
          <a:lstStyle/>
          <a:p>
            <a:fld id="{80093880-C6D3-D249-860F-0023F8BF2CC9}" type="slidenum">
              <a:rPr lang="en-US" smtClean="0"/>
              <a:pPr/>
              <a:t>28</a:t>
            </a:fld>
            <a:endParaRPr lang="en-US" dirty="0"/>
          </a:p>
        </p:txBody>
      </p:sp>
      <p:sp>
        <p:nvSpPr>
          <p:cNvPr id="5" name="Content Placeholder 4"/>
          <p:cNvSpPr>
            <a:spLocks noGrp="1"/>
          </p:cNvSpPr>
          <p:nvPr>
            <p:ph sz="quarter" idx="13"/>
          </p:nvPr>
        </p:nvSpPr>
        <p:spPr>
          <a:xfrm>
            <a:off x="381000" y="990600"/>
            <a:ext cx="8382000" cy="5334000"/>
          </a:xfrm>
        </p:spPr>
        <p:txBody>
          <a:bodyPr/>
          <a:lstStyle/>
          <a:p>
            <a:r>
              <a:rPr lang="en-US" dirty="0" smtClean="0"/>
              <a:t>Allows to monitor the growth of a dataset</a:t>
            </a:r>
          </a:p>
          <a:p>
            <a:r>
              <a:rPr lang="en-US" dirty="0" smtClean="0"/>
              <a:t>Prints new elements whenever the application extends the size and adds data</a:t>
            </a:r>
          </a:p>
          <a:p>
            <a:r>
              <a:rPr lang="en-US" dirty="0" smtClean="0"/>
              <a:t>For compound datasets prints data for specified fields</a:t>
            </a:r>
          </a:p>
          <a:p>
            <a:r>
              <a:rPr lang="en-US" dirty="0" smtClean="0"/>
              <a:t>Example:</a:t>
            </a:r>
          </a:p>
          <a:p>
            <a:pPr marL="400050" lvl="1" indent="0">
              <a:buNone/>
            </a:pPr>
            <a:r>
              <a:rPr lang="en-US" sz="3200" dirty="0">
                <a:latin typeface="Consolas"/>
                <a:cs typeface="Consolas"/>
              </a:rPr>
              <a:t>h</a:t>
            </a:r>
            <a:r>
              <a:rPr lang="en-US" sz="3200" dirty="0" smtClean="0">
                <a:latin typeface="Consolas"/>
                <a:cs typeface="Consolas"/>
              </a:rPr>
              <a:t>5watch --help</a:t>
            </a:r>
          </a:p>
          <a:p>
            <a:pPr marL="400050" lvl="1" indent="0">
              <a:buNone/>
            </a:pPr>
            <a:r>
              <a:rPr lang="en-US" sz="3200" dirty="0">
                <a:latin typeface="Consolas"/>
                <a:cs typeface="Consolas"/>
              </a:rPr>
              <a:t>h</a:t>
            </a:r>
            <a:r>
              <a:rPr lang="en-US" sz="3200" dirty="0" smtClean="0">
                <a:latin typeface="Consolas"/>
                <a:cs typeface="Consolas"/>
              </a:rPr>
              <a:t>5watch --polling</a:t>
            </a:r>
            <a:r>
              <a:rPr lang="en-US" sz="3200" dirty="0">
                <a:latin typeface="Consolas"/>
                <a:cs typeface="Consolas"/>
              </a:rPr>
              <a:t>=5 .</a:t>
            </a:r>
            <a:r>
              <a:rPr lang="en-US" sz="3200" dirty="0" smtClean="0">
                <a:latin typeface="Consolas"/>
                <a:cs typeface="Consolas"/>
              </a:rPr>
              <a:t>/f.h5/g/ds</a:t>
            </a:r>
            <a:endParaRPr lang="en-US" sz="3200" dirty="0">
              <a:latin typeface="Consolas"/>
              <a:cs typeface="Consolas"/>
            </a:endParaRPr>
          </a:p>
          <a:p>
            <a:pPr marL="0" indent="0">
              <a:buNone/>
            </a:pPr>
            <a:endParaRPr lang="en-US" dirty="0" smtClean="0">
              <a:latin typeface="Consolas"/>
              <a:cs typeface="Consolas"/>
            </a:endParaRPr>
          </a:p>
          <a:p>
            <a:endParaRPr lang="en-US" dirty="0"/>
          </a:p>
        </p:txBody>
      </p:sp>
    </p:spTree>
    <p:extLst>
      <p:ext uri="{BB962C8B-B14F-4D97-AF65-F5344CB8AC3E}">
        <p14:creationId xmlns:p14="http://schemas.microsoft.com/office/powerpoint/2010/main" val="14674920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command-line tools</a:t>
            </a:r>
            <a:endParaRPr lang="en-US" dirty="0"/>
          </a:p>
        </p:txBody>
      </p:sp>
      <p:sp>
        <p:nvSpPr>
          <p:cNvPr id="3" name="Date Placeholder 2"/>
          <p:cNvSpPr>
            <a:spLocks noGrp="1"/>
          </p:cNvSpPr>
          <p:nvPr>
            <p:ph type="dt" sz="half" idx="10"/>
          </p:nvPr>
        </p:nvSpPr>
        <p:spPr/>
        <p:txBody>
          <a:bodyPr/>
          <a:lstStyle/>
          <a:p>
            <a:pPr>
              <a:defRPr/>
            </a:pPr>
            <a:r>
              <a:rPr lang="en-US" smtClean="0"/>
              <a:t>10/17/15</a:t>
            </a:r>
            <a:endParaRPr lang="en-US" dirty="0"/>
          </a:p>
        </p:txBody>
      </p:sp>
      <p:sp>
        <p:nvSpPr>
          <p:cNvPr id="4" name="Slide Number Placeholder 3"/>
          <p:cNvSpPr>
            <a:spLocks noGrp="1"/>
          </p:cNvSpPr>
          <p:nvPr>
            <p:ph type="sldNum" sz="quarter" idx="12"/>
          </p:nvPr>
        </p:nvSpPr>
        <p:spPr/>
        <p:txBody>
          <a:bodyPr/>
          <a:lstStyle/>
          <a:p>
            <a:fld id="{80093880-C6D3-D249-860F-0023F8BF2CC9}" type="slidenum">
              <a:rPr lang="en-US" smtClean="0"/>
              <a:pPr/>
              <a:t>29</a:t>
            </a:fld>
            <a:endParaRPr lang="en-US" dirty="0"/>
          </a:p>
        </p:txBody>
      </p:sp>
      <p:sp>
        <p:nvSpPr>
          <p:cNvPr id="5" name="Content Placeholder 4"/>
          <p:cNvSpPr>
            <a:spLocks noGrp="1"/>
          </p:cNvSpPr>
          <p:nvPr>
            <p:ph sz="quarter" idx="13"/>
          </p:nvPr>
        </p:nvSpPr>
        <p:spPr>
          <a:xfrm>
            <a:off x="381000" y="990600"/>
            <a:ext cx="8382000" cy="5334000"/>
          </a:xfrm>
        </p:spPr>
        <p:txBody>
          <a:bodyPr/>
          <a:lstStyle/>
          <a:p>
            <a:r>
              <a:rPr lang="en-US" dirty="0" smtClean="0"/>
              <a:t>We plan to make </a:t>
            </a:r>
            <a:r>
              <a:rPr lang="en-US" dirty="0" smtClean="0">
                <a:latin typeface="Consolas"/>
                <a:cs typeface="Consolas"/>
              </a:rPr>
              <a:t>h5dump</a:t>
            </a:r>
            <a:r>
              <a:rPr lang="en-US" dirty="0" smtClean="0"/>
              <a:t> and </a:t>
            </a:r>
            <a:r>
              <a:rPr lang="en-US" dirty="0" smtClean="0">
                <a:latin typeface="Consolas"/>
                <a:cs typeface="Consolas"/>
              </a:rPr>
              <a:t>h5ls</a:t>
            </a:r>
            <a:r>
              <a:rPr lang="en-US" dirty="0" smtClean="0"/>
              <a:t> SWMR enabled</a:t>
            </a:r>
          </a:p>
          <a:p>
            <a:r>
              <a:rPr lang="en-US" sz="3200" dirty="0" smtClean="0">
                <a:latin typeface="+mn-lt"/>
                <a:cs typeface="Consolas"/>
              </a:rPr>
              <a:t>The rest of the tools will exit gracefully reporting that the file is under construction</a:t>
            </a:r>
          </a:p>
          <a:p>
            <a:pPr marL="400050" lvl="1" indent="0">
              <a:buNone/>
            </a:pPr>
            <a:r>
              <a:rPr lang="en-US" sz="3200" dirty="0">
                <a:latin typeface="Consolas"/>
                <a:cs typeface="Consolas"/>
              </a:rPr>
              <a:t>h</a:t>
            </a:r>
            <a:r>
              <a:rPr lang="en-US" sz="3200" dirty="0" smtClean="0">
                <a:latin typeface="Consolas"/>
                <a:cs typeface="Consolas"/>
              </a:rPr>
              <a:t>5diff, h5repack, h5copy, h5jam, etc.</a:t>
            </a:r>
          </a:p>
          <a:p>
            <a:endParaRPr lang="en-US" sz="3200" dirty="0">
              <a:latin typeface="Consolas"/>
              <a:cs typeface="Consolas"/>
            </a:endParaRPr>
          </a:p>
          <a:p>
            <a:pPr marL="0" indent="0">
              <a:buNone/>
            </a:pPr>
            <a:endParaRPr lang="en-US" dirty="0" smtClean="0">
              <a:latin typeface="Consolas"/>
              <a:cs typeface="Consolas"/>
            </a:endParaRPr>
          </a:p>
          <a:p>
            <a:endParaRPr lang="en-US" dirty="0"/>
          </a:p>
        </p:txBody>
      </p:sp>
    </p:spTree>
    <p:extLst>
      <p:ext uri="{BB962C8B-B14F-4D97-AF65-F5344CB8AC3E}">
        <p14:creationId xmlns:p14="http://schemas.microsoft.com/office/powerpoint/2010/main" val="38101928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Introduction</a:t>
            </a:r>
            <a:endParaRPr lang="en-US" dirty="0"/>
          </a:p>
        </p:txBody>
      </p:sp>
      <p:sp>
        <p:nvSpPr>
          <p:cNvPr id="2" name="Slide Number Placeholder 1"/>
          <p:cNvSpPr>
            <a:spLocks noGrp="1"/>
          </p:cNvSpPr>
          <p:nvPr>
            <p:ph type="sldNum" sz="quarter" idx="12"/>
          </p:nvPr>
        </p:nvSpPr>
        <p:spPr>
          <a:xfrm>
            <a:off x="6400800" y="6553200"/>
            <a:ext cx="762000" cy="228600"/>
          </a:xfrm>
        </p:spPr>
        <p:txBody>
          <a:bodyPr/>
          <a:lstStyle/>
          <a:p>
            <a:fld id="{109A6822-8A2E-438A-8FF5-7FF0DBFC3E36}" type="slidenum">
              <a:rPr lang="en-US" smtClean="0">
                <a:solidFill>
                  <a:srgbClr val="FFFFFF"/>
                </a:solidFill>
              </a:rPr>
              <a:pPr/>
              <a:t>3</a:t>
            </a:fld>
            <a:endParaRPr lang="en-US" dirty="0">
              <a:solidFill>
                <a:srgbClr val="FFFFFF"/>
              </a:solidFill>
            </a:endParaRPr>
          </a:p>
        </p:txBody>
      </p:sp>
      <p:sp>
        <p:nvSpPr>
          <p:cNvPr id="3" name="Date Placeholder 2"/>
          <p:cNvSpPr>
            <a:spLocks noGrp="1"/>
          </p:cNvSpPr>
          <p:nvPr>
            <p:ph type="dt" sz="half" idx="10"/>
          </p:nvPr>
        </p:nvSpPr>
        <p:spPr/>
        <p:txBody>
          <a:bodyPr/>
          <a:lstStyle/>
          <a:p>
            <a:pPr>
              <a:defRPr/>
            </a:pPr>
            <a:r>
              <a:rPr lang="en-US" smtClean="0">
                <a:solidFill>
                  <a:srgbClr val="FFFFFF"/>
                </a:solidFill>
              </a:rPr>
              <a:t>10/17/15</a:t>
            </a:r>
            <a:endParaRPr lang="en-US" dirty="0">
              <a:solidFill>
                <a:srgbClr val="FFFFFF"/>
              </a:solidFill>
            </a:endParaRPr>
          </a:p>
        </p:txBody>
      </p:sp>
      <p:sp>
        <p:nvSpPr>
          <p:cNvPr id="4" name="Footer Placeholder 3"/>
          <p:cNvSpPr>
            <a:spLocks noGrp="1"/>
          </p:cNvSpPr>
          <p:nvPr>
            <p:ph type="ftr" sz="quarter" idx="11"/>
          </p:nvPr>
        </p:nvSpPr>
        <p:spPr>
          <a:xfrm>
            <a:off x="3200400" y="6629400"/>
            <a:ext cx="4038600" cy="457200"/>
          </a:xfrm>
        </p:spPr>
        <p:txBody>
          <a:bodyPr/>
          <a:lstStyle/>
          <a:p>
            <a:pPr>
              <a:defRPr/>
            </a:pPr>
            <a:r>
              <a:rPr lang="en-US" sz="900" smtClean="0">
                <a:solidFill>
                  <a:srgbClr val="FFFFFF"/>
                </a:solidFill>
                <a:latin typeface="+mn-lt"/>
              </a:rPr>
              <a:t>ICALPECS 2015</a:t>
            </a:r>
            <a:endParaRPr lang="en-US" sz="900" dirty="0">
              <a:solidFill>
                <a:srgbClr val="FFFFFF"/>
              </a:solidFill>
              <a:latin typeface="+mn-lt"/>
            </a:endParaRPr>
          </a:p>
        </p:txBody>
      </p:sp>
    </p:spTree>
    <p:extLst>
      <p:ext uri="{BB962C8B-B14F-4D97-AF65-F5344CB8AC3E}">
        <p14:creationId xmlns:p14="http://schemas.microsoft.com/office/powerpoint/2010/main" val="4163729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File locking under </a:t>
            </a:r>
            <a:r>
              <a:rPr lang="en-US" dirty="0" err="1" smtClean="0"/>
              <a:t>swmr</a:t>
            </a:r>
            <a:endParaRPr lang="en-US" dirty="0"/>
          </a:p>
        </p:txBody>
      </p:sp>
      <p:sp>
        <p:nvSpPr>
          <p:cNvPr id="4" name="Date Placeholder 3"/>
          <p:cNvSpPr>
            <a:spLocks noGrp="1"/>
          </p:cNvSpPr>
          <p:nvPr>
            <p:ph type="dt" sz="half" idx="10"/>
          </p:nvPr>
        </p:nvSpPr>
        <p:spPr/>
        <p:txBody>
          <a:bodyPr/>
          <a:lstStyle/>
          <a:p>
            <a:pPr>
              <a:defRPr/>
            </a:pPr>
            <a:r>
              <a:rPr lang="en-US" smtClean="0"/>
              <a:t>10/17/15</a:t>
            </a:r>
            <a:endParaRPr lang="en-US"/>
          </a:p>
        </p:txBody>
      </p:sp>
      <p:sp>
        <p:nvSpPr>
          <p:cNvPr id="6" name="Slide Number Placeholder 5"/>
          <p:cNvSpPr>
            <a:spLocks noGrp="1"/>
          </p:cNvSpPr>
          <p:nvPr>
            <p:ph type="sldNum" sz="quarter" idx="12"/>
          </p:nvPr>
        </p:nvSpPr>
        <p:spPr/>
        <p:txBody>
          <a:bodyPr/>
          <a:lstStyle/>
          <a:p>
            <a:pPr>
              <a:defRPr/>
            </a:pPr>
            <a:fld id="{28FADFF9-2F2D-4D20-86DB-AD3DC4206D9A}" type="slidenum">
              <a:rPr lang="en-US" smtClean="0"/>
              <a:pPr>
                <a:defRPr/>
              </a:pPr>
              <a:t>30</a:t>
            </a:fld>
            <a:endParaRPr lang="en-US"/>
          </a:p>
        </p:txBody>
      </p:sp>
      <p:sp>
        <p:nvSpPr>
          <p:cNvPr id="2" name="Footer Placeholder 1"/>
          <p:cNvSpPr>
            <a:spLocks noGrp="1"/>
          </p:cNvSpPr>
          <p:nvPr>
            <p:ph type="ftr" sz="quarter" idx="11"/>
          </p:nvPr>
        </p:nvSpPr>
        <p:spPr>
          <a:xfrm>
            <a:off x="3429000" y="6629400"/>
            <a:ext cx="3962400" cy="457200"/>
          </a:xfrm>
        </p:spPr>
        <p:txBody>
          <a:bodyPr/>
          <a:lstStyle/>
          <a:p>
            <a:pPr>
              <a:defRPr/>
            </a:pPr>
            <a:r>
              <a:rPr lang="en-US" sz="900" dirty="0" smtClean="0">
                <a:solidFill>
                  <a:srgbClr val="FFFFFF"/>
                </a:solidFill>
                <a:latin typeface="+mn-lt"/>
              </a:rPr>
              <a:t>ICALPECS 2015</a:t>
            </a:r>
            <a:endParaRPr lang="en-US" sz="900" dirty="0">
              <a:solidFill>
                <a:srgbClr val="FFFFFF"/>
              </a:solidFill>
              <a:latin typeface="+mn-lt"/>
            </a:endParaRPr>
          </a:p>
        </p:txBody>
      </p:sp>
    </p:spTree>
    <p:extLst>
      <p:ext uri="{BB962C8B-B14F-4D97-AF65-F5344CB8AC3E}">
        <p14:creationId xmlns:p14="http://schemas.microsoft.com/office/powerpoint/2010/main" val="2999846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5933" y="152400"/>
            <a:ext cx="6934200" cy="533400"/>
          </a:xfrm>
        </p:spPr>
        <p:txBody>
          <a:bodyPr/>
          <a:lstStyle/>
          <a:p>
            <a:r>
              <a:rPr lang="en-US" dirty="0" smtClean="0"/>
              <a:t>Concurrent Access to HDF5 file</a:t>
            </a:r>
            <a:endParaRPr lang="en-US" dirty="0"/>
          </a:p>
        </p:txBody>
      </p:sp>
      <p:sp>
        <p:nvSpPr>
          <p:cNvPr id="3" name="Date Placeholder 2"/>
          <p:cNvSpPr>
            <a:spLocks noGrp="1"/>
          </p:cNvSpPr>
          <p:nvPr>
            <p:ph type="dt" sz="half" idx="10"/>
          </p:nvPr>
        </p:nvSpPr>
        <p:spPr/>
        <p:txBody>
          <a:bodyPr/>
          <a:lstStyle/>
          <a:p>
            <a:pPr>
              <a:defRPr/>
            </a:pPr>
            <a:r>
              <a:rPr lang="en-US" smtClean="0"/>
              <a:t>10/17/15</a:t>
            </a:r>
            <a:endParaRPr lang="en-US" dirty="0"/>
          </a:p>
        </p:txBody>
      </p:sp>
      <p:sp>
        <p:nvSpPr>
          <p:cNvPr id="4" name="Slide Number Placeholder 3"/>
          <p:cNvSpPr>
            <a:spLocks noGrp="1"/>
          </p:cNvSpPr>
          <p:nvPr>
            <p:ph type="sldNum" sz="quarter" idx="12"/>
          </p:nvPr>
        </p:nvSpPr>
        <p:spPr/>
        <p:txBody>
          <a:bodyPr/>
          <a:lstStyle/>
          <a:p>
            <a:fld id="{80093880-C6D3-D249-860F-0023F8BF2CC9}" type="slidenum">
              <a:rPr lang="en-US" smtClean="0"/>
              <a:pPr/>
              <a:t>31</a:t>
            </a:fld>
            <a:endParaRPr lang="en-US" dirty="0"/>
          </a:p>
        </p:txBody>
      </p:sp>
      <p:sp>
        <p:nvSpPr>
          <p:cNvPr id="6" name="Content Placeholder 5"/>
          <p:cNvSpPr>
            <a:spLocks noGrp="1"/>
          </p:cNvSpPr>
          <p:nvPr>
            <p:ph sz="quarter" idx="13"/>
          </p:nvPr>
        </p:nvSpPr>
        <p:spPr>
          <a:xfrm>
            <a:off x="914400" y="1066800"/>
            <a:ext cx="7315200" cy="4572000"/>
          </a:xfrm>
        </p:spPr>
        <p:txBody>
          <a:bodyPr/>
          <a:lstStyle/>
          <a:p>
            <a:r>
              <a:rPr lang="en-US" dirty="0"/>
              <a:t>The HDF5 library will employ two means to regulate access to HDF5 </a:t>
            </a:r>
            <a:r>
              <a:rPr lang="en-US" dirty="0" smtClean="0"/>
              <a:t>files:</a:t>
            </a:r>
            <a:endParaRPr lang="en-US" dirty="0"/>
          </a:p>
          <a:p>
            <a:pPr lvl="1"/>
            <a:r>
              <a:rPr lang="en-US" dirty="0"/>
              <a:t>File locking API calls to apply or remove an advisory lock on an open file. </a:t>
            </a:r>
            <a:endParaRPr lang="en-US" dirty="0" smtClean="0"/>
          </a:p>
          <a:p>
            <a:pPr lvl="1"/>
            <a:r>
              <a:rPr lang="en-US" dirty="0"/>
              <a:t>Setting a flag in the file’s superblock to mark the file as open for writing.</a:t>
            </a:r>
          </a:p>
          <a:p>
            <a:pPr lvl="1"/>
            <a:endParaRPr lang="en-US" dirty="0"/>
          </a:p>
          <a:p>
            <a:pPr lvl="1"/>
            <a:endParaRPr lang="en-US" dirty="0"/>
          </a:p>
        </p:txBody>
      </p:sp>
    </p:spTree>
    <p:extLst>
      <p:ext uri="{BB962C8B-B14F-4D97-AF65-F5344CB8AC3E}">
        <p14:creationId xmlns:p14="http://schemas.microsoft.com/office/powerpoint/2010/main" val="667467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5933" y="152400"/>
            <a:ext cx="6934200" cy="533400"/>
          </a:xfrm>
        </p:spPr>
        <p:txBody>
          <a:bodyPr/>
          <a:lstStyle/>
          <a:p>
            <a:r>
              <a:rPr lang="en-US" dirty="0" smtClean="0"/>
              <a:t>Concurrent Access to HDF5 file</a:t>
            </a:r>
            <a:endParaRPr lang="en-US" dirty="0"/>
          </a:p>
        </p:txBody>
      </p:sp>
      <p:sp>
        <p:nvSpPr>
          <p:cNvPr id="3" name="Date Placeholder 2"/>
          <p:cNvSpPr>
            <a:spLocks noGrp="1"/>
          </p:cNvSpPr>
          <p:nvPr>
            <p:ph type="dt" sz="half" idx="10"/>
          </p:nvPr>
        </p:nvSpPr>
        <p:spPr/>
        <p:txBody>
          <a:bodyPr/>
          <a:lstStyle/>
          <a:p>
            <a:pPr>
              <a:defRPr/>
            </a:pPr>
            <a:r>
              <a:rPr lang="en-US" smtClean="0"/>
              <a:t>10/17/15</a:t>
            </a:r>
            <a:endParaRPr lang="en-US" dirty="0"/>
          </a:p>
        </p:txBody>
      </p:sp>
      <p:sp>
        <p:nvSpPr>
          <p:cNvPr id="4" name="Slide Number Placeholder 3"/>
          <p:cNvSpPr>
            <a:spLocks noGrp="1"/>
          </p:cNvSpPr>
          <p:nvPr>
            <p:ph type="sldNum" sz="quarter" idx="12"/>
          </p:nvPr>
        </p:nvSpPr>
        <p:spPr/>
        <p:txBody>
          <a:bodyPr/>
          <a:lstStyle/>
          <a:p>
            <a:fld id="{80093880-C6D3-D249-860F-0023F8BF2CC9}" type="slidenum">
              <a:rPr lang="en-US" smtClean="0"/>
              <a:pPr/>
              <a:t>32</a:t>
            </a:fld>
            <a:endParaRPr lang="en-US" dirty="0"/>
          </a:p>
        </p:txBody>
      </p:sp>
      <p:sp>
        <p:nvSpPr>
          <p:cNvPr id="6" name="Content Placeholder 5"/>
          <p:cNvSpPr>
            <a:spLocks noGrp="1"/>
          </p:cNvSpPr>
          <p:nvPr>
            <p:ph sz="quarter" idx="13"/>
          </p:nvPr>
        </p:nvSpPr>
        <p:spPr>
          <a:xfrm>
            <a:off x="914400" y="1066800"/>
            <a:ext cx="7315200" cy="4572000"/>
          </a:xfrm>
        </p:spPr>
        <p:txBody>
          <a:bodyPr/>
          <a:lstStyle/>
          <a:p>
            <a:pPr lvl="0"/>
            <a:r>
              <a:rPr lang="en-US" sz="2400" dirty="0"/>
              <a:t>File locking API calls to apply or remove an advisory lock on an open file. </a:t>
            </a:r>
          </a:p>
          <a:p>
            <a:pPr lvl="1"/>
            <a:r>
              <a:rPr lang="en-US" sz="2000" dirty="0"/>
              <a:t>Files will be locked during the H5Fopen() or H5Fcreate() call.</a:t>
            </a:r>
          </a:p>
          <a:p>
            <a:pPr lvl="1"/>
            <a:r>
              <a:rPr lang="en-US" sz="2000" dirty="0"/>
              <a:t>Locks can be shared (read) or exclusive (write).</a:t>
            </a:r>
          </a:p>
          <a:p>
            <a:pPr lvl="1"/>
            <a:r>
              <a:rPr lang="en-US" sz="2000" dirty="0"/>
              <a:t>Locks will lock the entire file, not regions in the file.</a:t>
            </a:r>
          </a:p>
          <a:p>
            <a:pPr lvl="1"/>
            <a:r>
              <a:rPr lang="en-US" sz="2000" dirty="0"/>
              <a:t>When non-blocking lock calls are available, locks will not block.  </a:t>
            </a:r>
          </a:p>
          <a:p>
            <a:pPr lvl="1"/>
            <a:r>
              <a:rPr lang="en-US" sz="2000" dirty="0"/>
              <a:t>Locks will be released automatically when the file closes. Alternatively, the user can unlock the file using the system's unlock call, however care will have to be taken to match the HDF5 library's file locking scheme</a:t>
            </a:r>
            <a:r>
              <a:rPr lang="en-US" sz="2000" dirty="0" smtClean="0"/>
              <a:t>.</a:t>
            </a:r>
            <a:r>
              <a:rPr lang="en-US" sz="2000" dirty="0"/>
              <a:t> </a:t>
            </a:r>
          </a:p>
          <a:p>
            <a:endParaRPr lang="en-US" dirty="0"/>
          </a:p>
        </p:txBody>
      </p:sp>
    </p:spTree>
    <p:extLst>
      <p:ext uri="{BB962C8B-B14F-4D97-AF65-F5344CB8AC3E}">
        <p14:creationId xmlns:p14="http://schemas.microsoft.com/office/powerpoint/2010/main" val="1012243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5933" y="152400"/>
            <a:ext cx="6934200" cy="533400"/>
          </a:xfrm>
        </p:spPr>
        <p:txBody>
          <a:bodyPr/>
          <a:lstStyle/>
          <a:p>
            <a:r>
              <a:rPr lang="en-US" dirty="0" smtClean="0"/>
              <a:t>Concurrent Access to HDF5 file</a:t>
            </a:r>
            <a:endParaRPr lang="en-US" dirty="0"/>
          </a:p>
        </p:txBody>
      </p:sp>
      <p:sp>
        <p:nvSpPr>
          <p:cNvPr id="3" name="Date Placeholder 2"/>
          <p:cNvSpPr>
            <a:spLocks noGrp="1"/>
          </p:cNvSpPr>
          <p:nvPr>
            <p:ph type="dt" sz="half" idx="10"/>
          </p:nvPr>
        </p:nvSpPr>
        <p:spPr/>
        <p:txBody>
          <a:bodyPr/>
          <a:lstStyle/>
          <a:p>
            <a:pPr>
              <a:defRPr/>
            </a:pPr>
            <a:r>
              <a:rPr lang="en-US" smtClean="0"/>
              <a:t>10/17/15</a:t>
            </a:r>
            <a:endParaRPr lang="en-US" dirty="0"/>
          </a:p>
        </p:txBody>
      </p:sp>
      <p:sp>
        <p:nvSpPr>
          <p:cNvPr id="4" name="Slide Number Placeholder 3"/>
          <p:cNvSpPr>
            <a:spLocks noGrp="1"/>
          </p:cNvSpPr>
          <p:nvPr>
            <p:ph type="sldNum" sz="quarter" idx="12"/>
          </p:nvPr>
        </p:nvSpPr>
        <p:spPr/>
        <p:txBody>
          <a:bodyPr/>
          <a:lstStyle/>
          <a:p>
            <a:fld id="{80093880-C6D3-D249-860F-0023F8BF2CC9}" type="slidenum">
              <a:rPr lang="en-US" smtClean="0"/>
              <a:pPr/>
              <a:t>33</a:t>
            </a:fld>
            <a:endParaRPr lang="en-US" dirty="0"/>
          </a:p>
        </p:txBody>
      </p:sp>
      <p:sp>
        <p:nvSpPr>
          <p:cNvPr id="6" name="Content Placeholder 5"/>
          <p:cNvSpPr>
            <a:spLocks noGrp="1"/>
          </p:cNvSpPr>
          <p:nvPr>
            <p:ph sz="quarter" idx="13"/>
          </p:nvPr>
        </p:nvSpPr>
        <p:spPr>
          <a:xfrm>
            <a:off x="914400" y="1066800"/>
            <a:ext cx="7467600" cy="4572000"/>
          </a:xfrm>
        </p:spPr>
        <p:txBody>
          <a:bodyPr/>
          <a:lstStyle/>
          <a:p>
            <a:pPr lvl="0"/>
            <a:r>
              <a:rPr lang="en-US" sz="2400" dirty="0" smtClean="0"/>
              <a:t>Setting </a:t>
            </a:r>
            <a:r>
              <a:rPr lang="en-US" sz="2400" dirty="0"/>
              <a:t>a flag in the file’s superblock to mark the file as open for writing.</a:t>
            </a:r>
          </a:p>
          <a:p>
            <a:pPr lvl="1"/>
            <a:r>
              <a:rPr lang="en-US" sz="2000" dirty="0"/>
              <a:t>The library will mark the file when opened for writing based on file open access flags. This will happen for both SWMR and non-SWMR reading. This marking ensures file consistency for concurrent accesses.</a:t>
            </a:r>
          </a:p>
          <a:p>
            <a:pPr lvl="1"/>
            <a:r>
              <a:rPr lang="en-US" sz="2000" dirty="0" smtClean="0"/>
              <a:t>The </a:t>
            </a:r>
            <a:r>
              <a:rPr lang="en-US" sz="2000" dirty="0"/>
              <a:t>library will clear the flag when the file closes</a:t>
            </a:r>
            <a:r>
              <a:rPr lang="en-US" sz="2000" dirty="0" smtClean="0"/>
              <a:t>.</a:t>
            </a:r>
          </a:p>
          <a:p>
            <a:pPr lvl="1"/>
            <a:r>
              <a:rPr lang="en-US" sz="2000" dirty="0" smtClean="0"/>
              <a:t>Only understandable by HDF5 1.10.x (file format change)</a:t>
            </a:r>
            <a:endParaRPr lang="en-US" sz="2000" dirty="0"/>
          </a:p>
          <a:p>
            <a:endParaRPr lang="en-US" dirty="0"/>
          </a:p>
        </p:txBody>
      </p:sp>
    </p:spTree>
    <p:extLst>
      <p:ext uri="{BB962C8B-B14F-4D97-AF65-F5344CB8AC3E}">
        <p14:creationId xmlns:p14="http://schemas.microsoft.com/office/powerpoint/2010/main" val="4076646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5933" y="152400"/>
            <a:ext cx="6934200" cy="533400"/>
          </a:xfrm>
        </p:spPr>
        <p:txBody>
          <a:bodyPr/>
          <a:lstStyle/>
          <a:p>
            <a:r>
              <a:rPr lang="en-US" dirty="0" smtClean="0"/>
              <a:t>Writer Actions</a:t>
            </a:r>
            <a:endParaRPr lang="en-US" dirty="0"/>
          </a:p>
        </p:txBody>
      </p:sp>
      <p:sp>
        <p:nvSpPr>
          <p:cNvPr id="3" name="Date Placeholder 2"/>
          <p:cNvSpPr>
            <a:spLocks noGrp="1"/>
          </p:cNvSpPr>
          <p:nvPr>
            <p:ph type="dt" sz="half" idx="10"/>
          </p:nvPr>
        </p:nvSpPr>
        <p:spPr/>
        <p:txBody>
          <a:bodyPr/>
          <a:lstStyle/>
          <a:p>
            <a:pPr>
              <a:defRPr/>
            </a:pPr>
            <a:r>
              <a:rPr lang="en-US" smtClean="0"/>
              <a:t>10/17/15</a:t>
            </a:r>
            <a:endParaRPr lang="en-US" dirty="0"/>
          </a:p>
        </p:txBody>
      </p:sp>
      <p:sp>
        <p:nvSpPr>
          <p:cNvPr id="4" name="Slide Number Placeholder 3"/>
          <p:cNvSpPr>
            <a:spLocks noGrp="1"/>
          </p:cNvSpPr>
          <p:nvPr>
            <p:ph type="sldNum" sz="quarter" idx="12"/>
          </p:nvPr>
        </p:nvSpPr>
        <p:spPr/>
        <p:txBody>
          <a:bodyPr/>
          <a:lstStyle/>
          <a:p>
            <a:fld id="{80093880-C6D3-D249-860F-0023F8BF2CC9}" type="slidenum">
              <a:rPr lang="en-US" smtClean="0"/>
              <a:pPr/>
              <a:t>34</a:t>
            </a:fld>
            <a:endParaRPr lang="en-US" dirty="0"/>
          </a:p>
        </p:txBody>
      </p:sp>
      <p:sp>
        <p:nvSpPr>
          <p:cNvPr id="6" name="Content Placeholder 5"/>
          <p:cNvSpPr>
            <a:spLocks noGrp="1"/>
          </p:cNvSpPr>
          <p:nvPr>
            <p:ph sz="quarter" idx="13"/>
          </p:nvPr>
        </p:nvSpPr>
        <p:spPr>
          <a:xfrm>
            <a:off x="914400" y="1066800"/>
            <a:ext cx="7315200" cy="5181600"/>
          </a:xfrm>
        </p:spPr>
        <p:txBody>
          <a:bodyPr/>
          <a:lstStyle/>
          <a:p>
            <a:pPr lvl="0"/>
            <a:r>
              <a:rPr lang="en-US" sz="2000" dirty="0"/>
              <a:t>When a writer process creates/opens a file </a:t>
            </a:r>
            <a:r>
              <a:rPr lang="en-US" sz="2000" dirty="0">
                <a:solidFill>
                  <a:srgbClr val="FF0000"/>
                </a:solidFill>
              </a:rPr>
              <a:t>without</a:t>
            </a:r>
            <a:r>
              <a:rPr lang="en-US" sz="2000" dirty="0"/>
              <a:t> </a:t>
            </a:r>
            <a:r>
              <a:rPr lang="en-US" sz="2000" dirty="0">
                <a:solidFill>
                  <a:srgbClr val="FF0000"/>
                </a:solidFill>
              </a:rPr>
              <a:t>SWMR</a:t>
            </a:r>
            <a:r>
              <a:rPr lang="en-US" sz="2000" dirty="0"/>
              <a:t>:</a:t>
            </a:r>
          </a:p>
          <a:p>
            <a:pPr lvl="1"/>
            <a:r>
              <a:rPr lang="en-US" sz="1900" dirty="0"/>
              <a:t>Place an exclusive lock on the file—the file will remain locked until it closes.</a:t>
            </a:r>
          </a:p>
          <a:p>
            <a:pPr lvl="1"/>
            <a:r>
              <a:rPr lang="en-US" sz="1900" dirty="0"/>
              <a:t>Ensure the file's superblock is not already marked for writing or SWMR writing mode. </a:t>
            </a:r>
          </a:p>
          <a:p>
            <a:pPr lvl="1"/>
            <a:r>
              <a:rPr lang="en-US" sz="1900" dirty="0"/>
              <a:t>Mark the file's superblock for writing mode.</a:t>
            </a:r>
          </a:p>
          <a:p>
            <a:pPr lvl="0"/>
            <a:r>
              <a:rPr lang="en-US" sz="2000" dirty="0"/>
              <a:t>When a writer process creates/opens a file </a:t>
            </a:r>
            <a:r>
              <a:rPr lang="en-US" sz="2000" dirty="0">
                <a:solidFill>
                  <a:srgbClr val="FF0000"/>
                </a:solidFill>
              </a:rPr>
              <a:t>with SWMR </a:t>
            </a:r>
            <a:r>
              <a:rPr lang="en-US" sz="2000" dirty="0"/>
              <a:t>write access: </a:t>
            </a:r>
          </a:p>
          <a:p>
            <a:pPr lvl="1"/>
            <a:r>
              <a:rPr lang="en-US" sz="1900" dirty="0"/>
              <a:t>Place an exclusive lock on the file.</a:t>
            </a:r>
          </a:p>
          <a:p>
            <a:pPr lvl="1"/>
            <a:r>
              <a:rPr lang="en-US" sz="1900" dirty="0"/>
              <a:t>Ensure the file's superblock is not already marked for writing or SWMR writing mode. </a:t>
            </a:r>
          </a:p>
          <a:p>
            <a:pPr lvl="1"/>
            <a:r>
              <a:rPr lang="en-US" sz="1900" dirty="0"/>
              <a:t>Mark the file for writing and SWMR writing mode</a:t>
            </a:r>
            <a:r>
              <a:rPr lang="en-US" sz="1900" i="1" dirty="0"/>
              <a:t>.</a:t>
            </a:r>
            <a:endParaRPr lang="en-US" sz="1900" dirty="0"/>
          </a:p>
          <a:p>
            <a:pPr lvl="1"/>
            <a:r>
              <a:rPr lang="en-US" sz="1900" dirty="0"/>
              <a:t>Release the lock before returning from </a:t>
            </a:r>
            <a:r>
              <a:rPr lang="en-US" sz="1900" i="1" dirty="0"/>
              <a:t>H5Fopen/H5Fcreate.</a:t>
            </a:r>
            <a:endParaRPr lang="en-US" sz="1900" dirty="0"/>
          </a:p>
          <a:p>
            <a:pPr lvl="1"/>
            <a:endParaRPr lang="en-US" dirty="0"/>
          </a:p>
          <a:p>
            <a:pPr lvl="1"/>
            <a:endParaRPr lang="en-US" dirty="0"/>
          </a:p>
        </p:txBody>
      </p:sp>
    </p:spTree>
    <p:extLst>
      <p:ext uri="{BB962C8B-B14F-4D97-AF65-F5344CB8AC3E}">
        <p14:creationId xmlns:p14="http://schemas.microsoft.com/office/powerpoint/2010/main" val="35891781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5933" y="152400"/>
            <a:ext cx="6934200" cy="533400"/>
          </a:xfrm>
        </p:spPr>
        <p:txBody>
          <a:bodyPr/>
          <a:lstStyle/>
          <a:p>
            <a:r>
              <a:rPr lang="en-US" dirty="0" smtClean="0"/>
              <a:t>Reader Actions</a:t>
            </a:r>
            <a:endParaRPr lang="en-US" dirty="0"/>
          </a:p>
        </p:txBody>
      </p:sp>
      <p:sp>
        <p:nvSpPr>
          <p:cNvPr id="3" name="Date Placeholder 2"/>
          <p:cNvSpPr>
            <a:spLocks noGrp="1"/>
          </p:cNvSpPr>
          <p:nvPr>
            <p:ph type="dt" sz="half" idx="10"/>
          </p:nvPr>
        </p:nvSpPr>
        <p:spPr/>
        <p:txBody>
          <a:bodyPr/>
          <a:lstStyle/>
          <a:p>
            <a:pPr>
              <a:defRPr/>
            </a:pPr>
            <a:r>
              <a:rPr lang="en-US" smtClean="0"/>
              <a:t>10/17/15</a:t>
            </a:r>
            <a:endParaRPr lang="en-US" dirty="0"/>
          </a:p>
        </p:txBody>
      </p:sp>
      <p:sp>
        <p:nvSpPr>
          <p:cNvPr id="4" name="Slide Number Placeholder 3"/>
          <p:cNvSpPr>
            <a:spLocks noGrp="1"/>
          </p:cNvSpPr>
          <p:nvPr>
            <p:ph type="sldNum" sz="quarter" idx="12"/>
          </p:nvPr>
        </p:nvSpPr>
        <p:spPr/>
        <p:txBody>
          <a:bodyPr/>
          <a:lstStyle/>
          <a:p>
            <a:fld id="{80093880-C6D3-D249-860F-0023F8BF2CC9}" type="slidenum">
              <a:rPr lang="en-US" smtClean="0"/>
              <a:pPr/>
              <a:t>35</a:t>
            </a:fld>
            <a:endParaRPr lang="en-US" dirty="0"/>
          </a:p>
        </p:txBody>
      </p:sp>
      <p:sp>
        <p:nvSpPr>
          <p:cNvPr id="6" name="Content Placeholder 5"/>
          <p:cNvSpPr>
            <a:spLocks noGrp="1"/>
          </p:cNvSpPr>
          <p:nvPr>
            <p:ph sz="quarter" idx="13"/>
          </p:nvPr>
        </p:nvSpPr>
        <p:spPr>
          <a:xfrm>
            <a:off x="914400" y="1066800"/>
            <a:ext cx="7315200" cy="4572000"/>
          </a:xfrm>
        </p:spPr>
        <p:txBody>
          <a:bodyPr/>
          <a:lstStyle/>
          <a:p>
            <a:pPr lvl="0"/>
            <a:r>
              <a:rPr lang="en-US" sz="2400" dirty="0"/>
              <a:t>When a reader process opens a file without SWMR:</a:t>
            </a:r>
          </a:p>
          <a:p>
            <a:pPr lvl="1"/>
            <a:r>
              <a:rPr lang="en-US" sz="2000" dirty="0"/>
              <a:t>Place a shared lock on the file.  </a:t>
            </a:r>
          </a:p>
          <a:p>
            <a:pPr lvl="1"/>
            <a:r>
              <a:rPr lang="en-US" sz="2000" dirty="0"/>
              <a:t>Ensure the file is not already marked for writing or SWMR writing mode.</a:t>
            </a:r>
          </a:p>
          <a:p>
            <a:pPr lvl="0"/>
            <a:r>
              <a:rPr lang="en-US" sz="2400" dirty="0"/>
              <a:t>When a reader process opens a file with SWMR read:</a:t>
            </a:r>
          </a:p>
          <a:p>
            <a:pPr lvl="1"/>
            <a:r>
              <a:rPr lang="en-US" sz="2000" dirty="0"/>
              <a:t>Place a shared lock on the file. </a:t>
            </a:r>
          </a:p>
          <a:p>
            <a:pPr lvl="1"/>
            <a:r>
              <a:rPr lang="en-US" sz="2000" dirty="0"/>
              <a:t>Ensure the file is marked in writing and SWMR writing mode </a:t>
            </a:r>
          </a:p>
          <a:p>
            <a:pPr lvl="1"/>
            <a:endParaRPr lang="en-US" dirty="0"/>
          </a:p>
          <a:p>
            <a:pPr lvl="1"/>
            <a:endParaRPr lang="en-US" dirty="0"/>
          </a:p>
        </p:txBody>
      </p:sp>
    </p:spTree>
    <p:extLst>
      <p:ext uri="{BB962C8B-B14F-4D97-AF65-F5344CB8AC3E}">
        <p14:creationId xmlns:p14="http://schemas.microsoft.com/office/powerpoint/2010/main" val="380393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5933" y="152400"/>
            <a:ext cx="6934200" cy="533400"/>
          </a:xfrm>
        </p:spPr>
        <p:txBody>
          <a:bodyPr/>
          <a:lstStyle/>
          <a:p>
            <a:r>
              <a:rPr lang="en-US" dirty="0" smtClean="0"/>
              <a:t>SWMR Compatibility Matrix</a:t>
            </a:r>
            <a:endParaRPr lang="en-US" dirty="0"/>
          </a:p>
        </p:txBody>
      </p:sp>
      <p:sp>
        <p:nvSpPr>
          <p:cNvPr id="3" name="Date Placeholder 2"/>
          <p:cNvSpPr>
            <a:spLocks noGrp="1"/>
          </p:cNvSpPr>
          <p:nvPr>
            <p:ph type="dt" sz="half" idx="10"/>
          </p:nvPr>
        </p:nvSpPr>
        <p:spPr/>
        <p:txBody>
          <a:bodyPr/>
          <a:lstStyle/>
          <a:p>
            <a:pPr>
              <a:defRPr/>
            </a:pPr>
            <a:r>
              <a:rPr lang="en-US" smtClean="0"/>
              <a:t>10/17/15</a:t>
            </a:r>
            <a:endParaRPr lang="en-US" dirty="0"/>
          </a:p>
        </p:txBody>
      </p:sp>
      <p:sp>
        <p:nvSpPr>
          <p:cNvPr id="4" name="Slide Number Placeholder 3"/>
          <p:cNvSpPr>
            <a:spLocks noGrp="1"/>
          </p:cNvSpPr>
          <p:nvPr>
            <p:ph type="sldNum" sz="quarter" idx="12"/>
          </p:nvPr>
        </p:nvSpPr>
        <p:spPr/>
        <p:txBody>
          <a:bodyPr/>
          <a:lstStyle/>
          <a:p>
            <a:fld id="{80093880-C6D3-D249-860F-0023F8BF2CC9}" type="slidenum">
              <a:rPr lang="en-US" smtClean="0"/>
              <a:pPr/>
              <a:t>36</a:t>
            </a:fld>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309257978"/>
              </p:ext>
            </p:extLst>
          </p:nvPr>
        </p:nvGraphicFramePr>
        <p:xfrm>
          <a:off x="381000" y="1143000"/>
          <a:ext cx="8534400" cy="2428893"/>
        </p:xfrm>
        <a:graphic>
          <a:graphicData uri="http://schemas.openxmlformats.org/presentationml/2006/ole">
            <mc:AlternateContent xmlns:mc="http://schemas.openxmlformats.org/markup-compatibility/2006">
              <mc:Choice xmlns:v="urn:schemas-microsoft-com:vml" Requires="v">
                <p:oleObj spid="_x0000_s1119" name="Document" r:id="rId5" imgW="6515100" imgH="1854200" progId="Word.Document.12">
                  <p:embed/>
                </p:oleObj>
              </mc:Choice>
              <mc:Fallback>
                <p:oleObj name="Document" r:id="rId5" imgW="6515100" imgH="1854200" progId="Word.Document.12">
                  <p:embed/>
                  <p:pic>
                    <p:nvPicPr>
                      <p:cNvPr id="0" name=""/>
                      <p:cNvPicPr/>
                      <p:nvPr/>
                    </p:nvPicPr>
                    <p:blipFill>
                      <a:blip r:embed="rId6"/>
                      <a:stretch>
                        <a:fillRect/>
                      </a:stretch>
                    </p:blipFill>
                    <p:spPr>
                      <a:xfrm>
                        <a:off x="381000" y="1143000"/>
                        <a:ext cx="8534400" cy="2428893"/>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02054182"/>
              </p:ext>
            </p:extLst>
          </p:nvPr>
        </p:nvGraphicFramePr>
        <p:xfrm>
          <a:off x="533400" y="3733800"/>
          <a:ext cx="8389307" cy="2387600"/>
        </p:xfrm>
        <a:graphic>
          <a:graphicData uri="http://schemas.openxmlformats.org/presentationml/2006/ole">
            <mc:AlternateContent xmlns:mc="http://schemas.openxmlformats.org/markup-compatibility/2006">
              <mc:Choice xmlns:v="urn:schemas-microsoft-com:vml" Requires="v">
                <p:oleObj spid="_x0000_s1120" name="Document" r:id="rId8" imgW="6515100" imgH="1854200" progId="Word.Document.12">
                  <p:embed/>
                </p:oleObj>
              </mc:Choice>
              <mc:Fallback>
                <p:oleObj name="Document" r:id="rId8" imgW="6515100" imgH="1854200" progId="Word.Document.12">
                  <p:embed/>
                  <p:pic>
                    <p:nvPicPr>
                      <p:cNvPr id="0" name=""/>
                      <p:cNvPicPr/>
                      <p:nvPr/>
                    </p:nvPicPr>
                    <p:blipFill>
                      <a:blip r:embed="rId9"/>
                      <a:stretch>
                        <a:fillRect/>
                      </a:stretch>
                    </p:blipFill>
                    <p:spPr>
                      <a:xfrm>
                        <a:off x="533400" y="3733800"/>
                        <a:ext cx="8389307" cy="2387600"/>
                      </a:xfrm>
                      <a:prstGeom prst="rect">
                        <a:avLst/>
                      </a:prstGeom>
                    </p:spPr>
                  </p:pic>
                </p:oleObj>
              </mc:Fallback>
            </mc:AlternateContent>
          </a:graphicData>
        </a:graphic>
      </p:graphicFrame>
    </p:spTree>
    <p:extLst>
      <p:ext uri="{BB962C8B-B14F-4D97-AF65-F5344CB8AC3E}">
        <p14:creationId xmlns:p14="http://schemas.microsoft.com/office/powerpoint/2010/main" val="3760150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5933" y="152400"/>
            <a:ext cx="6934200" cy="533400"/>
          </a:xfrm>
        </p:spPr>
        <p:txBody>
          <a:bodyPr/>
          <a:lstStyle/>
          <a:p>
            <a:r>
              <a:rPr lang="en-US" dirty="0" smtClean="0"/>
              <a:t>SWMR Compatibility Matrix</a:t>
            </a:r>
            <a:endParaRPr lang="en-US" dirty="0"/>
          </a:p>
        </p:txBody>
      </p:sp>
      <p:sp>
        <p:nvSpPr>
          <p:cNvPr id="3" name="Date Placeholder 2"/>
          <p:cNvSpPr>
            <a:spLocks noGrp="1"/>
          </p:cNvSpPr>
          <p:nvPr>
            <p:ph type="dt" sz="half" idx="10"/>
          </p:nvPr>
        </p:nvSpPr>
        <p:spPr/>
        <p:txBody>
          <a:bodyPr/>
          <a:lstStyle/>
          <a:p>
            <a:pPr>
              <a:defRPr/>
            </a:pPr>
            <a:r>
              <a:rPr lang="en-US" smtClean="0"/>
              <a:t>10/17/15</a:t>
            </a:r>
            <a:endParaRPr lang="en-US" dirty="0"/>
          </a:p>
        </p:txBody>
      </p:sp>
      <p:sp>
        <p:nvSpPr>
          <p:cNvPr id="4" name="Slide Number Placeholder 3"/>
          <p:cNvSpPr>
            <a:spLocks noGrp="1"/>
          </p:cNvSpPr>
          <p:nvPr>
            <p:ph type="sldNum" sz="quarter" idx="12"/>
          </p:nvPr>
        </p:nvSpPr>
        <p:spPr/>
        <p:txBody>
          <a:bodyPr/>
          <a:lstStyle/>
          <a:p>
            <a:fld id="{80093880-C6D3-D249-860F-0023F8BF2CC9}" type="slidenum">
              <a:rPr lang="en-US" smtClean="0"/>
              <a:pPr/>
              <a:t>37</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571317274"/>
              </p:ext>
            </p:extLst>
          </p:nvPr>
        </p:nvGraphicFramePr>
        <p:xfrm>
          <a:off x="76200" y="1143000"/>
          <a:ext cx="8567803" cy="2438400"/>
        </p:xfrm>
        <a:graphic>
          <a:graphicData uri="http://schemas.openxmlformats.org/presentationml/2006/ole">
            <mc:AlternateContent xmlns:mc="http://schemas.openxmlformats.org/markup-compatibility/2006">
              <mc:Choice xmlns:v="urn:schemas-microsoft-com:vml" Requires="v">
                <p:oleObj spid="_x0000_s2143" name="Document" r:id="rId5" imgW="6515100" imgH="1854200" progId="Word.Document.12">
                  <p:embed/>
                </p:oleObj>
              </mc:Choice>
              <mc:Fallback>
                <p:oleObj name="Document" r:id="rId5" imgW="6515100" imgH="1854200" progId="Word.Document.12">
                  <p:embed/>
                  <p:pic>
                    <p:nvPicPr>
                      <p:cNvPr id="0" name=""/>
                      <p:cNvPicPr/>
                      <p:nvPr/>
                    </p:nvPicPr>
                    <p:blipFill>
                      <a:blip r:embed="rId6"/>
                      <a:stretch>
                        <a:fillRect/>
                      </a:stretch>
                    </p:blipFill>
                    <p:spPr>
                      <a:xfrm>
                        <a:off x="76200" y="1143000"/>
                        <a:ext cx="8567803" cy="24384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874188713"/>
              </p:ext>
            </p:extLst>
          </p:nvPr>
        </p:nvGraphicFramePr>
        <p:xfrm>
          <a:off x="76200" y="3581400"/>
          <a:ext cx="8657051" cy="2463800"/>
        </p:xfrm>
        <a:graphic>
          <a:graphicData uri="http://schemas.openxmlformats.org/presentationml/2006/ole">
            <mc:AlternateContent xmlns:mc="http://schemas.openxmlformats.org/markup-compatibility/2006">
              <mc:Choice xmlns:v="urn:schemas-microsoft-com:vml" Requires="v">
                <p:oleObj spid="_x0000_s2144" name="Document" r:id="rId8" imgW="6515100" imgH="1854200" progId="Word.Document.12">
                  <p:embed/>
                </p:oleObj>
              </mc:Choice>
              <mc:Fallback>
                <p:oleObj name="Document" r:id="rId8" imgW="6515100" imgH="1854200" progId="Word.Document.12">
                  <p:embed/>
                  <p:pic>
                    <p:nvPicPr>
                      <p:cNvPr id="0" name=""/>
                      <p:cNvPicPr/>
                      <p:nvPr/>
                    </p:nvPicPr>
                    <p:blipFill>
                      <a:blip r:embed="rId9"/>
                      <a:stretch>
                        <a:fillRect/>
                      </a:stretch>
                    </p:blipFill>
                    <p:spPr>
                      <a:xfrm>
                        <a:off x="76200" y="3581400"/>
                        <a:ext cx="8657051" cy="2463800"/>
                      </a:xfrm>
                      <a:prstGeom prst="rect">
                        <a:avLst/>
                      </a:prstGeom>
                    </p:spPr>
                  </p:pic>
                </p:oleObj>
              </mc:Fallback>
            </mc:AlternateContent>
          </a:graphicData>
        </a:graphic>
      </p:graphicFrame>
    </p:spTree>
    <p:extLst>
      <p:ext uri="{BB962C8B-B14F-4D97-AF65-F5344CB8AC3E}">
        <p14:creationId xmlns:p14="http://schemas.microsoft.com/office/powerpoint/2010/main" val="3816052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an HDF5 file under SWMR access?</a:t>
            </a:r>
            <a:endParaRPr lang="en-US" dirty="0"/>
          </a:p>
        </p:txBody>
      </p:sp>
      <p:sp>
        <p:nvSpPr>
          <p:cNvPr id="3" name="Date Placeholder 2"/>
          <p:cNvSpPr>
            <a:spLocks noGrp="1"/>
          </p:cNvSpPr>
          <p:nvPr>
            <p:ph type="dt" sz="half" idx="10"/>
          </p:nvPr>
        </p:nvSpPr>
        <p:spPr/>
        <p:txBody>
          <a:bodyPr/>
          <a:lstStyle/>
          <a:p>
            <a:pPr>
              <a:defRPr/>
            </a:pPr>
            <a:r>
              <a:rPr lang="en-US" smtClean="0"/>
              <a:t>10/17/15</a:t>
            </a:r>
            <a:endParaRPr lang="en-US" dirty="0"/>
          </a:p>
        </p:txBody>
      </p:sp>
      <p:sp>
        <p:nvSpPr>
          <p:cNvPr id="4" name="Slide Number Placeholder 3"/>
          <p:cNvSpPr>
            <a:spLocks noGrp="1"/>
          </p:cNvSpPr>
          <p:nvPr>
            <p:ph type="sldNum" sz="quarter" idx="12"/>
          </p:nvPr>
        </p:nvSpPr>
        <p:spPr/>
        <p:txBody>
          <a:bodyPr/>
          <a:lstStyle/>
          <a:p>
            <a:fld id="{80093880-C6D3-D249-860F-0023F8BF2CC9}" type="slidenum">
              <a:rPr lang="en-US" smtClean="0"/>
              <a:pPr/>
              <a:t>38</a:t>
            </a:fld>
            <a:endParaRPr lang="en-US" dirty="0"/>
          </a:p>
        </p:txBody>
      </p:sp>
      <p:sp>
        <p:nvSpPr>
          <p:cNvPr id="5" name="Content Placeholder 4"/>
          <p:cNvSpPr>
            <a:spLocks noGrp="1"/>
          </p:cNvSpPr>
          <p:nvPr>
            <p:ph sz="quarter" idx="13"/>
          </p:nvPr>
        </p:nvSpPr>
        <p:spPr>
          <a:xfrm>
            <a:off x="381000" y="990600"/>
            <a:ext cx="8382000" cy="5334000"/>
          </a:xfrm>
        </p:spPr>
        <p:txBody>
          <a:bodyPr/>
          <a:lstStyle/>
          <a:p>
            <a:r>
              <a:rPr lang="en-US" sz="3600" dirty="0" smtClean="0"/>
              <a:t>We will provide APIs to get information on a file access under SWMR:</a:t>
            </a:r>
          </a:p>
          <a:p>
            <a:pPr lvl="1"/>
            <a:r>
              <a:rPr lang="en-US" sz="3200" dirty="0" smtClean="0">
                <a:latin typeface="Consolas"/>
                <a:cs typeface="Consolas"/>
              </a:rPr>
              <a:t>Does H5Fopen </a:t>
            </a:r>
            <a:r>
              <a:rPr lang="en-US" sz="3200" dirty="0" smtClean="0">
                <a:latin typeface="+mn-lt"/>
                <a:cs typeface="Consolas"/>
              </a:rPr>
              <a:t>fail because of the existing file lock?</a:t>
            </a:r>
          </a:p>
          <a:p>
            <a:pPr marL="800100" lvl="2" indent="0">
              <a:buNone/>
            </a:pPr>
            <a:r>
              <a:rPr lang="en-US" dirty="0" smtClean="0">
                <a:latin typeface="Consolas"/>
                <a:cs typeface="Consolas"/>
              </a:rPr>
              <a:t>H5LTcheck_lock_error (under implementation)</a:t>
            </a:r>
          </a:p>
          <a:p>
            <a:pPr lvl="1"/>
            <a:r>
              <a:rPr lang="en-US" sz="3200" dirty="0" smtClean="0">
                <a:latin typeface="+mn-lt"/>
                <a:cs typeface="Consolas"/>
              </a:rPr>
              <a:t>When </a:t>
            </a:r>
            <a:r>
              <a:rPr lang="en-US" sz="3200" dirty="0">
                <a:latin typeface="Consolas"/>
                <a:cs typeface="Consolas"/>
              </a:rPr>
              <a:t>H5Fopen </a:t>
            </a:r>
            <a:r>
              <a:rPr lang="en-US" sz="3200" dirty="0" smtClean="0">
                <a:cs typeface="Consolas"/>
              </a:rPr>
              <a:t>succeeds, is a file accessed by a SWMR writer?</a:t>
            </a:r>
          </a:p>
          <a:p>
            <a:pPr marL="857250" lvl="2" indent="0">
              <a:buNone/>
            </a:pPr>
            <a:r>
              <a:rPr lang="en-US" dirty="0" smtClean="0">
                <a:latin typeface="Consolas"/>
                <a:cs typeface="Consolas"/>
              </a:rPr>
              <a:t>TBD</a:t>
            </a:r>
          </a:p>
          <a:p>
            <a:endParaRPr lang="en-US" dirty="0"/>
          </a:p>
        </p:txBody>
      </p:sp>
    </p:spTree>
    <p:extLst>
      <p:ext uri="{BB962C8B-B14F-4D97-AF65-F5344CB8AC3E}">
        <p14:creationId xmlns:p14="http://schemas.microsoft.com/office/powerpoint/2010/main" val="32179637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Date Placeholder 2"/>
          <p:cNvSpPr>
            <a:spLocks noGrp="1"/>
          </p:cNvSpPr>
          <p:nvPr>
            <p:ph type="dt" sz="half" idx="10"/>
          </p:nvPr>
        </p:nvSpPr>
        <p:spPr/>
        <p:txBody>
          <a:bodyPr/>
          <a:lstStyle/>
          <a:p>
            <a:pPr>
              <a:defRPr/>
            </a:pPr>
            <a:r>
              <a:rPr lang="en-US" smtClean="0"/>
              <a:t>10/17/15</a:t>
            </a:r>
            <a:endParaRPr lang="en-US" dirty="0"/>
          </a:p>
        </p:txBody>
      </p:sp>
      <p:sp>
        <p:nvSpPr>
          <p:cNvPr id="4" name="Slide Number Placeholder 3"/>
          <p:cNvSpPr>
            <a:spLocks noGrp="1"/>
          </p:cNvSpPr>
          <p:nvPr>
            <p:ph type="sldNum" sz="quarter" idx="12"/>
          </p:nvPr>
        </p:nvSpPr>
        <p:spPr/>
        <p:txBody>
          <a:bodyPr/>
          <a:lstStyle/>
          <a:p>
            <a:fld id="{80093880-C6D3-D249-860F-0023F8BF2CC9}" type="slidenum">
              <a:rPr lang="en-US" smtClean="0"/>
              <a:pPr/>
              <a:t>39</a:t>
            </a:fld>
            <a:endParaRPr lang="en-US" dirty="0"/>
          </a:p>
        </p:txBody>
      </p:sp>
      <p:sp>
        <p:nvSpPr>
          <p:cNvPr id="6" name="Content Placeholder 5"/>
          <p:cNvSpPr>
            <a:spLocks noGrp="1"/>
          </p:cNvSpPr>
          <p:nvPr>
            <p:ph sz="quarter" idx="13"/>
          </p:nvPr>
        </p:nvSpPr>
        <p:spPr>
          <a:xfrm>
            <a:off x="914400" y="990600"/>
            <a:ext cx="7315200" cy="4572000"/>
          </a:xfrm>
        </p:spPr>
        <p:txBody>
          <a:bodyPr/>
          <a:lstStyle/>
          <a:p>
            <a:pPr lvl="1"/>
            <a:endParaRPr lang="en-US" dirty="0"/>
          </a:p>
          <a:p>
            <a:pPr lvl="1"/>
            <a:r>
              <a:rPr lang="en-US" sz="2400" dirty="0" smtClean="0"/>
              <a:t>HDF5 provides some tests you may try; see SWMR UG, section 6.</a:t>
            </a:r>
          </a:p>
          <a:p>
            <a:pPr lvl="1"/>
            <a:r>
              <a:rPr lang="en-US" sz="2400" dirty="0" smtClean="0"/>
              <a:t>We will be using test/</a:t>
            </a:r>
            <a:r>
              <a:rPr lang="en-US" sz="2400" dirty="0" err="1" smtClean="0"/>
              <a:t>use_append_chunk</a:t>
            </a:r>
            <a:r>
              <a:rPr lang="en-US" sz="2400" dirty="0" smtClean="0"/>
              <a:t> to write 3D dataset by planes (chunks 1x2056x256).</a:t>
            </a:r>
          </a:p>
          <a:p>
            <a:pPr lvl="1"/>
            <a:r>
              <a:rPr lang="en-US" sz="2400" dirty="0" smtClean="0"/>
              <a:t>Use h5watch to see data coming</a:t>
            </a:r>
          </a:p>
          <a:p>
            <a:pPr lvl="1"/>
            <a:r>
              <a:rPr lang="en-US" sz="2400" dirty="0" smtClean="0"/>
              <a:t>Interrupt </a:t>
            </a:r>
            <a:r>
              <a:rPr lang="en-US" sz="2400" dirty="0" err="1" smtClean="0"/>
              <a:t>use_append_chunk</a:t>
            </a:r>
            <a:endParaRPr lang="en-US" sz="2400" dirty="0" smtClean="0"/>
          </a:p>
          <a:p>
            <a:pPr lvl="1"/>
            <a:r>
              <a:rPr lang="en-US" sz="2400" dirty="0" smtClean="0"/>
              <a:t>Use h5clear tool to clear the flags</a:t>
            </a:r>
          </a:p>
          <a:p>
            <a:pPr lvl="1"/>
            <a:r>
              <a:rPr lang="en-US" sz="2400" dirty="0" smtClean="0"/>
              <a:t>Use h5dump to see data</a:t>
            </a:r>
            <a:endParaRPr lang="en-US" sz="2400" dirty="0"/>
          </a:p>
        </p:txBody>
      </p:sp>
      <p:sp>
        <p:nvSpPr>
          <p:cNvPr id="5" name="TextBox 4"/>
          <p:cNvSpPr txBox="1"/>
          <p:nvPr/>
        </p:nvSpPr>
        <p:spPr>
          <a:xfrm>
            <a:off x="4864100" y="2247900"/>
            <a:ext cx="184666" cy="461665"/>
          </a:xfrm>
          <a:prstGeom prst="rect">
            <a:avLst/>
          </a:prstGeom>
          <a:noFill/>
        </p:spPr>
        <p:txBody>
          <a:bodyPr wrap="none" rtlCol="0">
            <a:spAutoFit/>
          </a:bodyPr>
          <a:lstStyle/>
          <a:p>
            <a:endParaRPr lang="en-US" dirty="0"/>
          </a:p>
        </p:txBody>
      </p:sp>
      <p:grpSp>
        <p:nvGrpSpPr>
          <p:cNvPr id="7" name="Group 6"/>
          <p:cNvGrpSpPr/>
          <p:nvPr/>
        </p:nvGrpSpPr>
        <p:grpSpPr>
          <a:xfrm>
            <a:off x="6251575" y="4343400"/>
            <a:ext cx="2511425" cy="1987550"/>
            <a:chOff x="0" y="0"/>
            <a:chExt cx="2511557" cy="1987550"/>
          </a:xfrm>
        </p:grpSpPr>
        <p:sp>
          <p:nvSpPr>
            <p:cNvPr id="8" name="Rectangle 7"/>
            <p:cNvSpPr/>
            <p:nvPr/>
          </p:nvSpPr>
          <p:spPr>
            <a:xfrm>
              <a:off x="838200" y="0"/>
              <a:ext cx="1371600" cy="1143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algn="ctr" fontAlgn="base">
                <a:spcBef>
                  <a:spcPts val="0"/>
                </a:spcBef>
                <a:spcAft>
                  <a:spcPts val="0"/>
                </a:spcAft>
              </a:pPr>
              <a:r>
                <a:rPr lang="en-US" sz="2400" kern="1200">
                  <a:solidFill>
                    <a:srgbClr val="FFFFFF"/>
                  </a:solidFill>
                  <a:effectLst/>
                  <a:latin typeface="Garamond"/>
                  <a:ea typeface="ＭＳ Ｐゴシック"/>
                  <a:cs typeface="ＭＳ Ｐゴシック"/>
                </a:rPr>
                <a:t> </a:t>
              </a:r>
              <a:endParaRPr lang="en-US" sz="1000">
                <a:effectLst/>
                <a:latin typeface="Times"/>
                <a:ea typeface="ＭＳ 明朝"/>
                <a:cs typeface="Times New Roman"/>
              </a:endParaRPr>
            </a:p>
          </p:txBody>
        </p:sp>
        <p:sp>
          <p:nvSpPr>
            <p:cNvPr id="9" name="Rectangle 8"/>
            <p:cNvSpPr/>
            <p:nvPr/>
          </p:nvSpPr>
          <p:spPr>
            <a:xfrm>
              <a:off x="685800" y="152400"/>
              <a:ext cx="1371600" cy="1143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algn="ctr" fontAlgn="base">
                <a:spcBef>
                  <a:spcPts val="0"/>
                </a:spcBef>
                <a:spcAft>
                  <a:spcPts val="0"/>
                </a:spcAft>
              </a:pPr>
              <a:r>
                <a:rPr lang="en-US" sz="2400" kern="1200">
                  <a:solidFill>
                    <a:srgbClr val="FFFFFF"/>
                  </a:solidFill>
                  <a:effectLst/>
                  <a:latin typeface="Garamond"/>
                  <a:ea typeface="ＭＳ Ｐゴシック"/>
                  <a:cs typeface="ＭＳ Ｐゴシック"/>
                </a:rPr>
                <a:t>          </a:t>
              </a:r>
              <a:endParaRPr lang="en-US" sz="1000">
                <a:effectLst/>
                <a:latin typeface="Times"/>
                <a:ea typeface="ＭＳ 明朝"/>
                <a:cs typeface="Times New Roman"/>
              </a:endParaRPr>
            </a:p>
          </p:txBody>
        </p:sp>
        <p:cxnSp>
          <p:nvCxnSpPr>
            <p:cNvPr id="10" name="Straight Connector 9"/>
            <p:cNvCxnSpPr/>
            <p:nvPr/>
          </p:nvCxnSpPr>
          <p:spPr>
            <a:xfrm flipV="1">
              <a:off x="228600" y="0"/>
              <a:ext cx="609600" cy="609600"/>
            </a:xfrm>
            <a:prstGeom prst="line">
              <a:avLst/>
            </a:prstGeom>
            <a:ln w="25400"/>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1600200" y="1143000"/>
              <a:ext cx="609600" cy="609600"/>
            </a:xfrm>
            <a:prstGeom prst="line">
              <a:avLst/>
            </a:prstGeom>
            <a:ln w="25400"/>
          </p:spPr>
          <p:style>
            <a:lnRef idx="1">
              <a:schemeClr val="dk1"/>
            </a:lnRef>
            <a:fillRef idx="0">
              <a:schemeClr val="dk1"/>
            </a:fillRef>
            <a:effectRef idx="0">
              <a:schemeClr val="dk1"/>
            </a:effectRef>
            <a:fontRef idx="minor">
              <a:schemeClr val="tx1"/>
            </a:fontRef>
          </p:style>
        </p:cxnSp>
        <p:sp>
          <p:nvSpPr>
            <p:cNvPr id="12" name="Rectangle 11"/>
            <p:cNvSpPr/>
            <p:nvPr/>
          </p:nvSpPr>
          <p:spPr>
            <a:xfrm>
              <a:off x="533400" y="304800"/>
              <a:ext cx="1371600" cy="1143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a:spcBef>
                  <a:spcPts val="0"/>
                </a:spcBef>
                <a:spcAft>
                  <a:spcPts val="0"/>
                </a:spcAft>
              </a:pPr>
              <a:r>
                <a:rPr lang="en-US" sz="1100">
                  <a:effectLst/>
                  <a:ea typeface="Times New Roman"/>
                  <a:cs typeface="Times New Roman"/>
                </a:rPr>
                <a:t> </a:t>
              </a:r>
              <a:endParaRPr lang="en-US" sz="1100">
                <a:effectLst/>
                <a:ea typeface="Calibri"/>
                <a:cs typeface="Times New Roman"/>
              </a:endParaRPr>
            </a:p>
          </p:txBody>
        </p:sp>
        <p:sp>
          <p:nvSpPr>
            <p:cNvPr id="13" name="Rectangle 12"/>
            <p:cNvSpPr/>
            <p:nvPr/>
          </p:nvSpPr>
          <p:spPr>
            <a:xfrm>
              <a:off x="381000" y="457200"/>
              <a:ext cx="1371600" cy="1143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a:spcBef>
                  <a:spcPts val="0"/>
                </a:spcBef>
                <a:spcAft>
                  <a:spcPts val="0"/>
                </a:spcAft>
              </a:pPr>
              <a:r>
                <a:rPr lang="en-US" sz="1100">
                  <a:effectLst/>
                  <a:ea typeface="Times New Roman"/>
                  <a:cs typeface="Times New Roman"/>
                </a:rPr>
                <a:t> </a:t>
              </a:r>
              <a:endParaRPr lang="en-US" sz="1100">
                <a:effectLst/>
                <a:ea typeface="Calibri"/>
                <a:cs typeface="Times New Roman"/>
              </a:endParaRPr>
            </a:p>
          </p:txBody>
        </p:sp>
        <p:sp>
          <p:nvSpPr>
            <p:cNvPr id="14" name="Rectangle 13"/>
            <p:cNvSpPr/>
            <p:nvPr/>
          </p:nvSpPr>
          <p:spPr>
            <a:xfrm>
              <a:off x="228600" y="609600"/>
              <a:ext cx="1371600" cy="1143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a:spcBef>
                  <a:spcPts val="0"/>
                </a:spcBef>
                <a:spcAft>
                  <a:spcPts val="0"/>
                </a:spcAft>
              </a:pPr>
              <a:r>
                <a:rPr lang="en-US" sz="1100">
                  <a:effectLst/>
                  <a:ea typeface="Times New Roman"/>
                  <a:cs typeface="Times New Roman"/>
                </a:rPr>
                <a:t> </a:t>
              </a:r>
              <a:endParaRPr lang="en-US" sz="1100">
                <a:effectLst/>
                <a:ea typeface="Calibri"/>
                <a:cs typeface="Times New Roman"/>
              </a:endParaRPr>
            </a:p>
          </p:txBody>
        </p:sp>
        <p:cxnSp>
          <p:nvCxnSpPr>
            <p:cNvPr id="15" name="Straight Connector 14"/>
            <p:cNvCxnSpPr/>
            <p:nvPr/>
          </p:nvCxnSpPr>
          <p:spPr>
            <a:xfrm flipV="1">
              <a:off x="1600200" y="0"/>
              <a:ext cx="609600" cy="609600"/>
            </a:xfrm>
            <a:prstGeom prst="line">
              <a:avLst/>
            </a:prstGeom>
            <a:ln w="25400"/>
          </p:spPr>
          <p:style>
            <a:lnRef idx="1">
              <a:schemeClr val="dk1"/>
            </a:lnRef>
            <a:fillRef idx="0">
              <a:schemeClr val="dk1"/>
            </a:fillRef>
            <a:effectRef idx="0">
              <a:schemeClr val="dk1"/>
            </a:effectRef>
            <a:fontRef idx="minor">
              <a:schemeClr val="tx1"/>
            </a:fontRef>
          </p:style>
        </p:cxnSp>
        <p:sp>
          <p:nvSpPr>
            <p:cNvPr id="16" name="Text Box 35874"/>
            <p:cNvSpPr txBox="1"/>
            <p:nvPr/>
          </p:nvSpPr>
          <p:spPr>
            <a:xfrm>
              <a:off x="418603" y="1751965"/>
              <a:ext cx="959485" cy="235585"/>
            </a:xfrm>
            <a:prstGeom prst="rect">
              <a:avLst/>
            </a:prstGeom>
            <a:noFill/>
          </p:spPr>
          <p:txBody>
            <a:bodyPr wrap="square" rtlCol="0">
              <a:spAutoFit/>
            </a:bodyPr>
            <a:lstStyle/>
            <a:p>
              <a:pPr marL="0" marR="0" fontAlgn="base">
                <a:spcBef>
                  <a:spcPts val="0"/>
                </a:spcBef>
                <a:spcAft>
                  <a:spcPts val="0"/>
                </a:spcAft>
              </a:pPr>
              <a:r>
                <a:rPr lang="en-US" sz="1000" kern="1200">
                  <a:solidFill>
                    <a:srgbClr val="000000"/>
                  </a:solidFill>
                  <a:effectLst/>
                  <a:latin typeface="Courier New"/>
                  <a:ea typeface="ＭＳ Ｐゴシック"/>
                  <a:cs typeface="Courier New"/>
                </a:rPr>
                <a:t>chunksize</a:t>
              </a:r>
              <a:endParaRPr lang="en-US" sz="1000">
                <a:effectLst/>
                <a:latin typeface="Times"/>
                <a:ea typeface="ＭＳ 明朝"/>
                <a:cs typeface="Times New Roman"/>
              </a:endParaRPr>
            </a:p>
          </p:txBody>
        </p:sp>
        <p:sp>
          <p:nvSpPr>
            <p:cNvPr id="17" name="Text Box 35875"/>
            <p:cNvSpPr txBox="1"/>
            <p:nvPr/>
          </p:nvSpPr>
          <p:spPr>
            <a:xfrm rot="18964710">
              <a:off x="1642242" y="1370871"/>
              <a:ext cx="869315" cy="235585"/>
            </a:xfrm>
            <a:prstGeom prst="rect">
              <a:avLst/>
            </a:prstGeom>
            <a:noFill/>
          </p:spPr>
          <p:txBody>
            <a:bodyPr wrap="none" rtlCol="0">
              <a:spAutoFit/>
            </a:bodyPr>
            <a:lstStyle/>
            <a:p>
              <a:pPr marL="0" marR="0" fontAlgn="base">
                <a:spcBef>
                  <a:spcPts val="0"/>
                </a:spcBef>
                <a:spcAft>
                  <a:spcPts val="0"/>
                </a:spcAft>
              </a:pPr>
              <a:r>
                <a:rPr lang="en-US" sz="1000" kern="1200">
                  <a:solidFill>
                    <a:srgbClr val="000000"/>
                  </a:solidFill>
                  <a:effectLst/>
                  <a:latin typeface="Courier New"/>
                  <a:ea typeface="ＭＳ Ｐゴシック"/>
                  <a:cs typeface="Courier New"/>
                </a:rPr>
                <a:t>chunksize</a:t>
              </a:r>
              <a:endParaRPr lang="en-US" sz="1000">
                <a:effectLst/>
                <a:latin typeface="Times"/>
                <a:ea typeface="ＭＳ 明朝"/>
                <a:cs typeface="Times New Roman"/>
              </a:endParaRPr>
            </a:p>
          </p:txBody>
        </p:sp>
        <p:sp>
          <p:nvSpPr>
            <p:cNvPr id="18" name="Text Box 35876"/>
            <p:cNvSpPr txBox="1"/>
            <p:nvPr/>
          </p:nvSpPr>
          <p:spPr>
            <a:xfrm rot="16200000">
              <a:off x="1938488" y="542621"/>
              <a:ext cx="869315" cy="235585"/>
            </a:xfrm>
            <a:prstGeom prst="rect">
              <a:avLst/>
            </a:prstGeom>
            <a:noFill/>
          </p:spPr>
          <p:txBody>
            <a:bodyPr wrap="none" rtlCol="0">
              <a:spAutoFit/>
            </a:bodyPr>
            <a:lstStyle/>
            <a:p>
              <a:pPr marL="0" marR="0" fontAlgn="base">
                <a:spcBef>
                  <a:spcPts val="0"/>
                </a:spcBef>
                <a:spcAft>
                  <a:spcPts val="0"/>
                </a:spcAft>
              </a:pPr>
              <a:r>
                <a:rPr lang="en-US" sz="1000" kern="1200">
                  <a:solidFill>
                    <a:srgbClr val="000000"/>
                  </a:solidFill>
                  <a:effectLst/>
                  <a:latin typeface="Courier New"/>
                  <a:ea typeface="ＭＳ Ｐゴシック"/>
                  <a:cs typeface="Courier New"/>
                </a:rPr>
                <a:t>chunksize</a:t>
              </a:r>
              <a:endParaRPr lang="en-US" sz="1000">
                <a:effectLst/>
                <a:latin typeface="Times"/>
                <a:ea typeface="ＭＳ 明朝"/>
                <a:cs typeface="Times New Roman"/>
              </a:endParaRPr>
            </a:p>
          </p:txBody>
        </p:sp>
        <p:cxnSp>
          <p:nvCxnSpPr>
            <p:cNvPr id="19" name="Straight Arrow Connector 18"/>
            <p:cNvCxnSpPr/>
            <p:nvPr/>
          </p:nvCxnSpPr>
          <p:spPr bwMode="auto">
            <a:xfrm flipV="1">
              <a:off x="0" y="0"/>
              <a:ext cx="53340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Tree>
    <p:extLst>
      <p:ext uri="{BB962C8B-B14F-4D97-AF65-F5344CB8AC3E}">
        <p14:creationId xmlns:p14="http://schemas.microsoft.com/office/powerpoint/2010/main" val="1981114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Idea</a:t>
            </a:r>
            <a:endParaRPr lang="en-US" dirty="0"/>
          </a:p>
        </p:txBody>
      </p:sp>
      <p:pic>
        <p:nvPicPr>
          <p:cNvPr id="3" name="Picture 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1447800"/>
            <a:ext cx="7772400" cy="4495800"/>
          </a:xfrm>
          <a:prstGeom prst="rect">
            <a:avLst/>
          </a:prstGeom>
          <a:noFill/>
        </p:spPr>
      </p:pic>
    </p:spTree>
    <p:extLst>
      <p:ext uri="{BB962C8B-B14F-4D97-AF65-F5344CB8AC3E}">
        <p14:creationId xmlns:p14="http://schemas.microsoft.com/office/powerpoint/2010/main" val="3470801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Thank You!</a:t>
            </a:r>
            <a:endParaRPr lang="en-US" dirty="0"/>
          </a:p>
        </p:txBody>
      </p:sp>
      <p:sp>
        <p:nvSpPr>
          <p:cNvPr id="11" name="Subtitle 10"/>
          <p:cNvSpPr>
            <a:spLocks noGrp="1"/>
          </p:cNvSpPr>
          <p:nvPr>
            <p:ph type="subTitle" idx="1"/>
          </p:nvPr>
        </p:nvSpPr>
        <p:spPr/>
        <p:txBody>
          <a:bodyPr/>
          <a:lstStyle/>
          <a:p>
            <a:r>
              <a:rPr lang="en-US" dirty="0" smtClean="0"/>
              <a:t>Questions?</a:t>
            </a:r>
            <a:endParaRPr lang="en-US" dirty="0"/>
          </a:p>
        </p:txBody>
      </p:sp>
      <p:sp>
        <p:nvSpPr>
          <p:cNvPr id="6" name="Slide Number Placeholder 5"/>
          <p:cNvSpPr>
            <a:spLocks noGrp="1"/>
          </p:cNvSpPr>
          <p:nvPr>
            <p:ph type="sldNum" sz="quarter" idx="12"/>
          </p:nvPr>
        </p:nvSpPr>
        <p:spPr/>
        <p:txBody>
          <a:bodyPr/>
          <a:lstStyle/>
          <a:p>
            <a:fld id="{D83CCE0D-01B3-4B6E-888D-222658E270B6}" type="slidenum">
              <a:rPr lang="en-US" smtClean="0"/>
              <a:pPr/>
              <a:t>40</a:t>
            </a:fld>
            <a:endParaRPr lang="en-US" dirty="0"/>
          </a:p>
        </p:txBody>
      </p:sp>
      <p:sp>
        <p:nvSpPr>
          <p:cNvPr id="3" name="Date Placeholder 2"/>
          <p:cNvSpPr>
            <a:spLocks noGrp="1"/>
          </p:cNvSpPr>
          <p:nvPr>
            <p:ph type="dt" sz="half" idx="2"/>
          </p:nvPr>
        </p:nvSpPr>
        <p:spPr/>
        <p:txBody>
          <a:bodyPr/>
          <a:lstStyle/>
          <a:p>
            <a:pPr>
              <a:defRPr/>
            </a:pPr>
            <a:r>
              <a:rPr lang="en-US" smtClean="0"/>
              <a:t>10/17/15</a:t>
            </a:r>
            <a:endParaRPr lang="en-US" dirty="0"/>
          </a:p>
        </p:txBody>
      </p:sp>
    </p:spTree>
    <p:extLst>
      <p:ext uri="{BB962C8B-B14F-4D97-AF65-F5344CB8AC3E}">
        <p14:creationId xmlns:p14="http://schemas.microsoft.com/office/powerpoint/2010/main" val="45951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5733" y="152400"/>
            <a:ext cx="7352867" cy="533400"/>
          </a:xfrm>
        </p:spPr>
        <p:txBody>
          <a:bodyPr/>
          <a:lstStyle/>
          <a:p>
            <a:r>
              <a:rPr lang="en-US" dirty="0" smtClean="0"/>
              <a:t>Concurrent read access to HDF5 files</a:t>
            </a:r>
            <a:endParaRPr lang="en-US" dirty="0"/>
          </a:p>
        </p:txBody>
      </p:sp>
      <p:sp>
        <p:nvSpPr>
          <p:cNvPr id="3" name="Date Placeholder 2"/>
          <p:cNvSpPr>
            <a:spLocks noGrp="1"/>
          </p:cNvSpPr>
          <p:nvPr>
            <p:ph type="dt" sz="half" idx="10"/>
          </p:nvPr>
        </p:nvSpPr>
        <p:spPr/>
        <p:txBody>
          <a:bodyPr/>
          <a:lstStyle/>
          <a:p>
            <a:pPr>
              <a:defRPr/>
            </a:pPr>
            <a:r>
              <a:rPr lang="en-US" smtClean="0"/>
              <a:t>10/17/15</a:t>
            </a:r>
            <a:endParaRPr lang="en-US" dirty="0"/>
          </a:p>
        </p:txBody>
      </p:sp>
      <p:sp>
        <p:nvSpPr>
          <p:cNvPr id="4" name="Slide Number Placeholder 3"/>
          <p:cNvSpPr>
            <a:spLocks noGrp="1"/>
          </p:cNvSpPr>
          <p:nvPr>
            <p:ph type="sldNum" sz="quarter" idx="12"/>
          </p:nvPr>
        </p:nvSpPr>
        <p:spPr/>
        <p:txBody>
          <a:bodyPr/>
          <a:lstStyle/>
          <a:p>
            <a:fld id="{80093880-C6D3-D249-860F-0023F8BF2CC9}" type="slidenum">
              <a:rPr lang="en-US" smtClean="0"/>
              <a:pPr/>
              <a:t>5</a:t>
            </a:fld>
            <a:endParaRPr lang="en-US" dirty="0"/>
          </a:p>
        </p:txBody>
      </p:sp>
      <p:sp>
        <p:nvSpPr>
          <p:cNvPr id="5" name="Content Placeholder 4"/>
          <p:cNvSpPr>
            <a:spLocks noGrp="1"/>
          </p:cNvSpPr>
          <p:nvPr>
            <p:ph sz="quarter" idx="13"/>
          </p:nvPr>
        </p:nvSpPr>
        <p:spPr>
          <a:xfrm>
            <a:off x="914400" y="1295400"/>
            <a:ext cx="7772400" cy="4572000"/>
          </a:xfrm>
        </p:spPr>
        <p:txBody>
          <a:bodyPr/>
          <a:lstStyle/>
          <a:p>
            <a:pPr marL="0" indent="0">
              <a:buNone/>
            </a:pPr>
            <a:r>
              <a:rPr lang="en-US" dirty="0" smtClean="0"/>
              <a:t> </a:t>
            </a:r>
            <a:endParaRPr lang="en-US" dirty="0"/>
          </a:p>
        </p:txBody>
      </p:sp>
      <p:sp>
        <p:nvSpPr>
          <p:cNvPr id="6" name="Document 15"/>
          <p:cNvSpPr/>
          <p:nvPr/>
        </p:nvSpPr>
        <p:spPr>
          <a:xfrm>
            <a:off x="3276600" y="4175760"/>
            <a:ext cx="2621280" cy="1706880"/>
          </a:xfrm>
          <a:prstGeom prst="flowChart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HDF5 File</a:t>
            </a:r>
            <a:endParaRPr lang="en-US" dirty="0"/>
          </a:p>
        </p:txBody>
      </p:sp>
      <p:sp>
        <p:nvSpPr>
          <p:cNvPr id="7" name="Rectangle 6"/>
          <p:cNvSpPr/>
          <p:nvPr/>
        </p:nvSpPr>
        <p:spPr>
          <a:xfrm>
            <a:off x="1674293" y="2895600"/>
            <a:ext cx="1524000" cy="7315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Writer</a:t>
            </a:r>
            <a:endParaRPr lang="en-US" dirty="0"/>
          </a:p>
        </p:txBody>
      </p:sp>
      <p:sp>
        <p:nvSpPr>
          <p:cNvPr id="8" name="Rectangle 7"/>
          <p:cNvSpPr/>
          <p:nvPr/>
        </p:nvSpPr>
        <p:spPr>
          <a:xfrm>
            <a:off x="6175555" y="2895600"/>
            <a:ext cx="128016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Reader</a:t>
            </a:r>
            <a:endParaRPr lang="en-US" dirty="0"/>
          </a:p>
        </p:txBody>
      </p:sp>
      <p:sp>
        <p:nvSpPr>
          <p:cNvPr id="9" name="Down Arrow 8"/>
          <p:cNvSpPr/>
          <p:nvPr/>
        </p:nvSpPr>
        <p:spPr>
          <a:xfrm rot="18900000">
            <a:off x="2842260" y="3508487"/>
            <a:ext cx="670560" cy="1099181"/>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Down Arrow 9"/>
          <p:cNvSpPr/>
          <p:nvPr/>
        </p:nvSpPr>
        <p:spPr>
          <a:xfrm rot="13500000">
            <a:off x="5700619" y="3520344"/>
            <a:ext cx="670560" cy="1099181"/>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Rectangle 10"/>
          <p:cNvSpPr/>
          <p:nvPr/>
        </p:nvSpPr>
        <p:spPr>
          <a:xfrm>
            <a:off x="1582853" y="1656575"/>
            <a:ext cx="182880" cy="1828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Rectangle 11"/>
          <p:cNvSpPr/>
          <p:nvPr/>
        </p:nvSpPr>
        <p:spPr>
          <a:xfrm>
            <a:off x="1973488" y="1502422"/>
            <a:ext cx="182880" cy="1828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Rectangle 12"/>
          <p:cNvSpPr/>
          <p:nvPr/>
        </p:nvSpPr>
        <p:spPr>
          <a:xfrm>
            <a:off x="2368962" y="1660756"/>
            <a:ext cx="182880" cy="1828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Down Arrow 13"/>
          <p:cNvSpPr/>
          <p:nvPr/>
        </p:nvSpPr>
        <p:spPr>
          <a:xfrm>
            <a:off x="2064928" y="2152887"/>
            <a:ext cx="670560" cy="70104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TextBox 14"/>
          <p:cNvSpPr txBox="1"/>
          <p:nvPr/>
        </p:nvSpPr>
        <p:spPr>
          <a:xfrm>
            <a:off x="6412660" y="4267200"/>
            <a:ext cx="2350340" cy="1524000"/>
          </a:xfrm>
          <a:prstGeom prst="rect">
            <a:avLst/>
          </a:prstGeom>
        </p:spPr>
        <p:txBody>
          <a:bodyPr vert="horz" wrap="square" lIns="91440" tIns="45720" rIns="91440" bIns="45720" rtlCol="0">
            <a:normAutofit fontScale="62500" lnSpcReduction="20000"/>
          </a:bodyPr>
          <a:lstStyle/>
          <a:p>
            <a:pPr marL="0" marR="0" indent="0" defTabSz="914400" rtl="0" eaLnBrk="1" fontAlgn="auto" latinLnBrk="0" hangingPunct="1">
              <a:lnSpc>
                <a:spcPct val="100000"/>
              </a:lnSpc>
              <a:spcBef>
                <a:spcPct val="20000"/>
              </a:spcBef>
              <a:spcAft>
                <a:spcPts val="0"/>
              </a:spcAft>
              <a:buClrTx/>
              <a:buSzTx/>
              <a:buFont typeface="Arial" pitchFamily="34" charset="0"/>
              <a:buNone/>
              <a:tabLst/>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r>
              <a:rPr lang="en-US" sz="3100" dirty="0">
                <a:latin typeface="+mn-lt"/>
                <a:ea typeface="+mn-ea"/>
                <a:cs typeface="+mn-cs"/>
              </a:rPr>
              <a:t>w</a:t>
            </a:r>
            <a:r>
              <a:rPr kumimoji="0" lang="en-US" sz="3100" b="0" i="0" u="none" strike="noStrike" kern="1200" cap="none" spc="0" normalizeH="0" baseline="0" noProof="0" dirty="0" err="1" smtClean="0">
                <a:ln>
                  <a:noFill/>
                </a:ln>
                <a:solidFill>
                  <a:schemeClr val="tx1"/>
                </a:solidFill>
                <a:effectLst/>
                <a:uLnTx/>
                <a:uFillTx/>
                <a:latin typeface="+mn-lt"/>
                <a:ea typeface="+mn-ea"/>
                <a:cs typeface="+mn-cs"/>
              </a:rPr>
              <a:t>hich</a:t>
            </a:r>
            <a:r>
              <a:rPr kumimoji="0" lang="en-US" sz="3100" b="0" i="0" u="none" strike="noStrike" kern="1200" cap="none" spc="0" normalizeH="0" baseline="0" noProof="0" dirty="0" smtClean="0">
                <a:ln>
                  <a:noFill/>
                </a:ln>
                <a:solidFill>
                  <a:schemeClr val="tx1"/>
                </a:solidFill>
                <a:effectLst/>
                <a:uLnTx/>
                <a:uFillTx/>
                <a:latin typeface="+mn-lt"/>
                <a:ea typeface="+mn-ea"/>
                <a:cs typeface="+mn-cs"/>
              </a:rPr>
              <a:t> can be read by a reader…</a:t>
            </a:r>
          </a:p>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endParaRPr lang="en-US" sz="2400" dirty="0"/>
          </a:p>
          <a:p>
            <a:pPr marL="0" marR="0" indent="0" defTabSz="914400" rtl="0" eaLnBrk="1" fontAlgn="auto" latinLnBrk="0" hangingPunct="1">
              <a:lnSpc>
                <a:spcPct val="100000"/>
              </a:lnSpc>
              <a:spcBef>
                <a:spcPct val="20000"/>
              </a:spcBef>
              <a:spcAft>
                <a:spcPts val="0"/>
              </a:spcAft>
              <a:buClrTx/>
              <a:buSzTx/>
              <a:buFont typeface="Arial" pitchFamily="34" charset="0"/>
              <a:buNone/>
              <a:tabLst/>
            </a:pPr>
            <a:r>
              <a:rPr lang="en-US" sz="3100" dirty="0">
                <a:solidFill>
                  <a:srgbClr val="FF0000"/>
                </a:solidFill>
                <a:latin typeface="+mn-lt"/>
                <a:ea typeface="+mn-ea"/>
                <a:cs typeface="+mn-cs"/>
              </a:rPr>
              <a:t>w</a:t>
            </a:r>
            <a:r>
              <a:rPr kumimoji="0" lang="en-US" sz="3100" b="0" i="0" u="none" strike="noStrike" kern="1200" cap="none" spc="0" normalizeH="0" baseline="0" noProof="0" dirty="0" err="1" smtClean="0">
                <a:ln>
                  <a:noFill/>
                </a:ln>
                <a:solidFill>
                  <a:srgbClr val="FF0000"/>
                </a:solidFill>
                <a:effectLst/>
                <a:uLnTx/>
                <a:uFillTx/>
                <a:latin typeface="+mn-lt"/>
                <a:ea typeface="+mn-ea"/>
                <a:cs typeface="+mn-cs"/>
              </a:rPr>
              <a:t>ith</a:t>
            </a:r>
            <a:r>
              <a:rPr kumimoji="0" lang="en-US" sz="3100" b="0" i="0" u="none" strike="noStrike" kern="1200" cap="none" spc="0" normalizeH="0" baseline="0" noProof="0" dirty="0" smtClean="0">
                <a:ln>
                  <a:noFill/>
                </a:ln>
                <a:solidFill>
                  <a:srgbClr val="FF0000"/>
                </a:solidFill>
                <a:effectLst/>
                <a:uLnTx/>
                <a:uFillTx/>
                <a:latin typeface="+mn-lt"/>
                <a:ea typeface="+mn-ea"/>
                <a:cs typeface="+mn-cs"/>
              </a:rPr>
              <a:t> no IPC necessary.</a:t>
            </a:r>
          </a:p>
        </p:txBody>
      </p:sp>
      <p:sp>
        <p:nvSpPr>
          <p:cNvPr id="16" name="TextBox 15"/>
          <p:cNvSpPr txBox="1"/>
          <p:nvPr/>
        </p:nvSpPr>
        <p:spPr>
          <a:xfrm>
            <a:off x="2830451" y="1295400"/>
            <a:ext cx="1463040" cy="975360"/>
          </a:xfrm>
          <a:prstGeom prst="rect">
            <a:avLst/>
          </a:prstGeom>
        </p:spPr>
        <p:txBody>
          <a:bodyPr vert="horz" wrap="square" lIns="91440" tIns="45720" rIns="91440" bIns="45720" rtlCol="0">
            <a:normAutofit fontScale="92500" lnSpcReduction="20000"/>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2400" b="0" i="0" u="none" strike="noStrike" kern="1200" cap="none" spc="0" normalizeH="0" baseline="0" noProof="0" dirty="0" smtClean="0">
                <a:ln>
                  <a:noFill/>
                </a:ln>
                <a:solidFill>
                  <a:schemeClr val="accent3">
                    <a:lumMod val="75000"/>
                  </a:schemeClr>
                </a:solidFill>
                <a:effectLst/>
                <a:uLnTx/>
                <a:uFillTx/>
                <a:latin typeface="+mn-lt"/>
                <a:ea typeface="+mn-ea"/>
                <a:cs typeface="+mn-cs"/>
              </a:rPr>
              <a:t>New data elements…</a:t>
            </a:r>
          </a:p>
        </p:txBody>
      </p:sp>
      <p:sp>
        <p:nvSpPr>
          <p:cNvPr id="17" name="TextBox 16"/>
          <p:cNvSpPr txBox="1"/>
          <p:nvPr/>
        </p:nvSpPr>
        <p:spPr>
          <a:xfrm>
            <a:off x="1154860" y="4541520"/>
            <a:ext cx="1767840" cy="975360"/>
          </a:xfrm>
          <a:prstGeom prst="rect">
            <a:avLst/>
          </a:prstGeom>
        </p:spPr>
        <p:txBody>
          <a:bodyPr vert="horz" wrap="square" lIns="91440" tIns="45720" rIns="91440" bIns="45720" rtlCol="0">
            <a:normAutofit fontScale="85000" lnSpcReduction="10000"/>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lang="en-US" dirty="0" smtClean="0">
                <a:latin typeface="+mn-lt"/>
                <a:ea typeface="+mn-ea"/>
                <a:cs typeface="+mn-cs"/>
              </a:rPr>
              <a:t>…  a</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re</a:t>
            </a:r>
            <a:r>
              <a:rPr kumimoji="0" lang="en-US" sz="2400" b="0" i="0" u="none" strike="noStrike" kern="1200" cap="none" spc="0" normalizeH="0" noProof="0" dirty="0" smtClean="0">
                <a:ln>
                  <a:noFill/>
                </a:ln>
                <a:solidFill>
                  <a:schemeClr val="tx1"/>
                </a:solidFill>
                <a:effectLst/>
                <a:uLnTx/>
                <a:uFillTx/>
                <a:latin typeface="+mn-lt"/>
                <a:ea typeface="+mn-ea"/>
                <a:cs typeface="+mn-cs"/>
              </a:rPr>
              <a:t> added to a dataset in the file…</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grpSp>
        <p:nvGrpSpPr>
          <p:cNvPr id="18" name="Group 17"/>
          <p:cNvGrpSpPr/>
          <p:nvPr/>
        </p:nvGrpSpPr>
        <p:grpSpPr>
          <a:xfrm>
            <a:off x="3855720" y="5139117"/>
            <a:ext cx="731520" cy="548640"/>
            <a:chOff x="3429000" y="1828800"/>
            <a:chExt cx="914400" cy="685800"/>
          </a:xfrm>
        </p:grpSpPr>
        <p:sp>
          <p:nvSpPr>
            <p:cNvPr id="19" name="Rectangle 18"/>
            <p:cNvSpPr/>
            <p:nvPr/>
          </p:nvSpPr>
          <p:spPr>
            <a:xfrm>
              <a:off x="3429000" y="1828800"/>
              <a:ext cx="228600" cy="228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 name="Rectangle 19"/>
            <p:cNvSpPr/>
            <p:nvPr/>
          </p:nvSpPr>
          <p:spPr>
            <a:xfrm>
              <a:off x="3657600" y="1828800"/>
              <a:ext cx="228600" cy="228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 name="Rectangle 20"/>
            <p:cNvSpPr/>
            <p:nvPr/>
          </p:nvSpPr>
          <p:spPr>
            <a:xfrm>
              <a:off x="3886200" y="1828800"/>
              <a:ext cx="228600" cy="228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 name="Rectangle 21"/>
            <p:cNvSpPr/>
            <p:nvPr/>
          </p:nvSpPr>
          <p:spPr>
            <a:xfrm>
              <a:off x="4114800" y="1828800"/>
              <a:ext cx="228600" cy="228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 name="Rectangle 22"/>
            <p:cNvSpPr/>
            <p:nvPr/>
          </p:nvSpPr>
          <p:spPr>
            <a:xfrm>
              <a:off x="3429000" y="2057400"/>
              <a:ext cx="228600" cy="228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 name="Rectangle 23"/>
            <p:cNvSpPr/>
            <p:nvPr/>
          </p:nvSpPr>
          <p:spPr>
            <a:xfrm>
              <a:off x="3657600" y="2057400"/>
              <a:ext cx="228600" cy="228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5" name="Rectangle 24"/>
            <p:cNvSpPr/>
            <p:nvPr/>
          </p:nvSpPr>
          <p:spPr>
            <a:xfrm>
              <a:off x="3886200" y="2057400"/>
              <a:ext cx="228600" cy="228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6" name="Rectangle 25"/>
            <p:cNvSpPr/>
            <p:nvPr/>
          </p:nvSpPr>
          <p:spPr>
            <a:xfrm>
              <a:off x="4114800" y="2057400"/>
              <a:ext cx="228600" cy="228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7" name="Rectangle 26"/>
            <p:cNvSpPr/>
            <p:nvPr/>
          </p:nvSpPr>
          <p:spPr>
            <a:xfrm>
              <a:off x="3429000" y="2286000"/>
              <a:ext cx="2286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8" name="Rectangle 27"/>
            <p:cNvSpPr/>
            <p:nvPr/>
          </p:nvSpPr>
          <p:spPr>
            <a:xfrm>
              <a:off x="3657600" y="2286000"/>
              <a:ext cx="2286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 name="Rectangle 28"/>
            <p:cNvSpPr/>
            <p:nvPr/>
          </p:nvSpPr>
          <p:spPr>
            <a:xfrm>
              <a:off x="3886200" y="2286000"/>
              <a:ext cx="2286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30" name="Rounded Rectangle 29"/>
          <p:cNvSpPr/>
          <p:nvPr/>
        </p:nvSpPr>
        <p:spPr>
          <a:xfrm>
            <a:off x="1455328" y="1382255"/>
            <a:ext cx="1280160" cy="548640"/>
          </a:xfrm>
          <a:prstGeom prst="roundRect">
            <a:avLst/>
          </a:prstGeom>
          <a:noFill/>
          <a:ln w="25400">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6338879" y="1407880"/>
            <a:ext cx="182880" cy="1828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2" name="Rectangle 31"/>
          <p:cNvSpPr/>
          <p:nvPr/>
        </p:nvSpPr>
        <p:spPr>
          <a:xfrm>
            <a:off x="6860672" y="1839455"/>
            <a:ext cx="182880" cy="1828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 name="Rectangle 32"/>
          <p:cNvSpPr/>
          <p:nvPr/>
        </p:nvSpPr>
        <p:spPr>
          <a:xfrm>
            <a:off x="7205140" y="1502422"/>
            <a:ext cx="182880" cy="1828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Down Arrow 33"/>
          <p:cNvSpPr/>
          <p:nvPr/>
        </p:nvSpPr>
        <p:spPr>
          <a:xfrm rot="10800000">
            <a:off x="6480355" y="2164215"/>
            <a:ext cx="670560" cy="70104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714004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SWMR Approach</a:t>
            </a:r>
            <a:endParaRPr lang="en-US" dirty="0"/>
          </a:p>
        </p:txBody>
      </p:sp>
      <p:sp>
        <p:nvSpPr>
          <p:cNvPr id="3" name="Content Placeholder 2"/>
          <p:cNvSpPr>
            <a:spLocks noGrp="1"/>
          </p:cNvSpPr>
          <p:nvPr>
            <p:ph sz="quarter" idx="13"/>
          </p:nvPr>
        </p:nvSpPr>
        <p:spPr/>
        <p:txBody>
          <a:bodyPr/>
          <a:lstStyle/>
          <a:p>
            <a:r>
              <a:rPr lang="en-US" dirty="0" smtClean="0"/>
              <a:t>All communication between processes must be performed via the HDF5 file.</a:t>
            </a:r>
          </a:p>
          <a:p>
            <a:r>
              <a:rPr lang="en-US" dirty="0" smtClean="0"/>
              <a:t>An HDF5 file under SWMR access must reside on the a system that complies with POSIX write() semantics.</a:t>
            </a:r>
          </a:p>
          <a:p>
            <a:pPr marL="457200" lvl="1" indent="0">
              <a:buNone/>
            </a:pPr>
            <a:endParaRPr lang="en-US" dirty="0" smtClean="0"/>
          </a:p>
          <a:p>
            <a:endParaRPr lang="en-US" dirty="0" smtClean="0"/>
          </a:p>
          <a:p>
            <a:pPr lvl="1"/>
            <a:endParaRPr lang="en-US" dirty="0"/>
          </a:p>
        </p:txBody>
      </p:sp>
      <p:sp>
        <p:nvSpPr>
          <p:cNvPr id="4" name="Date Placeholder 3"/>
          <p:cNvSpPr>
            <a:spLocks noGrp="1"/>
          </p:cNvSpPr>
          <p:nvPr>
            <p:ph type="dt" sz="half" idx="10"/>
          </p:nvPr>
        </p:nvSpPr>
        <p:spPr/>
        <p:txBody>
          <a:bodyPr/>
          <a:lstStyle/>
          <a:p>
            <a:pPr>
              <a:defRPr/>
            </a:pPr>
            <a:r>
              <a:rPr lang="en-US" smtClean="0"/>
              <a:t>10/17/15</a:t>
            </a:r>
            <a:endParaRPr lang="en-US" dirty="0"/>
          </a:p>
        </p:txBody>
      </p:sp>
      <p:sp>
        <p:nvSpPr>
          <p:cNvPr id="5" name="Slide Number Placeholder 4"/>
          <p:cNvSpPr>
            <a:spLocks noGrp="1"/>
          </p:cNvSpPr>
          <p:nvPr>
            <p:ph type="sldNum" sz="quarter" idx="12"/>
          </p:nvPr>
        </p:nvSpPr>
        <p:spPr/>
        <p:txBody>
          <a:bodyPr/>
          <a:lstStyle/>
          <a:p>
            <a:fld id="{80093880-C6D3-D249-860F-0023F8BF2CC9}" type="slidenum">
              <a:rPr lang="en-US" smtClean="0"/>
              <a:pPr/>
              <a:t>6</a:t>
            </a:fld>
            <a:endParaRPr lang="en-US" dirty="0"/>
          </a:p>
        </p:txBody>
      </p:sp>
    </p:spTree>
    <p:extLst>
      <p:ext uri="{BB962C8B-B14F-4D97-AF65-F5344CB8AC3E}">
        <p14:creationId xmlns:p14="http://schemas.microsoft.com/office/powerpoint/2010/main" val="2381877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Challenge</a:t>
            </a:r>
            <a:endParaRPr lang="en-US" dirty="0"/>
          </a:p>
        </p:txBody>
      </p:sp>
      <p:sp>
        <p:nvSpPr>
          <p:cNvPr id="3" name="Date Placeholder 2"/>
          <p:cNvSpPr>
            <a:spLocks noGrp="1"/>
          </p:cNvSpPr>
          <p:nvPr>
            <p:ph type="dt" sz="half" idx="10"/>
          </p:nvPr>
        </p:nvSpPr>
        <p:spPr/>
        <p:txBody>
          <a:bodyPr/>
          <a:lstStyle/>
          <a:p>
            <a:pPr>
              <a:defRPr/>
            </a:pPr>
            <a:r>
              <a:rPr lang="en-US" smtClean="0"/>
              <a:t>10/17/15</a:t>
            </a:r>
            <a:endParaRPr lang="en-US" dirty="0"/>
          </a:p>
        </p:txBody>
      </p:sp>
      <p:sp>
        <p:nvSpPr>
          <p:cNvPr id="4" name="Slide Number Placeholder 3"/>
          <p:cNvSpPr>
            <a:spLocks noGrp="1"/>
          </p:cNvSpPr>
          <p:nvPr>
            <p:ph type="sldNum" sz="quarter" idx="12"/>
          </p:nvPr>
        </p:nvSpPr>
        <p:spPr/>
        <p:txBody>
          <a:bodyPr/>
          <a:lstStyle/>
          <a:p>
            <a:fld id="{80093880-C6D3-D249-860F-0023F8BF2CC9}" type="slidenum">
              <a:rPr lang="en-US" smtClean="0"/>
              <a:pPr/>
              <a:t>7</a:t>
            </a:fld>
            <a:endParaRPr lang="en-US" dirty="0"/>
          </a:p>
        </p:txBody>
      </p:sp>
      <p:sp>
        <p:nvSpPr>
          <p:cNvPr id="5" name="Content Placeholder 4"/>
          <p:cNvSpPr>
            <a:spLocks noGrp="1"/>
          </p:cNvSpPr>
          <p:nvPr>
            <p:ph sz="quarter" idx="13"/>
          </p:nvPr>
        </p:nvSpPr>
        <p:spPr/>
        <p:txBody>
          <a:bodyPr/>
          <a:lstStyle/>
          <a:p>
            <a:pPr marL="0" indent="0">
              <a:buNone/>
            </a:pPr>
            <a:r>
              <a:rPr lang="en-US" dirty="0" smtClean="0"/>
              <a:t> </a:t>
            </a:r>
            <a:endParaRPr lang="en-US" dirty="0"/>
          </a:p>
        </p:txBody>
      </p:sp>
      <p:sp>
        <p:nvSpPr>
          <p:cNvPr id="6" name="Document 15"/>
          <p:cNvSpPr/>
          <p:nvPr/>
        </p:nvSpPr>
        <p:spPr>
          <a:xfrm>
            <a:off x="914400" y="4905122"/>
            <a:ext cx="7315200" cy="1402080"/>
          </a:xfrm>
          <a:prstGeom prst="flowChart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HDF5 File</a:t>
            </a:r>
            <a:endParaRPr lang="en-US" dirty="0"/>
          </a:p>
        </p:txBody>
      </p:sp>
      <p:sp>
        <p:nvSpPr>
          <p:cNvPr id="7" name="Rectangle 6"/>
          <p:cNvSpPr/>
          <p:nvPr/>
        </p:nvSpPr>
        <p:spPr>
          <a:xfrm>
            <a:off x="944880" y="2545080"/>
            <a:ext cx="1524000" cy="7315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Writer</a:t>
            </a:r>
            <a:endParaRPr lang="en-US" dirty="0"/>
          </a:p>
        </p:txBody>
      </p:sp>
      <p:sp>
        <p:nvSpPr>
          <p:cNvPr id="8" name="Rectangle 7"/>
          <p:cNvSpPr/>
          <p:nvPr/>
        </p:nvSpPr>
        <p:spPr>
          <a:xfrm>
            <a:off x="5181600" y="2543596"/>
            <a:ext cx="128016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Reader</a:t>
            </a:r>
            <a:endParaRPr lang="en-US" dirty="0"/>
          </a:p>
        </p:txBody>
      </p:sp>
      <p:sp>
        <p:nvSpPr>
          <p:cNvPr id="9" name="Rectangle 8"/>
          <p:cNvSpPr/>
          <p:nvPr/>
        </p:nvSpPr>
        <p:spPr>
          <a:xfrm>
            <a:off x="6858000" y="2560320"/>
            <a:ext cx="128016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Reader</a:t>
            </a:r>
            <a:endParaRPr lang="en-US" dirty="0"/>
          </a:p>
        </p:txBody>
      </p:sp>
      <p:sp>
        <p:nvSpPr>
          <p:cNvPr id="10" name="Rectangle 9"/>
          <p:cNvSpPr/>
          <p:nvPr/>
        </p:nvSpPr>
        <p:spPr>
          <a:xfrm>
            <a:off x="3505199" y="2545080"/>
            <a:ext cx="128016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Reader</a:t>
            </a:r>
            <a:endParaRPr lang="en-US" dirty="0"/>
          </a:p>
        </p:txBody>
      </p:sp>
      <p:sp>
        <p:nvSpPr>
          <p:cNvPr id="11" name="TextBox 10"/>
          <p:cNvSpPr txBox="1"/>
          <p:nvPr/>
        </p:nvSpPr>
        <p:spPr>
          <a:xfrm>
            <a:off x="3505199" y="1021080"/>
            <a:ext cx="4724401" cy="1112520"/>
          </a:xfrm>
          <a:prstGeom prst="rect">
            <a:avLst/>
          </a:prstGeom>
        </p:spPr>
        <p:txBody>
          <a:bodyPr vert="horz" wrap="square" lIns="91440" tIns="45720" rIns="91440" bIns="45720" rtlCol="0">
            <a:normAutofit fontScale="85000" lnSpcReduction="20000"/>
          </a:bodyPr>
          <a:lstStyle/>
          <a:p>
            <a:pPr algn="ctr" fontAlgn="auto">
              <a:spcBef>
                <a:spcPct val="20000"/>
              </a:spcBef>
              <a:spcAft>
                <a:spcPts val="0"/>
              </a:spcAft>
            </a:pPr>
            <a:r>
              <a:rPr lang="en-US" dirty="0" smtClean="0">
                <a:latin typeface="+mn-lt"/>
                <a:ea typeface="+mn-ea"/>
                <a:cs typeface="+mn-cs"/>
              </a:rPr>
              <a:t>The basic engineering </a:t>
            </a:r>
            <a:r>
              <a:rPr lang="en-US" dirty="0">
                <a:latin typeface="+mn-lt"/>
                <a:ea typeface="+mn-ea"/>
                <a:cs typeface="+mn-cs"/>
              </a:rPr>
              <a:t>challenge is to ensure that the readers always see a coherent (though possibly not up to date) HDF5 file.</a:t>
            </a:r>
          </a:p>
        </p:txBody>
      </p:sp>
      <p:sp>
        <p:nvSpPr>
          <p:cNvPr id="12" name="Down Arrow 11"/>
          <p:cNvSpPr/>
          <p:nvPr/>
        </p:nvSpPr>
        <p:spPr>
          <a:xfrm>
            <a:off x="1370521" y="3276600"/>
            <a:ext cx="670560" cy="1629871"/>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Oval 15"/>
          <p:cNvSpPr/>
          <p:nvPr/>
        </p:nvSpPr>
        <p:spPr>
          <a:xfrm>
            <a:off x="877177" y="1021080"/>
            <a:ext cx="1706880" cy="609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Data</a:t>
            </a:r>
            <a:endParaRPr lang="en-US" dirty="0"/>
          </a:p>
        </p:txBody>
      </p:sp>
      <p:sp>
        <p:nvSpPr>
          <p:cNvPr id="17" name="Down Arrow 16"/>
          <p:cNvSpPr/>
          <p:nvPr/>
        </p:nvSpPr>
        <p:spPr>
          <a:xfrm>
            <a:off x="1395337" y="1630680"/>
            <a:ext cx="670560" cy="92964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286000"/>
            <a:ext cx="5486400" cy="1524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3" name="Down Arrow 12"/>
          <p:cNvSpPr/>
          <p:nvPr/>
        </p:nvSpPr>
        <p:spPr>
          <a:xfrm rot="10800000">
            <a:off x="3810000" y="3276600"/>
            <a:ext cx="670560" cy="1628522"/>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Down Arrow 13"/>
          <p:cNvSpPr/>
          <p:nvPr/>
        </p:nvSpPr>
        <p:spPr>
          <a:xfrm rot="10800000">
            <a:off x="5486400" y="3276600"/>
            <a:ext cx="670560" cy="1628522"/>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Down Arrow 14"/>
          <p:cNvSpPr/>
          <p:nvPr/>
        </p:nvSpPr>
        <p:spPr>
          <a:xfrm rot="10800000">
            <a:off x="7162800" y="3275116"/>
            <a:ext cx="670560" cy="1614631"/>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107713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1133475" y="1457325"/>
            <a:ext cx="4714875" cy="2057400"/>
          </a:xfrm>
          <a:prstGeom prst="rect">
            <a:avLst/>
          </a:prstGeom>
          <a:solidFill>
            <a:srgbClr val="E85040">
              <a:alpha val="5000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1" name="Flowchart: Alternate Process 10"/>
          <p:cNvSpPr/>
          <p:nvPr/>
        </p:nvSpPr>
        <p:spPr bwMode="auto">
          <a:xfrm>
            <a:off x="2809875" y="2085975"/>
            <a:ext cx="3352800" cy="3733800"/>
          </a:xfrm>
          <a:prstGeom prst="flowChartAlternateProcess">
            <a:avLst/>
          </a:prstGeom>
          <a:noFill/>
          <a:ln w="25400"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 name="Title 1"/>
          <p:cNvSpPr>
            <a:spLocks noGrp="1"/>
          </p:cNvSpPr>
          <p:nvPr>
            <p:ph type="title"/>
          </p:nvPr>
        </p:nvSpPr>
        <p:spPr/>
        <p:txBody>
          <a:bodyPr/>
          <a:lstStyle/>
          <a:p>
            <a:r>
              <a:rPr lang="en-US" dirty="0" smtClean="0"/>
              <a:t>HDF5 Writer State</a:t>
            </a:r>
            <a:endParaRPr lang="en-US" dirty="0"/>
          </a:p>
        </p:txBody>
      </p:sp>
      <p:sp>
        <p:nvSpPr>
          <p:cNvPr id="5" name="Date Placeholder 4"/>
          <p:cNvSpPr>
            <a:spLocks noGrp="1"/>
          </p:cNvSpPr>
          <p:nvPr>
            <p:ph type="dt" sz="half" idx="10"/>
          </p:nvPr>
        </p:nvSpPr>
        <p:spPr/>
        <p:txBody>
          <a:bodyPr/>
          <a:lstStyle/>
          <a:p>
            <a:pPr>
              <a:defRPr/>
            </a:pPr>
            <a:r>
              <a:rPr lang="en-US" smtClean="0"/>
              <a:t>10/17/15</a:t>
            </a:r>
            <a:endParaRPr lang="en-US" dirty="0"/>
          </a:p>
        </p:txBody>
      </p:sp>
      <p:sp>
        <p:nvSpPr>
          <p:cNvPr id="6" name="Slide Number Placeholder 5"/>
          <p:cNvSpPr>
            <a:spLocks noGrp="1"/>
          </p:cNvSpPr>
          <p:nvPr>
            <p:ph type="sldNum" sz="quarter" idx="12"/>
          </p:nvPr>
        </p:nvSpPr>
        <p:spPr/>
        <p:txBody>
          <a:bodyPr/>
          <a:lstStyle/>
          <a:p>
            <a:fld id="{7B1BC851-09AD-FE43-ACEE-1C9FAD17D4A2}" type="slidenum">
              <a:rPr lang="en-US" smtClean="0"/>
              <a:pPr/>
              <a:t>8</a:t>
            </a:fld>
            <a:endParaRPr lang="en-US" dirty="0"/>
          </a:p>
        </p:txBody>
      </p:sp>
      <p:sp>
        <p:nvSpPr>
          <p:cNvPr id="9" name="Flowchart: Document 8"/>
          <p:cNvSpPr/>
          <p:nvPr/>
        </p:nvSpPr>
        <p:spPr bwMode="auto">
          <a:xfrm>
            <a:off x="3409950" y="3714750"/>
            <a:ext cx="2209800" cy="1724025"/>
          </a:xfrm>
          <a:prstGeom prst="flowChartDocument">
            <a:avLst/>
          </a:prstGeom>
          <a:solidFill>
            <a:srgbClr val="00B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0" name="Rectangle 9"/>
          <p:cNvSpPr/>
          <p:nvPr/>
        </p:nvSpPr>
        <p:spPr bwMode="auto">
          <a:xfrm>
            <a:off x="3409950" y="2400300"/>
            <a:ext cx="2209800" cy="91440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2" name="TextBox 11"/>
          <p:cNvSpPr txBox="1"/>
          <p:nvPr/>
        </p:nvSpPr>
        <p:spPr>
          <a:xfrm>
            <a:off x="1114425" y="1512243"/>
            <a:ext cx="2286000" cy="461665"/>
          </a:xfrm>
          <a:prstGeom prst="rect">
            <a:avLst/>
          </a:prstGeom>
          <a:noFill/>
        </p:spPr>
        <p:txBody>
          <a:bodyPr wrap="square" rtlCol="0">
            <a:spAutoFit/>
          </a:bodyPr>
          <a:lstStyle/>
          <a:p>
            <a:pPr algn="ctr"/>
            <a:r>
              <a:rPr lang="en-US" dirty="0" smtClean="0">
                <a:latin typeface="+mn-lt"/>
              </a:rPr>
              <a:t>Writer Process</a:t>
            </a:r>
            <a:endParaRPr lang="en-US" dirty="0">
              <a:latin typeface="+mn-lt"/>
            </a:endParaRPr>
          </a:p>
        </p:txBody>
      </p:sp>
      <p:sp>
        <p:nvSpPr>
          <p:cNvPr id="13" name="TextBox 12"/>
          <p:cNvSpPr txBox="1"/>
          <p:nvPr/>
        </p:nvSpPr>
        <p:spPr>
          <a:xfrm>
            <a:off x="1695450" y="4752975"/>
            <a:ext cx="1524000" cy="830997"/>
          </a:xfrm>
          <a:prstGeom prst="rect">
            <a:avLst/>
          </a:prstGeom>
          <a:solidFill>
            <a:schemeClr val="bg1"/>
          </a:solidFill>
          <a:ln w="19050">
            <a:solidFill>
              <a:schemeClr val="accent2"/>
            </a:solidFill>
          </a:ln>
        </p:spPr>
        <p:txBody>
          <a:bodyPr wrap="square" rtlCol="0">
            <a:spAutoFit/>
          </a:bodyPr>
          <a:lstStyle/>
          <a:p>
            <a:pPr algn="ctr"/>
            <a:r>
              <a:rPr lang="en-US" dirty="0" smtClean="0">
                <a:solidFill>
                  <a:schemeClr val="accent2"/>
                </a:solidFill>
                <a:latin typeface="+mn-lt"/>
              </a:rPr>
              <a:t>Writer</a:t>
            </a:r>
          </a:p>
          <a:p>
            <a:pPr algn="ctr"/>
            <a:r>
              <a:rPr lang="en-US" dirty="0" smtClean="0">
                <a:solidFill>
                  <a:schemeClr val="accent2"/>
                </a:solidFill>
                <a:latin typeface="+mn-lt"/>
              </a:rPr>
              <a:t>State</a:t>
            </a:r>
            <a:endParaRPr lang="en-US" dirty="0">
              <a:solidFill>
                <a:schemeClr val="accent2"/>
              </a:solidFill>
              <a:latin typeface="+mn-lt"/>
            </a:endParaRPr>
          </a:p>
        </p:txBody>
      </p:sp>
      <p:sp>
        <p:nvSpPr>
          <p:cNvPr id="14" name="TextBox 13"/>
          <p:cNvSpPr txBox="1"/>
          <p:nvPr/>
        </p:nvSpPr>
        <p:spPr>
          <a:xfrm>
            <a:off x="6162675" y="2432476"/>
            <a:ext cx="2286000" cy="830997"/>
          </a:xfrm>
          <a:prstGeom prst="rect">
            <a:avLst/>
          </a:prstGeom>
          <a:noFill/>
        </p:spPr>
        <p:txBody>
          <a:bodyPr wrap="square" rtlCol="0">
            <a:spAutoFit/>
          </a:bodyPr>
          <a:lstStyle/>
          <a:p>
            <a:pPr algn="ctr"/>
            <a:r>
              <a:rPr lang="en-US" dirty="0" smtClean="0">
                <a:solidFill>
                  <a:schemeClr val="accent4">
                    <a:lumMod val="60000"/>
                    <a:lumOff val="40000"/>
                  </a:schemeClr>
                </a:solidFill>
                <a:latin typeface="+mn-lt"/>
              </a:rPr>
              <a:t>Metadata</a:t>
            </a:r>
          </a:p>
          <a:p>
            <a:pPr algn="ctr"/>
            <a:r>
              <a:rPr lang="en-US" dirty="0" smtClean="0">
                <a:solidFill>
                  <a:schemeClr val="accent4">
                    <a:lumMod val="60000"/>
                    <a:lumOff val="40000"/>
                  </a:schemeClr>
                </a:solidFill>
                <a:latin typeface="+mn-lt"/>
              </a:rPr>
              <a:t>Cache</a:t>
            </a:r>
            <a:endParaRPr lang="en-US" dirty="0">
              <a:solidFill>
                <a:schemeClr val="accent4">
                  <a:lumMod val="60000"/>
                  <a:lumOff val="40000"/>
                </a:schemeClr>
              </a:solidFill>
              <a:latin typeface="+mn-lt"/>
            </a:endParaRPr>
          </a:p>
        </p:txBody>
      </p:sp>
      <p:sp>
        <p:nvSpPr>
          <p:cNvPr id="15" name="TextBox 14"/>
          <p:cNvSpPr txBox="1"/>
          <p:nvPr/>
        </p:nvSpPr>
        <p:spPr>
          <a:xfrm>
            <a:off x="6162675" y="4230558"/>
            <a:ext cx="2286000" cy="461665"/>
          </a:xfrm>
          <a:prstGeom prst="rect">
            <a:avLst/>
          </a:prstGeom>
          <a:noFill/>
        </p:spPr>
        <p:txBody>
          <a:bodyPr wrap="square" rtlCol="0">
            <a:spAutoFit/>
          </a:bodyPr>
          <a:lstStyle/>
          <a:p>
            <a:pPr algn="ctr"/>
            <a:r>
              <a:rPr lang="en-US" dirty="0" smtClean="0">
                <a:solidFill>
                  <a:srgbClr val="00B050"/>
                </a:solidFill>
                <a:latin typeface="+mn-lt"/>
              </a:rPr>
              <a:t>Physical File</a:t>
            </a:r>
            <a:endParaRPr lang="en-US" dirty="0">
              <a:solidFill>
                <a:srgbClr val="00B050"/>
              </a:solidFill>
              <a:latin typeface="+mn-lt"/>
            </a:endParaRPr>
          </a:p>
        </p:txBody>
      </p:sp>
      <p:sp>
        <p:nvSpPr>
          <p:cNvPr id="16" name="Down Arrow 15"/>
          <p:cNvSpPr/>
          <p:nvPr/>
        </p:nvSpPr>
        <p:spPr bwMode="auto">
          <a:xfrm>
            <a:off x="4143375" y="3028950"/>
            <a:ext cx="800100" cy="1371600"/>
          </a:xfrm>
          <a:prstGeom prst="downArrow">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7" name="Rectangle 16"/>
          <p:cNvSpPr/>
          <p:nvPr/>
        </p:nvSpPr>
        <p:spPr bwMode="auto">
          <a:xfrm>
            <a:off x="4448175" y="2495550"/>
            <a:ext cx="457200" cy="228600"/>
          </a:xfrm>
          <a:prstGeom prst="rect">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8" name="Rectangle 17"/>
          <p:cNvSpPr/>
          <p:nvPr/>
        </p:nvSpPr>
        <p:spPr bwMode="auto">
          <a:xfrm>
            <a:off x="3686175" y="2714625"/>
            <a:ext cx="457200" cy="228600"/>
          </a:xfrm>
          <a:prstGeom prst="rect">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9" name="Rectangle 18"/>
          <p:cNvSpPr/>
          <p:nvPr/>
        </p:nvSpPr>
        <p:spPr bwMode="auto">
          <a:xfrm>
            <a:off x="5029200" y="2943225"/>
            <a:ext cx="457200" cy="228600"/>
          </a:xfrm>
          <a:prstGeom prst="rect">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0" name="Rectangle 19"/>
          <p:cNvSpPr/>
          <p:nvPr/>
        </p:nvSpPr>
        <p:spPr bwMode="auto">
          <a:xfrm>
            <a:off x="3609975" y="4438650"/>
            <a:ext cx="457200" cy="228600"/>
          </a:xfrm>
          <a:prstGeom prst="rect">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1" name="Rectangle 20"/>
          <p:cNvSpPr/>
          <p:nvPr/>
        </p:nvSpPr>
        <p:spPr bwMode="auto">
          <a:xfrm>
            <a:off x="4095750" y="4924425"/>
            <a:ext cx="457200" cy="228600"/>
          </a:xfrm>
          <a:prstGeom prst="rect">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2" name="Rectangle 21"/>
          <p:cNvSpPr/>
          <p:nvPr/>
        </p:nvSpPr>
        <p:spPr bwMode="auto">
          <a:xfrm>
            <a:off x="4986337" y="4286250"/>
            <a:ext cx="457200" cy="228600"/>
          </a:xfrm>
          <a:prstGeom prst="rect">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3" name="Rectangle 22"/>
          <p:cNvSpPr/>
          <p:nvPr/>
        </p:nvSpPr>
        <p:spPr bwMode="auto">
          <a:xfrm>
            <a:off x="4800600" y="4638675"/>
            <a:ext cx="457200" cy="228600"/>
          </a:xfrm>
          <a:prstGeom prst="rect">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125922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5803582" y="2711693"/>
            <a:ext cx="2657476" cy="146179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 name="Title 1"/>
          <p:cNvSpPr>
            <a:spLocks noGrp="1"/>
          </p:cNvSpPr>
          <p:nvPr>
            <p:ph type="title"/>
          </p:nvPr>
        </p:nvSpPr>
        <p:spPr/>
        <p:txBody>
          <a:bodyPr/>
          <a:lstStyle/>
          <a:p>
            <a:r>
              <a:rPr lang="en-US" dirty="0" smtClean="0"/>
              <a:t>HDF5 Reader State</a:t>
            </a:r>
            <a:endParaRPr lang="en-US" dirty="0"/>
          </a:p>
        </p:txBody>
      </p:sp>
      <p:sp>
        <p:nvSpPr>
          <p:cNvPr id="5" name="Date Placeholder 4"/>
          <p:cNvSpPr>
            <a:spLocks noGrp="1"/>
          </p:cNvSpPr>
          <p:nvPr>
            <p:ph type="dt" sz="half" idx="10"/>
          </p:nvPr>
        </p:nvSpPr>
        <p:spPr/>
        <p:txBody>
          <a:bodyPr/>
          <a:lstStyle/>
          <a:p>
            <a:pPr>
              <a:defRPr/>
            </a:pPr>
            <a:r>
              <a:rPr lang="en-US" smtClean="0"/>
              <a:t>10/17/15</a:t>
            </a:r>
            <a:endParaRPr lang="en-US" dirty="0"/>
          </a:p>
        </p:txBody>
      </p:sp>
      <p:sp>
        <p:nvSpPr>
          <p:cNvPr id="6" name="Slide Number Placeholder 5"/>
          <p:cNvSpPr>
            <a:spLocks noGrp="1"/>
          </p:cNvSpPr>
          <p:nvPr>
            <p:ph type="sldNum" sz="quarter" idx="12"/>
          </p:nvPr>
        </p:nvSpPr>
        <p:spPr/>
        <p:txBody>
          <a:bodyPr/>
          <a:lstStyle/>
          <a:p>
            <a:fld id="{7B1BC851-09AD-FE43-ACEE-1C9FAD17D4A2}" type="slidenum">
              <a:rPr lang="en-US" smtClean="0"/>
              <a:pPr/>
              <a:t>9</a:t>
            </a:fld>
            <a:endParaRPr lang="en-US" dirty="0"/>
          </a:p>
        </p:txBody>
      </p:sp>
      <p:sp>
        <p:nvSpPr>
          <p:cNvPr id="12" name="TextBox 11"/>
          <p:cNvSpPr txBox="1"/>
          <p:nvPr/>
        </p:nvSpPr>
        <p:spPr>
          <a:xfrm>
            <a:off x="5943467" y="2797842"/>
            <a:ext cx="2438401" cy="461665"/>
          </a:xfrm>
          <a:prstGeom prst="rect">
            <a:avLst/>
          </a:prstGeom>
          <a:noFill/>
        </p:spPr>
        <p:txBody>
          <a:bodyPr wrap="square" rtlCol="0">
            <a:spAutoFit/>
          </a:bodyPr>
          <a:lstStyle/>
          <a:p>
            <a:pPr algn="ctr"/>
            <a:r>
              <a:rPr lang="en-US" dirty="0" smtClean="0">
                <a:latin typeface="+mn-lt"/>
              </a:rPr>
              <a:t>Reader Process</a:t>
            </a:r>
            <a:endParaRPr lang="en-US" dirty="0">
              <a:latin typeface="+mn-lt"/>
            </a:endParaRPr>
          </a:p>
        </p:txBody>
      </p:sp>
      <p:sp>
        <p:nvSpPr>
          <p:cNvPr id="3" name="Rounded Rectangle 2"/>
          <p:cNvSpPr/>
          <p:nvPr/>
        </p:nvSpPr>
        <p:spPr bwMode="auto">
          <a:xfrm>
            <a:off x="1674495" y="2527608"/>
            <a:ext cx="7210425" cy="2209800"/>
          </a:xfrm>
          <a:prstGeom prst="roundRect">
            <a:avLst/>
          </a:prstGeom>
          <a:noFill/>
          <a:ln w="25400" cap="flat" cmpd="sng" algn="ctr">
            <a:solidFill>
              <a:schemeClr val="accent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4" name="Flowchart: Alternate Process 23"/>
          <p:cNvSpPr/>
          <p:nvPr/>
        </p:nvSpPr>
        <p:spPr bwMode="auto">
          <a:xfrm>
            <a:off x="1341120" y="1128013"/>
            <a:ext cx="3352800" cy="3733800"/>
          </a:xfrm>
          <a:prstGeom prst="flowChartAlternateProcess">
            <a:avLst/>
          </a:prstGeom>
          <a:noFill/>
          <a:ln w="25400"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5" name="Flowchart: Document 24"/>
          <p:cNvSpPr/>
          <p:nvPr/>
        </p:nvSpPr>
        <p:spPr bwMode="auto">
          <a:xfrm>
            <a:off x="1941195" y="2756788"/>
            <a:ext cx="2209800" cy="1724025"/>
          </a:xfrm>
          <a:prstGeom prst="flowChartDocument">
            <a:avLst/>
          </a:prstGeom>
          <a:solidFill>
            <a:srgbClr val="00B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6" name="Rectangle 25"/>
          <p:cNvSpPr/>
          <p:nvPr/>
        </p:nvSpPr>
        <p:spPr bwMode="auto">
          <a:xfrm>
            <a:off x="1941195" y="1442338"/>
            <a:ext cx="2209800" cy="91440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7" name="TextBox 26"/>
          <p:cNvSpPr txBox="1"/>
          <p:nvPr/>
        </p:nvSpPr>
        <p:spPr>
          <a:xfrm>
            <a:off x="174308" y="1502799"/>
            <a:ext cx="1524000" cy="830997"/>
          </a:xfrm>
          <a:prstGeom prst="rect">
            <a:avLst/>
          </a:prstGeom>
          <a:solidFill>
            <a:schemeClr val="bg1"/>
          </a:solidFill>
          <a:ln w="19050">
            <a:solidFill>
              <a:schemeClr val="accent2"/>
            </a:solidFill>
          </a:ln>
        </p:spPr>
        <p:txBody>
          <a:bodyPr wrap="square" rtlCol="0">
            <a:spAutoFit/>
          </a:bodyPr>
          <a:lstStyle/>
          <a:p>
            <a:pPr algn="ctr"/>
            <a:r>
              <a:rPr lang="en-US" dirty="0" smtClean="0">
                <a:solidFill>
                  <a:schemeClr val="accent2"/>
                </a:solidFill>
                <a:latin typeface="+mn-lt"/>
              </a:rPr>
              <a:t>Writer</a:t>
            </a:r>
          </a:p>
          <a:p>
            <a:pPr algn="ctr"/>
            <a:r>
              <a:rPr lang="en-US" dirty="0" smtClean="0">
                <a:solidFill>
                  <a:schemeClr val="accent2"/>
                </a:solidFill>
                <a:latin typeface="+mn-lt"/>
              </a:rPr>
              <a:t>State</a:t>
            </a:r>
            <a:endParaRPr lang="en-US" dirty="0">
              <a:solidFill>
                <a:schemeClr val="accent2"/>
              </a:solidFill>
              <a:latin typeface="+mn-lt"/>
            </a:endParaRPr>
          </a:p>
        </p:txBody>
      </p:sp>
      <p:sp>
        <p:nvSpPr>
          <p:cNvPr id="28" name="TextBox 27"/>
          <p:cNvSpPr txBox="1"/>
          <p:nvPr/>
        </p:nvSpPr>
        <p:spPr>
          <a:xfrm>
            <a:off x="1898333" y="1408428"/>
            <a:ext cx="1166812" cy="461665"/>
          </a:xfrm>
          <a:prstGeom prst="rect">
            <a:avLst/>
          </a:prstGeom>
          <a:noFill/>
        </p:spPr>
        <p:txBody>
          <a:bodyPr wrap="square" rtlCol="0">
            <a:spAutoFit/>
          </a:bodyPr>
          <a:lstStyle/>
          <a:p>
            <a:pPr algn="ctr"/>
            <a:r>
              <a:rPr lang="en-US" dirty="0" smtClean="0">
                <a:solidFill>
                  <a:schemeClr val="accent4">
                    <a:lumMod val="75000"/>
                  </a:schemeClr>
                </a:solidFill>
                <a:latin typeface="+mn-lt"/>
              </a:rPr>
              <a:t>Cache</a:t>
            </a:r>
            <a:endParaRPr lang="en-US" dirty="0">
              <a:solidFill>
                <a:schemeClr val="accent4">
                  <a:lumMod val="75000"/>
                </a:schemeClr>
              </a:solidFill>
              <a:latin typeface="+mn-lt"/>
            </a:endParaRPr>
          </a:p>
        </p:txBody>
      </p:sp>
      <p:sp>
        <p:nvSpPr>
          <p:cNvPr id="29" name="TextBox 28"/>
          <p:cNvSpPr txBox="1"/>
          <p:nvPr/>
        </p:nvSpPr>
        <p:spPr>
          <a:xfrm>
            <a:off x="1798318" y="2733273"/>
            <a:ext cx="1000125" cy="461665"/>
          </a:xfrm>
          <a:prstGeom prst="rect">
            <a:avLst/>
          </a:prstGeom>
          <a:noFill/>
        </p:spPr>
        <p:txBody>
          <a:bodyPr wrap="square" rtlCol="0">
            <a:spAutoFit/>
          </a:bodyPr>
          <a:lstStyle/>
          <a:p>
            <a:pPr algn="ctr"/>
            <a:r>
              <a:rPr lang="en-US" dirty="0" smtClean="0">
                <a:solidFill>
                  <a:schemeClr val="accent3">
                    <a:lumMod val="50000"/>
                  </a:schemeClr>
                </a:solidFill>
                <a:latin typeface="+mn-lt"/>
              </a:rPr>
              <a:t>File</a:t>
            </a:r>
            <a:endParaRPr lang="en-US" dirty="0">
              <a:solidFill>
                <a:schemeClr val="accent3">
                  <a:lumMod val="50000"/>
                </a:schemeClr>
              </a:solidFill>
              <a:latin typeface="+mn-lt"/>
            </a:endParaRPr>
          </a:p>
        </p:txBody>
      </p:sp>
      <p:sp>
        <p:nvSpPr>
          <p:cNvPr id="31" name="Rectangle 30"/>
          <p:cNvSpPr/>
          <p:nvPr/>
        </p:nvSpPr>
        <p:spPr bwMode="auto">
          <a:xfrm>
            <a:off x="3246120" y="1595319"/>
            <a:ext cx="457200" cy="228600"/>
          </a:xfrm>
          <a:prstGeom prst="rect">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2" name="Rectangle 31"/>
          <p:cNvSpPr/>
          <p:nvPr/>
        </p:nvSpPr>
        <p:spPr bwMode="auto">
          <a:xfrm>
            <a:off x="2241233" y="1937058"/>
            <a:ext cx="457200" cy="228600"/>
          </a:xfrm>
          <a:prstGeom prst="rect">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3" name="Rectangle 32"/>
          <p:cNvSpPr/>
          <p:nvPr/>
        </p:nvSpPr>
        <p:spPr bwMode="auto">
          <a:xfrm>
            <a:off x="3560445" y="1985263"/>
            <a:ext cx="457200" cy="228600"/>
          </a:xfrm>
          <a:prstGeom prst="rect">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4" name="Rectangle 33"/>
          <p:cNvSpPr/>
          <p:nvPr/>
        </p:nvSpPr>
        <p:spPr bwMode="auto">
          <a:xfrm>
            <a:off x="2141220" y="3480688"/>
            <a:ext cx="457200" cy="228600"/>
          </a:xfrm>
          <a:prstGeom prst="rect">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5" name="Rectangle 34"/>
          <p:cNvSpPr/>
          <p:nvPr/>
        </p:nvSpPr>
        <p:spPr bwMode="auto">
          <a:xfrm>
            <a:off x="2626995" y="3966463"/>
            <a:ext cx="457200" cy="228600"/>
          </a:xfrm>
          <a:prstGeom prst="rect">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6" name="Rectangle 35"/>
          <p:cNvSpPr/>
          <p:nvPr/>
        </p:nvSpPr>
        <p:spPr bwMode="auto">
          <a:xfrm>
            <a:off x="3517582" y="3328288"/>
            <a:ext cx="457200" cy="228600"/>
          </a:xfrm>
          <a:prstGeom prst="rect">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7" name="Rectangle 36"/>
          <p:cNvSpPr/>
          <p:nvPr/>
        </p:nvSpPr>
        <p:spPr bwMode="auto">
          <a:xfrm>
            <a:off x="3331845" y="3680713"/>
            <a:ext cx="457200" cy="228600"/>
          </a:xfrm>
          <a:prstGeom prst="rect">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8" name="TextBox 37"/>
          <p:cNvSpPr txBox="1"/>
          <p:nvPr/>
        </p:nvSpPr>
        <p:spPr>
          <a:xfrm>
            <a:off x="6870383" y="4356118"/>
            <a:ext cx="1524000" cy="830997"/>
          </a:xfrm>
          <a:prstGeom prst="rect">
            <a:avLst/>
          </a:prstGeom>
          <a:solidFill>
            <a:schemeClr val="bg1"/>
          </a:solidFill>
          <a:ln w="19050">
            <a:solidFill>
              <a:schemeClr val="accent1">
                <a:lumMod val="75000"/>
              </a:schemeClr>
            </a:solidFill>
          </a:ln>
        </p:spPr>
        <p:txBody>
          <a:bodyPr wrap="square" rtlCol="0">
            <a:spAutoFit/>
          </a:bodyPr>
          <a:lstStyle/>
          <a:p>
            <a:pPr algn="ctr"/>
            <a:r>
              <a:rPr lang="en-US" dirty="0" smtClean="0">
                <a:solidFill>
                  <a:schemeClr val="accent1">
                    <a:lumMod val="75000"/>
                  </a:schemeClr>
                </a:solidFill>
                <a:latin typeface="+mn-lt"/>
              </a:rPr>
              <a:t>Reader</a:t>
            </a:r>
          </a:p>
          <a:p>
            <a:pPr algn="ctr"/>
            <a:r>
              <a:rPr lang="en-US" dirty="0" smtClean="0">
                <a:solidFill>
                  <a:schemeClr val="accent1">
                    <a:lumMod val="75000"/>
                  </a:schemeClr>
                </a:solidFill>
                <a:latin typeface="+mn-lt"/>
              </a:rPr>
              <a:t>State</a:t>
            </a:r>
            <a:endParaRPr lang="en-US" dirty="0">
              <a:solidFill>
                <a:schemeClr val="accent1">
                  <a:lumMod val="75000"/>
                </a:schemeClr>
              </a:solidFill>
              <a:latin typeface="+mn-lt"/>
            </a:endParaRPr>
          </a:p>
        </p:txBody>
      </p:sp>
      <p:sp>
        <p:nvSpPr>
          <p:cNvPr id="39" name="Rectangle 38"/>
          <p:cNvSpPr/>
          <p:nvPr/>
        </p:nvSpPr>
        <p:spPr bwMode="auto">
          <a:xfrm>
            <a:off x="7472839" y="3637985"/>
            <a:ext cx="800100" cy="350386"/>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48228" y="3333982"/>
            <a:ext cx="863002" cy="738128"/>
          </a:xfrm>
          <a:prstGeom prst="rect">
            <a:avLst/>
          </a:prstGeom>
        </p:spPr>
      </p:pic>
      <p:sp>
        <p:nvSpPr>
          <p:cNvPr id="30" name="Down Arrow 29"/>
          <p:cNvSpPr/>
          <p:nvPr/>
        </p:nvSpPr>
        <p:spPr bwMode="auto">
          <a:xfrm rot="5400000">
            <a:off x="4766121" y="2867090"/>
            <a:ext cx="442778" cy="1984568"/>
          </a:xfrm>
          <a:prstGeom prst="downArrow">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8" name="TextBox 7"/>
          <p:cNvSpPr txBox="1"/>
          <p:nvPr/>
        </p:nvSpPr>
        <p:spPr>
          <a:xfrm>
            <a:off x="304800" y="5548603"/>
            <a:ext cx="8611489" cy="1077218"/>
          </a:xfrm>
          <a:prstGeom prst="rect">
            <a:avLst/>
          </a:prstGeom>
          <a:noFill/>
        </p:spPr>
        <p:txBody>
          <a:bodyPr wrap="square" rtlCol="0">
            <a:spAutoFit/>
          </a:bodyPr>
          <a:lstStyle/>
          <a:p>
            <a:pPr algn="ctr"/>
            <a:r>
              <a:rPr lang="en-US" sz="3200" dirty="0" smtClean="0">
                <a:latin typeface="+mn-lt"/>
              </a:rPr>
              <a:t>A reader process can only see the state contained in the physical file</a:t>
            </a:r>
            <a:r>
              <a:rPr lang="en-US" dirty="0" smtClean="0">
                <a:latin typeface="+mn-lt"/>
              </a:rPr>
              <a:t>.</a:t>
            </a:r>
            <a:endParaRPr lang="en-US" dirty="0">
              <a:latin typeface="+mn-lt"/>
            </a:endParaRPr>
          </a:p>
        </p:txBody>
      </p:sp>
    </p:spTree>
    <p:extLst>
      <p:ext uri="{BB962C8B-B14F-4D97-AF65-F5344CB8AC3E}">
        <p14:creationId xmlns:p14="http://schemas.microsoft.com/office/powerpoint/2010/main" val="3592132484"/>
      </p:ext>
    </p:extLst>
  </p:cSld>
  <p:clrMapOvr>
    <a:masterClrMapping/>
  </p:clrMapOvr>
  <p:timing>
    <p:tnLst>
      <p:par>
        <p:cTn id="1" dur="indefinite" restart="never" nodeType="tmRoot"/>
      </p:par>
    </p:tnLst>
  </p:timing>
</p:sld>
</file>

<file path=ppt/theme/theme1.xml><?xml version="1.0" encoding="utf-8"?>
<a:theme xmlns:a="http://schemas.openxmlformats.org/drawingml/2006/main" name="THG Template.v1.1">
  <a:themeElements>
    <a:clrScheme name="THG">
      <a:dk1>
        <a:sysClr val="windowText" lastClr="000000"/>
      </a:dk1>
      <a:lt1>
        <a:sysClr val="window" lastClr="FFFFFF"/>
      </a:lt1>
      <a:dk2>
        <a:srgbClr val="1F497D"/>
      </a:dk2>
      <a:lt2>
        <a:srgbClr val="EEECE1"/>
      </a:lt2>
      <a:accent1>
        <a:srgbClr val="0000FF"/>
      </a:accent1>
      <a:accent2>
        <a:srgbClr val="BF0000"/>
      </a:accent2>
      <a:accent3>
        <a:srgbClr val="00B050"/>
      </a:accent3>
      <a:accent4>
        <a:srgbClr val="7030A0"/>
      </a:accent4>
      <a:accent5>
        <a:srgbClr val="548DD4"/>
      </a:accent5>
      <a:accent6>
        <a:srgbClr val="FFC000"/>
      </a:accent6>
      <a:hlink>
        <a:srgbClr val="4F81BD"/>
      </a:hlink>
      <a:folHlink>
        <a:srgbClr val="953734"/>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Presentation on product or service 1">
        <a:dk1>
          <a:srgbClr val="808080"/>
        </a:dk1>
        <a:lt1>
          <a:srgbClr val="F8F8F8"/>
        </a:lt1>
        <a:dk2>
          <a:srgbClr val="000000"/>
        </a:dk2>
        <a:lt2>
          <a:srgbClr val="FFFFFF"/>
        </a:lt2>
        <a:accent1>
          <a:srgbClr val="6699FF"/>
        </a:accent1>
        <a:accent2>
          <a:srgbClr val="9933FF"/>
        </a:accent2>
        <a:accent3>
          <a:srgbClr val="AAAAAA"/>
        </a:accent3>
        <a:accent4>
          <a:srgbClr val="D4D4D4"/>
        </a:accent4>
        <a:accent5>
          <a:srgbClr val="B8CAFF"/>
        </a:accent5>
        <a:accent6>
          <a:srgbClr val="8A2DE7"/>
        </a:accent6>
        <a:hlink>
          <a:srgbClr val="00FFFF"/>
        </a:hlink>
        <a:folHlink>
          <a:srgbClr val="0099CC"/>
        </a:folHlink>
      </a:clrScheme>
      <a:clrMap bg1="dk2" tx1="lt1" bg2="dk1" tx2="lt2" accent1="accent1" accent2="accent2" accent3="accent3" accent4="accent4" accent5="accent5" accent6="accent6" hlink="hlink" folHlink="folHlink"/>
    </a:extraClrScheme>
    <a:extraClrScheme>
      <a:clrScheme name="Presentation on product or service 2">
        <a:dk1>
          <a:srgbClr val="000066"/>
        </a:dk1>
        <a:lt1>
          <a:srgbClr val="FFFFFF"/>
        </a:lt1>
        <a:dk2>
          <a:srgbClr val="3333FF"/>
        </a:dk2>
        <a:lt2>
          <a:srgbClr val="3399FF"/>
        </a:lt2>
        <a:accent1>
          <a:srgbClr val="66CCFF"/>
        </a:accent1>
        <a:accent2>
          <a:srgbClr val="FF66FF"/>
        </a:accent2>
        <a:accent3>
          <a:srgbClr val="FFFFFF"/>
        </a:accent3>
        <a:accent4>
          <a:srgbClr val="000056"/>
        </a:accent4>
        <a:accent5>
          <a:srgbClr val="B8E2FF"/>
        </a:accent5>
        <a:accent6>
          <a:srgbClr val="E75CE7"/>
        </a:accent6>
        <a:hlink>
          <a:srgbClr val="CC00CC"/>
        </a:hlink>
        <a:folHlink>
          <a:srgbClr val="CC99FF"/>
        </a:folHlink>
      </a:clrScheme>
      <a:clrMap bg1="lt1" tx1="dk1" bg2="lt2" tx2="dk2" accent1="accent1" accent2="accent2" accent3="accent3" accent4="accent4" accent5="accent5" accent6="accent6" hlink="hlink" folHlink="folHlink"/>
    </a:extraClrScheme>
    <a:extraClrScheme>
      <a:clrScheme name="Presentation on product or service 3">
        <a:dk1>
          <a:srgbClr val="000000"/>
        </a:dk1>
        <a:lt1>
          <a:srgbClr val="FFFFFF"/>
        </a:lt1>
        <a:dk2>
          <a:srgbClr val="000000"/>
        </a:dk2>
        <a:lt2>
          <a:srgbClr val="808080"/>
        </a:lt2>
        <a:accent1>
          <a:srgbClr val="969696"/>
        </a:accent1>
        <a:accent2>
          <a:srgbClr val="DDDDDD"/>
        </a:accent2>
        <a:accent3>
          <a:srgbClr val="FFFFFF"/>
        </a:accent3>
        <a:accent4>
          <a:srgbClr val="000000"/>
        </a:accent4>
        <a:accent5>
          <a:srgbClr val="C9C9C9"/>
        </a:accent5>
        <a:accent6>
          <a:srgbClr val="C8C8C8"/>
        </a:accent6>
        <a:hlink>
          <a:srgbClr val="333333"/>
        </a:hlink>
        <a:folHlink>
          <a:srgbClr val="B2B2B2"/>
        </a:folHlink>
      </a:clrScheme>
      <a:clrMap bg1="lt1" tx1="dk1" bg2="lt2" tx2="dk2" accent1="accent1" accent2="accent2" accent3="accent3" accent4="accent4" accent5="accent5" accent6="accent6" hlink="hlink" folHlink="folHlink"/>
    </a:extraClrScheme>
    <a:extraClrScheme>
      <a:clrScheme name="Presentation on product or service 4">
        <a:dk1>
          <a:srgbClr val="808080"/>
        </a:dk1>
        <a:lt1>
          <a:srgbClr val="F8F8F8"/>
        </a:lt1>
        <a:dk2>
          <a:srgbClr val="000000"/>
        </a:dk2>
        <a:lt2>
          <a:srgbClr val="FFFFFF"/>
        </a:lt2>
        <a:accent1>
          <a:srgbClr val="CC9900"/>
        </a:accent1>
        <a:accent2>
          <a:srgbClr val="996600"/>
        </a:accent2>
        <a:accent3>
          <a:srgbClr val="AAAAAA"/>
        </a:accent3>
        <a:accent4>
          <a:srgbClr val="D4D4D4"/>
        </a:accent4>
        <a:accent5>
          <a:srgbClr val="E2CAAA"/>
        </a:accent5>
        <a:accent6>
          <a:srgbClr val="8A5C00"/>
        </a:accent6>
        <a:hlink>
          <a:srgbClr val="CCCC00"/>
        </a:hlink>
        <a:folHlink>
          <a:srgbClr val="808000"/>
        </a:folHlink>
      </a:clrScheme>
      <a:clrMap bg1="dk2" tx1="lt1" bg2="dk1" tx2="lt2" accent1="accent1" accent2="accent2" accent3="accent3" accent4="accent4" accent5="accent5" accent6="accent6" hlink="hlink" folHlink="folHlink"/>
    </a:extraClrScheme>
    <a:extraClrScheme>
      <a:clrScheme name="Presentation on product or service 5">
        <a:dk1>
          <a:srgbClr val="000000"/>
        </a:dk1>
        <a:lt1>
          <a:srgbClr val="FFFFFF"/>
        </a:lt1>
        <a:dk2>
          <a:srgbClr val="000000"/>
        </a:dk2>
        <a:lt2>
          <a:srgbClr val="996633"/>
        </a:lt2>
        <a:accent1>
          <a:srgbClr val="CC9900"/>
        </a:accent1>
        <a:accent2>
          <a:srgbClr val="FFECB7"/>
        </a:accent2>
        <a:accent3>
          <a:srgbClr val="FFFFFF"/>
        </a:accent3>
        <a:accent4>
          <a:srgbClr val="000000"/>
        </a:accent4>
        <a:accent5>
          <a:srgbClr val="E2CAAA"/>
        </a:accent5>
        <a:accent6>
          <a:srgbClr val="E7D6A6"/>
        </a:accent6>
        <a:hlink>
          <a:srgbClr val="996633"/>
        </a:hlink>
        <a:folHlink>
          <a:srgbClr val="FF9900"/>
        </a:folHlink>
      </a:clrScheme>
      <a:clrMap bg1="lt1" tx1="dk1" bg2="lt2" tx2="dk2" accent1="accent1" accent2="accent2" accent3="accent3" accent4="accent4" accent5="accent5" accent6="accent6" hlink="hlink" folHlink="folHlink"/>
    </a:extraClrScheme>
    <a:extraClrScheme>
      <a:clrScheme name="Presentation on product or service 6">
        <a:dk1>
          <a:srgbClr val="000000"/>
        </a:dk1>
        <a:lt1>
          <a:srgbClr val="FFFFFF"/>
        </a:lt1>
        <a:dk2>
          <a:srgbClr val="000000"/>
        </a:dk2>
        <a:lt2>
          <a:srgbClr val="996633"/>
        </a:lt2>
        <a:accent1>
          <a:srgbClr val="CC9900"/>
        </a:accent1>
        <a:accent2>
          <a:srgbClr val="FFE28F"/>
        </a:accent2>
        <a:accent3>
          <a:srgbClr val="FFFFFF"/>
        </a:accent3>
        <a:accent4>
          <a:srgbClr val="000000"/>
        </a:accent4>
        <a:accent5>
          <a:srgbClr val="E2CAAA"/>
        </a:accent5>
        <a:accent6>
          <a:srgbClr val="E7CD81"/>
        </a:accent6>
        <a:hlink>
          <a:srgbClr val="996633"/>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THG Template.v1.1</Template>
  <TotalTime>11351</TotalTime>
  <Words>2048</Words>
  <Application>Microsoft Office PowerPoint</Application>
  <PresentationFormat>On-screen Show (4:3)</PresentationFormat>
  <Paragraphs>438</Paragraphs>
  <Slides>40</Slides>
  <Notes>21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51" baseType="lpstr">
      <vt:lpstr>Arial</vt:lpstr>
      <vt:lpstr>Calibri</vt:lpstr>
      <vt:lpstr>Consolas</vt:lpstr>
      <vt:lpstr>Courier New</vt:lpstr>
      <vt:lpstr>Garamond</vt:lpstr>
      <vt:lpstr>ＭＳ 明朝</vt:lpstr>
      <vt:lpstr>ＭＳ Ｐゴシック</vt:lpstr>
      <vt:lpstr>Times</vt:lpstr>
      <vt:lpstr>Times New Roman</vt:lpstr>
      <vt:lpstr>THG Template.v1.1</vt:lpstr>
      <vt:lpstr>Document</vt:lpstr>
      <vt:lpstr>Single Writer/Multiple Reader (SWMR)</vt:lpstr>
      <vt:lpstr>SWMR Outline</vt:lpstr>
      <vt:lpstr>Introduction</vt:lpstr>
      <vt:lpstr>Basic Idea</vt:lpstr>
      <vt:lpstr>Concurrent read access to HDF5 files</vt:lpstr>
      <vt:lpstr>SWMR Approach</vt:lpstr>
      <vt:lpstr>The Challenge</vt:lpstr>
      <vt:lpstr>HDF5 Writer State</vt:lpstr>
      <vt:lpstr>HDF5 Reader State</vt:lpstr>
      <vt:lpstr>HDF5 State Badness</vt:lpstr>
      <vt:lpstr>Preventing File Address Badness</vt:lpstr>
      <vt:lpstr>Preventing File Address Badness</vt:lpstr>
      <vt:lpstr>Metadata Flush Dependencies</vt:lpstr>
      <vt:lpstr>Metadata Flush Dependencies</vt:lpstr>
      <vt:lpstr>Metadata Flush Dependencies</vt:lpstr>
      <vt:lpstr>Metadata Flush Dependencies</vt:lpstr>
      <vt:lpstr>Metadata Flush Dependencies</vt:lpstr>
      <vt:lpstr>Data access to file being written</vt:lpstr>
      <vt:lpstr>SWMR Programming model</vt:lpstr>
      <vt:lpstr>Setting SWMR writer</vt:lpstr>
      <vt:lpstr>Setting SWMR reader</vt:lpstr>
      <vt:lpstr>Example of SWMR writer</vt:lpstr>
      <vt:lpstr>Example of SWMR reader</vt:lpstr>
      <vt:lpstr>Controlling SWmr access</vt:lpstr>
      <vt:lpstr>APIs for controlling SWMR writing and reading</vt:lpstr>
      <vt:lpstr>APIs for controlling SWMR writing </vt:lpstr>
      <vt:lpstr>H5watch and other tools</vt:lpstr>
      <vt:lpstr>h5watch</vt:lpstr>
      <vt:lpstr>Other command-line tools</vt:lpstr>
      <vt:lpstr>File locking under swmr</vt:lpstr>
      <vt:lpstr>Concurrent Access to HDF5 file</vt:lpstr>
      <vt:lpstr>Concurrent Access to HDF5 file</vt:lpstr>
      <vt:lpstr>Concurrent Access to HDF5 file</vt:lpstr>
      <vt:lpstr>Writer Actions</vt:lpstr>
      <vt:lpstr>Reader Actions</vt:lpstr>
      <vt:lpstr>SWMR Compatibility Matrix</vt:lpstr>
      <vt:lpstr>SWMR Compatibility Matrix</vt:lpstr>
      <vt:lpstr>Is an HDF5 file under SWMR access?</vt:lpstr>
      <vt:lpstr>Demo</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Development Efforts The HDF Group Elena and/or Quincey </dc:title>
  <dc:creator>Evans, Mark</dc:creator>
  <cp:lastModifiedBy>Dana Robinson</cp:lastModifiedBy>
  <cp:revision>413</cp:revision>
  <cp:lastPrinted>2015-10-09T17:54:28Z</cp:lastPrinted>
  <dcterms:created xsi:type="dcterms:W3CDTF">2013-09-04T22:18:02Z</dcterms:created>
  <dcterms:modified xsi:type="dcterms:W3CDTF">2015-10-30T16:41:20Z</dcterms:modified>
</cp:coreProperties>
</file>